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theme/theme4.xml" ContentType="application/vnd.openxmlformats-officedocument.theme+xml"/>
  <Override PartName="/ppt/slideLayouts/slideLayout15.xml" ContentType="application/vnd.openxmlformats-officedocument.presentationml.slideLayout+xml"/>
  <Override PartName="/ppt/theme/theme5.xml" ContentType="application/vnd.openxmlformats-officedocument.theme+xml"/>
  <Override PartName="/ppt/slideLayouts/slideLayout16.xml" ContentType="application/vnd.openxmlformats-officedocument.presentationml.slideLayout+xml"/>
  <Override PartName="/ppt/theme/theme6.xml" ContentType="application/vnd.openxmlformats-officedocument.theme+xml"/>
  <Override PartName="/ppt/slideLayouts/slideLayout17.xml" ContentType="application/vnd.openxmlformats-officedocument.presentationml.slideLayout+xml"/>
  <Override PartName="/ppt/theme/theme7.xml" ContentType="application/vnd.openxmlformats-officedocument.theme+xml"/>
  <Override PartName="/ppt/slideLayouts/slideLayout18.xml" ContentType="application/vnd.openxmlformats-officedocument.presentationml.slideLayout+xml"/>
  <Override PartName="/ppt/theme/theme8.xml" ContentType="application/vnd.openxmlformats-officedocument.theme+xml"/>
  <Override PartName="/ppt/slideLayouts/slideLayout19.xml" ContentType="application/vnd.openxmlformats-officedocument.presentationml.slideLayout+xml"/>
  <Override PartName="/ppt/theme/theme9.xml" ContentType="application/vnd.openxmlformats-officedocument.theme+xml"/>
  <Override PartName="/ppt/slideLayouts/slideLayout20.xml" ContentType="application/vnd.openxmlformats-officedocument.presentationml.slideLayout+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 id="2147483660" r:id="rId2"/>
    <p:sldMasterId id="2147483662" r:id="rId3"/>
    <p:sldMasterId id="2147483664" r:id="rId4"/>
    <p:sldMasterId id="2147483666" r:id="rId5"/>
    <p:sldMasterId id="2147483668" r:id="rId6"/>
    <p:sldMasterId id="2147483670" r:id="rId7"/>
    <p:sldMasterId id="2147483672" r:id="rId8"/>
    <p:sldMasterId id="2147483674" r:id="rId9"/>
    <p:sldMasterId id="2147483676" r:id="rId10"/>
  </p:sldMasterIdLst>
  <p:notesMasterIdLst>
    <p:notesMasterId r:id="rId52"/>
  </p:notesMasterIdLst>
  <p:sldIdLst>
    <p:sldId id="256" r:id="rId11"/>
    <p:sldId id="257" r:id="rId12"/>
    <p:sldId id="258" r:id="rId13"/>
    <p:sldId id="259" r:id="rId14"/>
    <p:sldId id="260" r:id="rId15"/>
    <p:sldId id="261" r:id="rId16"/>
    <p:sldId id="262" r:id="rId17"/>
    <p:sldId id="263" r:id="rId18"/>
    <p:sldId id="264" r:id="rId19"/>
    <p:sldId id="265" r:id="rId20"/>
    <p:sldId id="266" r:id="rId21"/>
    <p:sldId id="270" r:id="rId22"/>
    <p:sldId id="271" r:id="rId23"/>
    <p:sldId id="272" r:id="rId24"/>
    <p:sldId id="273" r:id="rId25"/>
    <p:sldId id="274" r:id="rId26"/>
    <p:sldId id="275" r:id="rId27"/>
    <p:sldId id="276" r:id="rId28"/>
    <p:sldId id="277" r:id="rId29"/>
    <p:sldId id="278" r:id="rId30"/>
    <p:sldId id="280" r:id="rId31"/>
    <p:sldId id="281" r:id="rId32"/>
    <p:sldId id="282" r:id="rId33"/>
    <p:sldId id="283" r:id="rId34"/>
    <p:sldId id="284" r:id="rId35"/>
    <p:sldId id="285" r:id="rId36"/>
    <p:sldId id="286" r:id="rId37"/>
    <p:sldId id="287" r:id="rId38"/>
    <p:sldId id="288" r:id="rId39"/>
    <p:sldId id="289" r:id="rId40"/>
    <p:sldId id="290" r:id="rId41"/>
    <p:sldId id="291" r:id="rId42"/>
    <p:sldId id="292" r:id="rId43"/>
    <p:sldId id="293" r:id="rId44"/>
    <p:sldId id="294" r:id="rId45"/>
    <p:sldId id="295" r:id="rId46"/>
    <p:sldId id="296" r:id="rId47"/>
    <p:sldId id="297" r:id="rId48"/>
    <p:sldId id="298" r:id="rId49"/>
    <p:sldId id="268" r:id="rId50"/>
    <p:sldId id="267" r:id="rId51"/>
  </p:sldIdLst>
  <p:sldSz cx="18288000" cy="10287000"/>
  <p:notesSz cx="6858000" cy="9144000"/>
  <p:embeddedFontLst>
    <p:embeddedFont>
      <p:font typeface="Arial" panose="020B0604020202020204" pitchFamily="34" charset="0"/>
      <p:regular r:id="rId53"/>
    </p:embeddedFont>
    <p:embeddedFont>
      <p:font typeface="Arial Bold Italics" panose="020B0604020202020204" charset="0"/>
      <p:regular r:id="rId54"/>
    </p:embeddedFont>
    <p:embeddedFont>
      <p:font typeface="Montserrat Medium" panose="020B0604020202020204" charset="0"/>
      <p:regular r:id="rId55"/>
    </p:embeddedFont>
    <p:embeddedFont>
      <p:font typeface="Calibri Light" panose="020F0302020204030204" pitchFamily="34" charset="0"/>
      <p:regular r:id="rId56"/>
      <p:italic r:id="rId57"/>
    </p:embeddedFont>
    <p:embeddedFont>
      <p:font typeface="Calibri" panose="020F0502020204030204" pitchFamily="34" charset="0"/>
      <p:regular r:id="rId58"/>
      <p:bold r:id="rId59"/>
      <p:italic r:id="rId60"/>
      <p:boldItalic r:id="rId61"/>
    </p:embeddedFont>
    <p:embeddedFont>
      <p:font typeface="Montserrat Ultra-Bold" panose="020B0604020202020204" charset="0"/>
      <p:regular r:id="rId62"/>
    </p:embeddedFont>
    <p:embeddedFont>
      <p:font typeface="Arial Italics" panose="020B0604020202020204" charset="0"/>
      <p:regular r:id="rId63"/>
    </p:embeddedFont>
    <p:embeddedFont>
      <p:font typeface="Arial Bold" panose="020B0704020202020204" pitchFamily="34" charset="0"/>
      <p:regular r:id="rId64"/>
      <p:bold r:id="rId65"/>
    </p:embeddedFont>
    <p:embeddedFont>
      <p:font typeface="Open Sans 2 Bold" panose="020B0604020202020204" charset="0"/>
      <p:regular r:id="rId66"/>
    </p:embeddedFont>
    <p:embeddedFont>
      <p:font typeface="TT Fors Bold" panose="020B0604020202020204" charset="0"/>
      <p:regular r:id="rId6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55" d="100"/>
          <a:sy n="55" d="100"/>
        </p:scale>
        <p:origin x="658" y="5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font" Target="fonts/font3.fntdata"/><Relationship Id="rId63" Type="http://schemas.openxmlformats.org/officeDocument/2006/relationships/font" Target="fonts/font11.fntdata"/><Relationship Id="rId68" Type="http://schemas.openxmlformats.org/officeDocument/2006/relationships/presProps" Target="presProps.xml"/><Relationship Id="rId7" Type="http://schemas.openxmlformats.org/officeDocument/2006/relationships/slideMaster" Target="slideMasters/slideMaster7.xml"/><Relationship Id="rId71"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6.xml"/><Relationship Id="rId29"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font" Target="fonts/font1.fntdata"/><Relationship Id="rId58" Type="http://schemas.openxmlformats.org/officeDocument/2006/relationships/font" Target="fonts/font6.fntdata"/><Relationship Id="rId66" Type="http://schemas.openxmlformats.org/officeDocument/2006/relationships/font" Target="fonts/font14.fntdata"/><Relationship Id="rId5" Type="http://schemas.openxmlformats.org/officeDocument/2006/relationships/slideMaster" Target="slideMasters/slideMaster5.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openxmlformats.org/officeDocument/2006/relationships/font" Target="fonts/font5.fntdata"/><Relationship Id="rId61" Type="http://schemas.openxmlformats.org/officeDocument/2006/relationships/font" Target="fonts/font9.fntdata"/><Relationship Id="rId10" Type="http://schemas.openxmlformats.org/officeDocument/2006/relationships/slideMaster" Target="slideMasters/slideMaster10.xml"/><Relationship Id="rId19" Type="http://schemas.openxmlformats.org/officeDocument/2006/relationships/slide" Target="slides/slide9.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notesMaster" Target="notesMasters/notesMaster1.xml"/><Relationship Id="rId60" Type="http://schemas.openxmlformats.org/officeDocument/2006/relationships/font" Target="fonts/font8.fntdata"/><Relationship Id="rId65" Type="http://schemas.openxmlformats.org/officeDocument/2006/relationships/font" Target="fonts/font13.fntdata"/><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font" Target="fonts/font4.fntdata"/><Relationship Id="rId64" Type="http://schemas.openxmlformats.org/officeDocument/2006/relationships/font" Target="fonts/font12.fntdata"/><Relationship Id="rId69" Type="http://schemas.openxmlformats.org/officeDocument/2006/relationships/viewProps" Target="viewProps.xml"/><Relationship Id="rId8" Type="http://schemas.openxmlformats.org/officeDocument/2006/relationships/slideMaster" Target="slideMasters/slideMaster8.xml"/><Relationship Id="rId51" Type="http://schemas.openxmlformats.org/officeDocument/2006/relationships/slide" Target="slides/slide41.xml"/><Relationship Id="rId3" Type="http://schemas.openxmlformats.org/officeDocument/2006/relationships/slideMaster" Target="slideMasters/slideMaster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59" Type="http://schemas.openxmlformats.org/officeDocument/2006/relationships/font" Target="fonts/font7.fntdata"/><Relationship Id="rId67" Type="http://schemas.openxmlformats.org/officeDocument/2006/relationships/font" Target="fonts/font15.fntdata"/><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font" Target="fonts/font2.fntdata"/><Relationship Id="rId62" Type="http://schemas.openxmlformats.org/officeDocument/2006/relationships/font" Target="fonts/font10.fntdata"/><Relationship Id="rId7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21.svg"/><Relationship Id="rId1" Type="http://schemas.openxmlformats.org/officeDocument/2006/relationships/image" Target="../media/image35.png"/><Relationship Id="rId6" Type="http://schemas.openxmlformats.org/officeDocument/2006/relationships/image" Target="../media/image61.svg"/><Relationship Id="rId5" Type="http://schemas.openxmlformats.org/officeDocument/2006/relationships/image" Target="../media/image37.png"/><Relationship Id="rId4" Type="http://schemas.openxmlformats.org/officeDocument/2006/relationships/image" Target="../media/image40.svg"/></Relationships>
</file>

<file path=ppt/diagrams/_rels/data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43.png"/><Relationship Id="rId7" Type="http://schemas.openxmlformats.org/officeDocument/2006/relationships/image" Target="../media/image38.png"/><Relationship Id="rId2" Type="http://schemas.openxmlformats.org/officeDocument/2006/relationships/image" Target="../media/image13.svg"/><Relationship Id="rId1" Type="http://schemas.openxmlformats.org/officeDocument/2006/relationships/image" Target="../media/image42.png"/><Relationship Id="rId6" Type="http://schemas.openxmlformats.org/officeDocument/2006/relationships/image" Target="../media/image16.svg"/><Relationship Id="rId5" Type="http://schemas.openxmlformats.org/officeDocument/2006/relationships/image" Target="../media/image35.png"/><Relationship Id="rId4" Type="http://schemas.openxmlformats.org/officeDocument/2006/relationships/image" Target="../media/image150.svg"/></Relationships>
</file>

<file path=ppt/diagrams/_rels/data6.xml.rels><?xml version="1.0" encoding="UTF-8" standalone="yes"?>
<Relationships xmlns="http://schemas.openxmlformats.org/package/2006/relationships"><Relationship Id="rId8" Type="http://schemas.openxmlformats.org/officeDocument/2006/relationships/image" Target="../media/image240.svg"/><Relationship Id="rId3" Type="http://schemas.openxmlformats.org/officeDocument/2006/relationships/image" Target="../media/image48.png"/><Relationship Id="rId7" Type="http://schemas.openxmlformats.org/officeDocument/2006/relationships/image" Target="../media/image49.png"/><Relationship Id="rId2" Type="http://schemas.openxmlformats.org/officeDocument/2006/relationships/image" Target="../media/image21.svg"/><Relationship Id="rId1" Type="http://schemas.openxmlformats.org/officeDocument/2006/relationships/image" Target="../media/image47.png"/><Relationship Id="rId6" Type="http://schemas.openxmlformats.org/officeDocument/2006/relationships/image" Target="../media/image80.svg"/><Relationship Id="rId5" Type="http://schemas.openxmlformats.org/officeDocument/2006/relationships/image" Target="../media/image38.png"/><Relationship Id="rId10" Type="http://schemas.openxmlformats.org/officeDocument/2006/relationships/image" Target="../media/image61.svg"/><Relationship Id="rId4" Type="http://schemas.openxmlformats.org/officeDocument/2006/relationships/image" Target="../media/image220.svg"/><Relationship Id="rId9" Type="http://schemas.openxmlformats.org/officeDocument/2006/relationships/image" Target="../media/image5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0.svg"/><Relationship Id="rId3" Type="http://schemas.openxmlformats.org/officeDocument/2006/relationships/image" Target="../media/image36.png"/><Relationship Id="rId7" Type="http://schemas.openxmlformats.org/officeDocument/2006/relationships/image" Target="../media/image38.png"/><Relationship Id="rId2" Type="http://schemas.openxmlformats.org/officeDocument/2006/relationships/image" Target="../media/image21.svg"/><Relationship Id="rId1" Type="http://schemas.openxmlformats.org/officeDocument/2006/relationships/image" Target="../media/image35.png"/><Relationship Id="rId6" Type="http://schemas.openxmlformats.org/officeDocument/2006/relationships/image" Target="../media/image61.svg"/><Relationship Id="rId5" Type="http://schemas.openxmlformats.org/officeDocument/2006/relationships/image" Target="../media/image37.png"/><Relationship Id="rId4" Type="http://schemas.openxmlformats.org/officeDocument/2006/relationships/image" Target="../media/image4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43.png"/><Relationship Id="rId7" Type="http://schemas.openxmlformats.org/officeDocument/2006/relationships/image" Target="../media/image38.png"/><Relationship Id="rId2" Type="http://schemas.openxmlformats.org/officeDocument/2006/relationships/image" Target="../media/image13.svg"/><Relationship Id="rId1" Type="http://schemas.openxmlformats.org/officeDocument/2006/relationships/image" Target="../media/image42.png"/><Relationship Id="rId6" Type="http://schemas.openxmlformats.org/officeDocument/2006/relationships/image" Target="../media/image16.svg"/><Relationship Id="rId5" Type="http://schemas.openxmlformats.org/officeDocument/2006/relationships/image" Target="../media/image35.png"/><Relationship Id="rId4" Type="http://schemas.openxmlformats.org/officeDocument/2006/relationships/image" Target="../media/image15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0.svg"/><Relationship Id="rId3" Type="http://schemas.openxmlformats.org/officeDocument/2006/relationships/image" Target="../media/image48.png"/><Relationship Id="rId7" Type="http://schemas.openxmlformats.org/officeDocument/2006/relationships/image" Target="../media/image49.png"/><Relationship Id="rId2" Type="http://schemas.openxmlformats.org/officeDocument/2006/relationships/image" Target="../media/image21.svg"/><Relationship Id="rId1" Type="http://schemas.openxmlformats.org/officeDocument/2006/relationships/image" Target="../media/image47.png"/><Relationship Id="rId6" Type="http://schemas.openxmlformats.org/officeDocument/2006/relationships/image" Target="../media/image80.svg"/><Relationship Id="rId5" Type="http://schemas.openxmlformats.org/officeDocument/2006/relationships/image" Target="../media/image38.png"/><Relationship Id="rId10" Type="http://schemas.openxmlformats.org/officeDocument/2006/relationships/image" Target="../media/image61.svg"/><Relationship Id="rId4" Type="http://schemas.openxmlformats.org/officeDocument/2006/relationships/image" Target="../media/image220.svg"/><Relationship Id="rId9" Type="http://schemas.openxmlformats.org/officeDocument/2006/relationships/image" Target="../media/image50.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B2B31E-9C8E-453F-A875-4F83964E0598}"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4B2A138-C048-40ED-A5E6-F3D415AB65C0}">
      <dgm:prSet/>
      <dgm:spPr/>
      <dgm:t>
        <a:bodyPr/>
        <a:lstStyle/>
        <a:p>
          <a:pPr>
            <a:lnSpc>
              <a:spcPct val="100000"/>
            </a:lnSpc>
          </a:pPr>
          <a:r>
            <a:rPr lang="en-US"/>
            <a:t>The topic of this presentation is the reward and remuneration practices of Qatar Airways. </a:t>
          </a:r>
        </a:p>
      </dgm:t>
    </dgm:pt>
    <dgm:pt modelId="{EC6868C0-3460-4D0F-B853-6ECBB3DDA6A9}" type="parTrans" cxnId="{9A8B221A-9A1D-4C0F-9F9A-232B6E46ED6A}">
      <dgm:prSet/>
      <dgm:spPr/>
      <dgm:t>
        <a:bodyPr/>
        <a:lstStyle/>
        <a:p>
          <a:endParaRPr lang="en-US"/>
        </a:p>
      </dgm:t>
    </dgm:pt>
    <dgm:pt modelId="{4343F55C-A1FD-4CCD-A993-7B6038FCDF35}" type="sibTrans" cxnId="{9A8B221A-9A1D-4C0F-9F9A-232B6E46ED6A}">
      <dgm:prSet/>
      <dgm:spPr/>
      <dgm:t>
        <a:bodyPr/>
        <a:lstStyle/>
        <a:p>
          <a:endParaRPr lang="en-US"/>
        </a:p>
      </dgm:t>
    </dgm:pt>
    <dgm:pt modelId="{6A041F29-D9DB-4086-988D-FC2F468DC90D}">
      <dgm:prSet/>
      <dgm:spPr/>
      <dgm:t>
        <a:bodyPr/>
        <a:lstStyle/>
        <a:p>
          <a:pPr>
            <a:lnSpc>
              <a:spcPct val="100000"/>
            </a:lnSpc>
          </a:pPr>
          <a:r>
            <a:rPr lang="en-US"/>
            <a:t>The purpose is to describe the way in which the company creates its pay, benefits, and overall reward system to attract, motivate, and hold on to a global workforce.</a:t>
          </a:r>
        </a:p>
      </dgm:t>
    </dgm:pt>
    <dgm:pt modelId="{6965C123-003B-40A7-84DD-459BF0A0C759}" type="parTrans" cxnId="{66CAAA85-48D2-48FD-BD70-B62728A5ACB8}">
      <dgm:prSet/>
      <dgm:spPr/>
      <dgm:t>
        <a:bodyPr/>
        <a:lstStyle/>
        <a:p>
          <a:endParaRPr lang="en-US"/>
        </a:p>
      </dgm:t>
    </dgm:pt>
    <dgm:pt modelId="{787CE7B3-E560-495C-A0CB-6C92CFB8C560}" type="sibTrans" cxnId="{66CAAA85-48D2-48FD-BD70-B62728A5ACB8}">
      <dgm:prSet/>
      <dgm:spPr/>
      <dgm:t>
        <a:bodyPr/>
        <a:lstStyle/>
        <a:p>
          <a:endParaRPr lang="en-US"/>
        </a:p>
      </dgm:t>
    </dgm:pt>
    <dgm:pt modelId="{A9787AAE-4B45-44C9-B48C-510F6BAE782E}">
      <dgm:prSet/>
      <dgm:spPr/>
      <dgm:t>
        <a:bodyPr/>
        <a:lstStyle/>
        <a:p>
          <a:pPr>
            <a:lnSpc>
              <a:spcPct val="100000"/>
            </a:lnSpc>
          </a:pPr>
          <a:r>
            <a:rPr lang="en-US"/>
            <a:t>Qatar Airways is famous organization which was established in 1993. Presently, about 43000 people are employed in the organization (Aras and Kucukbas Duman, 2025). Qatar Airways is reputed to have a good HR structure, and this presentation shall focus on the major policies associated with employee compensation, the role of the line managers in implementing the policies, and how the reward system contributes to the organisational objectives as a whole. </a:t>
          </a:r>
        </a:p>
      </dgm:t>
    </dgm:pt>
    <dgm:pt modelId="{FA5B9233-AFA7-4A73-8A28-B6433CBCEEA5}" type="parTrans" cxnId="{8C97FBD9-B883-4EAE-8D2D-DE912EAFC924}">
      <dgm:prSet/>
      <dgm:spPr/>
      <dgm:t>
        <a:bodyPr/>
        <a:lstStyle/>
        <a:p>
          <a:endParaRPr lang="en-US"/>
        </a:p>
      </dgm:t>
    </dgm:pt>
    <dgm:pt modelId="{C92236E5-0E23-4BC6-902F-A81CE547EC1E}" type="sibTrans" cxnId="{8C97FBD9-B883-4EAE-8D2D-DE912EAFC924}">
      <dgm:prSet/>
      <dgm:spPr/>
      <dgm:t>
        <a:bodyPr/>
        <a:lstStyle/>
        <a:p>
          <a:endParaRPr lang="en-US"/>
        </a:p>
      </dgm:t>
    </dgm:pt>
    <dgm:pt modelId="{E0B3714B-7CB3-4DDD-8F93-2B6511D8931B}">
      <dgm:prSet/>
      <dgm:spPr/>
      <dgm:t>
        <a:bodyPr/>
        <a:lstStyle/>
        <a:p>
          <a:pPr>
            <a:lnSpc>
              <a:spcPct val="100000"/>
            </a:lnSpc>
          </a:pPr>
          <a:r>
            <a:rPr lang="en-US"/>
            <a:t>It also determines the key HR issues that the firm encounters in running rewards and offer viable solutions that can enhance equity, motivation and satisfaction of its employees.	</a:t>
          </a:r>
        </a:p>
      </dgm:t>
    </dgm:pt>
    <dgm:pt modelId="{7617BB22-A20C-4D34-AF5F-0DA78AB4315F}" type="parTrans" cxnId="{1C1448A0-2A3B-41FD-9E1E-34346C92D16E}">
      <dgm:prSet/>
      <dgm:spPr/>
      <dgm:t>
        <a:bodyPr/>
        <a:lstStyle/>
        <a:p>
          <a:endParaRPr lang="en-US"/>
        </a:p>
      </dgm:t>
    </dgm:pt>
    <dgm:pt modelId="{F4CB52E1-0532-414D-8D42-5A9C267841B5}" type="sibTrans" cxnId="{1C1448A0-2A3B-41FD-9E1E-34346C92D16E}">
      <dgm:prSet/>
      <dgm:spPr/>
      <dgm:t>
        <a:bodyPr/>
        <a:lstStyle/>
        <a:p>
          <a:endParaRPr lang="en-US"/>
        </a:p>
      </dgm:t>
    </dgm:pt>
    <dgm:pt modelId="{6D3C00FE-3CF4-45AA-9F08-24A8470D73C1}" type="pres">
      <dgm:prSet presAssocID="{ADB2B31E-9C8E-453F-A875-4F83964E0598}" presName="root" presStyleCnt="0">
        <dgm:presLayoutVars>
          <dgm:dir/>
          <dgm:resizeHandles val="exact"/>
        </dgm:presLayoutVars>
      </dgm:prSet>
      <dgm:spPr/>
      <dgm:t>
        <a:bodyPr/>
        <a:lstStyle/>
        <a:p>
          <a:endParaRPr lang="en-US"/>
        </a:p>
      </dgm:t>
    </dgm:pt>
    <dgm:pt modelId="{52A05DB1-8A8A-4974-85B0-E50E9B9C0D5C}" type="pres">
      <dgm:prSet presAssocID="{A4B2A138-C048-40ED-A5E6-F3D415AB65C0}" presName="compNode" presStyleCnt="0"/>
      <dgm:spPr/>
    </dgm:pt>
    <dgm:pt modelId="{2C3010D3-1B9F-49CE-B0D2-D0489C663EEB}" type="pres">
      <dgm:prSet presAssocID="{A4B2A138-C048-40ED-A5E6-F3D415AB65C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extLst>
        <a:ext uri="{E40237B7-FDA0-4F09-8148-C483321AD2D9}">
          <dgm14:cNvPr xmlns:dgm14="http://schemas.microsoft.com/office/drawing/2010/diagram" id="0" name="" descr="Aeroplane"/>
        </a:ext>
      </dgm:extLst>
    </dgm:pt>
    <dgm:pt modelId="{FB1BE974-E17F-4633-8235-5F1E416A993A}" type="pres">
      <dgm:prSet presAssocID="{A4B2A138-C048-40ED-A5E6-F3D415AB65C0}" presName="spaceRect" presStyleCnt="0"/>
      <dgm:spPr/>
    </dgm:pt>
    <dgm:pt modelId="{88188902-A1E2-457B-9B0A-51A3AA90F6D4}" type="pres">
      <dgm:prSet presAssocID="{A4B2A138-C048-40ED-A5E6-F3D415AB65C0}" presName="textRect" presStyleLbl="revTx" presStyleIdx="0" presStyleCnt="4">
        <dgm:presLayoutVars>
          <dgm:chMax val="1"/>
          <dgm:chPref val="1"/>
        </dgm:presLayoutVars>
      </dgm:prSet>
      <dgm:spPr/>
      <dgm:t>
        <a:bodyPr/>
        <a:lstStyle/>
        <a:p>
          <a:endParaRPr lang="en-US"/>
        </a:p>
      </dgm:t>
    </dgm:pt>
    <dgm:pt modelId="{8027B983-2434-476F-BA73-19475F671465}" type="pres">
      <dgm:prSet presAssocID="{4343F55C-A1FD-4CCD-A993-7B6038FCDF35}" presName="sibTrans" presStyleCnt="0"/>
      <dgm:spPr/>
    </dgm:pt>
    <dgm:pt modelId="{2FA60C06-2845-4E27-8AE3-57890A90E01D}" type="pres">
      <dgm:prSet presAssocID="{6A041F29-D9DB-4086-988D-FC2F468DC90D}" presName="compNode" presStyleCnt="0"/>
      <dgm:spPr/>
    </dgm:pt>
    <dgm:pt modelId="{C72F10B7-551B-459E-AE5E-287989B6F9E7}" type="pres">
      <dgm:prSet presAssocID="{6A041F29-D9DB-4086-988D-FC2F468DC90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extLst>
        <a:ext uri="{E40237B7-FDA0-4F09-8148-C483321AD2D9}">
          <dgm14:cNvPr xmlns:dgm14="http://schemas.microsoft.com/office/drawing/2010/diagram" id="0" name="" descr="Connections"/>
        </a:ext>
      </dgm:extLst>
    </dgm:pt>
    <dgm:pt modelId="{B4301DE6-E69C-46AE-ADB2-492130A0E98D}" type="pres">
      <dgm:prSet presAssocID="{6A041F29-D9DB-4086-988D-FC2F468DC90D}" presName="spaceRect" presStyleCnt="0"/>
      <dgm:spPr/>
    </dgm:pt>
    <dgm:pt modelId="{F5F577FB-A45F-4E4B-AB49-3EFC1F538B9F}" type="pres">
      <dgm:prSet presAssocID="{6A041F29-D9DB-4086-988D-FC2F468DC90D}" presName="textRect" presStyleLbl="revTx" presStyleIdx="1" presStyleCnt="4">
        <dgm:presLayoutVars>
          <dgm:chMax val="1"/>
          <dgm:chPref val="1"/>
        </dgm:presLayoutVars>
      </dgm:prSet>
      <dgm:spPr/>
      <dgm:t>
        <a:bodyPr/>
        <a:lstStyle/>
        <a:p>
          <a:endParaRPr lang="en-US"/>
        </a:p>
      </dgm:t>
    </dgm:pt>
    <dgm:pt modelId="{AD4B6472-F132-48DF-B227-B1A91540CF0F}" type="pres">
      <dgm:prSet presAssocID="{787CE7B3-E560-495C-A0CB-6C92CFB8C560}" presName="sibTrans" presStyleCnt="0"/>
      <dgm:spPr/>
    </dgm:pt>
    <dgm:pt modelId="{EF78A6B8-FE20-44E8-9C97-C920DBAC5257}" type="pres">
      <dgm:prSet presAssocID="{A9787AAE-4B45-44C9-B48C-510F6BAE782E}" presName="compNode" presStyleCnt="0"/>
      <dgm:spPr/>
    </dgm:pt>
    <dgm:pt modelId="{1A1E85A0-402D-4C9B-AA9D-6F73A6E687F2}" type="pres">
      <dgm:prSet presAssocID="{A9787AAE-4B45-44C9-B48C-510F6BAE782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extLst>
        <a:ext uri="{E40237B7-FDA0-4F09-8148-C483321AD2D9}">
          <dgm14:cNvPr xmlns:dgm14="http://schemas.microsoft.com/office/drawing/2010/diagram" id="0" name="" descr="Pilot"/>
        </a:ext>
      </dgm:extLst>
    </dgm:pt>
    <dgm:pt modelId="{263BAF68-0A49-4732-B9D0-4C78ED69A4B5}" type="pres">
      <dgm:prSet presAssocID="{A9787AAE-4B45-44C9-B48C-510F6BAE782E}" presName="spaceRect" presStyleCnt="0"/>
      <dgm:spPr/>
    </dgm:pt>
    <dgm:pt modelId="{392EEB75-14BE-4483-9177-C44468E4ADC4}" type="pres">
      <dgm:prSet presAssocID="{A9787AAE-4B45-44C9-B48C-510F6BAE782E}" presName="textRect" presStyleLbl="revTx" presStyleIdx="2" presStyleCnt="4">
        <dgm:presLayoutVars>
          <dgm:chMax val="1"/>
          <dgm:chPref val="1"/>
        </dgm:presLayoutVars>
      </dgm:prSet>
      <dgm:spPr/>
      <dgm:t>
        <a:bodyPr/>
        <a:lstStyle/>
        <a:p>
          <a:endParaRPr lang="en-US"/>
        </a:p>
      </dgm:t>
    </dgm:pt>
    <dgm:pt modelId="{DE5E1E8E-CD63-4243-B4CA-E7738583418F}" type="pres">
      <dgm:prSet presAssocID="{C92236E5-0E23-4BC6-902F-A81CE547EC1E}" presName="sibTrans" presStyleCnt="0"/>
      <dgm:spPr/>
    </dgm:pt>
    <dgm:pt modelId="{E991C1F2-D503-46A7-BF0B-85C975853A7B}" type="pres">
      <dgm:prSet presAssocID="{E0B3714B-7CB3-4DDD-8F93-2B6511D8931B}" presName="compNode" presStyleCnt="0"/>
      <dgm:spPr/>
    </dgm:pt>
    <dgm:pt modelId="{428E44E4-448F-4CF0-88CA-BD5BD52B7B1F}" type="pres">
      <dgm:prSet presAssocID="{E0B3714B-7CB3-4DDD-8F93-2B6511D8931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extLst>
        <a:ext uri="{E40237B7-FDA0-4F09-8148-C483321AD2D9}">
          <dgm14:cNvPr xmlns:dgm14="http://schemas.microsoft.com/office/drawing/2010/diagram" id="0" name="" descr="Business Growth"/>
        </a:ext>
      </dgm:extLst>
    </dgm:pt>
    <dgm:pt modelId="{D84D3BA0-B17F-4697-8FDA-BA0D075A34BB}" type="pres">
      <dgm:prSet presAssocID="{E0B3714B-7CB3-4DDD-8F93-2B6511D8931B}" presName="spaceRect" presStyleCnt="0"/>
      <dgm:spPr/>
    </dgm:pt>
    <dgm:pt modelId="{D9A8FB43-024E-497A-8383-6D85B8D8BC30}" type="pres">
      <dgm:prSet presAssocID="{E0B3714B-7CB3-4DDD-8F93-2B6511D8931B}" presName="textRect" presStyleLbl="revTx" presStyleIdx="3" presStyleCnt="4">
        <dgm:presLayoutVars>
          <dgm:chMax val="1"/>
          <dgm:chPref val="1"/>
        </dgm:presLayoutVars>
      </dgm:prSet>
      <dgm:spPr/>
      <dgm:t>
        <a:bodyPr/>
        <a:lstStyle/>
        <a:p>
          <a:endParaRPr lang="en-US"/>
        </a:p>
      </dgm:t>
    </dgm:pt>
  </dgm:ptLst>
  <dgm:cxnLst>
    <dgm:cxn modelId="{66CAAA85-48D2-48FD-BD70-B62728A5ACB8}" srcId="{ADB2B31E-9C8E-453F-A875-4F83964E0598}" destId="{6A041F29-D9DB-4086-988D-FC2F468DC90D}" srcOrd="1" destOrd="0" parTransId="{6965C123-003B-40A7-84DD-459BF0A0C759}" sibTransId="{787CE7B3-E560-495C-A0CB-6C92CFB8C560}"/>
    <dgm:cxn modelId="{1C1448A0-2A3B-41FD-9E1E-34346C92D16E}" srcId="{ADB2B31E-9C8E-453F-A875-4F83964E0598}" destId="{E0B3714B-7CB3-4DDD-8F93-2B6511D8931B}" srcOrd="3" destOrd="0" parTransId="{7617BB22-A20C-4D34-AF5F-0DA78AB4315F}" sibTransId="{F4CB52E1-0532-414D-8D42-5A9C267841B5}"/>
    <dgm:cxn modelId="{F668D2B0-E722-4741-9AAE-DFE07C49CCAD}" type="presOf" srcId="{E0B3714B-7CB3-4DDD-8F93-2B6511D8931B}" destId="{D9A8FB43-024E-497A-8383-6D85B8D8BC30}" srcOrd="0" destOrd="0" presId="urn:microsoft.com/office/officeart/2018/2/layout/IconLabelList"/>
    <dgm:cxn modelId="{9A8B221A-9A1D-4C0F-9F9A-232B6E46ED6A}" srcId="{ADB2B31E-9C8E-453F-A875-4F83964E0598}" destId="{A4B2A138-C048-40ED-A5E6-F3D415AB65C0}" srcOrd="0" destOrd="0" parTransId="{EC6868C0-3460-4D0F-B853-6ECBB3DDA6A9}" sibTransId="{4343F55C-A1FD-4CCD-A993-7B6038FCDF35}"/>
    <dgm:cxn modelId="{8C97FBD9-B883-4EAE-8D2D-DE912EAFC924}" srcId="{ADB2B31E-9C8E-453F-A875-4F83964E0598}" destId="{A9787AAE-4B45-44C9-B48C-510F6BAE782E}" srcOrd="2" destOrd="0" parTransId="{FA5B9233-AFA7-4A73-8A28-B6433CBCEEA5}" sibTransId="{C92236E5-0E23-4BC6-902F-A81CE547EC1E}"/>
    <dgm:cxn modelId="{1042AE92-136D-8349-AFC2-1864D117BACB}" type="presOf" srcId="{A4B2A138-C048-40ED-A5E6-F3D415AB65C0}" destId="{88188902-A1E2-457B-9B0A-51A3AA90F6D4}" srcOrd="0" destOrd="0" presId="urn:microsoft.com/office/officeart/2018/2/layout/IconLabelList"/>
    <dgm:cxn modelId="{53A22A4E-BAC2-1B49-B40E-F805D771F86C}" type="presOf" srcId="{ADB2B31E-9C8E-453F-A875-4F83964E0598}" destId="{6D3C00FE-3CF4-45AA-9F08-24A8470D73C1}" srcOrd="0" destOrd="0" presId="urn:microsoft.com/office/officeart/2018/2/layout/IconLabelList"/>
    <dgm:cxn modelId="{EF740BF5-DF61-3D4D-85E1-315D47864D79}" type="presOf" srcId="{6A041F29-D9DB-4086-988D-FC2F468DC90D}" destId="{F5F577FB-A45F-4E4B-AB49-3EFC1F538B9F}" srcOrd="0" destOrd="0" presId="urn:microsoft.com/office/officeart/2018/2/layout/IconLabelList"/>
    <dgm:cxn modelId="{00433653-917E-BC47-B995-50B1D869CA5B}" type="presOf" srcId="{A9787AAE-4B45-44C9-B48C-510F6BAE782E}" destId="{392EEB75-14BE-4483-9177-C44468E4ADC4}" srcOrd="0" destOrd="0" presId="urn:microsoft.com/office/officeart/2018/2/layout/IconLabelList"/>
    <dgm:cxn modelId="{418D887D-0673-9942-BB9D-6B316690393E}" type="presParOf" srcId="{6D3C00FE-3CF4-45AA-9F08-24A8470D73C1}" destId="{52A05DB1-8A8A-4974-85B0-E50E9B9C0D5C}" srcOrd="0" destOrd="0" presId="urn:microsoft.com/office/officeart/2018/2/layout/IconLabelList"/>
    <dgm:cxn modelId="{BFE287EB-43E8-4A48-A43A-78E0BCE85513}" type="presParOf" srcId="{52A05DB1-8A8A-4974-85B0-E50E9B9C0D5C}" destId="{2C3010D3-1B9F-49CE-B0D2-D0489C663EEB}" srcOrd="0" destOrd="0" presId="urn:microsoft.com/office/officeart/2018/2/layout/IconLabelList"/>
    <dgm:cxn modelId="{99BB0E86-4B20-FA41-AD4D-B214E44559D6}" type="presParOf" srcId="{52A05DB1-8A8A-4974-85B0-E50E9B9C0D5C}" destId="{FB1BE974-E17F-4633-8235-5F1E416A993A}" srcOrd="1" destOrd="0" presId="urn:microsoft.com/office/officeart/2018/2/layout/IconLabelList"/>
    <dgm:cxn modelId="{C3A1C226-88DA-C042-9AE0-84E0D793442C}" type="presParOf" srcId="{52A05DB1-8A8A-4974-85B0-E50E9B9C0D5C}" destId="{88188902-A1E2-457B-9B0A-51A3AA90F6D4}" srcOrd="2" destOrd="0" presId="urn:microsoft.com/office/officeart/2018/2/layout/IconLabelList"/>
    <dgm:cxn modelId="{F0ABC62F-5A9D-2146-AB08-653B7B2A509A}" type="presParOf" srcId="{6D3C00FE-3CF4-45AA-9F08-24A8470D73C1}" destId="{8027B983-2434-476F-BA73-19475F671465}" srcOrd="1" destOrd="0" presId="urn:microsoft.com/office/officeart/2018/2/layout/IconLabelList"/>
    <dgm:cxn modelId="{F1B130D4-29F3-3949-B8C2-EC2A668E0567}" type="presParOf" srcId="{6D3C00FE-3CF4-45AA-9F08-24A8470D73C1}" destId="{2FA60C06-2845-4E27-8AE3-57890A90E01D}" srcOrd="2" destOrd="0" presId="urn:microsoft.com/office/officeart/2018/2/layout/IconLabelList"/>
    <dgm:cxn modelId="{6DE333AA-335B-534C-B4A5-29DB140F19D9}" type="presParOf" srcId="{2FA60C06-2845-4E27-8AE3-57890A90E01D}" destId="{C72F10B7-551B-459E-AE5E-287989B6F9E7}" srcOrd="0" destOrd="0" presId="urn:microsoft.com/office/officeart/2018/2/layout/IconLabelList"/>
    <dgm:cxn modelId="{827AE079-5CC6-A247-87BA-22FD8FA36A32}" type="presParOf" srcId="{2FA60C06-2845-4E27-8AE3-57890A90E01D}" destId="{B4301DE6-E69C-46AE-ADB2-492130A0E98D}" srcOrd="1" destOrd="0" presId="urn:microsoft.com/office/officeart/2018/2/layout/IconLabelList"/>
    <dgm:cxn modelId="{CB52A93F-DE68-DE40-BE79-753C7BF221D0}" type="presParOf" srcId="{2FA60C06-2845-4E27-8AE3-57890A90E01D}" destId="{F5F577FB-A45F-4E4B-AB49-3EFC1F538B9F}" srcOrd="2" destOrd="0" presId="urn:microsoft.com/office/officeart/2018/2/layout/IconLabelList"/>
    <dgm:cxn modelId="{128D09AE-4E64-8B47-910E-0CE41A636F02}" type="presParOf" srcId="{6D3C00FE-3CF4-45AA-9F08-24A8470D73C1}" destId="{AD4B6472-F132-48DF-B227-B1A91540CF0F}" srcOrd="3" destOrd="0" presId="urn:microsoft.com/office/officeart/2018/2/layout/IconLabelList"/>
    <dgm:cxn modelId="{2DBA3523-C08C-B044-B2E1-C1FBF1837F67}" type="presParOf" srcId="{6D3C00FE-3CF4-45AA-9F08-24A8470D73C1}" destId="{EF78A6B8-FE20-44E8-9C97-C920DBAC5257}" srcOrd="4" destOrd="0" presId="urn:microsoft.com/office/officeart/2018/2/layout/IconLabelList"/>
    <dgm:cxn modelId="{61541A18-5217-2246-9BBA-E0C91232B4FA}" type="presParOf" srcId="{EF78A6B8-FE20-44E8-9C97-C920DBAC5257}" destId="{1A1E85A0-402D-4C9B-AA9D-6F73A6E687F2}" srcOrd="0" destOrd="0" presId="urn:microsoft.com/office/officeart/2018/2/layout/IconLabelList"/>
    <dgm:cxn modelId="{F0ADEE3B-BF8F-2C49-9FAB-160AFC64519B}" type="presParOf" srcId="{EF78A6B8-FE20-44E8-9C97-C920DBAC5257}" destId="{263BAF68-0A49-4732-B9D0-4C78ED69A4B5}" srcOrd="1" destOrd="0" presId="urn:microsoft.com/office/officeart/2018/2/layout/IconLabelList"/>
    <dgm:cxn modelId="{00900ED1-73DD-3E4E-98B8-F7A0260F27CD}" type="presParOf" srcId="{EF78A6B8-FE20-44E8-9C97-C920DBAC5257}" destId="{392EEB75-14BE-4483-9177-C44468E4ADC4}" srcOrd="2" destOrd="0" presId="urn:microsoft.com/office/officeart/2018/2/layout/IconLabelList"/>
    <dgm:cxn modelId="{8B6186B1-7E82-F14D-AA1D-94E7A3FA28F2}" type="presParOf" srcId="{6D3C00FE-3CF4-45AA-9F08-24A8470D73C1}" destId="{DE5E1E8E-CD63-4243-B4CA-E7738583418F}" srcOrd="5" destOrd="0" presId="urn:microsoft.com/office/officeart/2018/2/layout/IconLabelList"/>
    <dgm:cxn modelId="{F003900F-14D5-304A-AC23-A10B57957179}" type="presParOf" srcId="{6D3C00FE-3CF4-45AA-9F08-24A8470D73C1}" destId="{E991C1F2-D503-46A7-BF0B-85C975853A7B}" srcOrd="6" destOrd="0" presId="urn:microsoft.com/office/officeart/2018/2/layout/IconLabelList"/>
    <dgm:cxn modelId="{9223A19F-8DBB-5F42-BC85-9912951F3EEE}" type="presParOf" srcId="{E991C1F2-D503-46A7-BF0B-85C975853A7B}" destId="{428E44E4-448F-4CF0-88CA-BD5BD52B7B1F}" srcOrd="0" destOrd="0" presId="urn:microsoft.com/office/officeart/2018/2/layout/IconLabelList"/>
    <dgm:cxn modelId="{8E77BC41-ACF5-3F4D-8EDD-A32ABF1F38FB}" type="presParOf" srcId="{E991C1F2-D503-46A7-BF0B-85C975853A7B}" destId="{D84D3BA0-B17F-4697-8FDA-BA0D075A34BB}" srcOrd="1" destOrd="0" presId="urn:microsoft.com/office/officeart/2018/2/layout/IconLabelList"/>
    <dgm:cxn modelId="{29B82884-530D-484D-89FE-059A7387E00A}" type="presParOf" srcId="{E991C1F2-D503-46A7-BF0B-85C975853A7B}" destId="{D9A8FB43-024E-497A-8383-6D85B8D8BC3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3D7B24-73F3-4715-80AD-ABE877FC9C3C}"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B879BC77-D510-4F87-85B2-E7D2F074D8BE}">
      <dgm:prSet/>
      <dgm:spPr/>
      <dgm:t>
        <a:bodyPr/>
        <a:lstStyle/>
        <a:p>
          <a:r>
            <a:rPr lang="en-US"/>
            <a:t>The salary structure in Qatar Airways is </a:t>
          </a:r>
          <a:r>
            <a:rPr lang="en-US" b="1"/>
            <a:t>competitive and tax-free,</a:t>
          </a:r>
          <a:r>
            <a:rPr lang="en-US"/>
            <a:t> which implies that the staff can retain a high portion of their earnings. </a:t>
          </a:r>
        </a:p>
      </dgm:t>
    </dgm:pt>
    <dgm:pt modelId="{4A322126-2386-4EEF-89B5-BEA7DF204E80}" type="parTrans" cxnId="{5CE67E0E-EB38-4B50-B0A6-604D9E2EE5F3}">
      <dgm:prSet/>
      <dgm:spPr/>
      <dgm:t>
        <a:bodyPr/>
        <a:lstStyle/>
        <a:p>
          <a:endParaRPr lang="en-US"/>
        </a:p>
      </dgm:t>
    </dgm:pt>
    <dgm:pt modelId="{D1884B33-7B60-41CE-BD6F-51364088FA66}" type="sibTrans" cxnId="{5CE67E0E-EB38-4B50-B0A6-604D9E2EE5F3}">
      <dgm:prSet/>
      <dgm:spPr/>
      <dgm:t>
        <a:bodyPr/>
        <a:lstStyle/>
        <a:p>
          <a:endParaRPr lang="en-US"/>
        </a:p>
      </dgm:t>
    </dgm:pt>
    <dgm:pt modelId="{0B15439A-DA07-495B-AE05-AB99932358C5}">
      <dgm:prSet/>
      <dgm:spPr/>
      <dgm:t>
        <a:bodyPr/>
        <a:lstStyle/>
        <a:p>
          <a:r>
            <a:rPr lang="en-US"/>
            <a:t>The remuneration structure is </a:t>
          </a:r>
          <a:r>
            <a:rPr lang="en-US" b="1"/>
            <a:t>assembled based on the grade of the job,</a:t>
          </a:r>
          <a:r>
            <a:rPr lang="en-US"/>
            <a:t> and therefore, there is a definite level and pay scale of each grade. Employees may develop his or her career in steps; the more experience and results, the higher the salary is. </a:t>
          </a:r>
        </a:p>
      </dgm:t>
    </dgm:pt>
    <dgm:pt modelId="{1A725619-A98D-40E5-A106-057EE87C74E9}" type="parTrans" cxnId="{EFE0F66B-C4F9-491E-9DB2-EBCC5CD4740C}">
      <dgm:prSet/>
      <dgm:spPr/>
      <dgm:t>
        <a:bodyPr/>
        <a:lstStyle/>
        <a:p>
          <a:endParaRPr lang="en-US"/>
        </a:p>
      </dgm:t>
    </dgm:pt>
    <dgm:pt modelId="{176C2B0C-06C2-4CE6-B8F1-ABABDD27AF96}" type="sibTrans" cxnId="{EFE0F66B-C4F9-491E-9DB2-EBCC5CD4740C}">
      <dgm:prSet/>
      <dgm:spPr/>
      <dgm:t>
        <a:bodyPr/>
        <a:lstStyle/>
        <a:p>
          <a:endParaRPr lang="en-US"/>
        </a:p>
      </dgm:t>
    </dgm:pt>
    <dgm:pt modelId="{00B9B738-3BF7-475C-9EBF-9243187777B6}">
      <dgm:prSet/>
      <dgm:spPr/>
      <dgm:t>
        <a:bodyPr/>
        <a:lstStyle/>
        <a:p>
          <a:r>
            <a:rPr lang="en-US"/>
            <a:t>The </a:t>
          </a:r>
          <a:r>
            <a:rPr lang="en-US" b="1"/>
            <a:t>increments and promotions</a:t>
          </a:r>
          <a:r>
            <a:rPr lang="en-US"/>
            <a:t> are annual, and they have performance-based benefits which compensate the high performers. There are pay bands which are defined and structured based on the various roles, including cabin crew, ground staff and office staff. This makes the staff know their position, the expectations they can have as well as how they can advance to a better platform with time (Qatar Airways, 2023).</a:t>
          </a:r>
        </a:p>
      </dgm:t>
    </dgm:pt>
    <dgm:pt modelId="{76983764-2D54-4EE9-9C1F-DCB6DBDF0E62}" type="parTrans" cxnId="{46CF1359-709C-4719-B567-86450AA5668A}">
      <dgm:prSet/>
      <dgm:spPr/>
      <dgm:t>
        <a:bodyPr/>
        <a:lstStyle/>
        <a:p>
          <a:endParaRPr lang="en-US"/>
        </a:p>
      </dgm:t>
    </dgm:pt>
    <dgm:pt modelId="{A09DEFEE-E917-4A85-B5AB-6386E452722F}" type="sibTrans" cxnId="{46CF1359-709C-4719-B567-86450AA5668A}">
      <dgm:prSet/>
      <dgm:spPr/>
      <dgm:t>
        <a:bodyPr/>
        <a:lstStyle/>
        <a:p>
          <a:endParaRPr lang="en-US"/>
        </a:p>
      </dgm:t>
    </dgm:pt>
    <dgm:pt modelId="{79D335FA-3FA7-E246-8487-5D45BC78BF9C}" type="pres">
      <dgm:prSet presAssocID="{453D7B24-73F3-4715-80AD-ABE877FC9C3C}" presName="Name0" presStyleCnt="0">
        <dgm:presLayoutVars>
          <dgm:dir/>
          <dgm:animLvl val="lvl"/>
          <dgm:resizeHandles val="exact"/>
        </dgm:presLayoutVars>
      </dgm:prSet>
      <dgm:spPr/>
      <dgm:t>
        <a:bodyPr/>
        <a:lstStyle/>
        <a:p>
          <a:endParaRPr lang="en-US"/>
        </a:p>
      </dgm:t>
    </dgm:pt>
    <dgm:pt modelId="{45ED8D48-37A8-004F-9A95-0F65C5B84AE0}" type="pres">
      <dgm:prSet presAssocID="{00B9B738-3BF7-475C-9EBF-9243187777B6}" presName="boxAndChildren" presStyleCnt="0"/>
      <dgm:spPr/>
    </dgm:pt>
    <dgm:pt modelId="{DCAD749C-9B1F-1346-8542-A8BFC10A0B53}" type="pres">
      <dgm:prSet presAssocID="{00B9B738-3BF7-475C-9EBF-9243187777B6}" presName="parentTextBox" presStyleLbl="node1" presStyleIdx="0" presStyleCnt="3"/>
      <dgm:spPr/>
      <dgm:t>
        <a:bodyPr/>
        <a:lstStyle/>
        <a:p>
          <a:endParaRPr lang="en-US"/>
        </a:p>
      </dgm:t>
    </dgm:pt>
    <dgm:pt modelId="{501112A3-F40F-9840-861F-20B00BE14137}" type="pres">
      <dgm:prSet presAssocID="{176C2B0C-06C2-4CE6-B8F1-ABABDD27AF96}" presName="sp" presStyleCnt="0"/>
      <dgm:spPr/>
    </dgm:pt>
    <dgm:pt modelId="{F85E224D-DCF1-1A4E-A66C-1E7F8C11BEF3}" type="pres">
      <dgm:prSet presAssocID="{0B15439A-DA07-495B-AE05-AB99932358C5}" presName="arrowAndChildren" presStyleCnt="0"/>
      <dgm:spPr/>
    </dgm:pt>
    <dgm:pt modelId="{1745561D-67B7-4F49-B144-5BAE7DD13C7A}" type="pres">
      <dgm:prSet presAssocID="{0B15439A-DA07-495B-AE05-AB99932358C5}" presName="parentTextArrow" presStyleLbl="node1" presStyleIdx="1" presStyleCnt="3"/>
      <dgm:spPr/>
      <dgm:t>
        <a:bodyPr/>
        <a:lstStyle/>
        <a:p>
          <a:endParaRPr lang="en-US"/>
        </a:p>
      </dgm:t>
    </dgm:pt>
    <dgm:pt modelId="{D4A06984-7BC7-C948-A4DE-8C3CD30FAA75}" type="pres">
      <dgm:prSet presAssocID="{D1884B33-7B60-41CE-BD6F-51364088FA66}" presName="sp" presStyleCnt="0"/>
      <dgm:spPr/>
    </dgm:pt>
    <dgm:pt modelId="{A30A6450-F75E-BE4B-9487-CE69B24DE0B1}" type="pres">
      <dgm:prSet presAssocID="{B879BC77-D510-4F87-85B2-E7D2F074D8BE}" presName="arrowAndChildren" presStyleCnt="0"/>
      <dgm:spPr/>
    </dgm:pt>
    <dgm:pt modelId="{67F358AB-B75D-5A44-96CC-99364BA60C18}" type="pres">
      <dgm:prSet presAssocID="{B879BC77-D510-4F87-85B2-E7D2F074D8BE}" presName="parentTextArrow" presStyleLbl="node1" presStyleIdx="2" presStyleCnt="3"/>
      <dgm:spPr/>
      <dgm:t>
        <a:bodyPr/>
        <a:lstStyle/>
        <a:p>
          <a:endParaRPr lang="en-US"/>
        </a:p>
      </dgm:t>
    </dgm:pt>
  </dgm:ptLst>
  <dgm:cxnLst>
    <dgm:cxn modelId="{2C2F630B-31A1-0340-A1CC-48739FD5586D}" type="presOf" srcId="{0B15439A-DA07-495B-AE05-AB99932358C5}" destId="{1745561D-67B7-4F49-B144-5BAE7DD13C7A}" srcOrd="0" destOrd="0" presId="urn:microsoft.com/office/officeart/2005/8/layout/process4"/>
    <dgm:cxn modelId="{EFE0F66B-C4F9-491E-9DB2-EBCC5CD4740C}" srcId="{453D7B24-73F3-4715-80AD-ABE877FC9C3C}" destId="{0B15439A-DA07-495B-AE05-AB99932358C5}" srcOrd="1" destOrd="0" parTransId="{1A725619-A98D-40E5-A106-057EE87C74E9}" sibTransId="{176C2B0C-06C2-4CE6-B8F1-ABABDD27AF96}"/>
    <dgm:cxn modelId="{E4117ECC-99E8-2540-95E2-D755EEE4ED5B}" type="presOf" srcId="{00B9B738-3BF7-475C-9EBF-9243187777B6}" destId="{DCAD749C-9B1F-1346-8542-A8BFC10A0B53}" srcOrd="0" destOrd="0" presId="urn:microsoft.com/office/officeart/2005/8/layout/process4"/>
    <dgm:cxn modelId="{5CE67E0E-EB38-4B50-B0A6-604D9E2EE5F3}" srcId="{453D7B24-73F3-4715-80AD-ABE877FC9C3C}" destId="{B879BC77-D510-4F87-85B2-E7D2F074D8BE}" srcOrd="0" destOrd="0" parTransId="{4A322126-2386-4EEF-89B5-BEA7DF204E80}" sibTransId="{D1884B33-7B60-41CE-BD6F-51364088FA66}"/>
    <dgm:cxn modelId="{46CF1359-709C-4719-B567-86450AA5668A}" srcId="{453D7B24-73F3-4715-80AD-ABE877FC9C3C}" destId="{00B9B738-3BF7-475C-9EBF-9243187777B6}" srcOrd="2" destOrd="0" parTransId="{76983764-2D54-4EE9-9C1F-DCB6DBDF0E62}" sibTransId="{A09DEFEE-E917-4A85-B5AB-6386E452722F}"/>
    <dgm:cxn modelId="{7B519550-E67A-1042-AC11-42AD759BA598}" type="presOf" srcId="{B879BC77-D510-4F87-85B2-E7D2F074D8BE}" destId="{67F358AB-B75D-5A44-96CC-99364BA60C18}" srcOrd="0" destOrd="0" presId="urn:microsoft.com/office/officeart/2005/8/layout/process4"/>
    <dgm:cxn modelId="{B951067F-F49C-7245-8673-02BB08CFA569}" type="presOf" srcId="{453D7B24-73F3-4715-80AD-ABE877FC9C3C}" destId="{79D335FA-3FA7-E246-8487-5D45BC78BF9C}" srcOrd="0" destOrd="0" presId="urn:microsoft.com/office/officeart/2005/8/layout/process4"/>
    <dgm:cxn modelId="{1589DEF0-B9C3-594C-82E2-60AF6AD54293}" type="presParOf" srcId="{79D335FA-3FA7-E246-8487-5D45BC78BF9C}" destId="{45ED8D48-37A8-004F-9A95-0F65C5B84AE0}" srcOrd="0" destOrd="0" presId="urn:microsoft.com/office/officeart/2005/8/layout/process4"/>
    <dgm:cxn modelId="{2CEFC335-4C66-B94D-9CD6-CF094D40BFC3}" type="presParOf" srcId="{45ED8D48-37A8-004F-9A95-0F65C5B84AE0}" destId="{DCAD749C-9B1F-1346-8542-A8BFC10A0B53}" srcOrd="0" destOrd="0" presId="urn:microsoft.com/office/officeart/2005/8/layout/process4"/>
    <dgm:cxn modelId="{BD92578F-CAB1-1846-9C59-4763272789DB}" type="presParOf" srcId="{79D335FA-3FA7-E246-8487-5D45BC78BF9C}" destId="{501112A3-F40F-9840-861F-20B00BE14137}" srcOrd="1" destOrd="0" presId="urn:microsoft.com/office/officeart/2005/8/layout/process4"/>
    <dgm:cxn modelId="{B211645D-9039-D44C-A403-187D8B2B8EBC}" type="presParOf" srcId="{79D335FA-3FA7-E246-8487-5D45BC78BF9C}" destId="{F85E224D-DCF1-1A4E-A66C-1E7F8C11BEF3}" srcOrd="2" destOrd="0" presId="urn:microsoft.com/office/officeart/2005/8/layout/process4"/>
    <dgm:cxn modelId="{7F598C9C-77B7-8A41-918A-4CA2408AF06C}" type="presParOf" srcId="{F85E224D-DCF1-1A4E-A66C-1E7F8C11BEF3}" destId="{1745561D-67B7-4F49-B144-5BAE7DD13C7A}" srcOrd="0" destOrd="0" presId="urn:microsoft.com/office/officeart/2005/8/layout/process4"/>
    <dgm:cxn modelId="{2F144E52-0982-9443-9BB8-001CC128F290}" type="presParOf" srcId="{79D335FA-3FA7-E246-8487-5D45BC78BF9C}" destId="{D4A06984-7BC7-C948-A4DE-8C3CD30FAA75}" srcOrd="3" destOrd="0" presId="urn:microsoft.com/office/officeart/2005/8/layout/process4"/>
    <dgm:cxn modelId="{0E42B1C8-62DA-3947-BAE6-699DE6ACC02A}" type="presParOf" srcId="{79D335FA-3FA7-E246-8487-5D45BC78BF9C}" destId="{A30A6450-F75E-BE4B-9487-CE69B24DE0B1}" srcOrd="4" destOrd="0" presId="urn:microsoft.com/office/officeart/2005/8/layout/process4"/>
    <dgm:cxn modelId="{B7E30768-1A08-A445-A684-9D664AE353DD}" type="presParOf" srcId="{A30A6450-F75E-BE4B-9487-CE69B24DE0B1}" destId="{67F358AB-B75D-5A44-96CC-99364BA60C18}"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A81EC2-50A3-4210-A813-3AAB53CC2D8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B055572-46F8-4B94-87D1-84F56755D05B}">
      <dgm:prSet/>
      <dgm:spPr/>
      <dgm:t>
        <a:bodyPr/>
        <a:lstStyle/>
        <a:p>
          <a:pPr>
            <a:lnSpc>
              <a:spcPct val="100000"/>
            </a:lnSpc>
          </a:pPr>
          <a:r>
            <a:rPr lang="en-US" b="1" dirty="0"/>
            <a:t>Housing support:</a:t>
          </a:r>
          <a:r>
            <a:rPr lang="en-US" dirty="0"/>
            <a:t> A lot of employees are given either their housing allowance or housing provided by the company, thus the cost of living is </a:t>
          </a:r>
          <a:r>
            <a:rPr lang="en-US" dirty="0" err="1"/>
            <a:t>minimised</a:t>
          </a:r>
          <a:r>
            <a:rPr lang="en-US" dirty="0"/>
            <a:t>, and this makes it easier for other staff members who have moved to other countries.</a:t>
          </a:r>
        </a:p>
      </dgm:t>
    </dgm:pt>
    <dgm:pt modelId="{FF0B23C5-1A73-4FBD-B8D1-7CA56E0D896F}" type="parTrans" cxnId="{74716ED4-12C5-4259-B735-D14F9618F2E4}">
      <dgm:prSet/>
      <dgm:spPr/>
      <dgm:t>
        <a:bodyPr/>
        <a:lstStyle/>
        <a:p>
          <a:endParaRPr lang="en-US"/>
        </a:p>
      </dgm:t>
    </dgm:pt>
    <dgm:pt modelId="{7506F052-95BA-4224-9139-C9253A7B7FF8}" type="sibTrans" cxnId="{74716ED4-12C5-4259-B735-D14F9618F2E4}">
      <dgm:prSet/>
      <dgm:spPr/>
      <dgm:t>
        <a:bodyPr/>
        <a:lstStyle/>
        <a:p>
          <a:endParaRPr lang="en-US"/>
        </a:p>
      </dgm:t>
    </dgm:pt>
    <dgm:pt modelId="{8CF3BFDD-AF03-4CA8-92AA-A1E65AA72CD4}">
      <dgm:prSet/>
      <dgm:spPr/>
      <dgm:t>
        <a:bodyPr/>
        <a:lstStyle/>
        <a:p>
          <a:pPr>
            <a:lnSpc>
              <a:spcPct val="100000"/>
            </a:lnSpc>
          </a:pPr>
          <a:r>
            <a:rPr lang="en-US" b="1"/>
            <a:t>Transport and insurance:</a:t>
          </a:r>
          <a:r>
            <a:rPr lang="en-US"/>
            <a:t> The company offer employees a free means of transport to and out of work, health insurance and life insurance, which makes employees feel secure and well insured.</a:t>
          </a:r>
        </a:p>
      </dgm:t>
    </dgm:pt>
    <dgm:pt modelId="{F35B10F0-DE59-4F75-BAB3-71E13539AC35}" type="parTrans" cxnId="{DB7A0526-E07E-4274-A390-1ADAD5160745}">
      <dgm:prSet/>
      <dgm:spPr/>
      <dgm:t>
        <a:bodyPr/>
        <a:lstStyle/>
        <a:p>
          <a:endParaRPr lang="en-US"/>
        </a:p>
      </dgm:t>
    </dgm:pt>
    <dgm:pt modelId="{64CD467F-02E0-4F0F-AB8F-FDC1A8B6231C}" type="sibTrans" cxnId="{DB7A0526-E07E-4274-A390-1ADAD5160745}">
      <dgm:prSet/>
      <dgm:spPr/>
      <dgm:t>
        <a:bodyPr/>
        <a:lstStyle/>
        <a:p>
          <a:endParaRPr lang="en-US"/>
        </a:p>
      </dgm:t>
    </dgm:pt>
    <dgm:pt modelId="{0CC415EA-DEFF-412B-9443-16950675F4D5}">
      <dgm:prSet/>
      <dgm:spPr/>
      <dgm:t>
        <a:bodyPr/>
        <a:lstStyle/>
        <a:p>
          <a:pPr>
            <a:lnSpc>
              <a:spcPct val="100000"/>
            </a:lnSpc>
          </a:pPr>
          <a:r>
            <a:rPr lang="en-US" b="1"/>
            <a:t>Leave and travel benefits:</a:t>
          </a:r>
          <a:r>
            <a:rPr lang="en-US"/>
            <a:t> Employees receive a certain number of paid leave days, as well as discounted or free aircraft flights (themselves and occasionally their families as well) (Atharva Khadilkar, 2025).</a:t>
          </a:r>
        </a:p>
      </dgm:t>
    </dgm:pt>
    <dgm:pt modelId="{19A01A9F-2A83-4FC1-9E25-085DAB584945}" type="parTrans" cxnId="{8AD8D96F-D1B7-4E02-8641-3216302B44EB}">
      <dgm:prSet/>
      <dgm:spPr/>
      <dgm:t>
        <a:bodyPr/>
        <a:lstStyle/>
        <a:p>
          <a:endParaRPr lang="en-US"/>
        </a:p>
      </dgm:t>
    </dgm:pt>
    <dgm:pt modelId="{D8FDACD0-E135-4CE2-8ABD-ED4AC55C68B9}" type="sibTrans" cxnId="{8AD8D96F-D1B7-4E02-8641-3216302B44EB}">
      <dgm:prSet/>
      <dgm:spPr/>
      <dgm:t>
        <a:bodyPr/>
        <a:lstStyle/>
        <a:p>
          <a:endParaRPr lang="en-US"/>
        </a:p>
      </dgm:t>
    </dgm:pt>
    <dgm:pt modelId="{B7EC1ABA-E994-40D6-9E1F-4649781CB592}">
      <dgm:prSet/>
      <dgm:spPr/>
      <dgm:t>
        <a:bodyPr/>
        <a:lstStyle/>
        <a:p>
          <a:pPr>
            <a:lnSpc>
              <a:spcPct val="100000"/>
            </a:lnSpc>
          </a:pPr>
          <a:r>
            <a:rPr lang="en-US" b="1"/>
            <a:t>Training and career growth:</a:t>
          </a:r>
          <a:r>
            <a:rPr lang="en-US"/>
            <a:t> Training, development programmes and opportunities to transfer to new roles within the company are also available to the employees, which facilitates long-term career development.</a:t>
          </a:r>
        </a:p>
      </dgm:t>
    </dgm:pt>
    <dgm:pt modelId="{B8073E59-B2E5-477E-B76C-307A32321860}" type="parTrans" cxnId="{C1CA7DFD-8ACE-4821-B83A-14C402DA4F70}">
      <dgm:prSet/>
      <dgm:spPr/>
      <dgm:t>
        <a:bodyPr/>
        <a:lstStyle/>
        <a:p>
          <a:endParaRPr lang="en-US"/>
        </a:p>
      </dgm:t>
    </dgm:pt>
    <dgm:pt modelId="{C652B77C-6C81-4286-9CE3-E9FA2CF8BD74}" type="sibTrans" cxnId="{C1CA7DFD-8ACE-4821-B83A-14C402DA4F70}">
      <dgm:prSet/>
      <dgm:spPr/>
      <dgm:t>
        <a:bodyPr/>
        <a:lstStyle/>
        <a:p>
          <a:endParaRPr lang="en-US"/>
        </a:p>
      </dgm:t>
    </dgm:pt>
    <dgm:pt modelId="{62A741C8-142E-4050-9ED2-E87C379052CB}" type="pres">
      <dgm:prSet presAssocID="{ACA81EC2-50A3-4210-A813-3AAB53CC2D89}" presName="root" presStyleCnt="0">
        <dgm:presLayoutVars>
          <dgm:dir/>
          <dgm:resizeHandles val="exact"/>
        </dgm:presLayoutVars>
      </dgm:prSet>
      <dgm:spPr/>
      <dgm:t>
        <a:bodyPr/>
        <a:lstStyle/>
        <a:p>
          <a:endParaRPr lang="en-US"/>
        </a:p>
      </dgm:t>
    </dgm:pt>
    <dgm:pt modelId="{12E2C671-0D8B-42CA-8149-B8E64467F05C}" type="pres">
      <dgm:prSet presAssocID="{9B055572-46F8-4B94-87D1-84F56755D05B}" presName="compNode" presStyleCnt="0"/>
      <dgm:spPr/>
    </dgm:pt>
    <dgm:pt modelId="{707EB8FB-5B8E-4673-87ED-50715C62DA77}" type="pres">
      <dgm:prSet presAssocID="{9B055572-46F8-4B94-87D1-84F56755D05B}" presName="bgRect" presStyleLbl="bgShp" presStyleIdx="0" presStyleCnt="4"/>
      <dgm:spPr/>
    </dgm:pt>
    <dgm:pt modelId="{26528E58-A80C-489F-9E49-BA0C246AAA8F}" type="pres">
      <dgm:prSet presAssocID="{9B055572-46F8-4B94-87D1-84F56755D05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House"/>
        </a:ext>
      </dgm:extLst>
    </dgm:pt>
    <dgm:pt modelId="{2E118AD4-B760-40D1-B164-DEDD0AD2F6AF}" type="pres">
      <dgm:prSet presAssocID="{9B055572-46F8-4B94-87D1-84F56755D05B}" presName="spaceRect" presStyleCnt="0"/>
      <dgm:spPr/>
    </dgm:pt>
    <dgm:pt modelId="{DDBA4C6C-18B4-4AB5-A222-344562E90481}" type="pres">
      <dgm:prSet presAssocID="{9B055572-46F8-4B94-87D1-84F56755D05B}" presName="parTx" presStyleLbl="revTx" presStyleIdx="0" presStyleCnt="4">
        <dgm:presLayoutVars>
          <dgm:chMax val="0"/>
          <dgm:chPref val="0"/>
        </dgm:presLayoutVars>
      </dgm:prSet>
      <dgm:spPr/>
      <dgm:t>
        <a:bodyPr/>
        <a:lstStyle/>
        <a:p>
          <a:endParaRPr lang="en-US"/>
        </a:p>
      </dgm:t>
    </dgm:pt>
    <dgm:pt modelId="{A7108E19-26EC-4089-A3B5-6EB760536926}" type="pres">
      <dgm:prSet presAssocID="{7506F052-95BA-4224-9139-C9253A7B7FF8}" presName="sibTrans" presStyleCnt="0"/>
      <dgm:spPr/>
    </dgm:pt>
    <dgm:pt modelId="{E6761472-E34A-4370-8704-436510E44C7A}" type="pres">
      <dgm:prSet presAssocID="{8CF3BFDD-AF03-4CA8-92AA-A1E65AA72CD4}" presName="compNode" presStyleCnt="0"/>
      <dgm:spPr/>
    </dgm:pt>
    <dgm:pt modelId="{E66869A2-0F75-4179-8D94-829A191F7ED9}" type="pres">
      <dgm:prSet presAssocID="{8CF3BFDD-AF03-4CA8-92AA-A1E65AA72CD4}" presName="bgRect" presStyleLbl="bgShp" presStyleIdx="1" presStyleCnt="4"/>
      <dgm:spPr/>
    </dgm:pt>
    <dgm:pt modelId="{0E85115E-0301-4FA1-BE11-8834B0595721}" type="pres">
      <dgm:prSet presAssocID="{8CF3BFDD-AF03-4CA8-92AA-A1E65AA72C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Car"/>
        </a:ext>
      </dgm:extLst>
    </dgm:pt>
    <dgm:pt modelId="{4E933675-F23C-4BA6-8F51-049E77D40AF7}" type="pres">
      <dgm:prSet presAssocID="{8CF3BFDD-AF03-4CA8-92AA-A1E65AA72CD4}" presName="spaceRect" presStyleCnt="0"/>
      <dgm:spPr/>
    </dgm:pt>
    <dgm:pt modelId="{85CB9FFD-BF37-45AC-9707-519757CCC215}" type="pres">
      <dgm:prSet presAssocID="{8CF3BFDD-AF03-4CA8-92AA-A1E65AA72CD4}" presName="parTx" presStyleLbl="revTx" presStyleIdx="1" presStyleCnt="4">
        <dgm:presLayoutVars>
          <dgm:chMax val="0"/>
          <dgm:chPref val="0"/>
        </dgm:presLayoutVars>
      </dgm:prSet>
      <dgm:spPr/>
      <dgm:t>
        <a:bodyPr/>
        <a:lstStyle/>
        <a:p>
          <a:endParaRPr lang="en-US"/>
        </a:p>
      </dgm:t>
    </dgm:pt>
    <dgm:pt modelId="{FA9452D1-38BC-40C9-8FB3-0DED00186AE8}" type="pres">
      <dgm:prSet presAssocID="{64CD467F-02E0-4F0F-AB8F-FDC1A8B6231C}" presName="sibTrans" presStyleCnt="0"/>
      <dgm:spPr/>
    </dgm:pt>
    <dgm:pt modelId="{80124DA7-8CF3-44D4-8755-22BB747E5260}" type="pres">
      <dgm:prSet presAssocID="{0CC415EA-DEFF-412B-9443-16950675F4D5}" presName="compNode" presStyleCnt="0"/>
      <dgm:spPr/>
    </dgm:pt>
    <dgm:pt modelId="{337CDCBA-6AD7-407F-AE22-DE49BAD5A3E3}" type="pres">
      <dgm:prSet presAssocID="{0CC415EA-DEFF-412B-9443-16950675F4D5}" presName="bgRect" presStyleLbl="bgShp" presStyleIdx="2" presStyleCnt="4"/>
      <dgm:spPr/>
    </dgm:pt>
    <dgm:pt modelId="{46593362-4841-4E6D-B282-6BC52C4DFBF3}" type="pres">
      <dgm:prSet presAssocID="{0CC415EA-DEFF-412B-9443-16950675F4D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Aeroplane"/>
        </a:ext>
      </dgm:extLst>
    </dgm:pt>
    <dgm:pt modelId="{C99AD4B3-7DEB-4053-83CB-36124C3F4201}" type="pres">
      <dgm:prSet presAssocID="{0CC415EA-DEFF-412B-9443-16950675F4D5}" presName="spaceRect" presStyleCnt="0"/>
      <dgm:spPr/>
    </dgm:pt>
    <dgm:pt modelId="{96B44EC3-7EEC-4DD1-AC5F-B9B152862FBC}" type="pres">
      <dgm:prSet presAssocID="{0CC415EA-DEFF-412B-9443-16950675F4D5}" presName="parTx" presStyleLbl="revTx" presStyleIdx="2" presStyleCnt="4">
        <dgm:presLayoutVars>
          <dgm:chMax val="0"/>
          <dgm:chPref val="0"/>
        </dgm:presLayoutVars>
      </dgm:prSet>
      <dgm:spPr/>
      <dgm:t>
        <a:bodyPr/>
        <a:lstStyle/>
        <a:p>
          <a:endParaRPr lang="en-US"/>
        </a:p>
      </dgm:t>
    </dgm:pt>
    <dgm:pt modelId="{6A2317F4-9BDC-4675-8226-74F0AC903F12}" type="pres">
      <dgm:prSet presAssocID="{D8FDACD0-E135-4CE2-8ABD-ED4AC55C68B9}" presName="sibTrans" presStyleCnt="0"/>
      <dgm:spPr/>
    </dgm:pt>
    <dgm:pt modelId="{E0007F37-221B-484E-BC4E-730BD7A6B864}" type="pres">
      <dgm:prSet presAssocID="{B7EC1ABA-E994-40D6-9E1F-4649781CB592}" presName="compNode" presStyleCnt="0"/>
      <dgm:spPr/>
    </dgm:pt>
    <dgm:pt modelId="{C460A3A9-4C35-4CFC-AF2D-CA7205A0F46C}" type="pres">
      <dgm:prSet presAssocID="{B7EC1ABA-E994-40D6-9E1F-4649781CB592}" presName="bgRect" presStyleLbl="bgShp" presStyleIdx="3" presStyleCnt="4"/>
      <dgm:spPr/>
    </dgm:pt>
    <dgm:pt modelId="{711B4F9F-1006-4572-A7EB-A3635AA5ECB7}" type="pres">
      <dgm:prSet presAssocID="{B7EC1ABA-E994-40D6-9E1F-4649781CB59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Business Growth"/>
        </a:ext>
      </dgm:extLst>
    </dgm:pt>
    <dgm:pt modelId="{7A26CDE2-7497-4319-A042-0FCB02A47971}" type="pres">
      <dgm:prSet presAssocID="{B7EC1ABA-E994-40D6-9E1F-4649781CB592}" presName="spaceRect" presStyleCnt="0"/>
      <dgm:spPr/>
    </dgm:pt>
    <dgm:pt modelId="{589DA6E7-58F1-4281-BE02-02026D513BFC}" type="pres">
      <dgm:prSet presAssocID="{B7EC1ABA-E994-40D6-9E1F-4649781CB592}" presName="parTx" presStyleLbl="revTx" presStyleIdx="3" presStyleCnt="4">
        <dgm:presLayoutVars>
          <dgm:chMax val="0"/>
          <dgm:chPref val="0"/>
        </dgm:presLayoutVars>
      </dgm:prSet>
      <dgm:spPr/>
      <dgm:t>
        <a:bodyPr/>
        <a:lstStyle/>
        <a:p>
          <a:endParaRPr lang="en-US"/>
        </a:p>
      </dgm:t>
    </dgm:pt>
  </dgm:ptLst>
  <dgm:cxnLst>
    <dgm:cxn modelId="{3305C6B7-9261-124E-ADCA-BC658A08091A}" type="presOf" srcId="{0CC415EA-DEFF-412B-9443-16950675F4D5}" destId="{96B44EC3-7EEC-4DD1-AC5F-B9B152862FBC}" srcOrd="0" destOrd="0" presId="urn:microsoft.com/office/officeart/2018/2/layout/IconVerticalSolidList"/>
    <dgm:cxn modelId="{7D892D72-42A3-4D4F-9926-9B69E724EB8D}" type="presOf" srcId="{B7EC1ABA-E994-40D6-9E1F-4649781CB592}" destId="{589DA6E7-58F1-4281-BE02-02026D513BFC}" srcOrd="0" destOrd="0" presId="urn:microsoft.com/office/officeart/2018/2/layout/IconVerticalSolidList"/>
    <dgm:cxn modelId="{88530552-F06C-9946-9011-62BC9CB9F385}" type="presOf" srcId="{ACA81EC2-50A3-4210-A813-3AAB53CC2D89}" destId="{62A741C8-142E-4050-9ED2-E87C379052CB}" srcOrd="0" destOrd="0" presId="urn:microsoft.com/office/officeart/2018/2/layout/IconVerticalSolidList"/>
    <dgm:cxn modelId="{DB7A0526-E07E-4274-A390-1ADAD5160745}" srcId="{ACA81EC2-50A3-4210-A813-3AAB53CC2D89}" destId="{8CF3BFDD-AF03-4CA8-92AA-A1E65AA72CD4}" srcOrd="1" destOrd="0" parTransId="{F35B10F0-DE59-4F75-BAB3-71E13539AC35}" sibTransId="{64CD467F-02E0-4F0F-AB8F-FDC1A8B6231C}"/>
    <dgm:cxn modelId="{A5D357EC-C35E-F44B-AB27-11D1A6EE95E2}" type="presOf" srcId="{9B055572-46F8-4B94-87D1-84F56755D05B}" destId="{DDBA4C6C-18B4-4AB5-A222-344562E90481}" srcOrd="0" destOrd="0" presId="urn:microsoft.com/office/officeart/2018/2/layout/IconVerticalSolidList"/>
    <dgm:cxn modelId="{915F714F-06CA-7545-8504-AF8AC146E811}" type="presOf" srcId="{8CF3BFDD-AF03-4CA8-92AA-A1E65AA72CD4}" destId="{85CB9FFD-BF37-45AC-9707-519757CCC215}" srcOrd="0" destOrd="0" presId="urn:microsoft.com/office/officeart/2018/2/layout/IconVerticalSolidList"/>
    <dgm:cxn modelId="{74716ED4-12C5-4259-B735-D14F9618F2E4}" srcId="{ACA81EC2-50A3-4210-A813-3AAB53CC2D89}" destId="{9B055572-46F8-4B94-87D1-84F56755D05B}" srcOrd="0" destOrd="0" parTransId="{FF0B23C5-1A73-4FBD-B8D1-7CA56E0D896F}" sibTransId="{7506F052-95BA-4224-9139-C9253A7B7FF8}"/>
    <dgm:cxn modelId="{8AD8D96F-D1B7-4E02-8641-3216302B44EB}" srcId="{ACA81EC2-50A3-4210-A813-3AAB53CC2D89}" destId="{0CC415EA-DEFF-412B-9443-16950675F4D5}" srcOrd="2" destOrd="0" parTransId="{19A01A9F-2A83-4FC1-9E25-085DAB584945}" sibTransId="{D8FDACD0-E135-4CE2-8ABD-ED4AC55C68B9}"/>
    <dgm:cxn modelId="{C1CA7DFD-8ACE-4821-B83A-14C402DA4F70}" srcId="{ACA81EC2-50A3-4210-A813-3AAB53CC2D89}" destId="{B7EC1ABA-E994-40D6-9E1F-4649781CB592}" srcOrd="3" destOrd="0" parTransId="{B8073E59-B2E5-477E-B76C-307A32321860}" sibTransId="{C652B77C-6C81-4286-9CE3-E9FA2CF8BD74}"/>
    <dgm:cxn modelId="{41B5E748-EC0C-8A45-BFB3-3052C4C4D3E5}" type="presParOf" srcId="{62A741C8-142E-4050-9ED2-E87C379052CB}" destId="{12E2C671-0D8B-42CA-8149-B8E64467F05C}" srcOrd="0" destOrd="0" presId="urn:microsoft.com/office/officeart/2018/2/layout/IconVerticalSolidList"/>
    <dgm:cxn modelId="{B79D87B2-DBFB-BB4B-8E61-6203ED907EF1}" type="presParOf" srcId="{12E2C671-0D8B-42CA-8149-B8E64467F05C}" destId="{707EB8FB-5B8E-4673-87ED-50715C62DA77}" srcOrd="0" destOrd="0" presId="urn:microsoft.com/office/officeart/2018/2/layout/IconVerticalSolidList"/>
    <dgm:cxn modelId="{D6DF2177-B6BE-484C-B773-997278782FA0}" type="presParOf" srcId="{12E2C671-0D8B-42CA-8149-B8E64467F05C}" destId="{26528E58-A80C-489F-9E49-BA0C246AAA8F}" srcOrd="1" destOrd="0" presId="urn:microsoft.com/office/officeart/2018/2/layout/IconVerticalSolidList"/>
    <dgm:cxn modelId="{8CF75257-0B1F-3540-B4B9-0B44766697C5}" type="presParOf" srcId="{12E2C671-0D8B-42CA-8149-B8E64467F05C}" destId="{2E118AD4-B760-40D1-B164-DEDD0AD2F6AF}" srcOrd="2" destOrd="0" presId="urn:microsoft.com/office/officeart/2018/2/layout/IconVerticalSolidList"/>
    <dgm:cxn modelId="{505BB770-90F9-A642-B6EF-E50F5F9D2241}" type="presParOf" srcId="{12E2C671-0D8B-42CA-8149-B8E64467F05C}" destId="{DDBA4C6C-18B4-4AB5-A222-344562E90481}" srcOrd="3" destOrd="0" presId="urn:microsoft.com/office/officeart/2018/2/layout/IconVerticalSolidList"/>
    <dgm:cxn modelId="{09E450C1-19BF-5B43-910F-7E50AE640069}" type="presParOf" srcId="{62A741C8-142E-4050-9ED2-E87C379052CB}" destId="{A7108E19-26EC-4089-A3B5-6EB760536926}" srcOrd="1" destOrd="0" presId="urn:microsoft.com/office/officeart/2018/2/layout/IconVerticalSolidList"/>
    <dgm:cxn modelId="{0917FF6A-8E02-D14E-A85B-DBED622DA0CC}" type="presParOf" srcId="{62A741C8-142E-4050-9ED2-E87C379052CB}" destId="{E6761472-E34A-4370-8704-436510E44C7A}" srcOrd="2" destOrd="0" presId="urn:microsoft.com/office/officeart/2018/2/layout/IconVerticalSolidList"/>
    <dgm:cxn modelId="{7958AEFA-D836-0E48-8C64-8B5F52CDEC78}" type="presParOf" srcId="{E6761472-E34A-4370-8704-436510E44C7A}" destId="{E66869A2-0F75-4179-8D94-829A191F7ED9}" srcOrd="0" destOrd="0" presId="urn:microsoft.com/office/officeart/2018/2/layout/IconVerticalSolidList"/>
    <dgm:cxn modelId="{3D2DB625-8BA4-914E-9BDF-588FE70DC3AA}" type="presParOf" srcId="{E6761472-E34A-4370-8704-436510E44C7A}" destId="{0E85115E-0301-4FA1-BE11-8834B0595721}" srcOrd="1" destOrd="0" presId="urn:microsoft.com/office/officeart/2018/2/layout/IconVerticalSolidList"/>
    <dgm:cxn modelId="{7F226186-4E83-0740-AA81-E6D01373B891}" type="presParOf" srcId="{E6761472-E34A-4370-8704-436510E44C7A}" destId="{4E933675-F23C-4BA6-8F51-049E77D40AF7}" srcOrd="2" destOrd="0" presId="urn:microsoft.com/office/officeart/2018/2/layout/IconVerticalSolidList"/>
    <dgm:cxn modelId="{6E154554-03C5-504A-8AA4-7128B41825A7}" type="presParOf" srcId="{E6761472-E34A-4370-8704-436510E44C7A}" destId="{85CB9FFD-BF37-45AC-9707-519757CCC215}" srcOrd="3" destOrd="0" presId="urn:microsoft.com/office/officeart/2018/2/layout/IconVerticalSolidList"/>
    <dgm:cxn modelId="{8E65DDC8-3B6D-D343-AEBD-2B2A3BF482D5}" type="presParOf" srcId="{62A741C8-142E-4050-9ED2-E87C379052CB}" destId="{FA9452D1-38BC-40C9-8FB3-0DED00186AE8}" srcOrd="3" destOrd="0" presId="urn:microsoft.com/office/officeart/2018/2/layout/IconVerticalSolidList"/>
    <dgm:cxn modelId="{C876A410-DF58-0D4E-A0C6-C2FEE7806017}" type="presParOf" srcId="{62A741C8-142E-4050-9ED2-E87C379052CB}" destId="{80124DA7-8CF3-44D4-8755-22BB747E5260}" srcOrd="4" destOrd="0" presId="urn:microsoft.com/office/officeart/2018/2/layout/IconVerticalSolidList"/>
    <dgm:cxn modelId="{B9A985B2-B12D-6943-96C7-6C876225A4B2}" type="presParOf" srcId="{80124DA7-8CF3-44D4-8755-22BB747E5260}" destId="{337CDCBA-6AD7-407F-AE22-DE49BAD5A3E3}" srcOrd="0" destOrd="0" presId="urn:microsoft.com/office/officeart/2018/2/layout/IconVerticalSolidList"/>
    <dgm:cxn modelId="{8D4270B1-F002-9A47-8F20-F0761C684DDF}" type="presParOf" srcId="{80124DA7-8CF3-44D4-8755-22BB747E5260}" destId="{46593362-4841-4E6D-B282-6BC52C4DFBF3}" srcOrd="1" destOrd="0" presId="urn:microsoft.com/office/officeart/2018/2/layout/IconVerticalSolidList"/>
    <dgm:cxn modelId="{B1CFDD8D-937E-7D4A-AA1A-B76A0E4B6895}" type="presParOf" srcId="{80124DA7-8CF3-44D4-8755-22BB747E5260}" destId="{C99AD4B3-7DEB-4053-83CB-36124C3F4201}" srcOrd="2" destOrd="0" presId="urn:microsoft.com/office/officeart/2018/2/layout/IconVerticalSolidList"/>
    <dgm:cxn modelId="{6BBCA582-EA4D-064A-9E15-99F0CD7DB377}" type="presParOf" srcId="{80124DA7-8CF3-44D4-8755-22BB747E5260}" destId="{96B44EC3-7EEC-4DD1-AC5F-B9B152862FBC}" srcOrd="3" destOrd="0" presId="urn:microsoft.com/office/officeart/2018/2/layout/IconVerticalSolidList"/>
    <dgm:cxn modelId="{022F5887-592F-D145-8EB8-0823773147C0}" type="presParOf" srcId="{62A741C8-142E-4050-9ED2-E87C379052CB}" destId="{6A2317F4-9BDC-4675-8226-74F0AC903F12}" srcOrd="5" destOrd="0" presId="urn:microsoft.com/office/officeart/2018/2/layout/IconVerticalSolidList"/>
    <dgm:cxn modelId="{FAFA26EA-8410-1B4B-876C-EA7C93483C2D}" type="presParOf" srcId="{62A741C8-142E-4050-9ED2-E87C379052CB}" destId="{E0007F37-221B-484E-BC4E-730BD7A6B864}" srcOrd="6" destOrd="0" presId="urn:microsoft.com/office/officeart/2018/2/layout/IconVerticalSolidList"/>
    <dgm:cxn modelId="{76690520-96F0-BC41-8913-C77672BCF705}" type="presParOf" srcId="{E0007F37-221B-484E-BC4E-730BD7A6B864}" destId="{C460A3A9-4C35-4CFC-AF2D-CA7205A0F46C}" srcOrd="0" destOrd="0" presId="urn:microsoft.com/office/officeart/2018/2/layout/IconVerticalSolidList"/>
    <dgm:cxn modelId="{679AB7F9-FD9F-EF45-B5DE-BE0106961DAB}" type="presParOf" srcId="{E0007F37-221B-484E-BC4E-730BD7A6B864}" destId="{711B4F9F-1006-4572-A7EB-A3635AA5ECB7}" srcOrd="1" destOrd="0" presId="urn:microsoft.com/office/officeart/2018/2/layout/IconVerticalSolidList"/>
    <dgm:cxn modelId="{53D4EB0F-AF3C-5044-930D-9F790201CBFC}" type="presParOf" srcId="{E0007F37-221B-484E-BC4E-730BD7A6B864}" destId="{7A26CDE2-7497-4319-A042-0FCB02A47971}" srcOrd="2" destOrd="0" presId="urn:microsoft.com/office/officeart/2018/2/layout/IconVerticalSolidList"/>
    <dgm:cxn modelId="{630B485B-61C7-9643-ACEA-ECB04E9FA9AA}" type="presParOf" srcId="{E0007F37-221B-484E-BC4E-730BD7A6B864}" destId="{589DA6E7-58F1-4281-BE02-02026D513BF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D5482F-1417-4FB5-AF45-B3423B549389}"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85A9F5E-ED51-4B65-9541-3EC32EEEE4CC}">
      <dgm:prSet/>
      <dgm:spPr/>
      <dgm:t>
        <a:bodyPr/>
        <a:lstStyle/>
        <a:p>
          <a:r>
            <a:rPr lang="en-US"/>
            <a:t>The non-financial rewards in Qatar Airways enable the staff to feel appreciated not only through salary.</a:t>
          </a:r>
        </a:p>
      </dgm:t>
    </dgm:pt>
    <dgm:pt modelId="{1E0BF08A-2397-41D2-873F-84D5D2686458}" type="parTrans" cxnId="{6F99E1DB-A24E-4A53-925F-D6581B3F35B8}">
      <dgm:prSet/>
      <dgm:spPr/>
      <dgm:t>
        <a:bodyPr/>
        <a:lstStyle/>
        <a:p>
          <a:endParaRPr lang="en-US"/>
        </a:p>
      </dgm:t>
    </dgm:pt>
    <dgm:pt modelId="{CDED84FB-6166-463E-89E4-5821C6D6FFC0}" type="sibTrans" cxnId="{6F99E1DB-A24E-4A53-925F-D6581B3F35B8}">
      <dgm:prSet/>
      <dgm:spPr/>
      <dgm:t>
        <a:bodyPr/>
        <a:lstStyle/>
        <a:p>
          <a:endParaRPr lang="en-US"/>
        </a:p>
      </dgm:t>
    </dgm:pt>
    <dgm:pt modelId="{CBFBD94B-9DBD-4248-91BD-B57BF252FE3F}">
      <dgm:prSet/>
      <dgm:spPr/>
      <dgm:t>
        <a:bodyPr/>
        <a:lstStyle/>
        <a:p>
          <a:r>
            <a:rPr lang="en-US"/>
            <a:t>Mobility and travel concessions across the globe: Employees receive free or discounted tickets and are able to fly to most destinations. This enables them and in some cases their families to travel around the world and learn various cultures (Mdhlalose, 2024).</a:t>
          </a:r>
        </a:p>
      </dgm:t>
    </dgm:pt>
    <dgm:pt modelId="{1DD6029D-A12E-407F-AF02-45842018D803}" type="parTrans" cxnId="{DD79CDA9-8415-4135-B755-251724B88D50}">
      <dgm:prSet/>
      <dgm:spPr/>
      <dgm:t>
        <a:bodyPr/>
        <a:lstStyle/>
        <a:p>
          <a:endParaRPr lang="en-US"/>
        </a:p>
      </dgm:t>
    </dgm:pt>
    <dgm:pt modelId="{D5489BF3-3C33-4C41-8E66-FE222A08EE3E}" type="sibTrans" cxnId="{DD79CDA9-8415-4135-B755-251724B88D50}">
      <dgm:prSet/>
      <dgm:spPr/>
      <dgm:t>
        <a:bodyPr/>
        <a:lstStyle/>
        <a:p>
          <a:endParaRPr lang="en-US"/>
        </a:p>
      </dgm:t>
    </dgm:pt>
    <dgm:pt modelId="{C7B2C866-0630-4310-A935-A6CDDF6AEFD5}">
      <dgm:prSet/>
      <dgm:spPr/>
      <dgm:t>
        <a:bodyPr/>
        <a:lstStyle/>
        <a:p>
          <a:r>
            <a:rPr lang="en-US" dirty="0"/>
            <a:t>Excellence and recognition awards: Formal recognition </a:t>
          </a:r>
          <a:r>
            <a:rPr lang="en-US" dirty="0" err="1"/>
            <a:t>programmes</a:t>
          </a:r>
          <a:r>
            <a:rPr lang="en-US" dirty="0"/>
            <a:t> and awards are used to praise employees. This encourages employees and demonstrates that positive performance is perceived and valued.</a:t>
          </a:r>
        </a:p>
      </dgm:t>
    </dgm:pt>
    <dgm:pt modelId="{9AB3F09D-A4B3-4135-841A-7F09114B1891}" type="parTrans" cxnId="{7CF114EB-1A55-4D80-AAE2-A30FE80696D6}">
      <dgm:prSet/>
      <dgm:spPr/>
      <dgm:t>
        <a:bodyPr/>
        <a:lstStyle/>
        <a:p>
          <a:endParaRPr lang="en-US"/>
        </a:p>
      </dgm:t>
    </dgm:pt>
    <dgm:pt modelId="{E48CC027-0F90-483C-A81A-7731EDAD9375}" type="sibTrans" cxnId="{7CF114EB-1A55-4D80-AAE2-A30FE80696D6}">
      <dgm:prSet/>
      <dgm:spPr/>
      <dgm:t>
        <a:bodyPr/>
        <a:lstStyle/>
        <a:p>
          <a:endParaRPr lang="en-US"/>
        </a:p>
      </dgm:t>
    </dgm:pt>
    <dgm:pt modelId="{107C1FBE-06E8-4D63-93FD-4A8EA9A36988}">
      <dgm:prSet/>
      <dgm:spPr/>
      <dgm:t>
        <a:bodyPr/>
        <a:lstStyle/>
        <a:p>
          <a:r>
            <a:rPr lang="en-US" dirty="0"/>
            <a:t>Skill training and cross departmental exposure: On-the-job learning, workshops and training are useful in enabling the acquisition of new skills by staff. Other employees are also provided with opportunities to work in other departments and know the overall functioning of the airline.</a:t>
          </a:r>
        </a:p>
      </dgm:t>
    </dgm:pt>
    <dgm:pt modelId="{0E56F561-9834-4F23-AB99-1C5BFBC149C7}" type="parTrans" cxnId="{B30C804D-22E8-4701-8D4D-769A8434255F}">
      <dgm:prSet/>
      <dgm:spPr/>
      <dgm:t>
        <a:bodyPr/>
        <a:lstStyle/>
        <a:p>
          <a:endParaRPr lang="en-US"/>
        </a:p>
      </dgm:t>
    </dgm:pt>
    <dgm:pt modelId="{69F99F42-32D3-476A-9D69-ACAE08362C5A}" type="sibTrans" cxnId="{B30C804D-22E8-4701-8D4D-769A8434255F}">
      <dgm:prSet/>
      <dgm:spPr/>
      <dgm:t>
        <a:bodyPr/>
        <a:lstStyle/>
        <a:p>
          <a:endParaRPr lang="en-US"/>
        </a:p>
      </dgm:t>
    </dgm:pt>
    <dgm:pt modelId="{87493F70-7C35-4591-9F34-9D8583E9B412}">
      <dgm:prSet/>
      <dgm:spPr/>
      <dgm:t>
        <a:bodyPr/>
        <a:lstStyle/>
        <a:p>
          <a:r>
            <a:rPr lang="en-US"/>
            <a:t>Good employer brand and career development: Employment in a well-known, reputable airline is an added benefit to the resume of an employee. This image can assist them to expand their career, both within the company and externally (Al-Kwifi et al., 2024).</a:t>
          </a:r>
        </a:p>
      </dgm:t>
    </dgm:pt>
    <dgm:pt modelId="{273BA86B-C278-42B9-856B-383760C26068}" type="parTrans" cxnId="{82F072D3-40AD-42E8-AC85-4905FCCB564F}">
      <dgm:prSet/>
      <dgm:spPr/>
      <dgm:t>
        <a:bodyPr/>
        <a:lstStyle/>
        <a:p>
          <a:endParaRPr lang="en-US"/>
        </a:p>
      </dgm:t>
    </dgm:pt>
    <dgm:pt modelId="{48BCEB93-1A64-4B44-AE97-2DFF5DAB9395}" type="sibTrans" cxnId="{82F072D3-40AD-42E8-AC85-4905FCCB564F}">
      <dgm:prSet/>
      <dgm:spPr/>
      <dgm:t>
        <a:bodyPr/>
        <a:lstStyle/>
        <a:p>
          <a:endParaRPr lang="en-US"/>
        </a:p>
      </dgm:t>
    </dgm:pt>
    <dgm:pt modelId="{45AE54D2-4A0F-5848-BADF-8D7CEE29D514}" type="pres">
      <dgm:prSet presAssocID="{C8D5482F-1417-4FB5-AF45-B3423B549389}" presName="diagram" presStyleCnt="0">
        <dgm:presLayoutVars>
          <dgm:dir/>
          <dgm:resizeHandles val="exact"/>
        </dgm:presLayoutVars>
      </dgm:prSet>
      <dgm:spPr/>
      <dgm:t>
        <a:bodyPr/>
        <a:lstStyle/>
        <a:p>
          <a:endParaRPr lang="en-US"/>
        </a:p>
      </dgm:t>
    </dgm:pt>
    <dgm:pt modelId="{8E475528-2D98-3F48-9291-08265B8F193E}" type="pres">
      <dgm:prSet presAssocID="{D85A9F5E-ED51-4B65-9541-3EC32EEEE4CC}" presName="node" presStyleLbl="node1" presStyleIdx="0" presStyleCnt="5">
        <dgm:presLayoutVars>
          <dgm:bulletEnabled val="1"/>
        </dgm:presLayoutVars>
      </dgm:prSet>
      <dgm:spPr/>
      <dgm:t>
        <a:bodyPr/>
        <a:lstStyle/>
        <a:p>
          <a:endParaRPr lang="en-US"/>
        </a:p>
      </dgm:t>
    </dgm:pt>
    <dgm:pt modelId="{656E26DF-DA4D-DB48-8797-D794CF13D62E}" type="pres">
      <dgm:prSet presAssocID="{CDED84FB-6166-463E-89E4-5821C6D6FFC0}" presName="sibTrans" presStyleCnt="0"/>
      <dgm:spPr/>
    </dgm:pt>
    <dgm:pt modelId="{6E182987-6585-7942-B8F3-5EE7CA26ECB9}" type="pres">
      <dgm:prSet presAssocID="{CBFBD94B-9DBD-4248-91BD-B57BF252FE3F}" presName="node" presStyleLbl="node1" presStyleIdx="1" presStyleCnt="5">
        <dgm:presLayoutVars>
          <dgm:bulletEnabled val="1"/>
        </dgm:presLayoutVars>
      </dgm:prSet>
      <dgm:spPr/>
      <dgm:t>
        <a:bodyPr/>
        <a:lstStyle/>
        <a:p>
          <a:endParaRPr lang="en-US"/>
        </a:p>
      </dgm:t>
    </dgm:pt>
    <dgm:pt modelId="{D6B84B56-DEEF-664D-8C3B-68EA253592BB}" type="pres">
      <dgm:prSet presAssocID="{D5489BF3-3C33-4C41-8E66-FE222A08EE3E}" presName="sibTrans" presStyleCnt="0"/>
      <dgm:spPr/>
    </dgm:pt>
    <dgm:pt modelId="{DE644C3C-B99C-0F49-B3FA-4852EF320E05}" type="pres">
      <dgm:prSet presAssocID="{C7B2C866-0630-4310-A935-A6CDDF6AEFD5}" presName="node" presStyleLbl="node1" presStyleIdx="2" presStyleCnt="5">
        <dgm:presLayoutVars>
          <dgm:bulletEnabled val="1"/>
        </dgm:presLayoutVars>
      </dgm:prSet>
      <dgm:spPr/>
      <dgm:t>
        <a:bodyPr/>
        <a:lstStyle/>
        <a:p>
          <a:endParaRPr lang="en-US"/>
        </a:p>
      </dgm:t>
    </dgm:pt>
    <dgm:pt modelId="{A6E5CAA8-BD65-A841-A704-8CCDCF07AAD4}" type="pres">
      <dgm:prSet presAssocID="{E48CC027-0F90-483C-A81A-7731EDAD9375}" presName="sibTrans" presStyleCnt="0"/>
      <dgm:spPr/>
    </dgm:pt>
    <dgm:pt modelId="{ACCBF6C9-4690-604C-90F3-7EE583820B18}" type="pres">
      <dgm:prSet presAssocID="{107C1FBE-06E8-4D63-93FD-4A8EA9A36988}" presName="node" presStyleLbl="node1" presStyleIdx="3" presStyleCnt="5">
        <dgm:presLayoutVars>
          <dgm:bulletEnabled val="1"/>
        </dgm:presLayoutVars>
      </dgm:prSet>
      <dgm:spPr/>
      <dgm:t>
        <a:bodyPr/>
        <a:lstStyle/>
        <a:p>
          <a:endParaRPr lang="en-US"/>
        </a:p>
      </dgm:t>
    </dgm:pt>
    <dgm:pt modelId="{9D7A0918-4D45-264A-BF8C-1BFCFD376AE1}" type="pres">
      <dgm:prSet presAssocID="{69F99F42-32D3-476A-9D69-ACAE08362C5A}" presName="sibTrans" presStyleCnt="0"/>
      <dgm:spPr/>
    </dgm:pt>
    <dgm:pt modelId="{C312B72B-7ADA-2D4D-84FA-0F3B75169D73}" type="pres">
      <dgm:prSet presAssocID="{87493F70-7C35-4591-9F34-9D8583E9B412}" presName="node" presStyleLbl="node1" presStyleIdx="4" presStyleCnt="5">
        <dgm:presLayoutVars>
          <dgm:bulletEnabled val="1"/>
        </dgm:presLayoutVars>
      </dgm:prSet>
      <dgm:spPr/>
      <dgm:t>
        <a:bodyPr/>
        <a:lstStyle/>
        <a:p>
          <a:endParaRPr lang="en-US"/>
        </a:p>
      </dgm:t>
    </dgm:pt>
  </dgm:ptLst>
  <dgm:cxnLst>
    <dgm:cxn modelId="{F7E631A5-759A-4644-B176-F8CA63957706}" type="presOf" srcId="{C8D5482F-1417-4FB5-AF45-B3423B549389}" destId="{45AE54D2-4A0F-5848-BADF-8D7CEE29D514}" srcOrd="0" destOrd="0" presId="urn:microsoft.com/office/officeart/2005/8/layout/default"/>
    <dgm:cxn modelId="{2B48E485-9A72-B24B-86C7-AD5D7A107CFA}" type="presOf" srcId="{87493F70-7C35-4591-9F34-9D8583E9B412}" destId="{C312B72B-7ADA-2D4D-84FA-0F3B75169D73}" srcOrd="0" destOrd="0" presId="urn:microsoft.com/office/officeart/2005/8/layout/default"/>
    <dgm:cxn modelId="{6F99E1DB-A24E-4A53-925F-D6581B3F35B8}" srcId="{C8D5482F-1417-4FB5-AF45-B3423B549389}" destId="{D85A9F5E-ED51-4B65-9541-3EC32EEEE4CC}" srcOrd="0" destOrd="0" parTransId="{1E0BF08A-2397-41D2-873F-84D5D2686458}" sibTransId="{CDED84FB-6166-463E-89E4-5821C6D6FFC0}"/>
    <dgm:cxn modelId="{CDE8208D-9BDF-FF45-A0E5-9D6F721C35DF}" type="presOf" srcId="{C7B2C866-0630-4310-A935-A6CDDF6AEFD5}" destId="{DE644C3C-B99C-0F49-B3FA-4852EF320E05}" srcOrd="0" destOrd="0" presId="urn:microsoft.com/office/officeart/2005/8/layout/default"/>
    <dgm:cxn modelId="{DD79CDA9-8415-4135-B755-251724B88D50}" srcId="{C8D5482F-1417-4FB5-AF45-B3423B549389}" destId="{CBFBD94B-9DBD-4248-91BD-B57BF252FE3F}" srcOrd="1" destOrd="0" parTransId="{1DD6029D-A12E-407F-AF02-45842018D803}" sibTransId="{D5489BF3-3C33-4C41-8E66-FE222A08EE3E}"/>
    <dgm:cxn modelId="{F6DB5985-EC55-2946-A44E-2C9C19695963}" type="presOf" srcId="{107C1FBE-06E8-4D63-93FD-4A8EA9A36988}" destId="{ACCBF6C9-4690-604C-90F3-7EE583820B18}" srcOrd="0" destOrd="0" presId="urn:microsoft.com/office/officeart/2005/8/layout/default"/>
    <dgm:cxn modelId="{B30C804D-22E8-4701-8D4D-769A8434255F}" srcId="{C8D5482F-1417-4FB5-AF45-B3423B549389}" destId="{107C1FBE-06E8-4D63-93FD-4A8EA9A36988}" srcOrd="3" destOrd="0" parTransId="{0E56F561-9834-4F23-AB99-1C5BFBC149C7}" sibTransId="{69F99F42-32D3-476A-9D69-ACAE08362C5A}"/>
    <dgm:cxn modelId="{82F072D3-40AD-42E8-AC85-4905FCCB564F}" srcId="{C8D5482F-1417-4FB5-AF45-B3423B549389}" destId="{87493F70-7C35-4591-9F34-9D8583E9B412}" srcOrd="4" destOrd="0" parTransId="{273BA86B-C278-42B9-856B-383760C26068}" sibTransId="{48BCEB93-1A64-4B44-AE97-2DFF5DAB9395}"/>
    <dgm:cxn modelId="{BA057108-22E0-034B-B791-FD2C00D29D82}" type="presOf" srcId="{CBFBD94B-9DBD-4248-91BD-B57BF252FE3F}" destId="{6E182987-6585-7942-B8F3-5EE7CA26ECB9}" srcOrd="0" destOrd="0" presId="urn:microsoft.com/office/officeart/2005/8/layout/default"/>
    <dgm:cxn modelId="{7CF114EB-1A55-4D80-AAE2-A30FE80696D6}" srcId="{C8D5482F-1417-4FB5-AF45-B3423B549389}" destId="{C7B2C866-0630-4310-A935-A6CDDF6AEFD5}" srcOrd="2" destOrd="0" parTransId="{9AB3F09D-A4B3-4135-841A-7F09114B1891}" sibTransId="{E48CC027-0F90-483C-A81A-7731EDAD9375}"/>
    <dgm:cxn modelId="{929B9AF9-1A96-1047-B3BD-C7539378A7C0}" type="presOf" srcId="{D85A9F5E-ED51-4B65-9541-3EC32EEEE4CC}" destId="{8E475528-2D98-3F48-9291-08265B8F193E}" srcOrd="0" destOrd="0" presId="urn:microsoft.com/office/officeart/2005/8/layout/default"/>
    <dgm:cxn modelId="{FC258C3B-483E-A64B-8040-E0D07A948944}" type="presParOf" srcId="{45AE54D2-4A0F-5848-BADF-8D7CEE29D514}" destId="{8E475528-2D98-3F48-9291-08265B8F193E}" srcOrd="0" destOrd="0" presId="urn:microsoft.com/office/officeart/2005/8/layout/default"/>
    <dgm:cxn modelId="{4A7B395D-C936-6D43-8E3A-EDBA8E05FCCB}" type="presParOf" srcId="{45AE54D2-4A0F-5848-BADF-8D7CEE29D514}" destId="{656E26DF-DA4D-DB48-8797-D794CF13D62E}" srcOrd="1" destOrd="0" presId="urn:microsoft.com/office/officeart/2005/8/layout/default"/>
    <dgm:cxn modelId="{DF05A5F1-F3AE-4F4E-9CC5-16418859808A}" type="presParOf" srcId="{45AE54D2-4A0F-5848-BADF-8D7CEE29D514}" destId="{6E182987-6585-7942-B8F3-5EE7CA26ECB9}" srcOrd="2" destOrd="0" presId="urn:microsoft.com/office/officeart/2005/8/layout/default"/>
    <dgm:cxn modelId="{F6A95A1B-C1C5-8C44-A51F-8A44FC205209}" type="presParOf" srcId="{45AE54D2-4A0F-5848-BADF-8D7CEE29D514}" destId="{D6B84B56-DEEF-664D-8C3B-68EA253592BB}" srcOrd="3" destOrd="0" presId="urn:microsoft.com/office/officeart/2005/8/layout/default"/>
    <dgm:cxn modelId="{EC28E633-7C7E-5D46-8ED6-A8259B9A1B35}" type="presParOf" srcId="{45AE54D2-4A0F-5848-BADF-8D7CEE29D514}" destId="{DE644C3C-B99C-0F49-B3FA-4852EF320E05}" srcOrd="4" destOrd="0" presId="urn:microsoft.com/office/officeart/2005/8/layout/default"/>
    <dgm:cxn modelId="{EA50A649-BEA6-0A46-8DF0-B82A242565CE}" type="presParOf" srcId="{45AE54D2-4A0F-5848-BADF-8D7CEE29D514}" destId="{A6E5CAA8-BD65-A841-A704-8CCDCF07AAD4}" srcOrd="5" destOrd="0" presId="urn:microsoft.com/office/officeart/2005/8/layout/default"/>
    <dgm:cxn modelId="{008B77BB-8A05-864F-9CD9-222B2175E6C7}" type="presParOf" srcId="{45AE54D2-4A0F-5848-BADF-8D7CEE29D514}" destId="{ACCBF6C9-4690-604C-90F3-7EE583820B18}" srcOrd="6" destOrd="0" presId="urn:microsoft.com/office/officeart/2005/8/layout/default"/>
    <dgm:cxn modelId="{4E2A8E05-2CB6-2644-B64E-1D458645AFDA}" type="presParOf" srcId="{45AE54D2-4A0F-5848-BADF-8D7CEE29D514}" destId="{9D7A0918-4D45-264A-BF8C-1BFCFD376AE1}" srcOrd="7" destOrd="0" presId="urn:microsoft.com/office/officeart/2005/8/layout/default"/>
    <dgm:cxn modelId="{1596079A-DA9D-1540-9B60-F3650133CA91}" type="presParOf" srcId="{45AE54D2-4A0F-5848-BADF-8D7CEE29D514}" destId="{C312B72B-7ADA-2D4D-84FA-0F3B75169D7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A51DBD8-638E-4AE6-BBDB-CAAB02C1CE4C}"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AE373576-B113-486F-97BF-97E302069C9F}">
      <dgm:prSet/>
      <dgm:spPr/>
      <dgm:t>
        <a:bodyPr/>
        <a:lstStyle/>
        <a:p>
          <a:r>
            <a:rPr lang="en-US"/>
            <a:t>Qatar Airways shapes its reward and remuneration system in a manner that aligns with its primary company objectives.</a:t>
          </a:r>
        </a:p>
      </dgm:t>
    </dgm:pt>
    <dgm:pt modelId="{A46B7127-A40B-4E54-89E9-932A37195A51}" type="parTrans" cxnId="{5AA4B631-7EE6-4BBF-B241-8DE385750493}">
      <dgm:prSet/>
      <dgm:spPr/>
      <dgm:t>
        <a:bodyPr/>
        <a:lstStyle/>
        <a:p>
          <a:endParaRPr lang="en-US"/>
        </a:p>
      </dgm:t>
    </dgm:pt>
    <dgm:pt modelId="{2ACFC122-B459-485F-A045-5B5177438180}" type="sibTrans" cxnId="{5AA4B631-7EE6-4BBF-B241-8DE385750493}">
      <dgm:prSet/>
      <dgm:spPr/>
      <dgm:t>
        <a:bodyPr/>
        <a:lstStyle/>
        <a:p>
          <a:endParaRPr lang="en-US"/>
        </a:p>
      </dgm:t>
    </dgm:pt>
    <dgm:pt modelId="{4569FAA4-1F6D-4987-AA26-0174B1F16E43}">
      <dgm:prSet/>
      <dgm:spPr/>
      <dgm:t>
        <a:bodyPr/>
        <a:lstStyle/>
        <a:p>
          <a:r>
            <a:rPr lang="en-US" b="1"/>
            <a:t>Encouraging premium service: </a:t>
          </a:r>
          <a:r>
            <a:rPr lang="en-US"/>
            <a:t>Employees are being rewarded based on good customer service, teamwork work and professionalism. This will motivate employees to achieve a high level of quality service on each flight.</a:t>
          </a:r>
        </a:p>
      </dgm:t>
    </dgm:pt>
    <dgm:pt modelId="{AD4CB0F5-5203-42C1-B8A3-1167B06003D8}" type="parTrans" cxnId="{5C3DC325-018C-4BA4-90FF-6ECE1B3BB746}">
      <dgm:prSet/>
      <dgm:spPr/>
      <dgm:t>
        <a:bodyPr/>
        <a:lstStyle/>
        <a:p>
          <a:endParaRPr lang="en-US"/>
        </a:p>
      </dgm:t>
    </dgm:pt>
    <dgm:pt modelId="{1C73B286-1447-4A68-8B10-CE5BFACDB3A1}" type="sibTrans" cxnId="{5C3DC325-018C-4BA4-90FF-6ECE1B3BB746}">
      <dgm:prSet/>
      <dgm:spPr/>
      <dgm:t>
        <a:bodyPr/>
        <a:lstStyle/>
        <a:p>
          <a:endParaRPr lang="en-US"/>
        </a:p>
      </dgm:t>
    </dgm:pt>
    <dgm:pt modelId="{2581D4CF-83CE-4B53-A883-6311EAC70257}">
      <dgm:prSet/>
      <dgm:spPr/>
      <dgm:t>
        <a:bodyPr/>
        <a:lstStyle/>
        <a:p>
          <a:r>
            <a:rPr lang="en-US" b="1"/>
            <a:t>Acquiring international talent:</a:t>
          </a:r>
          <a:r>
            <a:rPr lang="en-US"/>
            <a:t> Qatar Airways also recruits competent and tax-free remuneration packages to attract international pilots and cabin crew employees, engineers, and ground personnel (Alzoraiki et al., 2024). This helps in the growth of the airline on a global scale.</a:t>
          </a:r>
        </a:p>
      </dgm:t>
    </dgm:pt>
    <dgm:pt modelId="{A25DDD24-F1D6-4ADE-AF48-55870EA0D57D}" type="parTrans" cxnId="{DCC22D50-2FE1-413A-A8AD-61DD0CD59BCD}">
      <dgm:prSet/>
      <dgm:spPr/>
      <dgm:t>
        <a:bodyPr/>
        <a:lstStyle/>
        <a:p>
          <a:endParaRPr lang="en-US"/>
        </a:p>
      </dgm:t>
    </dgm:pt>
    <dgm:pt modelId="{30481BAC-8609-4DD5-A40C-1F0329232A81}" type="sibTrans" cxnId="{DCC22D50-2FE1-413A-A8AD-61DD0CD59BCD}">
      <dgm:prSet/>
      <dgm:spPr/>
      <dgm:t>
        <a:bodyPr/>
        <a:lstStyle/>
        <a:p>
          <a:endParaRPr lang="en-US"/>
        </a:p>
      </dgm:t>
    </dgm:pt>
    <dgm:pt modelId="{83DA4DB8-0811-4CD8-8FF1-B6C5D94F4122}">
      <dgm:prSet/>
      <dgm:spPr/>
      <dgm:t>
        <a:bodyPr/>
        <a:lstStyle/>
        <a:p>
          <a:r>
            <a:rPr lang="en-US" b="1" dirty="0"/>
            <a:t>Rewards performance in crucial areas:</a:t>
          </a:r>
          <a:r>
            <a:rPr lang="en-US" dirty="0"/>
            <a:t> Safety records, on-time performance, and customer satisfaction index are all associated with bonuses and increments. This drives the workers to work on what is important to the airline.</a:t>
          </a:r>
        </a:p>
      </dgm:t>
    </dgm:pt>
    <dgm:pt modelId="{6545ED59-F927-48D9-ADE4-84EEC9E8D5E5}" type="parTrans" cxnId="{93F25D20-22D0-4C76-8817-8A8AB3BE73DE}">
      <dgm:prSet/>
      <dgm:spPr/>
      <dgm:t>
        <a:bodyPr/>
        <a:lstStyle/>
        <a:p>
          <a:endParaRPr lang="en-US"/>
        </a:p>
      </dgm:t>
    </dgm:pt>
    <dgm:pt modelId="{484BF95C-5F37-4385-B95C-2A4AA8D3DC43}" type="sibTrans" cxnId="{93F25D20-22D0-4C76-8817-8A8AB3BE73DE}">
      <dgm:prSet/>
      <dgm:spPr/>
      <dgm:t>
        <a:bodyPr/>
        <a:lstStyle/>
        <a:p>
          <a:endParaRPr lang="en-US"/>
        </a:p>
      </dgm:t>
    </dgm:pt>
    <dgm:pt modelId="{6A9D2D4D-1A5B-4C70-B1B0-8D4FA7C5FA5A}">
      <dgm:prSet/>
      <dgm:spPr/>
      <dgm:t>
        <a:bodyPr/>
        <a:lstStyle/>
        <a:p>
          <a:r>
            <a:rPr lang="en-US" b="1"/>
            <a:t>Strong principles and sustainable development:</a:t>
          </a:r>
          <a:r>
            <a:rPr lang="en-US"/>
            <a:t> The system of rewards promotes the company's values, such as excellence, reliability, and continuous improvement, which have contributed to the growth of the airline in a sustainable manner (Jiang et al., 2024).</a:t>
          </a:r>
        </a:p>
      </dgm:t>
    </dgm:pt>
    <dgm:pt modelId="{685743FE-2091-4277-9A4D-DB372C2A9CCA}" type="parTrans" cxnId="{8F7A426E-73D3-442F-882F-574A8980E5DF}">
      <dgm:prSet/>
      <dgm:spPr/>
      <dgm:t>
        <a:bodyPr/>
        <a:lstStyle/>
        <a:p>
          <a:endParaRPr lang="en-US"/>
        </a:p>
      </dgm:t>
    </dgm:pt>
    <dgm:pt modelId="{4CA73F73-4B44-4ED2-8608-FB59419BB6A9}" type="sibTrans" cxnId="{8F7A426E-73D3-442F-882F-574A8980E5DF}">
      <dgm:prSet/>
      <dgm:spPr/>
      <dgm:t>
        <a:bodyPr/>
        <a:lstStyle/>
        <a:p>
          <a:endParaRPr lang="en-US"/>
        </a:p>
      </dgm:t>
    </dgm:pt>
    <dgm:pt modelId="{80701E65-F416-FC40-A1F8-43A879B0845E}" type="pres">
      <dgm:prSet presAssocID="{3A51DBD8-638E-4AE6-BBDB-CAAB02C1CE4C}" presName="outerComposite" presStyleCnt="0">
        <dgm:presLayoutVars>
          <dgm:chMax val="5"/>
          <dgm:dir/>
          <dgm:resizeHandles val="exact"/>
        </dgm:presLayoutVars>
      </dgm:prSet>
      <dgm:spPr/>
      <dgm:t>
        <a:bodyPr/>
        <a:lstStyle/>
        <a:p>
          <a:endParaRPr lang="en-US"/>
        </a:p>
      </dgm:t>
    </dgm:pt>
    <dgm:pt modelId="{8C98B916-B442-D149-A468-DA1BDA997E2E}" type="pres">
      <dgm:prSet presAssocID="{3A51DBD8-638E-4AE6-BBDB-CAAB02C1CE4C}" presName="dummyMaxCanvas" presStyleCnt="0">
        <dgm:presLayoutVars/>
      </dgm:prSet>
      <dgm:spPr/>
    </dgm:pt>
    <dgm:pt modelId="{C64BF6D3-5148-E248-AB6D-C1E6AACC615A}" type="pres">
      <dgm:prSet presAssocID="{3A51DBD8-638E-4AE6-BBDB-CAAB02C1CE4C}" presName="FiveNodes_1" presStyleLbl="node1" presStyleIdx="0" presStyleCnt="5">
        <dgm:presLayoutVars>
          <dgm:bulletEnabled val="1"/>
        </dgm:presLayoutVars>
      </dgm:prSet>
      <dgm:spPr/>
      <dgm:t>
        <a:bodyPr/>
        <a:lstStyle/>
        <a:p>
          <a:endParaRPr lang="en-US"/>
        </a:p>
      </dgm:t>
    </dgm:pt>
    <dgm:pt modelId="{1112CC31-FF99-6D47-B051-9815211E7162}" type="pres">
      <dgm:prSet presAssocID="{3A51DBD8-638E-4AE6-BBDB-CAAB02C1CE4C}" presName="FiveNodes_2" presStyleLbl="node1" presStyleIdx="1" presStyleCnt="5">
        <dgm:presLayoutVars>
          <dgm:bulletEnabled val="1"/>
        </dgm:presLayoutVars>
      </dgm:prSet>
      <dgm:spPr/>
      <dgm:t>
        <a:bodyPr/>
        <a:lstStyle/>
        <a:p>
          <a:endParaRPr lang="en-US"/>
        </a:p>
      </dgm:t>
    </dgm:pt>
    <dgm:pt modelId="{B8480210-4E81-F449-9DCA-29A7CE0564A3}" type="pres">
      <dgm:prSet presAssocID="{3A51DBD8-638E-4AE6-BBDB-CAAB02C1CE4C}" presName="FiveNodes_3" presStyleLbl="node1" presStyleIdx="2" presStyleCnt="5">
        <dgm:presLayoutVars>
          <dgm:bulletEnabled val="1"/>
        </dgm:presLayoutVars>
      </dgm:prSet>
      <dgm:spPr/>
      <dgm:t>
        <a:bodyPr/>
        <a:lstStyle/>
        <a:p>
          <a:endParaRPr lang="en-US"/>
        </a:p>
      </dgm:t>
    </dgm:pt>
    <dgm:pt modelId="{F1DCD81C-5CCA-314F-868D-FADDD427EB0F}" type="pres">
      <dgm:prSet presAssocID="{3A51DBD8-638E-4AE6-BBDB-CAAB02C1CE4C}" presName="FiveNodes_4" presStyleLbl="node1" presStyleIdx="3" presStyleCnt="5">
        <dgm:presLayoutVars>
          <dgm:bulletEnabled val="1"/>
        </dgm:presLayoutVars>
      </dgm:prSet>
      <dgm:spPr/>
      <dgm:t>
        <a:bodyPr/>
        <a:lstStyle/>
        <a:p>
          <a:endParaRPr lang="en-US"/>
        </a:p>
      </dgm:t>
    </dgm:pt>
    <dgm:pt modelId="{3C5FA3AD-85AB-B143-82D4-F00BF09E110F}" type="pres">
      <dgm:prSet presAssocID="{3A51DBD8-638E-4AE6-BBDB-CAAB02C1CE4C}" presName="FiveNodes_5" presStyleLbl="node1" presStyleIdx="4" presStyleCnt="5">
        <dgm:presLayoutVars>
          <dgm:bulletEnabled val="1"/>
        </dgm:presLayoutVars>
      </dgm:prSet>
      <dgm:spPr/>
      <dgm:t>
        <a:bodyPr/>
        <a:lstStyle/>
        <a:p>
          <a:endParaRPr lang="en-US"/>
        </a:p>
      </dgm:t>
    </dgm:pt>
    <dgm:pt modelId="{08A0BAF2-D62F-9F4F-A255-A1DC2699CFBE}" type="pres">
      <dgm:prSet presAssocID="{3A51DBD8-638E-4AE6-BBDB-CAAB02C1CE4C}" presName="FiveConn_1-2" presStyleLbl="fgAccFollowNode1" presStyleIdx="0" presStyleCnt="4">
        <dgm:presLayoutVars>
          <dgm:bulletEnabled val="1"/>
        </dgm:presLayoutVars>
      </dgm:prSet>
      <dgm:spPr/>
      <dgm:t>
        <a:bodyPr/>
        <a:lstStyle/>
        <a:p>
          <a:endParaRPr lang="en-US"/>
        </a:p>
      </dgm:t>
    </dgm:pt>
    <dgm:pt modelId="{6AD60B21-DCD1-8841-A22B-B5A828A7F0C9}" type="pres">
      <dgm:prSet presAssocID="{3A51DBD8-638E-4AE6-BBDB-CAAB02C1CE4C}" presName="FiveConn_2-3" presStyleLbl="fgAccFollowNode1" presStyleIdx="1" presStyleCnt="4">
        <dgm:presLayoutVars>
          <dgm:bulletEnabled val="1"/>
        </dgm:presLayoutVars>
      </dgm:prSet>
      <dgm:spPr/>
      <dgm:t>
        <a:bodyPr/>
        <a:lstStyle/>
        <a:p>
          <a:endParaRPr lang="en-US"/>
        </a:p>
      </dgm:t>
    </dgm:pt>
    <dgm:pt modelId="{7A86D4DF-F29B-2B46-831D-6A7B09B82783}" type="pres">
      <dgm:prSet presAssocID="{3A51DBD8-638E-4AE6-BBDB-CAAB02C1CE4C}" presName="FiveConn_3-4" presStyleLbl="fgAccFollowNode1" presStyleIdx="2" presStyleCnt="4">
        <dgm:presLayoutVars>
          <dgm:bulletEnabled val="1"/>
        </dgm:presLayoutVars>
      </dgm:prSet>
      <dgm:spPr/>
      <dgm:t>
        <a:bodyPr/>
        <a:lstStyle/>
        <a:p>
          <a:endParaRPr lang="en-US"/>
        </a:p>
      </dgm:t>
    </dgm:pt>
    <dgm:pt modelId="{1995E07D-881F-A845-A16C-71F15A759952}" type="pres">
      <dgm:prSet presAssocID="{3A51DBD8-638E-4AE6-BBDB-CAAB02C1CE4C}" presName="FiveConn_4-5" presStyleLbl="fgAccFollowNode1" presStyleIdx="3" presStyleCnt="4">
        <dgm:presLayoutVars>
          <dgm:bulletEnabled val="1"/>
        </dgm:presLayoutVars>
      </dgm:prSet>
      <dgm:spPr/>
      <dgm:t>
        <a:bodyPr/>
        <a:lstStyle/>
        <a:p>
          <a:endParaRPr lang="en-US"/>
        </a:p>
      </dgm:t>
    </dgm:pt>
    <dgm:pt modelId="{ABFC60CB-19CC-E342-80B8-A1A5F0E09D28}" type="pres">
      <dgm:prSet presAssocID="{3A51DBD8-638E-4AE6-BBDB-CAAB02C1CE4C}" presName="FiveNodes_1_text" presStyleLbl="node1" presStyleIdx="4" presStyleCnt="5">
        <dgm:presLayoutVars>
          <dgm:bulletEnabled val="1"/>
        </dgm:presLayoutVars>
      </dgm:prSet>
      <dgm:spPr/>
      <dgm:t>
        <a:bodyPr/>
        <a:lstStyle/>
        <a:p>
          <a:endParaRPr lang="en-US"/>
        </a:p>
      </dgm:t>
    </dgm:pt>
    <dgm:pt modelId="{172662BA-CC2E-8C4C-9CA0-7BB8C7F62542}" type="pres">
      <dgm:prSet presAssocID="{3A51DBD8-638E-4AE6-BBDB-CAAB02C1CE4C}" presName="FiveNodes_2_text" presStyleLbl="node1" presStyleIdx="4" presStyleCnt="5">
        <dgm:presLayoutVars>
          <dgm:bulletEnabled val="1"/>
        </dgm:presLayoutVars>
      </dgm:prSet>
      <dgm:spPr/>
      <dgm:t>
        <a:bodyPr/>
        <a:lstStyle/>
        <a:p>
          <a:endParaRPr lang="en-US"/>
        </a:p>
      </dgm:t>
    </dgm:pt>
    <dgm:pt modelId="{5CF78D41-2C5F-4F4F-869A-4421E79E66E7}" type="pres">
      <dgm:prSet presAssocID="{3A51DBD8-638E-4AE6-BBDB-CAAB02C1CE4C}" presName="FiveNodes_3_text" presStyleLbl="node1" presStyleIdx="4" presStyleCnt="5">
        <dgm:presLayoutVars>
          <dgm:bulletEnabled val="1"/>
        </dgm:presLayoutVars>
      </dgm:prSet>
      <dgm:spPr/>
      <dgm:t>
        <a:bodyPr/>
        <a:lstStyle/>
        <a:p>
          <a:endParaRPr lang="en-US"/>
        </a:p>
      </dgm:t>
    </dgm:pt>
    <dgm:pt modelId="{AD6045E3-17F9-3F4F-9F03-442F106232A1}" type="pres">
      <dgm:prSet presAssocID="{3A51DBD8-638E-4AE6-BBDB-CAAB02C1CE4C}" presName="FiveNodes_4_text" presStyleLbl="node1" presStyleIdx="4" presStyleCnt="5">
        <dgm:presLayoutVars>
          <dgm:bulletEnabled val="1"/>
        </dgm:presLayoutVars>
      </dgm:prSet>
      <dgm:spPr/>
      <dgm:t>
        <a:bodyPr/>
        <a:lstStyle/>
        <a:p>
          <a:endParaRPr lang="en-US"/>
        </a:p>
      </dgm:t>
    </dgm:pt>
    <dgm:pt modelId="{DAD1C3A6-D0EB-1E4E-8954-63755202135A}" type="pres">
      <dgm:prSet presAssocID="{3A51DBD8-638E-4AE6-BBDB-CAAB02C1CE4C}" presName="FiveNodes_5_text" presStyleLbl="node1" presStyleIdx="4" presStyleCnt="5">
        <dgm:presLayoutVars>
          <dgm:bulletEnabled val="1"/>
        </dgm:presLayoutVars>
      </dgm:prSet>
      <dgm:spPr/>
      <dgm:t>
        <a:bodyPr/>
        <a:lstStyle/>
        <a:p>
          <a:endParaRPr lang="en-US"/>
        </a:p>
      </dgm:t>
    </dgm:pt>
  </dgm:ptLst>
  <dgm:cxnLst>
    <dgm:cxn modelId="{6ED530D3-2B90-C449-9127-0D3CECB52346}" type="presOf" srcId="{2581D4CF-83CE-4B53-A883-6311EAC70257}" destId="{B8480210-4E81-F449-9DCA-29A7CE0564A3}" srcOrd="0" destOrd="0" presId="urn:microsoft.com/office/officeart/2005/8/layout/vProcess5"/>
    <dgm:cxn modelId="{7D22CC46-01AB-8E4C-98E8-DFBEB74849D2}" type="presOf" srcId="{2ACFC122-B459-485F-A045-5B5177438180}" destId="{08A0BAF2-D62F-9F4F-A255-A1DC2699CFBE}" srcOrd="0" destOrd="0" presId="urn:microsoft.com/office/officeart/2005/8/layout/vProcess5"/>
    <dgm:cxn modelId="{C41FDBFB-178F-8641-A1DE-E1FC1DF9152B}" type="presOf" srcId="{6A9D2D4D-1A5B-4C70-B1B0-8D4FA7C5FA5A}" destId="{DAD1C3A6-D0EB-1E4E-8954-63755202135A}" srcOrd="1" destOrd="0" presId="urn:microsoft.com/office/officeart/2005/8/layout/vProcess5"/>
    <dgm:cxn modelId="{8B090C77-2000-AD49-B964-07D1666F4252}" type="presOf" srcId="{83DA4DB8-0811-4CD8-8FF1-B6C5D94F4122}" destId="{F1DCD81C-5CCA-314F-868D-FADDD427EB0F}" srcOrd="0" destOrd="0" presId="urn:microsoft.com/office/officeart/2005/8/layout/vProcess5"/>
    <dgm:cxn modelId="{5AA4B631-7EE6-4BBF-B241-8DE385750493}" srcId="{3A51DBD8-638E-4AE6-BBDB-CAAB02C1CE4C}" destId="{AE373576-B113-486F-97BF-97E302069C9F}" srcOrd="0" destOrd="0" parTransId="{A46B7127-A40B-4E54-89E9-932A37195A51}" sibTransId="{2ACFC122-B459-485F-A045-5B5177438180}"/>
    <dgm:cxn modelId="{EE84B923-AFE5-9148-BA75-E12C1A77E78C}" type="presOf" srcId="{3A51DBD8-638E-4AE6-BBDB-CAAB02C1CE4C}" destId="{80701E65-F416-FC40-A1F8-43A879B0845E}" srcOrd="0" destOrd="0" presId="urn:microsoft.com/office/officeart/2005/8/layout/vProcess5"/>
    <dgm:cxn modelId="{5BE6ADA3-0335-034D-9B6C-8184BE65CFB0}" type="presOf" srcId="{83DA4DB8-0811-4CD8-8FF1-B6C5D94F4122}" destId="{AD6045E3-17F9-3F4F-9F03-442F106232A1}" srcOrd="1" destOrd="0" presId="urn:microsoft.com/office/officeart/2005/8/layout/vProcess5"/>
    <dgm:cxn modelId="{8F7A426E-73D3-442F-882F-574A8980E5DF}" srcId="{3A51DBD8-638E-4AE6-BBDB-CAAB02C1CE4C}" destId="{6A9D2D4D-1A5B-4C70-B1B0-8D4FA7C5FA5A}" srcOrd="4" destOrd="0" parTransId="{685743FE-2091-4277-9A4D-DB372C2A9CCA}" sibTransId="{4CA73F73-4B44-4ED2-8608-FB59419BB6A9}"/>
    <dgm:cxn modelId="{24D7A51B-C2C5-3544-9C34-703031574DFA}" type="presOf" srcId="{4569FAA4-1F6D-4987-AA26-0174B1F16E43}" destId="{172662BA-CC2E-8C4C-9CA0-7BB8C7F62542}" srcOrd="1" destOrd="0" presId="urn:microsoft.com/office/officeart/2005/8/layout/vProcess5"/>
    <dgm:cxn modelId="{5C3DC325-018C-4BA4-90FF-6ECE1B3BB746}" srcId="{3A51DBD8-638E-4AE6-BBDB-CAAB02C1CE4C}" destId="{4569FAA4-1F6D-4987-AA26-0174B1F16E43}" srcOrd="1" destOrd="0" parTransId="{AD4CB0F5-5203-42C1-B8A3-1167B06003D8}" sibTransId="{1C73B286-1447-4A68-8B10-CE5BFACDB3A1}"/>
    <dgm:cxn modelId="{43BF5F6B-B490-794C-8B3E-5F3D23BEEF8B}" type="presOf" srcId="{4569FAA4-1F6D-4987-AA26-0174B1F16E43}" destId="{1112CC31-FF99-6D47-B051-9815211E7162}" srcOrd="0" destOrd="0" presId="urn:microsoft.com/office/officeart/2005/8/layout/vProcess5"/>
    <dgm:cxn modelId="{EFA5D30E-2C50-BA4B-BBDA-8B46AD959646}" type="presOf" srcId="{2581D4CF-83CE-4B53-A883-6311EAC70257}" destId="{5CF78D41-2C5F-4F4F-869A-4421E79E66E7}" srcOrd="1" destOrd="0" presId="urn:microsoft.com/office/officeart/2005/8/layout/vProcess5"/>
    <dgm:cxn modelId="{A29CD7AE-726F-2D47-A65E-598600B9C694}" type="presOf" srcId="{AE373576-B113-486F-97BF-97E302069C9F}" destId="{ABFC60CB-19CC-E342-80B8-A1A5F0E09D28}" srcOrd="1" destOrd="0" presId="urn:microsoft.com/office/officeart/2005/8/layout/vProcess5"/>
    <dgm:cxn modelId="{C317E2B1-C6F5-8343-92E3-AE1846AB0923}" type="presOf" srcId="{6A9D2D4D-1A5B-4C70-B1B0-8D4FA7C5FA5A}" destId="{3C5FA3AD-85AB-B143-82D4-F00BF09E110F}" srcOrd="0" destOrd="0" presId="urn:microsoft.com/office/officeart/2005/8/layout/vProcess5"/>
    <dgm:cxn modelId="{40895011-52EA-FF4D-BC35-AB5450722D90}" type="presOf" srcId="{484BF95C-5F37-4385-B95C-2A4AA8D3DC43}" destId="{1995E07D-881F-A845-A16C-71F15A759952}" srcOrd="0" destOrd="0" presId="urn:microsoft.com/office/officeart/2005/8/layout/vProcess5"/>
    <dgm:cxn modelId="{93F25D20-22D0-4C76-8817-8A8AB3BE73DE}" srcId="{3A51DBD8-638E-4AE6-BBDB-CAAB02C1CE4C}" destId="{83DA4DB8-0811-4CD8-8FF1-B6C5D94F4122}" srcOrd="3" destOrd="0" parTransId="{6545ED59-F927-48D9-ADE4-84EEC9E8D5E5}" sibTransId="{484BF95C-5F37-4385-B95C-2A4AA8D3DC43}"/>
    <dgm:cxn modelId="{18E9BA04-04C5-5140-B1DE-47B42FFDE1B5}" type="presOf" srcId="{AE373576-B113-486F-97BF-97E302069C9F}" destId="{C64BF6D3-5148-E248-AB6D-C1E6AACC615A}" srcOrd="0" destOrd="0" presId="urn:microsoft.com/office/officeart/2005/8/layout/vProcess5"/>
    <dgm:cxn modelId="{723FDD0E-1222-9D4A-ADF1-6EA60D7059D3}" type="presOf" srcId="{30481BAC-8609-4DD5-A40C-1F0329232A81}" destId="{7A86D4DF-F29B-2B46-831D-6A7B09B82783}" srcOrd="0" destOrd="0" presId="urn:microsoft.com/office/officeart/2005/8/layout/vProcess5"/>
    <dgm:cxn modelId="{3756687A-F425-2B4D-B980-DD3B034483D1}" type="presOf" srcId="{1C73B286-1447-4A68-8B10-CE5BFACDB3A1}" destId="{6AD60B21-DCD1-8841-A22B-B5A828A7F0C9}" srcOrd="0" destOrd="0" presId="urn:microsoft.com/office/officeart/2005/8/layout/vProcess5"/>
    <dgm:cxn modelId="{DCC22D50-2FE1-413A-A8AD-61DD0CD59BCD}" srcId="{3A51DBD8-638E-4AE6-BBDB-CAAB02C1CE4C}" destId="{2581D4CF-83CE-4B53-A883-6311EAC70257}" srcOrd="2" destOrd="0" parTransId="{A25DDD24-F1D6-4ADE-AF48-55870EA0D57D}" sibTransId="{30481BAC-8609-4DD5-A40C-1F0329232A81}"/>
    <dgm:cxn modelId="{B8FE2E63-85C3-B74A-BA73-E5843D6BA38E}" type="presParOf" srcId="{80701E65-F416-FC40-A1F8-43A879B0845E}" destId="{8C98B916-B442-D149-A468-DA1BDA997E2E}" srcOrd="0" destOrd="0" presId="urn:microsoft.com/office/officeart/2005/8/layout/vProcess5"/>
    <dgm:cxn modelId="{A343627E-7B8E-8A4F-A92B-E0944072D54F}" type="presParOf" srcId="{80701E65-F416-FC40-A1F8-43A879B0845E}" destId="{C64BF6D3-5148-E248-AB6D-C1E6AACC615A}" srcOrd="1" destOrd="0" presId="urn:microsoft.com/office/officeart/2005/8/layout/vProcess5"/>
    <dgm:cxn modelId="{B4F785E6-9CE4-8F48-A33F-EC3018E273F3}" type="presParOf" srcId="{80701E65-F416-FC40-A1F8-43A879B0845E}" destId="{1112CC31-FF99-6D47-B051-9815211E7162}" srcOrd="2" destOrd="0" presId="urn:microsoft.com/office/officeart/2005/8/layout/vProcess5"/>
    <dgm:cxn modelId="{089421EF-E91D-2A48-8902-ED06F4836206}" type="presParOf" srcId="{80701E65-F416-FC40-A1F8-43A879B0845E}" destId="{B8480210-4E81-F449-9DCA-29A7CE0564A3}" srcOrd="3" destOrd="0" presId="urn:microsoft.com/office/officeart/2005/8/layout/vProcess5"/>
    <dgm:cxn modelId="{A2727380-90D3-7C47-B4CC-8BCC2627C678}" type="presParOf" srcId="{80701E65-F416-FC40-A1F8-43A879B0845E}" destId="{F1DCD81C-5CCA-314F-868D-FADDD427EB0F}" srcOrd="4" destOrd="0" presId="urn:microsoft.com/office/officeart/2005/8/layout/vProcess5"/>
    <dgm:cxn modelId="{37618164-3C96-4640-8EAB-083F71D87ACD}" type="presParOf" srcId="{80701E65-F416-FC40-A1F8-43A879B0845E}" destId="{3C5FA3AD-85AB-B143-82D4-F00BF09E110F}" srcOrd="5" destOrd="0" presId="urn:microsoft.com/office/officeart/2005/8/layout/vProcess5"/>
    <dgm:cxn modelId="{5B3C4882-AA47-4D46-8201-4EDF2657CD58}" type="presParOf" srcId="{80701E65-F416-FC40-A1F8-43A879B0845E}" destId="{08A0BAF2-D62F-9F4F-A255-A1DC2699CFBE}" srcOrd="6" destOrd="0" presId="urn:microsoft.com/office/officeart/2005/8/layout/vProcess5"/>
    <dgm:cxn modelId="{E7602314-40F2-7C4F-A88B-C6BC220B6922}" type="presParOf" srcId="{80701E65-F416-FC40-A1F8-43A879B0845E}" destId="{6AD60B21-DCD1-8841-A22B-B5A828A7F0C9}" srcOrd="7" destOrd="0" presId="urn:microsoft.com/office/officeart/2005/8/layout/vProcess5"/>
    <dgm:cxn modelId="{E4D07A67-5867-7E4A-8FA8-79A4E83FCEC1}" type="presParOf" srcId="{80701E65-F416-FC40-A1F8-43A879B0845E}" destId="{7A86D4DF-F29B-2B46-831D-6A7B09B82783}" srcOrd="8" destOrd="0" presId="urn:microsoft.com/office/officeart/2005/8/layout/vProcess5"/>
    <dgm:cxn modelId="{6F58A6E3-8ABB-2F40-99E1-5FC51D1EFDBA}" type="presParOf" srcId="{80701E65-F416-FC40-A1F8-43A879B0845E}" destId="{1995E07D-881F-A845-A16C-71F15A759952}" srcOrd="9" destOrd="0" presId="urn:microsoft.com/office/officeart/2005/8/layout/vProcess5"/>
    <dgm:cxn modelId="{852446EA-705A-7B45-BEA8-9D3B0B946F91}" type="presParOf" srcId="{80701E65-F416-FC40-A1F8-43A879B0845E}" destId="{ABFC60CB-19CC-E342-80B8-A1A5F0E09D28}" srcOrd="10" destOrd="0" presId="urn:microsoft.com/office/officeart/2005/8/layout/vProcess5"/>
    <dgm:cxn modelId="{7F4F64A2-AEB4-EF46-99F5-79BB7FCA32C0}" type="presParOf" srcId="{80701E65-F416-FC40-A1F8-43A879B0845E}" destId="{172662BA-CC2E-8C4C-9CA0-7BB8C7F62542}" srcOrd="11" destOrd="0" presId="urn:microsoft.com/office/officeart/2005/8/layout/vProcess5"/>
    <dgm:cxn modelId="{F7348AE6-F470-F54E-B9D8-CA63BDD04EE2}" type="presParOf" srcId="{80701E65-F416-FC40-A1F8-43A879B0845E}" destId="{5CF78D41-2C5F-4F4F-869A-4421E79E66E7}" srcOrd="12" destOrd="0" presId="urn:microsoft.com/office/officeart/2005/8/layout/vProcess5"/>
    <dgm:cxn modelId="{DD128900-FD41-B54E-AD04-F534D0920234}" type="presParOf" srcId="{80701E65-F416-FC40-A1F8-43A879B0845E}" destId="{AD6045E3-17F9-3F4F-9F03-442F106232A1}" srcOrd="13" destOrd="0" presId="urn:microsoft.com/office/officeart/2005/8/layout/vProcess5"/>
    <dgm:cxn modelId="{390629A9-B3EF-D04B-885F-CB56B9DD7B47}" type="presParOf" srcId="{80701E65-F416-FC40-A1F8-43A879B0845E}" destId="{DAD1C3A6-D0EB-1E4E-8954-63755202135A}"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04AEA5B-996E-4DB0-B1F9-E62233150A09}"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2936E093-DC3C-480B-AE15-78A0D6D470B3}">
      <dgm:prSet/>
      <dgm:spPr/>
      <dgm:t>
        <a:bodyPr/>
        <a:lstStyle/>
        <a:p>
          <a:pPr>
            <a:lnSpc>
              <a:spcPct val="100000"/>
            </a:lnSpc>
            <a:defRPr cap="all"/>
          </a:pPr>
          <a:r>
            <a:rPr lang="en-GB"/>
            <a:t>Qatar Airways has a number of HR issues that influence the satisfaction and retention of employees in the long run.</a:t>
          </a:r>
          <a:endParaRPr lang="en-US"/>
        </a:p>
      </dgm:t>
    </dgm:pt>
    <dgm:pt modelId="{94BDF8D5-A880-49C3-9C66-4709881ED604}" type="parTrans" cxnId="{8A9A295B-E621-4D90-A164-0F32BD50D055}">
      <dgm:prSet/>
      <dgm:spPr/>
      <dgm:t>
        <a:bodyPr/>
        <a:lstStyle/>
        <a:p>
          <a:endParaRPr lang="en-US"/>
        </a:p>
      </dgm:t>
    </dgm:pt>
    <dgm:pt modelId="{0C59C349-C933-4860-B841-E52BC7F91C7D}" type="sibTrans" cxnId="{8A9A295B-E621-4D90-A164-0F32BD50D055}">
      <dgm:prSet/>
      <dgm:spPr/>
      <dgm:t>
        <a:bodyPr/>
        <a:lstStyle/>
        <a:p>
          <a:endParaRPr lang="en-US"/>
        </a:p>
      </dgm:t>
    </dgm:pt>
    <dgm:pt modelId="{59096670-2C86-4985-A45C-F123DEDD40E9}">
      <dgm:prSet/>
      <dgm:spPr/>
      <dgm:t>
        <a:bodyPr/>
        <a:lstStyle/>
        <a:p>
          <a:pPr>
            <a:lnSpc>
              <a:spcPct val="100000"/>
            </a:lnSpc>
            <a:defRPr cap="all"/>
          </a:pPr>
          <a:r>
            <a:rPr lang="en-GB" b="1"/>
            <a:t>Workload and high policies:</a:t>
          </a:r>
          <a:r>
            <a:rPr lang="en-GB"/>
            <a:t> Some of the employees have a job with strict regulations, and long hours are hard to cope with without having a good work-life balance, particularly in such occupations as cabin crew and ground operations.</a:t>
          </a:r>
          <a:endParaRPr lang="en-US"/>
        </a:p>
      </dgm:t>
    </dgm:pt>
    <dgm:pt modelId="{B60E4A75-31EE-4F63-936F-86ABE4C4A0F3}" type="parTrans" cxnId="{B3192326-8FFA-4989-AABE-EFED237F2314}">
      <dgm:prSet/>
      <dgm:spPr/>
      <dgm:t>
        <a:bodyPr/>
        <a:lstStyle/>
        <a:p>
          <a:endParaRPr lang="en-US"/>
        </a:p>
      </dgm:t>
    </dgm:pt>
    <dgm:pt modelId="{8C42A0CE-4C3B-4FF7-A3E0-A497FF00C449}" type="sibTrans" cxnId="{B3192326-8FFA-4989-AABE-EFED237F2314}">
      <dgm:prSet/>
      <dgm:spPr/>
      <dgm:t>
        <a:bodyPr/>
        <a:lstStyle/>
        <a:p>
          <a:endParaRPr lang="en-US"/>
        </a:p>
      </dgm:t>
    </dgm:pt>
    <dgm:pt modelId="{F2AFB076-D73A-409F-9127-6122EAF1179C}">
      <dgm:prSet/>
      <dgm:spPr/>
      <dgm:t>
        <a:bodyPr/>
        <a:lstStyle/>
        <a:p>
          <a:pPr>
            <a:lnSpc>
              <a:spcPct val="100000"/>
            </a:lnSpc>
            <a:defRPr cap="all"/>
          </a:pPr>
          <a:r>
            <a:rPr lang="en-GB" b="1"/>
            <a:t>Inequality amongst the workers:</a:t>
          </a:r>
          <a:r>
            <a:rPr lang="en-GB"/>
            <a:t> Certain employees believe that other nationalities or departments are given dissimilar amounts of benefits or chances. This may bring frustration and demoralisation.</a:t>
          </a:r>
          <a:endParaRPr lang="en-US"/>
        </a:p>
      </dgm:t>
    </dgm:pt>
    <dgm:pt modelId="{CDED19E8-1814-4A06-BCF2-DCA3DA111F13}" type="parTrans" cxnId="{3062EADB-1AD0-408E-9600-AFF5F169DB15}">
      <dgm:prSet/>
      <dgm:spPr/>
      <dgm:t>
        <a:bodyPr/>
        <a:lstStyle/>
        <a:p>
          <a:endParaRPr lang="en-US"/>
        </a:p>
      </dgm:t>
    </dgm:pt>
    <dgm:pt modelId="{1065E46C-4E16-45DC-B3F8-6C90E7A38F19}" type="sibTrans" cxnId="{3062EADB-1AD0-408E-9600-AFF5F169DB15}">
      <dgm:prSet/>
      <dgm:spPr/>
      <dgm:t>
        <a:bodyPr/>
        <a:lstStyle/>
        <a:p>
          <a:endParaRPr lang="en-US"/>
        </a:p>
      </dgm:t>
    </dgm:pt>
    <dgm:pt modelId="{3DF4B738-EDE6-4A9A-86A0-6CFAF2103753}">
      <dgm:prSet/>
      <dgm:spPr/>
      <dgm:t>
        <a:bodyPr/>
        <a:lstStyle/>
        <a:p>
          <a:pPr>
            <a:lnSpc>
              <a:spcPct val="100000"/>
            </a:lnSpc>
            <a:defRPr cap="all"/>
          </a:pPr>
          <a:r>
            <a:rPr lang="en-GB" b="1"/>
            <a:t>Low transparency in rewards:</a:t>
          </a:r>
          <a:r>
            <a:rPr lang="en-GB"/>
            <a:t> Bonuses, promotions and increment criteria are not well explained, confusing and raise concerns about fairness.</a:t>
          </a:r>
          <a:endParaRPr lang="en-US"/>
        </a:p>
      </dgm:t>
    </dgm:pt>
    <dgm:pt modelId="{D71838AC-D7E2-40EF-8806-0D53274994CB}" type="parTrans" cxnId="{3A26638A-1334-46A9-9863-FB849633F7E2}">
      <dgm:prSet/>
      <dgm:spPr/>
      <dgm:t>
        <a:bodyPr/>
        <a:lstStyle/>
        <a:p>
          <a:endParaRPr lang="en-US"/>
        </a:p>
      </dgm:t>
    </dgm:pt>
    <dgm:pt modelId="{3E80FA5B-1998-4C43-98A9-653D16BC6716}" type="sibTrans" cxnId="{3A26638A-1334-46A9-9863-FB849633F7E2}">
      <dgm:prSet/>
      <dgm:spPr/>
      <dgm:t>
        <a:bodyPr/>
        <a:lstStyle/>
        <a:p>
          <a:endParaRPr lang="en-US"/>
        </a:p>
      </dgm:t>
    </dgm:pt>
    <dgm:pt modelId="{638D8ACB-FA6F-498B-86EA-322B760B3216}">
      <dgm:prSet/>
      <dgm:spPr/>
      <dgm:t>
        <a:bodyPr/>
        <a:lstStyle/>
        <a:p>
          <a:pPr>
            <a:lnSpc>
              <a:spcPct val="100000"/>
            </a:lnSpc>
            <a:defRPr cap="all"/>
          </a:pPr>
          <a:r>
            <a:rPr lang="en-GB" b="1" dirty="0"/>
            <a:t>Workforce management in diversity:</a:t>
          </a:r>
          <a:r>
            <a:rPr lang="en-GB" dirty="0"/>
            <a:t> Qatar Airways has a workforce that encompasses numerous cultures, and, therefore, the expectations, communication methods, and work requirements tend to vary, and it is hard to meet the demands of all individuals in the same way (Siddiqui and Srivastava, 2025).</a:t>
          </a:r>
          <a:endParaRPr lang="en-US" dirty="0"/>
        </a:p>
      </dgm:t>
    </dgm:pt>
    <dgm:pt modelId="{324716DB-87DC-4A65-B711-2345F945F3C9}" type="parTrans" cxnId="{FCB7B9DB-E9FA-4D36-B1C1-1BE96596A128}">
      <dgm:prSet/>
      <dgm:spPr/>
      <dgm:t>
        <a:bodyPr/>
        <a:lstStyle/>
        <a:p>
          <a:endParaRPr lang="en-US"/>
        </a:p>
      </dgm:t>
    </dgm:pt>
    <dgm:pt modelId="{56BB29A6-5CB4-4C46-A66A-8EEF90CDF340}" type="sibTrans" cxnId="{FCB7B9DB-E9FA-4D36-B1C1-1BE96596A128}">
      <dgm:prSet/>
      <dgm:spPr/>
      <dgm:t>
        <a:bodyPr/>
        <a:lstStyle/>
        <a:p>
          <a:endParaRPr lang="en-US"/>
        </a:p>
      </dgm:t>
    </dgm:pt>
    <dgm:pt modelId="{C6CC0672-964C-49DF-BC16-F43DE30672B0}" type="pres">
      <dgm:prSet presAssocID="{804AEA5B-996E-4DB0-B1F9-E62233150A09}" presName="root" presStyleCnt="0">
        <dgm:presLayoutVars>
          <dgm:dir/>
          <dgm:resizeHandles val="exact"/>
        </dgm:presLayoutVars>
      </dgm:prSet>
      <dgm:spPr/>
      <dgm:t>
        <a:bodyPr/>
        <a:lstStyle/>
        <a:p>
          <a:endParaRPr lang="en-US"/>
        </a:p>
      </dgm:t>
    </dgm:pt>
    <dgm:pt modelId="{B02CB9CE-5A65-4811-949E-1305FE5EFF49}" type="pres">
      <dgm:prSet presAssocID="{2936E093-DC3C-480B-AE15-78A0D6D470B3}" presName="compNode" presStyleCnt="0"/>
      <dgm:spPr/>
    </dgm:pt>
    <dgm:pt modelId="{6C0A9344-F73F-4D70-A8B8-2A7D8C08EF33}" type="pres">
      <dgm:prSet presAssocID="{2936E093-DC3C-480B-AE15-78A0D6D470B3}" presName="iconBgRect" presStyleLbl="bgShp" presStyleIdx="0" presStyleCnt="5"/>
      <dgm:spPr/>
    </dgm:pt>
    <dgm:pt modelId="{C08B2E55-53A3-48EC-BDF6-91E240FEA642}" type="pres">
      <dgm:prSet presAssocID="{2936E093-DC3C-480B-AE15-78A0D6D470B3}" presName="iconRect" presStyleLbl="node1" presStyleIdx="0" presStyleCnt="5"/>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Aeroplane"/>
        </a:ext>
      </dgm:extLst>
    </dgm:pt>
    <dgm:pt modelId="{3AC107A0-C77E-40BF-B649-16E655D9FE4E}" type="pres">
      <dgm:prSet presAssocID="{2936E093-DC3C-480B-AE15-78A0D6D470B3}" presName="spaceRect" presStyleCnt="0"/>
      <dgm:spPr/>
    </dgm:pt>
    <dgm:pt modelId="{96AE5EBE-E90D-4E44-BEF7-D1574E8E4898}" type="pres">
      <dgm:prSet presAssocID="{2936E093-DC3C-480B-AE15-78A0D6D470B3}" presName="textRect" presStyleLbl="revTx" presStyleIdx="0" presStyleCnt="5">
        <dgm:presLayoutVars>
          <dgm:chMax val="1"/>
          <dgm:chPref val="1"/>
        </dgm:presLayoutVars>
      </dgm:prSet>
      <dgm:spPr/>
      <dgm:t>
        <a:bodyPr/>
        <a:lstStyle/>
        <a:p>
          <a:endParaRPr lang="en-US"/>
        </a:p>
      </dgm:t>
    </dgm:pt>
    <dgm:pt modelId="{0A0C24D4-AEFA-40A4-9F5B-6BEDE4C20B66}" type="pres">
      <dgm:prSet presAssocID="{0C59C349-C933-4860-B841-E52BC7F91C7D}" presName="sibTrans" presStyleCnt="0"/>
      <dgm:spPr/>
    </dgm:pt>
    <dgm:pt modelId="{D16A118C-59A3-444C-BF64-7C9BBC64B47B}" type="pres">
      <dgm:prSet presAssocID="{59096670-2C86-4985-A45C-F123DEDD40E9}" presName="compNode" presStyleCnt="0"/>
      <dgm:spPr/>
    </dgm:pt>
    <dgm:pt modelId="{E071C580-3A45-464B-9164-D5BCAAEC2C00}" type="pres">
      <dgm:prSet presAssocID="{59096670-2C86-4985-A45C-F123DEDD40E9}" presName="iconBgRect" presStyleLbl="bgShp" presStyleIdx="1" presStyleCnt="5"/>
      <dgm:spPr/>
    </dgm:pt>
    <dgm:pt modelId="{1A43C73B-3F18-4A37-B53D-A39F67C3CEFA}" type="pres">
      <dgm:prSet presAssocID="{59096670-2C86-4985-A45C-F123DEDD40E9}" presName="iconRect" presStyleLbl="node1" presStyleIdx="1" presStyleCnt="5"/>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Office Worker"/>
        </a:ext>
      </dgm:extLst>
    </dgm:pt>
    <dgm:pt modelId="{80B77C3C-407F-4FD7-B6EE-B193285BA266}" type="pres">
      <dgm:prSet presAssocID="{59096670-2C86-4985-A45C-F123DEDD40E9}" presName="spaceRect" presStyleCnt="0"/>
      <dgm:spPr/>
    </dgm:pt>
    <dgm:pt modelId="{2A467F3C-6539-42D1-AE58-95BB0E969836}" type="pres">
      <dgm:prSet presAssocID="{59096670-2C86-4985-A45C-F123DEDD40E9}" presName="textRect" presStyleLbl="revTx" presStyleIdx="1" presStyleCnt="5">
        <dgm:presLayoutVars>
          <dgm:chMax val="1"/>
          <dgm:chPref val="1"/>
        </dgm:presLayoutVars>
      </dgm:prSet>
      <dgm:spPr/>
      <dgm:t>
        <a:bodyPr/>
        <a:lstStyle/>
        <a:p>
          <a:endParaRPr lang="en-US"/>
        </a:p>
      </dgm:t>
    </dgm:pt>
    <dgm:pt modelId="{CCBA66C3-1512-4AAD-934D-E74B238738B4}" type="pres">
      <dgm:prSet presAssocID="{8C42A0CE-4C3B-4FF7-A3E0-A497FF00C449}" presName="sibTrans" presStyleCnt="0"/>
      <dgm:spPr/>
    </dgm:pt>
    <dgm:pt modelId="{26488CA4-6709-4413-AFA5-544C48AC7BBD}" type="pres">
      <dgm:prSet presAssocID="{F2AFB076-D73A-409F-9127-6122EAF1179C}" presName="compNode" presStyleCnt="0"/>
      <dgm:spPr/>
    </dgm:pt>
    <dgm:pt modelId="{F0B7F362-8A86-4A2A-8F84-7EDC86B335E9}" type="pres">
      <dgm:prSet presAssocID="{F2AFB076-D73A-409F-9127-6122EAF1179C}" presName="iconBgRect" presStyleLbl="bgShp" presStyleIdx="2" presStyleCnt="5"/>
      <dgm:spPr/>
    </dgm:pt>
    <dgm:pt modelId="{DD187A66-8BFF-4147-84C0-F22E6C16DBD4}" type="pres">
      <dgm:prSet presAssocID="{F2AFB076-D73A-409F-9127-6122EAF1179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Business Growth"/>
        </a:ext>
      </dgm:extLst>
    </dgm:pt>
    <dgm:pt modelId="{383D264A-06D0-4B6A-8797-8C518CCD12E5}" type="pres">
      <dgm:prSet presAssocID="{F2AFB076-D73A-409F-9127-6122EAF1179C}" presName="spaceRect" presStyleCnt="0"/>
      <dgm:spPr/>
    </dgm:pt>
    <dgm:pt modelId="{A716BED9-064F-4F52-88F8-751AE749A099}" type="pres">
      <dgm:prSet presAssocID="{F2AFB076-D73A-409F-9127-6122EAF1179C}" presName="textRect" presStyleLbl="revTx" presStyleIdx="2" presStyleCnt="5">
        <dgm:presLayoutVars>
          <dgm:chMax val="1"/>
          <dgm:chPref val="1"/>
        </dgm:presLayoutVars>
      </dgm:prSet>
      <dgm:spPr/>
      <dgm:t>
        <a:bodyPr/>
        <a:lstStyle/>
        <a:p>
          <a:endParaRPr lang="en-US"/>
        </a:p>
      </dgm:t>
    </dgm:pt>
    <dgm:pt modelId="{B50A0AC5-492F-4313-BA2F-D9BE36350994}" type="pres">
      <dgm:prSet presAssocID="{1065E46C-4E16-45DC-B3F8-6C90E7A38F19}" presName="sibTrans" presStyleCnt="0"/>
      <dgm:spPr/>
    </dgm:pt>
    <dgm:pt modelId="{FC82B14A-1270-483D-9790-954ED8C15FCA}" type="pres">
      <dgm:prSet presAssocID="{3DF4B738-EDE6-4A9A-86A0-6CFAF2103753}" presName="compNode" presStyleCnt="0"/>
      <dgm:spPr/>
    </dgm:pt>
    <dgm:pt modelId="{51A11AF4-6A36-46CD-98CC-C6A6A3C3CD10}" type="pres">
      <dgm:prSet presAssocID="{3DF4B738-EDE6-4A9A-86A0-6CFAF2103753}" presName="iconBgRect" presStyleLbl="bgShp" presStyleIdx="3" presStyleCnt="5"/>
      <dgm:spPr/>
    </dgm:pt>
    <dgm:pt modelId="{0F6FB4EA-10B2-41AA-AADF-9A60FAA5D0D2}" type="pres">
      <dgm:prSet presAssocID="{3DF4B738-EDE6-4A9A-86A0-6CFAF2103753}" presName="iconRect" presStyleLbl="node1" presStyleIdx="3" presStyleCnt="5"/>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Money"/>
        </a:ext>
      </dgm:extLst>
    </dgm:pt>
    <dgm:pt modelId="{0B23B1AA-F332-4DA3-80F6-1ACBD58A30B7}" type="pres">
      <dgm:prSet presAssocID="{3DF4B738-EDE6-4A9A-86A0-6CFAF2103753}" presName="spaceRect" presStyleCnt="0"/>
      <dgm:spPr/>
    </dgm:pt>
    <dgm:pt modelId="{A1A3F107-09E0-4111-B84D-CDB797D09C5F}" type="pres">
      <dgm:prSet presAssocID="{3DF4B738-EDE6-4A9A-86A0-6CFAF2103753}" presName="textRect" presStyleLbl="revTx" presStyleIdx="3" presStyleCnt="5">
        <dgm:presLayoutVars>
          <dgm:chMax val="1"/>
          <dgm:chPref val="1"/>
        </dgm:presLayoutVars>
      </dgm:prSet>
      <dgm:spPr/>
      <dgm:t>
        <a:bodyPr/>
        <a:lstStyle/>
        <a:p>
          <a:endParaRPr lang="en-US"/>
        </a:p>
      </dgm:t>
    </dgm:pt>
    <dgm:pt modelId="{58B29607-8D90-41BD-B39E-B238E5FB9FAC}" type="pres">
      <dgm:prSet presAssocID="{3E80FA5B-1998-4C43-98A9-653D16BC6716}" presName="sibTrans" presStyleCnt="0"/>
      <dgm:spPr/>
    </dgm:pt>
    <dgm:pt modelId="{6F45BD8C-BB5C-477D-9F8F-024B94A02F7D}" type="pres">
      <dgm:prSet presAssocID="{638D8ACB-FA6F-498B-86EA-322B760B3216}" presName="compNode" presStyleCnt="0"/>
      <dgm:spPr/>
    </dgm:pt>
    <dgm:pt modelId="{064F333D-942A-4739-A78B-20C34260BD32}" type="pres">
      <dgm:prSet presAssocID="{638D8ACB-FA6F-498B-86EA-322B760B3216}" presName="iconBgRect" presStyleLbl="bgShp" presStyleIdx="4" presStyleCnt="5"/>
      <dgm:spPr/>
    </dgm:pt>
    <dgm:pt modelId="{570E592E-ADEB-45B4-8788-09CD3315CE7B}" type="pres">
      <dgm:prSet presAssocID="{638D8ACB-FA6F-498B-86EA-322B760B3216}" presName="iconRect" presStyleLbl="node1" presStyleIdx="4" presStyleCnt="5"/>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dgm:spPr>
      <dgm:t>
        <a:bodyPr/>
        <a:lstStyle/>
        <a:p>
          <a:endParaRPr lang="en-US"/>
        </a:p>
      </dgm:t>
      <dgm:extLst>
        <a:ext uri="{E40237B7-FDA0-4F09-8148-C483321AD2D9}">
          <dgm14:cNvPr xmlns:dgm14="http://schemas.microsoft.com/office/drawing/2010/diagram" id="0" name="" descr="Pilot"/>
        </a:ext>
      </dgm:extLst>
    </dgm:pt>
    <dgm:pt modelId="{6FB49A8E-5C1A-4C2C-9208-063FD0682E96}" type="pres">
      <dgm:prSet presAssocID="{638D8ACB-FA6F-498B-86EA-322B760B3216}" presName="spaceRect" presStyleCnt="0"/>
      <dgm:spPr/>
    </dgm:pt>
    <dgm:pt modelId="{A9BF97B7-2B4B-4C75-8175-8EF4FE7731B8}" type="pres">
      <dgm:prSet presAssocID="{638D8ACB-FA6F-498B-86EA-322B760B3216}" presName="textRect" presStyleLbl="revTx" presStyleIdx="4" presStyleCnt="5">
        <dgm:presLayoutVars>
          <dgm:chMax val="1"/>
          <dgm:chPref val="1"/>
        </dgm:presLayoutVars>
      </dgm:prSet>
      <dgm:spPr/>
      <dgm:t>
        <a:bodyPr/>
        <a:lstStyle/>
        <a:p>
          <a:endParaRPr lang="en-US"/>
        </a:p>
      </dgm:t>
    </dgm:pt>
  </dgm:ptLst>
  <dgm:cxnLst>
    <dgm:cxn modelId="{CFBCD61F-000E-4DFB-A1C3-40269E809D98}" type="presOf" srcId="{804AEA5B-996E-4DB0-B1F9-E62233150A09}" destId="{C6CC0672-964C-49DF-BC16-F43DE30672B0}" srcOrd="0" destOrd="0" presId="urn:microsoft.com/office/officeart/2018/5/layout/IconCircleLabelList"/>
    <dgm:cxn modelId="{8A9A295B-E621-4D90-A164-0F32BD50D055}" srcId="{804AEA5B-996E-4DB0-B1F9-E62233150A09}" destId="{2936E093-DC3C-480B-AE15-78A0D6D470B3}" srcOrd="0" destOrd="0" parTransId="{94BDF8D5-A880-49C3-9C66-4709881ED604}" sibTransId="{0C59C349-C933-4860-B841-E52BC7F91C7D}"/>
    <dgm:cxn modelId="{3062EADB-1AD0-408E-9600-AFF5F169DB15}" srcId="{804AEA5B-996E-4DB0-B1F9-E62233150A09}" destId="{F2AFB076-D73A-409F-9127-6122EAF1179C}" srcOrd="2" destOrd="0" parTransId="{CDED19E8-1814-4A06-BCF2-DCA3DA111F13}" sibTransId="{1065E46C-4E16-45DC-B3F8-6C90E7A38F19}"/>
    <dgm:cxn modelId="{B3192326-8FFA-4989-AABE-EFED237F2314}" srcId="{804AEA5B-996E-4DB0-B1F9-E62233150A09}" destId="{59096670-2C86-4985-A45C-F123DEDD40E9}" srcOrd="1" destOrd="0" parTransId="{B60E4A75-31EE-4F63-936F-86ABE4C4A0F3}" sibTransId="{8C42A0CE-4C3B-4FF7-A3E0-A497FF00C449}"/>
    <dgm:cxn modelId="{5C0BE481-CDCD-405C-B110-764D60E0706E}" type="presOf" srcId="{3DF4B738-EDE6-4A9A-86A0-6CFAF2103753}" destId="{A1A3F107-09E0-4111-B84D-CDB797D09C5F}" srcOrd="0" destOrd="0" presId="urn:microsoft.com/office/officeart/2018/5/layout/IconCircleLabelList"/>
    <dgm:cxn modelId="{4279CE37-4DDA-4496-9A97-4E26C1A6CC87}" type="presOf" srcId="{638D8ACB-FA6F-498B-86EA-322B760B3216}" destId="{A9BF97B7-2B4B-4C75-8175-8EF4FE7731B8}" srcOrd="0" destOrd="0" presId="urn:microsoft.com/office/officeart/2018/5/layout/IconCircleLabelList"/>
    <dgm:cxn modelId="{57B5B515-9C29-4C17-94A0-2E6A97E2BFCA}" type="presOf" srcId="{F2AFB076-D73A-409F-9127-6122EAF1179C}" destId="{A716BED9-064F-4F52-88F8-751AE749A099}" srcOrd="0" destOrd="0" presId="urn:microsoft.com/office/officeart/2018/5/layout/IconCircleLabelList"/>
    <dgm:cxn modelId="{4CA37107-93DF-4F26-9B24-F8C6981158A1}" type="presOf" srcId="{2936E093-DC3C-480B-AE15-78A0D6D470B3}" destId="{96AE5EBE-E90D-4E44-BEF7-D1574E8E4898}" srcOrd="0" destOrd="0" presId="urn:microsoft.com/office/officeart/2018/5/layout/IconCircleLabelList"/>
    <dgm:cxn modelId="{FCB7B9DB-E9FA-4D36-B1C1-1BE96596A128}" srcId="{804AEA5B-996E-4DB0-B1F9-E62233150A09}" destId="{638D8ACB-FA6F-498B-86EA-322B760B3216}" srcOrd="4" destOrd="0" parTransId="{324716DB-87DC-4A65-B711-2345F945F3C9}" sibTransId="{56BB29A6-5CB4-4C46-A66A-8EEF90CDF340}"/>
    <dgm:cxn modelId="{3B58C2CA-389A-4AB6-AF30-D434409A846A}" type="presOf" srcId="{59096670-2C86-4985-A45C-F123DEDD40E9}" destId="{2A467F3C-6539-42D1-AE58-95BB0E969836}" srcOrd="0" destOrd="0" presId="urn:microsoft.com/office/officeart/2018/5/layout/IconCircleLabelList"/>
    <dgm:cxn modelId="{3A26638A-1334-46A9-9863-FB849633F7E2}" srcId="{804AEA5B-996E-4DB0-B1F9-E62233150A09}" destId="{3DF4B738-EDE6-4A9A-86A0-6CFAF2103753}" srcOrd="3" destOrd="0" parTransId="{D71838AC-D7E2-40EF-8806-0D53274994CB}" sibTransId="{3E80FA5B-1998-4C43-98A9-653D16BC6716}"/>
    <dgm:cxn modelId="{11D79A75-E0CC-4305-99B9-BACDB699A705}" type="presParOf" srcId="{C6CC0672-964C-49DF-BC16-F43DE30672B0}" destId="{B02CB9CE-5A65-4811-949E-1305FE5EFF49}" srcOrd="0" destOrd="0" presId="urn:microsoft.com/office/officeart/2018/5/layout/IconCircleLabelList"/>
    <dgm:cxn modelId="{03E33C2E-21D4-470F-949A-E0626B250EE5}" type="presParOf" srcId="{B02CB9CE-5A65-4811-949E-1305FE5EFF49}" destId="{6C0A9344-F73F-4D70-A8B8-2A7D8C08EF33}" srcOrd="0" destOrd="0" presId="urn:microsoft.com/office/officeart/2018/5/layout/IconCircleLabelList"/>
    <dgm:cxn modelId="{6960DA11-2AFF-4048-ABE1-A62C76F73A58}" type="presParOf" srcId="{B02CB9CE-5A65-4811-949E-1305FE5EFF49}" destId="{C08B2E55-53A3-48EC-BDF6-91E240FEA642}" srcOrd="1" destOrd="0" presId="urn:microsoft.com/office/officeart/2018/5/layout/IconCircleLabelList"/>
    <dgm:cxn modelId="{23409BEA-6876-4292-A074-C5058C98D9BD}" type="presParOf" srcId="{B02CB9CE-5A65-4811-949E-1305FE5EFF49}" destId="{3AC107A0-C77E-40BF-B649-16E655D9FE4E}" srcOrd="2" destOrd="0" presId="urn:microsoft.com/office/officeart/2018/5/layout/IconCircleLabelList"/>
    <dgm:cxn modelId="{B5136903-E99C-41A8-AA4D-04F5D5366F43}" type="presParOf" srcId="{B02CB9CE-5A65-4811-949E-1305FE5EFF49}" destId="{96AE5EBE-E90D-4E44-BEF7-D1574E8E4898}" srcOrd="3" destOrd="0" presId="urn:microsoft.com/office/officeart/2018/5/layout/IconCircleLabelList"/>
    <dgm:cxn modelId="{08BC6684-F5FA-4472-9A45-6635C3F49ED1}" type="presParOf" srcId="{C6CC0672-964C-49DF-BC16-F43DE30672B0}" destId="{0A0C24D4-AEFA-40A4-9F5B-6BEDE4C20B66}" srcOrd="1" destOrd="0" presId="urn:microsoft.com/office/officeart/2018/5/layout/IconCircleLabelList"/>
    <dgm:cxn modelId="{699B6E59-42DD-438A-9E2E-0DE5861D0FA4}" type="presParOf" srcId="{C6CC0672-964C-49DF-BC16-F43DE30672B0}" destId="{D16A118C-59A3-444C-BF64-7C9BBC64B47B}" srcOrd="2" destOrd="0" presId="urn:microsoft.com/office/officeart/2018/5/layout/IconCircleLabelList"/>
    <dgm:cxn modelId="{68905F66-7AF4-4D69-8ED2-71A3CE99B368}" type="presParOf" srcId="{D16A118C-59A3-444C-BF64-7C9BBC64B47B}" destId="{E071C580-3A45-464B-9164-D5BCAAEC2C00}" srcOrd="0" destOrd="0" presId="urn:microsoft.com/office/officeart/2018/5/layout/IconCircleLabelList"/>
    <dgm:cxn modelId="{9930389C-DFDC-417C-BE9D-193FFE08CD82}" type="presParOf" srcId="{D16A118C-59A3-444C-BF64-7C9BBC64B47B}" destId="{1A43C73B-3F18-4A37-B53D-A39F67C3CEFA}" srcOrd="1" destOrd="0" presId="urn:microsoft.com/office/officeart/2018/5/layout/IconCircleLabelList"/>
    <dgm:cxn modelId="{A3E122D7-B0D0-435E-B941-E4DA149F170C}" type="presParOf" srcId="{D16A118C-59A3-444C-BF64-7C9BBC64B47B}" destId="{80B77C3C-407F-4FD7-B6EE-B193285BA266}" srcOrd="2" destOrd="0" presId="urn:microsoft.com/office/officeart/2018/5/layout/IconCircleLabelList"/>
    <dgm:cxn modelId="{758CF199-6827-4D7F-8644-3AB2D1541631}" type="presParOf" srcId="{D16A118C-59A3-444C-BF64-7C9BBC64B47B}" destId="{2A467F3C-6539-42D1-AE58-95BB0E969836}" srcOrd="3" destOrd="0" presId="urn:microsoft.com/office/officeart/2018/5/layout/IconCircleLabelList"/>
    <dgm:cxn modelId="{50CA7A0C-78EA-4BBA-9C66-572D03F27AEC}" type="presParOf" srcId="{C6CC0672-964C-49DF-BC16-F43DE30672B0}" destId="{CCBA66C3-1512-4AAD-934D-E74B238738B4}" srcOrd="3" destOrd="0" presId="urn:microsoft.com/office/officeart/2018/5/layout/IconCircleLabelList"/>
    <dgm:cxn modelId="{A9013917-D48C-49C1-B8B3-1AEF1FDEF549}" type="presParOf" srcId="{C6CC0672-964C-49DF-BC16-F43DE30672B0}" destId="{26488CA4-6709-4413-AFA5-544C48AC7BBD}" srcOrd="4" destOrd="0" presId="urn:microsoft.com/office/officeart/2018/5/layout/IconCircleLabelList"/>
    <dgm:cxn modelId="{B8EDD2C4-A592-4F19-AC96-F0D1A47EC922}" type="presParOf" srcId="{26488CA4-6709-4413-AFA5-544C48AC7BBD}" destId="{F0B7F362-8A86-4A2A-8F84-7EDC86B335E9}" srcOrd="0" destOrd="0" presId="urn:microsoft.com/office/officeart/2018/5/layout/IconCircleLabelList"/>
    <dgm:cxn modelId="{45179708-061E-436F-B632-D7354F4C8AF2}" type="presParOf" srcId="{26488CA4-6709-4413-AFA5-544C48AC7BBD}" destId="{DD187A66-8BFF-4147-84C0-F22E6C16DBD4}" srcOrd="1" destOrd="0" presId="urn:microsoft.com/office/officeart/2018/5/layout/IconCircleLabelList"/>
    <dgm:cxn modelId="{506B8DA7-CC5A-42EA-9C0A-C85050D11B6C}" type="presParOf" srcId="{26488CA4-6709-4413-AFA5-544C48AC7BBD}" destId="{383D264A-06D0-4B6A-8797-8C518CCD12E5}" srcOrd="2" destOrd="0" presId="urn:microsoft.com/office/officeart/2018/5/layout/IconCircleLabelList"/>
    <dgm:cxn modelId="{F35A71ED-CA79-4B6F-95AD-D73601C9294B}" type="presParOf" srcId="{26488CA4-6709-4413-AFA5-544C48AC7BBD}" destId="{A716BED9-064F-4F52-88F8-751AE749A099}" srcOrd="3" destOrd="0" presId="urn:microsoft.com/office/officeart/2018/5/layout/IconCircleLabelList"/>
    <dgm:cxn modelId="{5C175C15-B7AA-40D7-A3EF-8E3A802908D4}" type="presParOf" srcId="{C6CC0672-964C-49DF-BC16-F43DE30672B0}" destId="{B50A0AC5-492F-4313-BA2F-D9BE36350994}" srcOrd="5" destOrd="0" presId="urn:microsoft.com/office/officeart/2018/5/layout/IconCircleLabelList"/>
    <dgm:cxn modelId="{9712DBD6-DC52-49E3-97A3-B5195928BFAB}" type="presParOf" srcId="{C6CC0672-964C-49DF-BC16-F43DE30672B0}" destId="{FC82B14A-1270-483D-9790-954ED8C15FCA}" srcOrd="6" destOrd="0" presId="urn:microsoft.com/office/officeart/2018/5/layout/IconCircleLabelList"/>
    <dgm:cxn modelId="{B08F4F18-6492-4252-91F0-7542B17E2B0A}" type="presParOf" srcId="{FC82B14A-1270-483D-9790-954ED8C15FCA}" destId="{51A11AF4-6A36-46CD-98CC-C6A6A3C3CD10}" srcOrd="0" destOrd="0" presId="urn:microsoft.com/office/officeart/2018/5/layout/IconCircleLabelList"/>
    <dgm:cxn modelId="{5DA6BCF8-58F7-48D6-98AA-C911CB9FDEC7}" type="presParOf" srcId="{FC82B14A-1270-483D-9790-954ED8C15FCA}" destId="{0F6FB4EA-10B2-41AA-AADF-9A60FAA5D0D2}" srcOrd="1" destOrd="0" presId="urn:microsoft.com/office/officeart/2018/5/layout/IconCircleLabelList"/>
    <dgm:cxn modelId="{BAFECA82-788D-4F42-88BC-DB7BFA9809A2}" type="presParOf" srcId="{FC82B14A-1270-483D-9790-954ED8C15FCA}" destId="{0B23B1AA-F332-4DA3-80F6-1ACBD58A30B7}" srcOrd="2" destOrd="0" presId="urn:microsoft.com/office/officeart/2018/5/layout/IconCircleLabelList"/>
    <dgm:cxn modelId="{0EA48ACC-5C9B-47B7-A6F6-1D9F496ABEC6}" type="presParOf" srcId="{FC82B14A-1270-483D-9790-954ED8C15FCA}" destId="{A1A3F107-09E0-4111-B84D-CDB797D09C5F}" srcOrd="3" destOrd="0" presId="urn:microsoft.com/office/officeart/2018/5/layout/IconCircleLabelList"/>
    <dgm:cxn modelId="{C00294D1-D86B-45A0-B1D3-7CEC5E1897CD}" type="presParOf" srcId="{C6CC0672-964C-49DF-BC16-F43DE30672B0}" destId="{58B29607-8D90-41BD-B39E-B238E5FB9FAC}" srcOrd="7" destOrd="0" presId="urn:microsoft.com/office/officeart/2018/5/layout/IconCircleLabelList"/>
    <dgm:cxn modelId="{BE30BEFB-170C-40C9-A2F2-0B168593761F}" type="presParOf" srcId="{C6CC0672-964C-49DF-BC16-F43DE30672B0}" destId="{6F45BD8C-BB5C-477D-9F8F-024B94A02F7D}" srcOrd="8" destOrd="0" presId="urn:microsoft.com/office/officeart/2018/5/layout/IconCircleLabelList"/>
    <dgm:cxn modelId="{BE260FDF-3471-4197-A345-8CD94C25287F}" type="presParOf" srcId="{6F45BD8C-BB5C-477D-9F8F-024B94A02F7D}" destId="{064F333D-942A-4739-A78B-20C34260BD32}" srcOrd="0" destOrd="0" presId="urn:microsoft.com/office/officeart/2018/5/layout/IconCircleLabelList"/>
    <dgm:cxn modelId="{FA329AAA-F913-4AB5-B032-88E62430BB1B}" type="presParOf" srcId="{6F45BD8C-BB5C-477D-9F8F-024B94A02F7D}" destId="{570E592E-ADEB-45B4-8788-09CD3315CE7B}" srcOrd="1" destOrd="0" presId="urn:microsoft.com/office/officeart/2018/5/layout/IconCircleLabelList"/>
    <dgm:cxn modelId="{B5F24EC0-F86E-4159-98EB-4C9246E7FBA8}" type="presParOf" srcId="{6F45BD8C-BB5C-477D-9F8F-024B94A02F7D}" destId="{6FB49A8E-5C1A-4C2C-9208-063FD0682E96}" srcOrd="2" destOrd="0" presId="urn:microsoft.com/office/officeart/2018/5/layout/IconCircleLabelList"/>
    <dgm:cxn modelId="{C8050577-4388-46E0-AE1D-01947AD7841D}" type="presParOf" srcId="{6F45BD8C-BB5C-477D-9F8F-024B94A02F7D}" destId="{A9BF97B7-2B4B-4C75-8175-8EF4FE7731B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467C370-153F-4936-9702-978D90684A6C}" type="doc">
      <dgm:prSet loTypeId="urn:microsoft.com/office/officeart/2016/7/layout/VerticalSolidActionList" loCatId="List" qsTypeId="urn:microsoft.com/office/officeart/2005/8/quickstyle/simple1" qsCatId="simple" csTypeId="urn:microsoft.com/office/officeart/2005/8/colors/accent1_2" csCatId="accent1"/>
      <dgm:spPr/>
      <dgm:t>
        <a:bodyPr/>
        <a:lstStyle/>
        <a:p>
          <a:endParaRPr lang="en-US"/>
        </a:p>
      </dgm:t>
    </dgm:pt>
    <dgm:pt modelId="{9701DF2B-5C31-4A69-9C57-CCD7BB9675F0}">
      <dgm:prSet/>
      <dgm:spPr/>
      <dgm:t>
        <a:bodyPr/>
        <a:lstStyle/>
        <a:p>
          <a:r>
            <a:rPr lang="en-US"/>
            <a:t>Improve</a:t>
          </a:r>
        </a:p>
      </dgm:t>
    </dgm:pt>
    <dgm:pt modelId="{AF4E9C8C-E96C-4A44-ACB4-4CC7A1ACC2ED}" type="parTrans" cxnId="{EC7F19B7-42D2-42DE-987E-C08E3D9EF0C8}">
      <dgm:prSet/>
      <dgm:spPr/>
      <dgm:t>
        <a:bodyPr/>
        <a:lstStyle/>
        <a:p>
          <a:endParaRPr lang="en-US"/>
        </a:p>
      </dgm:t>
    </dgm:pt>
    <dgm:pt modelId="{B202B3CE-7B0A-4604-9FB7-DA7DF769AA4E}" type="sibTrans" cxnId="{EC7F19B7-42D2-42DE-987E-C08E3D9EF0C8}">
      <dgm:prSet/>
      <dgm:spPr/>
      <dgm:t>
        <a:bodyPr/>
        <a:lstStyle/>
        <a:p>
          <a:endParaRPr lang="en-US"/>
        </a:p>
      </dgm:t>
    </dgm:pt>
    <dgm:pt modelId="{E6162F79-24B1-4B31-A862-A7DC3625A683}">
      <dgm:prSet/>
      <dgm:spPr/>
      <dgm:t>
        <a:bodyPr/>
        <a:lstStyle/>
        <a:p>
          <a:r>
            <a:rPr lang="en-US"/>
            <a:t>Qatar Airways can improve its reward and remuneration system with a few practical steps.</a:t>
          </a:r>
        </a:p>
      </dgm:t>
    </dgm:pt>
    <dgm:pt modelId="{738F1A7A-C8F8-4B0E-B965-DD039A90FAF1}" type="parTrans" cxnId="{01D2045E-7508-4B2E-8124-7E93ED24ABE4}">
      <dgm:prSet/>
      <dgm:spPr/>
      <dgm:t>
        <a:bodyPr/>
        <a:lstStyle/>
        <a:p>
          <a:endParaRPr lang="en-US"/>
        </a:p>
      </dgm:t>
    </dgm:pt>
    <dgm:pt modelId="{38523147-27C3-4062-87F4-7D4B31024F68}" type="sibTrans" cxnId="{01D2045E-7508-4B2E-8124-7E93ED24ABE4}">
      <dgm:prSet/>
      <dgm:spPr/>
      <dgm:t>
        <a:bodyPr/>
        <a:lstStyle/>
        <a:p>
          <a:endParaRPr lang="en-US"/>
        </a:p>
      </dgm:t>
    </dgm:pt>
    <dgm:pt modelId="{B5E7AEB5-C1B9-42CC-AC7D-C9D4831B24DF}">
      <dgm:prSet/>
      <dgm:spPr/>
      <dgm:t>
        <a:bodyPr/>
        <a:lstStyle/>
        <a:p>
          <a:r>
            <a:rPr lang="en-US"/>
            <a:t>Improve</a:t>
          </a:r>
        </a:p>
      </dgm:t>
    </dgm:pt>
    <dgm:pt modelId="{9AD60093-1E1C-4C6E-BE83-DDC6F22B2CF9}" type="parTrans" cxnId="{E3019D80-4BFC-4209-8436-E8D312C2E51B}">
      <dgm:prSet/>
      <dgm:spPr/>
      <dgm:t>
        <a:bodyPr/>
        <a:lstStyle/>
        <a:p>
          <a:endParaRPr lang="en-US"/>
        </a:p>
      </dgm:t>
    </dgm:pt>
    <dgm:pt modelId="{70A85A43-B012-45CB-9D92-72FAEA9D2831}" type="sibTrans" cxnId="{E3019D80-4BFC-4209-8436-E8D312C2E51B}">
      <dgm:prSet/>
      <dgm:spPr/>
      <dgm:t>
        <a:bodyPr/>
        <a:lstStyle/>
        <a:p>
          <a:endParaRPr lang="en-US"/>
        </a:p>
      </dgm:t>
    </dgm:pt>
    <dgm:pt modelId="{51081663-E542-489C-BF9A-E36C995D6ADC}">
      <dgm:prSet/>
      <dgm:spPr/>
      <dgm:t>
        <a:bodyPr/>
        <a:lstStyle/>
        <a:p>
          <a:r>
            <a:rPr lang="en-US"/>
            <a:t>Improve transparenacy: Clearly explain how salary increments, bonuses, and promotions are decided. Share simple guidelines so employees understand what performance level is needed for each reward.</a:t>
          </a:r>
        </a:p>
      </dgm:t>
    </dgm:pt>
    <dgm:pt modelId="{E773308B-B8F3-46BB-935D-DB64D41D33A7}" type="parTrans" cxnId="{594254BE-67C3-4A14-BDE7-190C0028D103}">
      <dgm:prSet/>
      <dgm:spPr/>
      <dgm:t>
        <a:bodyPr/>
        <a:lstStyle/>
        <a:p>
          <a:endParaRPr lang="en-US"/>
        </a:p>
      </dgm:t>
    </dgm:pt>
    <dgm:pt modelId="{A63E82A5-4179-4CC9-9CBE-DDE30C0A2AED}" type="sibTrans" cxnId="{594254BE-67C3-4A14-BDE7-190C0028D103}">
      <dgm:prSet/>
      <dgm:spPr/>
      <dgm:t>
        <a:bodyPr/>
        <a:lstStyle/>
        <a:p>
          <a:endParaRPr lang="en-US"/>
        </a:p>
      </dgm:t>
    </dgm:pt>
    <dgm:pt modelId="{0BB029C0-138D-4CBA-8948-6A918BDCC0C6}">
      <dgm:prSet/>
      <dgm:spPr/>
      <dgm:t>
        <a:bodyPr/>
        <a:lstStyle/>
        <a:p>
          <a:r>
            <a:rPr lang="en-US"/>
            <a:t>Offer</a:t>
          </a:r>
        </a:p>
      </dgm:t>
    </dgm:pt>
    <dgm:pt modelId="{B50AB9AC-8042-42CD-A95F-03DD7432BC79}" type="parTrans" cxnId="{0D1CAB94-7693-4FC8-A49C-48F960FC7ED2}">
      <dgm:prSet/>
      <dgm:spPr/>
      <dgm:t>
        <a:bodyPr/>
        <a:lstStyle/>
        <a:p>
          <a:endParaRPr lang="en-US"/>
        </a:p>
      </dgm:t>
    </dgm:pt>
    <dgm:pt modelId="{C867A466-6102-4634-9880-B1E0E1CD0664}" type="sibTrans" cxnId="{0D1CAB94-7693-4FC8-A49C-48F960FC7ED2}">
      <dgm:prSet/>
      <dgm:spPr/>
      <dgm:t>
        <a:bodyPr/>
        <a:lstStyle/>
        <a:p>
          <a:endParaRPr lang="en-US"/>
        </a:p>
      </dgm:t>
    </dgm:pt>
    <dgm:pt modelId="{5AA7F9D8-B46C-49FD-9BB2-FCABE2305343}">
      <dgm:prSet/>
      <dgm:spPr/>
      <dgm:t>
        <a:bodyPr/>
        <a:lstStyle/>
        <a:p>
          <a:r>
            <a:rPr lang="en-US"/>
            <a:t>Offer flexible benefits: Introduce options where staff can choose some benefits based on their needs, such as housing, extra leave, or cash alternatives, so rewards feel more personalised (Atharva Khadilkar, 2025).</a:t>
          </a:r>
        </a:p>
      </dgm:t>
    </dgm:pt>
    <dgm:pt modelId="{3D9CA715-334A-419E-B0BD-729D126725B9}" type="parTrans" cxnId="{57DAA61A-2E6E-4AFD-93AA-3A18A6E93391}">
      <dgm:prSet/>
      <dgm:spPr/>
      <dgm:t>
        <a:bodyPr/>
        <a:lstStyle/>
        <a:p>
          <a:endParaRPr lang="en-US"/>
        </a:p>
      </dgm:t>
    </dgm:pt>
    <dgm:pt modelId="{C011CEFD-0A61-4F84-AC9E-A016F3F5B5E3}" type="sibTrans" cxnId="{57DAA61A-2E6E-4AFD-93AA-3A18A6E93391}">
      <dgm:prSet/>
      <dgm:spPr/>
      <dgm:t>
        <a:bodyPr/>
        <a:lstStyle/>
        <a:p>
          <a:endParaRPr lang="en-US"/>
        </a:p>
      </dgm:t>
    </dgm:pt>
    <dgm:pt modelId="{F15088E2-4CD9-4F3E-BD87-B320EEE08930}">
      <dgm:prSet/>
      <dgm:spPr/>
      <dgm:t>
        <a:bodyPr/>
        <a:lstStyle/>
        <a:p>
          <a:r>
            <a:rPr lang="en-US"/>
            <a:t>Train</a:t>
          </a:r>
        </a:p>
      </dgm:t>
    </dgm:pt>
    <dgm:pt modelId="{E8EE37D9-3AEA-4304-8E80-D9E5EE198884}" type="parTrans" cxnId="{61F858C0-3281-4AD9-A6D4-AECB3C0B72AE}">
      <dgm:prSet/>
      <dgm:spPr/>
      <dgm:t>
        <a:bodyPr/>
        <a:lstStyle/>
        <a:p>
          <a:endParaRPr lang="en-US"/>
        </a:p>
      </dgm:t>
    </dgm:pt>
    <dgm:pt modelId="{2DBC2F55-BDC8-4EAE-AD46-0511AFBD5FE0}" type="sibTrans" cxnId="{61F858C0-3281-4AD9-A6D4-AECB3C0B72AE}">
      <dgm:prSet/>
      <dgm:spPr/>
      <dgm:t>
        <a:bodyPr/>
        <a:lstStyle/>
        <a:p>
          <a:endParaRPr lang="en-US"/>
        </a:p>
      </dgm:t>
    </dgm:pt>
    <dgm:pt modelId="{3C1F1A58-DF2D-46B2-B6B9-FBA93F4FC0DE}">
      <dgm:prSet/>
      <dgm:spPr/>
      <dgm:t>
        <a:bodyPr/>
        <a:lstStyle/>
        <a:p>
          <a:r>
            <a:rPr lang="en-US"/>
            <a:t>Train managers on reward communication: Give line managers proper training to discuss pay, performance, and fairness clearly and respectfully.</a:t>
          </a:r>
        </a:p>
      </dgm:t>
    </dgm:pt>
    <dgm:pt modelId="{88686644-AD9C-4F32-AC70-7B09CB558130}" type="parTrans" cxnId="{4387FC49-6A4B-47E8-A719-94F5A8D3BD15}">
      <dgm:prSet/>
      <dgm:spPr/>
      <dgm:t>
        <a:bodyPr/>
        <a:lstStyle/>
        <a:p>
          <a:endParaRPr lang="en-US"/>
        </a:p>
      </dgm:t>
    </dgm:pt>
    <dgm:pt modelId="{FFB70C48-0A05-4ACF-B1AC-4CB33716097B}" type="sibTrans" cxnId="{4387FC49-6A4B-47E8-A719-94F5A8D3BD15}">
      <dgm:prSet/>
      <dgm:spPr/>
      <dgm:t>
        <a:bodyPr/>
        <a:lstStyle/>
        <a:p>
          <a:endParaRPr lang="en-US"/>
        </a:p>
      </dgm:t>
    </dgm:pt>
    <dgm:pt modelId="{727455AB-8E39-4FA7-94FB-47430D73398C}">
      <dgm:prSet/>
      <dgm:spPr/>
      <dgm:t>
        <a:bodyPr/>
        <a:lstStyle/>
        <a:p>
          <a:r>
            <a:rPr lang="en-US"/>
            <a:t>Strengthen</a:t>
          </a:r>
        </a:p>
      </dgm:t>
    </dgm:pt>
    <dgm:pt modelId="{A3CD3AB9-9CE6-47F6-A44A-FBDE2F6CB4AD}" type="parTrans" cxnId="{2DD29339-7362-4A83-BED3-8FE71F563EE0}">
      <dgm:prSet/>
      <dgm:spPr/>
      <dgm:t>
        <a:bodyPr/>
        <a:lstStyle/>
        <a:p>
          <a:endParaRPr lang="en-US"/>
        </a:p>
      </dgm:t>
    </dgm:pt>
    <dgm:pt modelId="{C101DDD5-D638-423B-909D-21D24CE263CA}" type="sibTrans" cxnId="{2DD29339-7362-4A83-BED3-8FE71F563EE0}">
      <dgm:prSet/>
      <dgm:spPr/>
      <dgm:t>
        <a:bodyPr/>
        <a:lstStyle/>
        <a:p>
          <a:endParaRPr lang="en-US"/>
        </a:p>
      </dgm:t>
    </dgm:pt>
    <dgm:pt modelId="{D2237BDE-CA28-4AA6-BE0E-C1EEAC132FBE}">
      <dgm:prSet/>
      <dgm:spPr/>
      <dgm:t>
        <a:bodyPr/>
        <a:lstStyle/>
        <a:p>
          <a:r>
            <a:rPr lang="en-US"/>
            <a:t>Strengthen non-financial recognition: Use “employee of the month” awards, thank-you messages, certificates, and visible appreciation, along with clear career paths, to motivate staff beyond money (Alzoraiki et al., 2024).</a:t>
          </a:r>
        </a:p>
      </dgm:t>
    </dgm:pt>
    <dgm:pt modelId="{6FF46D6D-894F-4D83-A38E-F75A20E0E5E1}" type="parTrans" cxnId="{6D3270C2-C0A9-4738-AA8E-592DF38F01A2}">
      <dgm:prSet/>
      <dgm:spPr/>
      <dgm:t>
        <a:bodyPr/>
        <a:lstStyle/>
        <a:p>
          <a:endParaRPr lang="en-US"/>
        </a:p>
      </dgm:t>
    </dgm:pt>
    <dgm:pt modelId="{4F14335E-A5BC-44D0-9099-0EDD04CF3CC7}" type="sibTrans" cxnId="{6D3270C2-C0A9-4738-AA8E-592DF38F01A2}">
      <dgm:prSet/>
      <dgm:spPr/>
      <dgm:t>
        <a:bodyPr/>
        <a:lstStyle/>
        <a:p>
          <a:endParaRPr lang="en-US"/>
        </a:p>
      </dgm:t>
    </dgm:pt>
    <dgm:pt modelId="{04ECCD8A-4EB2-FC42-9A4C-353D472AD8C7}" type="pres">
      <dgm:prSet presAssocID="{7467C370-153F-4936-9702-978D90684A6C}" presName="Name0" presStyleCnt="0">
        <dgm:presLayoutVars>
          <dgm:dir/>
          <dgm:animLvl val="lvl"/>
          <dgm:resizeHandles val="exact"/>
        </dgm:presLayoutVars>
      </dgm:prSet>
      <dgm:spPr/>
      <dgm:t>
        <a:bodyPr/>
        <a:lstStyle/>
        <a:p>
          <a:endParaRPr lang="en-US"/>
        </a:p>
      </dgm:t>
    </dgm:pt>
    <dgm:pt modelId="{4E9EB62C-015C-AA43-A3C6-73F264AB9633}" type="pres">
      <dgm:prSet presAssocID="{9701DF2B-5C31-4A69-9C57-CCD7BB9675F0}" presName="linNode" presStyleCnt="0"/>
      <dgm:spPr/>
    </dgm:pt>
    <dgm:pt modelId="{39D1FFA9-6EFC-2D48-9153-49055A34411E}" type="pres">
      <dgm:prSet presAssocID="{9701DF2B-5C31-4A69-9C57-CCD7BB9675F0}" presName="parentText" presStyleLbl="alignNode1" presStyleIdx="0" presStyleCnt="5">
        <dgm:presLayoutVars>
          <dgm:chMax val="1"/>
          <dgm:bulletEnabled/>
        </dgm:presLayoutVars>
      </dgm:prSet>
      <dgm:spPr/>
      <dgm:t>
        <a:bodyPr/>
        <a:lstStyle/>
        <a:p>
          <a:endParaRPr lang="en-US"/>
        </a:p>
      </dgm:t>
    </dgm:pt>
    <dgm:pt modelId="{0CBB1715-0DC3-594E-B9F2-D0E9E806F8E0}" type="pres">
      <dgm:prSet presAssocID="{9701DF2B-5C31-4A69-9C57-CCD7BB9675F0}" presName="descendantText" presStyleLbl="alignAccFollowNode1" presStyleIdx="0" presStyleCnt="5">
        <dgm:presLayoutVars>
          <dgm:bulletEnabled/>
        </dgm:presLayoutVars>
      </dgm:prSet>
      <dgm:spPr/>
      <dgm:t>
        <a:bodyPr/>
        <a:lstStyle/>
        <a:p>
          <a:endParaRPr lang="en-US"/>
        </a:p>
      </dgm:t>
    </dgm:pt>
    <dgm:pt modelId="{572EC005-5BAA-6E4F-BB36-E4D5AE86ABA1}" type="pres">
      <dgm:prSet presAssocID="{B202B3CE-7B0A-4604-9FB7-DA7DF769AA4E}" presName="sp" presStyleCnt="0"/>
      <dgm:spPr/>
    </dgm:pt>
    <dgm:pt modelId="{B5105824-25D1-DB47-996F-3BC2BD3D9990}" type="pres">
      <dgm:prSet presAssocID="{B5E7AEB5-C1B9-42CC-AC7D-C9D4831B24DF}" presName="linNode" presStyleCnt="0"/>
      <dgm:spPr/>
    </dgm:pt>
    <dgm:pt modelId="{CB16BDA2-D18C-A242-A4EF-1200CEE8D5DB}" type="pres">
      <dgm:prSet presAssocID="{B5E7AEB5-C1B9-42CC-AC7D-C9D4831B24DF}" presName="parentText" presStyleLbl="alignNode1" presStyleIdx="1" presStyleCnt="5">
        <dgm:presLayoutVars>
          <dgm:chMax val="1"/>
          <dgm:bulletEnabled/>
        </dgm:presLayoutVars>
      </dgm:prSet>
      <dgm:spPr/>
      <dgm:t>
        <a:bodyPr/>
        <a:lstStyle/>
        <a:p>
          <a:endParaRPr lang="en-US"/>
        </a:p>
      </dgm:t>
    </dgm:pt>
    <dgm:pt modelId="{A5EDFE8A-533A-3148-A1D0-69D5BC8E9BE5}" type="pres">
      <dgm:prSet presAssocID="{B5E7AEB5-C1B9-42CC-AC7D-C9D4831B24DF}" presName="descendantText" presStyleLbl="alignAccFollowNode1" presStyleIdx="1" presStyleCnt="5">
        <dgm:presLayoutVars>
          <dgm:bulletEnabled/>
        </dgm:presLayoutVars>
      </dgm:prSet>
      <dgm:spPr/>
      <dgm:t>
        <a:bodyPr/>
        <a:lstStyle/>
        <a:p>
          <a:endParaRPr lang="en-US"/>
        </a:p>
      </dgm:t>
    </dgm:pt>
    <dgm:pt modelId="{BF322AB5-214C-D84D-87B8-FCCF64851C74}" type="pres">
      <dgm:prSet presAssocID="{70A85A43-B012-45CB-9D92-72FAEA9D2831}" presName="sp" presStyleCnt="0"/>
      <dgm:spPr/>
    </dgm:pt>
    <dgm:pt modelId="{783A9535-3D9D-7140-96A1-827FC6907615}" type="pres">
      <dgm:prSet presAssocID="{0BB029C0-138D-4CBA-8948-6A918BDCC0C6}" presName="linNode" presStyleCnt="0"/>
      <dgm:spPr/>
    </dgm:pt>
    <dgm:pt modelId="{FC7D904A-0C85-DD42-B08F-05FD7FB11539}" type="pres">
      <dgm:prSet presAssocID="{0BB029C0-138D-4CBA-8948-6A918BDCC0C6}" presName="parentText" presStyleLbl="alignNode1" presStyleIdx="2" presStyleCnt="5">
        <dgm:presLayoutVars>
          <dgm:chMax val="1"/>
          <dgm:bulletEnabled/>
        </dgm:presLayoutVars>
      </dgm:prSet>
      <dgm:spPr/>
      <dgm:t>
        <a:bodyPr/>
        <a:lstStyle/>
        <a:p>
          <a:endParaRPr lang="en-US"/>
        </a:p>
      </dgm:t>
    </dgm:pt>
    <dgm:pt modelId="{C5B5B713-437E-F447-A767-6FA0CC1DA834}" type="pres">
      <dgm:prSet presAssocID="{0BB029C0-138D-4CBA-8948-6A918BDCC0C6}" presName="descendantText" presStyleLbl="alignAccFollowNode1" presStyleIdx="2" presStyleCnt="5">
        <dgm:presLayoutVars>
          <dgm:bulletEnabled/>
        </dgm:presLayoutVars>
      </dgm:prSet>
      <dgm:spPr/>
      <dgm:t>
        <a:bodyPr/>
        <a:lstStyle/>
        <a:p>
          <a:endParaRPr lang="en-US"/>
        </a:p>
      </dgm:t>
    </dgm:pt>
    <dgm:pt modelId="{36E960AD-C4F6-164A-894B-1042CB32B08E}" type="pres">
      <dgm:prSet presAssocID="{C867A466-6102-4634-9880-B1E0E1CD0664}" presName="sp" presStyleCnt="0"/>
      <dgm:spPr/>
    </dgm:pt>
    <dgm:pt modelId="{D767D66E-0D99-7042-81E2-E322CEF3464F}" type="pres">
      <dgm:prSet presAssocID="{F15088E2-4CD9-4F3E-BD87-B320EEE08930}" presName="linNode" presStyleCnt="0"/>
      <dgm:spPr/>
    </dgm:pt>
    <dgm:pt modelId="{FFACCA28-7805-ED43-867F-EC211B98BD9C}" type="pres">
      <dgm:prSet presAssocID="{F15088E2-4CD9-4F3E-BD87-B320EEE08930}" presName="parentText" presStyleLbl="alignNode1" presStyleIdx="3" presStyleCnt="5">
        <dgm:presLayoutVars>
          <dgm:chMax val="1"/>
          <dgm:bulletEnabled/>
        </dgm:presLayoutVars>
      </dgm:prSet>
      <dgm:spPr/>
      <dgm:t>
        <a:bodyPr/>
        <a:lstStyle/>
        <a:p>
          <a:endParaRPr lang="en-US"/>
        </a:p>
      </dgm:t>
    </dgm:pt>
    <dgm:pt modelId="{78E5DCFB-E52F-D748-9383-77D69C4089BC}" type="pres">
      <dgm:prSet presAssocID="{F15088E2-4CD9-4F3E-BD87-B320EEE08930}" presName="descendantText" presStyleLbl="alignAccFollowNode1" presStyleIdx="3" presStyleCnt="5">
        <dgm:presLayoutVars>
          <dgm:bulletEnabled/>
        </dgm:presLayoutVars>
      </dgm:prSet>
      <dgm:spPr/>
      <dgm:t>
        <a:bodyPr/>
        <a:lstStyle/>
        <a:p>
          <a:endParaRPr lang="en-US"/>
        </a:p>
      </dgm:t>
    </dgm:pt>
    <dgm:pt modelId="{2FED55F4-78F3-1948-88EF-1C7E985DA332}" type="pres">
      <dgm:prSet presAssocID="{2DBC2F55-BDC8-4EAE-AD46-0511AFBD5FE0}" presName="sp" presStyleCnt="0"/>
      <dgm:spPr/>
    </dgm:pt>
    <dgm:pt modelId="{4D52383B-6A65-8F4B-83DF-01FAE0DB99D3}" type="pres">
      <dgm:prSet presAssocID="{727455AB-8E39-4FA7-94FB-47430D73398C}" presName="linNode" presStyleCnt="0"/>
      <dgm:spPr/>
    </dgm:pt>
    <dgm:pt modelId="{E962995C-EEFD-F942-8F40-F72322ADA5CC}" type="pres">
      <dgm:prSet presAssocID="{727455AB-8E39-4FA7-94FB-47430D73398C}" presName="parentText" presStyleLbl="alignNode1" presStyleIdx="4" presStyleCnt="5">
        <dgm:presLayoutVars>
          <dgm:chMax val="1"/>
          <dgm:bulletEnabled/>
        </dgm:presLayoutVars>
      </dgm:prSet>
      <dgm:spPr/>
      <dgm:t>
        <a:bodyPr/>
        <a:lstStyle/>
        <a:p>
          <a:endParaRPr lang="en-US"/>
        </a:p>
      </dgm:t>
    </dgm:pt>
    <dgm:pt modelId="{24A8E430-AEE1-E942-BEBE-319FCCD6A62C}" type="pres">
      <dgm:prSet presAssocID="{727455AB-8E39-4FA7-94FB-47430D73398C}" presName="descendantText" presStyleLbl="alignAccFollowNode1" presStyleIdx="4" presStyleCnt="5">
        <dgm:presLayoutVars>
          <dgm:bulletEnabled/>
        </dgm:presLayoutVars>
      </dgm:prSet>
      <dgm:spPr/>
      <dgm:t>
        <a:bodyPr/>
        <a:lstStyle/>
        <a:p>
          <a:endParaRPr lang="en-US"/>
        </a:p>
      </dgm:t>
    </dgm:pt>
  </dgm:ptLst>
  <dgm:cxnLst>
    <dgm:cxn modelId="{EC7F19B7-42D2-42DE-987E-C08E3D9EF0C8}" srcId="{7467C370-153F-4936-9702-978D90684A6C}" destId="{9701DF2B-5C31-4A69-9C57-CCD7BB9675F0}" srcOrd="0" destOrd="0" parTransId="{AF4E9C8C-E96C-4A44-ACB4-4CC7A1ACC2ED}" sibTransId="{B202B3CE-7B0A-4604-9FB7-DA7DF769AA4E}"/>
    <dgm:cxn modelId="{BE85460A-356B-7242-9A15-E32A84DE238C}" type="presOf" srcId="{7467C370-153F-4936-9702-978D90684A6C}" destId="{04ECCD8A-4EB2-FC42-9A4C-353D472AD8C7}" srcOrd="0" destOrd="0" presId="urn:microsoft.com/office/officeart/2016/7/layout/VerticalSolidActionList"/>
    <dgm:cxn modelId="{C00CB079-6EB1-4E40-8600-4ED891FCB1FF}" type="presOf" srcId="{0BB029C0-138D-4CBA-8948-6A918BDCC0C6}" destId="{FC7D904A-0C85-DD42-B08F-05FD7FB11539}" srcOrd="0" destOrd="0" presId="urn:microsoft.com/office/officeart/2016/7/layout/VerticalSolidActionList"/>
    <dgm:cxn modelId="{7C077A88-5859-4845-96C8-FBE3663A6704}" type="presOf" srcId="{9701DF2B-5C31-4A69-9C57-CCD7BB9675F0}" destId="{39D1FFA9-6EFC-2D48-9153-49055A34411E}" srcOrd="0" destOrd="0" presId="urn:microsoft.com/office/officeart/2016/7/layout/VerticalSolidActionList"/>
    <dgm:cxn modelId="{4387FC49-6A4B-47E8-A719-94F5A8D3BD15}" srcId="{F15088E2-4CD9-4F3E-BD87-B320EEE08930}" destId="{3C1F1A58-DF2D-46B2-B6B9-FBA93F4FC0DE}" srcOrd="0" destOrd="0" parTransId="{88686644-AD9C-4F32-AC70-7B09CB558130}" sibTransId="{FFB70C48-0A05-4ACF-B1AC-4CB33716097B}"/>
    <dgm:cxn modelId="{594254BE-67C3-4A14-BDE7-190C0028D103}" srcId="{B5E7AEB5-C1B9-42CC-AC7D-C9D4831B24DF}" destId="{51081663-E542-489C-BF9A-E36C995D6ADC}" srcOrd="0" destOrd="0" parTransId="{E773308B-B8F3-46BB-935D-DB64D41D33A7}" sibTransId="{A63E82A5-4179-4CC9-9CBE-DDE30C0A2AED}"/>
    <dgm:cxn modelId="{BA5454D0-35A6-584C-BF3F-AC4F24235BCE}" type="presOf" srcId="{5AA7F9D8-B46C-49FD-9BB2-FCABE2305343}" destId="{C5B5B713-437E-F447-A767-6FA0CC1DA834}" srcOrd="0" destOrd="0" presId="urn:microsoft.com/office/officeart/2016/7/layout/VerticalSolidActionList"/>
    <dgm:cxn modelId="{2F6BA168-1651-4043-833A-53F4123582C5}" type="presOf" srcId="{727455AB-8E39-4FA7-94FB-47430D73398C}" destId="{E962995C-EEFD-F942-8F40-F72322ADA5CC}" srcOrd="0" destOrd="0" presId="urn:microsoft.com/office/officeart/2016/7/layout/VerticalSolidActionList"/>
    <dgm:cxn modelId="{01D2045E-7508-4B2E-8124-7E93ED24ABE4}" srcId="{9701DF2B-5C31-4A69-9C57-CCD7BB9675F0}" destId="{E6162F79-24B1-4B31-A862-A7DC3625A683}" srcOrd="0" destOrd="0" parTransId="{738F1A7A-C8F8-4B0E-B965-DD039A90FAF1}" sibTransId="{38523147-27C3-4062-87F4-7D4B31024F68}"/>
    <dgm:cxn modelId="{61F858C0-3281-4AD9-A6D4-AECB3C0B72AE}" srcId="{7467C370-153F-4936-9702-978D90684A6C}" destId="{F15088E2-4CD9-4F3E-BD87-B320EEE08930}" srcOrd="3" destOrd="0" parTransId="{E8EE37D9-3AEA-4304-8E80-D9E5EE198884}" sibTransId="{2DBC2F55-BDC8-4EAE-AD46-0511AFBD5FE0}"/>
    <dgm:cxn modelId="{C11F8CFF-37B1-3646-ABC2-A81572D17C76}" type="presOf" srcId="{51081663-E542-489C-BF9A-E36C995D6ADC}" destId="{A5EDFE8A-533A-3148-A1D0-69D5BC8E9BE5}" srcOrd="0" destOrd="0" presId="urn:microsoft.com/office/officeart/2016/7/layout/VerticalSolidActionList"/>
    <dgm:cxn modelId="{447B7FC4-E43A-0F49-AF61-1FBE1D3E3DFD}" type="presOf" srcId="{B5E7AEB5-C1B9-42CC-AC7D-C9D4831B24DF}" destId="{CB16BDA2-D18C-A242-A4EF-1200CEE8D5DB}" srcOrd="0" destOrd="0" presId="urn:microsoft.com/office/officeart/2016/7/layout/VerticalSolidActionList"/>
    <dgm:cxn modelId="{E3019D80-4BFC-4209-8436-E8D312C2E51B}" srcId="{7467C370-153F-4936-9702-978D90684A6C}" destId="{B5E7AEB5-C1B9-42CC-AC7D-C9D4831B24DF}" srcOrd="1" destOrd="0" parTransId="{9AD60093-1E1C-4C6E-BE83-DDC6F22B2CF9}" sibTransId="{70A85A43-B012-45CB-9D92-72FAEA9D2831}"/>
    <dgm:cxn modelId="{4458DC8C-4371-3945-8FAF-4CD596FAE9C7}" type="presOf" srcId="{F15088E2-4CD9-4F3E-BD87-B320EEE08930}" destId="{FFACCA28-7805-ED43-867F-EC211B98BD9C}" srcOrd="0" destOrd="0" presId="urn:microsoft.com/office/officeart/2016/7/layout/VerticalSolidActionList"/>
    <dgm:cxn modelId="{2DD29339-7362-4A83-BED3-8FE71F563EE0}" srcId="{7467C370-153F-4936-9702-978D90684A6C}" destId="{727455AB-8E39-4FA7-94FB-47430D73398C}" srcOrd="4" destOrd="0" parTransId="{A3CD3AB9-9CE6-47F6-A44A-FBDE2F6CB4AD}" sibTransId="{C101DDD5-D638-423B-909D-21D24CE263CA}"/>
    <dgm:cxn modelId="{6D3270C2-C0A9-4738-AA8E-592DF38F01A2}" srcId="{727455AB-8E39-4FA7-94FB-47430D73398C}" destId="{D2237BDE-CA28-4AA6-BE0E-C1EEAC132FBE}" srcOrd="0" destOrd="0" parTransId="{6FF46D6D-894F-4D83-A38E-F75A20E0E5E1}" sibTransId="{4F14335E-A5BC-44D0-9099-0EDD04CF3CC7}"/>
    <dgm:cxn modelId="{0D1CAB94-7693-4FC8-A49C-48F960FC7ED2}" srcId="{7467C370-153F-4936-9702-978D90684A6C}" destId="{0BB029C0-138D-4CBA-8948-6A918BDCC0C6}" srcOrd="2" destOrd="0" parTransId="{B50AB9AC-8042-42CD-A95F-03DD7432BC79}" sibTransId="{C867A466-6102-4634-9880-B1E0E1CD0664}"/>
    <dgm:cxn modelId="{73177390-77E1-CD48-9E13-82A7729D6D1F}" type="presOf" srcId="{3C1F1A58-DF2D-46B2-B6B9-FBA93F4FC0DE}" destId="{78E5DCFB-E52F-D748-9383-77D69C4089BC}" srcOrd="0" destOrd="0" presId="urn:microsoft.com/office/officeart/2016/7/layout/VerticalSolidActionList"/>
    <dgm:cxn modelId="{C859C72C-6655-0141-8084-DAAC2B2305B4}" type="presOf" srcId="{E6162F79-24B1-4B31-A862-A7DC3625A683}" destId="{0CBB1715-0DC3-594E-B9F2-D0E9E806F8E0}" srcOrd="0" destOrd="0" presId="urn:microsoft.com/office/officeart/2016/7/layout/VerticalSolidActionList"/>
    <dgm:cxn modelId="{ECB2E9AE-0184-4240-85CD-7163E3FE5749}" type="presOf" srcId="{D2237BDE-CA28-4AA6-BE0E-C1EEAC132FBE}" destId="{24A8E430-AEE1-E942-BEBE-319FCCD6A62C}" srcOrd="0" destOrd="0" presId="urn:microsoft.com/office/officeart/2016/7/layout/VerticalSolidActionList"/>
    <dgm:cxn modelId="{57DAA61A-2E6E-4AFD-93AA-3A18A6E93391}" srcId="{0BB029C0-138D-4CBA-8948-6A918BDCC0C6}" destId="{5AA7F9D8-B46C-49FD-9BB2-FCABE2305343}" srcOrd="0" destOrd="0" parTransId="{3D9CA715-334A-419E-B0BD-729D126725B9}" sibTransId="{C011CEFD-0A61-4F84-AC9E-A016F3F5B5E3}"/>
    <dgm:cxn modelId="{30EEEBD5-30E4-7141-8A65-3E0DE37865CC}" type="presParOf" srcId="{04ECCD8A-4EB2-FC42-9A4C-353D472AD8C7}" destId="{4E9EB62C-015C-AA43-A3C6-73F264AB9633}" srcOrd="0" destOrd="0" presId="urn:microsoft.com/office/officeart/2016/7/layout/VerticalSolidActionList"/>
    <dgm:cxn modelId="{DBB7BB7E-3DE5-0144-B19D-8E3517680697}" type="presParOf" srcId="{4E9EB62C-015C-AA43-A3C6-73F264AB9633}" destId="{39D1FFA9-6EFC-2D48-9153-49055A34411E}" srcOrd="0" destOrd="0" presId="urn:microsoft.com/office/officeart/2016/7/layout/VerticalSolidActionList"/>
    <dgm:cxn modelId="{5F52B868-DEFC-A546-9C99-D6CA88652BF9}" type="presParOf" srcId="{4E9EB62C-015C-AA43-A3C6-73F264AB9633}" destId="{0CBB1715-0DC3-594E-B9F2-D0E9E806F8E0}" srcOrd="1" destOrd="0" presId="urn:microsoft.com/office/officeart/2016/7/layout/VerticalSolidActionList"/>
    <dgm:cxn modelId="{D8D24DE5-BABE-8B46-909C-0C2DBE509637}" type="presParOf" srcId="{04ECCD8A-4EB2-FC42-9A4C-353D472AD8C7}" destId="{572EC005-5BAA-6E4F-BB36-E4D5AE86ABA1}" srcOrd="1" destOrd="0" presId="urn:microsoft.com/office/officeart/2016/7/layout/VerticalSolidActionList"/>
    <dgm:cxn modelId="{E98D07FA-3755-4A4F-964B-AA6A4406A6DF}" type="presParOf" srcId="{04ECCD8A-4EB2-FC42-9A4C-353D472AD8C7}" destId="{B5105824-25D1-DB47-996F-3BC2BD3D9990}" srcOrd="2" destOrd="0" presId="urn:microsoft.com/office/officeart/2016/7/layout/VerticalSolidActionList"/>
    <dgm:cxn modelId="{04E75579-AA30-AF4D-9AF5-94DBD90A97B3}" type="presParOf" srcId="{B5105824-25D1-DB47-996F-3BC2BD3D9990}" destId="{CB16BDA2-D18C-A242-A4EF-1200CEE8D5DB}" srcOrd="0" destOrd="0" presId="urn:microsoft.com/office/officeart/2016/7/layout/VerticalSolidActionList"/>
    <dgm:cxn modelId="{6E6AFE17-00B4-D04F-BF7F-D73A77BA989D}" type="presParOf" srcId="{B5105824-25D1-DB47-996F-3BC2BD3D9990}" destId="{A5EDFE8A-533A-3148-A1D0-69D5BC8E9BE5}" srcOrd="1" destOrd="0" presId="urn:microsoft.com/office/officeart/2016/7/layout/VerticalSolidActionList"/>
    <dgm:cxn modelId="{FB1EBF10-C638-6347-822E-B821A8428286}" type="presParOf" srcId="{04ECCD8A-4EB2-FC42-9A4C-353D472AD8C7}" destId="{BF322AB5-214C-D84D-87B8-FCCF64851C74}" srcOrd="3" destOrd="0" presId="urn:microsoft.com/office/officeart/2016/7/layout/VerticalSolidActionList"/>
    <dgm:cxn modelId="{875D37DC-284B-1340-AA91-414D60A97ED2}" type="presParOf" srcId="{04ECCD8A-4EB2-FC42-9A4C-353D472AD8C7}" destId="{783A9535-3D9D-7140-96A1-827FC6907615}" srcOrd="4" destOrd="0" presId="urn:microsoft.com/office/officeart/2016/7/layout/VerticalSolidActionList"/>
    <dgm:cxn modelId="{9F5F048B-5370-C746-BAFB-7A622ED64172}" type="presParOf" srcId="{783A9535-3D9D-7140-96A1-827FC6907615}" destId="{FC7D904A-0C85-DD42-B08F-05FD7FB11539}" srcOrd="0" destOrd="0" presId="urn:microsoft.com/office/officeart/2016/7/layout/VerticalSolidActionList"/>
    <dgm:cxn modelId="{D9AA6D33-92FB-B14F-8766-840DB68BD466}" type="presParOf" srcId="{783A9535-3D9D-7140-96A1-827FC6907615}" destId="{C5B5B713-437E-F447-A767-6FA0CC1DA834}" srcOrd="1" destOrd="0" presId="urn:microsoft.com/office/officeart/2016/7/layout/VerticalSolidActionList"/>
    <dgm:cxn modelId="{C6366163-E313-AD4B-869E-8F0097C89BF2}" type="presParOf" srcId="{04ECCD8A-4EB2-FC42-9A4C-353D472AD8C7}" destId="{36E960AD-C4F6-164A-894B-1042CB32B08E}" srcOrd="5" destOrd="0" presId="urn:microsoft.com/office/officeart/2016/7/layout/VerticalSolidActionList"/>
    <dgm:cxn modelId="{23B9F950-A0BD-D14A-AAC6-7738AD34CA32}" type="presParOf" srcId="{04ECCD8A-4EB2-FC42-9A4C-353D472AD8C7}" destId="{D767D66E-0D99-7042-81E2-E322CEF3464F}" srcOrd="6" destOrd="0" presId="urn:microsoft.com/office/officeart/2016/7/layout/VerticalSolidActionList"/>
    <dgm:cxn modelId="{2C593588-7885-084B-9265-6806A160B3A3}" type="presParOf" srcId="{D767D66E-0D99-7042-81E2-E322CEF3464F}" destId="{FFACCA28-7805-ED43-867F-EC211B98BD9C}" srcOrd="0" destOrd="0" presId="urn:microsoft.com/office/officeart/2016/7/layout/VerticalSolidActionList"/>
    <dgm:cxn modelId="{78251B41-9024-F44B-8B81-9FE00A4CD89E}" type="presParOf" srcId="{D767D66E-0D99-7042-81E2-E322CEF3464F}" destId="{78E5DCFB-E52F-D748-9383-77D69C4089BC}" srcOrd="1" destOrd="0" presId="urn:microsoft.com/office/officeart/2016/7/layout/VerticalSolidActionList"/>
    <dgm:cxn modelId="{E15ACE34-18BA-8643-B423-170C3733CBFA}" type="presParOf" srcId="{04ECCD8A-4EB2-FC42-9A4C-353D472AD8C7}" destId="{2FED55F4-78F3-1948-88EF-1C7E985DA332}" srcOrd="7" destOrd="0" presId="urn:microsoft.com/office/officeart/2016/7/layout/VerticalSolidActionList"/>
    <dgm:cxn modelId="{A697E235-BAA3-364A-B4AD-31EC5E1C6F87}" type="presParOf" srcId="{04ECCD8A-4EB2-FC42-9A4C-353D472AD8C7}" destId="{4D52383B-6A65-8F4B-83DF-01FAE0DB99D3}" srcOrd="8" destOrd="0" presId="urn:microsoft.com/office/officeart/2016/7/layout/VerticalSolidActionList"/>
    <dgm:cxn modelId="{C5C06CB8-DBA7-4247-A723-BCA45ED53CE3}" type="presParOf" srcId="{4D52383B-6A65-8F4B-83DF-01FAE0DB99D3}" destId="{E962995C-EEFD-F942-8F40-F72322ADA5CC}" srcOrd="0" destOrd="0" presId="urn:microsoft.com/office/officeart/2016/7/layout/VerticalSolidActionList"/>
    <dgm:cxn modelId="{A7D18B47-3231-0A47-AE91-A7984C184425}" type="presParOf" srcId="{4D52383B-6A65-8F4B-83DF-01FAE0DB99D3}" destId="{24A8E430-AEE1-E942-BEBE-319FCCD6A62C}"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C3010D3-1B9F-49CE-B0D2-D0489C663EEB}">
      <dsp:nvSpPr>
        <dsp:cNvPr id="0" name=""/>
        <dsp:cNvSpPr/>
      </dsp:nvSpPr>
      <dsp:spPr>
        <a:xfrm>
          <a:off x="1284887" y="1780681"/>
          <a:ext cx="1106561" cy="11065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8188902-A1E2-457B-9B0A-51A3AA90F6D4}">
      <dsp:nvSpPr>
        <dsp:cNvPr id="0" name=""/>
        <dsp:cNvSpPr/>
      </dsp:nvSpPr>
      <dsp:spPr>
        <a:xfrm>
          <a:off x="608655" y="3450456"/>
          <a:ext cx="2459025" cy="20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a:t>The topic of this presentation is the reward and remuneration practices of Qatar Airways. </a:t>
          </a:r>
        </a:p>
      </dsp:txBody>
      <dsp:txXfrm>
        <a:off x="608655" y="3450456"/>
        <a:ext cx="2459025" cy="2084062"/>
      </dsp:txXfrm>
    </dsp:sp>
    <dsp:sp modelId="{C72F10B7-551B-459E-AE5E-287989B6F9E7}">
      <dsp:nvSpPr>
        <dsp:cNvPr id="0" name=""/>
        <dsp:cNvSpPr/>
      </dsp:nvSpPr>
      <dsp:spPr>
        <a:xfrm>
          <a:off x="4174242" y="1780681"/>
          <a:ext cx="1106561" cy="11065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577FB-A45F-4E4B-AB49-3EFC1F538B9F}">
      <dsp:nvSpPr>
        <dsp:cNvPr id="0" name=""/>
        <dsp:cNvSpPr/>
      </dsp:nvSpPr>
      <dsp:spPr>
        <a:xfrm>
          <a:off x="3498010" y="3450456"/>
          <a:ext cx="2459025" cy="20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a:t>The purpose is to describe the way in which the company creates its pay, benefits, and overall reward system to attract, motivate, and hold on to a global workforce.</a:t>
          </a:r>
        </a:p>
      </dsp:txBody>
      <dsp:txXfrm>
        <a:off x="3498010" y="3450456"/>
        <a:ext cx="2459025" cy="2084062"/>
      </dsp:txXfrm>
    </dsp:sp>
    <dsp:sp modelId="{1A1E85A0-402D-4C9B-AA9D-6F73A6E687F2}">
      <dsp:nvSpPr>
        <dsp:cNvPr id="0" name=""/>
        <dsp:cNvSpPr/>
      </dsp:nvSpPr>
      <dsp:spPr>
        <a:xfrm>
          <a:off x="7063596" y="1780681"/>
          <a:ext cx="1106561" cy="11065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2EEB75-14BE-4483-9177-C44468E4ADC4}">
      <dsp:nvSpPr>
        <dsp:cNvPr id="0" name=""/>
        <dsp:cNvSpPr/>
      </dsp:nvSpPr>
      <dsp:spPr>
        <a:xfrm>
          <a:off x="6387364" y="3450456"/>
          <a:ext cx="2459025" cy="20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a:t>Qatar Airways is famous organization which was established in 1993. Presently, about 43000 people are employed in the organization (Aras and Kucukbas Duman, 2025). Qatar Airways is reputed to have a good HR structure, and this presentation shall focus on the major policies associated with employee compensation, the role of the line managers in implementing the policies, and how the reward system contributes to the organisational objectives as a whole. </a:t>
          </a:r>
        </a:p>
      </dsp:txBody>
      <dsp:txXfrm>
        <a:off x="6387364" y="3450456"/>
        <a:ext cx="2459025" cy="2084062"/>
      </dsp:txXfrm>
    </dsp:sp>
    <dsp:sp modelId="{428E44E4-448F-4CF0-88CA-BD5BD52B7B1F}">
      <dsp:nvSpPr>
        <dsp:cNvPr id="0" name=""/>
        <dsp:cNvSpPr/>
      </dsp:nvSpPr>
      <dsp:spPr>
        <a:xfrm>
          <a:off x="9952950" y="1780681"/>
          <a:ext cx="1106561" cy="11065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A8FB43-024E-497A-8383-6D85B8D8BC30}">
      <dsp:nvSpPr>
        <dsp:cNvPr id="0" name=""/>
        <dsp:cNvSpPr/>
      </dsp:nvSpPr>
      <dsp:spPr>
        <a:xfrm>
          <a:off x="9276719" y="3450456"/>
          <a:ext cx="2459025" cy="2084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pPr>
          <a:r>
            <a:rPr lang="en-US" sz="1100" kern="1200"/>
            <a:t>It also determines the key HR issues that the firm encounters in running rewards and offer viable solutions that can enhance equity, motivation and satisfaction of its employees.	</a:t>
          </a:r>
        </a:p>
      </dsp:txBody>
      <dsp:txXfrm>
        <a:off x="9276719" y="3450456"/>
        <a:ext cx="2459025" cy="20840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D749C-9B1F-1346-8542-A8BFC10A0B53}">
      <dsp:nvSpPr>
        <dsp:cNvPr id="0" name=""/>
        <dsp:cNvSpPr/>
      </dsp:nvSpPr>
      <dsp:spPr>
        <a:xfrm>
          <a:off x="0" y="4542894"/>
          <a:ext cx="7049090" cy="1491079"/>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a:t>The </a:t>
          </a:r>
          <a:r>
            <a:rPr lang="en-US" sz="1500" b="1" kern="1200"/>
            <a:t>increments and promotions</a:t>
          </a:r>
          <a:r>
            <a:rPr lang="en-US" sz="1500" kern="1200"/>
            <a:t> are annual, and they have performance-based benefits which compensate the high performers. There are pay bands which are defined and structured based on the various roles, including cabin crew, ground staff and office staff. This makes the staff know their position, the expectations they can have as well as how they can advance to a better platform with time (Qatar Airways, 2023).</a:t>
          </a:r>
        </a:p>
      </dsp:txBody>
      <dsp:txXfrm>
        <a:off x="0" y="4542894"/>
        <a:ext cx="7049090" cy="1491079"/>
      </dsp:txXfrm>
    </dsp:sp>
    <dsp:sp modelId="{1745561D-67B7-4F49-B144-5BAE7DD13C7A}">
      <dsp:nvSpPr>
        <dsp:cNvPr id="0" name=""/>
        <dsp:cNvSpPr/>
      </dsp:nvSpPr>
      <dsp:spPr>
        <a:xfrm rot="10800000">
          <a:off x="0" y="2271980"/>
          <a:ext cx="7049090" cy="2293279"/>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a:t>The remuneration structure is </a:t>
          </a:r>
          <a:r>
            <a:rPr lang="en-US" sz="1500" b="1" kern="1200"/>
            <a:t>assembled based on the grade of the job,</a:t>
          </a:r>
          <a:r>
            <a:rPr lang="en-US" sz="1500" kern="1200"/>
            <a:t> and therefore, there is a definite level and pay scale of each grade. Employees may develop his or her career in steps; the more experience and results, the higher the salary is. </a:t>
          </a:r>
        </a:p>
      </dsp:txBody>
      <dsp:txXfrm rot="10800000">
        <a:off x="0" y="2271980"/>
        <a:ext cx="7049090" cy="1490104"/>
      </dsp:txXfrm>
    </dsp:sp>
    <dsp:sp modelId="{67F358AB-B75D-5A44-96CC-99364BA60C18}">
      <dsp:nvSpPr>
        <dsp:cNvPr id="0" name=""/>
        <dsp:cNvSpPr/>
      </dsp:nvSpPr>
      <dsp:spPr>
        <a:xfrm rot="10800000">
          <a:off x="0" y="1066"/>
          <a:ext cx="7049090" cy="2293279"/>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666750">
            <a:lnSpc>
              <a:spcPct val="90000"/>
            </a:lnSpc>
            <a:spcBef>
              <a:spcPct val="0"/>
            </a:spcBef>
            <a:spcAft>
              <a:spcPct val="35000"/>
            </a:spcAft>
          </a:pPr>
          <a:r>
            <a:rPr lang="en-US" sz="1500" kern="1200"/>
            <a:t>The salary structure in Qatar Airways is </a:t>
          </a:r>
          <a:r>
            <a:rPr lang="en-US" sz="1500" b="1" kern="1200"/>
            <a:t>competitive and tax-free,</a:t>
          </a:r>
          <a:r>
            <a:rPr lang="en-US" sz="1500" kern="1200"/>
            <a:t> which implies that the staff can retain a high portion of their earnings. </a:t>
          </a:r>
        </a:p>
      </dsp:txBody>
      <dsp:txXfrm rot="10800000">
        <a:off x="0" y="1066"/>
        <a:ext cx="7049090" cy="14901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EB8FB-5B8E-4673-87ED-50715C62DA77}">
      <dsp:nvSpPr>
        <dsp:cNvPr id="0" name=""/>
        <dsp:cNvSpPr/>
      </dsp:nvSpPr>
      <dsp:spPr>
        <a:xfrm>
          <a:off x="0" y="2760"/>
          <a:ext cx="8686800" cy="139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528E58-A80C-489F-9E49-BA0C246AAA8F}">
      <dsp:nvSpPr>
        <dsp:cNvPr id="0" name=""/>
        <dsp:cNvSpPr/>
      </dsp:nvSpPr>
      <dsp:spPr>
        <a:xfrm>
          <a:off x="423292" y="317606"/>
          <a:ext cx="769622" cy="7696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BA4C6C-18B4-4AB5-A222-344562E90481}">
      <dsp:nvSpPr>
        <dsp:cNvPr id="0" name=""/>
        <dsp:cNvSpPr/>
      </dsp:nvSpPr>
      <dsp:spPr>
        <a:xfrm>
          <a:off x="1616206" y="2760"/>
          <a:ext cx="7070593" cy="139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94" tIns="148094" rIns="148094" bIns="148094" numCol="1" spcCol="1270" anchor="ctr" anchorCtr="0">
          <a:noAutofit/>
        </a:bodyPr>
        <a:lstStyle/>
        <a:p>
          <a:pPr lvl="0" algn="l" defTabSz="755650">
            <a:lnSpc>
              <a:spcPct val="100000"/>
            </a:lnSpc>
            <a:spcBef>
              <a:spcPct val="0"/>
            </a:spcBef>
            <a:spcAft>
              <a:spcPct val="35000"/>
            </a:spcAft>
          </a:pPr>
          <a:r>
            <a:rPr lang="en-US" sz="1700" b="1" kern="1200" dirty="0"/>
            <a:t>Housing support:</a:t>
          </a:r>
          <a:r>
            <a:rPr lang="en-US" sz="1700" kern="1200" dirty="0"/>
            <a:t> A lot of employees are given either their housing allowance or housing provided by the company, thus the cost of living is </a:t>
          </a:r>
          <a:r>
            <a:rPr lang="en-US" sz="1700" kern="1200" dirty="0" err="1"/>
            <a:t>minimised</a:t>
          </a:r>
          <a:r>
            <a:rPr lang="en-US" sz="1700" kern="1200" dirty="0"/>
            <a:t>, and this makes it easier for other staff members who have moved to other countries.</a:t>
          </a:r>
        </a:p>
      </dsp:txBody>
      <dsp:txXfrm>
        <a:off x="1616206" y="2760"/>
        <a:ext cx="7070593" cy="1399313"/>
      </dsp:txXfrm>
    </dsp:sp>
    <dsp:sp modelId="{E66869A2-0F75-4179-8D94-829A191F7ED9}">
      <dsp:nvSpPr>
        <dsp:cNvPr id="0" name=""/>
        <dsp:cNvSpPr/>
      </dsp:nvSpPr>
      <dsp:spPr>
        <a:xfrm>
          <a:off x="0" y="1751902"/>
          <a:ext cx="8686800" cy="139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5115E-0301-4FA1-BE11-8834B0595721}">
      <dsp:nvSpPr>
        <dsp:cNvPr id="0" name=""/>
        <dsp:cNvSpPr/>
      </dsp:nvSpPr>
      <dsp:spPr>
        <a:xfrm>
          <a:off x="423292" y="2066748"/>
          <a:ext cx="769622" cy="7696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CB9FFD-BF37-45AC-9707-519757CCC215}">
      <dsp:nvSpPr>
        <dsp:cNvPr id="0" name=""/>
        <dsp:cNvSpPr/>
      </dsp:nvSpPr>
      <dsp:spPr>
        <a:xfrm>
          <a:off x="1616206" y="1751902"/>
          <a:ext cx="7070593" cy="139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94" tIns="148094" rIns="148094" bIns="148094" numCol="1" spcCol="1270" anchor="ctr" anchorCtr="0">
          <a:noAutofit/>
        </a:bodyPr>
        <a:lstStyle/>
        <a:p>
          <a:pPr lvl="0" algn="l" defTabSz="755650">
            <a:lnSpc>
              <a:spcPct val="100000"/>
            </a:lnSpc>
            <a:spcBef>
              <a:spcPct val="0"/>
            </a:spcBef>
            <a:spcAft>
              <a:spcPct val="35000"/>
            </a:spcAft>
          </a:pPr>
          <a:r>
            <a:rPr lang="en-US" sz="1700" b="1" kern="1200"/>
            <a:t>Transport and insurance:</a:t>
          </a:r>
          <a:r>
            <a:rPr lang="en-US" sz="1700" kern="1200"/>
            <a:t> The company offer employees a free means of transport to and out of work, health insurance and life insurance, which makes employees feel secure and well insured.</a:t>
          </a:r>
        </a:p>
      </dsp:txBody>
      <dsp:txXfrm>
        <a:off x="1616206" y="1751902"/>
        <a:ext cx="7070593" cy="1399313"/>
      </dsp:txXfrm>
    </dsp:sp>
    <dsp:sp modelId="{337CDCBA-6AD7-407F-AE22-DE49BAD5A3E3}">
      <dsp:nvSpPr>
        <dsp:cNvPr id="0" name=""/>
        <dsp:cNvSpPr/>
      </dsp:nvSpPr>
      <dsp:spPr>
        <a:xfrm>
          <a:off x="0" y="3501044"/>
          <a:ext cx="8686800" cy="139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6593362-4841-4E6D-B282-6BC52C4DFBF3}">
      <dsp:nvSpPr>
        <dsp:cNvPr id="0" name=""/>
        <dsp:cNvSpPr/>
      </dsp:nvSpPr>
      <dsp:spPr>
        <a:xfrm>
          <a:off x="423292" y="3815889"/>
          <a:ext cx="769622" cy="7696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B44EC3-7EEC-4DD1-AC5F-B9B152862FBC}">
      <dsp:nvSpPr>
        <dsp:cNvPr id="0" name=""/>
        <dsp:cNvSpPr/>
      </dsp:nvSpPr>
      <dsp:spPr>
        <a:xfrm>
          <a:off x="1616206" y="3501044"/>
          <a:ext cx="7070593" cy="139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94" tIns="148094" rIns="148094" bIns="148094" numCol="1" spcCol="1270" anchor="ctr" anchorCtr="0">
          <a:noAutofit/>
        </a:bodyPr>
        <a:lstStyle/>
        <a:p>
          <a:pPr lvl="0" algn="l" defTabSz="755650">
            <a:lnSpc>
              <a:spcPct val="100000"/>
            </a:lnSpc>
            <a:spcBef>
              <a:spcPct val="0"/>
            </a:spcBef>
            <a:spcAft>
              <a:spcPct val="35000"/>
            </a:spcAft>
          </a:pPr>
          <a:r>
            <a:rPr lang="en-US" sz="1700" b="1" kern="1200"/>
            <a:t>Leave and travel benefits:</a:t>
          </a:r>
          <a:r>
            <a:rPr lang="en-US" sz="1700" kern="1200"/>
            <a:t> Employees receive a certain number of paid leave days, as well as discounted or free aircraft flights (themselves and occasionally their families as well) (Atharva Khadilkar, 2025).</a:t>
          </a:r>
        </a:p>
      </dsp:txBody>
      <dsp:txXfrm>
        <a:off x="1616206" y="3501044"/>
        <a:ext cx="7070593" cy="1399313"/>
      </dsp:txXfrm>
    </dsp:sp>
    <dsp:sp modelId="{C460A3A9-4C35-4CFC-AF2D-CA7205A0F46C}">
      <dsp:nvSpPr>
        <dsp:cNvPr id="0" name=""/>
        <dsp:cNvSpPr/>
      </dsp:nvSpPr>
      <dsp:spPr>
        <a:xfrm>
          <a:off x="0" y="5250185"/>
          <a:ext cx="8686800" cy="139931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B4F9F-1006-4572-A7EB-A3635AA5ECB7}">
      <dsp:nvSpPr>
        <dsp:cNvPr id="0" name=""/>
        <dsp:cNvSpPr/>
      </dsp:nvSpPr>
      <dsp:spPr>
        <a:xfrm>
          <a:off x="423292" y="5565031"/>
          <a:ext cx="769622" cy="7696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5400"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9DA6E7-58F1-4281-BE02-02026D513BFC}">
      <dsp:nvSpPr>
        <dsp:cNvPr id="0" name=""/>
        <dsp:cNvSpPr/>
      </dsp:nvSpPr>
      <dsp:spPr>
        <a:xfrm>
          <a:off x="1616206" y="5250185"/>
          <a:ext cx="7070593" cy="13993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094" tIns="148094" rIns="148094" bIns="148094" numCol="1" spcCol="1270" anchor="ctr" anchorCtr="0">
          <a:noAutofit/>
        </a:bodyPr>
        <a:lstStyle/>
        <a:p>
          <a:pPr lvl="0" algn="l" defTabSz="755650">
            <a:lnSpc>
              <a:spcPct val="100000"/>
            </a:lnSpc>
            <a:spcBef>
              <a:spcPct val="0"/>
            </a:spcBef>
            <a:spcAft>
              <a:spcPct val="35000"/>
            </a:spcAft>
          </a:pPr>
          <a:r>
            <a:rPr lang="en-US" sz="1700" b="1" kern="1200"/>
            <a:t>Training and career growth:</a:t>
          </a:r>
          <a:r>
            <a:rPr lang="en-US" sz="1700" kern="1200"/>
            <a:t> Training, development programmes and opportunities to transfer to new roles within the company are also available to the employees, which facilitates long-term career development.</a:t>
          </a:r>
        </a:p>
      </dsp:txBody>
      <dsp:txXfrm>
        <a:off x="1616206" y="5250185"/>
        <a:ext cx="7070593" cy="13993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475528-2D98-3F48-9291-08265B8F193E}">
      <dsp:nvSpPr>
        <dsp:cNvPr id="0" name=""/>
        <dsp:cNvSpPr/>
      </dsp:nvSpPr>
      <dsp:spPr>
        <a:xfrm>
          <a:off x="583471" y="3238"/>
          <a:ext cx="3254312" cy="195258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The non-financial rewards in Qatar Airways enable the staff to feel appreciated not only through salary.</a:t>
          </a:r>
        </a:p>
      </dsp:txBody>
      <dsp:txXfrm>
        <a:off x="583471" y="3238"/>
        <a:ext cx="3254312" cy="1952587"/>
      </dsp:txXfrm>
    </dsp:sp>
    <dsp:sp modelId="{6E182987-6585-7942-B8F3-5EE7CA26ECB9}">
      <dsp:nvSpPr>
        <dsp:cNvPr id="0" name=""/>
        <dsp:cNvSpPr/>
      </dsp:nvSpPr>
      <dsp:spPr>
        <a:xfrm>
          <a:off x="4163215" y="3238"/>
          <a:ext cx="3254312" cy="195258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Mobility and travel concessions across the globe: Employees receive free or discounted tickets and are able to fly to most destinations. This enables them and in some cases their families to travel around the world and learn various cultures (Mdhlalose, 2024).</a:t>
          </a:r>
        </a:p>
      </dsp:txBody>
      <dsp:txXfrm>
        <a:off x="4163215" y="3238"/>
        <a:ext cx="3254312" cy="1952587"/>
      </dsp:txXfrm>
    </dsp:sp>
    <dsp:sp modelId="{DE644C3C-B99C-0F49-B3FA-4852EF320E05}">
      <dsp:nvSpPr>
        <dsp:cNvPr id="0" name=""/>
        <dsp:cNvSpPr/>
      </dsp:nvSpPr>
      <dsp:spPr>
        <a:xfrm>
          <a:off x="583471" y="2281257"/>
          <a:ext cx="3254312" cy="195258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Excellence and recognition awards: Formal recognition </a:t>
          </a:r>
          <a:r>
            <a:rPr lang="en-US" sz="1600" kern="1200" dirty="0" err="1"/>
            <a:t>programmes</a:t>
          </a:r>
          <a:r>
            <a:rPr lang="en-US" sz="1600" kern="1200" dirty="0"/>
            <a:t> and awards are used to praise employees. This encourages employees and demonstrates that positive performance is perceived and valued.</a:t>
          </a:r>
        </a:p>
      </dsp:txBody>
      <dsp:txXfrm>
        <a:off x="583471" y="2281257"/>
        <a:ext cx="3254312" cy="1952587"/>
      </dsp:txXfrm>
    </dsp:sp>
    <dsp:sp modelId="{ACCBF6C9-4690-604C-90F3-7EE583820B18}">
      <dsp:nvSpPr>
        <dsp:cNvPr id="0" name=""/>
        <dsp:cNvSpPr/>
      </dsp:nvSpPr>
      <dsp:spPr>
        <a:xfrm>
          <a:off x="4163215" y="2281257"/>
          <a:ext cx="3254312" cy="195258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a:t>Skill training and cross departmental exposure: On-the-job learning, workshops and training are useful in enabling the acquisition of new skills by staff. Other employees are also provided with opportunities to work in other departments and know the overall functioning of the airline.</a:t>
          </a:r>
        </a:p>
      </dsp:txBody>
      <dsp:txXfrm>
        <a:off x="4163215" y="2281257"/>
        <a:ext cx="3254312" cy="1952587"/>
      </dsp:txXfrm>
    </dsp:sp>
    <dsp:sp modelId="{C312B72B-7ADA-2D4D-84FA-0F3B75169D73}">
      <dsp:nvSpPr>
        <dsp:cNvPr id="0" name=""/>
        <dsp:cNvSpPr/>
      </dsp:nvSpPr>
      <dsp:spPr>
        <a:xfrm>
          <a:off x="2373343" y="4559276"/>
          <a:ext cx="3254312" cy="1952587"/>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a:t>Good employer brand and career development: Employment in a well-known, reputable airline is an added benefit to the resume of an employee. This image can assist them to expand their career, both within the company and externally (Al-Kwifi et al., 2024).</a:t>
          </a:r>
        </a:p>
      </dsp:txBody>
      <dsp:txXfrm>
        <a:off x="2373343" y="4559276"/>
        <a:ext cx="3254312" cy="19525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BF6D3-5148-E248-AB6D-C1E6AACC615A}">
      <dsp:nvSpPr>
        <dsp:cNvPr id="0" name=""/>
        <dsp:cNvSpPr/>
      </dsp:nvSpPr>
      <dsp:spPr>
        <a:xfrm>
          <a:off x="0" y="0"/>
          <a:ext cx="6058477" cy="1090422"/>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kern="1200"/>
            <a:t>Qatar Airways shapes its reward and remuneration system in a manner that aligns with its primary company objectives.</a:t>
          </a:r>
        </a:p>
      </dsp:txBody>
      <dsp:txXfrm>
        <a:off x="31937" y="31937"/>
        <a:ext cx="4754248" cy="1026548"/>
      </dsp:txXfrm>
    </dsp:sp>
    <dsp:sp modelId="{1112CC31-FF99-6D47-B051-9815211E7162}">
      <dsp:nvSpPr>
        <dsp:cNvPr id="0" name=""/>
        <dsp:cNvSpPr/>
      </dsp:nvSpPr>
      <dsp:spPr>
        <a:xfrm>
          <a:off x="452418" y="1241869"/>
          <a:ext cx="6058477" cy="1090422"/>
        </a:xfrm>
        <a:prstGeom prst="roundRect">
          <a:avLst>
            <a:gd name="adj" fmla="val 10000"/>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b="1" kern="1200"/>
            <a:t>Encouraging premium service: </a:t>
          </a:r>
          <a:r>
            <a:rPr lang="en-US" sz="1300" kern="1200"/>
            <a:t>Employees are being rewarded based on good customer service, teamwork work and professionalism. This will motivate employees to achieve a high level of quality service on each flight.</a:t>
          </a:r>
        </a:p>
      </dsp:txBody>
      <dsp:txXfrm>
        <a:off x="484355" y="1273806"/>
        <a:ext cx="4833410" cy="1026547"/>
      </dsp:txXfrm>
    </dsp:sp>
    <dsp:sp modelId="{B8480210-4E81-F449-9DCA-29A7CE0564A3}">
      <dsp:nvSpPr>
        <dsp:cNvPr id="0" name=""/>
        <dsp:cNvSpPr/>
      </dsp:nvSpPr>
      <dsp:spPr>
        <a:xfrm>
          <a:off x="904837" y="2483739"/>
          <a:ext cx="6058477" cy="1090422"/>
        </a:xfrm>
        <a:prstGeom prst="roundRect">
          <a:avLst>
            <a:gd name="adj" fmla="val 1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b="1" kern="1200"/>
            <a:t>Acquiring international talent:</a:t>
          </a:r>
          <a:r>
            <a:rPr lang="en-US" sz="1300" kern="1200"/>
            <a:t> Qatar Airways also recruits competent and tax-free remuneration packages to attract international pilots and cabin crew employees, engineers, and ground personnel (Alzoraiki et al., 2024). This helps in the growth of the airline on a global scale.</a:t>
          </a:r>
        </a:p>
      </dsp:txBody>
      <dsp:txXfrm>
        <a:off x="936774" y="2515676"/>
        <a:ext cx="4833410" cy="1026548"/>
      </dsp:txXfrm>
    </dsp:sp>
    <dsp:sp modelId="{F1DCD81C-5CCA-314F-868D-FADDD427EB0F}">
      <dsp:nvSpPr>
        <dsp:cNvPr id="0" name=""/>
        <dsp:cNvSpPr/>
      </dsp:nvSpPr>
      <dsp:spPr>
        <a:xfrm>
          <a:off x="1357256" y="3725608"/>
          <a:ext cx="6058477" cy="1090422"/>
        </a:xfrm>
        <a:prstGeom prst="roundRect">
          <a:avLst>
            <a:gd name="adj" fmla="val 10000"/>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b="1" kern="1200" dirty="0"/>
            <a:t>Rewards performance in crucial areas:</a:t>
          </a:r>
          <a:r>
            <a:rPr lang="en-US" sz="1300" kern="1200" dirty="0"/>
            <a:t> Safety records, on-time performance, and customer satisfaction index are all associated with bonuses and increments. This drives the workers to work on what is important to the airline.</a:t>
          </a:r>
        </a:p>
      </dsp:txBody>
      <dsp:txXfrm>
        <a:off x="1389193" y="3757545"/>
        <a:ext cx="4833410" cy="1026548"/>
      </dsp:txXfrm>
    </dsp:sp>
    <dsp:sp modelId="{3C5FA3AD-85AB-B143-82D4-F00BF09E110F}">
      <dsp:nvSpPr>
        <dsp:cNvPr id="0" name=""/>
        <dsp:cNvSpPr/>
      </dsp:nvSpPr>
      <dsp:spPr>
        <a:xfrm>
          <a:off x="1809675" y="4967478"/>
          <a:ext cx="6058477" cy="1090422"/>
        </a:xfrm>
        <a:prstGeom prst="roundRect">
          <a:avLst>
            <a:gd name="adj" fmla="val 1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lvl="0" algn="l" defTabSz="577850">
            <a:lnSpc>
              <a:spcPct val="90000"/>
            </a:lnSpc>
            <a:spcBef>
              <a:spcPct val="0"/>
            </a:spcBef>
            <a:spcAft>
              <a:spcPct val="35000"/>
            </a:spcAft>
          </a:pPr>
          <a:r>
            <a:rPr lang="en-US" sz="1300" b="1" kern="1200"/>
            <a:t>Strong principles and sustainable development:</a:t>
          </a:r>
          <a:r>
            <a:rPr lang="en-US" sz="1300" kern="1200"/>
            <a:t> The system of rewards promotes the company's values, such as excellence, reliability, and continuous improvement, which have contributed to the growth of the airline in a sustainable manner (Jiang et al., 2024).</a:t>
          </a:r>
        </a:p>
      </dsp:txBody>
      <dsp:txXfrm>
        <a:off x="1841612" y="4999415"/>
        <a:ext cx="4833410" cy="1026548"/>
      </dsp:txXfrm>
    </dsp:sp>
    <dsp:sp modelId="{08A0BAF2-D62F-9F4F-A255-A1DC2699CFBE}">
      <dsp:nvSpPr>
        <dsp:cNvPr id="0" name=""/>
        <dsp:cNvSpPr/>
      </dsp:nvSpPr>
      <dsp:spPr>
        <a:xfrm>
          <a:off x="5349703" y="796613"/>
          <a:ext cx="708774" cy="708774"/>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US" sz="3200" kern="1200"/>
        </a:p>
      </dsp:txBody>
      <dsp:txXfrm>
        <a:off x="5509177" y="796613"/>
        <a:ext cx="389826" cy="533352"/>
      </dsp:txXfrm>
    </dsp:sp>
    <dsp:sp modelId="{6AD60B21-DCD1-8841-A22B-B5A828A7F0C9}">
      <dsp:nvSpPr>
        <dsp:cNvPr id="0" name=""/>
        <dsp:cNvSpPr/>
      </dsp:nvSpPr>
      <dsp:spPr>
        <a:xfrm>
          <a:off x="5802122" y="2038483"/>
          <a:ext cx="708774" cy="708774"/>
        </a:xfrm>
        <a:prstGeom prst="downArrow">
          <a:avLst>
            <a:gd name="adj1" fmla="val 55000"/>
            <a:gd name="adj2" fmla="val 45000"/>
          </a:avLst>
        </a:prstGeom>
        <a:solidFill>
          <a:schemeClr val="accent5">
            <a:tint val="40000"/>
            <a:alpha val="90000"/>
            <a:hueOff val="-3580161"/>
            <a:satOff val="16084"/>
            <a:lumOff val="1106"/>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US" sz="3200" kern="1200"/>
        </a:p>
      </dsp:txBody>
      <dsp:txXfrm>
        <a:off x="5961596" y="2038483"/>
        <a:ext cx="389826" cy="533352"/>
      </dsp:txXfrm>
    </dsp:sp>
    <dsp:sp modelId="{7A86D4DF-F29B-2B46-831D-6A7B09B82783}">
      <dsp:nvSpPr>
        <dsp:cNvPr id="0" name=""/>
        <dsp:cNvSpPr/>
      </dsp:nvSpPr>
      <dsp:spPr>
        <a:xfrm>
          <a:off x="6254541" y="3262179"/>
          <a:ext cx="708774" cy="708774"/>
        </a:xfrm>
        <a:prstGeom prst="downArrow">
          <a:avLst>
            <a:gd name="adj1" fmla="val 55000"/>
            <a:gd name="adj2" fmla="val 45000"/>
          </a:avLst>
        </a:prstGeom>
        <a:solidFill>
          <a:schemeClr val="accent5">
            <a:tint val="40000"/>
            <a:alpha val="90000"/>
            <a:hueOff val="-7160321"/>
            <a:satOff val="32169"/>
            <a:lumOff val="2211"/>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US" sz="3200" kern="1200"/>
        </a:p>
      </dsp:txBody>
      <dsp:txXfrm>
        <a:off x="6414015" y="3262179"/>
        <a:ext cx="389826" cy="533352"/>
      </dsp:txXfrm>
    </dsp:sp>
    <dsp:sp modelId="{1995E07D-881F-A845-A16C-71F15A759952}">
      <dsp:nvSpPr>
        <dsp:cNvPr id="0" name=""/>
        <dsp:cNvSpPr/>
      </dsp:nvSpPr>
      <dsp:spPr>
        <a:xfrm>
          <a:off x="6706959" y="4516164"/>
          <a:ext cx="708774" cy="708774"/>
        </a:xfrm>
        <a:prstGeom prst="downArrow">
          <a:avLst>
            <a:gd name="adj1" fmla="val 55000"/>
            <a:gd name="adj2" fmla="val 45000"/>
          </a:avLst>
        </a:prstGeom>
        <a:solidFill>
          <a:schemeClr val="accent5">
            <a:tint val="40000"/>
            <a:alpha val="90000"/>
            <a:hueOff val="-10740482"/>
            <a:satOff val="48253"/>
            <a:lumOff val="3317"/>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lvl="0" algn="ctr" defTabSz="1422400">
            <a:lnSpc>
              <a:spcPct val="90000"/>
            </a:lnSpc>
            <a:spcBef>
              <a:spcPct val="0"/>
            </a:spcBef>
            <a:spcAft>
              <a:spcPct val="35000"/>
            </a:spcAft>
          </a:pPr>
          <a:endParaRPr lang="en-US" sz="3200" kern="1200"/>
        </a:p>
      </dsp:txBody>
      <dsp:txXfrm>
        <a:off x="6866433" y="4516164"/>
        <a:ext cx="389826" cy="5333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A9344-F73F-4D70-A8B8-2A7D8C08EF33}">
      <dsp:nvSpPr>
        <dsp:cNvPr id="0" name=""/>
        <dsp:cNvSpPr/>
      </dsp:nvSpPr>
      <dsp:spPr>
        <a:xfrm>
          <a:off x="715083" y="1498"/>
          <a:ext cx="847089" cy="84708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8B2E55-53A3-48EC-BDF6-91E240FEA642}">
      <dsp:nvSpPr>
        <dsp:cNvPr id="0" name=""/>
        <dsp:cNvSpPr/>
      </dsp:nvSpPr>
      <dsp:spPr>
        <a:xfrm>
          <a:off x="895610" y="182025"/>
          <a:ext cx="486035" cy="48603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AE5EBE-E90D-4E44-BEF7-D1574E8E4898}">
      <dsp:nvSpPr>
        <dsp:cNvPr id="0" name=""/>
        <dsp:cNvSpPr/>
      </dsp:nvSpPr>
      <dsp:spPr>
        <a:xfrm>
          <a:off x="444292" y="1112435"/>
          <a:ext cx="1388671" cy="17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a:t>Qatar Airways has a number of HR issues that influence the satisfaction and retention of employees in the long run.</a:t>
          </a:r>
          <a:endParaRPr lang="en-US" sz="1100" kern="1200"/>
        </a:p>
      </dsp:txBody>
      <dsp:txXfrm>
        <a:off x="444292" y="1112435"/>
        <a:ext cx="1388671" cy="1731500"/>
      </dsp:txXfrm>
    </dsp:sp>
    <dsp:sp modelId="{E071C580-3A45-464B-9164-D5BCAAEC2C00}">
      <dsp:nvSpPr>
        <dsp:cNvPr id="0" name=""/>
        <dsp:cNvSpPr/>
      </dsp:nvSpPr>
      <dsp:spPr>
        <a:xfrm>
          <a:off x="2346772" y="1498"/>
          <a:ext cx="847089" cy="84708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43C73B-3F18-4A37-B53D-A39F67C3CEFA}">
      <dsp:nvSpPr>
        <dsp:cNvPr id="0" name=""/>
        <dsp:cNvSpPr/>
      </dsp:nvSpPr>
      <dsp:spPr>
        <a:xfrm>
          <a:off x="2527300" y="182025"/>
          <a:ext cx="486035" cy="48603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467F3C-6539-42D1-AE58-95BB0E969836}">
      <dsp:nvSpPr>
        <dsp:cNvPr id="0" name=""/>
        <dsp:cNvSpPr/>
      </dsp:nvSpPr>
      <dsp:spPr>
        <a:xfrm>
          <a:off x="2075981" y="1112435"/>
          <a:ext cx="1388671" cy="17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b="1" kern="1200"/>
            <a:t>Workload and high policies:</a:t>
          </a:r>
          <a:r>
            <a:rPr lang="en-GB" sz="1100" kern="1200"/>
            <a:t> Some of the employees have a job with strict regulations, and long hours are hard to cope with without having a good work-life balance, particularly in such occupations as cabin crew and ground operations.</a:t>
          </a:r>
          <a:endParaRPr lang="en-US" sz="1100" kern="1200"/>
        </a:p>
      </dsp:txBody>
      <dsp:txXfrm>
        <a:off x="2075981" y="1112435"/>
        <a:ext cx="1388671" cy="1731500"/>
      </dsp:txXfrm>
    </dsp:sp>
    <dsp:sp modelId="{F0B7F362-8A86-4A2A-8F84-7EDC86B335E9}">
      <dsp:nvSpPr>
        <dsp:cNvPr id="0" name=""/>
        <dsp:cNvSpPr/>
      </dsp:nvSpPr>
      <dsp:spPr>
        <a:xfrm>
          <a:off x="3978462" y="1498"/>
          <a:ext cx="847089" cy="84708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187A66-8BFF-4147-84C0-F22E6C16DBD4}">
      <dsp:nvSpPr>
        <dsp:cNvPr id="0" name=""/>
        <dsp:cNvSpPr/>
      </dsp:nvSpPr>
      <dsp:spPr>
        <a:xfrm>
          <a:off x="4158989" y="182025"/>
          <a:ext cx="486035" cy="4860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6BED9-064F-4F52-88F8-751AE749A099}">
      <dsp:nvSpPr>
        <dsp:cNvPr id="0" name=""/>
        <dsp:cNvSpPr/>
      </dsp:nvSpPr>
      <dsp:spPr>
        <a:xfrm>
          <a:off x="3707671" y="1112435"/>
          <a:ext cx="1388671" cy="17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b="1" kern="1200"/>
            <a:t>Inequality amongst the workers:</a:t>
          </a:r>
          <a:r>
            <a:rPr lang="en-GB" sz="1100" kern="1200"/>
            <a:t> Certain employees believe that other nationalities or departments are given dissimilar amounts of benefits or chances. This may bring frustration and demoralisation.</a:t>
          </a:r>
          <a:endParaRPr lang="en-US" sz="1100" kern="1200"/>
        </a:p>
      </dsp:txBody>
      <dsp:txXfrm>
        <a:off x="3707671" y="1112435"/>
        <a:ext cx="1388671" cy="1731500"/>
      </dsp:txXfrm>
    </dsp:sp>
    <dsp:sp modelId="{51A11AF4-6A36-46CD-98CC-C6A6A3C3CD10}">
      <dsp:nvSpPr>
        <dsp:cNvPr id="0" name=""/>
        <dsp:cNvSpPr/>
      </dsp:nvSpPr>
      <dsp:spPr>
        <a:xfrm>
          <a:off x="5610151" y="1498"/>
          <a:ext cx="847089" cy="84708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6FB4EA-10B2-41AA-AADF-9A60FAA5D0D2}">
      <dsp:nvSpPr>
        <dsp:cNvPr id="0" name=""/>
        <dsp:cNvSpPr/>
      </dsp:nvSpPr>
      <dsp:spPr>
        <a:xfrm>
          <a:off x="5790679" y="182025"/>
          <a:ext cx="486035" cy="48603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A3F107-09E0-4111-B84D-CDB797D09C5F}">
      <dsp:nvSpPr>
        <dsp:cNvPr id="0" name=""/>
        <dsp:cNvSpPr/>
      </dsp:nvSpPr>
      <dsp:spPr>
        <a:xfrm>
          <a:off x="5339360" y="1112435"/>
          <a:ext cx="1388671" cy="17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b="1" kern="1200"/>
            <a:t>Low transparency in rewards:</a:t>
          </a:r>
          <a:r>
            <a:rPr lang="en-GB" sz="1100" kern="1200"/>
            <a:t> Bonuses, promotions and increment criteria are not well explained, confusing and raise concerns about fairness.</a:t>
          </a:r>
          <a:endParaRPr lang="en-US" sz="1100" kern="1200"/>
        </a:p>
      </dsp:txBody>
      <dsp:txXfrm>
        <a:off x="5339360" y="1112435"/>
        <a:ext cx="1388671" cy="1731500"/>
      </dsp:txXfrm>
    </dsp:sp>
    <dsp:sp modelId="{064F333D-942A-4739-A78B-20C34260BD32}">
      <dsp:nvSpPr>
        <dsp:cNvPr id="0" name=""/>
        <dsp:cNvSpPr/>
      </dsp:nvSpPr>
      <dsp:spPr>
        <a:xfrm>
          <a:off x="3162617" y="3191103"/>
          <a:ext cx="847089" cy="84708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0E592E-ADEB-45B4-8788-09CD3315CE7B}">
      <dsp:nvSpPr>
        <dsp:cNvPr id="0" name=""/>
        <dsp:cNvSpPr/>
      </dsp:nvSpPr>
      <dsp:spPr>
        <a:xfrm>
          <a:off x="3343144" y="3371631"/>
          <a:ext cx="486035" cy="486035"/>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xmlns="" r:embed="rId10"/>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9BF97B7-2B4B-4C75-8175-8EF4FE7731B8}">
      <dsp:nvSpPr>
        <dsp:cNvPr id="0" name=""/>
        <dsp:cNvSpPr/>
      </dsp:nvSpPr>
      <dsp:spPr>
        <a:xfrm>
          <a:off x="2891826" y="4302041"/>
          <a:ext cx="1388671" cy="1731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b="1" kern="1200" dirty="0"/>
            <a:t>Workforce management in diversity:</a:t>
          </a:r>
          <a:r>
            <a:rPr lang="en-GB" sz="1100" kern="1200" dirty="0"/>
            <a:t> Qatar Airways has a workforce that encompasses numerous cultures, and, therefore, the expectations, communication methods, and work requirements tend to vary, and it is hard to meet the demands of all individuals in the same way (Siddiqui and Srivastava, 2025).</a:t>
          </a:r>
          <a:endParaRPr lang="en-US" sz="1100" kern="1200" dirty="0"/>
        </a:p>
      </dsp:txBody>
      <dsp:txXfrm>
        <a:off x="2891826" y="4302041"/>
        <a:ext cx="1388671" cy="173150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BB1715-0DC3-594E-B9F2-D0E9E806F8E0}">
      <dsp:nvSpPr>
        <dsp:cNvPr id="0" name=""/>
        <dsp:cNvSpPr/>
      </dsp:nvSpPr>
      <dsp:spPr>
        <a:xfrm>
          <a:off x="1531619" y="3129"/>
          <a:ext cx="6126479" cy="137302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871" tIns="348748" rIns="118871" bIns="348748" numCol="1" spcCol="1270" anchor="ctr" anchorCtr="0">
          <a:noAutofit/>
        </a:bodyPr>
        <a:lstStyle/>
        <a:p>
          <a:pPr lvl="0" algn="l" defTabSz="666750">
            <a:lnSpc>
              <a:spcPct val="90000"/>
            </a:lnSpc>
            <a:spcBef>
              <a:spcPct val="0"/>
            </a:spcBef>
            <a:spcAft>
              <a:spcPct val="35000"/>
            </a:spcAft>
          </a:pPr>
          <a:r>
            <a:rPr lang="en-US" sz="1500" kern="1200"/>
            <a:t>Qatar Airways can improve its reward and remuneration system with a few practical steps.</a:t>
          </a:r>
        </a:p>
      </dsp:txBody>
      <dsp:txXfrm>
        <a:off x="1531619" y="3129"/>
        <a:ext cx="6126479" cy="1373023"/>
      </dsp:txXfrm>
    </dsp:sp>
    <dsp:sp modelId="{39D1FFA9-6EFC-2D48-9153-49055A34411E}">
      <dsp:nvSpPr>
        <dsp:cNvPr id="0" name=""/>
        <dsp:cNvSpPr/>
      </dsp:nvSpPr>
      <dsp:spPr>
        <a:xfrm>
          <a:off x="0" y="3129"/>
          <a:ext cx="1531619" cy="137302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048" tIns="135624" rIns="81048" bIns="135624" numCol="1" spcCol="1270" anchor="ctr" anchorCtr="0">
          <a:noAutofit/>
        </a:bodyPr>
        <a:lstStyle/>
        <a:p>
          <a:pPr lvl="0" algn="ctr" defTabSz="844550">
            <a:lnSpc>
              <a:spcPct val="90000"/>
            </a:lnSpc>
            <a:spcBef>
              <a:spcPct val="0"/>
            </a:spcBef>
            <a:spcAft>
              <a:spcPct val="35000"/>
            </a:spcAft>
          </a:pPr>
          <a:r>
            <a:rPr lang="en-US" sz="1900" kern="1200"/>
            <a:t>Improve</a:t>
          </a:r>
        </a:p>
      </dsp:txBody>
      <dsp:txXfrm>
        <a:off x="0" y="3129"/>
        <a:ext cx="1531619" cy="1373023"/>
      </dsp:txXfrm>
    </dsp:sp>
    <dsp:sp modelId="{A5EDFE8A-533A-3148-A1D0-69D5BC8E9BE5}">
      <dsp:nvSpPr>
        <dsp:cNvPr id="0" name=""/>
        <dsp:cNvSpPr/>
      </dsp:nvSpPr>
      <dsp:spPr>
        <a:xfrm>
          <a:off x="1531619" y="1458533"/>
          <a:ext cx="6126479" cy="137302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871" tIns="348748" rIns="118871" bIns="348748" numCol="1" spcCol="1270" anchor="ctr" anchorCtr="0">
          <a:noAutofit/>
        </a:bodyPr>
        <a:lstStyle/>
        <a:p>
          <a:pPr lvl="0" algn="l" defTabSz="666750">
            <a:lnSpc>
              <a:spcPct val="90000"/>
            </a:lnSpc>
            <a:spcBef>
              <a:spcPct val="0"/>
            </a:spcBef>
            <a:spcAft>
              <a:spcPct val="35000"/>
            </a:spcAft>
          </a:pPr>
          <a:r>
            <a:rPr lang="en-US" sz="1500" kern="1200"/>
            <a:t>Improve transparenacy: Clearly explain how salary increments, bonuses, and promotions are decided. Share simple guidelines so employees understand what performance level is needed for each reward.</a:t>
          </a:r>
        </a:p>
      </dsp:txBody>
      <dsp:txXfrm>
        <a:off x="1531619" y="1458533"/>
        <a:ext cx="6126479" cy="1373023"/>
      </dsp:txXfrm>
    </dsp:sp>
    <dsp:sp modelId="{CB16BDA2-D18C-A242-A4EF-1200CEE8D5DB}">
      <dsp:nvSpPr>
        <dsp:cNvPr id="0" name=""/>
        <dsp:cNvSpPr/>
      </dsp:nvSpPr>
      <dsp:spPr>
        <a:xfrm>
          <a:off x="0" y="1458533"/>
          <a:ext cx="1531619" cy="137302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048" tIns="135624" rIns="81048" bIns="135624" numCol="1" spcCol="1270" anchor="ctr" anchorCtr="0">
          <a:noAutofit/>
        </a:bodyPr>
        <a:lstStyle/>
        <a:p>
          <a:pPr lvl="0" algn="ctr" defTabSz="844550">
            <a:lnSpc>
              <a:spcPct val="90000"/>
            </a:lnSpc>
            <a:spcBef>
              <a:spcPct val="0"/>
            </a:spcBef>
            <a:spcAft>
              <a:spcPct val="35000"/>
            </a:spcAft>
          </a:pPr>
          <a:r>
            <a:rPr lang="en-US" sz="1900" kern="1200"/>
            <a:t>Improve</a:t>
          </a:r>
        </a:p>
      </dsp:txBody>
      <dsp:txXfrm>
        <a:off x="0" y="1458533"/>
        <a:ext cx="1531619" cy="1373023"/>
      </dsp:txXfrm>
    </dsp:sp>
    <dsp:sp modelId="{C5B5B713-437E-F447-A767-6FA0CC1DA834}">
      <dsp:nvSpPr>
        <dsp:cNvPr id="0" name=""/>
        <dsp:cNvSpPr/>
      </dsp:nvSpPr>
      <dsp:spPr>
        <a:xfrm>
          <a:off x="1531619" y="2913938"/>
          <a:ext cx="6126479" cy="137302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871" tIns="348748" rIns="118871" bIns="348748" numCol="1" spcCol="1270" anchor="ctr" anchorCtr="0">
          <a:noAutofit/>
        </a:bodyPr>
        <a:lstStyle/>
        <a:p>
          <a:pPr lvl="0" algn="l" defTabSz="666750">
            <a:lnSpc>
              <a:spcPct val="90000"/>
            </a:lnSpc>
            <a:spcBef>
              <a:spcPct val="0"/>
            </a:spcBef>
            <a:spcAft>
              <a:spcPct val="35000"/>
            </a:spcAft>
          </a:pPr>
          <a:r>
            <a:rPr lang="en-US" sz="1500" kern="1200"/>
            <a:t>Offer flexible benefits: Introduce options where staff can choose some benefits based on their needs, such as housing, extra leave, or cash alternatives, so rewards feel more personalised (Atharva Khadilkar, 2025).</a:t>
          </a:r>
        </a:p>
      </dsp:txBody>
      <dsp:txXfrm>
        <a:off x="1531619" y="2913938"/>
        <a:ext cx="6126479" cy="1373023"/>
      </dsp:txXfrm>
    </dsp:sp>
    <dsp:sp modelId="{FC7D904A-0C85-DD42-B08F-05FD7FB11539}">
      <dsp:nvSpPr>
        <dsp:cNvPr id="0" name=""/>
        <dsp:cNvSpPr/>
      </dsp:nvSpPr>
      <dsp:spPr>
        <a:xfrm>
          <a:off x="0" y="2913938"/>
          <a:ext cx="1531619" cy="137302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048" tIns="135624" rIns="81048" bIns="135624" numCol="1" spcCol="1270" anchor="ctr" anchorCtr="0">
          <a:noAutofit/>
        </a:bodyPr>
        <a:lstStyle/>
        <a:p>
          <a:pPr lvl="0" algn="ctr" defTabSz="844550">
            <a:lnSpc>
              <a:spcPct val="90000"/>
            </a:lnSpc>
            <a:spcBef>
              <a:spcPct val="0"/>
            </a:spcBef>
            <a:spcAft>
              <a:spcPct val="35000"/>
            </a:spcAft>
          </a:pPr>
          <a:r>
            <a:rPr lang="en-US" sz="1900" kern="1200"/>
            <a:t>Offer</a:t>
          </a:r>
        </a:p>
      </dsp:txBody>
      <dsp:txXfrm>
        <a:off x="0" y="2913938"/>
        <a:ext cx="1531619" cy="1373023"/>
      </dsp:txXfrm>
    </dsp:sp>
    <dsp:sp modelId="{78E5DCFB-E52F-D748-9383-77D69C4089BC}">
      <dsp:nvSpPr>
        <dsp:cNvPr id="0" name=""/>
        <dsp:cNvSpPr/>
      </dsp:nvSpPr>
      <dsp:spPr>
        <a:xfrm>
          <a:off x="1531619" y="4369342"/>
          <a:ext cx="6126479" cy="137302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871" tIns="348748" rIns="118871" bIns="348748" numCol="1" spcCol="1270" anchor="ctr" anchorCtr="0">
          <a:noAutofit/>
        </a:bodyPr>
        <a:lstStyle/>
        <a:p>
          <a:pPr lvl="0" algn="l" defTabSz="666750">
            <a:lnSpc>
              <a:spcPct val="90000"/>
            </a:lnSpc>
            <a:spcBef>
              <a:spcPct val="0"/>
            </a:spcBef>
            <a:spcAft>
              <a:spcPct val="35000"/>
            </a:spcAft>
          </a:pPr>
          <a:r>
            <a:rPr lang="en-US" sz="1500" kern="1200"/>
            <a:t>Train managers on reward communication: Give line managers proper training to discuss pay, performance, and fairness clearly and respectfully.</a:t>
          </a:r>
        </a:p>
      </dsp:txBody>
      <dsp:txXfrm>
        <a:off x="1531619" y="4369342"/>
        <a:ext cx="6126479" cy="1373023"/>
      </dsp:txXfrm>
    </dsp:sp>
    <dsp:sp modelId="{FFACCA28-7805-ED43-867F-EC211B98BD9C}">
      <dsp:nvSpPr>
        <dsp:cNvPr id="0" name=""/>
        <dsp:cNvSpPr/>
      </dsp:nvSpPr>
      <dsp:spPr>
        <a:xfrm>
          <a:off x="0" y="4369342"/>
          <a:ext cx="1531619" cy="137302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048" tIns="135624" rIns="81048" bIns="135624" numCol="1" spcCol="1270" anchor="ctr" anchorCtr="0">
          <a:noAutofit/>
        </a:bodyPr>
        <a:lstStyle/>
        <a:p>
          <a:pPr lvl="0" algn="ctr" defTabSz="844550">
            <a:lnSpc>
              <a:spcPct val="90000"/>
            </a:lnSpc>
            <a:spcBef>
              <a:spcPct val="0"/>
            </a:spcBef>
            <a:spcAft>
              <a:spcPct val="35000"/>
            </a:spcAft>
          </a:pPr>
          <a:r>
            <a:rPr lang="en-US" sz="1900" kern="1200"/>
            <a:t>Train</a:t>
          </a:r>
        </a:p>
      </dsp:txBody>
      <dsp:txXfrm>
        <a:off x="0" y="4369342"/>
        <a:ext cx="1531619" cy="1373023"/>
      </dsp:txXfrm>
    </dsp:sp>
    <dsp:sp modelId="{24A8E430-AEE1-E942-BEBE-319FCCD6A62C}">
      <dsp:nvSpPr>
        <dsp:cNvPr id="0" name=""/>
        <dsp:cNvSpPr/>
      </dsp:nvSpPr>
      <dsp:spPr>
        <a:xfrm>
          <a:off x="1531619" y="5824747"/>
          <a:ext cx="6126479" cy="1373023"/>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871" tIns="348748" rIns="118871" bIns="348748" numCol="1" spcCol="1270" anchor="ctr" anchorCtr="0">
          <a:noAutofit/>
        </a:bodyPr>
        <a:lstStyle/>
        <a:p>
          <a:pPr lvl="0" algn="l" defTabSz="666750">
            <a:lnSpc>
              <a:spcPct val="90000"/>
            </a:lnSpc>
            <a:spcBef>
              <a:spcPct val="0"/>
            </a:spcBef>
            <a:spcAft>
              <a:spcPct val="35000"/>
            </a:spcAft>
          </a:pPr>
          <a:r>
            <a:rPr lang="en-US" sz="1500" kern="1200"/>
            <a:t>Strengthen non-financial recognition: Use “employee of the month” awards, thank-you messages, certificates, and visible appreciation, along with clear career paths, to motivate staff beyond money (Alzoraiki et al., 2024).</a:t>
          </a:r>
        </a:p>
      </dsp:txBody>
      <dsp:txXfrm>
        <a:off x="1531619" y="5824747"/>
        <a:ext cx="6126479" cy="1373023"/>
      </dsp:txXfrm>
    </dsp:sp>
    <dsp:sp modelId="{E962995C-EEFD-F942-8F40-F72322ADA5CC}">
      <dsp:nvSpPr>
        <dsp:cNvPr id="0" name=""/>
        <dsp:cNvSpPr/>
      </dsp:nvSpPr>
      <dsp:spPr>
        <a:xfrm>
          <a:off x="0" y="5824747"/>
          <a:ext cx="1531619" cy="1373023"/>
        </a:xfrm>
        <a:prstGeom prst="rect">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1048" tIns="135624" rIns="81048" bIns="135624" numCol="1" spcCol="1270" anchor="ctr" anchorCtr="0">
          <a:noAutofit/>
        </a:bodyPr>
        <a:lstStyle/>
        <a:p>
          <a:pPr lvl="0" algn="ctr" defTabSz="844550">
            <a:lnSpc>
              <a:spcPct val="90000"/>
            </a:lnSpc>
            <a:spcBef>
              <a:spcPct val="0"/>
            </a:spcBef>
            <a:spcAft>
              <a:spcPct val="35000"/>
            </a:spcAft>
          </a:pPr>
          <a:r>
            <a:rPr lang="en-US" sz="1900" kern="1200"/>
            <a:t>Strengthen</a:t>
          </a:r>
        </a:p>
      </dsp:txBody>
      <dsp:txXfrm>
        <a:off x="0" y="5824747"/>
        <a:ext cx="1531619" cy="137302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1.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6FCCBD9-C8B4-4DB5-9EAE-F06DFB75B383}" type="datetimeFigureOut">
              <a:rPr lang="en-US" smtClean="0"/>
              <a:t>11/30/2025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B2AD2A-E453-4485-B435-8AF898262C45}" type="slidenum">
              <a:rPr lang="en-US" smtClean="0"/>
              <a:t>‹#›</a:t>
            </a:fld>
            <a:endParaRPr lang="en-US"/>
          </a:p>
        </p:txBody>
      </p:sp>
    </p:spTree>
    <p:extLst>
      <p:ext uri="{BB962C8B-B14F-4D97-AF65-F5344CB8AC3E}">
        <p14:creationId xmlns:p14="http://schemas.microsoft.com/office/powerpoint/2010/main" val="3026285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Good morning, today, I will discuss recruitment and selection in Qatar Airways. This presentation would first present the organisation and its HR environment, and then describe the way the company today recruits and selects employees to work in various positions. Then I will demonstrate their connection with the overall business strategy and HR policies of the airline (Wang, 2021). The primary HR issues that Qatar Airways will experience in its recruitment and selection will also be emphasised, including competition and turnover. I will conclude by providing some practical recommendations in order to make the process better and a short conclusion.</a:t>
            </a:r>
          </a:p>
          <a:p>
            <a:endParaRPr lang="en-GB" dirty="0"/>
          </a:p>
        </p:txBody>
      </p:sp>
      <p:sp>
        <p:nvSpPr>
          <p:cNvPr id="4" name="Slide Number Placeholder 3"/>
          <p:cNvSpPr>
            <a:spLocks noGrp="1"/>
          </p:cNvSpPr>
          <p:nvPr>
            <p:ph type="sldNum" sz="quarter" idx="5"/>
          </p:nvPr>
        </p:nvSpPr>
        <p:spPr/>
        <p:txBody>
          <a:bodyPr/>
          <a:lstStyle/>
          <a:p>
            <a:fld id="{BC89C46F-4D33-4BCF-BF08-5BC67E490FC8}" type="slidenum">
              <a:rPr lang="en-GB" smtClean="0"/>
              <a:t>22</a:t>
            </a:fld>
            <a:endParaRPr lang="en-GB"/>
          </a:p>
        </p:txBody>
      </p:sp>
    </p:spTree>
    <p:extLst>
      <p:ext uri="{BB962C8B-B14F-4D97-AF65-F5344CB8AC3E}">
        <p14:creationId xmlns:p14="http://schemas.microsoft.com/office/powerpoint/2010/main" val="16716091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Qatar Airways is a rapidly expanding full-service carrier that is headquartered in Doha and flies to numerous destinations around the globe. The company relies on a massive workforce that is very diverse, consisting of cabin crew, pilots, engineers, ground staff and corporate employees. Since the airline operates both during the day and at night, the availability of sufficient qualified and motivated individuals is critical to quality and safe services (Petcu, 2017). This is why recruitment and selection are fundamental HR processes. The HR vision is to have the right person in the right position, with the right attitude, to ensure that all the service, safety and brand image are safeguarded.</a:t>
            </a:r>
          </a:p>
          <a:p>
            <a:endParaRPr lang="en-GB" dirty="0"/>
          </a:p>
        </p:txBody>
      </p:sp>
      <p:sp>
        <p:nvSpPr>
          <p:cNvPr id="4" name="Slide Number Placeholder 3"/>
          <p:cNvSpPr>
            <a:spLocks noGrp="1"/>
          </p:cNvSpPr>
          <p:nvPr>
            <p:ph type="sldNum" sz="quarter" idx="5"/>
          </p:nvPr>
        </p:nvSpPr>
        <p:spPr/>
        <p:txBody>
          <a:bodyPr/>
          <a:lstStyle/>
          <a:p>
            <a:fld id="{BC89C46F-4D33-4BCF-BF08-5BC67E490FC8}" type="slidenum">
              <a:rPr lang="en-GB" smtClean="0"/>
              <a:t>23</a:t>
            </a:fld>
            <a:endParaRPr lang="en-GB"/>
          </a:p>
        </p:txBody>
      </p:sp>
    </p:spTree>
    <p:extLst>
      <p:ext uri="{BB962C8B-B14F-4D97-AF65-F5344CB8AC3E}">
        <p14:creationId xmlns:p14="http://schemas.microsoft.com/office/powerpoint/2010/main" val="36184286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Qatar Airways primarily resorts to centralised online recruitment. It places adverts in its official career portal, advertising on external job boards, social media and international recruiting events, particularly cabin crew and technical vacancies. Online applications are made where the candidate is initially filtered based on minimal requirements based on education, language proficiency, working experience and relocation capabilities. The shortlisted candidates can undergo tests, group tasks, or assessment activities (Kim and </a:t>
            </a:r>
            <a:r>
              <a:rPr lang="en-GB" sz="1200" kern="1200" dirty="0" err="1">
                <a:solidFill>
                  <a:schemeClr val="tx1"/>
                </a:solidFill>
                <a:effectLst/>
                <a:latin typeface="+mn-lt"/>
                <a:ea typeface="+mn-ea"/>
                <a:cs typeface="+mn-cs"/>
              </a:rPr>
              <a:t>Kusakci</a:t>
            </a:r>
            <a:r>
              <a:rPr lang="en-GB" sz="1200" kern="1200" dirty="0">
                <a:solidFill>
                  <a:schemeClr val="tx1"/>
                </a:solidFill>
                <a:effectLst/>
                <a:latin typeface="+mn-lt"/>
                <a:ea typeface="+mn-ea"/>
                <a:cs typeface="+mn-cs"/>
              </a:rPr>
              <a:t>, 2023). They will then be subjected to organised interviews, medical and background checks in safety-critical jobs. Shortlisting and final interviews involve line managers so that they may review team fit and role suitability.</a:t>
            </a:r>
          </a:p>
          <a:p>
            <a:endParaRPr lang="en-GB" dirty="0"/>
          </a:p>
        </p:txBody>
      </p:sp>
      <p:sp>
        <p:nvSpPr>
          <p:cNvPr id="4" name="Slide Number Placeholder 3"/>
          <p:cNvSpPr>
            <a:spLocks noGrp="1"/>
          </p:cNvSpPr>
          <p:nvPr>
            <p:ph type="sldNum" sz="quarter" idx="5"/>
          </p:nvPr>
        </p:nvSpPr>
        <p:spPr/>
        <p:txBody>
          <a:bodyPr/>
          <a:lstStyle/>
          <a:p>
            <a:fld id="{BC89C46F-4D33-4BCF-BF08-5BC67E490FC8}" type="slidenum">
              <a:rPr lang="en-GB" smtClean="0"/>
              <a:t>24</a:t>
            </a:fld>
            <a:endParaRPr lang="en-GB"/>
          </a:p>
        </p:txBody>
      </p:sp>
    </p:spTree>
    <p:extLst>
      <p:ext uri="{BB962C8B-B14F-4D97-AF65-F5344CB8AC3E}">
        <p14:creationId xmlns:p14="http://schemas.microsoft.com/office/powerpoint/2010/main" val="10683833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Qatar Airways recruitment and selection system has a connection with the strategic goals of the organisation. When the airline increases its route network or introduces new planes, HR will need to schedule to provide it with the number of qualified personnel. Recruitment targets are thus related to the business forecasts. HR policies focus on a high level of customer service, high safety levels and professionalism and these values serve as major selection instruments (Argue, 2015). Simultaneously, the company encourages diversity and inclusion since its groups are extremely multicultural. Line managers contribute to making these policies practical by working out the workforce planning, interviewing and internal promotion.</a:t>
            </a:r>
          </a:p>
          <a:p>
            <a:endParaRPr lang="en-GB" dirty="0"/>
          </a:p>
        </p:txBody>
      </p:sp>
      <p:sp>
        <p:nvSpPr>
          <p:cNvPr id="4" name="Slide Number Placeholder 3"/>
          <p:cNvSpPr>
            <a:spLocks noGrp="1"/>
          </p:cNvSpPr>
          <p:nvPr>
            <p:ph type="sldNum" sz="quarter" idx="5"/>
          </p:nvPr>
        </p:nvSpPr>
        <p:spPr/>
        <p:txBody>
          <a:bodyPr/>
          <a:lstStyle/>
          <a:p>
            <a:fld id="{BC89C46F-4D33-4BCF-BF08-5BC67E490FC8}" type="slidenum">
              <a:rPr lang="en-GB" smtClean="0"/>
              <a:t>25</a:t>
            </a:fld>
            <a:endParaRPr lang="en-GB"/>
          </a:p>
        </p:txBody>
      </p:sp>
    </p:spTree>
    <p:extLst>
      <p:ext uri="{BB962C8B-B14F-4D97-AF65-F5344CB8AC3E}">
        <p14:creationId xmlns:p14="http://schemas.microsoft.com/office/powerpoint/2010/main" val="40572550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Qatar Airways has a number of challenges in recruitment and selection despite the existence of strong systems. Worldwide competition among the experienced pilots, engineers and digital experts is high, hence it is hard and expensive to attract and retain these individuals. Certain jobs, such as the cabin crew and ground staff, are characterised by high turnover due to long working hours, travelling a lot, and being away from the family, which compels the company to hire continuously (Lievens, and Chapman, 2019). Another challenge is dealing with cultural diversity, whereby recruiters should not be biased against some nationalities. Moreover, the process of selection may become time-consuming and tedious, and the candidates should be prepared to move to Doha without compromising various local labour regulations.</a:t>
            </a:r>
          </a:p>
          <a:p>
            <a:endParaRPr lang="en-GB" dirty="0"/>
          </a:p>
        </p:txBody>
      </p:sp>
      <p:sp>
        <p:nvSpPr>
          <p:cNvPr id="4" name="Slide Number Placeholder 3"/>
          <p:cNvSpPr>
            <a:spLocks noGrp="1"/>
          </p:cNvSpPr>
          <p:nvPr>
            <p:ph type="sldNum" sz="quarter" idx="5"/>
          </p:nvPr>
        </p:nvSpPr>
        <p:spPr/>
        <p:txBody>
          <a:bodyPr/>
          <a:lstStyle/>
          <a:p>
            <a:fld id="{BC89C46F-4D33-4BCF-BF08-5BC67E490FC8}" type="slidenum">
              <a:rPr lang="en-GB" smtClean="0"/>
              <a:t>26</a:t>
            </a:fld>
            <a:endParaRPr lang="en-GB"/>
          </a:p>
        </p:txBody>
      </p:sp>
    </p:spTree>
    <p:extLst>
      <p:ext uri="{BB962C8B-B14F-4D97-AF65-F5344CB8AC3E}">
        <p14:creationId xmlns:p14="http://schemas.microsoft.com/office/powerpoint/2010/main" val="9447452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address these issues, Qatar Airways would benefit by enhancing its employer branding by expressly selling the career growth, training and the advantages of working in a multinational and multicultural setting. Collaborations with aviation schools and universities would assist in creating long-term sources of talent. The HR analytics and AI tools could also help the company to improve the screening, decreasing bias and time to hire, and training line managers on structured and inclusive methods of interviewing. Internal talent pools and better career path development would decrease the strain on external recruitment. To sum up, the quality of the service, safety, and competitive advantages of Qatar Airways in the global airline industry are essential because of effective recruitment and selection.</a:t>
            </a:r>
          </a:p>
          <a:p>
            <a:r>
              <a:rPr lang="en-GB" sz="1200" kern="1200" dirty="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5"/>
          </p:nvPr>
        </p:nvSpPr>
        <p:spPr/>
        <p:txBody>
          <a:bodyPr/>
          <a:lstStyle/>
          <a:p>
            <a:fld id="{BC89C46F-4D33-4BCF-BF08-5BC67E490FC8}" type="slidenum">
              <a:rPr lang="en-GB" smtClean="0"/>
              <a:t>27</a:t>
            </a:fld>
            <a:endParaRPr lang="en-GB"/>
          </a:p>
        </p:txBody>
      </p:sp>
    </p:spTree>
    <p:extLst>
      <p:ext uri="{BB962C8B-B14F-4D97-AF65-F5344CB8AC3E}">
        <p14:creationId xmlns:p14="http://schemas.microsoft.com/office/powerpoint/2010/main" val="29332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89C46F-4D33-4BCF-BF08-5BC67E490FC8}" type="slidenum">
              <a:rPr lang="en-GB" smtClean="0"/>
              <a:t>28</a:t>
            </a:fld>
            <a:endParaRPr lang="en-GB"/>
          </a:p>
        </p:txBody>
      </p:sp>
    </p:spTree>
    <p:extLst>
      <p:ext uri="{BB962C8B-B14F-4D97-AF65-F5344CB8AC3E}">
        <p14:creationId xmlns:p14="http://schemas.microsoft.com/office/powerpoint/2010/main" val="21690499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6EB2AD2A-E453-4485-B435-8AF898262C45}" type="slidenum">
              <a:rPr lang="en-US" smtClean="0"/>
              <a:t>41</a:t>
            </a:fld>
            <a:endParaRPr lang="en-US"/>
          </a:p>
        </p:txBody>
      </p:sp>
    </p:spTree>
    <p:extLst>
      <p:ext uri="{BB962C8B-B14F-4D97-AF65-F5344CB8AC3E}">
        <p14:creationId xmlns:p14="http://schemas.microsoft.com/office/powerpoint/2010/main" val="721713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11/30/2025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C1191-9254-2F84-DDEB-56922344138D}"/>
              </a:ext>
            </a:extLst>
          </p:cNvPr>
          <p:cNvSpPr>
            <a:spLocks noGrp="1"/>
          </p:cNvSpPr>
          <p:nvPr>
            <p:ph type="ctrTitle"/>
          </p:nvPr>
        </p:nvSpPr>
        <p:spPr>
          <a:xfrm>
            <a:off x="2286000" y="1683545"/>
            <a:ext cx="13716000" cy="3581400"/>
          </a:xfrm>
        </p:spPr>
        <p:txBody>
          <a:bodyPr anchor="b"/>
          <a:lstStyle>
            <a:lvl1pPr algn="ctr">
              <a:defRPr sz="9000"/>
            </a:lvl1pPr>
          </a:lstStyle>
          <a:p>
            <a:r>
              <a:rPr lang="en-US"/>
              <a:t>Click to edit Master title style</a:t>
            </a:r>
          </a:p>
        </p:txBody>
      </p:sp>
      <p:sp>
        <p:nvSpPr>
          <p:cNvPr id="3" name="Subtitle 2">
            <a:extLst>
              <a:ext uri="{FF2B5EF4-FFF2-40B4-BE49-F238E27FC236}">
                <a16:creationId xmlns:a16="http://schemas.microsoft.com/office/drawing/2014/main" id="{7187E4EC-FC7F-79A2-3452-611BB8469DAB}"/>
              </a:ext>
            </a:extLst>
          </p:cNvPr>
          <p:cNvSpPr>
            <a:spLocks noGrp="1"/>
          </p:cNvSpPr>
          <p:nvPr>
            <p:ph type="subTitle" idx="1"/>
          </p:nvPr>
        </p:nvSpPr>
        <p:spPr>
          <a:xfrm>
            <a:off x="2286000" y="5403057"/>
            <a:ext cx="13716000" cy="2483643"/>
          </a:xfrm>
        </p:spPr>
        <p:txBody>
          <a:bodyPr/>
          <a:lstStyle>
            <a:lvl1pPr marL="0" indent="0" algn="ctr">
              <a:buNone/>
              <a:defRPr sz="3600"/>
            </a:lvl1pPr>
            <a:lvl2pPr marL="685800" indent="0" algn="ctr">
              <a:buNone/>
              <a:defRPr sz="3000"/>
            </a:lvl2pPr>
            <a:lvl3pPr marL="1371600" indent="0" algn="ctr">
              <a:buNone/>
              <a:defRPr sz="27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a:t>Click to edit Master subtitle style</a:t>
            </a:r>
          </a:p>
        </p:txBody>
      </p:sp>
      <p:sp>
        <p:nvSpPr>
          <p:cNvPr id="4" name="Date Placeholder 3">
            <a:extLst>
              <a:ext uri="{FF2B5EF4-FFF2-40B4-BE49-F238E27FC236}">
                <a16:creationId xmlns:a16="http://schemas.microsoft.com/office/drawing/2014/main" id="{2F67E9B0-077E-A67E-C0B0-7C50B74361EB}"/>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43660669-B779-4559-F015-6BC9082C6C0B}"/>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7729712E-A7F0-AAA4-875A-749494F9D70F}"/>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38088470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26352908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10851646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1988339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12312992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11481310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6972526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170753613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E3990-DCF1-BAAA-F350-A41DE1202A4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60A9258-0360-B23E-9F2B-825D403217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69722D-2FA1-E099-9871-B20697A9F84C}"/>
              </a:ext>
            </a:extLst>
          </p:cNvPr>
          <p:cNvSpPr>
            <a:spLocks noGrp="1"/>
          </p:cNvSpPr>
          <p:nvPr>
            <p:ph type="dt" sz="half" idx="10"/>
          </p:nvPr>
        </p:nvSpPr>
        <p:spPr/>
        <p:txBody>
          <a:body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50987D63-8D84-8E31-A45C-21DB43A4FAFA}"/>
              </a:ext>
            </a:extLst>
          </p:cNvPr>
          <p:cNvSpPr>
            <a:spLocks noGrp="1"/>
          </p:cNvSpPr>
          <p:nvPr>
            <p:ph type="ftr" sz="quarter" idx="11"/>
          </p:nvPr>
        </p:nvSpPr>
        <p:spPr/>
        <p:txBody>
          <a:body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565653FD-FBDB-A833-9236-5638210FADC3}"/>
              </a:ext>
            </a:extLst>
          </p:cNvPr>
          <p:cNvSpPr>
            <a:spLocks noGrp="1"/>
          </p:cNvSpPr>
          <p:nvPr>
            <p:ph type="sldNum" sz="quarter" idx="12"/>
          </p:nvPr>
        </p:nvSpPr>
        <p:spPr/>
        <p:txBody>
          <a:body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1617502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Relationship Id="rId1"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Relationship Id="rId1" Type="http://schemas.openxmlformats.org/officeDocument/2006/relationships/slideLayout" Target="../slideLayouts/slideLayout14.xml"/></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Relationship Id="rId1" Type="http://schemas.openxmlformats.org/officeDocument/2006/relationships/slideLayout" Target="../slideLayouts/slideLayout15.xml"/></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Relationship Id="rId1" Type="http://schemas.openxmlformats.org/officeDocument/2006/relationships/slideLayout" Target="../slideLayouts/slideLayout16.xml"/></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Relationship Id="rId1" Type="http://schemas.openxmlformats.org/officeDocument/2006/relationships/slideLayout" Target="../slideLayouts/slideLayout17.xml"/></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Relationship Id="rId1" Type="http://schemas.openxmlformats.org/officeDocument/2006/relationships/slideLayout" Target="../slideLayouts/slideLayout18.xml"/></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Relationship Id="rId1" Type="http://schemas.openxmlformats.org/officeDocument/2006/relationships/slideLayout" Target="../slideLayouts/slideLayout19.xml"/></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Relationship Id="rId1"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633587848"/>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3227324929"/>
      </p:ext>
    </p:extLst>
  </p:cSld>
  <p:clrMap bg1="lt1" tx1="dk1" bg2="lt2" tx2="dk2" accent1="accent1" accent2="accent2" accent3="accent3" accent4="accent4" accent5="accent5" accent6="accent6" hlink="hlink" folHlink="folHlink"/>
  <p:sldLayoutIdLst>
    <p:sldLayoutId id="214748366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982060316"/>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3906731287"/>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3832761449"/>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3825962251"/>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2255472250"/>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1494381976"/>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934E20-E9B8-C763-64BA-6774CD17AC4C}"/>
              </a:ext>
            </a:extLst>
          </p:cNvPr>
          <p:cNvSpPr>
            <a:spLocks noGrp="1"/>
          </p:cNvSpPr>
          <p:nvPr>
            <p:ph type="title"/>
          </p:nvPr>
        </p:nvSpPr>
        <p:spPr>
          <a:xfrm>
            <a:off x="1257300" y="547688"/>
            <a:ext cx="15773400" cy="1988345"/>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C669D5C2-9F9D-D794-D257-FD4EB6994D3E}"/>
              </a:ext>
            </a:extLst>
          </p:cNvPr>
          <p:cNvSpPr>
            <a:spLocks noGrp="1"/>
          </p:cNvSpPr>
          <p:nvPr>
            <p:ph type="body" idx="1"/>
          </p:nvPr>
        </p:nvSpPr>
        <p:spPr>
          <a:xfrm>
            <a:off x="1257300" y="2738438"/>
            <a:ext cx="15773400" cy="65270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EB7BCBB-96AE-B16B-9A5C-0D3F6A7BE039}"/>
              </a:ext>
            </a:extLst>
          </p:cNvPr>
          <p:cNvSpPr>
            <a:spLocks noGrp="1"/>
          </p:cNvSpPr>
          <p:nvPr>
            <p:ph type="dt" sz="half" idx="2"/>
          </p:nvPr>
        </p:nvSpPr>
        <p:spPr>
          <a:xfrm>
            <a:off x="1257300" y="9534526"/>
            <a:ext cx="4114800" cy="547688"/>
          </a:xfrm>
          <a:prstGeom prst="rect">
            <a:avLst/>
          </a:prstGeom>
        </p:spPr>
        <p:txBody>
          <a:bodyPr vert="horz" lIns="91440" tIns="45720" rIns="91440" bIns="45720" rtlCol="0" anchor="ctr"/>
          <a:lstStyle>
            <a:lvl1pPr algn="l">
              <a:defRPr sz="1800">
                <a:solidFill>
                  <a:schemeClr val="tx1">
                    <a:tint val="75000"/>
                  </a:schemeClr>
                </a:solidFill>
              </a:defRPr>
            </a:lvl1pPr>
          </a:lstStyle>
          <a:p>
            <a:pPr defTabSz="1371600"/>
            <a:fld id="{83473A5F-C7AF-4C5B-85AB-B663554DF48C}" type="datetimeFigureOut">
              <a:rPr lang="en-US" smtClean="0">
                <a:solidFill>
                  <a:prstClr val="black">
                    <a:tint val="75000"/>
                  </a:prstClr>
                </a:solidFill>
              </a:rPr>
              <a:pPr defTabSz="1371600"/>
              <a:t>11/30/2025</a:t>
            </a:fld>
            <a:endParaRPr lang="en-US">
              <a:solidFill>
                <a:prstClr val="black">
                  <a:tint val="75000"/>
                </a:prstClr>
              </a:solidFill>
            </a:endParaRPr>
          </a:p>
        </p:txBody>
      </p:sp>
      <p:sp>
        <p:nvSpPr>
          <p:cNvPr id="5" name="Footer Placeholder 4">
            <a:extLst>
              <a:ext uri="{FF2B5EF4-FFF2-40B4-BE49-F238E27FC236}">
                <a16:creationId xmlns:a16="http://schemas.microsoft.com/office/drawing/2014/main" id="{B463AD5E-9C7D-45A8-CEF8-2A24558F45C4}"/>
              </a:ext>
            </a:extLst>
          </p:cNvPr>
          <p:cNvSpPr>
            <a:spLocks noGrp="1"/>
          </p:cNvSpPr>
          <p:nvPr>
            <p:ph type="ftr" sz="quarter" idx="3"/>
          </p:nvPr>
        </p:nvSpPr>
        <p:spPr>
          <a:xfrm>
            <a:off x="6057900" y="9534526"/>
            <a:ext cx="6172200" cy="547688"/>
          </a:xfrm>
          <a:prstGeom prst="rect">
            <a:avLst/>
          </a:prstGeom>
        </p:spPr>
        <p:txBody>
          <a:bodyPr vert="horz" lIns="91440" tIns="45720" rIns="91440" bIns="45720" rtlCol="0" anchor="ctr"/>
          <a:lstStyle>
            <a:lvl1pPr algn="ctr">
              <a:defRPr sz="1800">
                <a:solidFill>
                  <a:schemeClr val="tx1">
                    <a:tint val="75000"/>
                  </a:schemeClr>
                </a:solidFill>
              </a:defRPr>
            </a:lvl1pPr>
          </a:lstStyle>
          <a:p>
            <a:pPr defTabSz="1371600"/>
            <a:endParaRPr lang="en-US">
              <a:solidFill>
                <a:prstClr val="black">
                  <a:tint val="75000"/>
                </a:prstClr>
              </a:solidFill>
            </a:endParaRPr>
          </a:p>
        </p:txBody>
      </p:sp>
      <p:sp>
        <p:nvSpPr>
          <p:cNvPr id="6" name="Slide Number Placeholder 5">
            <a:extLst>
              <a:ext uri="{FF2B5EF4-FFF2-40B4-BE49-F238E27FC236}">
                <a16:creationId xmlns:a16="http://schemas.microsoft.com/office/drawing/2014/main" id="{C3B97989-2A83-3246-AC71-CA55FA12DE20}"/>
              </a:ext>
            </a:extLst>
          </p:cNvPr>
          <p:cNvSpPr>
            <a:spLocks noGrp="1"/>
          </p:cNvSpPr>
          <p:nvPr>
            <p:ph type="sldNum" sz="quarter" idx="4"/>
          </p:nvPr>
        </p:nvSpPr>
        <p:spPr>
          <a:xfrm>
            <a:off x="12915900" y="9534526"/>
            <a:ext cx="4114800" cy="547688"/>
          </a:xfrm>
          <a:prstGeom prst="rect">
            <a:avLst/>
          </a:prstGeom>
        </p:spPr>
        <p:txBody>
          <a:bodyPr vert="horz" lIns="91440" tIns="45720" rIns="91440" bIns="45720" rtlCol="0" anchor="ctr"/>
          <a:lstStyle>
            <a:lvl1pPr algn="r">
              <a:defRPr sz="1800">
                <a:solidFill>
                  <a:schemeClr val="tx1">
                    <a:tint val="75000"/>
                  </a:schemeClr>
                </a:solidFill>
              </a:defRPr>
            </a:lvl1pPr>
          </a:lstStyle>
          <a:p>
            <a:pPr defTabSz="1371600"/>
            <a:fld id="{F83E8A92-2391-4348-9AC9-B1D8499A9A87}" type="slidenum">
              <a:rPr lang="en-US" smtClean="0">
                <a:solidFill>
                  <a:prstClr val="black">
                    <a:tint val="75000"/>
                  </a:prstClr>
                </a:solidFill>
              </a:rPr>
              <a:pPr defTabSz="1371600"/>
              <a:t>‹#›</a:t>
            </a:fld>
            <a:endParaRPr lang="en-US">
              <a:solidFill>
                <a:prstClr val="black">
                  <a:tint val="75000"/>
                </a:prstClr>
              </a:solidFill>
            </a:endParaRPr>
          </a:p>
        </p:txBody>
      </p:sp>
    </p:spTree>
    <p:extLst>
      <p:ext uri="{BB962C8B-B14F-4D97-AF65-F5344CB8AC3E}">
        <p14:creationId xmlns:p14="http://schemas.microsoft.com/office/powerpoint/2010/main" val="3955234267"/>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1371600" rtl="0" eaLnBrk="1" latinLnBrk="0" hangingPunct="1">
        <a:lnSpc>
          <a:spcPct val="90000"/>
        </a:lnSpc>
        <a:spcBef>
          <a:spcPct val="0"/>
        </a:spcBef>
        <a:buNone/>
        <a:defRPr sz="6600" kern="1200">
          <a:solidFill>
            <a:schemeClr val="tx1"/>
          </a:solidFill>
          <a:latin typeface="+mj-lt"/>
          <a:ea typeface="+mj-ea"/>
          <a:cs typeface="+mj-cs"/>
        </a:defRPr>
      </a:lvl1pPr>
    </p:titleStyle>
    <p:bodyStyle>
      <a:lvl1pPr marL="342900" indent="-342900" algn="l" defTabSz="1371600" rtl="0" eaLnBrk="1" latinLnBrk="0" hangingPunct="1">
        <a:lnSpc>
          <a:spcPct val="90000"/>
        </a:lnSpc>
        <a:spcBef>
          <a:spcPts val="1500"/>
        </a:spcBef>
        <a:buFont typeface="Arial" panose="020B0604020202020204" pitchFamily="34" charset="0"/>
        <a:buChar char="•"/>
        <a:defRPr sz="4200" kern="1200">
          <a:solidFill>
            <a:schemeClr val="tx1"/>
          </a:solidFill>
          <a:latin typeface="+mn-lt"/>
          <a:ea typeface="+mn-ea"/>
          <a:cs typeface="+mn-cs"/>
        </a:defRPr>
      </a:lvl1pPr>
      <a:lvl2pPr marL="1028700" indent="-342900" algn="l" defTabSz="1371600" rtl="0" eaLnBrk="1" latinLnBrk="0" hangingPunct="1">
        <a:lnSpc>
          <a:spcPct val="90000"/>
        </a:lnSpc>
        <a:spcBef>
          <a:spcPts val="750"/>
        </a:spcBef>
        <a:buFont typeface="Arial" panose="020B0604020202020204" pitchFamily="34" charset="0"/>
        <a:buChar char="•"/>
        <a:defRPr sz="3600" kern="1200">
          <a:solidFill>
            <a:schemeClr val="tx1"/>
          </a:solidFill>
          <a:latin typeface="+mn-lt"/>
          <a:ea typeface="+mn-ea"/>
          <a:cs typeface="+mn-cs"/>
        </a:defRPr>
      </a:lvl2pPr>
      <a:lvl3pPr marL="1714500" indent="-342900" algn="l" defTabSz="1371600" rtl="0" eaLnBrk="1" latinLnBrk="0" hangingPunct="1">
        <a:lnSpc>
          <a:spcPct val="90000"/>
        </a:lnSpc>
        <a:spcBef>
          <a:spcPts val="750"/>
        </a:spcBef>
        <a:buFont typeface="Arial" panose="020B0604020202020204" pitchFamily="34" charset="0"/>
        <a:buChar char="•"/>
        <a:defRPr sz="3000" kern="1200">
          <a:solidFill>
            <a:schemeClr val="tx1"/>
          </a:solidFill>
          <a:latin typeface="+mn-lt"/>
          <a:ea typeface="+mn-ea"/>
          <a:cs typeface="+mn-cs"/>
        </a:defRPr>
      </a:lvl3pPr>
      <a:lvl4pPr marL="2400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4pPr>
      <a:lvl5pPr marL="30861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5pPr>
      <a:lvl6pPr marL="37719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6pPr>
      <a:lvl7pPr marL="44577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7pPr>
      <a:lvl8pPr marL="51435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8pPr>
      <a:lvl9pPr marL="5829300" indent="-342900" algn="l" defTabSz="1371600" rtl="0" eaLnBrk="1" latinLnBrk="0" hangingPunct="1">
        <a:lnSpc>
          <a:spcPct val="90000"/>
        </a:lnSpc>
        <a:spcBef>
          <a:spcPts val="750"/>
        </a:spcBef>
        <a:buFont typeface="Arial" panose="020B0604020202020204" pitchFamily="34" charset="0"/>
        <a:buChar char="•"/>
        <a:defRPr sz="27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image" Target="../media/image8.png"/><Relationship Id="rId13" Type="http://schemas.openxmlformats.org/officeDocument/2006/relationships/image" Target="../media/image15.svg"/><Relationship Id="rId3" Type="http://schemas.openxmlformats.org/officeDocument/2006/relationships/image" Target="../media/image6.svg"/><Relationship Id="rId7" Type="http://schemas.openxmlformats.org/officeDocument/2006/relationships/image" Target="../media/image10.svg"/><Relationship Id="rId12" Type="http://schemas.openxmlformats.org/officeDocument/2006/relationships/image" Target="../media/image10.png"/><Relationship Id="rId2" Type="http://schemas.openxmlformats.org/officeDocument/2006/relationships/image" Target="../media/image5.pn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9.jpeg"/><Relationship Id="rId5" Type="http://schemas.openxmlformats.org/officeDocument/2006/relationships/image" Target="../media/image8.svg"/><Relationship Id="rId10" Type="http://schemas.openxmlformats.org/officeDocument/2006/relationships/image" Target="../media/image2.png"/><Relationship Id="rId4" Type="http://schemas.openxmlformats.org/officeDocument/2006/relationships/image" Target="../media/image6.png"/><Relationship Id="rId9" Type="http://schemas.openxmlformats.org/officeDocument/2006/relationships/image" Target="../media/image12.svg"/></Relationships>
</file>

<file path=ppt/slides/_rels/slide6.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2.png"/><Relationship Id="rId7" Type="http://schemas.openxmlformats.org/officeDocument/2006/relationships/image" Target="../media/image14.png"/><Relationship Id="rId2" Type="http://schemas.openxmlformats.org/officeDocument/2006/relationships/image" Target="../media/image11.jpeg"/><Relationship Id="rId1" Type="http://schemas.openxmlformats.org/officeDocument/2006/relationships/slideLayout" Target="../slideLayouts/slideLayout7.xml"/><Relationship Id="rId6" Type="http://schemas.openxmlformats.org/officeDocument/2006/relationships/image" Target="../media/image20.svg"/><Relationship Id="rId11" Type="http://schemas.openxmlformats.org/officeDocument/2006/relationships/image" Target="../media/image2.png"/><Relationship Id="rId5" Type="http://schemas.openxmlformats.org/officeDocument/2006/relationships/image" Target="../media/image13.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7" Type="http://schemas.openxmlformats.org/officeDocument/2006/relationships/image" Target="../media/image2.png"/><Relationship Id="rId2" Type="http://schemas.openxmlformats.org/officeDocument/2006/relationships/image" Target="../media/image16.jpeg"/><Relationship Id="rId1" Type="http://schemas.openxmlformats.org/officeDocument/2006/relationships/slideLayout" Target="../slideLayouts/slideLayout7.xml"/><Relationship Id="rId6" Type="http://schemas.openxmlformats.org/officeDocument/2006/relationships/image" Target="../media/image29.svg"/><Relationship Id="rId5" Type="http://schemas.openxmlformats.org/officeDocument/2006/relationships/image" Target="../media/image18.png"/><Relationship Id="rId4" Type="http://schemas.openxmlformats.org/officeDocument/2006/relationships/image" Target="../media/image27.svg"/></Relationships>
</file>

<file path=ppt/slides/_rels/slide8.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5.png"/><Relationship Id="rId3" Type="http://schemas.openxmlformats.org/officeDocument/2006/relationships/image" Target="../media/image33.svg"/><Relationship Id="rId7" Type="http://schemas.openxmlformats.org/officeDocument/2006/relationships/image" Target="../media/image37.svg"/><Relationship Id="rId12" Type="http://schemas.openxmlformats.org/officeDocument/2006/relationships/image" Target="../media/image2.png"/><Relationship Id="rId2" Type="http://schemas.openxmlformats.org/officeDocument/2006/relationships/image" Target="../media/image20.png"/><Relationship Id="rId1" Type="http://schemas.openxmlformats.org/officeDocument/2006/relationships/slideLayout" Target="../slideLayouts/slideLayout7.xml"/><Relationship Id="rId6" Type="http://schemas.openxmlformats.org/officeDocument/2006/relationships/image" Target="../media/image22.png"/><Relationship Id="rId11" Type="http://schemas.openxmlformats.org/officeDocument/2006/relationships/image" Target="../media/image41.svg"/><Relationship Id="rId5" Type="http://schemas.openxmlformats.org/officeDocument/2006/relationships/image" Target="../media/image35.svg"/><Relationship Id="rId10" Type="http://schemas.openxmlformats.org/officeDocument/2006/relationships/image" Target="../media/image24.png"/><Relationship Id="rId4" Type="http://schemas.openxmlformats.org/officeDocument/2006/relationships/image" Target="../media/image21.png"/><Relationship Id="rId9" Type="http://schemas.openxmlformats.org/officeDocument/2006/relationships/image" Target="../media/image39.svg"/><Relationship Id="rId14" Type="http://schemas.openxmlformats.org/officeDocument/2006/relationships/image" Target="../media/image43.svg"/></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0.sv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28.png"/><Relationship Id="rId5" Type="http://schemas.openxmlformats.org/officeDocument/2006/relationships/image" Target="../media/image4.svg"/><Relationship Id="rId4" Type="http://schemas.openxmlformats.org/officeDocument/2006/relationships/image" Target="../media/image27.png"/></Relationships>
</file>

<file path=ppt/slides/_rels/slide22.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7.png"/><Relationship Id="rId4" Type="http://schemas.openxmlformats.org/officeDocument/2006/relationships/image" Target="../media/image2.svg"/><Relationship Id="rId9" Type="http://schemas.openxmlformats.org/officeDocument/2006/relationships/image" Target="../media/image29.png"/></Relationships>
</file>

<file path=ppt/slides/_rels/slide23.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7.png"/><Relationship Id="rId4" Type="http://schemas.openxmlformats.org/officeDocument/2006/relationships/image" Target="../media/image2.svg"/><Relationship Id="rId9" Type="http://schemas.openxmlformats.org/officeDocument/2006/relationships/image" Target="../media/image30.jpeg"/></Relationships>
</file>

<file path=ppt/slides/_rels/slide24.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7.png"/><Relationship Id="rId4" Type="http://schemas.openxmlformats.org/officeDocument/2006/relationships/image" Target="../media/image2.svg"/><Relationship Id="rId9" Type="http://schemas.openxmlformats.org/officeDocument/2006/relationships/image" Target="../media/image31.png"/></Relationships>
</file>

<file path=ppt/slides/_rels/slide25.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7.png"/><Relationship Id="rId4" Type="http://schemas.openxmlformats.org/officeDocument/2006/relationships/image" Target="../media/image2.svg"/><Relationship Id="rId9" Type="http://schemas.openxmlformats.org/officeDocument/2006/relationships/image" Target="../media/image32.png"/></Relationships>
</file>

<file path=ppt/slides/_rels/slide26.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7.png"/><Relationship Id="rId4" Type="http://schemas.openxmlformats.org/officeDocument/2006/relationships/image" Target="../media/image2.svg"/><Relationship Id="rId9" Type="http://schemas.openxmlformats.org/officeDocument/2006/relationships/image" Target="../media/image33.jpeg"/></Relationships>
</file>

<file path=ppt/slides/_rels/slide27.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7.png"/><Relationship Id="rId4" Type="http://schemas.openxmlformats.org/officeDocument/2006/relationships/image" Target="../media/image2.svg"/><Relationship Id="rId9" Type="http://schemas.openxmlformats.org/officeDocument/2006/relationships/image" Target="../media/image34.png"/></Relationships>
</file>

<file path=ppt/slides/_rels/slide28.xml.rels><?xml version="1.0" encoding="UTF-8" standalone="yes"?>
<Relationships xmlns="http://schemas.openxmlformats.org/package/2006/relationships"><Relationship Id="rId8" Type="http://schemas.openxmlformats.org/officeDocument/2006/relationships/image" Target="../media/image60.svg"/><Relationship Id="rId3" Type="http://schemas.openxmlformats.org/officeDocument/2006/relationships/image" Target="../media/image26.png"/><Relationship Id="rId7"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27.png"/><Relationship Id="rId4" Type="http://schemas.openxmlformats.org/officeDocument/2006/relationships/image" Target="../media/image2.sv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39.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40.jpe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1.png"/><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44.jpeg"/><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6.jpeg"/><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51.jpeg"/><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52.jpeg"/><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8.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qatarairways.com/en-bd/press-releases/2013/May/pressrelease_qr-hosts-hr-management-conf.html" TargetMode="External"/><Relationship Id="rId2" Type="http://schemas.openxmlformats.org/officeDocument/2006/relationships/hyperlink" Target="https://aviationa2z.com/index.php/2025/11/22/qatar-airways-cabin-crew-salary-2025/"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40790" y="0"/>
            <a:ext cx="212090" cy="5143500"/>
            <a:chOff x="0" y="0"/>
            <a:chExt cx="55859" cy="1354667"/>
          </a:xfrm>
        </p:grpSpPr>
        <p:sp>
          <p:nvSpPr>
            <p:cNvPr id="3" name="Freeform 3"/>
            <p:cNvSpPr/>
            <p:nvPr/>
          </p:nvSpPr>
          <p:spPr>
            <a:xfrm>
              <a:off x="0" y="0"/>
              <a:ext cx="55859" cy="1354667"/>
            </a:xfrm>
            <a:custGeom>
              <a:avLst/>
              <a:gdLst/>
              <a:ahLst/>
              <a:cxnLst/>
              <a:rect l="l" t="t" r="r" b="b"/>
              <a:pathLst>
                <a:path w="55859" h="1354667">
                  <a:moveTo>
                    <a:pt x="0" y="0"/>
                  </a:moveTo>
                  <a:lnTo>
                    <a:pt x="55859" y="0"/>
                  </a:lnTo>
                  <a:lnTo>
                    <a:pt x="55859" y="1354667"/>
                  </a:lnTo>
                  <a:lnTo>
                    <a:pt x="0" y="1354667"/>
                  </a:lnTo>
                  <a:close/>
                </a:path>
              </a:pathLst>
            </a:custGeom>
            <a:solidFill>
              <a:srgbClr val="F9B314"/>
            </a:solidFill>
          </p:spPr>
        </p:sp>
        <p:sp>
          <p:nvSpPr>
            <p:cNvPr id="4" name="TextBox 4"/>
            <p:cNvSpPr txBox="1"/>
            <p:nvPr/>
          </p:nvSpPr>
          <p:spPr>
            <a:xfrm>
              <a:off x="0" y="-38100"/>
              <a:ext cx="55859" cy="1392767"/>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4500955" y="9258300"/>
            <a:ext cx="2758345" cy="110811"/>
            <a:chOff x="0" y="0"/>
            <a:chExt cx="726478" cy="29185"/>
          </a:xfrm>
        </p:grpSpPr>
        <p:sp>
          <p:nvSpPr>
            <p:cNvPr id="6" name="Freeform 6"/>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7" name="TextBox 7"/>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sp>
        <p:nvSpPr>
          <p:cNvPr id="8" name="Freeform 8"/>
          <p:cNvSpPr/>
          <p:nvPr/>
        </p:nvSpPr>
        <p:spPr>
          <a:xfrm>
            <a:off x="1240790" y="8493151"/>
            <a:ext cx="3665386" cy="1530299"/>
          </a:xfrm>
          <a:custGeom>
            <a:avLst/>
            <a:gdLst/>
            <a:ahLst/>
            <a:cxnLst/>
            <a:rect l="l" t="t" r="r" b="b"/>
            <a:pathLst>
              <a:path w="3665386" h="1530299">
                <a:moveTo>
                  <a:pt x="0" y="0"/>
                </a:moveTo>
                <a:lnTo>
                  <a:pt x="3665386" y="0"/>
                </a:lnTo>
                <a:lnTo>
                  <a:pt x="3665386" y="1530298"/>
                </a:lnTo>
                <a:lnTo>
                  <a:pt x="0" y="1530298"/>
                </a:lnTo>
                <a:lnTo>
                  <a:pt x="0" y="0"/>
                </a:lnTo>
                <a:close/>
              </a:path>
            </a:pathLst>
          </a:custGeom>
          <a:blipFill>
            <a:blip r:embed="rId2"/>
            <a:stretch>
              <a:fillRect/>
            </a:stretch>
          </a:blipFill>
        </p:spPr>
      </p:sp>
      <p:sp>
        <p:nvSpPr>
          <p:cNvPr id="9" name="TextBox 9"/>
          <p:cNvSpPr txBox="1"/>
          <p:nvPr/>
        </p:nvSpPr>
        <p:spPr>
          <a:xfrm>
            <a:off x="2216906" y="1211580"/>
            <a:ext cx="10954336" cy="1298369"/>
          </a:xfrm>
          <a:prstGeom prst="rect">
            <a:avLst/>
          </a:prstGeom>
        </p:spPr>
        <p:txBody>
          <a:bodyPr lIns="0" tIns="0" rIns="0" bIns="0" rtlCol="0" anchor="t">
            <a:spAutoFit/>
          </a:bodyPr>
          <a:lstStyle/>
          <a:p>
            <a:pPr algn="l">
              <a:lnSpc>
                <a:spcPts val="10560"/>
              </a:lnSpc>
            </a:pPr>
            <a:r>
              <a:rPr lang="en-US" sz="8000" b="1" dirty="0">
                <a:solidFill>
                  <a:srgbClr val="1211CA"/>
                </a:solidFill>
                <a:latin typeface="Montserrat Ultra-Bold"/>
                <a:ea typeface="Montserrat Ultra-Bold"/>
                <a:cs typeface="Montserrat Ultra-Bold"/>
                <a:sym typeface="Montserrat Ultra-Bold"/>
              </a:rPr>
              <a:t>EMPOPWERING</a:t>
            </a:r>
          </a:p>
        </p:txBody>
      </p:sp>
      <p:sp>
        <p:nvSpPr>
          <p:cNvPr id="10" name="TextBox 10"/>
          <p:cNvSpPr txBox="1"/>
          <p:nvPr/>
        </p:nvSpPr>
        <p:spPr>
          <a:xfrm>
            <a:off x="2216906" y="2539186"/>
            <a:ext cx="13915654" cy="1215269"/>
          </a:xfrm>
          <a:prstGeom prst="rect">
            <a:avLst/>
          </a:prstGeom>
        </p:spPr>
        <p:txBody>
          <a:bodyPr lIns="0" tIns="0" rIns="0" bIns="0" rtlCol="0" anchor="t">
            <a:spAutoFit/>
          </a:bodyPr>
          <a:lstStyle/>
          <a:p>
            <a:pPr algn="l">
              <a:lnSpc>
                <a:spcPts val="9987"/>
              </a:lnSpc>
            </a:pPr>
            <a:r>
              <a:rPr lang="en-US" sz="8000" b="1" dirty="0">
                <a:solidFill>
                  <a:srgbClr val="F9B314"/>
                </a:solidFill>
                <a:latin typeface="Montserrat Ultra-Bold"/>
                <a:ea typeface="Montserrat Ultra-Bold"/>
                <a:cs typeface="Montserrat Ultra-Bold"/>
                <a:sym typeface="Montserrat Ultra-Bold"/>
              </a:rPr>
              <a:t>GLOBAL WORKFORCE</a:t>
            </a:r>
          </a:p>
        </p:txBody>
      </p:sp>
      <p:sp>
        <p:nvSpPr>
          <p:cNvPr id="11" name="TextBox 11"/>
          <p:cNvSpPr txBox="1"/>
          <p:nvPr/>
        </p:nvSpPr>
        <p:spPr>
          <a:xfrm>
            <a:off x="2402085" y="4436646"/>
            <a:ext cx="7823382" cy="415289"/>
          </a:xfrm>
          <a:prstGeom prst="rect">
            <a:avLst/>
          </a:prstGeom>
        </p:spPr>
        <p:txBody>
          <a:bodyPr lIns="0" tIns="0" rIns="0" bIns="0" rtlCol="0" anchor="t">
            <a:spAutoFit/>
          </a:bodyPr>
          <a:lstStyle/>
          <a:p>
            <a:pPr algn="l">
              <a:lnSpc>
                <a:spcPts val="3360"/>
              </a:lnSpc>
            </a:pPr>
            <a:r>
              <a:rPr lang="en-US" sz="2400" b="1" spc="316" dirty="0">
                <a:solidFill>
                  <a:srgbClr val="101010"/>
                </a:solidFill>
                <a:latin typeface="Arial Bold"/>
                <a:ea typeface="Arial Bold"/>
                <a:cs typeface="Arial Bold"/>
                <a:sym typeface="Arial Bold"/>
              </a:rPr>
              <a:t>SELECTED COMPANY:  QATAR AIRWAYS</a:t>
            </a:r>
          </a:p>
        </p:txBody>
      </p:sp>
      <p:grpSp>
        <p:nvGrpSpPr>
          <p:cNvPr id="12" name="Group 12"/>
          <p:cNvGrpSpPr/>
          <p:nvPr/>
        </p:nvGrpSpPr>
        <p:grpSpPr>
          <a:xfrm>
            <a:off x="15185901" y="8685794"/>
            <a:ext cx="1893319" cy="517731"/>
            <a:chOff x="0" y="-28575"/>
            <a:chExt cx="2524425" cy="690308"/>
          </a:xfrm>
        </p:grpSpPr>
        <p:sp>
          <p:nvSpPr>
            <p:cNvPr id="13" name="TextBox 13"/>
            <p:cNvSpPr txBox="1"/>
            <p:nvPr/>
          </p:nvSpPr>
          <p:spPr>
            <a:xfrm>
              <a:off x="354299" y="333268"/>
              <a:ext cx="2170126" cy="328465"/>
            </a:xfrm>
            <a:prstGeom prst="rect">
              <a:avLst/>
            </a:prstGeom>
          </p:spPr>
          <p:txBody>
            <a:bodyPr lIns="0" tIns="0" rIns="0" bIns="0" rtlCol="0" anchor="t">
              <a:spAutoFit/>
            </a:bodyPr>
            <a:lstStyle/>
            <a:p>
              <a:pPr algn="r">
                <a:lnSpc>
                  <a:spcPts val="2115"/>
                </a:lnSpc>
              </a:pPr>
              <a:r>
                <a:rPr lang="en-US" sz="1400" b="1" dirty="0">
                  <a:solidFill>
                    <a:srgbClr val="101010"/>
                  </a:solidFill>
                  <a:latin typeface="Montserrat Medium"/>
                  <a:ea typeface="Montserrat Medium"/>
                  <a:cs typeface="Montserrat Medium"/>
                  <a:sym typeface="Montserrat Medium"/>
                </a:rPr>
                <a:t>2506578</a:t>
              </a:r>
            </a:p>
          </p:txBody>
        </p:sp>
        <p:sp>
          <p:nvSpPr>
            <p:cNvPr id="14" name="TextBox 14"/>
            <p:cNvSpPr txBox="1"/>
            <p:nvPr/>
          </p:nvSpPr>
          <p:spPr>
            <a:xfrm>
              <a:off x="0" y="-28575"/>
              <a:ext cx="2524425" cy="375316"/>
            </a:xfrm>
            <a:prstGeom prst="rect">
              <a:avLst/>
            </a:prstGeom>
          </p:spPr>
          <p:txBody>
            <a:bodyPr lIns="0" tIns="0" rIns="0" bIns="0" rtlCol="0" anchor="t">
              <a:spAutoFit/>
            </a:bodyPr>
            <a:lstStyle/>
            <a:p>
              <a:pPr algn="r">
                <a:lnSpc>
                  <a:spcPts val="2367"/>
                </a:lnSpc>
              </a:pPr>
              <a:r>
                <a:rPr lang="en-US" sz="1600" b="1" dirty="0">
                  <a:solidFill>
                    <a:srgbClr val="101010"/>
                  </a:solidFill>
                  <a:latin typeface="Montserrat Medium"/>
                  <a:ea typeface="Montserrat Medium"/>
                  <a:cs typeface="Montserrat Medium"/>
                  <a:sym typeface="Montserrat Medium"/>
                </a:rPr>
                <a:t>Fabiha Rahman</a:t>
              </a:r>
            </a:p>
          </p:txBody>
        </p:sp>
      </p:grpSp>
      <p:sp>
        <p:nvSpPr>
          <p:cNvPr id="15" name="TextBox 15"/>
          <p:cNvSpPr txBox="1"/>
          <p:nvPr/>
        </p:nvSpPr>
        <p:spPr>
          <a:xfrm>
            <a:off x="2402085" y="5810512"/>
            <a:ext cx="3331715" cy="374911"/>
          </a:xfrm>
          <a:prstGeom prst="rect">
            <a:avLst/>
          </a:prstGeom>
        </p:spPr>
        <p:txBody>
          <a:bodyPr lIns="0" tIns="0" rIns="0" bIns="0" rtlCol="0" anchor="t">
            <a:spAutoFit/>
          </a:bodyPr>
          <a:lstStyle/>
          <a:p>
            <a:pPr algn="l">
              <a:lnSpc>
                <a:spcPts val="3220"/>
              </a:lnSpc>
            </a:pPr>
            <a:r>
              <a:rPr lang="en-US" sz="2300" b="1" spc="303" dirty="0">
                <a:solidFill>
                  <a:srgbClr val="101010"/>
                </a:solidFill>
                <a:latin typeface="Arial"/>
                <a:ea typeface="Arial"/>
                <a:cs typeface="Arial"/>
                <a:sym typeface="Arial"/>
              </a:rPr>
              <a:t>TEAM MEMBERS : </a:t>
            </a:r>
          </a:p>
        </p:txBody>
      </p:sp>
      <p:sp>
        <p:nvSpPr>
          <p:cNvPr id="16" name="TextBox 16"/>
          <p:cNvSpPr txBox="1"/>
          <p:nvPr/>
        </p:nvSpPr>
        <p:spPr>
          <a:xfrm>
            <a:off x="5925820" y="5820037"/>
            <a:ext cx="7878743" cy="379591"/>
          </a:xfrm>
          <a:prstGeom prst="rect">
            <a:avLst/>
          </a:prstGeom>
        </p:spPr>
        <p:txBody>
          <a:bodyPr lIns="0" tIns="0" rIns="0" bIns="0" rtlCol="0" anchor="t">
            <a:spAutoFit/>
          </a:bodyPr>
          <a:lstStyle/>
          <a:p>
            <a:pPr marL="285750" indent="-285750" algn="l">
              <a:lnSpc>
                <a:spcPts val="3360"/>
              </a:lnSpc>
              <a:buFont typeface="Wingdings" panose="05000000000000000000" pitchFamily="2" charset="2"/>
              <a:buChar char="q"/>
            </a:pPr>
            <a:r>
              <a:rPr lang="en-US" b="1" spc="316" dirty="0">
                <a:solidFill>
                  <a:srgbClr val="101010"/>
                </a:solidFill>
                <a:latin typeface="Arial"/>
                <a:ea typeface="Arial"/>
                <a:cs typeface="Arial"/>
                <a:sym typeface="Arial"/>
              </a:rPr>
              <a:t>FABIHA RAHMAN </a:t>
            </a:r>
            <a:r>
              <a:rPr lang="en-US" spc="316" dirty="0">
                <a:solidFill>
                  <a:srgbClr val="101010"/>
                </a:solidFill>
                <a:latin typeface="Arial"/>
                <a:ea typeface="Arial"/>
                <a:cs typeface="Arial"/>
                <a:sym typeface="Arial"/>
              </a:rPr>
              <a:t>- TEAM LEADER- 2506578</a:t>
            </a:r>
          </a:p>
        </p:txBody>
      </p:sp>
      <p:sp>
        <p:nvSpPr>
          <p:cNvPr id="17" name="TextBox 17"/>
          <p:cNvSpPr txBox="1"/>
          <p:nvPr/>
        </p:nvSpPr>
        <p:spPr>
          <a:xfrm>
            <a:off x="5925820" y="6257838"/>
            <a:ext cx="7878743" cy="1357423"/>
          </a:xfrm>
          <a:prstGeom prst="rect">
            <a:avLst/>
          </a:prstGeom>
        </p:spPr>
        <p:txBody>
          <a:bodyPr lIns="0" tIns="0" rIns="0" bIns="0" rtlCol="0" anchor="t">
            <a:spAutoFit/>
          </a:bodyPr>
          <a:lstStyle/>
          <a:p>
            <a:pPr marL="285750" indent="-285750" algn="l">
              <a:lnSpc>
                <a:spcPts val="3749"/>
              </a:lnSpc>
              <a:buFont typeface="Wingdings" panose="05000000000000000000" pitchFamily="2" charset="2"/>
              <a:buChar char="q"/>
            </a:pPr>
            <a:r>
              <a:rPr lang="en-US" b="1" spc="303" dirty="0">
                <a:solidFill>
                  <a:srgbClr val="101010"/>
                </a:solidFill>
                <a:latin typeface="Arial"/>
                <a:ea typeface="Arial"/>
                <a:cs typeface="Arial"/>
                <a:sym typeface="Arial"/>
              </a:rPr>
              <a:t>MD SONET ISLAM </a:t>
            </a:r>
            <a:r>
              <a:rPr lang="en-US" spc="303" dirty="0">
                <a:solidFill>
                  <a:srgbClr val="101010"/>
                </a:solidFill>
                <a:latin typeface="Arial"/>
                <a:ea typeface="Arial"/>
                <a:cs typeface="Arial"/>
                <a:sym typeface="Arial"/>
              </a:rPr>
              <a:t>- 2504936</a:t>
            </a:r>
          </a:p>
          <a:p>
            <a:pPr marL="285750" indent="-285750" algn="l">
              <a:lnSpc>
                <a:spcPts val="3749"/>
              </a:lnSpc>
              <a:buFont typeface="Wingdings" panose="05000000000000000000" pitchFamily="2" charset="2"/>
              <a:buChar char="q"/>
            </a:pPr>
            <a:r>
              <a:rPr lang="en-US" b="1" spc="303" dirty="0">
                <a:solidFill>
                  <a:srgbClr val="101010"/>
                </a:solidFill>
                <a:latin typeface="Arial"/>
                <a:ea typeface="Arial"/>
                <a:cs typeface="Arial"/>
                <a:sym typeface="Arial"/>
              </a:rPr>
              <a:t>MD MAHTABUR RAHMAN TAREK- </a:t>
            </a:r>
            <a:r>
              <a:rPr lang="en-US" spc="303" dirty="0">
                <a:solidFill>
                  <a:srgbClr val="101010"/>
                </a:solidFill>
                <a:latin typeface="Arial"/>
                <a:ea typeface="Arial"/>
                <a:cs typeface="Arial"/>
                <a:sym typeface="Arial"/>
              </a:rPr>
              <a:t>2504937</a:t>
            </a:r>
          </a:p>
          <a:p>
            <a:pPr marL="285750" indent="-285750" algn="l">
              <a:lnSpc>
                <a:spcPts val="3749"/>
              </a:lnSpc>
              <a:buFont typeface="Wingdings" panose="05000000000000000000" pitchFamily="2" charset="2"/>
              <a:buChar char="q"/>
            </a:pPr>
            <a:r>
              <a:rPr lang="en-US" b="1" spc="303" dirty="0">
                <a:solidFill>
                  <a:srgbClr val="101010"/>
                </a:solidFill>
                <a:latin typeface="Arial"/>
                <a:ea typeface="Arial"/>
                <a:cs typeface="Arial"/>
                <a:sym typeface="Arial"/>
              </a:rPr>
              <a:t>THELMA DHUSSEY </a:t>
            </a:r>
            <a:r>
              <a:rPr lang="en-US" spc="303" dirty="0">
                <a:solidFill>
                  <a:srgbClr val="101010"/>
                </a:solidFill>
                <a:latin typeface="Arial"/>
                <a:ea typeface="Arial"/>
                <a:cs typeface="Arial"/>
                <a:sym typeface="Arial"/>
              </a:rPr>
              <a:t>- 2516910</a:t>
            </a:r>
          </a:p>
        </p:txBody>
      </p:sp>
      <p:sp>
        <p:nvSpPr>
          <p:cNvPr id="18" name="TextBox 18"/>
          <p:cNvSpPr txBox="1"/>
          <p:nvPr/>
        </p:nvSpPr>
        <p:spPr>
          <a:xfrm>
            <a:off x="2402086" y="5086350"/>
            <a:ext cx="11402478" cy="385427"/>
          </a:xfrm>
          <a:prstGeom prst="rect">
            <a:avLst/>
          </a:prstGeom>
        </p:spPr>
        <p:txBody>
          <a:bodyPr wrap="square" lIns="0" tIns="0" rIns="0" bIns="0" rtlCol="0" anchor="t">
            <a:spAutoFit/>
          </a:bodyPr>
          <a:lstStyle/>
          <a:p>
            <a:pPr algn="l">
              <a:lnSpc>
                <a:spcPts val="3360"/>
              </a:lnSpc>
            </a:pPr>
            <a:r>
              <a:rPr lang="en-US" sz="2000" b="1" spc="316" dirty="0">
                <a:solidFill>
                  <a:srgbClr val="101010"/>
                </a:solidFill>
                <a:latin typeface="Arial"/>
                <a:ea typeface="Arial"/>
                <a:cs typeface="Arial"/>
                <a:sym typeface="Arial"/>
              </a:rPr>
              <a:t>COURSE MODULE</a:t>
            </a:r>
            <a:r>
              <a:rPr lang="en-US" sz="2000" spc="316" dirty="0">
                <a:solidFill>
                  <a:srgbClr val="101010"/>
                </a:solidFill>
                <a:latin typeface="Arial"/>
                <a:ea typeface="Arial"/>
                <a:cs typeface="Arial"/>
                <a:sym typeface="Arial"/>
              </a:rPr>
              <a:t>: HUMAN CAPITAL MANAGEMENT- LCMB2023</a:t>
            </a:r>
          </a:p>
        </p:txBody>
      </p:sp>
      <p:sp>
        <p:nvSpPr>
          <p:cNvPr id="19" name="TextBox 19"/>
          <p:cNvSpPr txBox="1"/>
          <p:nvPr/>
        </p:nvSpPr>
        <p:spPr>
          <a:xfrm>
            <a:off x="6684687" y="9023798"/>
            <a:ext cx="5756051" cy="339004"/>
          </a:xfrm>
          <a:prstGeom prst="rect">
            <a:avLst/>
          </a:prstGeom>
        </p:spPr>
        <p:txBody>
          <a:bodyPr lIns="0" tIns="0" rIns="0" bIns="0" rtlCol="0" anchor="t">
            <a:spAutoFit/>
          </a:bodyPr>
          <a:lstStyle/>
          <a:p>
            <a:pPr algn="ctr">
              <a:lnSpc>
                <a:spcPts val="3080"/>
              </a:lnSpc>
            </a:pPr>
            <a:r>
              <a:rPr lang="en-US" sz="1400" spc="290" dirty="0">
                <a:solidFill>
                  <a:srgbClr val="101010"/>
                </a:solidFill>
                <a:latin typeface="Arial"/>
                <a:ea typeface="Arial"/>
                <a:cs typeface="Arial"/>
                <a:sym typeface="Arial"/>
              </a:rPr>
              <a:t>SUBMISSION DATE: 01-12-2025</a:t>
            </a:r>
          </a:p>
        </p:txBody>
      </p:sp>
      <p:sp>
        <p:nvSpPr>
          <p:cNvPr id="21" name="Rectangle 20"/>
          <p:cNvSpPr/>
          <p:nvPr/>
        </p:nvSpPr>
        <p:spPr>
          <a:xfrm>
            <a:off x="6488152" y="8493151"/>
            <a:ext cx="6149120" cy="489878"/>
          </a:xfrm>
          <a:prstGeom prst="rect">
            <a:avLst/>
          </a:prstGeom>
        </p:spPr>
        <p:txBody>
          <a:bodyPr wrap="none">
            <a:spAutoFit/>
          </a:bodyPr>
          <a:lstStyle/>
          <a:p>
            <a:pPr algn="ctr">
              <a:lnSpc>
                <a:spcPts val="3080"/>
              </a:lnSpc>
            </a:pPr>
            <a:r>
              <a:rPr lang="en-US" b="1" spc="290" dirty="0">
                <a:solidFill>
                  <a:srgbClr val="101010"/>
                </a:solidFill>
                <a:latin typeface="Arial"/>
                <a:ea typeface="Arial"/>
                <a:cs typeface="Arial"/>
                <a:sym typeface="Arial"/>
              </a:rPr>
              <a:t>Course Lecturer</a:t>
            </a:r>
            <a:r>
              <a:rPr lang="en-US" b="1" spc="290" dirty="0" smtClean="0">
                <a:solidFill>
                  <a:srgbClr val="101010"/>
                </a:solidFill>
                <a:latin typeface="Arial"/>
                <a:ea typeface="Arial"/>
                <a:cs typeface="Arial"/>
                <a:sym typeface="Arial"/>
              </a:rPr>
              <a:t>: </a:t>
            </a:r>
            <a:r>
              <a:rPr lang="en-US" spc="290" dirty="0" err="1" smtClean="0">
                <a:solidFill>
                  <a:srgbClr val="101010"/>
                </a:solidFill>
                <a:latin typeface="Arial"/>
                <a:ea typeface="Arial"/>
                <a:cs typeface="Arial"/>
                <a:sym typeface="Arial"/>
              </a:rPr>
              <a:t>Dr</a:t>
            </a:r>
            <a:r>
              <a:rPr lang="en-US" spc="290" dirty="0" smtClean="0">
                <a:solidFill>
                  <a:srgbClr val="101010"/>
                </a:solidFill>
                <a:latin typeface="Arial"/>
                <a:ea typeface="Arial"/>
                <a:cs typeface="Arial"/>
                <a:sym typeface="Arial"/>
              </a:rPr>
              <a:t> </a:t>
            </a:r>
            <a:r>
              <a:rPr lang="en-US" spc="290" dirty="0">
                <a:solidFill>
                  <a:srgbClr val="101010"/>
                </a:solidFill>
                <a:latin typeface="Arial"/>
                <a:ea typeface="Arial"/>
                <a:cs typeface="Arial"/>
                <a:sym typeface="Arial"/>
              </a:rPr>
              <a:t>Hoang Dang Nguyen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3802500" y="2708534"/>
            <a:ext cx="6567606" cy="715334"/>
          </a:xfrm>
          <a:prstGeom prst="rect">
            <a:avLst/>
          </a:prstGeom>
        </p:spPr>
        <p:txBody>
          <a:bodyPr lIns="0" tIns="0" rIns="0" bIns="0" rtlCol="0" anchor="t">
            <a:spAutoFit/>
          </a:bodyPr>
          <a:lstStyle/>
          <a:p>
            <a:pPr algn="l">
              <a:lnSpc>
                <a:spcPts val="5107"/>
              </a:lnSpc>
            </a:pPr>
            <a:r>
              <a:rPr lang="en-US" sz="5433" b="1">
                <a:solidFill>
                  <a:srgbClr val="1211CA"/>
                </a:solidFill>
                <a:latin typeface="Arial Bold"/>
                <a:ea typeface="Arial Bold"/>
                <a:cs typeface="Arial Bold"/>
                <a:sym typeface="Arial Bold"/>
              </a:rPr>
              <a:t>Table of Contents</a:t>
            </a:r>
          </a:p>
        </p:txBody>
      </p:sp>
      <p:sp>
        <p:nvSpPr>
          <p:cNvPr id="3" name="TextBox 3"/>
          <p:cNvSpPr txBox="1"/>
          <p:nvPr/>
        </p:nvSpPr>
        <p:spPr>
          <a:xfrm>
            <a:off x="4162660" y="3664271"/>
            <a:ext cx="9885194" cy="2913578"/>
          </a:xfrm>
          <a:prstGeom prst="rect">
            <a:avLst/>
          </a:prstGeom>
        </p:spPr>
        <p:txBody>
          <a:bodyPr lIns="0" tIns="0" rIns="0" bIns="0" rtlCol="0" anchor="t">
            <a:spAutoFit/>
          </a:bodyPr>
          <a:lstStyle/>
          <a:p>
            <a:pPr marL="710654" lvl="1" indent="-355327" algn="l">
              <a:lnSpc>
                <a:spcPts val="5859"/>
              </a:lnSpc>
              <a:buAutoNum type="arabicPeriod"/>
            </a:pPr>
            <a:r>
              <a:rPr lang="en-US" sz="3291">
                <a:solidFill>
                  <a:srgbClr val="2D262A"/>
                </a:solidFill>
                <a:latin typeface="Arial"/>
                <a:ea typeface="Arial"/>
                <a:cs typeface="Arial"/>
                <a:sym typeface="Arial"/>
              </a:rPr>
              <a:t>MANAGING INTERNATIONAL OPERATIONS</a:t>
            </a:r>
          </a:p>
          <a:p>
            <a:pPr marL="710654" lvl="1" indent="-355327" algn="l">
              <a:lnSpc>
                <a:spcPts val="5859"/>
              </a:lnSpc>
              <a:buAutoNum type="arabicPeriod"/>
            </a:pPr>
            <a:r>
              <a:rPr lang="en-US" sz="3291">
                <a:solidFill>
                  <a:srgbClr val="2D262A"/>
                </a:solidFill>
                <a:latin typeface="Arial"/>
                <a:ea typeface="Arial"/>
                <a:cs typeface="Arial"/>
                <a:sym typeface="Arial"/>
              </a:rPr>
              <a:t>TRAINING AND DEVELOPMENT</a:t>
            </a:r>
          </a:p>
          <a:p>
            <a:pPr marL="710654" lvl="1" indent="-355327" algn="l">
              <a:lnSpc>
                <a:spcPts val="5859"/>
              </a:lnSpc>
              <a:buAutoNum type="arabicPeriod"/>
            </a:pPr>
            <a:r>
              <a:rPr lang="en-US" sz="3291">
                <a:solidFill>
                  <a:srgbClr val="2D262A"/>
                </a:solidFill>
                <a:latin typeface="Arial"/>
                <a:ea typeface="Arial"/>
                <a:cs typeface="Arial"/>
                <a:sym typeface="Arial"/>
              </a:rPr>
              <a:t>RECRUITMENT AND SELECTION</a:t>
            </a:r>
          </a:p>
          <a:p>
            <a:pPr marL="710654" lvl="1" indent="-355327" algn="l">
              <a:lnSpc>
                <a:spcPts val="5859"/>
              </a:lnSpc>
              <a:buAutoNum type="arabicPeriod"/>
            </a:pPr>
            <a:r>
              <a:rPr lang="en-US" sz="3291">
                <a:solidFill>
                  <a:srgbClr val="2D262A"/>
                </a:solidFill>
                <a:latin typeface="Arial"/>
                <a:ea typeface="Arial"/>
                <a:cs typeface="Arial"/>
                <a:sym typeface="Arial"/>
              </a:rPr>
              <a:t>REWARD AND REMUNERATION</a:t>
            </a:r>
          </a:p>
        </p:txBody>
      </p:sp>
      <p:grpSp>
        <p:nvGrpSpPr>
          <p:cNvPr id="4" name="Group 4"/>
          <p:cNvGrpSpPr/>
          <p:nvPr/>
        </p:nvGrpSpPr>
        <p:grpSpPr>
          <a:xfrm>
            <a:off x="14500955" y="8707225"/>
            <a:ext cx="2758345" cy="661886"/>
            <a:chOff x="0" y="0"/>
            <a:chExt cx="3677793" cy="882515"/>
          </a:xfrm>
        </p:grpSpPr>
        <p:sp>
          <p:nvSpPr>
            <p:cNvPr id="5" name="TextBox 5"/>
            <p:cNvSpPr txBox="1"/>
            <p:nvPr/>
          </p:nvSpPr>
          <p:spPr>
            <a:xfrm>
              <a:off x="1267559" y="333268"/>
              <a:ext cx="2170127" cy="343333"/>
            </a:xfrm>
            <a:prstGeom prst="rect">
              <a:avLst/>
            </a:prstGeom>
          </p:spPr>
          <p:txBody>
            <a:bodyPr lIns="0" tIns="0" rIns="0" bIns="0" rtlCol="0" anchor="t">
              <a:spAutoFit/>
            </a:bodyPr>
            <a:lstStyle/>
            <a:p>
              <a:pPr algn="r">
                <a:lnSpc>
                  <a:spcPts val="2115"/>
                </a:lnSpc>
              </a:pPr>
              <a:r>
                <a:rPr lang="en-US" sz="1511" b="1">
                  <a:solidFill>
                    <a:srgbClr val="101010"/>
                  </a:solidFill>
                  <a:latin typeface="Montserrat Medium"/>
                  <a:ea typeface="Montserrat Medium"/>
                  <a:cs typeface="Montserrat Medium"/>
                  <a:sym typeface="Montserrat Medium"/>
                </a:rPr>
                <a:t>2506578</a:t>
              </a:r>
            </a:p>
          </p:txBody>
        </p:sp>
        <p:sp>
          <p:nvSpPr>
            <p:cNvPr id="6" name="TextBox 6"/>
            <p:cNvSpPr txBox="1"/>
            <p:nvPr/>
          </p:nvSpPr>
          <p:spPr>
            <a:xfrm>
              <a:off x="913261" y="-28575"/>
              <a:ext cx="2524425" cy="371036"/>
            </a:xfrm>
            <a:prstGeom prst="rect">
              <a:avLst/>
            </a:prstGeom>
          </p:spPr>
          <p:txBody>
            <a:bodyPr lIns="0" tIns="0" rIns="0" bIns="0" rtlCol="0" anchor="t">
              <a:spAutoFit/>
            </a:bodyPr>
            <a:lstStyle/>
            <a:p>
              <a:pPr algn="r">
                <a:lnSpc>
                  <a:spcPts val="2367"/>
                </a:lnSpc>
              </a:pPr>
              <a:r>
                <a:rPr lang="en-US" sz="1691" b="1">
                  <a:solidFill>
                    <a:srgbClr val="101010"/>
                  </a:solidFill>
                  <a:latin typeface="Montserrat Medium"/>
                  <a:ea typeface="Montserrat Medium"/>
                  <a:cs typeface="Montserrat Medium"/>
                  <a:sym typeface="Montserrat Medium"/>
                </a:rPr>
                <a:t>Fabiha Rahman</a:t>
              </a:r>
            </a:p>
          </p:txBody>
        </p:sp>
        <p:grpSp>
          <p:nvGrpSpPr>
            <p:cNvPr id="7" name="Group 7"/>
            <p:cNvGrpSpPr/>
            <p:nvPr/>
          </p:nvGrpSpPr>
          <p:grpSpPr>
            <a:xfrm>
              <a:off x="0" y="734767"/>
              <a:ext cx="3677793" cy="147748"/>
              <a:chOff x="0" y="0"/>
              <a:chExt cx="726478" cy="29185"/>
            </a:xfrm>
          </p:grpSpPr>
          <p:sp>
            <p:nvSpPr>
              <p:cNvPr id="8" name="Freeform 8"/>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9" name="TextBox 9"/>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grpSp>
      <p:grpSp>
        <p:nvGrpSpPr>
          <p:cNvPr id="10" name="Group 10"/>
          <p:cNvGrpSpPr/>
          <p:nvPr/>
        </p:nvGrpSpPr>
        <p:grpSpPr>
          <a:xfrm>
            <a:off x="1240790" y="0"/>
            <a:ext cx="212090" cy="5143500"/>
            <a:chOff x="0" y="0"/>
            <a:chExt cx="55859" cy="1354667"/>
          </a:xfrm>
        </p:grpSpPr>
        <p:sp>
          <p:nvSpPr>
            <p:cNvPr id="11" name="Freeform 11"/>
            <p:cNvSpPr/>
            <p:nvPr/>
          </p:nvSpPr>
          <p:spPr>
            <a:xfrm>
              <a:off x="0" y="0"/>
              <a:ext cx="55859" cy="1354667"/>
            </a:xfrm>
            <a:custGeom>
              <a:avLst/>
              <a:gdLst/>
              <a:ahLst/>
              <a:cxnLst/>
              <a:rect l="l" t="t" r="r" b="b"/>
              <a:pathLst>
                <a:path w="55859" h="1354667">
                  <a:moveTo>
                    <a:pt x="0" y="0"/>
                  </a:moveTo>
                  <a:lnTo>
                    <a:pt x="55859" y="0"/>
                  </a:lnTo>
                  <a:lnTo>
                    <a:pt x="55859" y="1354667"/>
                  </a:lnTo>
                  <a:lnTo>
                    <a:pt x="0" y="1354667"/>
                  </a:lnTo>
                  <a:close/>
                </a:path>
              </a:pathLst>
            </a:custGeom>
            <a:solidFill>
              <a:srgbClr val="F9B314"/>
            </a:solidFill>
          </p:spPr>
        </p:sp>
        <p:sp>
          <p:nvSpPr>
            <p:cNvPr id="12" name="TextBox 12"/>
            <p:cNvSpPr txBox="1"/>
            <p:nvPr/>
          </p:nvSpPr>
          <p:spPr>
            <a:xfrm>
              <a:off x="0" y="-38100"/>
              <a:ext cx="55859" cy="1392767"/>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678039" y="8673231"/>
            <a:ext cx="3665386" cy="1530299"/>
          </a:xfrm>
          <a:custGeom>
            <a:avLst/>
            <a:gdLst/>
            <a:ahLst/>
            <a:cxnLst/>
            <a:rect l="l" t="t" r="r" b="b"/>
            <a:pathLst>
              <a:path w="3665386" h="1530299">
                <a:moveTo>
                  <a:pt x="0" y="0"/>
                </a:moveTo>
                <a:lnTo>
                  <a:pt x="3665386" y="0"/>
                </a:lnTo>
                <a:lnTo>
                  <a:pt x="3665386" y="1530299"/>
                </a:lnTo>
                <a:lnTo>
                  <a:pt x="0" y="1530299"/>
                </a:lnTo>
                <a:lnTo>
                  <a:pt x="0" y="0"/>
                </a:lnTo>
                <a:close/>
              </a:path>
            </a:pathLst>
          </a:custGeom>
          <a:blipFill>
            <a:blip r:embed="rId2"/>
            <a:stretch>
              <a:fillRect/>
            </a:stretch>
          </a:blipFill>
        </p:spPr>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5446377" y="9134916"/>
            <a:ext cx="2758345" cy="661886"/>
            <a:chOff x="0" y="0"/>
            <a:chExt cx="3677793" cy="882515"/>
          </a:xfrm>
        </p:grpSpPr>
        <p:sp>
          <p:nvSpPr>
            <p:cNvPr id="3" name="TextBox 3"/>
            <p:cNvSpPr txBox="1"/>
            <p:nvPr/>
          </p:nvSpPr>
          <p:spPr>
            <a:xfrm>
              <a:off x="1267559" y="333268"/>
              <a:ext cx="2170127" cy="343333"/>
            </a:xfrm>
            <a:prstGeom prst="rect">
              <a:avLst/>
            </a:prstGeom>
          </p:spPr>
          <p:txBody>
            <a:bodyPr lIns="0" tIns="0" rIns="0" bIns="0" rtlCol="0" anchor="t">
              <a:spAutoFit/>
            </a:bodyPr>
            <a:lstStyle/>
            <a:p>
              <a:pPr algn="r">
                <a:lnSpc>
                  <a:spcPts val="2115"/>
                </a:lnSpc>
              </a:pPr>
              <a:r>
                <a:rPr lang="en-US" sz="1511" b="1">
                  <a:solidFill>
                    <a:srgbClr val="101010"/>
                  </a:solidFill>
                  <a:latin typeface="Montserrat Medium"/>
                  <a:ea typeface="Montserrat Medium"/>
                  <a:cs typeface="Montserrat Medium"/>
                  <a:sym typeface="Montserrat Medium"/>
                </a:rPr>
                <a:t>2506578</a:t>
              </a:r>
            </a:p>
          </p:txBody>
        </p:sp>
        <p:sp>
          <p:nvSpPr>
            <p:cNvPr id="4" name="TextBox 4"/>
            <p:cNvSpPr txBox="1"/>
            <p:nvPr/>
          </p:nvSpPr>
          <p:spPr>
            <a:xfrm>
              <a:off x="913261" y="-28575"/>
              <a:ext cx="2524425" cy="371036"/>
            </a:xfrm>
            <a:prstGeom prst="rect">
              <a:avLst/>
            </a:prstGeom>
          </p:spPr>
          <p:txBody>
            <a:bodyPr lIns="0" tIns="0" rIns="0" bIns="0" rtlCol="0" anchor="t">
              <a:spAutoFit/>
            </a:bodyPr>
            <a:lstStyle/>
            <a:p>
              <a:pPr algn="r">
                <a:lnSpc>
                  <a:spcPts val="2367"/>
                </a:lnSpc>
              </a:pPr>
              <a:r>
                <a:rPr lang="en-US" sz="1691" b="1">
                  <a:solidFill>
                    <a:srgbClr val="101010"/>
                  </a:solidFill>
                  <a:latin typeface="Montserrat Medium"/>
                  <a:ea typeface="Montserrat Medium"/>
                  <a:cs typeface="Montserrat Medium"/>
                  <a:sym typeface="Montserrat Medium"/>
                </a:rPr>
                <a:t>Fabiha Rahman</a:t>
              </a:r>
            </a:p>
          </p:txBody>
        </p:sp>
        <p:grpSp>
          <p:nvGrpSpPr>
            <p:cNvPr id="5" name="Group 5"/>
            <p:cNvGrpSpPr/>
            <p:nvPr/>
          </p:nvGrpSpPr>
          <p:grpSpPr>
            <a:xfrm>
              <a:off x="0" y="734767"/>
              <a:ext cx="3677793" cy="147748"/>
              <a:chOff x="0" y="0"/>
              <a:chExt cx="726478" cy="29185"/>
            </a:xfrm>
          </p:grpSpPr>
          <p:sp>
            <p:nvSpPr>
              <p:cNvPr id="6" name="Freeform 6"/>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7" name="TextBox 7"/>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grpSp>
      <p:sp>
        <p:nvSpPr>
          <p:cNvPr id="8" name="Freeform 8"/>
          <p:cNvSpPr/>
          <p:nvPr/>
        </p:nvSpPr>
        <p:spPr>
          <a:xfrm>
            <a:off x="494870" y="9026526"/>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2"/>
            <a:stretch>
              <a:fillRect/>
            </a:stretch>
          </a:blipFill>
        </p:spPr>
      </p:sp>
      <p:grpSp>
        <p:nvGrpSpPr>
          <p:cNvPr id="9" name="Group 9"/>
          <p:cNvGrpSpPr/>
          <p:nvPr/>
        </p:nvGrpSpPr>
        <p:grpSpPr>
          <a:xfrm>
            <a:off x="14034655" y="0"/>
            <a:ext cx="212090" cy="5143500"/>
            <a:chOff x="0" y="0"/>
            <a:chExt cx="55859" cy="1354667"/>
          </a:xfrm>
        </p:grpSpPr>
        <p:sp>
          <p:nvSpPr>
            <p:cNvPr id="10" name="Freeform 10"/>
            <p:cNvSpPr/>
            <p:nvPr/>
          </p:nvSpPr>
          <p:spPr>
            <a:xfrm>
              <a:off x="0" y="0"/>
              <a:ext cx="55859" cy="1354667"/>
            </a:xfrm>
            <a:custGeom>
              <a:avLst/>
              <a:gdLst/>
              <a:ahLst/>
              <a:cxnLst/>
              <a:rect l="l" t="t" r="r" b="b"/>
              <a:pathLst>
                <a:path w="55859" h="1354667">
                  <a:moveTo>
                    <a:pt x="0" y="0"/>
                  </a:moveTo>
                  <a:lnTo>
                    <a:pt x="55859" y="0"/>
                  </a:lnTo>
                  <a:lnTo>
                    <a:pt x="55859" y="1354667"/>
                  </a:lnTo>
                  <a:lnTo>
                    <a:pt x="0" y="1354667"/>
                  </a:lnTo>
                  <a:close/>
                </a:path>
              </a:pathLst>
            </a:custGeom>
            <a:solidFill>
              <a:srgbClr val="F9B314"/>
            </a:solidFill>
          </p:spPr>
        </p:sp>
        <p:sp>
          <p:nvSpPr>
            <p:cNvPr id="11" name="TextBox 11"/>
            <p:cNvSpPr txBox="1"/>
            <p:nvPr/>
          </p:nvSpPr>
          <p:spPr>
            <a:xfrm>
              <a:off x="0" y="-38100"/>
              <a:ext cx="55859" cy="1392767"/>
            </a:xfrm>
            <a:prstGeom prst="rect">
              <a:avLst/>
            </a:prstGeom>
          </p:spPr>
          <p:txBody>
            <a:bodyPr lIns="50800" tIns="50800" rIns="50800" bIns="50800" rtlCol="0" anchor="ctr"/>
            <a:lstStyle/>
            <a:p>
              <a:pPr algn="ctr">
                <a:lnSpc>
                  <a:spcPts val="2659"/>
                </a:lnSpc>
                <a:spcBef>
                  <a:spcPct val="0"/>
                </a:spcBef>
              </a:pPr>
              <a:endParaRPr/>
            </a:p>
          </p:txBody>
        </p:sp>
      </p:grpSp>
      <p:sp>
        <p:nvSpPr>
          <p:cNvPr id="12" name="Freeform 12"/>
          <p:cNvSpPr/>
          <p:nvPr/>
        </p:nvSpPr>
        <p:spPr>
          <a:xfrm>
            <a:off x="9906000" y="2731881"/>
            <a:ext cx="8382000" cy="4850019"/>
          </a:xfrm>
          <a:custGeom>
            <a:avLst/>
            <a:gdLst/>
            <a:ahLst/>
            <a:cxnLst/>
            <a:rect l="l" t="t" r="r" b="b"/>
            <a:pathLst>
              <a:path w="8617570" h="4847383">
                <a:moveTo>
                  <a:pt x="0" y="0"/>
                </a:moveTo>
                <a:lnTo>
                  <a:pt x="8617570" y="0"/>
                </a:lnTo>
                <a:lnTo>
                  <a:pt x="8617570" y="4847383"/>
                </a:lnTo>
                <a:lnTo>
                  <a:pt x="0" y="4847383"/>
                </a:lnTo>
                <a:lnTo>
                  <a:pt x="0" y="0"/>
                </a:lnTo>
                <a:close/>
              </a:path>
            </a:pathLst>
          </a:custGeom>
          <a:blipFill>
            <a:blip r:embed="rId3"/>
            <a:stretch>
              <a:fillRect t="-747" b="-747"/>
            </a:stretch>
          </a:blipFill>
        </p:spPr>
      </p:sp>
      <p:sp>
        <p:nvSpPr>
          <p:cNvPr id="13" name="TextBox 13"/>
          <p:cNvSpPr txBox="1"/>
          <p:nvPr/>
        </p:nvSpPr>
        <p:spPr>
          <a:xfrm>
            <a:off x="1028700" y="1740092"/>
            <a:ext cx="12492060" cy="608329"/>
          </a:xfrm>
          <a:prstGeom prst="rect">
            <a:avLst/>
          </a:prstGeom>
        </p:spPr>
        <p:txBody>
          <a:bodyPr lIns="0" tIns="0" rIns="0" bIns="0" rtlCol="0" anchor="t">
            <a:spAutoFit/>
          </a:bodyPr>
          <a:lstStyle/>
          <a:p>
            <a:pPr algn="l">
              <a:lnSpc>
                <a:spcPts val="4381"/>
              </a:lnSpc>
            </a:pPr>
            <a:r>
              <a:rPr lang="en-US" sz="4661" b="1">
                <a:solidFill>
                  <a:srgbClr val="1211CA"/>
                </a:solidFill>
                <a:latin typeface="Arial Bold"/>
                <a:ea typeface="Arial Bold"/>
                <a:cs typeface="Arial Bold"/>
                <a:sym typeface="Arial Bold"/>
              </a:rPr>
              <a:t>MANAGING INTERNATIONAL OPERATIONS</a:t>
            </a:r>
          </a:p>
        </p:txBody>
      </p:sp>
      <p:sp>
        <p:nvSpPr>
          <p:cNvPr id="14" name="TextBox 14"/>
          <p:cNvSpPr txBox="1"/>
          <p:nvPr/>
        </p:nvSpPr>
        <p:spPr>
          <a:xfrm>
            <a:off x="1028700" y="3046917"/>
            <a:ext cx="9354070" cy="4180632"/>
          </a:xfrm>
          <a:prstGeom prst="rect">
            <a:avLst/>
          </a:prstGeom>
        </p:spPr>
        <p:txBody>
          <a:bodyPr lIns="0" tIns="0" rIns="0" bIns="0" rtlCol="0" anchor="t">
            <a:spAutoFit/>
          </a:bodyPr>
          <a:lstStyle/>
          <a:p>
            <a:pPr marL="780124" lvl="1" indent="-457200" algn="l">
              <a:lnSpc>
                <a:spcPts val="4098"/>
              </a:lnSpc>
              <a:buFont typeface="Wingdings" panose="05000000000000000000" pitchFamily="2" charset="2"/>
              <a:buChar char="Ø"/>
            </a:pPr>
            <a:r>
              <a:rPr lang="en-US" sz="2991" dirty="0">
                <a:solidFill>
                  <a:srgbClr val="2D262A"/>
                </a:solidFill>
                <a:latin typeface="Arial"/>
                <a:ea typeface="Arial"/>
                <a:cs typeface="Arial"/>
                <a:sym typeface="Arial"/>
              </a:rPr>
              <a:t>Introduction: Qatar Airways</a:t>
            </a:r>
          </a:p>
          <a:p>
            <a:pPr marL="780124" lvl="1" indent="-457200" algn="l">
              <a:lnSpc>
                <a:spcPts val="4098"/>
              </a:lnSpc>
              <a:buFont typeface="Wingdings" panose="05000000000000000000" pitchFamily="2" charset="2"/>
              <a:buChar char="Ø"/>
            </a:pPr>
            <a:r>
              <a:rPr lang="en-US" sz="2991" dirty="0">
                <a:solidFill>
                  <a:srgbClr val="2D262A"/>
                </a:solidFill>
                <a:latin typeface="Arial"/>
                <a:ea typeface="Arial"/>
                <a:cs typeface="Arial"/>
                <a:sym typeface="Arial"/>
              </a:rPr>
              <a:t>Current HR Policies &amp; Practices </a:t>
            </a:r>
          </a:p>
          <a:p>
            <a:pPr marL="780124" lvl="1" indent="-457200" algn="l">
              <a:lnSpc>
                <a:spcPts val="4098"/>
              </a:lnSpc>
              <a:buFont typeface="Wingdings" panose="05000000000000000000" pitchFamily="2" charset="2"/>
              <a:buChar char="Ø"/>
            </a:pPr>
            <a:r>
              <a:rPr lang="en-US" sz="2991" dirty="0">
                <a:solidFill>
                  <a:srgbClr val="2D262A"/>
                </a:solidFill>
                <a:latin typeface="Arial"/>
                <a:ea typeface="Arial"/>
                <a:cs typeface="Arial"/>
                <a:sym typeface="Arial"/>
              </a:rPr>
              <a:t>The Critical Role of Line Managers</a:t>
            </a:r>
          </a:p>
          <a:p>
            <a:pPr marL="780124" lvl="1" indent="-457200" algn="l">
              <a:lnSpc>
                <a:spcPts val="4098"/>
              </a:lnSpc>
              <a:buFont typeface="Wingdings" panose="05000000000000000000" pitchFamily="2" charset="2"/>
              <a:buChar char="Ø"/>
            </a:pPr>
            <a:r>
              <a:rPr lang="en-US" sz="2991" dirty="0">
                <a:solidFill>
                  <a:srgbClr val="2D262A"/>
                </a:solidFill>
                <a:latin typeface="Arial"/>
                <a:ea typeface="Arial"/>
                <a:cs typeface="Arial"/>
                <a:sym typeface="Arial"/>
              </a:rPr>
              <a:t>Strategic Alignment of HR with company goals</a:t>
            </a:r>
          </a:p>
          <a:p>
            <a:pPr marL="780124" lvl="1" indent="-457200" algn="l">
              <a:lnSpc>
                <a:spcPts val="4098"/>
              </a:lnSpc>
              <a:buFont typeface="Wingdings" panose="05000000000000000000" pitchFamily="2" charset="2"/>
              <a:buChar char="Ø"/>
            </a:pPr>
            <a:r>
              <a:rPr lang="en-US" sz="2991" dirty="0">
                <a:solidFill>
                  <a:srgbClr val="2D262A"/>
                </a:solidFill>
                <a:latin typeface="Arial"/>
                <a:ea typeface="Arial"/>
                <a:cs typeface="Arial"/>
                <a:sym typeface="Arial"/>
              </a:rPr>
              <a:t>Key HR Challenges in International Operations</a:t>
            </a:r>
          </a:p>
          <a:p>
            <a:pPr marL="780124" lvl="1" indent="-457200" algn="l">
              <a:lnSpc>
                <a:spcPts val="4098"/>
              </a:lnSpc>
              <a:buFont typeface="Wingdings" panose="05000000000000000000" pitchFamily="2" charset="2"/>
              <a:buChar char="Ø"/>
            </a:pPr>
            <a:r>
              <a:rPr lang="en-US" sz="2991" dirty="0">
                <a:solidFill>
                  <a:srgbClr val="2D262A"/>
                </a:solidFill>
                <a:latin typeface="Arial"/>
                <a:ea typeface="Arial"/>
                <a:cs typeface="Arial"/>
                <a:sym typeface="Arial"/>
              </a:rPr>
              <a:t>Practical Recommendations</a:t>
            </a:r>
          </a:p>
          <a:p>
            <a:pPr marL="780124" lvl="1" indent="-457200" algn="l">
              <a:lnSpc>
                <a:spcPts val="4098"/>
              </a:lnSpc>
              <a:buFont typeface="Wingdings" panose="05000000000000000000" pitchFamily="2" charset="2"/>
              <a:buChar char="Ø"/>
            </a:pPr>
            <a:r>
              <a:rPr lang="en-US" sz="2991" dirty="0">
                <a:solidFill>
                  <a:srgbClr val="2D262A"/>
                </a:solidFill>
                <a:latin typeface="Arial"/>
                <a:ea typeface="Arial"/>
                <a:cs typeface="Arial"/>
                <a:sym typeface="Arial"/>
              </a:rPr>
              <a:t>Conclusion</a:t>
            </a:r>
          </a:p>
          <a:p>
            <a:pPr marL="765490" lvl="1" indent="-457200" algn="l">
              <a:lnSpc>
                <a:spcPts val="3912"/>
              </a:lnSpc>
              <a:buFont typeface="Wingdings" panose="05000000000000000000" pitchFamily="2" charset="2"/>
              <a:buChar char="Ø"/>
            </a:pPr>
            <a:r>
              <a:rPr lang="en-US" sz="2855" dirty="0">
                <a:solidFill>
                  <a:srgbClr val="2D262A"/>
                </a:solidFill>
                <a:latin typeface="Arial"/>
                <a:ea typeface="Arial"/>
                <a:cs typeface="Arial"/>
                <a:sym typeface="Arial"/>
              </a:rPr>
              <a:t>Q&amp;A</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6289588"/>
            <a:ext cx="4881934" cy="2241327"/>
            <a:chOff x="0" y="0"/>
            <a:chExt cx="1624330" cy="745740"/>
          </a:xfrm>
        </p:grpSpPr>
        <p:sp>
          <p:nvSpPr>
            <p:cNvPr id="3" name="Freeform 3"/>
            <p:cNvSpPr/>
            <p:nvPr/>
          </p:nvSpPr>
          <p:spPr>
            <a:xfrm>
              <a:off x="41910" y="43180"/>
              <a:ext cx="1576070" cy="697480"/>
            </a:xfrm>
            <a:custGeom>
              <a:avLst/>
              <a:gdLst/>
              <a:ahLst/>
              <a:cxnLst/>
              <a:rect l="l" t="t" r="r" b="b"/>
              <a:pathLst>
                <a:path w="1576070" h="697480">
                  <a:moveTo>
                    <a:pt x="0" y="0"/>
                  </a:moveTo>
                  <a:lnTo>
                    <a:pt x="1576070" y="0"/>
                  </a:lnTo>
                  <a:lnTo>
                    <a:pt x="1576070" y="697480"/>
                  </a:lnTo>
                  <a:lnTo>
                    <a:pt x="0" y="697480"/>
                  </a:lnTo>
                  <a:close/>
                </a:path>
              </a:pathLst>
            </a:custGeom>
            <a:solidFill>
              <a:srgbClr val="77838D"/>
            </a:solidFill>
          </p:spPr>
        </p:sp>
        <p:sp>
          <p:nvSpPr>
            <p:cNvPr id="4" name="Freeform 4"/>
            <p:cNvSpPr/>
            <p:nvPr/>
          </p:nvSpPr>
          <p:spPr>
            <a:xfrm>
              <a:off x="35560" y="35560"/>
              <a:ext cx="1588770" cy="710180"/>
            </a:xfrm>
            <a:custGeom>
              <a:avLst/>
              <a:gdLst/>
              <a:ahLst/>
              <a:cxnLst/>
              <a:rect l="l" t="t" r="r" b="b"/>
              <a:pathLst>
                <a:path w="1588770" h="710180">
                  <a:moveTo>
                    <a:pt x="1588770" y="710180"/>
                  </a:moveTo>
                  <a:lnTo>
                    <a:pt x="0" y="710180"/>
                  </a:lnTo>
                  <a:lnTo>
                    <a:pt x="0" y="0"/>
                  </a:lnTo>
                  <a:lnTo>
                    <a:pt x="1588770" y="0"/>
                  </a:lnTo>
                  <a:lnTo>
                    <a:pt x="1588770" y="710180"/>
                  </a:lnTo>
                  <a:close/>
                  <a:moveTo>
                    <a:pt x="12700" y="697480"/>
                  </a:moveTo>
                  <a:lnTo>
                    <a:pt x="1576070" y="697480"/>
                  </a:lnTo>
                  <a:lnTo>
                    <a:pt x="1576070" y="12700"/>
                  </a:lnTo>
                  <a:lnTo>
                    <a:pt x="12700" y="12700"/>
                  </a:lnTo>
                  <a:lnTo>
                    <a:pt x="12700" y="697480"/>
                  </a:lnTo>
                  <a:close/>
                </a:path>
              </a:pathLst>
            </a:custGeom>
            <a:solidFill>
              <a:srgbClr val="FFFFFF"/>
            </a:solidFill>
          </p:spPr>
        </p:sp>
        <p:sp>
          <p:nvSpPr>
            <p:cNvPr id="5" name="Freeform 5"/>
            <p:cNvSpPr/>
            <p:nvPr/>
          </p:nvSpPr>
          <p:spPr>
            <a:xfrm>
              <a:off x="0" y="0"/>
              <a:ext cx="1576070" cy="697480"/>
            </a:xfrm>
            <a:custGeom>
              <a:avLst/>
              <a:gdLst/>
              <a:ahLst/>
              <a:cxnLst/>
              <a:rect l="l" t="t" r="r" b="b"/>
              <a:pathLst>
                <a:path w="1576070" h="697480">
                  <a:moveTo>
                    <a:pt x="0" y="0"/>
                  </a:moveTo>
                  <a:lnTo>
                    <a:pt x="1576070" y="0"/>
                  </a:lnTo>
                  <a:lnTo>
                    <a:pt x="1576070" y="697480"/>
                  </a:lnTo>
                  <a:lnTo>
                    <a:pt x="0" y="697480"/>
                  </a:lnTo>
                  <a:close/>
                </a:path>
              </a:pathLst>
            </a:custGeom>
            <a:solidFill>
              <a:srgbClr val="FDFDFD"/>
            </a:solidFill>
          </p:spPr>
        </p:sp>
      </p:grpSp>
      <p:grpSp>
        <p:nvGrpSpPr>
          <p:cNvPr id="6" name="Group 6"/>
          <p:cNvGrpSpPr/>
          <p:nvPr/>
        </p:nvGrpSpPr>
        <p:grpSpPr>
          <a:xfrm>
            <a:off x="6338889" y="6289588"/>
            <a:ext cx="4881934" cy="2241327"/>
            <a:chOff x="0" y="0"/>
            <a:chExt cx="1624330" cy="745740"/>
          </a:xfrm>
        </p:grpSpPr>
        <p:sp>
          <p:nvSpPr>
            <p:cNvPr id="7" name="Freeform 7"/>
            <p:cNvSpPr/>
            <p:nvPr/>
          </p:nvSpPr>
          <p:spPr>
            <a:xfrm>
              <a:off x="41910" y="43180"/>
              <a:ext cx="1576070" cy="697480"/>
            </a:xfrm>
            <a:custGeom>
              <a:avLst/>
              <a:gdLst/>
              <a:ahLst/>
              <a:cxnLst/>
              <a:rect l="l" t="t" r="r" b="b"/>
              <a:pathLst>
                <a:path w="1576070" h="697480">
                  <a:moveTo>
                    <a:pt x="0" y="0"/>
                  </a:moveTo>
                  <a:lnTo>
                    <a:pt x="1576070" y="0"/>
                  </a:lnTo>
                  <a:lnTo>
                    <a:pt x="1576070" y="697480"/>
                  </a:lnTo>
                  <a:lnTo>
                    <a:pt x="0" y="697480"/>
                  </a:lnTo>
                  <a:close/>
                </a:path>
              </a:pathLst>
            </a:custGeom>
            <a:solidFill>
              <a:srgbClr val="77838D"/>
            </a:solidFill>
          </p:spPr>
        </p:sp>
        <p:sp>
          <p:nvSpPr>
            <p:cNvPr id="8" name="Freeform 8"/>
            <p:cNvSpPr/>
            <p:nvPr/>
          </p:nvSpPr>
          <p:spPr>
            <a:xfrm>
              <a:off x="35560" y="35560"/>
              <a:ext cx="1588770" cy="710180"/>
            </a:xfrm>
            <a:custGeom>
              <a:avLst/>
              <a:gdLst/>
              <a:ahLst/>
              <a:cxnLst/>
              <a:rect l="l" t="t" r="r" b="b"/>
              <a:pathLst>
                <a:path w="1588770" h="710180">
                  <a:moveTo>
                    <a:pt x="1588770" y="710180"/>
                  </a:moveTo>
                  <a:lnTo>
                    <a:pt x="0" y="710180"/>
                  </a:lnTo>
                  <a:lnTo>
                    <a:pt x="0" y="0"/>
                  </a:lnTo>
                  <a:lnTo>
                    <a:pt x="1588770" y="0"/>
                  </a:lnTo>
                  <a:lnTo>
                    <a:pt x="1588770" y="710180"/>
                  </a:lnTo>
                  <a:close/>
                  <a:moveTo>
                    <a:pt x="12700" y="697480"/>
                  </a:moveTo>
                  <a:lnTo>
                    <a:pt x="1576070" y="697480"/>
                  </a:lnTo>
                  <a:lnTo>
                    <a:pt x="1576070" y="12700"/>
                  </a:lnTo>
                  <a:lnTo>
                    <a:pt x="12700" y="12700"/>
                  </a:lnTo>
                  <a:lnTo>
                    <a:pt x="12700" y="697480"/>
                  </a:lnTo>
                  <a:close/>
                </a:path>
              </a:pathLst>
            </a:custGeom>
            <a:solidFill>
              <a:srgbClr val="FFFFFF"/>
            </a:solidFill>
          </p:spPr>
        </p:sp>
        <p:sp>
          <p:nvSpPr>
            <p:cNvPr id="9" name="Freeform 9"/>
            <p:cNvSpPr/>
            <p:nvPr/>
          </p:nvSpPr>
          <p:spPr>
            <a:xfrm>
              <a:off x="0" y="0"/>
              <a:ext cx="1576070" cy="697480"/>
            </a:xfrm>
            <a:custGeom>
              <a:avLst/>
              <a:gdLst/>
              <a:ahLst/>
              <a:cxnLst/>
              <a:rect l="l" t="t" r="r" b="b"/>
              <a:pathLst>
                <a:path w="1576070" h="697480">
                  <a:moveTo>
                    <a:pt x="0" y="0"/>
                  </a:moveTo>
                  <a:lnTo>
                    <a:pt x="1576070" y="0"/>
                  </a:lnTo>
                  <a:lnTo>
                    <a:pt x="1576070" y="697480"/>
                  </a:lnTo>
                  <a:lnTo>
                    <a:pt x="0" y="697480"/>
                  </a:lnTo>
                  <a:close/>
                </a:path>
              </a:pathLst>
            </a:custGeom>
            <a:solidFill>
              <a:srgbClr val="FDFDFD"/>
            </a:solidFill>
          </p:spPr>
        </p:sp>
      </p:grpSp>
      <p:sp>
        <p:nvSpPr>
          <p:cNvPr id="10" name="Freeform 10"/>
          <p:cNvSpPr/>
          <p:nvPr/>
        </p:nvSpPr>
        <p:spPr>
          <a:xfrm>
            <a:off x="10561224" y="2126197"/>
            <a:ext cx="6884563" cy="3872567"/>
          </a:xfrm>
          <a:custGeom>
            <a:avLst/>
            <a:gdLst/>
            <a:ahLst/>
            <a:cxnLst/>
            <a:rect l="l" t="t" r="r" b="b"/>
            <a:pathLst>
              <a:path w="6884563" h="3872567">
                <a:moveTo>
                  <a:pt x="0" y="0"/>
                </a:moveTo>
                <a:lnTo>
                  <a:pt x="6884563" y="0"/>
                </a:lnTo>
                <a:lnTo>
                  <a:pt x="6884563" y="3872566"/>
                </a:lnTo>
                <a:lnTo>
                  <a:pt x="0" y="3872566"/>
                </a:lnTo>
                <a:lnTo>
                  <a:pt x="0" y="0"/>
                </a:lnTo>
                <a:close/>
              </a:path>
            </a:pathLst>
          </a:custGeom>
          <a:blipFill>
            <a:blip r:embed="rId2"/>
            <a:stretch>
              <a:fillRect/>
            </a:stretch>
          </a:blipFill>
        </p:spPr>
      </p:sp>
      <p:sp>
        <p:nvSpPr>
          <p:cNvPr id="11" name="TextBox 11"/>
          <p:cNvSpPr txBox="1"/>
          <p:nvPr/>
        </p:nvSpPr>
        <p:spPr>
          <a:xfrm>
            <a:off x="916150" y="1819406"/>
            <a:ext cx="6448950" cy="548259"/>
          </a:xfrm>
          <a:prstGeom prst="rect">
            <a:avLst/>
          </a:prstGeom>
        </p:spPr>
        <p:txBody>
          <a:bodyPr lIns="0" tIns="0" rIns="0" bIns="0" rtlCol="0" anchor="t">
            <a:spAutoFit/>
          </a:bodyPr>
          <a:lstStyle/>
          <a:p>
            <a:pPr algn="l">
              <a:lnSpc>
                <a:spcPts val="3947"/>
              </a:lnSpc>
            </a:pPr>
            <a:r>
              <a:rPr lang="en-US" sz="4200" b="1">
                <a:solidFill>
                  <a:srgbClr val="1211CA"/>
                </a:solidFill>
                <a:latin typeface="Arial Bold"/>
                <a:ea typeface="Arial Bold"/>
                <a:cs typeface="Arial Bold"/>
                <a:sym typeface="Arial Bold"/>
              </a:rPr>
              <a:t>About the company</a:t>
            </a:r>
          </a:p>
        </p:txBody>
      </p:sp>
      <p:sp>
        <p:nvSpPr>
          <p:cNvPr id="12" name="TextBox 12"/>
          <p:cNvSpPr txBox="1"/>
          <p:nvPr/>
        </p:nvSpPr>
        <p:spPr>
          <a:xfrm>
            <a:off x="916150" y="2734825"/>
            <a:ext cx="8942647" cy="1641475"/>
          </a:xfrm>
          <a:prstGeom prst="rect">
            <a:avLst/>
          </a:prstGeom>
        </p:spPr>
        <p:txBody>
          <a:bodyPr lIns="0" tIns="0" rIns="0" bIns="0" rtlCol="0" anchor="t">
            <a:spAutoFit/>
          </a:bodyPr>
          <a:lstStyle/>
          <a:p>
            <a:pPr marL="496673" lvl="1" indent="-248337" algn="l">
              <a:lnSpc>
                <a:spcPts val="3220"/>
              </a:lnSpc>
              <a:buFont typeface="Arial"/>
              <a:buChar char="•"/>
            </a:pPr>
            <a:r>
              <a:rPr lang="en-US" sz="2300" dirty="0">
                <a:solidFill>
                  <a:srgbClr val="2D262A"/>
                </a:solidFill>
                <a:latin typeface="Arial"/>
                <a:ea typeface="Arial"/>
                <a:cs typeface="Arial"/>
                <a:sym typeface="Arial"/>
              </a:rPr>
              <a:t>A state-owned flagship carrier and one of the world's top airlines.</a:t>
            </a:r>
          </a:p>
          <a:p>
            <a:pPr algn="l">
              <a:lnSpc>
                <a:spcPts val="3220"/>
              </a:lnSpc>
            </a:pPr>
            <a:endParaRPr lang="en-US" sz="2300" dirty="0">
              <a:solidFill>
                <a:srgbClr val="2D262A"/>
              </a:solidFill>
              <a:latin typeface="Arial"/>
              <a:ea typeface="Arial"/>
              <a:cs typeface="Arial"/>
              <a:sym typeface="Arial"/>
            </a:endParaRPr>
          </a:p>
          <a:p>
            <a:pPr marL="496673" lvl="1" indent="-248337" algn="l">
              <a:lnSpc>
                <a:spcPts val="3220"/>
              </a:lnSpc>
              <a:buFont typeface="Arial"/>
              <a:buChar char="•"/>
            </a:pPr>
            <a:r>
              <a:rPr lang="en-US" sz="2300" dirty="0">
                <a:solidFill>
                  <a:srgbClr val="2D262A"/>
                </a:solidFill>
                <a:latin typeface="Arial"/>
                <a:ea typeface="Arial"/>
                <a:cs typeface="Arial"/>
                <a:sym typeface="Arial"/>
              </a:rPr>
              <a:t>An ideal "global organization" where effective Human Resource Management (HRM) is not just </a:t>
            </a:r>
            <a:r>
              <a:rPr lang="en-US" sz="2300" dirty="0" smtClean="0">
                <a:solidFill>
                  <a:srgbClr val="2D262A"/>
                </a:solidFill>
                <a:latin typeface="Arial"/>
                <a:ea typeface="Arial"/>
                <a:cs typeface="Arial"/>
                <a:sym typeface="Arial"/>
              </a:rPr>
              <a:t>support.</a:t>
            </a:r>
            <a:endParaRPr lang="en-US" sz="2300" dirty="0">
              <a:solidFill>
                <a:srgbClr val="2D262A"/>
              </a:solidFill>
              <a:latin typeface="Arial"/>
              <a:ea typeface="Arial"/>
              <a:cs typeface="Arial"/>
              <a:sym typeface="Arial"/>
            </a:endParaRPr>
          </a:p>
        </p:txBody>
      </p:sp>
      <p:sp>
        <p:nvSpPr>
          <p:cNvPr id="13" name="TextBox 13"/>
          <p:cNvSpPr txBox="1"/>
          <p:nvPr/>
        </p:nvSpPr>
        <p:spPr>
          <a:xfrm>
            <a:off x="1893289" y="6544626"/>
            <a:ext cx="3440711" cy="1808187"/>
          </a:xfrm>
          <a:prstGeom prst="rect">
            <a:avLst/>
          </a:prstGeom>
        </p:spPr>
        <p:txBody>
          <a:bodyPr wrap="square" lIns="0" tIns="0" rIns="0" bIns="0" rtlCol="0" anchor="t">
            <a:spAutoFit/>
          </a:bodyPr>
          <a:lstStyle/>
          <a:p>
            <a:pPr algn="ctr">
              <a:lnSpc>
                <a:spcPts val="4723"/>
              </a:lnSpc>
            </a:pPr>
            <a:r>
              <a:rPr lang="en-US" sz="2800" dirty="0">
                <a:solidFill>
                  <a:srgbClr val="2D262A"/>
                </a:solidFill>
                <a:latin typeface="Arial"/>
                <a:ea typeface="Arial"/>
                <a:cs typeface="Arial"/>
                <a:sym typeface="Arial"/>
              </a:rPr>
              <a:t>Employs over 45,000 staff from 150 nationalities</a:t>
            </a:r>
          </a:p>
        </p:txBody>
      </p:sp>
      <p:sp>
        <p:nvSpPr>
          <p:cNvPr id="14" name="TextBox 14"/>
          <p:cNvSpPr txBox="1"/>
          <p:nvPr/>
        </p:nvSpPr>
        <p:spPr>
          <a:xfrm>
            <a:off x="6648123" y="6554151"/>
            <a:ext cx="4248478" cy="1731243"/>
          </a:xfrm>
          <a:prstGeom prst="rect">
            <a:avLst/>
          </a:prstGeom>
        </p:spPr>
        <p:txBody>
          <a:bodyPr wrap="square" lIns="0" tIns="0" rIns="0" bIns="0" rtlCol="0" anchor="t">
            <a:spAutoFit/>
          </a:bodyPr>
          <a:lstStyle/>
          <a:p>
            <a:pPr algn="ctr">
              <a:lnSpc>
                <a:spcPts val="4487"/>
              </a:lnSpc>
            </a:pPr>
            <a:r>
              <a:rPr lang="en-US" sz="2800" dirty="0">
                <a:solidFill>
                  <a:srgbClr val="2D262A"/>
                </a:solidFill>
                <a:latin typeface="Arial"/>
                <a:ea typeface="Arial"/>
                <a:cs typeface="Arial"/>
                <a:sym typeface="Arial"/>
              </a:rPr>
              <a:t>Operates a modern fleet to over 160 destinations worldwide</a:t>
            </a:r>
          </a:p>
        </p:txBody>
      </p:sp>
      <p:grpSp>
        <p:nvGrpSpPr>
          <p:cNvPr id="15" name="Group 15"/>
          <p:cNvGrpSpPr/>
          <p:nvPr/>
        </p:nvGrpSpPr>
        <p:grpSpPr>
          <a:xfrm>
            <a:off x="15446377" y="9044875"/>
            <a:ext cx="2758345" cy="661886"/>
            <a:chOff x="0" y="0"/>
            <a:chExt cx="3677793" cy="882515"/>
          </a:xfrm>
        </p:grpSpPr>
        <p:sp>
          <p:nvSpPr>
            <p:cNvPr id="16" name="TextBox 16"/>
            <p:cNvSpPr txBox="1"/>
            <p:nvPr/>
          </p:nvSpPr>
          <p:spPr>
            <a:xfrm>
              <a:off x="1267559" y="333268"/>
              <a:ext cx="2170127" cy="343333"/>
            </a:xfrm>
            <a:prstGeom prst="rect">
              <a:avLst/>
            </a:prstGeom>
          </p:spPr>
          <p:txBody>
            <a:bodyPr lIns="0" tIns="0" rIns="0" bIns="0" rtlCol="0" anchor="t">
              <a:spAutoFit/>
            </a:bodyPr>
            <a:lstStyle/>
            <a:p>
              <a:pPr algn="r">
                <a:lnSpc>
                  <a:spcPts val="2115"/>
                </a:lnSpc>
              </a:pPr>
              <a:r>
                <a:rPr lang="en-US" sz="1511" b="1">
                  <a:solidFill>
                    <a:srgbClr val="101010"/>
                  </a:solidFill>
                  <a:latin typeface="Montserrat Medium"/>
                  <a:ea typeface="Montserrat Medium"/>
                  <a:cs typeface="Montserrat Medium"/>
                  <a:sym typeface="Montserrat Medium"/>
                </a:rPr>
                <a:t>2506578</a:t>
              </a:r>
            </a:p>
          </p:txBody>
        </p:sp>
        <p:sp>
          <p:nvSpPr>
            <p:cNvPr id="17" name="TextBox 17"/>
            <p:cNvSpPr txBox="1"/>
            <p:nvPr/>
          </p:nvSpPr>
          <p:spPr>
            <a:xfrm>
              <a:off x="913261" y="-28575"/>
              <a:ext cx="2524425" cy="371036"/>
            </a:xfrm>
            <a:prstGeom prst="rect">
              <a:avLst/>
            </a:prstGeom>
          </p:spPr>
          <p:txBody>
            <a:bodyPr lIns="0" tIns="0" rIns="0" bIns="0" rtlCol="0" anchor="t">
              <a:spAutoFit/>
            </a:bodyPr>
            <a:lstStyle/>
            <a:p>
              <a:pPr algn="r">
                <a:lnSpc>
                  <a:spcPts val="2367"/>
                </a:lnSpc>
              </a:pPr>
              <a:r>
                <a:rPr lang="en-US" sz="1691" b="1">
                  <a:solidFill>
                    <a:srgbClr val="101010"/>
                  </a:solidFill>
                  <a:latin typeface="Montserrat Medium"/>
                  <a:ea typeface="Montserrat Medium"/>
                  <a:cs typeface="Montserrat Medium"/>
                  <a:sym typeface="Montserrat Medium"/>
                </a:rPr>
                <a:t>Fabiha Rahman</a:t>
              </a:r>
            </a:p>
          </p:txBody>
        </p:sp>
        <p:grpSp>
          <p:nvGrpSpPr>
            <p:cNvPr id="18" name="Group 18"/>
            <p:cNvGrpSpPr/>
            <p:nvPr/>
          </p:nvGrpSpPr>
          <p:grpSpPr>
            <a:xfrm>
              <a:off x="0" y="734767"/>
              <a:ext cx="3677793" cy="147748"/>
              <a:chOff x="0" y="0"/>
              <a:chExt cx="726478" cy="29185"/>
            </a:xfrm>
          </p:grpSpPr>
          <p:sp>
            <p:nvSpPr>
              <p:cNvPr id="19" name="Freeform 19"/>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20" name="TextBox 20"/>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grpSp>
      <p:sp>
        <p:nvSpPr>
          <p:cNvPr id="21" name="Freeform 21"/>
          <p:cNvSpPr/>
          <p:nvPr/>
        </p:nvSpPr>
        <p:spPr>
          <a:xfrm>
            <a:off x="15801697" y="135060"/>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3"/>
            <a:stretch>
              <a:fillRect/>
            </a:stretch>
          </a:blipFill>
        </p:spPr>
      </p:sp>
      <p:sp>
        <p:nvSpPr>
          <p:cNvPr id="22" name="TextBox 22"/>
          <p:cNvSpPr txBox="1"/>
          <p:nvPr/>
        </p:nvSpPr>
        <p:spPr>
          <a:xfrm>
            <a:off x="1213600" y="4818394"/>
            <a:ext cx="1845035" cy="307777"/>
          </a:xfrm>
          <a:prstGeom prst="rect">
            <a:avLst/>
          </a:prstGeom>
        </p:spPr>
        <p:txBody>
          <a:bodyPr wrap="square" lIns="0" tIns="0" rIns="0" bIns="0" rtlCol="0" anchor="t">
            <a:spAutoFit/>
          </a:bodyPr>
          <a:lstStyle/>
          <a:p>
            <a:pPr algn="ctr">
              <a:lnSpc>
                <a:spcPts val="2380"/>
              </a:lnSpc>
            </a:pPr>
            <a:r>
              <a:rPr lang="en-US" sz="1700" dirty="0">
                <a:solidFill>
                  <a:srgbClr val="000000"/>
                </a:solidFill>
                <a:latin typeface="Arial"/>
                <a:ea typeface="Arial"/>
                <a:cs typeface="Arial"/>
                <a:sym typeface="Arial"/>
              </a:rPr>
              <a:t>(Brewster,2016)</a:t>
            </a:r>
          </a:p>
        </p:txBody>
      </p:sp>
      <p:sp>
        <p:nvSpPr>
          <p:cNvPr id="23" name="TextBox 23"/>
          <p:cNvSpPr txBox="1"/>
          <p:nvPr/>
        </p:nvSpPr>
        <p:spPr>
          <a:xfrm>
            <a:off x="1773870" y="8653080"/>
            <a:ext cx="2569530" cy="320601"/>
          </a:xfrm>
          <a:prstGeom prst="rect">
            <a:avLst/>
          </a:prstGeom>
        </p:spPr>
        <p:txBody>
          <a:bodyPr wrap="square" lIns="0" tIns="0" rIns="0" bIns="0" rtlCol="0" anchor="t">
            <a:spAutoFit/>
          </a:bodyPr>
          <a:lstStyle/>
          <a:p>
            <a:pPr algn="ctr">
              <a:lnSpc>
                <a:spcPts val="2520"/>
              </a:lnSpc>
            </a:pPr>
            <a:r>
              <a:rPr lang="en-US" sz="1800" dirty="0">
                <a:solidFill>
                  <a:srgbClr val="000000"/>
                </a:solidFill>
                <a:latin typeface="Arial"/>
                <a:ea typeface="Arial"/>
                <a:cs typeface="Arial"/>
                <a:sym typeface="Arial"/>
              </a:rPr>
              <a:t>(Qatar Airways, 2020)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404927" y="2355973"/>
            <a:ext cx="603949" cy="603949"/>
          </a:xfrm>
          <a:custGeom>
            <a:avLst/>
            <a:gdLst/>
            <a:ahLst/>
            <a:cxnLst/>
            <a:rect l="l" t="t" r="r" b="b"/>
            <a:pathLst>
              <a:path w="603949" h="603949">
                <a:moveTo>
                  <a:pt x="0" y="0"/>
                </a:moveTo>
                <a:lnTo>
                  <a:pt x="603949" y="0"/>
                </a:lnTo>
                <a:lnTo>
                  <a:pt x="603949" y="603949"/>
                </a:lnTo>
                <a:lnTo>
                  <a:pt x="0" y="60394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3" name="Freeform 3"/>
          <p:cNvSpPr/>
          <p:nvPr/>
        </p:nvSpPr>
        <p:spPr>
          <a:xfrm>
            <a:off x="1330282" y="3579047"/>
            <a:ext cx="678594" cy="603949"/>
          </a:xfrm>
          <a:custGeom>
            <a:avLst/>
            <a:gdLst/>
            <a:ahLst/>
            <a:cxnLst/>
            <a:rect l="l" t="t" r="r" b="b"/>
            <a:pathLst>
              <a:path w="678594" h="603949">
                <a:moveTo>
                  <a:pt x="0" y="0"/>
                </a:moveTo>
                <a:lnTo>
                  <a:pt x="678594" y="0"/>
                </a:lnTo>
                <a:lnTo>
                  <a:pt x="678594" y="603949"/>
                </a:lnTo>
                <a:lnTo>
                  <a:pt x="0" y="603949"/>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4" name="Freeform 4"/>
          <p:cNvSpPr/>
          <p:nvPr/>
        </p:nvSpPr>
        <p:spPr>
          <a:xfrm>
            <a:off x="1404927" y="4802121"/>
            <a:ext cx="646843" cy="646843"/>
          </a:xfrm>
          <a:custGeom>
            <a:avLst/>
            <a:gdLst/>
            <a:ahLst/>
            <a:cxnLst/>
            <a:rect l="l" t="t" r="r" b="b"/>
            <a:pathLst>
              <a:path w="646843" h="646843">
                <a:moveTo>
                  <a:pt x="0" y="0"/>
                </a:moveTo>
                <a:lnTo>
                  <a:pt x="646844" y="0"/>
                </a:lnTo>
                <a:lnTo>
                  <a:pt x="646844" y="646843"/>
                </a:lnTo>
                <a:lnTo>
                  <a:pt x="0" y="646843"/>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5" name="Freeform 5"/>
          <p:cNvSpPr/>
          <p:nvPr/>
        </p:nvSpPr>
        <p:spPr>
          <a:xfrm>
            <a:off x="1449989" y="6229053"/>
            <a:ext cx="624291" cy="775080"/>
          </a:xfrm>
          <a:custGeom>
            <a:avLst/>
            <a:gdLst/>
            <a:ahLst/>
            <a:cxnLst/>
            <a:rect l="l" t="t" r="r" b="b"/>
            <a:pathLst>
              <a:path w="624291" h="775080">
                <a:moveTo>
                  <a:pt x="0" y="0"/>
                </a:moveTo>
                <a:lnTo>
                  <a:pt x="624292" y="0"/>
                </a:lnTo>
                <a:lnTo>
                  <a:pt x="624292" y="775079"/>
                </a:lnTo>
                <a:lnTo>
                  <a:pt x="0" y="775079"/>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sp>
      <p:grpSp>
        <p:nvGrpSpPr>
          <p:cNvPr id="6" name="Group 6"/>
          <p:cNvGrpSpPr/>
          <p:nvPr/>
        </p:nvGrpSpPr>
        <p:grpSpPr>
          <a:xfrm>
            <a:off x="15401357" y="9157426"/>
            <a:ext cx="2758345" cy="661886"/>
            <a:chOff x="0" y="0"/>
            <a:chExt cx="3677793" cy="882515"/>
          </a:xfrm>
        </p:grpSpPr>
        <p:sp>
          <p:nvSpPr>
            <p:cNvPr id="7" name="TextBox 7"/>
            <p:cNvSpPr txBox="1"/>
            <p:nvPr/>
          </p:nvSpPr>
          <p:spPr>
            <a:xfrm>
              <a:off x="1267559" y="333268"/>
              <a:ext cx="2170127" cy="343333"/>
            </a:xfrm>
            <a:prstGeom prst="rect">
              <a:avLst/>
            </a:prstGeom>
          </p:spPr>
          <p:txBody>
            <a:bodyPr lIns="0" tIns="0" rIns="0" bIns="0" rtlCol="0" anchor="t">
              <a:spAutoFit/>
            </a:bodyPr>
            <a:lstStyle/>
            <a:p>
              <a:pPr algn="r">
                <a:lnSpc>
                  <a:spcPts val="2115"/>
                </a:lnSpc>
              </a:pPr>
              <a:r>
                <a:rPr lang="en-US" sz="1511" b="1">
                  <a:solidFill>
                    <a:srgbClr val="101010"/>
                  </a:solidFill>
                  <a:latin typeface="Montserrat Medium"/>
                  <a:ea typeface="Montserrat Medium"/>
                  <a:cs typeface="Montserrat Medium"/>
                  <a:sym typeface="Montserrat Medium"/>
                </a:rPr>
                <a:t>2506578</a:t>
              </a:r>
            </a:p>
          </p:txBody>
        </p:sp>
        <p:sp>
          <p:nvSpPr>
            <p:cNvPr id="8" name="TextBox 8"/>
            <p:cNvSpPr txBox="1"/>
            <p:nvPr/>
          </p:nvSpPr>
          <p:spPr>
            <a:xfrm>
              <a:off x="913261" y="-28575"/>
              <a:ext cx="2524425" cy="371036"/>
            </a:xfrm>
            <a:prstGeom prst="rect">
              <a:avLst/>
            </a:prstGeom>
          </p:spPr>
          <p:txBody>
            <a:bodyPr lIns="0" tIns="0" rIns="0" bIns="0" rtlCol="0" anchor="t">
              <a:spAutoFit/>
            </a:bodyPr>
            <a:lstStyle/>
            <a:p>
              <a:pPr algn="r">
                <a:lnSpc>
                  <a:spcPts val="2367"/>
                </a:lnSpc>
              </a:pPr>
              <a:r>
                <a:rPr lang="en-US" sz="1691" b="1">
                  <a:solidFill>
                    <a:srgbClr val="101010"/>
                  </a:solidFill>
                  <a:latin typeface="Montserrat Medium"/>
                  <a:ea typeface="Montserrat Medium"/>
                  <a:cs typeface="Montserrat Medium"/>
                  <a:sym typeface="Montserrat Medium"/>
                </a:rPr>
                <a:t>Fabiha Rahman</a:t>
              </a:r>
            </a:p>
          </p:txBody>
        </p:sp>
        <p:grpSp>
          <p:nvGrpSpPr>
            <p:cNvPr id="9" name="Group 9"/>
            <p:cNvGrpSpPr/>
            <p:nvPr/>
          </p:nvGrpSpPr>
          <p:grpSpPr>
            <a:xfrm>
              <a:off x="0" y="734767"/>
              <a:ext cx="3677793" cy="147748"/>
              <a:chOff x="0" y="0"/>
              <a:chExt cx="726478" cy="29185"/>
            </a:xfrm>
          </p:grpSpPr>
          <p:sp>
            <p:nvSpPr>
              <p:cNvPr id="10" name="Freeform 10"/>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11" name="TextBox 11"/>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grpSp>
      <p:sp>
        <p:nvSpPr>
          <p:cNvPr id="12" name="Freeform 12"/>
          <p:cNvSpPr/>
          <p:nvPr/>
        </p:nvSpPr>
        <p:spPr>
          <a:xfrm>
            <a:off x="1192681" y="8801425"/>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10"/>
            <a:stretch>
              <a:fillRect/>
            </a:stretch>
          </a:blipFill>
        </p:spPr>
      </p:sp>
      <p:grpSp>
        <p:nvGrpSpPr>
          <p:cNvPr id="13" name="Group 13"/>
          <p:cNvGrpSpPr/>
          <p:nvPr/>
        </p:nvGrpSpPr>
        <p:grpSpPr>
          <a:xfrm>
            <a:off x="12778172" y="1424080"/>
            <a:ext cx="5246370" cy="5246370"/>
            <a:chOff x="0" y="0"/>
            <a:chExt cx="812800" cy="812800"/>
          </a:xfrm>
        </p:grpSpPr>
        <p:sp>
          <p:nvSpPr>
            <p:cNvPr id="14" name="Freeform 14"/>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11"/>
              <a:stretch>
                <a:fillRect t="-12500" b="-12500"/>
              </a:stretch>
            </a:blipFill>
          </p:spPr>
        </p:sp>
      </p:grpSp>
      <p:sp>
        <p:nvSpPr>
          <p:cNvPr id="15" name="Freeform 15"/>
          <p:cNvSpPr/>
          <p:nvPr/>
        </p:nvSpPr>
        <p:spPr>
          <a:xfrm>
            <a:off x="12673454" y="1397847"/>
            <a:ext cx="5592835" cy="5446023"/>
          </a:xfrm>
          <a:custGeom>
            <a:avLst/>
            <a:gdLst/>
            <a:ahLst/>
            <a:cxnLst/>
            <a:rect l="l" t="t" r="r" b="b"/>
            <a:pathLst>
              <a:path w="5592835" h="5446023">
                <a:moveTo>
                  <a:pt x="0" y="0"/>
                </a:moveTo>
                <a:lnTo>
                  <a:pt x="5592835" y="0"/>
                </a:lnTo>
                <a:lnTo>
                  <a:pt x="5592835" y="5446023"/>
                </a:lnTo>
                <a:lnTo>
                  <a:pt x="0" y="5446023"/>
                </a:lnTo>
                <a:lnTo>
                  <a:pt x="0" y="0"/>
                </a:lnTo>
                <a:close/>
              </a:path>
            </a:pathLst>
          </a:custGeom>
          <a:blipFill>
            <a:blip r:embed="rId12">
              <a:extLst>
                <a:ext uri="{96DAC541-7B7A-43D3-8B79-37D633B846F1}">
                  <asvg:svgBlip xmlns="" xmlns:asvg="http://schemas.microsoft.com/office/drawing/2016/SVG/main" r:embed="rId13"/>
                </a:ext>
              </a:extLst>
            </a:blip>
            <a:stretch>
              <a:fillRect/>
            </a:stretch>
          </a:blipFill>
        </p:spPr>
      </p:sp>
      <p:sp>
        <p:nvSpPr>
          <p:cNvPr id="16" name="TextBox 16"/>
          <p:cNvSpPr txBox="1"/>
          <p:nvPr/>
        </p:nvSpPr>
        <p:spPr>
          <a:xfrm>
            <a:off x="1201545" y="1211863"/>
            <a:ext cx="9118039" cy="529209"/>
          </a:xfrm>
          <a:prstGeom prst="rect">
            <a:avLst/>
          </a:prstGeom>
        </p:spPr>
        <p:txBody>
          <a:bodyPr lIns="0" tIns="0" rIns="0" bIns="0" rtlCol="0" anchor="t">
            <a:spAutoFit/>
          </a:bodyPr>
          <a:lstStyle/>
          <a:p>
            <a:pPr algn="l">
              <a:lnSpc>
                <a:spcPts val="3947"/>
              </a:lnSpc>
            </a:pPr>
            <a:r>
              <a:rPr lang="en-US" sz="4200" b="1">
                <a:solidFill>
                  <a:srgbClr val="1211CA"/>
                </a:solidFill>
                <a:latin typeface="Montserrat Ultra-Bold"/>
                <a:ea typeface="Montserrat Ultra-Bold"/>
                <a:cs typeface="Montserrat Ultra-Bold"/>
                <a:sym typeface="Montserrat Ultra-Bold"/>
              </a:rPr>
              <a:t>Current HR Policies &amp; Practices</a:t>
            </a:r>
          </a:p>
        </p:txBody>
      </p:sp>
      <p:sp>
        <p:nvSpPr>
          <p:cNvPr id="17" name="TextBox 17"/>
          <p:cNvSpPr txBox="1"/>
          <p:nvPr/>
        </p:nvSpPr>
        <p:spPr>
          <a:xfrm>
            <a:off x="2334282" y="2310130"/>
            <a:ext cx="6416929" cy="500380"/>
          </a:xfrm>
          <a:prstGeom prst="rect">
            <a:avLst/>
          </a:prstGeom>
        </p:spPr>
        <p:txBody>
          <a:bodyPr lIns="0" tIns="0" rIns="0" bIns="0" rtlCol="0" anchor="t">
            <a:spAutoFit/>
          </a:bodyPr>
          <a:lstStyle/>
          <a:p>
            <a:pPr algn="l">
              <a:lnSpc>
                <a:spcPts val="3919"/>
              </a:lnSpc>
            </a:pPr>
            <a:r>
              <a:rPr lang="en-US" sz="2799">
                <a:solidFill>
                  <a:srgbClr val="2D262A"/>
                </a:solidFill>
                <a:latin typeface="Arial"/>
                <a:ea typeface="Arial"/>
                <a:cs typeface="Arial"/>
                <a:sym typeface="Arial"/>
              </a:rPr>
              <a:t>Talent Acquisition &amp; Global Recruitment</a:t>
            </a:r>
          </a:p>
        </p:txBody>
      </p:sp>
      <p:sp>
        <p:nvSpPr>
          <p:cNvPr id="18" name="TextBox 18"/>
          <p:cNvSpPr txBox="1"/>
          <p:nvPr/>
        </p:nvSpPr>
        <p:spPr>
          <a:xfrm>
            <a:off x="2379302" y="3533204"/>
            <a:ext cx="8423270" cy="500380"/>
          </a:xfrm>
          <a:prstGeom prst="rect">
            <a:avLst/>
          </a:prstGeom>
        </p:spPr>
        <p:txBody>
          <a:bodyPr lIns="0" tIns="0" rIns="0" bIns="0" rtlCol="0" anchor="t">
            <a:spAutoFit/>
          </a:bodyPr>
          <a:lstStyle/>
          <a:p>
            <a:pPr algn="l">
              <a:lnSpc>
                <a:spcPts val="3919"/>
              </a:lnSpc>
            </a:pPr>
            <a:r>
              <a:rPr lang="en-US" sz="2799">
                <a:solidFill>
                  <a:srgbClr val="2D262A"/>
                </a:solidFill>
                <a:latin typeface="Arial"/>
                <a:ea typeface="Arial"/>
                <a:cs typeface="Arial"/>
                <a:sym typeface="Arial"/>
              </a:rPr>
              <a:t>Compensation &amp; Benefits (The Qatar Airways Offer)</a:t>
            </a:r>
          </a:p>
        </p:txBody>
      </p:sp>
      <p:sp>
        <p:nvSpPr>
          <p:cNvPr id="19" name="TextBox 19"/>
          <p:cNvSpPr txBox="1"/>
          <p:nvPr/>
        </p:nvSpPr>
        <p:spPr>
          <a:xfrm>
            <a:off x="2379302" y="4868764"/>
            <a:ext cx="9546914" cy="861518"/>
          </a:xfrm>
          <a:prstGeom prst="rect">
            <a:avLst/>
          </a:prstGeom>
        </p:spPr>
        <p:txBody>
          <a:bodyPr lIns="0" tIns="0" rIns="0" bIns="0" rtlCol="0" anchor="t">
            <a:spAutoFit/>
          </a:bodyPr>
          <a:lstStyle/>
          <a:p>
            <a:pPr algn="l"/>
            <a:r>
              <a:rPr lang="en-US" sz="2799" dirty="0">
                <a:solidFill>
                  <a:srgbClr val="2D262A"/>
                </a:solidFill>
                <a:latin typeface="Arial"/>
                <a:ea typeface="Arial"/>
                <a:cs typeface="Arial"/>
                <a:sym typeface="Arial"/>
              </a:rPr>
              <a:t>Performance Management: A structured system with a strong focus on performance and customer service metrics.</a:t>
            </a:r>
          </a:p>
        </p:txBody>
      </p:sp>
      <p:sp>
        <p:nvSpPr>
          <p:cNvPr id="20" name="TextBox 20"/>
          <p:cNvSpPr txBox="1"/>
          <p:nvPr/>
        </p:nvSpPr>
        <p:spPr>
          <a:xfrm>
            <a:off x="2379302" y="6320374"/>
            <a:ext cx="11235167" cy="500380"/>
          </a:xfrm>
          <a:prstGeom prst="rect">
            <a:avLst/>
          </a:prstGeom>
        </p:spPr>
        <p:txBody>
          <a:bodyPr lIns="0" tIns="0" rIns="0" bIns="0" rtlCol="0" anchor="t">
            <a:spAutoFit/>
          </a:bodyPr>
          <a:lstStyle/>
          <a:p>
            <a:pPr algn="l">
              <a:lnSpc>
                <a:spcPts val="3919"/>
              </a:lnSpc>
            </a:pPr>
            <a:r>
              <a:rPr lang="en-US" sz="2799">
                <a:solidFill>
                  <a:srgbClr val="2D262A"/>
                </a:solidFill>
                <a:latin typeface="Arial"/>
                <a:ea typeface="Arial"/>
                <a:cs typeface="Arial"/>
                <a:sym typeface="Arial"/>
              </a:rPr>
              <a:t>Training &amp; Development (Qatar Airways Academy)</a:t>
            </a:r>
          </a:p>
        </p:txBody>
      </p:sp>
      <p:sp>
        <p:nvSpPr>
          <p:cNvPr id="21" name="TextBox 21"/>
          <p:cNvSpPr txBox="1"/>
          <p:nvPr/>
        </p:nvSpPr>
        <p:spPr>
          <a:xfrm>
            <a:off x="2419918" y="5816196"/>
            <a:ext cx="1618682" cy="277512"/>
          </a:xfrm>
          <a:prstGeom prst="rect">
            <a:avLst/>
          </a:prstGeom>
        </p:spPr>
        <p:txBody>
          <a:bodyPr wrap="square" lIns="0" tIns="0" rIns="0" bIns="0" rtlCol="0" anchor="t">
            <a:spAutoFit/>
          </a:bodyPr>
          <a:lstStyle/>
          <a:p>
            <a:pPr algn="ctr">
              <a:lnSpc>
                <a:spcPts val="2380"/>
              </a:lnSpc>
            </a:pPr>
            <a:r>
              <a:rPr lang="en-US" sz="1600" dirty="0">
                <a:solidFill>
                  <a:srgbClr val="000000"/>
                </a:solidFill>
                <a:latin typeface="Arial"/>
                <a:ea typeface="Arial"/>
                <a:cs typeface="Arial"/>
                <a:sym typeface="Arial"/>
              </a:rPr>
              <a:t>(Brewster,2016)</a:t>
            </a:r>
          </a:p>
        </p:txBody>
      </p:sp>
      <p:sp>
        <p:nvSpPr>
          <p:cNvPr id="22" name="TextBox 22"/>
          <p:cNvSpPr txBox="1"/>
          <p:nvPr/>
        </p:nvSpPr>
        <p:spPr>
          <a:xfrm>
            <a:off x="2334282" y="6861803"/>
            <a:ext cx="2081147" cy="282129"/>
          </a:xfrm>
          <a:prstGeom prst="rect">
            <a:avLst/>
          </a:prstGeom>
        </p:spPr>
        <p:txBody>
          <a:bodyPr wrap="square" lIns="0" tIns="0" rIns="0" bIns="0" rtlCol="0" anchor="t">
            <a:spAutoFit/>
          </a:bodyPr>
          <a:lstStyle/>
          <a:p>
            <a:pPr algn="ctr">
              <a:lnSpc>
                <a:spcPts val="2240"/>
              </a:lnSpc>
            </a:pPr>
            <a:r>
              <a:rPr lang="en-US" sz="1400" dirty="0">
                <a:solidFill>
                  <a:srgbClr val="000000"/>
                </a:solidFill>
                <a:latin typeface="Arial"/>
                <a:ea typeface="Arial"/>
                <a:cs typeface="Arial"/>
                <a:sym typeface="Arial"/>
              </a:rPr>
              <a:t>(Qatar Airways, 2020)</a:t>
            </a:r>
          </a:p>
        </p:txBody>
      </p:sp>
      <p:sp>
        <p:nvSpPr>
          <p:cNvPr id="23" name="TextBox 23"/>
          <p:cNvSpPr txBox="1"/>
          <p:nvPr/>
        </p:nvSpPr>
        <p:spPr>
          <a:xfrm>
            <a:off x="2379302" y="4065006"/>
            <a:ext cx="2041299" cy="282129"/>
          </a:xfrm>
          <a:prstGeom prst="rect">
            <a:avLst/>
          </a:prstGeom>
        </p:spPr>
        <p:txBody>
          <a:bodyPr wrap="square" lIns="0" tIns="0" rIns="0" bIns="0" rtlCol="0" anchor="t">
            <a:spAutoFit/>
          </a:bodyPr>
          <a:lstStyle/>
          <a:p>
            <a:pPr algn="ctr">
              <a:lnSpc>
                <a:spcPts val="2240"/>
              </a:lnSpc>
            </a:pPr>
            <a:r>
              <a:rPr lang="en-US" sz="1600" dirty="0">
                <a:solidFill>
                  <a:srgbClr val="000000"/>
                </a:solidFill>
                <a:latin typeface="Arial"/>
                <a:ea typeface="Arial"/>
                <a:cs typeface="Arial"/>
                <a:sym typeface="Arial"/>
              </a:rPr>
              <a:t>(Qatar Airways, 2020)</a:t>
            </a:r>
          </a:p>
        </p:txBody>
      </p:sp>
      <p:sp>
        <p:nvSpPr>
          <p:cNvPr id="24" name="TextBox 24"/>
          <p:cNvSpPr txBox="1"/>
          <p:nvPr/>
        </p:nvSpPr>
        <p:spPr>
          <a:xfrm>
            <a:off x="2173390" y="2832507"/>
            <a:ext cx="2309748" cy="282129"/>
          </a:xfrm>
          <a:prstGeom prst="rect">
            <a:avLst/>
          </a:prstGeom>
        </p:spPr>
        <p:txBody>
          <a:bodyPr wrap="square" lIns="0" tIns="0" rIns="0" bIns="0" rtlCol="0" anchor="t">
            <a:spAutoFit/>
          </a:bodyPr>
          <a:lstStyle/>
          <a:p>
            <a:pPr algn="ctr">
              <a:lnSpc>
                <a:spcPts val="2240"/>
              </a:lnSpc>
            </a:pPr>
            <a:r>
              <a:rPr lang="en-US" sz="1600" dirty="0">
                <a:solidFill>
                  <a:srgbClr val="000000"/>
                </a:solidFill>
                <a:latin typeface="Arial"/>
                <a:ea typeface="Arial"/>
                <a:cs typeface="Arial"/>
                <a:sym typeface="Arial"/>
              </a:rPr>
              <a:t>(Qatar Airways, 2020)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4220650" y="0"/>
            <a:ext cx="212090" cy="5143500"/>
            <a:chOff x="0" y="0"/>
            <a:chExt cx="55859" cy="1354667"/>
          </a:xfrm>
        </p:grpSpPr>
        <p:sp>
          <p:nvSpPr>
            <p:cNvPr id="3" name="Freeform 3"/>
            <p:cNvSpPr/>
            <p:nvPr/>
          </p:nvSpPr>
          <p:spPr>
            <a:xfrm>
              <a:off x="0" y="0"/>
              <a:ext cx="55859" cy="1354667"/>
            </a:xfrm>
            <a:custGeom>
              <a:avLst/>
              <a:gdLst/>
              <a:ahLst/>
              <a:cxnLst/>
              <a:rect l="l" t="t" r="r" b="b"/>
              <a:pathLst>
                <a:path w="55859" h="1354667">
                  <a:moveTo>
                    <a:pt x="0" y="0"/>
                  </a:moveTo>
                  <a:lnTo>
                    <a:pt x="55859" y="0"/>
                  </a:lnTo>
                  <a:lnTo>
                    <a:pt x="55859" y="1354667"/>
                  </a:lnTo>
                  <a:lnTo>
                    <a:pt x="0" y="1354667"/>
                  </a:lnTo>
                  <a:close/>
                </a:path>
              </a:pathLst>
            </a:custGeom>
            <a:solidFill>
              <a:srgbClr val="F9B314"/>
            </a:solidFill>
          </p:spPr>
        </p:sp>
        <p:sp>
          <p:nvSpPr>
            <p:cNvPr id="4" name="TextBox 4"/>
            <p:cNvSpPr txBox="1"/>
            <p:nvPr/>
          </p:nvSpPr>
          <p:spPr>
            <a:xfrm>
              <a:off x="0" y="-38100"/>
              <a:ext cx="55859" cy="1392767"/>
            </a:xfrm>
            <a:prstGeom prst="rect">
              <a:avLst/>
            </a:prstGeom>
          </p:spPr>
          <p:txBody>
            <a:bodyPr lIns="50800" tIns="50800" rIns="50800" bIns="50800" rtlCol="0" anchor="ctr"/>
            <a:lstStyle/>
            <a:p>
              <a:pPr algn="ctr">
                <a:lnSpc>
                  <a:spcPts val="2659"/>
                </a:lnSpc>
                <a:spcBef>
                  <a:spcPct val="0"/>
                </a:spcBef>
              </a:pPr>
              <a:endParaRPr/>
            </a:p>
          </p:txBody>
        </p:sp>
      </p:grpSp>
      <p:sp>
        <p:nvSpPr>
          <p:cNvPr id="5" name="Freeform 5"/>
          <p:cNvSpPr/>
          <p:nvPr/>
        </p:nvSpPr>
        <p:spPr>
          <a:xfrm>
            <a:off x="10577481" y="2041686"/>
            <a:ext cx="7710519" cy="4860746"/>
          </a:xfrm>
          <a:custGeom>
            <a:avLst/>
            <a:gdLst/>
            <a:ahLst/>
            <a:cxnLst/>
            <a:rect l="l" t="t" r="r" b="b"/>
            <a:pathLst>
              <a:path w="7777194" h="4860746">
                <a:moveTo>
                  <a:pt x="0" y="0"/>
                </a:moveTo>
                <a:lnTo>
                  <a:pt x="7777194" y="0"/>
                </a:lnTo>
                <a:lnTo>
                  <a:pt x="7777194" y="4860746"/>
                </a:lnTo>
                <a:lnTo>
                  <a:pt x="0" y="4860746"/>
                </a:lnTo>
                <a:lnTo>
                  <a:pt x="0" y="0"/>
                </a:lnTo>
                <a:close/>
              </a:path>
            </a:pathLst>
          </a:custGeom>
          <a:blipFill>
            <a:blip r:embed="rId2"/>
            <a:stretch>
              <a:fillRect/>
            </a:stretch>
          </a:blipFill>
        </p:spPr>
      </p:sp>
      <p:grpSp>
        <p:nvGrpSpPr>
          <p:cNvPr id="6" name="Group 6"/>
          <p:cNvGrpSpPr/>
          <p:nvPr/>
        </p:nvGrpSpPr>
        <p:grpSpPr>
          <a:xfrm>
            <a:off x="15401357" y="9157426"/>
            <a:ext cx="2758345" cy="661886"/>
            <a:chOff x="0" y="0"/>
            <a:chExt cx="3677793" cy="882515"/>
          </a:xfrm>
        </p:grpSpPr>
        <p:sp>
          <p:nvSpPr>
            <p:cNvPr id="7" name="TextBox 7"/>
            <p:cNvSpPr txBox="1"/>
            <p:nvPr/>
          </p:nvSpPr>
          <p:spPr>
            <a:xfrm>
              <a:off x="1267559" y="333268"/>
              <a:ext cx="2170127" cy="343333"/>
            </a:xfrm>
            <a:prstGeom prst="rect">
              <a:avLst/>
            </a:prstGeom>
          </p:spPr>
          <p:txBody>
            <a:bodyPr lIns="0" tIns="0" rIns="0" bIns="0" rtlCol="0" anchor="t">
              <a:spAutoFit/>
            </a:bodyPr>
            <a:lstStyle/>
            <a:p>
              <a:pPr algn="r">
                <a:lnSpc>
                  <a:spcPts val="2115"/>
                </a:lnSpc>
              </a:pPr>
              <a:r>
                <a:rPr lang="en-US" sz="1511" b="1">
                  <a:solidFill>
                    <a:srgbClr val="101010"/>
                  </a:solidFill>
                  <a:latin typeface="Montserrat Medium"/>
                  <a:ea typeface="Montserrat Medium"/>
                  <a:cs typeface="Montserrat Medium"/>
                  <a:sym typeface="Montserrat Medium"/>
                </a:rPr>
                <a:t>2506578</a:t>
              </a:r>
            </a:p>
          </p:txBody>
        </p:sp>
        <p:sp>
          <p:nvSpPr>
            <p:cNvPr id="8" name="TextBox 8"/>
            <p:cNvSpPr txBox="1"/>
            <p:nvPr/>
          </p:nvSpPr>
          <p:spPr>
            <a:xfrm>
              <a:off x="913261" y="-28575"/>
              <a:ext cx="2524425" cy="371036"/>
            </a:xfrm>
            <a:prstGeom prst="rect">
              <a:avLst/>
            </a:prstGeom>
          </p:spPr>
          <p:txBody>
            <a:bodyPr lIns="0" tIns="0" rIns="0" bIns="0" rtlCol="0" anchor="t">
              <a:spAutoFit/>
            </a:bodyPr>
            <a:lstStyle/>
            <a:p>
              <a:pPr algn="r">
                <a:lnSpc>
                  <a:spcPts val="2367"/>
                </a:lnSpc>
              </a:pPr>
              <a:r>
                <a:rPr lang="en-US" sz="1691" b="1">
                  <a:solidFill>
                    <a:srgbClr val="101010"/>
                  </a:solidFill>
                  <a:latin typeface="Montserrat Medium"/>
                  <a:ea typeface="Montserrat Medium"/>
                  <a:cs typeface="Montserrat Medium"/>
                  <a:sym typeface="Montserrat Medium"/>
                </a:rPr>
                <a:t>Fabiha Rahman</a:t>
              </a:r>
            </a:p>
          </p:txBody>
        </p:sp>
        <p:grpSp>
          <p:nvGrpSpPr>
            <p:cNvPr id="9" name="Group 9"/>
            <p:cNvGrpSpPr/>
            <p:nvPr/>
          </p:nvGrpSpPr>
          <p:grpSpPr>
            <a:xfrm>
              <a:off x="0" y="734767"/>
              <a:ext cx="3677793" cy="147748"/>
              <a:chOff x="0" y="0"/>
              <a:chExt cx="726478" cy="29185"/>
            </a:xfrm>
          </p:grpSpPr>
          <p:sp>
            <p:nvSpPr>
              <p:cNvPr id="10" name="Freeform 10"/>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11" name="TextBox 11"/>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grpSp>
      <p:sp>
        <p:nvSpPr>
          <p:cNvPr id="12" name="Freeform 12"/>
          <p:cNvSpPr/>
          <p:nvPr/>
        </p:nvSpPr>
        <p:spPr>
          <a:xfrm>
            <a:off x="747200" y="3835051"/>
            <a:ext cx="563000" cy="456734"/>
          </a:xfrm>
          <a:custGeom>
            <a:avLst/>
            <a:gdLst/>
            <a:ahLst/>
            <a:cxnLst/>
            <a:rect l="l" t="t" r="r" b="b"/>
            <a:pathLst>
              <a:path w="563000" h="456734">
                <a:moveTo>
                  <a:pt x="0" y="0"/>
                </a:moveTo>
                <a:lnTo>
                  <a:pt x="563000" y="0"/>
                </a:lnTo>
                <a:lnTo>
                  <a:pt x="563000" y="456734"/>
                </a:lnTo>
                <a:lnTo>
                  <a:pt x="0" y="456734"/>
                </a:lnTo>
                <a:lnTo>
                  <a:pt x="0" y="0"/>
                </a:lnTo>
                <a:close/>
              </a:path>
            </a:pathLst>
          </a:custGeom>
          <a:blipFill>
            <a:blip r:embed="rId3">
              <a:extLst>
                <a:ext uri="{96DAC541-7B7A-43D3-8B79-37D633B846F1}">
                  <asvg:svgBlip xmlns="" xmlns:asvg="http://schemas.microsoft.com/office/drawing/2016/SVG/main" r:embed="rId4"/>
                </a:ext>
              </a:extLst>
            </a:blip>
            <a:stretch>
              <a:fillRect/>
            </a:stretch>
          </a:blipFill>
        </p:spPr>
      </p:sp>
      <p:sp>
        <p:nvSpPr>
          <p:cNvPr id="13" name="Freeform 13"/>
          <p:cNvSpPr/>
          <p:nvPr/>
        </p:nvSpPr>
        <p:spPr>
          <a:xfrm>
            <a:off x="669058" y="4653735"/>
            <a:ext cx="641142" cy="677561"/>
          </a:xfrm>
          <a:custGeom>
            <a:avLst/>
            <a:gdLst/>
            <a:ahLst/>
            <a:cxnLst/>
            <a:rect l="l" t="t" r="r" b="b"/>
            <a:pathLst>
              <a:path w="641142" h="677561">
                <a:moveTo>
                  <a:pt x="0" y="0"/>
                </a:moveTo>
                <a:lnTo>
                  <a:pt x="641142" y="0"/>
                </a:lnTo>
                <a:lnTo>
                  <a:pt x="641142" y="677561"/>
                </a:lnTo>
                <a:lnTo>
                  <a:pt x="0" y="677561"/>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14" name="Freeform 14"/>
          <p:cNvSpPr/>
          <p:nvPr/>
        </p:nvSpPr>
        <p:spPr>
          <a:xfrm>
            <a:off x="700331" y="5720184"/>
            <a:ext cx="649484" cy="697433"/>
          </a:xfrm>
          <a:custGeom>
            <a:avLst/>
            <a:gdLst/>
            <a:ahLst/>
            <a:cxnLst/>
            <a:rect l="l" t="t" r="r" b="b"/>
            <a:pathLst>
              <a:path w="649484" h="697433">
                <a:moveTo>
                  <a:pt x="0" y="0"/>
                </a:moveTo>
                <a:lnTo>
                  <a:pt x="649484" y="0"/>
                </a:lnTo>
                <a:lnTo>
                  <a:pt x="649484" y="697433"/>
                </a:lnTo>
                <a:lnTo>
                  <a:pt x="0" y="697433"/>
                </a:lnTo>
                <a:lnTo>
                  <a:pt x="0" y="0"/>
                </a:lnTo>
                <a:close/>
              </a:path>
            </a:pathLst>
          </a:custGeom>
          <a:blipFill>
            <a:blip r:embed="rId7">
              <a:extLst>
                <a:ext uri="{96DAC541-7B7A-43D3-8B79-37D633B846F1}">
                  <asvg:svgBlip xmlns="" xmlns:asvg="http://schemas.microsoft.com/office/drawing/2016/SVG/main" r:embed="rId8"/>
                </a:ext>
              </a:extLst>
            </a:blip>
            <a:stretch>
              <a:fillRect/>
            </a:stretch>
          </a:blipFill>
        </p:spPr>
      </p:sp>
      <p:sp>
        <p:nvSpPr>
          <p:cNvPr id="15" name="Freeform 15"/>
          <p:cNvSpPr/>
          <p:nvPr/>
        </p:nvSpPr>
        <p:spPr>
          <a:xfrm>
            <a:off x="747200" y="6753314"/>
            <a:ext cx="584002" cy="586200"/>
          </a:xfrm>
          <a:custGeom>
            <a:avLst/>
            <a:gdLst/>
            <a:ahLst/>
            <a:cxnLst/>
            <a:rect l="l" t="t" r="r" b="b"/>
            <a:pathLst>
              <a:path w="584002" h="586200">
                <a:moveTo>
                  <a:pt x="0" y="0"/>
                </a:moveTo>
                <a:lnTo>
                  <a:pt x="584002" y="0"/>
                </a:lnTo>
                <a:lnTo>
                  <a:pt x="584002" y="586200"/>
                </a:lnTo>
                <a:lnTo>
                  <a:pt x="0" y="586200"/>
                </a:lnTo>
                <a:lnTo>
                  <a:pt x="0" y="0"/>
                </a:lnTo>
                <a:close/>
              </a:path>
            </a:pathLst>
          </a:custGeom>
          <a:blipFill>
            <a:blip r:embed="rId9">
              <a:extLst>
                <a:ext uri="{96DAC541-7B7A-43D3-8B79-37D633B846F1}">
                  <asvg:svgBlip xmlns="" xmlns:asvg="http://schemas.microsoft.com/office/drawing/2016/SVG/main" r:embed="rId10"/>
                </a:ext>
              </a:extLst>
            </a:blip>
            <a:stretch>
              <a:fillRect/>
            </a:stretch>
          </a:blipFill>
        </p:spPr>
      </p:sp>
      <p:sp>
        <p:nvSpPr>
          <p:cNvPr id="16" name="TextBox 16"/>
          <p:cNvSpPr txBox="1"/>
          <p:nvPr/>
        </p:nvSpPr>
        <p:spPr>
          <a:xfrm>
            <a:off x="989629" y="1819332"/>
            <a:ext cx="7945552" cy="1078459"/>
          </a:xfrm>
          <a:prstGeom prst="rect">
            <a:avLst/>
          </a:prstGeom>
        </p:spPr>
        <p:txBody>
          <a:bodyPr lIns="0" tIns="0" rIns="0" bIns="0" rtlCol="0" anchor="t">
            <a:spAutoFit/>
          </a:bodyPr>
          <a:lstStyle/>
          <a:p>
            <a:pPr algn="l">
              <a:lnSpc>
                <a:spcPts val="4128"/>
              </a:lnSpc>
            </a:pPr>
            <a:r>
              <a:rPr lang="en-US" sz="4391" b="1">
                <a:solidFill>
                  <a:srgbClr val="1211CA"/>
                </a:solidFill>
                <a:latin typeface="Montserrat Ultra-Bold"/>
                <a:ea typeface="Montserrat Ultra-Bold"/>
                <a:cs typeface="Montserrat Ultra-Bold"/>
                <a:sym typeface="Montserrat Ultra-Bold"/>
              </a:rPr>
              <a:t>The Role of Line Managers in HR Implementation</a:t>
            </a:r>
          </a:p>
        </p:txBody>
      </p:sp>
      <p:sp>
        <p:nvSpPr>
          <p:cNvPr id="17" name="TextBox 17"/>
          <p:cNvSpPr txBox="1"/>
          <p:nvPr/>
        </p:nvSpPr>
        <p:spPr>
          <a:xfrm>
            <a:off x="1061647" y="3107341"/>
            <a:ext cx="8376392" cy="365760"/>
          </a:xfrm>
          <a:prstGeom prst="rect">
            <a:avLst/>
          </a:prstGeom>
        </p:spPr>
        <p:txBody>
          <a:bodyPr lIns="0" tIns="0" rIns="0" bIns="0" rtlCol="0" anchor="t">
            <a:spAutoFit/>
          </a:bodyPr>
          <a:lstStyle/>
          <a:p>
            <a:pPr algn="l">
              <a:lnSpc>
                <a:spcPts val="2940"/>
              </a:lnSpc>
            </a:pPr>
            <a:r>
              <a:rPr lang="en-US" sz="2100" b="1">
                <a:solidFill>
                  <a:srgbClr val="2D262A"/>
                </a:solidFill>
                <a:latin typeface="Arial Bold"/>
                <a:ea typeface="Arial Bold"/>
                <a:cs typeface="Arial Bold"/>
                <a:sym typeface="Arial Bold"/>
              </a:rPr>
              <a:t>Line Managers are the "HR Bridge" to a Multicultural Workforce</a:t>
            </a:r>
          </a:p>
        </p:txBody>
      </p:sp>
      <p:sp>
        <p:nvSpPr>
          <p:cNvPr id="18" name="TextBox 18"/>
          <p:cNvSpPr txBox="1"/>
          <p:nvPr/>
        </p:nvSpPr>
        <p:spPr>
          <a:xfrm>
            <a:off x="1568123" y="3757334"/>
            <a:ext cx="7620897" cy="737235"/>
          </a:xfrm>
          <a:prstGeom prst="rect">
            <a:avLst/>
          </a:prstGeom>
        </p:spPr>
        <p:txBody>
          <a:bodyPr lIns="0" tIns="0" rIns="0" bIns="0" rtlCol="0" anchor="t">
            <a:spAutoFit/>
          </a:bodyPr>
          <a:lstStyle/>
          <a:p>
            <a:pPr algn="l">
              <a:lnSpc>
                <a:spcPts val="2940"/>
              </a:lnSpc>
            </a:pPr>
            <a:r>
              <a:rPr lang="en-US" sz="2100">
                <a:solidFill>
                  <a:srgbClr val="2D262A"/>
                </a:solidFill>
                <a:latin typeface="Arial"/>
                <a:ea typeface="Arial"/>
                <a:cs typeface="Arial"/>
                <a:sym typeface="Arial"/>
              </a:rPr>
              <a:t>Embody and translate the "Qatar Airways Way" to diverse teams on a daily basis. </a:t>
            </a:r>
          </a:p>
        </p:txBody>
      </p:sp>
      <p:sp>
        <p:nvSpPr>
          <p:cNvPr id="19" name="TextBox 19"/>
          <p:cNvSpPr txBox="1"/>
          <p:nvPr/>
        </p:nvSpPr>
        <p:spPr>
          <a:xfrm>
            <a:off x="1541338" y="4668624"/>
            <a:ext cx="8826593" cy="737235"/>
          </a:xfrm>
          <a:prstGeom prst="rect">
            <a:avLst/>
          </a:prstGeom>
        </p:spPr>
        <p:txBody>
          <a:bodyPr lIns="0" tIns="0" rIns="0" bIns="0" rtlCol="0" anchor="t">
            <a:spAutoFit/>
          </a:bodyPr>
          <a:lstStyle/>
          <a:p>
            <a:pPr algn="l">
              <a:lnSpc>
                <a:spcPts val="2940"/>
              </a:lnSpc>
            </a:pPr>
            <a:r>
              <a:rPr lang="en-US" sz="2100">
                <a:solidFill>
                  <a:srgbClr val="2D262A"/>
                </a:solidFill>
                <a:latin typeface="Arial"/>
                <a:ea typeface="Arial"/>
                <a:cs typeface="Arial"/>
                <a:sym typeface="Arial"/>
              </a:rPr>
              <a:t>Conduct regular reviews, provide feedback, and manage underperformance in a high-pressure environment.</a:t>
            </a:r>
          </a:p>
        </p:txBody>
      </p:sp>
      <p:sp>
        <p:nvSpPr>
          <p:cNvPr id="20" name="TextBox 20"/>
          <p:cNvSpPr txBox="1"/>
          <p:nvPr/>
        </p:nvSpPr>
        <p:spPr>
          <a:xfrm>
            <a:off x="1545613" y="5650049"/>
            <a:ext cx="8263842" cy="737235"/>
          </a:xfrm>
          <a:prstGeom prst="rect">
            <a:avLst/>
          </a:prstGeom>
        </p:spPr>
        <p:txBody>
          <a:bodyPr lIns="0" tIns="0" rIns="0" bIns="0" rtlCol="0" anchor="t">
            <a:spAutoFit/>
          </a:bodyPr>
          <a:lstStyle/>
          <a:p>
            <a:pPr algn="l">
              <a:lnSpc>
                <a:spcPts val="2940"/>
              </a:lnSpc>
            </a:pPr>
            <a:r>
              <a:rPr lang="en-US" sz="2100">
                <a:solidFill>
                  <a:srgbClr val="2D262A"/>
                </a:solidFill>
                <a:latin typeface="Arial"/>
                <a:ea typeface="Arial"/>
                <a:cs typeface="Arial"/>
                <a:sym typeface="Arial"/>
              </a:rPr>
              <a:t>Relay corporate strategy and manage team morale across different shifts, bases, and cultures.</a:t>
            </a:r>
          </a:p>
        </p:txBody>
      </p:sp>
      <p:sp>
        <p:nvSpPr>
          <p:cNvPr id="21" name="TextBox 21"/>
          <p:cNvSpPr txBox="1"/>
          <p:nvPr/>
        </p:nvSpPr>
        <p:spPr>
          <a:xfrm>
            <a:off x="1590633" y="6811554"/>
            <a:ext cx="8218821" cy="365760"/>
          </a:xfrm>
          <a:prstGeom prst="rect">
            <a:avLst/>
          </a:prstGeom>
        </p:spPr>
        <p:txBody>
          <a:bodyPr lIns="0" tIns="0" rIns="0" bIns="0" rtlCol="0" anchor="t">
            <a:spAutoFit/>
          </a:bodyPr>
          <a:lstStyle/>
          <a:p>
            <a:pPr algn="l">
              <a:lnSpc>
                <a:spcPts val="2940"/>
              </a:lnSpc>
            </a:pPr>
            <a:r>
              <a:rPr lang="en-US" sz="2100">
                <a:solidFill>
                  <a:srgbClr val="2D262A"/>
                </a:solidFill>
                <a:latin typeface="Arial"/>
                <a:ea typeface="Arial"/>
                <a:cs typeface="Arial"/>
                <a:sym typeface="Arial"/>
              </a:rPr>
              <a:t>The first point of contact for interpersonal and cross-cultural disputes.</a:t>
            </a:r>
          </a:p>
        </p:txBody>
      </p:sp>
      <p:sp>
        <p:nvSpPr>
          <p:cNvPr id="22" name="Freeform 22"/>
          <p:cNvSpPr/>
          <p:nvPr/>
        </p:nvSpPr>
        <p:spPr>
          <a:xfrm>
            <a:off x="1080131" y="8823935"/>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11"/>
            <a:stretch>
              <a:fillRect/>
            </a:stretch>
          </a:blipFill>
        </p:spPr>
      </p:sp>
      <p:sp>
        <p:nvSpPr>
          <p:cNvPr id="23" name="TextBox 23"/>
          <p:cNvSpPr txBox="1"/>
          <p:nvPr/>
        </p:nvSpPr>
        <p:spPr>
          <a:xfrm>
            <a:off x="8062380" y="7339514"/>
            <a:ext cx="1747074" cy="307777"/>
          </a:xfrm>
          <a:prstGeom prst="rect">
            <a:avLst/>
          </a:prstGeom>
        </p:spPr>
        <p:txBody>
          <a:bodyPr wrap="square" lIns="0" tIns="0" rIns="0" bIns="0" rtlCol="0" anchor="t">
            <a:spAutoFit/>
          </a:bodyPr>
          <a:lstStyle/>
          <a:p>
            <a:pPr algn="ctr">
              <a:lnSpc>
                <a:spcPts val="2380"/>
              </a:lnSpc>
            </a:pPr>
            <a:r>
              <a:rPr lang="en-US" sz="1700" b="1" dirty="0">
                <a:solidFill>
                  <a:srgbClr val="000000"/>
                </a:solidFill>
                <a:latin typeface="Arial Bold"/>
                <a:ea typeface="Arial Bold"/>
                <a:cs typeface="Arial Bold"/>
                <a:sym typeface="Arial Bold"/>
              </a:rPr>
              <a:t>(Brewster,2016)</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4000500" y="-3962400"/>
            <a:ext cx="10287000" cy="18288000"/>
          </a:xfrm>
          <a:custGeom>
            <a:avLst/>
            <a:gdLst/>
            <a:ahLst/>
            <a:cxnLst/>
            <a:rect l="l" t="t" r="r" b="b"/>
            <a:pathLst>
              <a:path w="10287000" h="18288000">
                <a:moveTo>
                  <a:pt x="10287000" y="0"/>
                </a:moveTo>
                <a:lnTo>
                  <a:pt x="10287000" y="18288000"/>
                </a:lnTo>
                <a:lnTo>
                  <a:pt x="0" y="18288000"/>
                </a:lnTo>
                <a:lnTo>
                  <a:pt x="0" y="0"/>
                </a:lnTo>
                <a:lnTo>
                  <a:pt x="10287000" y="0"/>
                </a:lnTo>
                <a:close/>
              </a:path>
            </a:pathLst>
          </a:custGeom>
          <a:blipFill>
            <a:blip r:embed="rId2"/>
            <a:stretch>
              <a:fillRect l="-12888" r="-12888"/>
            </a:stretch>
          </a:blipFill>
        </p:spPr>
      </p:sp>
      <p:graphicFrame>
        <p:nvGraphicFramePr>
          <p:cNvPr id="3" name="Table 3"/>
          <p:cNvGraphicFramePr>
            <a:graphicFrameLocks noGrp="1"/>
          </p:cNvGraphicFramePr>
          <p:nvPr/>
        </p:nvGraphicFramePr>
        <p:xfrm>
          <a:off x="1028700" y="2595102"/>
          <a:ext cx="16230600" cy="4928330"/>
        </p:xfrm>
        <a:graphic>
          <a:graphicData uri="http://schemas.openxmlformats.org/drawingml/2006/table">
            <a:tbl>
              <a:tblPr/>
              <a:tblGrid>
                <a:gridCol w="4685190">
                  <a:extLst>
                    <a:ext uri="{9D8B030D-6E8A-4147-A177-3AD203B41FA5}">
                      <a16:colId xmlns:a16="http://schemas.microsoft.com/office/drawing/2014/main" val="20000"/>
                    </a:ext>
                  </a:extLst>
                </a:gridCol>
                <a:gridCol w="5945439">
                  <a:extLst>
                    <a:ext uri="{9D8B030D-6E8A-4147-A177-3AD203B41FA5}">
                      <a16:colId xmlns:a16="http://schemas.microsoft.com/office/drawing/2014/main" val="20001"/>
                    </a:ext>
                  </a:extLst>
                </a:gridCol>
                <a:gridCol w="5599971">
                  <a:extLst>
                    <a:ext uri="{9D8B030D-6E8A-4147-A177-3AD203B41FA5}">
                      <a16:colId xmlns:a16="http://schemas.microsoft.com/office/drawing/2014/main" val="20002"/>
                    </a:ext>
                  </a:extLst>
                </a:gridCol>
              </a:tblGrid>
              <a:tr h="1332128">
                <a:tc>
                  <a:txBody>
                    <a:bodyPr/>
                    <a:lstStyle/>
                    <a:p>
                      <a:pPr algn="ctr">
                        <a:lnSpc>
                          <a:spcPts val="2940"/>
                        </a:lnSpc>
                        <a:defRPr/>
                      </a:pPr>
                      <a:r>
                        <a:rPr lang="en-US" sz="2100" b="1">
                          <a:solidFill>
                            <a:srgbClr val="050304"/>
                          </a:solidFill>
                          <a:latin typeface="Open Sans 2 Bold"/>
                          <a:ea typeface="Open Sans 2 Bold"/>
                          <a:cs typeface="Open Sans 2 Bold"/>
                          <a:sym typeface="Open Sans 2 Bold"/>
                        </a:rPr>
                        <a:t>Company Goal</a:t>
                      </a:r>
                      <a:endParaRPr lang="en-US" sz="1100"/>
                    </a:p>
                  </a:txBody>
                  <a:tcPr marL="161925" marR="161925" marT="161925" marB="161925" anchor="ctr">
                    <a:lnL w="9525"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9B314"/>
                    </a:solidFill>
                  </a:tcPr>
                </a:tc>
                <a:tc>
                  <a:txBody>
                    <a:bodyPr/>
                    <a:lstStyle/>
                    <a:p>
                      <a:pPr algn="ctr">
                        <a:lnSpc>
                          <a:spcPts val="2940"/>
                        </a:lnSpc>
                        <a:defRPr/>
                      </a:pPr>
                      <a:r>
                        <a:rPr lang="en-US" sz="2100" b="1">
                          <a:solidFill>
                            <a:srgbClr val="050304"/>
                          </a:solidFill>
                          <a:latin typeface="Open Sans 2 Bold"/>
                          <a:ea typeface="Open Sans 2 Bold"/>
                          <a:cs typeface="Open Sans 2 Bold"/>
                          <a:sym typeface="Open Sans 2 Bold"/>
                        </a:rPr>
                        <a:t>Supporting HR Practice</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9B314"/>
                    </a:solidFill>
                  </a:tcPr>
                </a:tc>
                <a:tc>
                  <a:txBody>
                    <a:bodyPr/>
                    <a:lstStyle/>
                    <a:p>
                      <a:pPr algn="ctr">
                        <a:lnSpc>
                          <a:spcPts val="2940"/>
                        </a:lnSpc>
                        <a:defRPr/>
                      </a:pPr>
                      <a:r>
                        <a:rPr lang="en-US" sz="2100" b="1">
                          <a:solidFill>
                            <a:srgbClr val="050304"/>
                          </a:solidFill>
                          <a:latin typeface="Open Sans 2 Bold"/>
                          <a:ea typeface="Open Sans 2 Bold"/>
                          <a:cs typeface="Open Sans 2 Bold"/>
                          <a:sym typeface="Open Sans 2 Bold"/>
                        </a:rPr>
                        <a:t>Strategic HR Outcome</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9B314"/>
                    </a:solidFill>
                  </a:tcPr>
                </a:tc>
                <a:extLst>
                  <a:ext uri="{0D108BD9-81ED-4DB2-BD59-A6C34878D82A}">
                    <a16:rowId xmlns:a16="http://schemas.microsoft.com/office/drawing/2014/main" val="10000"/>
                  </a:ext>
                </a:extLst>
              </a:tr>
              <a:tr h="1198734">
                <a:tc>
                  <a:txBody>
                    <a:bodyPr/>
                    <a:lstStyle/>
                    <a:p>
                      <a:pPr algn="ctr">
                        <a:lnSpc>
                          <a:spcPts val="2940"/>
                        </a:lnSpc>
                        <a:defRPr/>
                      </a:pPr>
                      <a:r>
                        <a:rPr lang="en-US" sz="2100">
                          <a:solidFill>
                            <a:srgbClr val="000000"/>
                          </a:solidFill>
                          <a:latin typeface="Arial"/>
                          <a:ea typeface="Arial"/>
                          <a:cs typeface="Arial"/>
                          <a:sym typeface="Arial"/>
                        </a:rPr>
                        <a:t>Operational Excellence &amp; Safety</a:t>
                      </a:r>
                      <a:endParaRPr lang="en-US" sz="1100"/>
                    </a:p>
                  </a:txBody>
                  <a:tcPr marL="161925" marR="161925" marT="161925" marB="161925" anchor="ctr">
                    <a:lnL w="9525"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8F8F8"/>
                    </a:solidFill>
                  </a:tcPr>
                </a:tc>
                <a:tc>
                  <a:txBody>
                    <a:bodyPr/>
                    <a:lstStyle/>
                    <a:p>
                      <a:pPr algn="ctr">
                        <a:lnSpc>
                          <a:spcPts val="2940"/>
                        </a:lnSpc>
                        <a:defRPr/>
                      </a:pPr>
                      <a:r>
                        <a:rPr lang="en-US" sz="2100">
                          <a:solidFill>
                            <a:srgbClr val="000000"/>
                          </a:solidFill>
                          <a:latin typeface="Arial"/>
                          <a:ea typeface="Arial"/>
                          <a:cs typeface="Arial"/>
                          <a:sym typeface="Arial"/>
                        </a:rPr>
                        <a:t>Standardized training; strict performance monitoring. </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8F8F8"/>
                    </a:solidFill>
                  </a:tcPr>
                </a:tc>
                <a:tc>
                  <a:txBody>
                    <a:bodyPr/>
                    <a:lstStyle/>
                    <a:p>
                      <a:pPr algn="ctr">
                        <a:lnSpc>
                          <a:spcPts val="2940"/>
                        </a:lnSpc>
                        <a:defRPr/>
                      </a:pPr>
                      <a:r>
                        <a:rPr lang="en-US" sz="2100">
                          <a:solidFill>
                            <a:srgbClr val="000000"/>
                          </a:solidFill>
                          <a:latin typeface="Arial"/>
                          <a:ea typeface="Arial"/>
                          <a:cs typeface="Arial"/>
                          <a:sym typeface="Arial"/>
                        </a:rPr>
                        <a:t>A highly skilled, compliant, and safety-conscious workforce. </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8F8F8"/>
                    </a:solidFill>
                  </a:tcPr>
                </a:tc>
                <a:extLst>
                  <a:ext uri="{0D108BD9-81ED-4DB2-BD59-A6C34878D82A}">
                    <a16:rowId xmlns:a16="http://schemas.microsoft.com/office/drawing/2014/main" val="10001"/>
                  </a:ext>
                </a:extLst>
              </a:tr>
              <a:tr h="1198734">
                <a:tc>
                  <a:txBody>
                    <a:bodyPr/>
                    <a:lstStyle/>
                    <a:p>
                      <a:pPr algn="ctr">
                        <a:lnSpc>
                          <a:spcPts val="2940"/>
                        </a:lnSpc>
                        <a:defRPr/>
                      </a:pPr>
                      <a:r>
                        <a:rPr lang="en-US" sz="2100">
                          <a:solidFill>
                            <a:srgbClr val="000000"/>
                          </a:solidFill>
                          <a:latin typeface="Arial"/>
                          <a:ea typeface="Arial"/>
                          <a:cs typeface="Arial"/>
                          <a:sym typeface="Arial"/>
                        </a:rPr>
                        <a:t>5-Star Customer Service</a:t>
                      </a:r>
                      <a:endParaRPr lang="en-US" sz="1100"/>
                    </a:p>
                  </a:txBody>
                  <a:tcPr marL="161925" marR="161925" marT="161925" marB="161925" anchor="ctr">
                    <a:lnL w="9525"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FFFFF"/>
                    </a:solidFill>
                  </a:tcPr>
                </a:tc>
                <a:tc>
                  <a:txBody>
                    <a:bodyPr/>
                    <a:lstStyle/>
                    <a:p>
                      <a:pPr algn="ctr">
                        <a:lnSpc>
                          <a:spcPts val="2940"/>
                        </a:lnSpc>
                        <a:defRPr/>
                      </a:pPr>
                      <a:r>
                        <a:rPr lang="en-US" sz="2100">
                          <a:solidFill>
                            <a:srgbClr val="000000"/>
                          </a:solidFill>
                          <a:latin typeface="Arial"/>
                          <a:ea typeface="Arial"/>
                          <a:cs typeface="Arial"/>
                          <a:sym typeface="Arial"/>
                        </a:rPr>
                        <a:t>Selective hiring for attitude; intensive service culture training; performance-linked rewards</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FFFFF"/>
                    </a:solidFill>
                  </a:tcPr>
                </a:tc>
                <a:tc>
                  <a:txBody>
                    <a:bodyPr/>
                    <a:lstStyle/>
                    <a:p>
                      <a:pPr algn="ctr">
                        <a:lnSpc>
                          <a:spcPts val="2940"/>
                        </a:lnSpc>
                        <a:defRPr/>
                      </a:pPr>
                      <a:r>
                        <a:rPr lang="en-US" sz="2100">
                          <a:solidFill>
                            <a:srgbClr val="000000"/>
                          </a:solidFill>
                          <a:latin typeface="Arial"/>
                          <a:ea typeface="Arial"/>
                          <a:cs typeface="Arial"/>
                          <a:sym typeface="Arial"/>
                        </a:rPr>
                        <a:t>Employees who deliver a consistent, world-class passenger experience</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1198734">
                <a:tc>
                  <a:txBody>
                    <a:bodyPr/>
                    <a:lstStyle/>
                    <a:p>
                      <a:pPr algn="ctr">
                        <a:lnSpc>
                          <a:spcPts val="2940"/>
                        </a:lnSpc>
                        <a:defRPr/>
                      </a:pPr>
                      <a:r>
                        <a:rPr lang="en-US" sz="2100">
                          <a:solidFill>
                            <a:srgbClr val="000000"/>
                          </a:solidFill>
                          <a:latin typeface="Arial"/>
                          <a:ea typeface="Arial"/>
                          <a:cs typeface="Arial"/>
                          <a:sym typeface="Arial"/>
                        </a:rPr>
                        <a:t>Global Expansion &amp; Brand Reputation</a:t>
                      </a:r>
                      <a:endParaRPr lang="en-US" sz="1100"/>
                    </a:p>
                  </a:txBody>
                  <a:tcPr marL="161925" marR="161925" marT="161925" marB="161925" anchor="ctr">
                    <a:lnL w="9525"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8F8F8"/>
                    </a:solidFill>
                  </a:tcPr>
                </a:tc>
                <a:tc>
                  <a:txBody>
                    <a:bodyPr/>
                    <a:lstStyle/>
                    <a:p>
                      <a:pPr algn="ctr">
                        <a:lnSpc>
                          <a:spcPts val="2940"/>
                        </a:lnSpc>
                        <a:defRPr/>
                      </a:pPr>
                      <a:r>
                        <a:rPr lang="en-US" sz="2100">
                          <a:solidFill>
                            <a:srgbClr val="000000"/>
                          </a:solidFill>
                          <a:latin typeface="Arial"/>
                          <a:ea typeface="Arial"/>
                          <a:cs typeface="Arial"/>
                          <a:sym typeface="Arial"/>
                        </a:rPr>
                        <a:t>Global talent sourcing; diversity management; employer branding</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8F8F8"/>
                    </a:solidFill>
                  </a:tcPr>
                </a:tc>
                <a:tc>
                  <a:txBody>
                    <a:bodyPr/>
                    <a:lstStyle/>
                    <a:p>
                      <a:pPr algn="ctr">
                        <a:lnSpc>
                          <a:spcPts val="2940"/>
                        </a:lnSpc>
                        <a:defRPr/>
                      </a:pPr>
                      <a:r>
                        <a:rPr lang="en-US" sz="2100">
                          <a:solidFill>
                            <a:srgbClr val="000000"/>
                          </a:solidFill>
                          <a:latin typeface="Arial"/>
                          <a:ea typeface="Arial"/>
                          <a:cs typeface="Arial"/>
                          <a:sym typeface="Arial"/>
                        </a:rPr>
                        <a:t>A capable, international workforce that represents the brand globally. </a:t>
                      </a:r>
                      <a:endParaRPr lang="en-US" sz="1100"/>
                    </a:p>
                  </a:txBody>
                  <a:tcPr marL="161925" marR="161925" marT="161925" marB="161925" anchor="ctr">
                    <a:lnL w="57150" cap="flat" cmpd="sng" algn="ctr">
                      <a:solidFill>
                        <a:srgbClr val="FFFFFF"/>
                      </a:solidFill>
                      <a:prstDash val="solid"/>
                      <a:round/>
                      <a:headEnd type="none" w="med" len="med"/>
                      <a:tailEnd type="none" w="med" len="med"/>
                    </a:lnL>
                    <a:lnR w="57150" cap="flat" cmpd="sng" algn="ctr">
                      <a:solidFill>
                        <a:srgbClr val="FFFFFF"/>
                      </a:solidFill>
                      <a:prstDash val="solid"/>
                      <a:round/>
                      <a:headEnd type="none" w="med" len="med"/>
                      <a:tailEnd type="none" w="med" len="med"/>
                    </a:lnR>
                    <a:lnT w="57150" cap="flat" cmpd="sng" algn="ctr">
                      <a:solidFill>
                        <a:srgbClr val="FFFFFF"/>
                      </a:solidFill>
                      <a:prstDash val="solid"/>
                      <a:round/>
                      <a:headEnd type="none" w="med" len="med"/>
                      <a:tailEnd type="none" w="med" len="med"/>
                    </a:lnT>
                    <a:lnB w="57150" cap="flat" cmpd="sng" algn="ctr">
                      <a:solidFill>
                        <a:srgbClr val="FFFFFF"/>
                      </a:solidFill>
                      <a:prstDash val="solid"/>
                      <a:round/>
                      <a:headEnd type="none" w="med" len="med"/>
                      <a:tailEnd type="none" w="med" len="med"/>
                    </a:lnB>
                    <a:solidFill>
                      <a:srgbClr val="F8F8F8"/>
                    </a:solidFill>
                  </a:tcPr>
                </a:tc>
                <a:extLst>
                  <a:ext uri="{0D108BD9-81ED-4DB2-BD59-A6C34878D82A}">
                    <a16:rowId xmlns:a16="http://schemas.microsoft.com/office/drawing/2014/main" val="10003"/>
                  </a:ext>
                </a:extLst>
              </a:tr>
            </a:tbl>
          </a:graphicData>
        </a:graphic>
      </p:graphicFrame>
      <p:sp>
        <p:nvSpPr>
          <p:cNvPr id="4" name="Freeform 4"/>
          <p:cNvSpPr/>
          <p:nvPr/>
        </p:nvSpPr>
        <p:spPr>
          <a:xfrm rot="-8324159">
            <a:off x="14933192" y="-381739"/>
            <a:ext cx="4816869" cy="2059211"/>
          </a:xfrm>
          <a:custGeom>
            <a:avLst/>
            <a:gdLst/>
            <a:ahLst/>
            <a:cxnLst/>
            <a:rect l="l" t="t" r="r" b="b"/>
            <a:pathLst>
              <a:path w="4816869" h="2059211">
                <a:moveTo>
                  <a:pt x="0" y="0"/>
                </a:moveTo>
                <a:lnTo>
                  <a:pt x="4816868" y="0"/>
                </a:lnTo>
                <a:lnTo>
                  <a:pt x="4816868" y="2059211"/>
                </a:lnTo>
                <a:lnTo>
                  <a:pt x="0" y="2059211"/>
                </a:lnTo>
                <a:lnTo>
                  <a:pt x="0" y="0"/>
                </a:lnTo>
                <a:close/>
              </a:path>
            </a:pathLst>
          </a:custGeom>
          <a:blipFill>
            <a:blip r:embed="rId3">
              <a:alphaModFix amt="14000"/>
              <a:extLst>
                <a:ext uri="{96DAC541-7B7A-43D3-8B79-37D633B846F1}">
                  <asvg:svgBlip xmlns="" xmlns:asvg="http://schemas.microsoft.com/office/drawing/2016/SVG/main" r:embed="rId4"/>
                </a:ext>
              </a:extLst>
            </a:blip>
            <a:stretch>
              <a:fillRect/>
            </a:stretch>
          </a:blipFill>
        </p:spPr>
      </p:sp>
      <p:sp>
        <p:nvSpPr>
          <p:cNvPr id="5" name="Freeform 5"/>
          <p:cNvSpPr/>
          <p:nvPr/>
        </p:nvSpPr>
        <p:spPr>
          <a:xfrm>
            <a:off x="3313202" y="647866"/>
            <a:ext cx="539299" cy="539299"/>
          </a:xfrm>
          <a:custGeom>
            <a:avLst/>
            <a:gdLst/>
            <a:ahLst/>
            <a:cxnLst/>
            <a:rect l="l" t="t" r="r" b="b"/>
            <a:pathLst>
              <a:path w="539299" h="539299">
                <a:moveTo>
                  <a:pt x="0" y="0"/>
                </a:moveTo>
                <a:lnTo>
                  <a:pt x="539298" y="0"/>
                </a:lnTo>
                <a:lnTo>
                  <a:pt x="539298" y="539299"/>
                </a:lnTo>
                <a:lnTo>
                  <a:pt x="0" y="539299"/>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sp>
        <p:nvSpPr>
          <p:cNvPr id="6" name="TextBox 6"/>
          <p:cNvSpPr txBox="1"/>
          <p:nvPr/>
        </p:nvSpPr>
        <p:spPr>
          <a:xfrm>
            <a:off x="2708731" y="1245741"/>
            <a:ext cx="12870538" cy="790575"/>
          </a:xfrm>
          <a:prstGeom prst="rect">
            <a:avLst/>
          </a:prstGeom>
        </p:spPr>
        <p:txBody>
          <a:bodyPr lIns="0" tIns="0" rIns="0" bIns="0" rtlCol="0" anchor="t">
            <a:spAutoFit/>
          </a:bodyPr>
          <a:lstStyle/>
          <a:p>
            <a:pPr algn="ctr">
              <a:lnSpc>
                <a:spcPts val="6299"/>
              </a:lnSpc>
            </a:pPr>
            <a:r>
              <a:rPr lang="en-US" sz="4500" b="1">
                <a:solidFill>
                  <a:srgbClr val="1211CA"/>
                </a:solidFill>
                <a:latin typeface="Arial Bold"/>
                <a:ea typeface="Arial Bold"/>
                <a:cs typeface="Arial Bold"/>
                <a:sym typeface="Arial Bold"/>
              </a:rPr>
              <a:t>Strategic Alignment of HR with Company Goals</a:t>
            </a:r>
          </a:p>
        </p:txBody>
      </p:sp>
      <p:sp>
        <p:nvSpPr>
          <p:cNvPr id="7" name="Freeform 7"/>
          <p:cNvSpPr/>
          <p:nvPr/>
        </p:nvSpPr>
        <p:spPr>
          <a:xfrm>
            <a:off x="17341626" y="4873851"/>
            <a:ext cx="539299" cy="539299"/>
          </a:xfrm>
          <a:custGeom>
            <a:avLst/>
            <a:gdLst/>
            <a:ahLst/>
            <a:cxnLst/>
            <a:rect l="l" t="t" r="r" b="b"/>
            <a:pathLst>
              <a:path w="539299" h="539299">
                <a:moveTo>
                  <a:pt x="0" y="0"/>
                </a:moveTo>
                <a:lnTo>
                  <a:pt x="539299" y="0"/>
                </a:lnTo>
                <a:lnTo>
                  <a:pt x="539299" y="539298"/>
                </a:lnTo>
                <a:lnTo>
                  <a:pt x="0" y="539298"/>
                </a:lnTo>
                <a:lnTo>
                  <a:pt x="0" y="0"/>
                </a:lnTo>
                <a:close/>
              </a:path>
            </a:pathLst>
          </a:custGeom>
          <a:blipFill>
            <a:blip r:embed="rId5">
              <a:extLst>
                <a:ext uri="{96DAC541-7B7A-43D3-8B79-37D633B846F1}">
                  <asvg:svgBlip xmlns="" xmlns:asvg="http://schemas.microsoft.com/office/drawing/2016/SVG/main" r:embed="rId6"/>
                </a:ext>
              </a:extLst>
            </a:blip>
            <a:stretch>
              <a:fillRect/>
            </a:stretch>
          </a:blipFill>
        </p:spPr>
      </p:sp>
      <p:grpSp>
        <p:nvGrpSpPr>
          <p:cNvPr id="8" name="Group 8"/>
          <p:cNvGrpSpPr/>
          <p:nvPr/>
        </p:nvGrpSpPr>
        <p:grpSpPr>
          <a:xfrm>
            <a:off x="15401357" y="9157426"/>
            <a:ext cx="2758345" cy="661886"/>
            <a:chOff x="0" y="0"/>
            <a:chExt cx="3677793" cy="882515"/>
          </a:xfrm>
        </p:grpSpPr>
        <p:sp>
          <p:nvSpPr>
            <p:cNvPr id="9" name="TextBox 9"/>
            <p:cNvSpPr txBox="1"/>
            <p:nvPr/>
          </p:nvSpPr>
          <p:spPr>
            <a:xfrm>
              <a:off x="1267559" y="333268"/>
              <a:ext cx="2170127" cy="343333"/>
            </a:xfrm>
            <a:prstGeom prst="rect">
              <a:avLst/>
            </a:prstGeom>
          </p:spPr>
          <p:txBody>
            <a:bodyPr lIns="0" tIns="0" rIns="0" bIns="0" rtlCol="0" anchor="t">
              <a:spAutoFit/>
            </a:bodyPr>
            <a:lstStyle/>
            <a:p>
              <a:pPr algn="r">
                <a:lnSpc>
                  <a:spcPts val="2115"/>
                </a:lnSpc>
              </a:pPr>
              <a:r>
                <a:rPr lang="en-US" sz="1511" b="1">
                  <a:solidFill>
                    <a:srgbClr val="101010"/>
                  </a:solidFill>
                  <a:latin typeface="Montserrat Medium"/>
                  <a:ea typeface="Montserrat Medium"/>
                  <a:cs typeface="Montserrat Medium"/>
                  <a:sym typeface="Montserrat Medium"/>
                </a:rPr>
                <a:t>2506578</a:t>
              </a:r>
            </a:p>
          </p:txBody>
        </p:sp>
        <p:sp>
          <p:nvSpPr>
            <p:cNvPr id="10" name="TextBox 10"/>
            <p:cNvSpPr txBox="1"/>
            <p:nvPr/>
          </p:nvSpPr>
          <p:spPr>
            <a:xfrm>
              <a:off x="913261" y="-28575"/>
              <a:ext cx="2524425" cy="371036"/>
            </a:xfrm>
            <a:prstGeom prst="rect">
              <a:avLst/>
            </a:prstGeom>
          </p:spPr>
          <p:txBody>
            <a:bodyPr lIns="0" tIns="0" rIns="0" bIns="0" rtlCol="0" anchor="t">
              <a:spAutoFit/>
            </a:bodyPr>
            <a:lstStyle/>
            <a:p>
              <a:pPr algn="r">
                <a:lnSpc>
                  <a:spcPts val="2367"/>
                </a:lnSpc>
              </a:pPr>
              <a:r>
                <a:rPr lang="en-US" sz="1691" b="1">
                  <a:solidFill>
                    <a:srgbClr val="101010"/>
                  </a:solidFill>
                  <a:latin typeface="Montserrat Medium"/>
                  <a:ea typeface="Montserrat Medium"/>
                  <a:cs typeface="Montserrat Medium"/>
                  <a:sym typeface="Montserrat Medium"/>
                </a:rPr>
                <a:t>Fabiha Rahman</a:t>
              </a:r>
            </a:p>
          </p:txBody>
        </p:sp>
        <p:grpSp>
          <p:nvGrpSpPr>
            <p:cNvPr id="11" name="Group 11"/>
            <p:cNvGrpSpPr/>
            <p:nvPr/>
          </p:nvGrpSpPr>
          <p:grpSpPr>
            <a:xfrm>
              <a:off x="0" y="734767"/>
              <a:ext cx="3677793" cy="147748"/>
              <a:chOff x="0" y="0"/>
              <a:chExt cx="726478" cy="29185"/>
            </a:xfrm>
          </p:grpSpPr>
          <p:sp>
            <p:nvSpPr>
              <p:cNvPr id="12" name="Freeform 12"/>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13" name="TextBox 13"/>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grpSp>
      <p:sp>
        <p:nvSpPr>
          <p:cNvPr id="14" name="Freeform 14"/>
          <p:cNvSpPr/>
          <p:nvPr/>
        </p:nvSpPr>
        <p:spPr>
          <a:xfrm>
            <a:off x="1080131" y="8823935"/>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7"/>
            <a:stretch>
              <a:fillRect/>
            </a:stretch>
          </a:blipFill>
        </p:spPr>
      </p:sp>
      <p:sp>
        <p:nvSpPr>
          <p:cNvPr id="15" name="TextBox 15"/>
          <p:cNvSpPr txBox="1"/>
          <p:nvPr/>
        </p:nvSpPr>
        <p:spPr>
          <a:xfrm>
            <a:off x="15220572" y="7475807"/>
            <a:ext cx="1619628" cy="319007"/>
          </a:xfrm>
          <a:prstGeom prst="rect">
            <a:avLst/>
          </a:prstGeom>
        </p:spPr>
        <p:txBody>
          <a:bodyPr wrap="square" lIns="0" tIns="0" rIns="0" bIns="0" rtlCol="0" anchor="t">
            <a:spAutoFit/>
          </a:bodyPr>
          <a:lstStyle/>
          <a:p>
            <a:pPr algn="ctr">
              <a:lnSpc>
                <a:spcPts val="2380"/>
              </a:lnSpc>
            </a:pPr>
            <a:r>
              <a:rPr lang="en-US" sz="1700" b="1" dirty="0">
                <a:solidFill>
                  <a:srgbClr val="000000"/>
                </a:solidFill>
                <a:latin typeface="Arial Bold"/>
                <a:ea typeface="Arial Bold"/>
                <a:cs typeface="Arial Bold"/>
                <a:sym typeface="Arial Bold"/>
              </a:rPr>
              <a:t>(Brewster,2016)</a:t>
            </a:r>
          </a:p>
        </p:txBody>
      </p:sp>
      <p:sp>
        <p:nvSpPr>
          <p:cNvPr id="16" name="TextBox 16"/>
          <p:cNvSpPr txBox="1"/>
          <p:nvPr/>
        </p:nvSpPr>
        <p:spPr>
          <a:xfrm>
            <a:off x="15690698" y="4616813"/>
            <a:ext cx="1388635" cy="256480"/>
          </a:xfrm>
          <a:prstGeom prst="rect">
            <a:avLst/>
          </a:prstGeom>
        </p:spPr>
        <p:txBody>
          <a:bodyPr wrap="square" lIns="0" tIns="0" rIns="0" bIns="0" rtlCol="0" anchor="t">
            <a:spAutoFit/>
          </a:bodyPr>
          <a:lstStyle/>
          <a:p>
            <a:pPr algn="ctr">
              <a:lnSpc>
                <a:spcPts val="1975"/>
              </a:lnSpc>
              <a:spcBef>
                <a:spcPct val="0"/>
              </a:spcBef>
            </a:pPr>
            <a:r>
              <a:rPr lang="en-US" sz="1411" b="1" dirty="0">
                <a:solidFill>
                  <a:srgbClr val="000000"/>
                </a:solidFill>
                <a:latin typeface="Arial Bold"/>
                <a:ea typeface="Arial Bold"/>
                <a:cs typeface="Arial Bold"/>
                <a:sym typeface="Arial Bold"/>
              </a:rPr>
              <a:t>(Hofstede,2010)</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1979947" y="3040819"/>
            <a:ext cx="884813" cy="678357"/>
          </a:xfrm>
          <a:custGeom>
            <a:avLst/>
            <a:gdLst/>
            <a:ahLst/>
            <a:cxnLst/>
            <a:rect l="l" t="t" r="r" b="b"/>
            <a:pathLst>
              <a:path w="884813" h="678357">
                <a:moveTo>
                  <a:pt x="0" y="0"/>
                </a:moveTo>
                <a:lnTo>
                  <a:pt x="884813" y="0"/>
                </a:lnTo>
                <a:lnTo>
                  <a:pt x="884813" y="678357"/>
                </a:lnTo>
                <a:lnTo>
                  <a:pt x="0" y="678357"/>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3" name="Freeform 3"/>
          <p:cNvSpPr/>
          <p:nvPr/>
        </p:nvSpPr>
        <p:spPr>
          <a:xfrm>
            <a:off x="1979947" y="4896541"/>
            <a:ext cx="884813" cy="678357"/>
          </a:xfrm>
          <a:custGeom>
            <a:avLst/>
            <a:gdLst/>
            <a:ahLst/>
            <a:cxnLst/>
            <a:rect l="l" t="t" r="r" b="b"/>
            <a:pathLst>
              <a:path w="884813" h="678357">
                <a:moveTo>
                  <a:pt x="0" y="0"/>
                </a:moveTo>
                <a:lnTo>
                  <a:pt x="884813" y="0"/>
                </a:lnTo>
                <a:lnTo>
                  <a:pt x="884813" y="678356"/>
                </a:lnTo>
                <a:lnTo>
                  <a:pt x="0" y="678356"/>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4" name="Freeform 4"/>
          <p:cNvSpPr/>
          <p:nvPr/>
        </p:nvSpPr>
        <p:spPr>
          <a:xfrm>
            <a:off x="1979947" y="6742212"/>
            <a:ext cx="884813" cy="678357"/>
          </a:xfrm>
          <a:custGeom>
            <a:avLst/>
            <a:gdLst/>
            <a:ahLst/>
            <a:cxnLst/>
            <a:rect l="l" t="t" r="r" b="b"/>
            <a:pathLst>
              <a:path w="884813" h="678357">
                <a:moveTo>
                  <a:pt x="0" y="0"/>
                </a:moveTo>
                <a:lnTo>
                  <a:pt x="884813" y="0"/>
                </a:lnTo>
                <a:lnTo>
                  <a:pt x="884813" y="678356"/>
                </a:lnTo>
                <a:lnTo>
                  <a:pt x="0" y="678356"/>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sp>
        <p:nvSpPr>
          <p:cNvPr id="5" name="TextBox 5"/>
          <p:cNvSpPr txBox="1"/>
          <p:nvPr/>
        </p:nvSpPr>
        <p:spPr>
          <a:xfrm>
            <a:off x="1533966" y="1214314"/>
            <a:ext cx="10685738" cy="671698"/>
          </a:xfrm>
          <a:prstGeom prst="rect">
            <a:avLst/>
          </a:prstGeom>
        </p:spPr>
        <p:txBody>
          <a:bodyPr lIns="0" tIns="0" rIns="0" bIns="0" rtlCol="0" anchor="t">
            <a:spAutoFit/>
          </a:bodyPr>
          <a:lstStyle/>
          <a:p>
            <a:pPr algn="ctr">
              <a:lnSpc>
                <a:spcPts val="5313"/>
              </a:lnSpc>
              <a:spcBef>
                <a:spcPct val="0"/>
              </a:spcBef>
            </a:pPr>
            <a:r>
              <a:rPr lang="en-US" sz="3795" b="1">
                <a:solidFill>
                  <a:srgbClr val="1211CA"/>
                </a:solidFill>
                <a:latin typeface="Arial Bold"/>
                <a:ea typeface="Arial Bold"/>
                <a:cs typeface="Arial Bold"/>
                <a:sym typeface="Arial Bold"/>
              </a:rPr>
              <a:t>Key HR Challenges in International Operations</a:t>
            </a:r>
          </a:p>
        </p:txBody>
      </p:sp>
      <p:sp>
        <p:nvSpPr>
          <p:cNvPr id="6" name="TextBox 6"/>
          <p:cNvSpPr txBox="1"/>
          <p:nvPr/>
        </p:nvSpPr>
        <p:spPr>
          <a:xfrm>
            <a:off x="1533966" y="2313500"/>
            <a:ext cx="7610034" cy="474346"/>
          </a:xfrm>
          <a:prstGeom prst="rect">
            <a:avLst/>
          </a:prstGeom>
        </p:spPr>
        <p:txBody>
          <a:bodyPr lIns="0" tIns="0" rIns="0" bIns="0" rtlCol="0" anchor="t">
            <a:spAutoFit/>
          </a:bodyPr>
          <a:lstStyle/>
          <a:p>
            <a:pPr algn="l">
              <a:lnSpc>
                <a:spcPts val="3779"/>
              </a:lnSpc>
              <a:spcBef>
                <a:spcPct val="0"/>
              </a:spcBef>
            </a:pPr>
            <a:r>
              <a:rPr lang="en-US" sz="2699" b="1">
                <a:solidFill>
                  <a:srgbClr val="000000"/>
                </a:solidFill>
                <a:latin typeface="Arial Bold"/>
                <a:ea typeface="Arial Bold"/>
                <a:cs typeface="Arial Bold"/>
                <a:sym typeface="Arial Bold"/>
              </a:rPr>
              <a:t>Cross-Cultural Integration &amp; Communication: </a:t>
            </a:r>
          </a:p>
        </p:txBody>
      </p:sp>
      <p:sp>
        <p:nvSpPr>
          <p:cNvPr id="7" name="TextBox 7"/>
          <p:cNvSpPr txBox="1"/>
          <p:nvPr/>
        </p:nvSpPr>
        <p:spPr>
          <a:xfrm>
            <a:off x="3135870" y="2983669"/>
            <a:ext cx="10289377" cy="870775"/>
          </a:xfrm>
          <a:prstGeom prst="rect">
            <a:avLst/>
          </a:prstGeom>
        </p:spPr>
        <p:txBody>
          <a:bodyPr lIns="0" tIns="0" rIns="0" bIns="0" rtlCol="0" anchor="t">
            <a:spAutoFit/>
          </a:bodyPr>
          <a:lstStyle/>
          <a:p>
            <a:pPr algn="l">
              <a:lnSpc>
                <a:spcPts val="3455"/>
              </a:lnSpc>
            </a:pPr>
            <a:r>
              <a:rPr lang="en-US" sz="2468" b="1">
                <a:solidFill>
                  <a:srgbClr val="000000"/>
                </a:solidFill>
                <a:latin typeface="Arial Bold"/>
                <a:ea typeface="Arial Bold"/>
                <a:cs typeface="Arial Bold"/>
                <a:sym typeface="Arial Bold"/>
              </a:rPr>
              <a:t>Challenge:  </a:t>
            </a:r>
            <a:r>
              <a:rPr lang="en-US" sz="2468">
                <a:solidFill>
                  <a:srgbClr val="000000"/>
                </a:solidFill>
                <a:latin typeface="Arial"/>
                <a:ea typeface="Arial"/>
                <a:cs typeface="Arial"/>
                <a:sym typeface="Arial"/>
              </a:rPr>
              <a:t>Managing teams from 150+ nationalities leads to potential for miscommunication, differing work ethics, and interpersonal conflict.</a:t>
            </a:r>
          </a:p>
        </p:txBody>
      </p:sp>
      <p:sp>
        <p:nvSpPr>
          <p:cNvPr id="8" name="TextBox 8"/>
          <p:cNvSpPr txBox="1"/>
          <p:nvPr/>
        </p:nvSpPr>
        <p:spPr>
          <a:xfrm>
            <a:off x="1533966" y="4107870"/>
            <a:ext cx="7898317" cy="474346"/>
          </a:xfrm>
          <a:prstGeom prst="rect">
            <a:avLst/>
          </a:prstGeom>
        </p:spPr>
        <p:txBody>
          <a:bodyPr lIns="0" tIns="0" rIns="0" bIns="0" rtlCol="0" anchor="t">
            <a:spAutoFit/>
          </a:bodyPr>
          <a:lstStyle/>
          <a:p>
            <a:pPr algn="l">
              <a:lnSpc>
                <a:spcPts val="3779"/>
              </a:lnSpc>
              <a:spcBef>
                <a:spcPct val="0"/>
              </a:spcBef>
            </a:pPr>
            <a:r>
              <a:rPr lang="en-US" sz="2699" b="1">
                <a:solidFill>
                  <a:srgbClr val="000000"/>
                </a:solidFill>
                <a:latin typeface="Arial Bold"/>
                <a:ea typeface="Arial Bold"/>
                <a:cs typeface="Arial Bold"/>
                <a:sym typeface="Arial Bold"/>
              </a:rPr>
              <a:t>Work-Life Balance &amp; High-Stress Environment:</a:t>
            </a:r>
          </a:p>
        </p:txBody>
      </p:sp>
      <p:sp>
        <p:nvSpPr>
          <p:cNvPr id="9" name="TextBox 9"/>
          <p:cNvSpPr txBox="1"/>
          <p:nvPr/>
        </p:nvSpPr>
        <p:spPr>
          <a:xfrm>
            <a:off x="3135870" y="4865028"/>
            <a:ext cx="12804034" cy="824981"/>
          </a:xfrm>
          <a:prstGeom prst="rect">
            <a:avLst/>
          </a:prstGeom>
        </p:spPr>
        <p:txBody>
          <a:bodyPr lIns="0" tIns="0" rIns="0" bIns="0" rtlCol="0" anchor="t">
            <a:spAutoFit/>
          </a:bodyPr>
          <a:lstStyle/>
          <a:p>
            <a:pPr algn="l">
              <a:lnSpc>
                <a:spcPts val="3220"/>
              </a:lnSpc>
            </a:pPr>
            <a:r>
              <a:rPr lang="en-US" sz="2300" b="1">
                <a:solidFill>
                  <a:srgbClr val="000000"/>
                </a:solidFill>
                <a:latin typeface="Arial Bold"/>
                <a:ea typeface="Arial Bold"/>
                <a:cs typeface="Arial Bold"/>
                <a:sym typeface="Arial Bold"/>
              </a:rPr>
              <a:t>Challenge:</a:t>
            </a:r>
            <a:r>
              <a:rPr lang="en-US" sz="2300">
                <a:solidFill>
                  <a:srgbClr val="000000"/>
                </a:solidFill>
                <a:latin typeface="Arial"/>
                <a:ea typeface="Arial"/>
                <a:cs typeface="Arial"/>
                <a:sym typeface="Arial"/>
              </a:rPr>
              <a:t> The demanding 24/7 nature of aviation, coupled with strict service standards in airport, leads to high stress and burnout risk, especially for ground service staff , cabin crew and pilots.</a:t>
            </a:r>
          </a:p>
        </p:txBody>
      </p:sp>
      <p:sp>
        <p:nvSpPr>
          <p:cNvPr id="10" name="TextBox 10"/>
          <p:cNvSpPr txBox="1"/>
          <p:nvPr/>
        </p:nvSpPr>
        <p:spPr>
          <a:xfrm>
            <a:off x="1533966" y="5975759"/>
            <a:ext cx="8849629" cy="474346"/>
          </a:xfrm>
          <a:prstGeom prst="rect">
            <a:avLst/>
          </a:prstGeom>
        </p:spPr>
        <p:txBody>
          <a:bodyPr lIns="0" tIns="0" rIns="0" bIns="0" rtlCol="0" anchor="t">
            <a:spAutoFit/>
          </a:bodyPr>
          <a:lstStyle/>
          <a:p>
            <a:pPr algn="l">
              <a:lnSpc>
                <a:spcPts val="3779"/>
              </a:lnSpc>
              <a:spcBef>
                <a:spcPct val="0"/>
              </a:spcBef>
            </a:pPr>
            <a:r>
              <a:rPr lang="en-US" sz="2699" b="1">
                <a:solidFill>
                  <a:srgbClr val="000000"/>
                </a:solidFill>
                <a:latin typeface="Arial Bold"/>
                <a:ea typeface="Arial Bold"/>
                <a:cs typeface="Arial Bold"/>
                <a:sym typeface="Arial Bold"/>
              </a:rPr>
              <a:t>Navigating Complex Legal &amp; Regulatory Frameworks:</a:t>
            </a:r>
          </a:p>
        </p:txBody>
      </p:sp>
      <p:sp>
        <p:nvSpPr>
          <p:cNvPr id="11" name="TextBox 11"/>
          <p:cNvSpPr txBox="1"/>
          <p:nvPr/>
        </p:nvSpPr>
        <p:spPr>
          <a:xfrm>
            <a:off x="3135870" y="6697264"/>
            <a:ext cx="11394707" cy="808355"/>
          </a:xfrm>
          <a:prstGeom prst="rect">
            <a:avLst/>
          </a:prstGeom>
        </p:spPr>
        <p:txBody>
          <a:bodyPr lIns="0" tIns="0" rIns="0" bIns="0" rtlCol="0" anchor="t">
            <a:spAutoFit/>
          </a:bodyPr>
          <a:lstStyle/>
          <a:p>
            <a:pPr algn="l">
              <a:lnSpc>
                <a:spcPts val="3220"/>
              </a:lnSpc>
            </a:pPr>
            <a:r>
              <a:rPr lang="en-US" sz="2300" b="1">
                <a:solidFill>
                  <a:srgbClr val="000000"/>
                </a:solidFill>
                <a:latin typeface="Arial Bold"/>
                <a:ea typeface="Arial Bold"/>
                <a:cs typeface="Arial Bold"/>
                <a:sym typeface="Arial Bold"/>
              </a:rPr>
              <a:t>Challenge:</a:t>
            </a:r>
            <a:r>
              <a:rPr lang="en-US" sz="2300">
                <a:solidFill>
                  <a:srgbClr val="000000"/>
                </a:solidFill>
                <a:latin typeface="Arial"/>
                <a:ea typeface="Arial"/>
                <a:cs typeface="Arial"/>
                <a:sym typeface="Arial"/>
              </a:rPr>
              <a:t> Complying with varied labor laws, visa regulations, and unionization laws in every country of operation, all under the umbrella of Qatar's law. </a:t>
            </a:r>
          </a:p>
        </p:txBody>
      </p:sp>
      <p:sp>
        <p:nvSpPr>
          <p:cNvPr id="12" name="Freeform 12"/>
          <p:cNvSpPr/>
          <p:nvPr/>
        </p:nvSpPr>
        <p:spPr>
          <a:xfrm>
            <a:off x="1028700" y="8698783"/>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4"/>
            <a:stretch>
              <a:fillRect/>
            </a:stretch>
          </a:blipFill>
        </p:spPr>
      </p:sp>
      <p:grpSp>
        <p:nvGrpSpPr>
          <p:cNvPr id="13" name="Group 13"/>
          <p:cNvGrpSpPr/>
          <p:nvPr/>
        </p:nvGrpSpPr>
        <p:grpSpPr>
          <a:xfrm>
            <a:off x="15401357" y="9157426"/>
            <a:ext cx="2758345" cy="661886"/>
            <a:chOff x="0" y="0"/>
            <a:chExt cx="3677793" cy="882515"/>
          </a:xfrm>
        </p:grpSpPr>
        <p:sp>
          <p:nvSpPr>
            <p:cNvPr id="14" name="TextBox 14"/>
            <p:cNvSpPr txBox="1"/>
            <p:nvPr/>
          </p:nvSpPr>
          <p:spPr>
            <a:xfrm>
              <a:off x="1267559" y="333268"/>
              <a:ext cx="2170127" cy="343333"/>
            </a:xfrm>
            <a:prstGeom prst="rect">
              <a:avLst/>
            </a:prstGeom>
          </p:spPr>
          <p:txBody>
            <a:bodyPr lIns="0" tIns="0" rIns="0" bIns="0" rtlCol="0" anchor="t">
              <a:spAutoFit/>
            </a:bodyPr>
            <a:lstStyle/>
            <a:p>
              <a:pPr algn="r">
                <a:lnSpc>
                  <a:spcPts val="2115"/>
                </a:lnSpc>
              </a:pPr>
              <a:r>
                <a:rPr lang="en-US" sz="1511" b="1">
                  <a:solidFill>
                    <a:srgbClr val="101010"/>
                  </a:solidFill>
                  <a:latin typeface="Montserrat Medium"/>
                  <a:ea typeface="Montserrat Medium"/>
                  <a:cs typeface="Montserrat Medium"/>
                  <a:sym typeface="Montserrat Medium"/>
                </a:rPr>
                <a:t>2506578</a:t>
              </a:r>
            </a:p>
          </p:txBody>
        </p:sp>
        <p:sp>
          <p:nvSpPr>
            <p:cNvPr id="15" name="TextBox 15"/>
            <p:cNvSpPr txBox="1"/>
            <p:nvPr/>
          </p:nvSpPr>
          <p:spPr>
            <a:xfrm>
              <a:off x="913261" y="-28575"/>
              <a:ext cx="2524425" cy="371036"/>
            </a:xfrm>
            <a:prstGeom prst="rect">
              <a:avLst/>
            </a:prstGeom>
          </p:spPr>
          <p:txBody>
            <a:bodyPr lIns="0" tIns="0" rIns="0" bIns="0" rtlCol="0" anchor="t">
              <a:spAutoFit/>
            </a:bodyPr>
            <a:lstStyle/>
            <a:p>
              <a:pPr algn="r">
                <a:lnSpc>
                  <a:spcPts val="2367"/>
                </a:lnSpc>
              </a:pPr>
              <a:r>
                <a:rPr lang="en-US" sz="1691" b="1">
                  <a:solidFill>
                    <a:srgbClr val="101010"/>
                  </a:solidFill>
                  <a:latin typeface="Montserrat Medium"/>
                  <a:ea typeface="Montserrat Medium"/>
                  <a:cs typeface="Montserrat Medium"/>
                  <a:sym typeface="Montserrat Medium"/>
                </a:rPr>
                <a:t>Fabiha Rahman</a:t>
              </a:r>
            </a:p>
          </p:txBody>
        </p:sp>
        <p:grpSp>
          <p:nvGrpSpPr>
            <p:cNvPr id="16" name="Group 16"/>
            <p:cNvGrpSpPr/>
            <p:nvPr/>
          </p:nvGrpSpPr>
          <p:grpSpPr>
            <a:xfrm>
              <a:off x="0" y="734767"/>
              <a:ext cx="3677793" cy="147748"/>
              <a:chOff x="0" y="0"/>
              <a:chExt cx="726478" cy="29185"/>
            </a:xfrm>
          </p:grpSpPr>
          <p:sp>
            <p:nvSpPr>
              <p:cNvPr id="17" name="Freeform 17"/>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18" name="TextBox 18"/>
              <p:cNvSpPr txBox="1"/>
              <p:nvPr/>
            </p:nvSpPr>
            <p:spPr>
              <a:xfrm>
                <a:off x="0" y="-38100"/>
                <a:ext cx="726478" cy="67285"/>
              </a:xfrm>
              <a:prstGeom prst="rect">
                <a:avLst/>
              </a:prstGeom>
            </p:spPr>
            <p:txBody>
              <a:bodyPr lIns="50800" tIns="50800" rIns="50800" bIns="50800" rtlCol="0" anchor="ctr"/>
              <a:lstStyle/>
              <a:p>
                <a:pPr algn="ctr">
                  <a:lnSpc>
                    <a:spcPts val="2659"/>
                  </a:lnSpc>
                  <a:spcBef>
                    <a:spcPct val="0"/>
                  </a:spcBef>
                </a:pPr>
                <a:endParaRPr/>
              </a:p>
            </p:txBody>
          </p:sp>
        </p:grpSp>
      </p:grpSp>
      <p:sp>
        <p:nvSpPr>
          <p:cNvPr id="19" name="TextBox 19"/>
          <p:cNvSpPr txBox="1"/>
          <p:nvPr/>
        </p:nvSpPr>
        <p:spPr>
          <a:xfrm>
            <a:off x="12776026" y="3491379"/>
            <a:ext cx="1625774" cy="294953"/>
          </a:xfrm>
          <a:prstGeom prst="rect">
            <a:avLst/>
          </a:prstGeom>
        </p:spPr>
        <p:txBody>
          <a:bodyPr wrap="square" lIns="0" tIns="0" rIns="0" bIns="0" rtlCol="0" anchor="t">
            <a:spAutoFit/>
          </a:bodyPr>
          <a:lstStyle/>
          <a:p>
            <a:pPr algn="ctr">
              <a:lnSpc>
                <a:spcPts val="2290"/>
              </a:lnSpc>
            </a:pPr>
            <a:r>
              <a:rPr lang="en-US" sz="1635" b="1" dirty="0">
                <a:solidFill>
                  <a:srgbClr val="000000"/>
                </a:solidFill>
                <a:latin typeface="Arial Bold"/>
                <a:ea typeface="Arial Bold"/>
                <a:cs typeface="Arial Bold"/>
                <a:sym typeface="Arial Bold"/>
              </a:rPr>
              <a:t>(Al-Qafi,2014)</a:t>
            </a:r>
          </a:p>
        </p:txBody>
      </p:sp>
      <p:sp>
        <p:nvSpPr>
          <p:cNvPr id="20" name="TextBox 20"/>
          <p:cNvSpPr txBox="1"/>
          <p:nvPr/>
        </p:nvSpPr>
        <p:spPr>
          <a:xfrm>
            <a:off x="15562100" y="5354541"/>
            <a:ext cx="1430499" cy="294953"/>
          </a:xfrm>
          <a:prstGeom prst="rect">
            <a:avLst/>
          </a:prstGeom>
        </p:spPr>
        <p:txBody>
          <a:bodyPr wrap="square" lIns="0" tIns="0" rIns="0" bIns="0" rtlCol="0" anchor="t">
            <a:spAutoFit/>
          </a:bodyPr>
          <a:lstStyle/>
          <a:p>
            <a:pPr algn="ctr">
              <a:lnSpc>
                <a:spcPts val="2290"/>
              </a:lnSpc>
            </a:pPr>
            <a:r>
              <a:rPr lang="en-US" sz="1635" b="1" dirty="0">
                <a:solidFill>
                  <a:srgbClr val="000000"/>
                </a:solidFill>
                <a:latin typeface="Arial Bold"/>
                <a:ea typeface="Arial Bold"/>
                <a:cs typeface="Arial Bold"/>
                <a:sym typeface="Arial Bold"/>
              </a:rPr>
              <a:t>(Al-Qafi,2014)</a:t>
            </a:r>
          </a:p>
        </p:txBody>
      </p:sp>
      <p:sp>
        <p:nvSpPr>
          <p:cNvPr id="21" name="TextBox 21"/>
          <p:cNvSpPr txBox="1"/>
          <p:nvPr/>
        </p:nvSpPr>
        <p:spPr>
          <a:xfrm>
            <a:off x="11742582" y="7187700"/>
            <a:ext cx="1375767" cy="275942"/>
          </a:xfrm>
          <a:prstGeom prst="rect">
            <a:avLst/>
          </a:prstGeom>
        </p:spPr>
        <p:txBody>
          <a:bodyPr lIns="0" tIns="0" rIns="0" bIns="0" rtlCol="0" anchor="t">
            <a:spAutoFit/>
          </a:bodyPr>
          <a:lstStyle/>
          <a:p>
            <a:pPr algn="ctr">
              <a:lnSpc>
                <a:spcPts val="2115"/>
              </a:lnSpc>
              <a:spcBef>
                <a:spcPct val="0"/>
              </a:spcBef>
            </a:pPr>
            <a:r>
              <a:rPr lang="en-US" sz="1511" b="1">
                <a:solidFill>
                  <a:srgbClr val="000000"/>
                </a:solidFill>
                <a:latin typeface="Arial Bold"/>
                <a:ea typeface="Arial Bold"/>
                <a:cs typeface="Arial Bold"/>
                <a:sym typeface="Arial Bold"/>
              </a:rPr>
              <a:t>(Reuters, 2020)</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sp>
        <p:nvSpPr>
          <p:cNvPr id="2" name="Freeform 2"/>
          <p:cNvSpPr/>
          <p:nvPr/>
        </p:nvSpPr>
        <p:spPr>
          <a:xfrm>
            <a:off x="728610" y="2598370"/>
            <a:ext cx="5855779" cy="5855779"/>
          </a:xfrm>
          <a:custGeom>
            <a:avLst/>
            <a:gdLst/>
            <a:ahLst/>
            <a:cxnLst/>
            <a:rect l="l" t="t" r="r" b="b"/>
            <a:pathLst>
              <a:path w="5855779" h="5855779">
                <a:moveTo>
                  <a:pt x="0" y="0"/>
                </a:moveTo>
                <a:lnTo>
                  <a:pt x="5855779" y="0"/>
                </a:lnTo>
                <a:lnTo>
                  <a:pt x="5855779" y="5855779"/>
                </a:lnTo>
                <a:lnTo>
                  <a:pt x="0" y="5855779"/>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3" name="Group 3"/>
          <p:cNvGrpSpPr/>
          <p:nvPr/>
        </p:nvGrpSpPr>
        <p:grpSpPr>
          <a:xfrm rot="5400000">
            <a:off x="-2742935" y="674860"/>
            <a:ext cx="12798869" cy="8937280"/>
            <a:chOff x="0" y="0"/>
            <a:chExt cx="660400" cy="461149"/>
          </a:xfrm>
        </p:grpSpPr>
        <p:sp>
          <p:nvSpPr>
            <p:cNvPr id="4" name="Freeform 4"/>
            <p:cNvSpPr/>
            <p:nvPr/>
          </p:nvSpPr>
          <p:spPr>
            <a:xfrm>
              <a:off x="0" y="0"/>
              <a:ext cx="660400" cy="461149"/>
            </a:xfrm>
            <a:custGeom>
              <a:avLst/>
              <a:gdLst/>
              <a:ahLst/>
              <a:cxnLst/>
              <a:rect l="l" t="t" r="r" b="b"/>
              <a:pathLst>
                <a:path w="660400" h="461149">
                  <a:moveTo>
                    <a:pt x="220252" y="19070"/>
                  </a:moveTo>
                  <a:cubicBezTo>
                    <a:pt x="254000" y="7556"/>
                    <a:pt x="292600" y="0"/>
                    <a:pt x="330378" y="0"/>
                  </a:cubicBezTo>
                  <a:cubicBezTo>
                    <a:pt x="368157" y="0"/>
                    <a:pt x="404509" y="6476"/>
                    <a:pt x="438009" y="17990"/>
                  </a:cubicBezTo>
                  <a:cubicBezTo>
                    <a:pt x="438723" y="18350"/>
                    <a:pt x="439435" y="18350"/>
                    <a:pt x="440148" y="18710"/>
                  </a:cubicBezTo>
                  <a:cubicBezTo>
                    <a:pt x="565955" y="64765"/>
                    <a:pt x="658618" y="186379"/>
                    <a:pt x="660400" y="320691"/>
                  </a:cubicBezTo>
                  <a:lnTo>
                    <a:pt x="660400" y="461149"/>
                  </a:lnTo>
                  <a:lnTo>
                    <a:pt x="0" y="461149"/>
                  </a:lnTo>
                  <a:lnTo>
                    <a:pt x="0" y="320795"/>
                  </a:lnTo>
                  <a:cubicBezTo>
                    <a:pt x="1782" y="185660"/>
                    <a:pt x="93019" y="64045"/>
                    <a:pt x="220252" y="19070"/>
                  </a:cubicBezTo>
                  <a:close/>
                </a:path>
              </a:pathLst>
            </a:custGeom>
            <a:solidFill>
              <a:srgbClr val="000000">
                <a:alpha val="0"/>
              </a:srgbClr>
            </a:solidFill>
            <a:ln w="66675" cap="sq">
              <a:solidFill>
                <a:srgbClr val="BEC8DA"/>
              </a:solidFill>
              <a:prstDash val="solid"/>
              <a:miter/>
            </a:ln>
          </p:spPr>
        </p:sp>
        <p:sp>
          <p:nvSpPr>
            <p:cNvPr id="5" name="TextBox 5"/>
            <p:cNvSpPr txBox="1"/>
            <p:nvPr/>
          </p:nvSpPr>
          <p:spPr>
            <a:xfrm>
              <a:off x="0" y="88900"/>
              <a:ext cx="660400" cy="372249"/>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728610" y="2312620"/>
            <a:ext cx="5855779" cy="5855779"/>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9ECF4"/>
            </a:solidFill>
          </p:spPr>
        </p:sp>
        <p:sp>
          <p:nvSpPr>
            <p:cNvPr id="8" name="TextBox 8"/>
            <p:cNvSpPr txBox="1"/>
            <p:nvPr/>
          </p:nvSpPr>
          <p:spPr>
            <a:xfrm>
              <a:off x="76200" y="38100"/>
              <a:ext cx="660400" cy="698500"/>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6584389" y="1188990"/>
            <a:ext cx="1216244" cy="1216244"/>
          </a:xfrm>
          <a:custGeom>
            <a:avLst/>
            <a:gdLst/>
            <a:ahLst/>
            <a:cxnLst/>
            <a:rect l="l" t="t" r="r" b="b"/>
            <a:pathLst>
              <a:path w="1216244" h="1216244">
                <a:moveTo>
                  <a:pt x="0" y="0"/>
                </a:moveTo>
                <a:lnTo>
                  <a:pt x="1216244" y="0"/>
                </a:lnTo>
                <a:lnTo>
                  <a:pt x="1216244" y="1216244"/>
                </a:lnTo>
                <a:lnTo>
                  <a:pt x="0" y="1216244"/>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10" name="Group 10"/>
          <p:cNvGrpSpPr/>
          <p:nvPr/>
        </p:nvGrpSpPr>
        <p:grpSpPr>
          <a:xfrm>
            <a:off x="6584389" y="1099966"/>
            <a:ext cx="1216244" cy="1216244"/>
            <a:chOff x="0" y="0"/>
            <a:chExt cx="812800" cy="812800"/>
          </a:xfrm>
        </p:grpSpPr>
        <p:sp>
          <p:nvSpPr>
            <p:cNvPr id="11" name="Freeform 11"/>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122359"/>
            </a:solidFill>
          </p:spPr>
        </p:sp>
        <p:sp>
          <p:nvSpPr>
            <p:cNvPr id="12" name="TextBox 12"/>
            <p:cNvSpPr txBox="1"/>
            <p:nvPr/>
          </p:nvSpPr>
          <p:spPr>
            <a:xfrm>
              <a:off x="76200" y="38100"/>
              <a:ext cx="660400" cy="6985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13" name="Freeform 13"/>
          <p:cNvSpPr/>
          <p:nvPr/>
        </p:nvSpPr>
        <p:spPr>
          <a:xfrm>
            <a:off x="7197129" y="6351882"/>
            <a:ext cx="1216244" cy="1216244"/>
          </a:xfrm>
          <a:custGeom>
            <a:avLst/>
            <a:gdLst/>
            <a:ahLst/>
            <a:cxnLst/>
            <a:rect l="l" t="t" r="r" b="b"/>
            <a:pathLst>
              <a:path w="1216244" h="1216244">
                <a:moveTo>
                  <a:pt x="0" y="0"/>
                </a:moveTo>
                <a:lnTo>
                  <a:pt x="1216244" y="0"/>
                </a:lnTo>
                <a:lnTo>
                  <a:pt x="1216244" y="1216244"/>
                </a:lnTo>
                <a:lnTo>
                  <a:pt x="0" y="1216244"/>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14" name="Group 14"/>
          <p:cNvGrpSpPr/>
          <p:nvPr/>
        </p:nvGrpSpPr>
        <p:grpSpPr>
          <a:xfrm>
            <a:off x="7197129" y="6262859"/>
            <a:ext cx="1216244" cy="1216244"/>
            <a:chOff x="0" y="0"/>
            <a:chExt cx="812800" cy="812800"/>
          </a:xfrm>
        </p:grpSpPr>
        <p:sp>
          <p:nvSpPr>
            <p:cNvPr id="15" name="Freeform 1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68D55"/>
            </a:solidFill>
          </p:spPr>
        </p:sp>
        <p:sp>
          <p:nvSpPr>
            <p:cNvPr id="16" name="TextBox 16"/>
            <p:cNvSpPr txBox="1"/>
            <p:nvPr/>
          </p:nvSpPr>
          <p:spPr>
            <a:xfrm>
              <a:off x="76200" y="38100"/>
              <a:ext cx="660400" cy="6985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17" name="Freeform 17"/>
          <p:cNvSpPr/>
          <p:nvPr/>
        </p:nvSpPr>
        <p:spPr>
          <a:xfrm>
            <a:off x="7197129" y="2810927"/>
            <a:ext cx="1216244" cy="1216244"/>
          </a:xfrm>
          <a:custGeom>
            <a:avLst/>
            <a:gdLst/>
            <a:ahLst/>
            <a:cxnLst/>
            <a:rect l="l" t="t" r="r" b="b"/>
            <a:pathLst>
              <a:path w="1216244" h="1216244">
                <a:moveTo>
                  <a:pt x="0" y="0"/>
                </a:moveTo>
                <a:lnTo>
                  <a:pt x="1216244" y="0"/>
                </a:lnTo>
                <a:lnTo>
                  <a:pt x="1216244" y="1216244"/>
                </a:lnTo>
                <a:lnTo>
                  <a:pt x="0" y="1216244"/>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18" name="Group 18"/>
          <p:cNvGrpSpPr/>
          <p:nvPr/>
        </p:nvGrpSpPr>
        <p:grpSpPr>
          <a:xfrm>
            <a:off x="7197129" y="2721904"/>
            <a:ext cx="1216244" cy="1216244"/>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3D6298"/>
            </a:solidFill>
          </p:spPr>
        </p:sp>
        <p:sp>
          <p:nvSpPr>
            <p:cNvPr id="20" name="TextBox 20"/>
            <p:cNvSpPr txBox="1"/>
            <p:nvPr/>
          </p:nvSpPr>
          <p:spPr>
            <a:xfrm>
              <a:off x="76200" y="38100"/>
              <a:ext cx="660400" cy="6985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21" name="Freeform 21"/>
          <p:cNvSpPr/>
          <p:nvPr/>
        </p:nvSpPr>
        <p:spPr>
          <a:xfrm>
            <a:off x="6584389" y="7970790"/>
            <a:ext cx="1216244" cy="1216244"/>
          </a:xfrm>
          <a:custGeom>
            <a:avLst/>
            <a:gdLst/>
            <a:ahLst/>
            <a:cxnLst/>
            <a:rect l="l" t="t" r="r" b="b"/>
            <a:pathLst>
              <a:path w="1216244" h="1216244">
                <a:moveTo>
                  <a:pt x="0" y="0"/>
                </a:moveTo>
                <a:lnTo>
                  <a:pt x="1216244" y="0"/>
                </a:lnTo>
                <a:lnTo>
                  <a:pt x="1216244" y="1216244"/>
                </a:lnTo>
                <a:lnTo>
                  <a:pt x="0" y="1216244"/>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22" name="Group 22"/>
          <p:cNvGrpSpPr/>
          <p:nvPr/>
        </p:nvGrpSpPr>
        <p:grpSpPr>
          <a:xfrm>
            <a:off x="6584389" y="7881766"/>
            <a:ext cx="1216244" cy="1216244"/>
            <a:chOff x="0" y="0"/>
            <a:chExt cx="812800" cy="812800"/>
          </a:xfrm>
        </p:grpSpPr>
        <p:sp>
          <p:nvSpPr>
            <p:cNvPr id="23" name="Freeform 2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E7DED6"/>
            </a:solidFill>
          </p:spPr>
        </p:sp>
        <p:sp>
          <p:nvSpPr>
            <p:cNvPr id="24" name="TextBox 24"/>
            <p:cNvSpPr txBox="1"/>
            <p:nvPr/>
          </p:nvSpPr>
          <p:spPr>
            <a:xfrm>
              <a:off x="76200" y="38100"/>
              <a:ext cx="660400" cy="6985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25" name="Freeform 25"/>
          <p:cNvSpPr/>
          <p:nvPr/>
        </p:nvSpPr>
        <p:spPr>
          <a:xfrm>
            <a:off x="7601661" y="4579890"/>
            <a:ext cx="1216244" cy="1216244"/>
          </a:xfrm>
          <a:custGeom>
            <a:avLst/>
            <a:gdLst/>
            <a:ahLst/>
            <a:cxnLst/>
            <a:rect l="l" t="t" r="r" b="b"/>
            <a:pathLst>
              <a:path w="1216244" h="1216244">
                <a:moveTo>
                  <a:pt x="0" y="0"/>
                </a:moveTo>
                <a:lnTo>
                  <a:pt x="1216244" y="0"/>
                </a:lnTo>
                <a:lnTo>
                  <a:pt x="1216244" y="1216244"/>
                </a:lnTo>
                <a:lnTo>
                  <a:pt x="0" y="1216244"/>
                </a:lnTo>
                <a:lnTo>
                  <a:pt x="0" y="0"/>
                </a:lnTo>
                <a:close/>
              </a:path>
            </a:pathLst>
          </a:custGeom>
          <a:blipFill>
            <a:blip r:embed="rId2">
              <a:extLst>
                <a:ext uri="{96DAC541-7B7A-43D3-8B79-37D633B846F1}">
                  <asvg:svgBlip xmlns="" xmlns:asvg="http://schemas.microsoft.com/office/drawing/2016/SVG/main" r:embed="rId3"/>
                </a:ext>
              </a:extLst>
            </a:blip>
            <a:stretch>
              <a:fillRect/>
            </a:stretch>
          </a:blipFill>
        </p:spPr>
      </p:sp>
      <p:grpSp>
        <p:nvGrpSpPr>
          <p:cNvPr id="26" name="Group 26"/>
          <p:cNvGrpSpPr/>
          <p:nvPr/>
        </p:nvGrpSpPr>
        <p:grpSpPr>
          <a:xfrm>
            <a:off x="7601661" y="4490866"/>
            <a:ext cx="1216244" cy="1216244"/>
            <a:chOff x="0" y="0"/>
            <a:chExt cx="812800" cy="812800"/>
          </a:xfrm>
        </p:grpSpPr>
        <p:sp>
          <p:nvSpPr>
            <p:cNvPr id="27" name="Freeform 2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BEC8DA"/>
            </a:solidFill>
          </p:spPr>
        </p:sp>
        <p:sp>
          <p:nvSpPr>
            <p:cNvPr id="28" name="TextBox 28"/>
            <p:cNvSpPr txBox="1"/>
            <p:nvPr/>
          </p:nvSpPr>
          <p:spPr>
            <a:xfrm>
              <a:off x="76200" y="38100"/>
              <a:ext cx="660400" cy="698500"/>
            </a:xfrm>
            <a:prstGeom prst="rect">
              <a:avLst/>
            </a:prstGeom>
          </p:spPr>
          <p:txBody>
            <a:bodyPr lIns="50800" tIns="50800" rIns="50800" bIns="50800" rtlCol="0" anchor="ctr"/>
            <a:lstStyle/>
            <a:p>
              <a:pPr marL="0" lvl="0" indent="0" algn="ctr">
                <a:lnSpc>
                  <a:spcPts val="2520"/>
                </a:lnSpc>
                <a:spcBef>
                  <a:spcPct val="0"/>
                </a:spcBef>
              </a:pPr>
              <a:endParaRPr/>
            </a:p>
          </p:txBody>
        </p:sp>
      </p:grpSp>
      <p:sp>
        <p:nvSpPr>
          <p:cNvPr id="29" name="Freeform 29"/>
          <p:cNvSpPr/>
          <p:nvPr/>
        </p:nvSpPr>
        <p:spPr>
          <a:xfrm>
            <a:off x="6976824" y="1448022"/>
            <a:ext cx="431374" cy="517391"/>
          </a:xfrm>
          <a:custGeom>
            <a:avLst/>
            <a:gdLst/>
            <a:ahLst/>
            <a:cxnLst/>
            <a:rect l="l" t="t" r="r" b="b"/>
            <a:pathLst>
              <a:path w="431374" h="517391">
                <a:moveTo>
                  <a:pt x="0" y="0"/>
                </a:moveTo>
                <a:lnTo>
                  <a:pt x="431374" y="0"/>
                </a:lnTo>
                <a:lnTo>
                  <a:pt x="431374" y="517391"/>
                </a:lnTo>
                <a:lnTo>
                  <a:pt x="0" y="517391"/>
                </a:lnTo>
                <a:lnTo>
                  <a:pt x="0" y="0"/>
                </a:lnTo>
                <a:close/>
              </a:path>
            </a:pathLst>
          </a:custGeom>
          <a:blipFill>
            <a:blip r:embed="rId4">
              <a:extLst>
                <a:ext uri="{96DAC541-7B7A-43D3-8B79-37D633B846F1}">
                  <asvg:svgBlip xmlns="" xmlns:asvg="http://schemas.microsoft.com/office/drawing/2016/SVG/main" r:embed="rId5"/>
                </a:ext>
              </a:extLst>
            </a:blip>
            <a:stretch>
              <a:fillRect/>
            </a:stretch>
          </a:blipFill>
        </p:spPr>
      </p:sp>
      <p:sp>
        <p:nvSpPr>
          <p:cNvPr id="30" name="Freeform 30"/>
          <p:cNvSpPr/>
          <p:nvPr/>
        </p:nvSpPr>
        <p:spPr>
          <a:xfrm>
            <a:off x="7505196" y="6570925"/>
            <a:ext cx="600110" cy="600110"/>
          </a:xfrm>
          <a:custGeom>
            <a:avLst/>
            <a:gdLst/>
            <a:ahLst/>
            <a:cxnLst/>
            <a:rect l="l" t="t" r="r" b="b"/>
            <a:pathLst>
              <a:path w="600110" h="600110">
                <a:moveTo>
                  <a:pt x="0" y="0"/>
                </a:moveTo>
                <a:lnTo>
                  <a:pt x="600110" y="0"/>
                </a:lnTo>
                <a:lnTo>
                  <a:pt x="600110" y="600111"/>
                </a:lnTo>
                <a:lnTo>
                  <a:pt x="0" y="600111"/>
                </a:lnTo>
                <a:lnTo>
                  <a:pt x="0" y="0"/>
                </a:lnTo>
                <a:close/>
              </a:path>
            </a:pathLst>
          </a:custGeom>
          <a:blipFill>
            <a:blip r:embed="rId6">
              <a:extLst>
                <a:ext uri="{96DAC541-7B7A-43D3-8B79-37D633B846F1}">
                  <asvg:svgBlip xmlns="" xmlns:asvg="http://schemas.microsoft.com/office/drawing/2016/SVG/main" r:embed="rId7"/>
                </a:ext>
              </a:extLst>
            </a:blip>
            <a:stretch>
              <a:fillRect/>
            </a:stretch>
          </a:blipFill>
        </p:spPr>
      </p:sp>
      <p:sp>
        <p:nvSpPr>
          <p:cNvPr id="31" name="Freeform 31"/>
          <p:cNvSpPr/>
          <p:nvPr/>
        </p:nvSpPr>
        <p:spPr>
          <a:xfrm>
            <a:off x="7505196" y="3074482"/>
            <a:ext cx="600110" cy="600110"/>
          </a:xfrm>
          <a:custGeom>
            <a:avLst/>
            <a:gdLst/>
            <a:ahLst/>
            <a:cxnLst/>
            <a:rect l="l" t="t" r="r" b="b"/>
            <a:pathLst>
              <a:path w="600110" h="600110">
                <a:moveTo>
                  <a:pt x="0" y="0"/>
                </a:moveTo>
                <a:lnTo>
                  <a:pt x="600110" y="0"/>
                </a:lnTo>
                <a:lnTo>
                  <a:pt x="600110" y="600111"/>
                </a:lnTo>
                <a:lnTo>
                  <a:pt x="0" y="600111"/>
                </a:lnTo>
                <a:lnTo>
                  <a:pt x="0" y="0"/>
                </a:lnTo>
                <a:close/>
              </a:path>
            </a:pathLst>
          </a:custGeom>
          <a:blipFill>
            <a:blip r:embed="rId8">
              <a:extLst>
                <a:ext uri="{96DAC541-7B7A-43D3-8B79-37D633B846F1}">
                  <asvg:svgBlip xmlns="" xmlns:asvg="http://schemas.microsoft.com/office/drawing/2016/SVG/main" r:embed="rId9"/>
                </a:ext>
              </a:extLst>
            </a:blip>
            <a:stretch>
              <a:fillRect/>
            </a:stretch>
          </a:blipFill>
        </p:spPr>
      </p:sp>
      <p:sp>
        <p:nvSpPr>
          <p:cNvPr id="32" name="Freeform 32"/>
          <p:cNvSpPr/>
          <p:nvPr/>
        </p:nvSpPr>
        <p:spPr>
          <a:xfrm>
            <a:off x="7949354" y="4825984"/>
            <a:ext cx="520857" cy="543267"/>
          </a:xfrm>
          <a:custGeom>
            <a:avLst/>
            <a:gdLst/>
            <a:ahLst/>
            <a:cxnLst/>
            <a:rect l="l" t="t" r="r" b="b"/>
            <a:pathLst>
              <a:path w="520857" h="543267">
                <a:moveTo>
                  <a:pt x="0" y="0"/>
                </a:moveTo>
                <a:lnTo>
                  <a:pt x="520858" y="0"/>
                </a:lnTo>
                <a:lnTo>
                  <a:pt x="520858" y="543267"/>
                </a:lnTo>
                <a:lnTo>
                  <a:pt x="0" y="543267"/>
                </a:lnTo>
                <a:lnTo>
                  <a:pt x="0" y="0"/>
                </a:lnTo>
                <a:close/>
              </a:path>
            </a:pathLst>
          </a:custGeom>
          <a:blipFill>
            <a:blip r:embed="rId10">
              <a:extLst>
                <a:ext uri="{96DAC541-7B7A-43D3-8B79-37D633B846F1}">
                  <asvg:svgBlip xmlns="" xmlns:asvg="http://schemas.microsoft.com/office/drawing/2016/SVG/main" r:embed="rId11"/>
                </a:ext>
              </a:extLst>
            </a:blip>
            <a:stretch>
              <a:fillRect/>
            </a:stretch>
          </a:blipFill>
        </p:spPr>
      </p:sp>
      <p:grpSp>
        <p:nvGrpSpPr>
          <p:cNvPr id="33" name="Group 33"/>
          <p:cNvGrpSpPr/>
          <p:nvPr/>
        </p:nvGrpSpPr>
        <p:grpSpPr>
          <a:xfrm>
            <a:off x="15359380" y="9157426"/>
            <a:ext cx="2800321" cy="634698"/>
            <a:chOff x="0" y="0"/>
            <a:chExt cx="3733762" cy="846264"/>
          </a:xfrm>
        </p:grpSpPr>
        <p:sp>
          <p:nvSpPr>
            <p:cNvPr id="34" name="TextBox 34"/>
            <p:cNvSpPr txBox="1"/>
            <p:nvPr/>
          </p:nvSpPr>
          <p:spPr>
            <a:xfrm>
              <a:off x="1286849" y="317485"/>
              <a:ext cx="2203152" cy="319730"/>
            </a:xfrm>
            <a:prstGeom prst="rect">
              <a:avLst/>
            </a:prstGeom>
          </p:spPr>
          <p:txBody>
            <a:bodyPr lIns="0" tIns="0" rIns="0" bIns="0" rtlCol="0" anchor="t">
              <a:spAutoFit/>
            </a:bodyPr>
            <a:lstStyle/>
            <a:p>
              <a:pPr algn="r">
                <a:lnSpc>
                  <a:spcPts val="2007"/>
                </a:lnSpc>
              </a:pPr>
              <a:r>
                <a:rPr lang="en-US" sz="1434" b="1">
                  <a:solidFill>
                    <a:srgbClr val="101010"/>
                  </a:solidFill>
                  <a:latin typeface="Montserrat Medium"/>
                  <a:ea typeface="Montserrat Medium"/>
                  <a:cs typeface="Montserrat Medium"/>
                  <a:sym typeface="Montserrat Medium"/>
                </a:rPr>
                <a:t>2506578</a:t>
              </a:r>
            </a:p>
          </p:txBody>
        </p:sp>
        <p:sp>
          <p:nvSpPr>
            <p:cNvPr id="35" name="TextBox 35"/>
            <p:cNvSpPr txBox="1"/>
            <p:nvPr/>
          </p:nvSpPr>
          <p:spPr>
            <a:xfrm>
              <a:off x="927159" y="-28575"/>
              <a:ext cx="2562842" cy="354814"/>
            </a:xfrm>
            <a:prstGeom prst="rect">
              <a:avLst/>
            </a:prstGeom>
          </p:spPr>
          <p:txBody>
            <a:bodyPr lIns="0" tIns="0" rIns="0" bIns="0" rtlCol="0" anchor="t">
              <a:spAutoFit/>
            </a:bodyPr>
            <a:lstStyle/>
            <a:p>
              <a:pPr algn="r">
                <a:lnSpc>
                  <a:spcPts val="2263"/>
                </a:lnSpc>
              </a:pPr>
              <a:r>
                <a:rPr lang="en-US" sz="1616" b="1">
                  <a:solidFill>
                    <a:srgbClr val="101010"/>
                  </a:solidFill>
                  <a:latin typeface="Montserrat Medium"/>
                  <a:ea typeface="Montserrat Medium"/>
                  <a:cs typeface="Montserrat Medium"/>
                  <a:sym typeface="Montserrat Medium"/>
                </a:rPr>
                <a:t>Fabiha Rahman</a:t>
              </a:r>
            </a:p>
          </p:txBody>
        </p:sp>
        <p:grpSp>
          <p:nvGrpSpPr>
            <p:cNvPr id="36" name="Group 36"/>
            <p:cNvGrpSpPr/>
            <p:nvPr/>
          </p:nvGrpSpPr>
          <p:grpSpPr>
            <a:xfrm>
              <a:off x="0" y="696268"/>
              <a:ext cx="3733762" cy="149996"/>
              <a:chOff x="0" y="0"/>
              <a:chExt cx="726478" cy="29185"/>
            </a:xfrm>
          </p:grpSpPr>
          <p:sp>
            <p:nvSpPr>
              <p:cNvPr id="37" name="Freeform 37"/>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38" name="TextBox 38"/>
              <p:cNvSpPr txBox="1"/>
              <p:nvPr/>
            </p:nvSpPr>
            <p:spPr>
              <a:xfrm>
                <a:off x="0" y="-38100"/>
                <a:ext cx="726478" cy="67285"/>
              </a:xfrm>
              <a:prstGeom prst="rect">
                <a:avLst/>
              </a:prstGeom>
            </p:spPr>
            <p:txBody>
              <a:bodyPr lIns="50800" tIns="50800" rIns="50800" bIns="50800" rtlCol="0" anchor="ctr"/>
              <a:lstStyle/>
              <a:p>
                <a:pPr algn="ctr">
                  <a:lnSpc>
                    <a:spcPts val="2660"/>
                  </a:lnSpc>
                  <a:spcBef>
                    <a:spcPct val="0"/>
                  </a:spcBef>
                </a:pPr>
                <a:endParaRPr/>
              </a:p>
            </p:txBody>
          </p:sp>
        </p:grpSp>
      </p:grpSp>
      <p:sp>
        <p:nvSpPr>
          <p:cNvPr id="39" name="Freeform 39"/>
          <p:cNvSpPr/>
          <p:nvPr/>
        </p:nvSpPr>
        <p:spPr>
          <a:xfrm>
            <a:off x="15441536" y="247610"/>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12"/>
            <a:stretch>
              <a:fillRect/>
            </a:stretch>
          </a:blipFill>
        </p:spPr>
      </p:sp>
      <p:sp>
        <p:nvSpPr>
          <p:cNvPr id="40" name="Freeform 40"/>
          <p:cNvSpPr/>
          <p:nvPr/>
        </p:nvSpPr>
        <p:spPr>
          <a:xfrm>
            <a:off x="6735411" y="7970790"/>
            <a:ext cx="914200" cy="938041"/>
          </a:xfrm>
          <a:custGeom>
            <a:avLst/>
            <a:gdLst/>
            <a:ahLst/>
            <a:cxnLst/>
            <a:rect l="l" t="t" r="r" b="b"/>
            <a:pathLst>
              <a:path w="914200" h="938041">
                <a:moveTo>
                  <a:pt x="0" y="0"/>
                </a:moveTo>
                <a:lnTo>
                  <a:pt x="914200" y="0"/>
                </a:lnTo>
                <a:lnTo>
                  <a:pt x="914200" y="938041"/>
                </a:lnTo>
                <a:lnTo>
                  <a:pt x="0" y="938041"/>
                </a:lnTo>
                <a:lnTo>
                  <a:pt x="0" y="0"/>
                </a:lnTo>
                <a:close/>
              </a:path>
            </a:pathLst>
          </a:custGeom>
          <a:blipFill>
            <a:blip r:embed="rId13">
              <a:extLst>
                <a:ext uri="{96DAC541-7B7A-43D3-8B79-37D633B846F1}">
                  <asvg:svgBlip xmlns="" xmlns:asvg="http://schemas.microsoft.com/office/drawing/2016/SVG/main" r:embed="rId14"/>
                </a:ext>
              </a:extLst>
            </a:blip>
            <a:stretch>
              <a:fillRect/>
            </a:stretch>
          </a:blipFill>
        </p:spPr>
      </p:sp>
      <p:sp>
        <p:nvSpPr>
          <p:cNvPr id="41" name="TextBox 41"/>
          <p:cNvSpPr txBox="1"/>
          <p:nvPr/>
        </p:nvSpPr>
        <p:spPr>
          <a:xfrm>
            <a:off x="728610" y="4449179"/>
            <a:ext cx="5640896" cy="1402598"/>
          </a:xfrm>
          <a:prstGeom prst="rect">
            <a:avLst/>
          </a:prstGeom>
        </p:spPr>
        <p:txBody>
          <a:bodyPr lIns="0" tIns="0" rIns="0" bIns="0" rtlCol="0" anchor="t">
            <a:spAutoFit/>
          </a:bodyPr>
          <a:lstStyle/>
          <a:p>
            <a:pPr algn="ctr">
              <a:lnSpc>
                <a:spcPts val="5442"/>
              </a:lnSpc>
            </a:pPr>
            <a:r>
              <a:rPr lang="en-US" sz="4859" b="1">
                <a:solidFill>
                  <a:srgbClr val="112F8D"/>
                </a:solidFill>
                <a:latin typeface="Arial Bold"/>
                <a:ea typeface="Arial Bold"/>
                <a:cs typeface="Arial Bold"/>
                <a:sym typeface="Arial Bold"/>
              </a:rPr>
              <a:t>Practical </a:t>
            </a:r>
          </a:p>
          <a:p>
            <a:pPr algn="ctr">
              <a:lnSpc>
                <a:spcPts val="5442"/>
              </a:lnSpc>
            </a:pPr>
            <a:r>
              <a:rPr lang="en-US" sz="4859" b="1">
                <a:solidFill>
                  <a:srgbClr val="112F8D"/>
                </a:solidFill>
                <a:latin typeface="Arial Bold"/>
                <a:ea typeface="Arial Bold"/>
                <a:cs typeface="Arial Bold"/>
                <a:sym typeface="Arial Bold"/>
              </a:rPr>
              <a:t>Recommendations</a:t>
            </a:r>
          </a:p>
        </p:txBody>
      </p:sp>
      <p:sp>
        <p:nvSpPr>
          <p:cNvPr id="42" name="TextBox 42"/>
          <p:cNvSpPr txBox="1"/>
          <p:nvPr/>
        </p:nvSpPr>
        <p:spPr>
          <a:xfrm>
            <a:off x="7765489" y="1366973"/>
            <a:ext cx="1409248" cy="717589"/>
          </a:xfrm>
          <a:prstGeom prst="rect">
            <a:avLst/>
          </a:prstGeom>
        </p:spPr>
        <p:txBody>
          <a:bodyPr lIns="0" tIns="0" rIns="0" bIns="0" rtlCol="0" anchor="t">
            <a:spAutoFit/>
          </a:bodyPr>
          <a:lstStyle/>
          <a:p>
            <a:pPr algn="r">
              <a:lnSpc>
                <a:spcPts val="5600"/>
              </a:lnSpc>
            </a:pPr>
            <a:r>
              <a:rPr lang="en-US" sz="5000" b="1">
                <a:solidFill>
                  <a:srgbClr val="122359"/>
                </a:solidFill>
                <a:latin typeface="TT Fors Bold"/>
                <a:ea typeface="TT Fors Bold"/>
                <a:cs typeface="TT Fors Bold"/>
                <a:sym typeface="TT Fors Bold"/>
              </a:rPr>
              <a:t>01</a:t>
            </a:r>
          </a:p>
        </p:txBody>
      </p:sp>
      <p:sp>
        <p:nvSpPr>
          <p:cNvPr id="43" name="TextBox 43"/>
          <p:cNvSpPr txBox="1"/>
          <p:nvPr/>
        </p:nvSpPr>
        <p:spPr>
          <a:xfrm>
            <a:off x="7765489" y="8148773"/>
            <a:ext cx="1409248" cy="717589"/>
          </a:xfrm>
          <a:prstGeom prst="rect">
            <a:avLst/>
          </a:prstGeom>
        </p:spPr>
        <p:txBody>
          <a:bodyPr lIns="0" tIns="0" rIns="0" bIns="0" rtlCol="0" anchor="t">
            <a:spAutoFit/>
          </a:bodyPr>
          <a:lstStyle/>
          <a:p>
            <a:pPr algn="r">
              <a:lnSpc>
                <a:spcPts val="5600"/>
              </a:lnSpc>
            </a:pPr>
            <a:r>
              <a:rPr lang="en-US" sz="5000" b="1">
                <a:solidFill>
                  <a:srgbClr val="122359"/>
                </a:solidFill>
                <a:latin typeface="TT Fors Bold"/>
                <a:ea typeface="TT Fors Bold"/>
                <a:cs typeface="TT Fors Bold"/>
                <a:sym typeface="TT Fors Bold"/>
              </a:rPr>
              <a:t>05</a:t>
            </a:r>
          </a:p>
        </p:txBody>
      </p:sp>
      <p:sp>
        <p:nvSpPr>
          <p:cNvPr id="44" name="TextBox 44"/>
          <p:cNvSpPr txBox="1"/>
          <p:nvPr/>
        </p:nvSpPr>
        <p:spPr>
          <a:xfrm>
            <a:off x="8413373" y="2988910"/>
            <a:ext cx="1409248" cy="717589"/>
          </a:xfrm>
          <a:prstGeom prst="rect">
            <a:avLst/>
          </a:prstGeom>
        </p:spPr>
        <p:txBody>
          <a:bodyPr lIns="0" tIns="0" rIns="0" bIns="0" rtlCol="0" anchor="t">
            <a:spAutoFit/>
          </a:bodyPr>
          <a:lstStyle/>
          <a:p>
            <a:pPr algn="r">
              <a:lnSpc>
                <a:spcPts val="5600"/>
              </a:lnSpc>
            </a:pPr>
            <a:r>
              <a:rPr lang="en-US" sz="5000" b="1">
                <a:solidFill>
                  <a:srgbClr val="122359"/>
                </a:solidFill>
                <a:latin typeface="TT Fors Bold"/>
                <a:ea typeface="TT Fors Bold"/>
                <a:cs typeface="TT Fors Bold"/>
                <a:sym typeface="TT Fors Bold"/>
              </a:rPr>
              <a:t>02</a:t>
            </a:r>
          </a:p>
        </p:txBody>
      </p:sp>
      <p:sp>
        <p:nvSpPr>
          <p:cNvPr id="45" name="TextBox 45"/>
          <p:cNvSpPr txBox="1"/>
          <p:nvPr/>
        </p:nvSpPr>
        <p:spPr>
          <a:xfrm>
            <a:off x="8413373" y="6547181"/>
            <a:ext cx="1409248" cy="717589"/>
          </a:xfrm>
          <a:prstGeom prst="rect">
            <a:avLst/>
          </a:prstGeom>
        </p:spPr>
        <p:txBody>
          <a:bodyPr lIns="0" tIns="0" rIns="0" bIns="0" rtlCol="0" anchor="t">
            <a:spAutoFit/>
          </a:bodyPr>
          <a:lstStyle/>
          <a:p>
            <a:pPr algn="r">
              <a:lnSpc>
                <a:spcPts val="5600"/>
              </a:lnSpc>
            </a:pPr>
            <a:r>
              <a:rPr lang="en-US" sz="5000" b="1">
                <a:solidFill>
                  <a:srgbClr val="122359"/>
                </a:solidFill>
                <a:latin typeface="TT Fors Bold"/>
                <a:ea typeface="TT Fors Bold"/>
                <a:cs typeface="TT Fors Bold"/>
                <a:sym typeface="TT Fors Bold"/>
              </a:rPr>
              <a:t>04</a:t>
            </a:r>
          </a:p>
        </p:txBody>
      </p:sp>
      <p:sp>
        <p:nvSpPr>
          <p:cNvPr id="46" name="TextBox 46"/>
          <p:cNvSpPr txBox="1"/>
          <p:nvPr/>
        </p:nvSpPr>
        <p:spPr>
          <a:xfrm>
            <a:off x="8817905" y="4757873"/>
            <a:ext cx="1409248" cy="717589"/>
          </a:xfrm>
          <a:prstGeom prst="rect">
            <a:avLst/>
          </a:prstGeom>
        </p:spPr>
        <p:txBody>
          <a:bodyPr lIns="0" tIns="0" rIns="0" bIns="0" rtlCol="0" anchor="t">
            <a:spAutoFit/>
          </a:bodyPr>
          <a:lstStyle/>
          <a:p>
            <a:pPr algn="r">
              <a:lnSpc>
                <a:spcPts val="5600"/>
              </a:lnSpc>
            </a:pPr>
            <a:r>
              <a:rPr lang="en-US" sz="5000" b="1">
                <a:solidFill>
                  <a:srgbClr val="122359"/>
                </a:solidFill>
                <a:latin typeface="TT Fors Bold"/>
                <a:ea typeface="TT Fors Bold"/>
                <a:cs typeface="TT Fors Bold"/>
                <a:sym typeface="TT Fors Bold"/>
              </a:rPr>
              <a:t>03</a:t>
            </a:r>
          </a:p>
        </p:txBody>
      </p:sp>
      <p:sp>
        <p:nvSpPr>
          <p:cNvPr id="47" name="TextBox 47"/>
          <p:cNvSpPr txBox="1"/>
          <p:nvPr/>
        </p:nvSpPr>
        <p:spPr>
          <a:xfrm>
            <a:off x="9536688" y="1174673"/>
            <a:ext cx="4308744" cy="1082370"/>
          </a:xfrm>
          <a:prstGeom prst="rect">
            <a:avLst/>
          </a:prstGeom>
        </p:spPr>
        <p:txBody>
          <a:bodyPr lIns="0" tIns="0" rIns="0" bIns="0" rtlCol="0" anchor="t">
            <a:spAutoFit/>
          </a:bodyPr>
          <a:lstStyle/>
          <a:p>
            <a:pPr algn="l">
              <a:lnSpc>
                <a:spcPts val="4349"/>
              </a:lnSpc>
              <a:spcBef>
                <a:spcPct val="0"/>
              </a:spcBef>
            </a:pPr>
            <a:r>
              <a:rPr lang="en-US" sz="3106" b="1">
                <a:solidFill>
                  <a:srgbClr val="000000"/>
                </a:solidFill>
                <a:latin typeface="Arial Bold"/>
                <a:ea typeface="Arial Bold"/>
                <a:cs typeface="Arial Bold"/>
                <a:sym typeface="Arial Bold"/>
              </a:rPr>
              <a:t>Enhance Cross-Cultural Competence</a:t>
            </a:r>
          </a:p>
        </p:txBody>
      </p:sp>
      <p:sp>
        <p:nvSpPr>
          <p:cNvPr id="48" name="TextBox 48"/>
          <p:cNvSpPr txBox="1"/>
          <p:nvPr/>
        </p:nvSpPr>
        <p:spPr>
          <a:xfrm>
            <a:off x="10085365" y="8034473"/>
            <a:ext cx="5356171" cy="1083310"/>
          </a:xfrm>
          <a:prstGeom prst="rect">
            <a:avLst/>
          </a:prstGeom>
        </p:spPr>
        <p:txBody>
          <a:bodyPr lIns="0" tIns="0" rIns="0" bIns="0" rtlCol="0" anchor="t">
            <a:spAutoFit/>
          </a:bodyPr>
          <a:lstStyle/>
          <a:p>
            <a:pPr algn="l">
              <a:lnSpc>
                <a:spcPts val="4339"/>
              </a:lnSpc>
              <a:spcBef>
                <a:spcPct val="0"/>
              </a:spcBef>
            </a:pPr>
            <a:r>
              <a:rPr lang="en-US" sz="3099" b="1">
                <a:solidFill>
                  <a:srgbClr val="000000"/>
                </a:solidFill>
                <a:latin typeface="Arial Bold"/>
                <a:ea typeface="Arial Bold"/>
                <a:cs typeface="Arial Bold"/>
                <a:sym typeface="Arial Bold"/>
              </a:rPr>
              <a:t>Empower line managers with a discretionary </a:t>
            </a:r>
          </a:p>
        </p:txBody>
      </p:sp>
      <p:sp>
        <p:nvSpPr>
          <p:cNvPr id="49" name="TextBox 49"/>
          <p:cNvSpPr txBox="1"/>
          <p:nvPr/>
        </p:nvSpPr>
        <p:spPr>
          <a:xfrm>
            <a:off x="10205620" y="2794782"/>
            <a:ext cx="5132227" cy="1083310"/>
          </a:xfrm>
          <a:prstGeom prst="rect">
            <a:avLst/>
          </a:prstGeom>
        </p:spPr>
        <p:txBody>
          <a:bodyPr lIns="0" tIns="0" rIns="0" bIns="0" rtlCol="0" anchor="t">
            <a:spAutoFit/>
          </a:bodyPr>
          <a:lstStyle/>
          <a:p>
            <a:pPr algn="l">
              <a:lnSpc>
                <a:spcPts val="4339"/>
              </a:lnSpc>
              <a:spcBef>
                <a:spcPct val="0"/>
              </a:spcBef>
            </a:pPr>
            <a:r>
              <a:rPr lang="en-US" sz="3099" b="1">
                <a:solidFill>
                  <a:srgbClr val="000000"/>
                </a:solidFill>
                <a:latin typeface="Arial Bold"/>
                <a:ea typeface="Arial Bold"/>
                <a:cs typeface="Arial Bold"/>
                <a:sym typeface="Arial Bold"/>
              </a:rPr>
              <a:t>Strengthen Support Systems &amp; Empowerment</a:t>
            </a:r>
          </a:p>
        </p:txBody>
      </p:sp>
      <p:sp>
        <p:nvSpPr>
          <p:cNvPr id="50" name="TextBox 50"/>
          <p:cNvSpPr txBox="1"/>
          <p:nvPr/>
        </p:nvSpPr>
        <p:spPr>
          <a:xfrm>
            <a:off x="10227153" y="6432881"/>
            <a:ext cx="6126781" cy="1083310"/>
          </a:xfrm>
          <a:prstGeom prst="rect">
            <a:avLst/>
          </a:prstGeom>
        </p:spPr>
        <p:txBody>
          <a:bodyPr lIns="0" tIns="0" rIns="0" bIns="0" rtlCol="0" anchor="t">
            <a:spAutoFit/>
          </a:bodyPr>
          <a:lstStyle/>
          <a:p>
            <a:pPr algn="l">
              <a:lnSpc>
                <a:spcPts val="4339"/>
              </a:lnSpc>
              <a:spcBef>
                <a:spcPct val="0"/>
              </a:spcBef>
            </a:pPr>
            <a:r>
              <a:rPr lang="en-US" sz="3099" b="1">
                <a:solidFill>
                  <a:srgbClr val="000000"/>
                </a:solidFill>
                <a:latin typeface="Arial Bold"/>
                <a:ea typeface="Arial Bold"/>
                <a:cs typeface="Arial Bold"/>
                <a:sym typeface="Arial Bold"/>
              </a:rPr>
              <a:t>Invest in Advanced Line Manager Development</a:t>
            </a:r>
          </a:p>
        </p:txBody>
      </p:sp>
      <p:sp>
        <p:nvSpPr>
          <p:cNvPr id="51" name="TextBox 51"/>
          <p:cNvSpPr txBox="1"/>
          <p:nvPr/>
        </p:nvSpPr>
        <p:spPr>
          <a:xfrm>
            <a:off x="10510440" y="4608257"/>
            <a:ext cx="4522588" cy="1083310"/>
          </a:xfrm>
          <a:prstGeom prst="rect">
            <a:avLst/>
          </a:prstGeom>
        </p:spPr>
        <p:txBody>
          <a:bodyPr lIns="0" tIns="0" rIns="0" bIns="0" rtlCol="0" anchor="t">
            <a:spAutoFit/>
          </a:bodyPr>
          <a:lstStyle/>
          <a:p>
            <a:pPr algn="l">
              <a:lnSpc>
                <a:spcPts val="4339"/>
              </a:lnSpc>
              <a:spcBef>
                <a:spcPct val="0"/>
              </a:spcBef>
            </a:pPr>
            <a:r>
              <a:rPr lang="en-US" sz="3099" b="1">
                <a:solidFill>
                  <a:srgbClr val="000000"/>
                </a:solidFill>
                <a:latin typeface="Arial Bold"/>
                <a:ea typeface="Arial Bold"/>
                <a:cs typeface="Arial Bold"/>
                <a:sym typeface="Arial Bold"/>
              </a:rPr>
              <a:t>Standardize &amp; Digitize HR Governance</a:t>
            </a:r>
          </a:p>
        </p:txBody>
      </p:sp>
      <p:sp>
        <p:nvSpPr>
          <p:cNvPr id="52" name="TextBox 52"/>
          <p:cNvSpPr txBox="1"/>
          <p:nvPr/>
        </p:nvSpPr>
        <p:spPr>
          <a:xfrm>
            <a:off x="2759064" y="7566674"/>
            <a:ext cx="1805088" cy="224861"/>
          </a:xfrm>
          <a:prstGeom prst="rect">
            <a:avLst/>
          </a:prstGeom>
        </p:spPr>
        <p:txBody>
          <a:bodyPr lIns="0" tIns="0" rIns="0" bIns="0" rtlCol="0" anchor="t">
            <a:spAutoFit/>
          </a:bodyPr>
          <a:lstStyle/>
          <a:p>
            <a:pPr algn="ctr">
              <a:lnSpc>
                <a:spcPts val="1687"/>
              </a:lnSpc>
            </a:pPr>
            <a:r>
              <a:rPr lang="en-US" sz="1506" b="1">
                <a:solidFill>
                  <a:srgbClr val="112F8D"/>
                </a:solidFill>
                <a:latin typeface="Arial Bold"/>
                <a:ea typeface="Arial Bold"/>
                <a:cs typeface="Arial Bold"/>
                <a:sym typeface="Arial Bold"/>
              </a:rPr>
              <a:t>(Self analyzed)</a:t>
            </a:r>
          </a:p>
        </p:txBody>
      </p:sp>
      <p:sp>
        <p:nvSpPr>
          <p:cNvPr id="53" name="TextBox 53"/>
          <p:cNvSpPr txBox="1"/>
          <p:nvPr/>
        </p:nvSpPr>
        <p:spPr>
          <a:xfrm>
            <a:off x="2448338" y="7012636"/>
            <a:ext cx="2426540" cy="440697"/>
          </a:xfrm>
          <a:prstGeom prst="rect">
            <a:avLst/>
          </a:prstGeom>
        </p:spPr>
        <p:txBody>
          <a:bodyPr lIns="0" tIns="0" rIns="0" bIns="0" rtlCol="0" anchor="t">
            <a:spAutoFit/>
          </a:bodyPr>
          <a:lstStyle/>
          <a:p>
            <a:pPr algn="ctr">
              <a:lnSpc>
                <a:spcPts val="1687"/>
              </a:lnSpc>
            </a:pPr>
            <a:r>
              <a:rPr lang="en-US" sz="1506">
                <a:solidFill>
                  <a:srgbClr val="112F8D"/>
                </a:solidFill>
                <a:latin typeface="Arial"/>
                <a:ea typeface="Arial"/>
                <a:cs typeface="Arial"/>
                <a:sym typeface="Arial"/>
              </a:rPr>
              <a:t>Source: Class lecture Slides Week 4,Session 1-3</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sp>
        <p:nvSpPr>
          <p:cNvPr id="2" name="TextBox 2"/>
          <p:cNvSpPr txBox="1"/>
          <p:nvPr/>
        </p:nvSpPr>
        <p:spPr>
          <a:xfrm>
            <a:off x="1743883" y="1380476"/>
            <a:ext cx="4809318" cy="1128514"/>
          </a:xfrm>
          <a:prstGeom prst="rect">
            <a:avLst/>
          </a:prstGeom>
        </p:spPr>
        <p:txBody>
          <a:bodyPr wrap="square" lIns="0" tIns="0" rIns="0" bIns="0" rtlCol="0" anchor="t">
            <a:spAutoFit/>
          </a:bodyPr>
          <a:lstStyle/>
          <a:p>
            <a:pPr algn="ctr">
              <a:lnSpc>
                <a:spcPts val="8844"/>
              </a:lnSpc>
            </a:pPr>
            <a:r>
              <a:rPr lang="en-US" sz="6317" b="1" dirty="0">
                <a:solidFill>
                  <a:srgbClr val="1211CA"/>
                </a:solidFill>
                <a:latin typeface="Arial Bold"/>
                <a:ea typeface="Arial Bold"/>
                <a:cs typeface="Arial Bold"/>
                <a:sym typeface="Arial Bold"/>
              </a:rPr>
              <a:t>Conclusion</a:t>
            </a:r>
          </a:p>
        </p:txBody>
      </p:sp>
      <p:grpSp>
        <p:nvGrpSpPr>
          <p:cNvPr id="3" name="Group 3"/>
          <p:cNvGrpSpPr/>
          <p:nvPr/>
        </p:nvGrpSpPr>
        <p:grpSpPr>
          <a:xfrm>
            <a:off x="15147290" y="-784185"/>
            <a:ext cx="212090" cy="5143500"/>
            <a:chOff x="0" y="0"/>
            <a:chExt cx="55859" cy="1354667"/>
          </a:xfrm>
        </p:grpSpPr>
        <p:sp>
          <p:nvSpPr>
            <p:cNvPr id="4" name="Freeform 4"/>
            <p:cNvSpPr/>
            <p:nvPr/>
          </p:nvSpPr>
          <p:spPr>
            <a:xfrm>
              <a:off x="0" y="0"/>
              <a:ext cx="55859" cy="1354667"/>
            </a:xfrm>
            <a:custGeom>
              <a:avLst/>
              <a:gdLst/>
              <a:ahLst/>
              <a:cxnLst/>
              <a:rect l="l" t="t" r="r" b="b"/>
              <a:pathLst>
                <a:path w="55859" h="1354667">
                  <a:moveTo>
                    <a:pt x="0" y="0"/>
                  </a:moveTo>
                  <a:lnTo>
                    <a:pt x="55859" y="0"/>
                  </a:lnTo>
                  <a:lnTo>
                    <a:pt x="55859" y="1354667"/>
                  </a:lnTo>
                  <a:lnTo>
                    <a:pt x="0" y="1354667"/>
                  </a:lnTo>
                  <a:close/>
                </a:path>
              </a:pathLst>
            </a:custGeom>
            <a:solidFill>
              <a:srgbClr val="F9B314"/>
            </a:solidFill>
          </p:spPr>
        </p:sp>
        <p:sp>
          <p:nvSpPr>
            <p:cNvPr id="5" name="TextBox 5"/>
            <p:cNvSpPr txBox="1"/>
            <p:nvPr/>
          </p:nvSpPr>
          <p:spPr>
            <a:xfrm>
              <a:off x="0" y="-38100"/>
              <a:ext cx="55859" cy="139276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5359380" y="9157426"/>
            <a:ext cx="2800321" cy="634698"/>
            <a:chOff x="0" y="0"/>
            <a:chExt cx="3733762" cy="846264"/>
          </a:xfrm>
        </p:grpSpPr>
        <p:sp>
          <p:nvSpPr>
            <p:cNvPr id="7" name="TextBox 7"/>
            <p:cNvSpPr txBox="1"/>
            <p:nvPr/>
          </p:nvSpPr>
          <p:spPr>
            <a:xfrm>
              <a:off x="1286849" y="317485"/>
              <a:ext cx="2203152" cy="319730"/>
            </a:xfrm>
            <a:prstGeom prst="rect">
              <a:avLst/>
            </a:prstGeom>
          </p:spPr>
          <p:txBody>
            <a:bodyPr lIns="0" tIns="0" rIns="0" bIns="0" rtlCol="0" anchor="t">
              <a:spAutoFit/>
            </a:bodyPr>
            <a:lstStyle/>
            <a:p>
              <a:pPr algn="r">
                <a:lnSpc>
                  <a:spcPts val="2007"/>
                </a:lnSpc>
              </a:pPr>
              <a:r>
                <a:rPr lang="en-US" sz="1434" b="1">
                  <a:solidFill>
                    <a:srgbClr val="101010"/>
                  </a:solidFill>
                  <a:latin typeface="Montserrat Medium"/>
                  <a:ea typeface="Montserrat Medium"/>
                  <a:cs typeface="Montserrat Medium"/>
                  <a:sym typeface="Montserrat Medium"/>
                </a:rPr>
                <a:t>2506578</a:t>
              </a:r>
            </a:p>
          </p:txBody>
        </p:sp>
        <p:sp>
          <p:nvSpPr>
            <p:cNvPr id="8" name="TextBox 8"/>
            <p:cNvSpPr txBox="1"/>
            <p:nvPr/>
          </p:nvSpPr>
          <p:spPr>
            <a:xfrm>
              <a:off x="927159" y="-28575"/>
              <a:ext cx="2562842" cy="354814"/>
            </a:xfrm>
            <a:prstGeom prst="rect">
              <a:avLst/>
            </a:prstGeom>
          </p:spPr>
          <p:txBody>
            <a:bodyPr lIns="0" tIns="0" rIns="0" bIns="0" rtlCol="0" anchor="t">
              <a:spAutoFit/>
            </a:bodyPr>
            <a:lstStyle/>
            <a:p>
              <a:pPr algn="r">
                <a:lnSpc>
                  <a:spcPts val="2263"/>
                </a:lnSpc>
              </a:pPr>
              <a:r>
                <a:rPr lang="en-US" sz="1616" b="1">
                  <a:solidFill>
                    <a:srgbClr val="101010"/>
                  </a:solidFill>
                  <a:latin typeface="Montserrat Medium"/>
                  <a:ea typeface="Montserrat Medium"/>
                  <a:cs typeface="Montserrat Medium"/>
                  <a:sym typeface="Montserrat Medium"/>
                </a:rPr>
                <a:t>Fabiha Rahman</a:t>
              </a:r>
            </a:p>
          </p:txBody>
        </p:sp>
        <p:grpSp>
          <p:nvGrpSpPr>
            <p:cNvPr id="9" name="Group 9"/>
            <p:cNvGrpSpPr/>
            <p:nvPr/>
          </p:nvGrpSpPr>
          <p:grpSpPr>
            <a:xfrm>
              <a:off x="0" y="696268"/>
              <a:ext cx="3733762" cy="149996"/>
              <a:chOff x="0" y="0"/>
              <a:chExt cx="726478" cy="29185"/>
            </a:xfrm>
          </p:grpSpPr>
          <p:sp>
            <p:nvSpPr>
              <p:cNvPr id="10" name="Freeform 10"/>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11" name="TextBox 11"/>
              <p:cNvSpPr txBox="1"/>
              <p:nvPr/>
            </p:nvSpPr>
            <p:spPr>
              <a:xfrm>
                <a:off x="0" y="-38100"/>
                <a:ext cx="726478" cy="67285"/>
              </a:xfrm>
              <a:prstGeom prst="rect">
                <a:avLst/>
              </a:prstGeom>
            </p:spPr>
            <p:txBody>
              <a:bodyPr lIns="50800" tIns="50800" rIns="50800" bIns="50800" rtlCol="0" anchor="ctr"/>
              <a:lstStyle/>
              <a:p>
                <a:pPr algn="ctr">
                  <a:lnSpc>
                    <a:spcPts val="2660"/>
                  </a:lnSpc>
                  <a:spcBef>
                    <a:spcPct val="0"/>
                  </a:spcBef>
                </a:pPr>
                <a:endParaRPr/>
              </a:p>
            </p:txBody>
          </p:sp>
        </p:grpSp>
      </p:grpSp>
      <p:sp>
        <p:nvSpPr>
          <p:cNvPr id="12" name="Freeform 12"/>
          <p:cNvSpPr/>
          <p:nvPr/>
        </p:nvSpPr>
        <p:spPr>
          <a:xfrm>
            <a:off x="764990" y="8756405"/>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2"/>
            <a:stretch>
              <a:fillRect/>
            </a:stretch>
          </a:blipFill>
        </p:spPr>
      </p:sp>
      <p:sp>
        <p:nvSpPr>
          <p:cNvPr id="13" name="TextBox 13"/>
          <p:cNvSpPr txBox="1"/>
          <p:nvPr/>
        </p:nvSpPr>
        <p:spPr>
          <a:xfrm>
            <a:off x="1485406" y="2829323"/>
            <a:ext cx="13288054" cy="3180358"/>
          </a:xfrm>
          <a:prstGeom prst="rect">
            <a:avLst/>
          </a:prstGeom>
        </p:spPr>
        <p:txBody>
          <a:bodyPr lIns="0" tIns="0" rIns="0" bIns="0" rtlCol="0" anchor="t">
            <a:spAutoFit/>
          </a:bodyPr>
          <a:lstStyle/>
          <a:p>
            <a:pPr marL="815413" lvl="1" indent="-457200" algn="l">
              <a:lnSpc>
                <a:spcPts val="6238"/>
              </a:lnSpc>
              <a:buFont typeface="Wingdings" panose="05000000000000000000" pitchFamily="2" charset="2"/>
              <a:buChar char="Ø"/>
            </a:pPr>
            <a:r>
              <a:rPr lang="en-US" sz="3318" dirty="0">
                <a:solidFill>
                  <a:srgbClr val="2D262A"/>
                </a:solidFill>
                <a:latin typeface="Arial"/>
                <a:ea typeface="Arial"/>
                <a:cs typeface="Arial"/>
                <a:sym typeface="Arial"/>
              </a:rPr>
              <a:t>Qatar Airways' success is built on its global human capital. </a:t>
            </a:r>
          </a:p>
          <a:p>
            <a:pPr marL="815413" lvl="1" indent="-457200" algn="l">
              <a:lnSpc>
                <a:spcPts val="6238"/>
              </a:lnSpc>
              <a:buFont typeface="Wingdings" panose="05000000000000000000" pitchFamily="2" charset="2"/>
              <a:buChar char="Ø"/>
            </a:pPr>
            <a:r>
              <a:rPr lang="en-US" sz="3318" dirty="0">
                <a:solidFill>
                  <a:srgbClr val="2D262A"/>
                </a:solidFill>
                <a:latin typeface="Arial"/>
                <a:ea typeface="Arial"/>
                <a:cs typeface="Arial"/>
                <a:sym typeface="Arial"/>
              </a:rPr>
              <a:t>Addressing challenges in culture, well-being, and consistency </a:t>
            </a:r>
          </a:p>
          <a:p>
            <a:pPr marL="815413" lvl="1" indent="-457200" algn="l">
              <a:lnSpc>
                <a:spcPts val="6238"/>
              </a:lnSpc>
              <a:buFont typeface="Wingdings" panose="05000000000000000000" pitchFamily="2" charset="2"/>
              <a:buChar char="Ø"/>
            </a:pPr>
            <a:r>
              <a:rPr lang="en-US" sz="3318" dirty="0">
                <a:solidFill>
                  <a:srgbClr val="2D262A"/>
                </a:solidFill>
                <a:latin typeface="Arial"/>
                <a:ea typeface="Arial"/>
                <a:cs typeface="Arial"/>
                <a:sym typeface="Arial"/>
              </a:rPr>
              <a:t>The future lies in investing in people through better training, support, and technology</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sp>
        <p:nvSpPr>
          <p:cNvPr id="2" name="TextBox 2"/>
          <p:cNvSpPr txBox="1"/>
          <p:nvPr/>
        </p:nvSpPr>
        <p:spPr>
          <a:xfrm>
            <a:off x="1738637" y="1106480"/>
            <a:ext cx="3560683" cy="906145"/>
          </a:xfrm>
          <a:prstGeom prst="rect">
            <a:avLst/>
          </a:prstGeom>
        </p:spPr>
        <p:txBody>
          <a:bodyPr lIns="0" tIns="0" rIns="0" bIns="0" rtlCol="0" anchor="t">
            <a:spAutoFit/>
          </a:bodyPr>
          <a:lstStyle/>
          <a:p>
            <a:pPr algn="ctr">
              <a:lnSpc>
                <a:spcPts val="7279"/>
              </a:lnSpc>
            </a:pPr>
            <a:r>
              <a:rPr lang="en-US" sz="5199" b="1" i="1">
                <a:solidFill>
                  <a:srgbClr val="1211CA"/>
                </a:solidFill>
                <a:latin typeface="Arial Bold Italics"/>
                <a:ea typeface="Arial Bold Italics"/>
                <a:cs typeface="Arial Bold Italics"/>
                <a:sym typeface="Arial Bold Italics"/>
              </a:rPr>
              <a:t>References</a:t>
            </a:r>
          </a:p>
        </p:txBody>
      </p:sp>
      <p:sp>
        <p:nvSpPr>
          <p:cNvPr id="3" name="TextBox 3"/>
          <p:cNvSpPr txBox="1"/>
          <p:nvPr/>
        </p:nvSpPr>
        <p:spPr>
          <a:xfrm>
            <a:off x="1909047" y="2493256"/>
            <a:ext cx="14248567" cy="808355"/>
          </a:xfrm>
          <a:prstGeom prst="rect">
            <a:avLst/>
          </a:prstGeom>
        </p:spPr>
        <p:txBody>
          <a:bodyPr lIns="0" tIns="0" rIns="0" bIns="0" rtlCol="0" anchor="t">
            <a:spAutoFit/>
          </a:bodyPr>
          <a:lstStyle/>
          <a:p>
            <a:pPr algn="l">
              <a:lnSpc>
                <a:spcPts val="3220"/>
              </a:lnSpc>
            </a:pPr>
            <a:r>
              <a:rPr lang="en-US" sz="2300" i="1">
                <a:solidFill>
                  <a:srgbClr val="000000"/>
                </a:solidFill>
                <a:latin typeface="Arial Italics"/>
                <a:ea typeface="Arial Italics"/>
                <a:cs typeface="Arial Italics"/>
                <a:sym typeface="Arial Italics"/>
              </a:rPr>
              <a:t>Al-Waqfi, M. A., &amp; Forstenlechner, I. (2014). Stereotyping of citizens in an expatriate-dominated labour market. Employee Relations. 36(5), 494-505.</a:t>
            </a:r>
          </a:p>
        </p:txBody>
      </p:sp>
      <p:sp>
        <p:nvSpPr>
          <p:cNvPr id="4" name="TextBox 4"/>
          <p:cNvSpPr txBox="1"/>
          <p:nvPr/>
        </p:nvSpPr>
        <p:spPr>
          <a:xfrm>
            <a:off x="1841517" y="5384698"/>
            <a:ext cx="8419898" cy="408305"/>
          </a:xfrm>
          <a:prstGeom prst="rect">
            <a:avLst/>
          </a:prstGeom>
        </p:spPr>
        <p:txBody>
          <a:bodyPr lIns="0" tIns="0" rIns="0" bIns="0" rtlCol="0" anchor="t">
            <a:spAutoFit/>
          </a:bodyPr>
          <a:lstStyle/>
          <a:p>
            <a:pPr algn="ctr">
              <a:lnSpc>
                <a:spcPts val="3220"/>
              </a:lnSpc>
            </a:pPr>
            <a:r>
              <a:rPr lang="en-US" sz="2300" i="1">
                <a:solidFill>
                  <a:srgbClr val="000000"/>
                </a:solidFill>
                <a:latin typeface="Arial Italics"/>
                <a:ea typeface="Arial Italics"/>
                <a:cs typeface="Arial Italics"/>
                <a:sym typeface="Arial Italics"/>
              </a:rPr>
              <a:t>Qatar Airways Group. (2022). Qatar Airways Annual Report 2022</a:t>
            </a:r>
          </a:p>
        </p:txBody>
      </p:sp>
      <p:sp>
        <p:nvSpPr>
          <p:cNvPr id="5" name="TextBox 5"/>
          <p:cNvSpPr txBox="1"/>
          <p:nvPr/>
        </p:nvSpPr>
        <p:spPr>
          <a:xfrm>
            <a:off x="1909047" y="3568311"/>
            <a:ext cx="13194703" cy="808354"/>
          </a:xfrm>
          <a:prstGeom prst="rect">
            <a:avLst/>
          </a:prstGeom>
        </p:spPr>
        <p:txBody>
          <a:bodyPr lIns="0" tIns="0" rIns="0" bIns="0" rtlCol="0" anchor="t">
            <a:spAutoFit/>
          </a:bodyPr>
          <a:lstStyle/>
          <a:p>
            <a:pPr algn="l">
              <a:lnSpc>
                <a:spcPts val="3220"/>
              </a:lnSpc>
            </a:pPr>
            <a:r>
              <a:rPr lang="en-US" sz="2300" i="1">
                <a:solidFill>
                  <a:srgbClr val="000000"/>
                </a:solidFill>
                <a:latin typeface="Arial Italics"/>
                <a:ea typeface="Arial Italics"/>
                <a:cs typeface="Arial Italics"/>
                <a:sym typeface="Arial Italics"/>
              </a:rPr>
              <a:t>Brewster, C., Houldsworth, E., Sparrow, P., &amp; Brewster, C. (2016). International Human Resource Management (5th ed.). CIPD Publishing.</a:t>
            </a:r>
          </a:p>
        </p:txBody>
      </p:sp>
      <p:sp>
        <p:nvSpPr>
          <p:cNvPr id="6" name="TextBox 6"/>
          <p:cNvSpPr txBox="1"/>
          <p:nvPr/>
        </p:nvSpPr>
        <p:spPr>
          <a:xfrm>
            <a:off x="1909047" y="6178552"/>
            <a:ext cx="9140219" cy="408305"/>
          </a:xfrm>
          <a:prstGeom prst="rect">
            <a:avLst/>
          </a:prstGeom>
        </p:spPr>
        <p:txBody>
          <a:bodyPr lIns="0" tIns="0" rIns="0" bIns="0" rtlCol="0" anchor="t">
            <a:spAutoFit/>
          </a:bodyPr>
          <a:lstStyle/>
          <a:p>
            <a:pPr algn="l">
              <a:lnSpc>
                <a:spcPts val="3220"/>
              </a:lnSpc>
            </a:pPr>
            <a:r>
              <a:rPr lang="en-US" sz="2300" i="1">
                <a:solidFill>
                  <a:srgbClr val="000000"/>
                </a:solidFill>
                <a:latin typeface="Arial Italics"/>
                <a:ea typeface="Arial Italics"/>
                <a:cs typeface="Arial Italics"/>
                <a:sym typeface="Arial Italics"/>
              </a:rPr>
              <a:t>Reuters. (2020). Qatar abolishes controversial 'kafala' labour system.</a:t>
            </a:r>
          </a:p>
        </p:txBody>
      </p:sp>
      <p:grpSp>
        <p:nvGrpSpPr>
          <p:cNvPr id="7" name="Group 7"/>
          <p:cNvGrpSpPr/>
          <p:nvPr/>
        </p:nvGrpSpPr>
        <p:grpSpPr>
          <a:xfrm>
            <a:off x="15359380" y="9157426"/>
            <a:ext cx="2800321" cy="634698"/>
            <a:chOff x="0" y="0"/>
            <a:chExt cx="3733762" cy="846264"/>
          </a:xfrm>
        </p:grpSpPr>
        <p:sp>
          <p:nvSpPr>
            <p:cNvPr id="8" name="TextBox 8"/>
            <p:cNvSpPr txBox="1"/>
            <p:nvPr/>
          </p:nvSpPr>
          <p:spPr>
            <a:xfrm>
              <a:off x="1286849" y="317485"/>
              <a:ext cx="2203152" cy="319730"/>
            </a:xfrm>
            <a:prstGeom prst="rect">
              <a:avLst/>
            </a:prstGeom>
          </p:spPr>
          <p:txBody>
            <a:bodyPr lIns="0" tIns="0" rIns="0" bIns="0" rtlCol="0" anchor="t">
              <a:spAutoFit/>
            </a:bodyPr>
            <a:lstStyle/>
            <a:p>
              <a:pPr algn="r">
                <a:lnSpc>
                  <a:spcPts val="2007"/>
                </a:lnSpc>
              </a:pPr>
              <a:r>
                <a:rPr lang="en-US" sz="1434" b="1">
                  <a:solidFill>
                    <a:srgbClr val="101010"/>
                  </a:solidFill>
                  <a:latin typeface="Montserrat Medium"/>
                  <a:ea typeface="Montserrat Medium"/>
                  <a:cs typeface="Montserrat Medium"/>
                  <a:sym typeface="Montserrat Medium"/>
                </a:rPr>
                <a:t>2506578</a:t>
              </a:r>
            </a:p>
          </p:txBody>
        </p:sp>
        <p:sp>
          <p:nvSpPr>
            <p:cNvPr id="9" name="TextBox 9"/>
            <p:cNvSpPr txBox="1"/>
            <p:nvPr/>
          </p:nvSpPr>
          <p:spPr>
            <a:xfrm>
              <a:off x="927159" y="-28575"/>
              <a:ext cx="2562842" cy="354814"/>
            </a:xfrm>
            <a:prstGeom prst="rect">
              <a:avLst/>
            </a:prstGeom>
          </p:spPr>
          <p:txBody>
            <a:bodyPr lIns="0" tIns="0" rIns="0" bIns="0" rtlCol="0" anchor="t">
              <a:spAutoFit/>
            </a:bodyPr>
            <a:lstStyle/>
            <a:p>
              <a:pPr algn="r">
                <a:lnSpc>
                  <a:spcPts val="2263"/>
                </a:lnSpc>
              </a:pPr>
              <a:r>
                <a:rPr lang="en-US" sz="1616" b="1">
                  <a:solidFill>
                    <a:srgbClr val="101010"/>
                  </a:solidFill>
                  <a:latin typeface="Montserrat Medium"/>
                  <a:ea typeface="Montserrat Medium"/>
                  <a:cs typeface="Montserrat Medium"/>
                  <a:sym typeface="Montserrat Medium"/>
                </a:rPr>
                <a:t>Fabiha Rahman</a:t>
              </a:r>
            </a:p>
          </p:txBody>
        </p:sp>
        <p:grpSp>
          <p:nvGrpSpPr>
            <p:cNvPr id="10" name="Group 10"/>
            <p:cNvGrpSpPr/>
            <p:nvPr/>
          </p:nvGrpSpPr>
          <p:grpSpPr>
            <a:xfrm>
              <a:off x="0" y="696268"/>
              <a:ext cx="3733762" cy="149996"/>
              <a:chOff x="0" y="0"/>
              <a:chExt cx="726478" cy="29185"/>
            </a:xfrm>
          </p:grpSpPr>
          <p:sp>
            <p:nvSpPr>
              <p:cNvPr id="11" name="Freeform 11"/>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12" name="TextBox 12"/>
              <p:cNvSpPr txBox="1"/>
              <p:nvPr/>
            </p:nvSpPr>
            <p:spPr>
              <a:xfrm>
                <a:off x="0" y="-38100"/>
                <a:ext cx="726478" cy="67285"/>
              </a:xfrm>
              <a:prstGeom prst="rect">
                <a:avLst/>
              </a:prstGeom>
            </p:spPr>
            <p:txBody>
              <a:bodyPr lIns="50800" tIns="50800" rIns="50800" bIns="50800" rtlCol="0" anchor="ctr"/>
              <a:lstStyle/>
              <a:p>
                <a:pPr algn="ctr">
                  <a:lnSpc>
                    <a:spcPts val="2660"/>
                  </a:lnSpc>
                  <a:spcBef>
                    <a:spcPct val="0"/>
                  </a:spcBef>
                </a:pPr>
                <a:endParaRPr/>
              </a:p>
            </p:txBody>
          </p:sp>
        </p:grpSp>
      </p:grpSp>
      <p:sp>
        <p:nvSpPr>
          <p:cNvPr id="13" name="Freeform 13"/>
          <p:cNvSpPr/>
          <p:nvPr/>
        </p:nvSpPr>
        <p:spPr>
          <a:xfrm>
            <a:off x="1361740" y="8802718"/>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2"/>
            <a:stretch>
              <a:fillRect/>
            </a:stretch>
          </a:blipFill>
        </p:spPr>
      </p:sp>
      <p:sp>
        <p:nvSpPr>
          <p:cNvPr id="14" name="TextBox 14"/>
          <p:cNvSpPr txBox="1"/>
          <p:nvPr/>
        </p:nvSpPr>
        <p:spPr>
          <a:xfrm>
            <a:off x="1864027" y="4640956"/>
            <a:ext cx="16064865" cy="408305"/>
          </a:xfrm>
          <a:prstGeom prst="rect">
            <a:avLst/>
          </a:prstGeom>
        </p:spPr>
        <p:txBody>
          <a:bodyPr lIns="0" tIns="0" rIns="0" bIns="0" rtlCol="0" anchor="t">
            <a:spAutoFit/>
          </a:bodyPr>
          <a:lstStyle/>
          <a:p>
            <a:pPr algn="ctr">
              <a:lnSpc>
                <a:spcPts val="3219"/>
              </a:lnSpc>
              <a:spcBef>
                <a:spcPct val="0"/>
              </a:spcBef>
            </a:pPr>
            <a:r>
              <a:rPr lang="en-US" sz="2299" i="1">
                <a:solidFill>
                  <a:srgbClr val="000000"/>
                </a:solidFill>
                <a:latin typeface="Arial Italics"/>
                <a:ea typeface="Arial Italics"/>
                <a:cs typeface="Arial Italics"/>
                <a:sym typeface="Arial Italics"/>
              </a:rPr>
              <a:t>Hofstede, G., Hofstede, G. J., &amp; Minkov, M. (2010). Cultures and Organizations: Software of the Mind (3rd ed.). McGraw-Hill.</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DF69A-BAC8-8B20-D63B-7BFD81B4BC93}"/>
              </a:ext>
            </a:extLst>
          </p:cNvPr>
          <p:cNvSpPr>
            <a:spLocks noGrp="1"/>
          </p:cNvSpPr>
          <p:nvPr>
            <p:ph type="ctrTitle"/>
          </p:nvPr>
        </p:nvSpPr>
        <p:spPr/>
        <p:txBody>
          <a:bodyPr/>
          <a:lstStyle/>
          <a:p>
            <a:r>
              <a:rPr lang="en-US" b="1" dirty="0"/>
              <a:t>Qatar Airways </a:t>
            </a:r>
            <a:r>
              <a:rPr lang="en-US" dirty="0"/>
              <a:t>: </a:t>
            </a:r>
            <a:r>
              <a:rPr lang="en-US" dirty="0" err="1"/>
              <a:t>Traning</a:t>
            </a:r>
            <a:r>
              <a:rPr lang="en-US" dirty="0"/>
              <a:t> &amp; Development</a:t>
            </a:r>
          </a:p>
        </p:txBody>
      </p:sp>
      <p:sp>
        <p:nvSpPr>
          <p:cNvPr id="3" name="Subtitle 2">
            <a:extLst>
              <a:ext uri="{FF2B5EF4-FFF2-40B4-BE49-F238E27FC236}">
                <a16:creationId xmlns:a16="http://schemas.microsoft.com/office/drawing/2014/main" id="{E0C9ADE9-DD76-480D-F115-07F3F44F4844}"/>
              </a:ext>
            </a:extLst>
          </p:cNvPr>
          <p:cNvSpPr>
            <a:spLocks noGrp="1"/>
          </p:cNvSpPr>
          <p:nvPr>
            <p:ph type="subTitle" idx="1"/>
          </p:nvPr>
        </p:nvSpPr>
        <p:spPr>
          <a:xfrm>
            <a:off x="2286000" y="6351815"/>
            <a:ext cx="13716000" cy="2251640"/>
          </a:xfrm>
        </p:spPr>
        <p:txBody>
          <a:bodyPr>
            <a:normAutofit/>
          </a:bodyPr>
          <a:lstStyle/>
          <a:p>
            <a:r>
              <a:rPr lang="en-US" sz="4800" dirty="0"/>
              <a:t>Md Sonet Islam</a:t>
            </a:r>
          </a:p>
          <a:p>
            <a:r>
              <a:rPr lang="en-US" sz="4800" dirty="0"/>
              <a:t>ID: 2504936</a:t>
            </a:r>
          </a:p>
        </p:txBody>
      </p:sp>
    </p:spTree>
    <p:extLst>
      <p:ext uri="{BB962C8B-B14F-4D97-AF65-F5344CB8AC3E}">
        <p14:creationId xmlns:p14="http://schemas.microsoft.com/office/powerpoint/2010/main" val="931801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4770F-4D2D-FB30-8F80-69CD33CD7E93}"/>
              </a:ext>
            </a:extLst>
          </p:cNvPr>
          <p:cNvSpPr>
            <a:spLocks noGrp="1"/>
          </p:cNvSpPr>
          <p:nvPr>
            <p:ph type="title"/>
          </p:nvPr>
        </p:nvSpPr>
        <p:spPr/>
        <p:txBody>
          <a:bodyPr/>
          <a:lstStyle/>
          <a:p>
            <a:r>
              <a:rPr lang="en-US" dirty="0"/>
              <a:t>                              </a:t>
            </a:r>
            <a:r>
              <a:rPr lang="en-US" b="1" dirty="0"/>
              <a:t>Introduction</a:t>
            </a:r>
          </a:p>
        </p:txBody>
      </p:sp>
      <p:sp>
        <p:nvSpPr>
          <p:cNvPr id="3" name="Content Placeholder 2">
            <a:extLst>
              <a:ext uri="{FF2B5EF4-FFF2-40B4-BE49-F238E27FC236}">
                <a16:creationId xmlns:a16="http://schemas.microsoft.com/office/drawing/2014/main" id="{9DA59E86-D18F-43C0-70EE-CA732FCE08B3}"/>
              </a:ext>
            </a:extLst>
          </p:cNvPr>
          <p:cNvSpPr>
            <a:spLocks noGrp="1"/>
          </p:cNvSpPr>
          <p:nvPr>
            <p:ph idx="1"/>
          </p:nvPr>
        </p:nvSpPr>
        <p:spPr/>
        <p:txBody>
          <a:bodyPr/>
          <a:lstStyle/>
          <a:p>
            <a:r>
              <a:rPr lang="en-US" dirty="0"/>
              <a:t>Current HR policies &amp; practices</a:t>
            </a:r>
          </a:p>
          <a:p>
            <a:r>
              <a:rPr lang="en-US" dirty="0"/>
              <a:t>Role of line managers</a:t>
            </a:r>
          </a:p>
          <a:p>
            <a:r>
              <a:rPr lang="en-US" dirty="0"/>
              <a:t>Strategic alignment</a:t>
            </a:r>
          </a:p>
          <a:p>
            <a:r>
              <a:rPr lang="en-US" dirty="0"/>
              <a:t>Key HR challenges</a:t>
            </a:r>
          </a:p>
          <a:p>
            <a:r>
              <a:rPr lang="en-US" dirty="0"/>
              <a:t>Practical recommendations</a:t>
            </a:r>
          </a:p>
        </p:txBody>
      </p:sp>
    </p:spTree>
    <p:extLst>
      <p:ext uri="{BB962C8B-B14F-4D97-AF65-F5344CB8AC3E}">
        <p14:creationId xmlns:p14="http://schemas.microsoft.com/office/powerpoint/2010/main" val="470618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1DD88-7A1E-78E8-02CD-86D22062C805}"/>
              </a:ext>
            </a:extLst>
          </p:cNvPr>
          <p:cNvSpPr>
            <a:spLocks noGrp="1"/>
          </p:cNvSpPr>
          <p:nvPr>
            <p:ph type="title"/>
          </p:nvPr>
        </p:nvSpPr>
        <p:spPr>
          <a:xfrm>
            <a:off x="1257300" y="449716"/>
            <a:ext cx="15773400" cy="1988345"/>
          </a:xfrm>
        </p:spPr>
        <p:txBody>
          <a:bodyPr/>
          <a:lstStyle/>
          <a:p>
            <a:r>
              <a:rPr lang="en-US" b="1" dirty="0"/>
              <a:t>Current HR policies &amp; practices</a:t>
            </a:r>
          </a:p>
        </p:txBody>
      </p:sp>
      <p:sp>
        <p:nvSpPr>
          <p:cNvPr id="5" name="Content Placeholder 4">
            <a:extLst>
              <a:ext uri="{FF2B5EF4-FFF2-40B4-BE49-F238E27FC236}">
                <a16:creationId xmlns:a16="http://schemas.microsoft.com/office/drawing/2014/main" id="{69DF99AC-0F23-02FC-2CE8-2FA9FE2E3915}"/>
              </a:ext>
            </a:extLst>
          </p:cNvPr>
          <p:cNvSpPr>
            <a:spLocks noGrp="1"/>
          </p:cNvSpPr>
          <p:nvPr>
            <p:ph idx="1"/>
          </p:nvPr>
        </p:nvSpPr>
        <p:spPr/>
        <p:txBody>
          <a:bodyPr>
            <a:normAutofit fontScale="85000" lnSpcReduction="20000"/>
          </a:bodyPr>
          <a:lstStyle/>
          <a:p>
            <a:r>
              <a:rPr lang="en-US" dirty="0" err="1"/>
              <a:t>Traning</a:t>
            </a:r>
            <a:r>
              <a:rPr lang="en-US" dirty="0"/>
              <a:t> and awareness</a:t>
            </a:r>
          </a:p>
          <a:p>
            <a:r>
              <a:rPr lang="en-US" dirty="0"/>
              <a:t>Strong </a:t>
            </a:r>
            <a:r>
              <a:rPr lang="en-US" dirty="0" err="1"/>
              <a:t>focud</a:t>
            </a:r>
            <a:r>
              <a:rPr lang="en-US" dirty="0"/>
              <a:t> on Occupational Health &amp; Safety (OHS)</a:t>
            </a:r>
          </a:p>
          <a:p>
            <a:r>
              <a:rPr lang="en-US" dirty="0" err="1"/>
              <a:t>Safety,fire</a:t>
            </a:r>
            <a:r>
              <a:rPr lang="en-US" dirty="0"/>
              <a:t> risk and compliance </a:t>
            </a:r>
            <a:r>
              <a:rPr lang="en-US" dirty="0" err="1"/>
              <a:t>traning</a:t>
            </a:r>
            <a:r>
              <a:rPr lang="en-US" dirty="0"/>
              <a:t> (CAA,2020)</a:t>
            </a:r>
          </a:p>
          <a:p>
            <a:r>
              <a:rPr lang="en-US" dirty="0"/>
              <a:t>Mandatory safety-critical </a:t>
            </a:r>
            <a:r>
              <a:rPr lang="en-US" dirty="0" err="1"/>
              <a:t>traning</a:t>
            </a:r>
            <a:r>
              <a:rPr lang="en-US" dirty="0"/>
              <a:t> for key staff</a:t>
            </a:r>
          </a:p>
          <a:p>
            <a:r>
              <a:rPr lang="en-US" dirty="0"/>
              <a:t>Talent development technology</a:t>
            </a:r>
          </a:p>
          <a:p>
            <a:r>
              <a:rPr lang="en-US" dirty="0"/>
              <a:t>Use of </a:t>
            </a:r>
            <a:r>
              <a:rPr lang="en-US" dirty="0" err="1"/>
              <a:t>peopleX</a:t>
            </a:r>
            <a:r>
              <a:rPr lang="en-US" dirty="0"/>
              <a:t> app for </a:t>
            </a:r>
            <a:r>
              <a:rPr lang="en-US" dirty="0" err="1"/>
              <a:t>traning</a:t>
            </a:r>
            <a:r>
              <a:rPr lang="en-US" dirty="0"/>
              <a:t> self-enrolment </a:t>
            </a:r>
          </a:p>
          <a:p>
            <a:r>
              <a:rPr lang="en-US" dirty="0"/>
              <a:t>Performance management</a:t>
            </a:r>
          </a:p>
          <a:p>
            <a:r>
              <a:rPr lang="en-US" dirty="0"/>
              <a:t>Regular evaluation and feedback loops</a:t>
            </a:r>
          </a:p>
          <a:p>
            <a:r>
              <a:rPr lang="en-US" dirty="0"/>
              <a:t>Health &amp; well-being</a:t>
            </a:r>
          </a:p>
          <a:p>
            <a:r>
              <a:rPr lang="en-US" dirty="0"/>
              <a:t>Programs for physical and mental wellness</a:t>
            </a:r>
          </a:p>
          <a:p>
            <a:r>
              <a:rPr lang="en-US" dirty="0"/>
              <a:t>Designed to support the demanding nature of aviation work (QATAR,2021)</a:t>
            </a:r>
          </a:p>
        </p:txBody>
      </p:sp>
    </p:spTree>
    <p:extLst>
      <p:ext uri="{BB962C8B-B14F-4D97-AF65-F5344CB8AC3E}">
        <p14:creationId xmlns:p14="http://schemas.microsoft.com/office/powerpoint/2010/main" val="5174811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72396-725C-023C-CEFC-8F938AC5EAE7}"/>
              </a:ext>
            </a:extLst>
          </p:cNvPr>
          <p:cNvSpPr>
            <a:spLocks noGrp="1"/>
          </p:cNvSpPr>
          <p:nvPr>
            <p:ph type="title"/>
          </p:nvPr>
        </p:nvSpPr>
        <p:spPr/>
        <p:txBody>
          <a:bodyPr/>
          <a:lstStyle/>
          <a:p>
            <a:r>
              <a:rPr lang="en-US" b="1" dirty="0"/>
              <a:t>Role of line managers</a:t>
            </a:r>
          </a:p>
        </p:txBody>
      </p:sp>
      <p:sp>
        <p:nvSpPr>
          <p:cNvPr id="3" name="Content Placeholder 2">
            <a:extLst>
              <a:ext uri="{FF2B5EF4-FFF2-40B4-BE49-F238E27FC236}">
                <a16:creationId xmlns:a16="http://schemas.microsoft.com/office/drawing/2014/main" id="{28CDAFDE-5D59-20E6-DEF4-C2BCC60F8558}"/>
              </a:ext>
            </a:extLst>
          </p:cNvPr>
          <p:cNvSpPr>
            <a:spLocks noGrp="1"/>
          </p:cNvSpPr>
          <p:nvPr>
            <p:ph idx="1"/>
          </p:nvPr>
        </p:nvSpPr>
        <p:spPr/>
        <p:txBody>
          <a:bodyPr/>
          <a:lstStyle/>
          <a:p>
            <a:r>
              <a:rPr lang="en-US" dirty="0"/>
              <a:t>Implement HR policies daily (</a:t>
            </a:r>
            <a:r>
              <a:rPr lang="en-US" dirty="0" err="1"/>
              <a:t>performance,discipline,attendance</a:t>
            </a:r>
            <a:r>
              <a:rPr lang="en-US" dirty="0"/>
              <a:t>)</a:t>
            </a:r>
          </a:p>
          <a:p>
            <a:r>
              <a:rPr lang="en-US" dirty="0"/>
              <a:t>Provide continuous performance feedback (</a:t>
            </a:r>
            <a:r>
              <a:rPr lang="en-US" dirty="0" err="1"/>
              <a:t>Purcell,J</a:t>
            </a:r>
            <a:r>
              <a:rPr lang="en-US" dirty="0"/>
              <a:t> &amp; Hutchinson, S. (2007)</a:t>
            </a:r>
          </a:p>
          <a:p>
            <a:r>
              <a:rPr lang="en-US" dirty="0"/>
              <a:t>Identify skill gaps and recommend </a:t>
            </a:r>
            <a:r>
              <a:rPr lang="en-US" dirty="0" err="1"/>
              <a:t>traning</a:t>
            </a:r>
            <a:endParaRPr lang="en-US" dirty="0"/>
          </a:p>
          <a:p>
            <a:r>
              <a:rPr lang="en-US" dirty="0"/>
              <a:t>Support </a:t>
            </a:r>
            <a:r>
              <a:rPr lang="en-US" dirty="0" err="1"/>
              <a:t>traning</a:t>
            </a:r>
            <a:r>
              <a:rPr lang="en-US" dirty="0"/>
              <a:t> and coaching initiatives</a:t>
            </a:r>
          </a:p>
          <a:p>
            <a:r>
              <a:rPr lang="en-US" dirty="0"/>
              <a:t>Act as communication link between HR and employees</a:t>
            </a:r>
          </a:p>
          <a:p>
            <a:r>
              <a:rPr lang="en-US" dirty="0"/>
              <a:t>Promote understanding of policies and procedures</a:t>
            </a:r>
          </a:p>
          <a:p>
            <a:endParaRPr lang="en-US" dirty="0"/>
          </a:p>
          <a:p>
            <a:pPr marL="0" indent="0">
              <a:buNone/>
            </a:pPr>
            <a:endParaRPr lang="en-US" dirty="0"/>
          </a:p>
        </p:txBody>
      </p:sp>
    </p:spTree>
    <p:extLst>
      <p:ext uri="{BB962C8B-B14F-4D97-AF65-F5344CB8AC3E}">
        <p14:creationId xmlns:p14="http://schemas.microsoft.com/office/powerpoint/2010/main" val="2405055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A2749-C9A1-13F2-333F-9499CD9F645E}"/>
              </a:ext>
            </a:extLst>
          </p:cNvPr>
          <p:cNvSpPr>
            <a:spLocks noGrp="1"/>
          </p:cNvSpPr>
          <p:nvPr>
            <p:ph type="title"/>
          </p:nvPr>
        </p:nvSpPr>
        <p:spPr/>
        <p:txBody>
          <a:bodyPr/>
          <a:lstStyle/>
          <a:p>
            <a:r>
              <a:rPr lang="en-US" b="1" dirty="0"/>
              <a:t>Strategic alignment with company goals</a:t>
            </a:r>
          </a:p>
        </p:txBody>
      </p:sp>
      <p:sp>
        <p:nvSpPr>
          <p:cNvPr id="7" name="Content Placeholder 6">
            <a:extLst>
              <a:ext uri="{FF2B5EF4-FFF2-40B4-BE49-F238E27FC236}">
                <a16:creationId xmlns:a16="http://schemas.microsoft.com/office/drawing/2014/main" id="{C0CBAE3D-5684-90E1-7ACA-D906C998A463}"/>
              </a:ext>
            </a:extLst>
          </p:cNvPr>
          <p:cNvSpPr>
            <a:spLocks noGrp="1"/>
          </p:cNvSpPr>
          <p:nvPr>
            <p:ph idx="1"/>
          </p:nvPr>
        </p:nvSpPr>
        <p:spPr/>
        <p:txBody>
          <a:bodyPr>
            <a:normAutofit fontScale="77500" lnSpcReduction="20000"/>
          </a:bodyPr>
          <a:lstStyle/>
          <a:p>
            <a:pPr marL="0" indent="0">
              <a:buNone/>
            </a:pPr>
            <a:r>
              <a:rPr lang="en-US" b="1" dirty="0"/>
              <a:t>Corporate Mission</a:t>
            </a:r>
          </a:p>
          <a:p>
            <a:pPr marL="0" indent="0">
              <a:buNone/>
            </a:pPr>
            <a:r>
              <a:rPr lang="en-US" b="1" dirty="0"/>
              <a:t> “ </a:t>
            </a:r>
            <a:r>
              <a:rPr lang="en-US" dirty="0"/>
              <a:t>To deliver a safe, </a:t>
            </a:r>
            <a:r>
              <a:rPr lang="en-US" dirty="0" err="1"/>
              <a:t>reliable,efficient</a:t>
            </a:r>
            <a:r>
              <a:rPr lang="en-US" dirty="0"/>
              <a:t> and pleasant travel experience.”</a:t>
            </a:r>
          </a:p>
          <a:p>
            <a:pPr marL="0" indent="0">
              <a:buNone/>
            </a:pPr>
            <a:r>
              <a:rPr lang="en-US" b="1" dirty="0"/>
              <a:t>How HR Support This</a:t>
            </a:r>
          </a:p>
          <a:p>
            <a:pPr marL="0" indent="0">
              <a:buNone/>
            </a:pPr>
            <a:r>
              <a:rPr lang="en-US" dirty="0"/>
              <a:t> Strong emphasis on safety and service-quality </a:t>
            </a:r>
            <a:r>
              <a:rPr lang="en-US" dirty="0" err="1"/>
              <a:t>traning</a:t>
            </a:r>
            <a:endParaRPr lang="en-US" dirty="0"/>
          </a:p>
          <a:p>
            <a:pPr marL="0" indent="0">
              <a:buNone/>
            </a:pPr>
            <a:r>
              <a:rPr lang="en-US" dirty="0"/>
              <a:t> Customer-centric skill development</a:t>
            </a:r>
          </a:p>
          <a:p>
            <a:pPr marL="0" indent="0">
              <a:buNone/>
            </a:pPr>
            <a:r>
              <a:rPr lang="en-US" dirty="0"/>
              <a:t> Continuous workforce upskilling for efficiency</a:t>
            </a:r>
          </a:p>
          <a:p>
            <a:pPr marL="0" indent="0">
              <a:buNone/>
            </a:pPr>
            <a:r>
              <a:rPr lang="en-US" b="1" dirty="0"/>
              <a:t>Vision Alignment</a:t>
            </a:r>
          </a:p>
          <a:p>
            <a:pPr marL="0" indent="0">
              <a:buNone/>
            </a:pPr>
            <a:r>
              <a:rPr lang="en-US" dirty="0"/>
              <a:t> World-class global carrier</a:t>
            </a:r>
          </a:p>
          <a:p>
            <a:pPr marL="0" indent="0">
              <a:buNone/>
            </a:pPr>
            <a:r>
              <a:rPr lang="en-US" dirty="0"/>
              <a:t> HR ensures </a:t>
            </a:r>
            <a:r>
              <a:rPr lang="en-US" dirty="0" err="1"/>
              <a:t>recruitment,development</a:t>
            </a:r>
            <a:r>
              <a:rPr lang="en-US" dirty="0"/>
              <a:t> and retention of a skilled, diverse</a:t>
            </a:r>
          </a:p>
          <a:p>
            <a:pPr marL="0" indent="0">
              <a:buNone/>
            </a:pPr>
            <a:r>
              <a:rPr lang="en-US" dirty="0"/>
              <a:t> workforce; (G.C. 2011).</a:t>
            </a:r>
          </a:p>
          <a:p>
            <a:pPr marL="0" indent="0">
              <a:buNone/>
            </a:pPr>
            <a:r>
              <a:rPr lang="en-US" dirty="0"/>
              <a:t> Technology-driven engagement (</a:t>
            </a:r>
            <a:r>
              <a:rPr lang="en-US" dirty="0" err="1"/>
              <a:t>peopleX</a:t>
            </a:r>
            <a:r>
              <a:rPr lang="en-US" dirty="0"/>
              <a:t>) to maintain consistent culture globally</a:t>
            </a:r>
          </a:p>
          <a:p>
            <a:pPr marL="0" indent="0">
              <a:buNone/>
            </a:pPr>
            <a:r>
              <a:rPr lang="en-US" dirty="0"/>
              <a:t> </a:t>
            </a:r>
          </a:p>
        </p:txBody>
      </p:sp>
    </p:spTree>
    <p:extLst>
      <p:ext uri="{BB962C8B-B14F-4D97-AF65-F5344CB8AC3E}">
        <p14:creationId xmlns:p14="http://schemas.microsoft.com/office/powerpoint/2010/main" val="7209994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C1F1F-A685-18A1-B79F-FB6E0FEC6EF7}"/>
              </a:ext>
            </a:extLst>
          </p:cNvPr>
          <p:cNvSpPr>
            <a:spLocks noGrp="1"/>
          </p:cNvSpPr>
          <p:nvPr>
            <p:ph type="title"/>
          </p:nvPr>
        </p:nvSpPr>
        <p:spPr/>
        <p:txBody>
          <a:bodyPr/>
          <a:lstStyle/>
          <a:p>
            <a:r>
              <a:rPr lang="en-US" b="1" dirty="0"/>
              <a:t>Ker HR Challenges</a:t>
            </a:r>
          </a:p>
        </p:txBody>
      </p:sp>
      <p:sp>
        <p:nvSpPr>
          <p:cNvPr id="3" name="Content Placeholder 2">
            <a:extLst>
              <a:ext uri="{FF2B5EF4-FFF2-40B4-BE49-F238E27FC236}">
                <a16:creationId xmlns:a16="http://schemas.microsoft.com/office/drawing/2014/main" id="{6F2857E9-C79C-64CD-EDDE-7E9856CC1AE4}"/>
              </a:ext>
            </a:extLst>
          </p:cNvPr>
          <p:cNvSpPr>
            <a:spLocks noGrp="1"/>
          </p:cNvSpPr>
          <p:nvPr>
            <p:ph idx="1"/>
          </p:nvPr>
        </p:nvSpPr>
        <p:spPr/>
        <p:txBody>
          <a:bodyPr/>
          <a:lstStyle/>
          <a:p>
            <a:r>
              <a:rPr lang="en-US" dirty="0"/>
              <a:t>Employee Fatigue &amp; Long Hours: Especially flight crew after downsizing (IATA Publication,2020)</a:t>
            </a:r>
          </a:p>
          <a:p>
            <a:r>
              <a:rPr lang="en-US" dirty="0"/>
              <a:t>Global Talent Shortage: Hard to attract / retain skilled pilots, engineers</a:t>
            </a:r>
          </a:p>
          <a:p>
            <a:r>
              <a:rPr lang="en-US" dirty="0"/>
              <a:t>Workforce Diversity Issues: Language barriers, cultural differences</a:t>
            </a:r>
          </a:p>
          <a:p>
            <a:r>
              <a:rPr lang="en-US" dirty="0"/>
              <a:t>Policy Compliance: Operating globally with varying labor regulations</a:t>
            </a:r>
          </a:p>
          <a:p>
            <a:r>
              <a:rPr lang="en-US" dirty="0"/>
              <a:t>High Turnover (expat workforce): Affects stability and service quality. (EASA Regulations,2021).</a:t>
            </a:r>
          </a:p>
        </p:txBody>
      </p:sp>
    </p:spTree>
    <p:extLst>
      <p:ext uri="{BB962C8B-B14F-4D97-AF65-F5344CB8AC3E}">
        <p14:creationId xmlns:p14="http://schemas.microsoft.com/office/powerpoint/2010/main" val="11206190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28C6C7-F0BE-5C9B-EEDC-9D609F35A2D3}"/>
              </a:ext>
            </a:extLst>
          </p:cNvPr>
          <p:cNvSpPr>
            <a:spLocks noGrp="1"/>
          </p:cNvSpPr>
          <p:nvPr>
            <p:ph type="title"/>
          </p:nvPr>
        </p:nvSpPr>
        <p:spPr/>
        <p:txBody>
          <a:bodyPr/>
          <a:lstStyle/>
          <a:p>
            <a:r>
              <a:rPr lang="en-US" b="1" dirty="0"/>
              <a:t>Recommendation</a:t>
            </a:r>
          </a:p>
        </p:txBody>
      </p:sp>
      <p:sp>
        <p:nvSpPr>
          <p:cNvPr id="3" name="Content Placeholder 2">
            <a:extLst>
              <a:ext uri="{FF2B5EF4-FFF2-40B4-BE49-F238E27FC236}">
                <a16:creationId xmlns:a16="http://schemas.microsoft.com/office/drawing/2014/main" id="{2D736021-D3B3-ACA6-D053-E5EB3BE89E03}"/>
              </a:ext>
            </a:extLst>
          </p:cNvPr>
          <p:cNvSpPr>
            <a:spLocks noGrp="1"/>
          </p:cNvSpPr>
          <p:nvPr>
            <p:ph idx="1"/>
          </p:nvPr>
        </p:nvSpPr>
        <p:spPr/>
        <p:txBody>
          <a:bodyPr>
            <a:normAutofit lnSpcReduction="10000"/>
          </a:bodyPr>
          <a:lstStyle/>
          <a:p>
            <a:pPr marL="0" indent="0">
              <a:buNone/>
            </a:pPr>
            <a:r>
              <a:rPr lang="en-US" b="1" dirty="0"/>
              <a:t>Reduce Fatigue &amp; Improve Well-being</a:t>
            </a:r>
          </a:p>
          <a:p>
            <a:r>
              <a:rPr lang="en-US" dirty="0"/>
              <a:t>Create independent confidential fatigue reporting.</a:t>
            </a:r>
          </a:p>
          <a:p>
            <a:r>
              <a:rPr lang="en-US" dirty="0"/>
              <a:t>Adopt a “Just Culture”- focus on safety, not punishment.</a:t>
            </a:r>
          </a:p>
          <a:p>
            <a:r>
              <a:rPr lang="en-US" dirty="0"/>
              <a:t>Train line managers to recognize fatigue warning signs.</a:t>
            </a:r>
          </a:p>
          <a:p>
            <a:r>
              <a:rPr lang="en-US" dirty="0"/>
              <a:t>Strengthen FRMP (Fatigue Risk Management </a:t>
            </a:r>
            <a:r>
              <a:rPr lang="en-US" dirty="0" err="1"/>
              <a:t>programme</a:t>
            </a:r>
            <a:r>
              <a:rPr lang="en-US" dirty="0"/>
              <a:t>). (ICAO,2015).</a:t>
            </a:r>
          </a:p>
          <a:p>
            <a:pPr marL="0" indent="0">
              <a:buNone/>
            </a:pPr>
            <a:r>
              <a:rPr lang="en-US" b="1" dirty="0"/>
              <a:t>Strengthen Talent Retention</a:t>
            </a:r>
            <a:endParaRPr lang="en-US" dirty="0"/>
          </a:p>
          <a:p>
            <a:r>
              <a:rPr lang="en-US" dirty="0"/>
              <a:t>Launch “High-Potential Global Mobility &amp; Succession Program”.</a:t>
            </a:r>
          </a:p>
          <a:p>
            <a:r>
              <a:rPr lang="en-US" dirty="0"/>
              <a:t>Give cross-function training and leadership pathways.</a:t>
            </a:r>
          </a:p>
          <a:p>
            <a:pPr marL="0" indent="0">
              <a:buNone/>
            </a:pPr>
            <a:endParaRPr lang="en-US" dirty="0"/>
          </a:p>
        </p:txBody>
      </p:sp>
    </p:spTree>
    <p:extLst>
      <p:ext uri="{BB962C8B-B14F-4D97-AF65-F5344CB8AC3E}">
        <p14:creationId xmlns:p14="http://schemas.microsoft.com/office/powerpoint/2010/main" val="34210176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A2F7DB-94F8-7106-32E4-8E732F78326B}"/>
              </a:ext>
            </a:extLst>
          </p:cNvPr>
          <p:cNvSpPr>
            <a:spLocks noGrp="1"/>
          </p:cNvSpPr>
          <p:nvPr>
            <p:ph type="title"/>
          </p:nvPr>
        </p:nvSpPr>
        <p:spPr/>
        <p:txBody>
          <a:bodyPr/>
          <a:lstStyle/>
          <a:p>
            <a:r>
              <a:rPr lang="en-US" b="1" dirty="0"/>
              <a:t>Recommendation</a:t>
            </a:r>
          </a:p>
        </p:txBody>
      </p:sp>
      <p:sp>
        <p:nvSpPr>
          <p:cNvPr id="3" name="Content Placeholder 2">
            <a:extLst>
              <a:ext uri="{FF2B5EF4-FFF2-40B4-BE49-F238E27FC236}">
                <a16:creationId xmlns:a16="http://schemas.microsoft.com/office/drawing/2014/main" id="{43D87FF4-D34C-89D5-53A0-48F335C60AF1}"/>
              </a:ext>
            </a:extLst>
          </p:cNvPr>
          <p:cNvSpPr>
            <a:spLocks noGrp="1"/>
          </p:cNvSpPr>
          <p:nvPr>
            <p:ph idx="1"/>
          </p:nvPr>
        </p:nvSpPr>
        <p:spPr/>
        <p:txBody>
          <a:bodyPr/>
          <a:lstStyle/>
          <a:p>
            <a:pPr marL="0" indent="0">
              <a:buNone/>
            </a:pPr>
            <a:r>
              <a:rPr lang="en-US" b="1" dirty="0"/>
              <a:t>Improve Communication &amp; Cultural Dexterity</a:t>
            </a:r>
          </a:p>
          <a:p>
            <a:r>
              <a:rPr lang="en-US" sz="3600" dirty="0"/>
              <a:t>Mandatory cultural sensitivity and inclusive leadership training</a:t>
            </a:r>
          </a:p>
          <a:p>
            <a:r>
              <a:rPr lang="en-US" sz="3600" dirty="0"/>
              <a:t>Train managers to communicate across language barriers</a:t>
            </a:r>
          </a:p>
          <a:p>
            <a:r>
              <a:rPr lang="en-US" sz="3600" dirty="0"/>
              <a:t>Use </a:t>
            </a:r>
            <a:r>
              <a:rPr lang="en-US" sz="3600" dirty="0" err="1"/>
              <a:t>PeopleX</a:t>
            </a:r>
            <a:r>
              <a:rPr lang="en-US" sz="3600" dirty="0"/>
              <a:t> to send multi-lingual policy updates</a:t>
            </a:r>
          </a:p>
          <a:p>
            <a:endParaRPr lang="en-US" sz="3600" dirty="0"/>
          </a:p>
          <a:p>
            <a:pPr marL="0" indent="0">
              <a:buNone/>
            </a:pPr>
            <a:r>
              <a:rPr lang="en-US" b="1" dirty="0"/>
              <a:t>Improve Managerial Capability</a:t>
            </a:r>
          </a:p>
          <a:p>
            <a:r>
              <a:rPr lang="en-US" sz="3600" dirty="0"/>
              <a:t>Introduce People manager certification for all new managers</a:t>
            </a:r>
          </a:p>
          <a:p>
            <a:r>
              <a:rPr lang="en-US" sz="3600" dirty="0"/>
              <a:t>Covers HR policies, performance cycles, disciplinary processes</a:t>
            </a:r>
          </a:p>
          <a:p>
            <a:r>
              <a:rPr lang="en-US" sz="3600" dirty="0"/>
              <a:t>Enable managers to focus more on development and team support</a:t>
            </a:r>
          </a:p>
        </p:txBody>
      </p:sp>
    </p:spTree>
    <p:extLst>
      <p:ext uri="{BB962C8B-B14F-4D97-AF65-F5344CB8AC3E}">
        <p14:creationId xmlns:p14="http://schemas.microsoft.com/office/powerpoint/2010/main" val="28176787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CD19C-4CE2-4A70-AE16-D395B99BCB7F}"/>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3372AED7-9B4C-45AD-9A39-73E4228B6F0D}"/>
              </a:ext>
            </a:extLst>
          </p:cNvPr>
          <p:cNvSpPr>
            <a:spLocks noGrp="1"/>
          </p:cNvSpPr>
          <p:nvPr>
            <p:ph idx="1"/>
          </p:nvPr>
        </p:nvSpPr>
        <p:spPr/>
        <p:txBody>
          <a:bodyPr>
            <a:normAutofit fontScale="77500" lnSpcReduction="20000"/>
          </a:bodyPr>
          <a:lstStyle/>
          <a:p>
            <a:pPr marL="0" indent="0">
              <a:buNone/>
            </a:pPr>
            <a:r>
              <a:rPr lang="en-US" dirty="0"/>
              <a:t>Civil Aviation Authority (CAA), Guidance on Safety Management Systems (CAP 760).UK CAA,2020</a:t>
            </a:r>
          </a:p>
          <a:p>
            <a:pPr marL="0" indent="0">
              <a:buNone/>
            </a:pPr>
            <a:r>
              <a:rPr lang="en-US" dirty="0"/>
              <a:t>Qatar Civil Aviation Authority (QCAA). </a:t>
            </a:r>
            <a:r>
              <a:rPr lang="en-US" i="1" dirty="0"/>
              <a:t>State Safety Program – SSP.QCAA Publications,2021.</a:t>
            </a:r>
          </a:p>
          <a:p>
            <a:pPr marL="0" indent="0">
              <a:buNone/>
            </a:pPr>
            <a:r>
              <a:rPr lang="en-US" dirty="0"/>
              <a:t>Purcell, J. &amp; Hutchinson, S.(2007). “Front-line Managers as Agents in the HRM- Performance Causal Chain.” </a:t>
            </a:r>
            <a:r>
              <a:rPr lang="en-US" i="1" dirty="0"/>
              <a:t>Human Resource Management journal, 17(1),3-20.</a:t>
            </a:r>
          </a:p>
          <a:p>
            <a:pPr marL="0" indent="0">
              <a:buNone/>
            </a:pPr>
            <a:r>
              <a:rPr lang="en-US" dirty="0" err="1"/>
              <a:t>Wright,P.M</a:t>
            </a:r>
            <a:r>
              <a:rPr lang="en-US" dirty="0"/>
              <a:t>. &amp; McMahan, G.C. (2011). “ Exploring Human Capital: Putting ‘Human’ Back into Strategic Human Resource Management.” </a:t>
            </a:r>
            <a:r>
              <a:rPr lang="en-US" i="1" dirty="0"/>
              <a:t>Human Resource Management Journal,21(2),93-104.</a:t>
            </a:r>
          </a:p>
          <a:p>
            <a:pPr marL="0" indent="0">
              <a:buNone/>
            </a:pPr>
            <a:r>
              <a:rPr lang="en-US" dirty="0"/>
              <a:t>European Aviation Safety Agency (EASA). </a:t>
            </a:r>
            <a:r>
              <a:rPr lang="en-US" i="1" dirty="0"/>
              <a:t>Flight Time Limitations (FTL) &amp; </a:t>
            </a:r>
            <a:r>
              <a:rPr lang="en-US" i="1" dirty="0" err="1"/>
              <a:t>Fatigude</a:t>
            </a:r>
            <a:r>
              <a:rPr lang="en-US" i="1" dirty="0"/>
              <a:t> Management. </a:t>
            </a:r>
            <a:r>
              <a:rPr lang="en-US" dirty="0"/>
              <a:t>EASA Regulations, 2021.</a:t>
            </a:r>
          </a:p>
          <a:p>
            <a:pPr marL="0" indent="0">
              <a:buNone/>
            </a:pPr>
            <a:r>
              <a:rPr lang="en-US" dirty="0"/>
              <a:t>International Air Transport Association (IATA). </a:t>
            </a:r>
            <a:r>
              <a:rPr lang="en-US" i="1" dirty="0"/>
              <a:t>Fatigue Risk Management Systems (FRMS) Manual.</a:t>
            </a:r>
          </a:p>
          <a:p>
            <a:pPr marL="0" indent="0">
              <a:buNone/>
            </a:pPr>
            <a:r>
              <a:rPr lang="en-US" dirty="0"/>
              <a:t>ICAO.(2015). Fatigue Management Guide for Airlines Operators. ICAO/IATA/IFALPA.</a:t>
            </a:r>
          </a:p>
        </p:txBody>
      </p:sp>
    </p:spTree>
    <p:extLst>
      <p:ext uri="{BB962C8B-B14F-4D97-AF65-F5344CB8AC3E}">
        <p14:creationId xmlns:p14="http://schemas.microsoft.com/office/powerpoint/2010/main" val="11952999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2">
              <a:extLst>
                <a:ext uri="{96DAC541-7B7A-43D3-8B79-37D633B846F1}">
                  <asvg:svgBlip xmlns:asvg="http://schemas.microsoft.com/office/drawing/2016/SVG/main" xmlns="" r:embed="rId3"/>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4">
              <a:extLst>
                <a:ext uri="{96DAC541-7B7A-43D3-8B79-37D633B846F1}">
                  <asvg:svgBlip xmlns:asvg="http://schemas.microsoft.com/office/drawing/2016/SVG/main" xmlns="" r:embed="rId5"/>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6">
              <a:extLst>
                <a:ext uri="{96DAC541-7B7A-43D3-8B79-37D633B846F1}">
                  <asvg:svgBlip xmlns:asvg="http://schemas.microsoft.com/office/drawing/2016/SVG/main" xmlns="" r:embed="rId7"/>
                </a:ext>
              </a:extLst>
            </a:blip>
            <a:stretch>
              <a:fillRect/>
            </a:stretch>
          </a:blipFill>
        </p:spPr>
      </p:sp>
      <p:sp>
        <p:nvSpPr>
          <p:cNvPr id="8" name="TextBox 8"/>
          <p:cNvSpPr txBox="1"/>
          <p:nvPr/>
        </p:nvSpPr>
        <p:spPr>
          <a:xfrm>
            <a:off x="2033861" y="2168849"/>
            <a:ext cx="15034939" cy="620619"/>
          </a:xfrm>
          <a:prstGeom prst="rect">
            <a:avLst/>
          </a:prstGeom>
        </p:spPr>
        <p:txBody>
          <a:bodyPr wrap="square" lIns="0" tIns="0" rIns="0" bIns="0" rtlCol="0" anchor="t">
            <a:spAutoFit/>
          </a:bodyPr>
          <a:lstStyle/>
          <a:p>
            <a:pPr algn="ctr">
              <a:lnSpc>
                <a:spcPts val="5319"/>
              </a:lnSpc>
              <a:spcBef>
                <a:spcPct val="0"/>
              </a:spcBef>
            </a:pPr>
            <a:r>
              <a:rPr lang="en-US" sz="3799" b="1" dirty="0">
                <a:solidFill>
                  <a:srgbClr val="000000"/>
                </a:solidFill>
                <a:latin typeface="Arial Bold"/>
                <a:ea typeface="Arial Bold"/>
                <a:cs typeface="Arial Bold"/>
                <a:sym typeface="Arial Bold"/>
              </a:rPr>
              <a:t>Strategic Recruitment and Selection Practices at Qatar Airways</a:t>
            </a:r>
          </a:p>
        </p:txBody>
      </p:sp>
      <p:sp>
        <p:nvSpPr>
          <p:cNvPr id="9" name="TextBox 9"/>
          <p:cNvSpPr txBox="1"/>
          <p:nvPr/>
        </p:nvSpPr>
        <p:spPr>
          <a:xfrm>
            <a:off x="4065577" y="5323728"/>
            <a:ext cx="9942239" cy="1645285"/>
          </a:xfrm>
          <a:prstGeom prst="rect">
            <a:avLst/>
          </a:prstGeom>
        </p:spPr>
        <p:txBody>
          <a:bodyPr wrap="square" lIns="0" tIns="0" rIns="0" bIns="0" rtlCol="0" anchor="t">
            <a:spAutoFit/>
          </a:bodyPr>
          <a:lstStyle/>
          <a:p>
            <a:pPr algn="ctr">
              <a:lnSpc>
                <a:spcPts val="4340"/>
              </a:lnSpc>
              <a:spcBef>
                <a:spcPct val="0"/>
              </a:spcBef>
            </a:pPr>
            <a:r>
              <a:rPr lang="en-US" sz="3100" b="1" dirty="0">
                <a:solidFill>
                  <a:srgbClr val="000000"/>
                </a:solidFill>
                <a:latin typeface="Arial Bold"/>
                <a:ea typeface="Arial Bold"/>
                <a:cs typeface="Arial Bold"/>
                <a:sym typeface="Arial Bold"/>
              </a:rPr>
              <a:t>Student Name: MD MAHTABUR RAHMAN TAREK</a:t>
            </a:r>
          </a:p>
          <a:p>
            <a:pPr algn="ctr">
              <a:lnSpc>
                <a:spcPts val="4340"/>
              </a:lnSpc>
              <a:spcBef>
                <a:spcPct val="0"/>
              </a:spcBef>
            </a:pPr>
            <a:r>
              <a:rPr lang="en-US" sz="3100" b="1" dirty="0">
                <a:solidFill>
                  <a:srgbClr val="000000"/>
                </a:solidFill>
                <a:latin typeface="Arial Bold"/>
                <a:ea typeface="Arial Bold"/>
                <a:cs typeface="Arial Bold"/>
                <a:sym typeface="Arial Bold"/>
              </a:rPr>
              <a:t> </a:t>
            </a:r>
          </a:p>
          <a:p>
            <a:pPr algn="ctr">
              <a:lnSpc>
                <a:spcPts val="4340"/>
              </a:lnSpc>
              <a:spcBef>
                <a:spcPct val="0"/>
              </a:spcBef>
            </a:pPr>
            <a:r>
              <a:rPr lang="en-US" sz="3100" b="1" dirty="0">
                <a:solidFill>
                  <a:srgbClr val="000000"/>
                </a:solidFill>
                <a:latin typeface="Arial Bold"/>
                <a:ea typeface="Arial Bold"/>
                <a:cs typeface="Arial Bold"/>
                <a:sym typeface="Arial Bold"/>
              </a:rPr>
              <a:t>Student ID: 2504937</a:t>
            </a:r>
          </a:p>
        </p:txBody>
      </p:sp>
    </p:spTree>
    <p:extLst>
      <p:ext uri="{BB962C8B-B14F-4D97-AF65-F5344CB8AC3E}">
        <p14:creationId xmlns:p14="http://schemas.microsoft.com/office/powerpoint/2010/main" val="42340486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7016577" y="697418"/>
            <a:ext cx="4176361" cy="661207"/>
          </a:xfrm>
          <a:prstGeom prst="rect">
            <a:avLst/>
          </a:prstGeom>
        </p:spPr>
        <p:txBody>
          <a:bodyPr wrap="square" lIns="0" tIns="0" rIns="0" bIns="0" rtlCol="0" anchor="t">
            <a:spAutoFit/>
          </a:bodyPr>
          <a:lstStyle/>
          <a:p>
            <a:pPr algn="ctr">
              <a:lnSpc>
                <a:spcPts val="5599"/>
              </a:lnSpc>
              <a:spcBef>
                <a:spcPct val="0"/>
              </a:spcBef>
            </a:pPr>
            <a:r>
              <a:rPr lang="en-US" sz="4200" b="1" dirty="0">
                <a:solidFill>
                  <a:srgbClr val="000000"/>
                </a:solidFill>
                <a:latin typeface="Arial Bold"/>
                <a:ea typeface="Arial Bold"/>
                <a:cs typeface="Arial Bold"/>
                <a:sym typeface="Arial Bold"/>
              </a:rPr>
              <a:t>Introduction</a:t>
            </a:r>
          </a:p>
        </p:txBody>
      </p:sp>
      <p:sp>
        <p:nvSpPr>
          <p:cNvPr id="9" name="TextBox 9"/>
          <p:cNvSpPr txBox="1"/>
          <p:nvPr/>
        </p:nvSpPr>
        <p:spPr>
          <a:xfrm>
            <a:off x="708733" y="2264099"/>
            <a:ext cx="8396025" cy="5485412"/>
          </a:xfrm>
          <a:prstGeom prst="rect">
            <a:avLst/>
          </a:prstGeom>
        </p:spPr>
        <p:txBody>
          <a:bodyPr wrap="square" lIns="0" tIns="0" rIns="0" bIns="0" rtlCol="0" anchor="t">
            <a:spAutoFit/>
          </a:bodyPr>
          <a:lstStyle/>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Recruitment &amp; Selection in Qatar Airways</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Module: Human Capital Management / Group Presentation</a:t>
            </a:r>
          </a:p>
          <a:p>
            <a:pPr marL="824229" lvl="1" indent="-457200" algn="just">
              <a:lnSpc>
                <a:spcPts val="4759"/>
              </a:lnSpc>
              <a:buFont typeface="Wingdings" panose="05000000000000000000" pitchFamily="2" charset="2"/>
              <a:buChar char="q"/>
            </a:pPr>
            <a:r>
              <a:rPr lang="en-US" sz="3000" dirty="0" err="1">
                <a:solidFill>
                  <a:srgbClr val="000000"/>
                </a:solidFill>
                <a:latin typeface="Arial" panose="020B0604020202020204" pitchFamily="34" charset="0"/>
                <a:ea typeface="Canva Sans"/>
                <a:cs typeface="Arial" panose="020B0604020202020204" pitchFamily="34" charset="0"/>
                <a:sym typeface="Canva Sans"/>
              </a:rPr>
              <a:t>Organisation</a:t>
            </a:r>
            <a:r>
              <a:rPr lang="en-US" sz="3000" dirty="0">
                <a:solidFill>
                  <a:srgbClr val="000000"/>
                </a:solidFill>
                <a:latin typeface="Arial" panose="020B0604020202020204" pitchFamily="34" charset="0"/>
                <a:ea typeface="Canva Sans"/>
                <a:cs typeface="Arial" panose="020B0604020202020204" pitchFamily="34" charset="0"/>
                <a:sym typeface="Canva Sans"/>
              </a:rPr>
              <a:t>: Qatar Airways</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Focus: HR challenges in recruitment and selection</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Aim: </a:t>
            </a:r>
            <a:r>
              <a:rPr lang="en-US" sz="3000" dirty="0" err="1">
                <a:solidFill>
                  <a:srgbClr val="000000"/>
                </a:solidFill>
                <a:latin typeface="Arial" panose="020B0604020202020204" pitchFamily="34" charset="0"/>
                <a:ea typeface="Canva Sans"/>
                <a:cs typeface="Arial" panose="020B0604020202020204" pitchFamily="34" charset="0"/>
                <a:sym typeface="Canva Sans"/>
              </a:rPr>
              <a:t>Analyse</a:t>
            </a:r>
            <a:r>
              <a:rPr lang="en-US" sz="3000" dirty="0">
                <a:solidFill>
                  <a:srgbClr val="000000"/>
                </a:solidFill>
                <a:latin typeface="Arial" panose="020B0604020202020204" pitchFamily="34" charset="0"/>
                <a:ea typeface="Canva Sans"/>
                <a:cs typeface="Arial" panose="020B0604020202020204" pitchFamily="34" charset="0"/>
                <a:sym typeface="Canva Sans"/>
              </a:rPr>
              <a:t> current practices and suggest practical solutions</a:t>
            </a:r>
          </a:p>
          <a:p>
            <a:pPr marL="457200" indent="-457200" algn="just">
              <a:lnSpc>
                <a:spcPts val="4759"/>
              </a:lnSpc>
              <a:buFont typeface="Wingdings" panose="05000000000000000000" pitchFamily="2" charset="2"/>
              <a:buChar char="q"/>
            </a:pPr>
            <a:endParaRPr lang="en-US" sz="3000" dirty="0">
              <a:solidFill>
                <a:srgbClr val="000000"/>
              </a:solidFill>
              <a:latin typeface="Arial" panose="020B0604020202020204" pitchFamily="34" charset="0"/>
              <a:ea typeface="Canva Sans"/>
              <a:cs typeface="Arial" panose="020B0604020202020204" pitchFamily="34" charset="0"/>
              <a:sym typeface="Canva Sans"/>
            </a:endParaRPr>
          </a:p>
        </p:txBody>
      </p:sp>
      <p:pic>
        <p:nvPicPr>
          <p:cNvPr id="11" name="Picture 10">
            <a:extLst>
              <a:ext uri="{FF2B5EF4-FFF2-40B4-BE49-F238E27FC236}">
                <a16:creationId xmlns:a16="http://schemas.microsoft.com/office/drawing/2014/main" id="{6B63C4A1-00D4-E613-EE4D-0810E372C0AB}"/>
              </a:ext>
            </a:extLst>
          </p:cNvPr>
          <p:cNvPicPr>
            <a:picLocks noChangeAspect="1"/>
          </p:cNvPicPr>
          <p:nvPr/>
        </p:nvPicPr>
        <p:blipFill>
          <a:blip r:embed="rId9"/>
          <a:stretch>
            <a:fillRect/>
          </a:stretch>
        </p:blipFill>
        <p:spPr>
          <a:xfrm>
            <a:off x="10154945" y="2001825"/>
            <a:ext cx="6552848" cy="650114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95999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6022975" y="800100"/>
            <a:ext cx="7509924" cy="655372"/>
          </a:xfrm>
          <a:prstGeom prst="rect">
            <a:avLst/>
          </a:prstGeom>
        </p:spPr>
        <p:txBody>
          <a:bodyPr wrap="square" lIns="0" tIns="0" rIns="0" bIns="0" rtlCol="0" anchor="t">
            <a:spAutoFit/>
          </a:bodyPr>
          <a:lstStyle/>
          <a:p>
            <a:pPr algn="ctr">
              <a:lnSpc>
                <a:spcPts val="5599"/>
              </a:lnSpc>
              <a:spcBef>
                <a:spcPct val="0"/>
              </a:spcBef>
            </a:pPr>
            <a:r>
              <a:rPr lang="en-US" sz="3999" b="1" dirty="0">
                <a:solidFill>
                  <a:srgbClr val="000000"/>
                </a:solidFill>
                <a:latin typeface="Arial Bold"/>
                <a:ea typeface="Arial Bold"/>
                <a:cs typeface="Arial Bold"/>
                <a:sym typeface="Arial Bold"/>
              </a:rPr>
              <a:t>Qatar Airways &amp; HR Context</a:t>
            </a:r>
          </a:p>
        </p:txBody>
      </p:sp>
      <p:sp>
        <p:nvSpPr>
          <p:cNvPr id="9" name="TextBox 9"/>
          <p:cNvSpPr txBox="1"/>
          <p:nvPr/>
        </p:nvSpPr>
        <p:spPr>
          <a:xfrm>
            <a:off x="747948" y="2246781"/>
            <a:ext cx="8396052" cy="5825249"/>
          </a:xfrm>
          <a:prstGeom prst="rect">
            <a:avLst/>
          </a:prstGeom>
        </p:spPr>
        <p:txBody>
          <a:bodyPr wrap="square" lIns="0" tIns="0" rIns="0" bIns="0" rtlCol="0" anchor="t">
            <a:spAutoFit/>
          </a:bodyPr>
          <a:lstStyle/>
          <a:p>
            <a:pPr marL="748666" lvl="1" indent="-457200" algn="just">
              <a:lnSpc>
                <a:spcPts val="378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Full-service airline based in Doha, flying to many global destinations</a:t>
            </a:r>
          </a:p>
          <a:p>
            <a:pPr marL="748666" lvl="1" indent="-457200" algn="just">
              <a:lnSpc>
                <a:spcPts val="378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Large, multicultural workforce: cabin crew, pilots, engineers, ground staff, corporate roles</a:t>
            </a:r>
          </a:p>
          <a:p>
            <a:pPr marL="748666" lvl="1" indent="-457200" algn="just">
              <a:lnSpc>
                <a:spcPts val="378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Service and safety quality strongly depend on people</a:t>
            </a:r>
          </a:p>
          <a:p>
            <a:pPr marL="748666" lvl="1" indent="-457200" algn="just">
              <a:lnSpc>
                <a:spcPts val="378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HR vision: “right people, right role, right attitude”</a:t>
            </a:r>
          </a:p>
          <a:p>
            <a:pPr marL="748666" lvl="1" indent="-457200" algn="just">
              <a:lnSpc>
                <a:spcPts val="378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Recruitment is a strategic HR priority for growth and brand image </a:t>
            </a:r>
            <a:r>
              <a:rPr lang="en-GB" sz="3000" dirty="0">
                <a:latin typeface="Arial" panose="020B0604020202020204" pitchFamily="34" charset="0"/>
                <a:cs typeface="Arial" panose="020B0604020202020204" pitchFamily="34" charset="0"/>
              </a:rPr>
              <a:t>(Petcu, 2017). </a:t>
            </a:r>
            <a:endParaRPr lang="en-US" sz="3000" dirty="0">
              <a:solidFill>
                <a:srgbClr val="000000"/>
              </a:solidFill>
              <a:latin typeface="Arial" panose="020B0604020202020204" pitchFamily="34" charset="0"/>
              <a:ea typeface="Canva Sans"/>
              <a:cs typeface="Arial" panose="020B0604020202020204" pitchFamily="34" charset="0"/>
              <a:sym typeface="Canva Sans"/>
            </a:endParaRPr>
          </a:p>
          <a:p>
            <a:pPr marL="457200" indent="-457200" algn="just">
              <a:lnSpc>
                <a:spcPts val="3780"/>
              </a:lnSpc>
              <a:buFont typeface="Wingdings" panose="05000000000000000000" pitchFamily="2" charset="2"/>
              <a:buChar char="q"/>
            </a:pPr>
            <a:endParaRPr lang="en-US" sz="3000" dirty="0">
              <a:solidFill>
                <a:srgbClr val="000000"/>
              </a:solidFill>
              <a:latin typeface="Arial" panose="020B0604020202020204" pitchFamily="34" charset="0"/>
              <a:ea typeface="Canva Sans"/>
              <a:cs typeface="Arial" panose="020B0604020202020204" pitchFamily="34" charset="0"/>
              <a:sym typeface="Canva Sans"/>
            </a:endParaRPr>
          </a:p>
        </p:txBody>
      </p:sp>
      <p:pic>
        <p:nvPicPr>
          <p:cNvPr id="1026" name="Picture 2" descr="Qatar Airways unveils new branding at London Heathrow Terminal 4 | Qatar  Airways Newsroom">
            <a:extLst>
              <a:ext uri="{FF2B5EF4-FFF2-40B4-BE49-F238E27FC236}">
                <a16:creationId xmlns:a16="http://schemas.microsoft.com/office/drawing/2014/main" id="{9EAC184E-8A88-6565-6E4A-DD1D9637BBB9}"/>
              </a:ext>
            </a:extLst>
          </p:cNvPr>
          <p:cNvPicPr>
            <a:picLocks noChangeAspect="1" noChangeArrowheads="1"/>
          </p:cNvPicPr>
          <p:nvPr/>
        </p:nvPicPr>
        <p:blipFill>
          <a:blip r:embed="rId9" cstate="print">
            <a:extLst>
              <a:ext uri="{28A0092B-C50C-407E-A947-70E740481C1C}">
                <a14:useLocalDpi xmlns:a14="http://schemas.microsoft.com/office/drawing/2010/main" val="0"/>
              </a:ext>
            </a:extLst>
          </a:blip>
          <a:srcRect/>
          <a:stretch>
            <a:fillRect/>
          </a:stretch>
        </p:blipFill>
        <p:spPr bwMode="auto">
          <a:xfrm>
            <a:off x="9764646" y="2333411"/>
            <a:ext cx="7831679" cy="522111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5602741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4714875" y="942975"/>
            <a:ext cx="10287000" cy="695325"/>
          </a:xfrm>
          <a:prstGeom prst="rect">
            <a:avLst/>
          </a:prstGeom>
        </p:spPr>
        <p:txBody>
          <a:bodyPr lIns="0" tIns="0" rIns="0" bIns="0" rtlCol="0" anchor="t">
            <a:spAutoFit/>
          </a:bodyPr>
          <a:lstStyle/>
          <a:p>
            <a:pPr algn="ctr">
              <a:lnSpc>
                <a:spcPts val="5599"/>
              </a:lnSpc>
              <a:spcBef>
                <a:spcPct val="0"/>
              </a:spcBef>
            </a:pPr>
            <a:r>
              <a:rPr lang="en-US" sz="3999" b="1" dirty="0">
                <a:solidFill>
                  <a:srgbClr val="000000"/>
                </a:solidFill>
                <a:latin typeface="Arial Bold"/>
                <a:ea typeface="Arial Bold"/>
                <a:cs typeface="Arial Bold"/>
                <a:sym typeface="Arial Bold"/>
              </a:rPr>
              <a:t>Current Recruitment &amp; Selection Practices</a:t>
            </a:r>
          </a:p>
        </p:txBody>
      </p:sp>
      <p:sp>
        <p:nvSpPr>
          <p:cNvPr id="9" name="TextBox 9"/>
          <p:cNvSpPr txBox="1"/>
          <p:nvPr/>
        </p:nvSpPr>
        <p:spPr>
          <a:xfrm>
            <a:off x="597329" y="2549861"/>
            <a:ext cx="8763000" cy="5751511"/>
          </a:xfrm>
          <a:prstGeom prst="rect">
            <a:avLst/>
          </a:prstGeom>
        </p:spPr>
        <p:txBody>
          <a:bodyPr wrap="square" lIns="0" tIns="0" rIns="0" bIns="0" rtlCol="0" anchor="t">
            <a:spAutoFit/>
          </a:bodyPr>
          <a:lstStyle/>
          <a:p>
            <a:pPr marL="770256" lvl="1" indent="-457200" algn="just">
              <a:lnSpc>
                <a:spcPts val="4060"/>
              </a:lnSpc>
              <a:buFont typeface="Wingdings" panose="05000000000000000000" pitchFamily="2" charset="2"/>
              <a:buChar char="q"/>
            </a:pPr>
            <a:r>
              <a:rPr lang="en-US" sz="3000" dirty="0" err="1">
                <a:solidFill>
                  <a:srgbClr val="000000"/>
                </a:solidFill>
                <a:latin typeface="Arial" panose="020B0604020202020204" pitchFamily="34" charset="0"/>
                <a:ea typeface="Canva Sans"/>
                <a:cs typeface="Arial" panose="020B0604020202020204" pitchFamily="34" charset="0"/>
                <a:sym typeface="Canva Sans"/>
              </a:rPr>
              <a:t>Centralised</a:t>
            </a:r>
            <a:r>
              <a:rPr lang="en-US" sz="3000" dirty="0">
                <a:solidFill>
                  <a:srgbClr val="000000"/>
                </a:solidFill>
                <a:latin typeface="Arial" panose="020B0604020202020204" pitchFamily="34" charset="0"/>
                <a:ea typeface="Canva Sans"/>
                <a:cs typeface="Arial" panose="020B0604020202020204" pitchFamily="34" charset="0"/>
                <a:sym typeface="Canva Sans"/>
              </a:rPr>
              <a:t> HR and online career portal</a:t>
            </a:r>
          </a:p>
          <a:p>
            <a:pPr marL="770256" lvl="1" indent="-457200" algn="just">
              <a:lnSpc>
                <a:spcPts val="406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Attraction channels: company website, job boards, social media, recruitment events</a:t>
            </a:r>
          </a:p>
          <a:p>
            <a:pPr marL="770256" lvl="1" indent="-457200" algn="just">
              <a:lnSpc>
                <a:spcPts val="406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Screening: online applications, CV checks, eligibility criteria</a:t>
            </a:r>
          </a:p>
          <a:p>
            <a:pPr marL="770256" lvl="1" indent="-457200" algn="just">
              <a:lnSpc>
                <a:spcPts val="406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Selection tools: tests, assessment </a:t>
            </a:r>
            <a:r>
              <a:rPr lang="en-US" sz="3000" dirty="0" err="1">
                <a:solidFill>
                  <a:srgbClr val="000000"/>
                </a:solidFill>
                <a:latin typeface="Arial" panose="020B0604020202020204" pitchFamily="34" charset="0"/>
                <a:ea typeface="Canva Sans"/>
                <a:cs typeface="Arial" panose="020B0604020202020204" pitchFamily="34" charset="0"/>
                <a:sym typeface="Canva Sans"/>
              </a:rPr>
              <a:t>centres</a:t>
            </a:r>
            <a:r>
              <a:rPr lang="en-US" sz="3000" dirty="0">
                <a:solidFill>
                  <a:srgbClr val="000000"/>
                </a:solidFill>
                <a:latin typeface="Arial" panose="020B0604020202020204" pitchFamily="34" charset="0"/>
                <a:ea typeface="Canva Sans"/>
                <a:cs typeface="Arial" panose="020B0604020202020204" pitchFamily="34" charset="0"/>
                <a:sym typeface="Canva Sans"/>
              </a:rPr>
              <a:t>, interviews, medical and background checks </a:t>
            </a:r>
            <a:r>
              <a:rPr lang="en-GB" sz="3000" dirty="0">
                <a:latin typeface="Arial" panose="020B0604020202020204" pitchFamily="34" charset="0"/>
                <a:cs typeface="Arial" panose="020B0604020202020204" pitchFamily="34" charset="0"/>
              </a:rPr>
              <a:t>(Kim and </a:t>
            </a:r>
            <a:r>
              <a:rPr lang="en-GB" sz="3000" dirty="0" err="1">
                <a:latin typeface="Arial" panose="020B0604020202020204" pitchFamily="34" charset="0"/>
                <a:cs typeface="Arial" panose="020B0604020202020204" pitchFamily="34" charset="0"/>
              </a:rPr>
              <a:t>Kusakci</a:t>
            </a:r>
            <a:r>
              <a:rPr lang="en-GB" sz="3000" dirty="0">
                <a:latin typeface="Arial" panose="020B0604020202020204" pitchFamily="34" charset="0"/>
                <a:cs typeface="Arial" panose="020B0604020202020204" pitchFamily="34" charset="0"/>
              </a:rPr>
              <a:t>, 2023). </a:t>
            </a:r>
            <a:endParaRPr lang="en-US" sz="3000" dirty="0">
              <a:solidFill>
                <a:srgbClr val="000000"/>
              </a:solidFill>
              <a:latin typeface="Arial" panose="020B0604020202020204" pitchFamily="34" charset="0"/>
              <a:ea typeface="Canva Sans"/>
              <a:cs typeface="Arial" panose="020B0604020202020204" pitchFamily="34" charset="0"/>
              <a:sym typeface="Canva Sans"/>
            </a:endParaRPr>
          </a:p>
          <a:p>
            <a:pPr marL="770256" lvl="1" indent="-457200" algn="just">
              <a:lnSpc>
                <a:spcPts val="406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Line managers join shortlisting and final interview decisions</a:t>
            </a:r>
          </a:p>
          <a:p>
            <a:pPr marL="457200" indent="-457200" algn="just">
              <a:lnSpc>
                <a:spcPts val="4060"/>
              </a:lnSpc>
              <a:buFont typeface="Wingdings" panose="05000000000000000000" pitchFamily="2" charset="2"/>
              <a:buChar char="q"/>
            </a:pPr>
            <a:endParaRPr lang="en-US" sz="3000" dirty="0">
              <a:solidFill>
                <a:srgbClr val="000000"/>
              </a:solidFill>
              <a:latin typeface="Arial" panose="020B0604020202020204" pitchFamily="34" charset="0"/>
              <a:ea typeface="Canva Sans"/>
              <a:cs typeface="Arial" panose="020B0604020202020204" pitchFamily="34" charset="0"/>
              <a:sym typeface="Canva Sans"/>
            </a:endParaRPr>
          </a:p>
        </p:txBody>
      </p:sp>
      <p:pic>
        <p:nvPicPr>
          <p:cNvPr id="11" name="Picture 10">
            <a:extLst>
              <a:ext uri="{FF2B5EF4-FFF2-40B4-BE49-F238E27FC236}">
                <a16:creationId xmlns:a16="http://schemas.microsoft.com/office/drawing/2014/main" id="{932816FE-5998-DFC0-A1FD-9572EF21787E}"/>
              </a:ext>
            </a:extLst>
          </p:cNvPr>
          <p:cNvPicPr>
            <a:picLocks noChangeAspect="1"/>
          </p:cNvPicPr>
          <p:nvPr/>
        </p:nvPicPr>
        <p:blipFill>
          <a:blip r:embed="rId9"/>
          <a:stretch>
            <a:fillRect/>
          </a:stretch>
        </p:blipFill>
        <p:spPr>
          <a:xfrm>
            <a:off x="10174167" y="2264099"/>
            <a:ext cx="7268313" cy="638958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639423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4746625" y="1216819"/>
            <a:ext cx="8223250" cy="695325"/>
          </a:xfrm>
          <a:prstGeom prst="rect">
            <a:avLst/>
          </a:prstGeom>
        </p:spPr>
        <p:txBody>
          <a:bodyPr lIns="0" tIns="0" rIns="0" bIns="0" rtlCol="0" anchor="t">
            <a:spAutoFit/>
          </a:bodyPr>
          <a:lstStyle/>
          <a:p>
            <a:pPr algn="ctr">
              <a:lnSpc>
                <a:spcPts val="5599"/>
              </a:lnSpc>
              <a:spcBef>
                <a:spcPct val="0"/>
              </a:spcBef>
            </a:pPr>
            <a:r>
              <a:rPr lang="en-US" sz="3999" b="1" dirty="0">
                <a:solidFill>
                  <a:srgbClr val="000000"/>
                </a:solidFill>
                <a:latin typeface="Arial Bold"/>
                <a:ea typeface="Arial Bold"/>
                <a:cs typeface="Arial Bold"/>
                <a:sym typeface="Arial Bold"/>
              </a:rPr>
              <a:t>Strategic Alignment &amp; HR Policies</a:t>
            </a:r>
          </a:p>
        </p:txBody>
      </p:sp>
      <p:sp>
        <p:nvSpPr>
          <p:cNvPr id="9" name="TextBox 9"/>
          <p:cNvSpPr txBox="1"/>
          <p:nvPr/>
        </p:nvSpPr>
        <p:spPr>
          <a:xfrm>
            <a:off x="741021" y="2476500"/>
            <a:ext cx="8052678" cy="7332072"/>
          </a:xfrm>
          <a:prstGeom prst="rect">
            <a:avLst/>
          </a:prstGeom>
        </p:spPr>
        <p:txBody>
          <a:bodyPr wrap="square" lIns="0" tIns="0" rIns="0" bIns="0" rtlCol="0" anchor="t">
            <a:spAutoFit/>
          </a:bodyPr>
          <a:lstStyle/>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Recruitment supports growth strategy and new route expansion</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Emphasis on service excellence and safety culture</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Policies promoting diversity and inclusion in multicultural teams</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Use of training pipelines and internal promotion for critical roles</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Line managers implement policies through workforce planning and interviewing </a:t>
            </a:r>
            <a:r>
              <a:rPr lang="en-GB" sz="3000" dirty="0">
                <a:latin typeface="Arial" panose="020B0604020202020204" pitchFamily="34" charset="0"/>
                <a:cs typeface="Arial" panose="020B0604020202020204" pitchFamily="34" charset="0"/>
              </a:rPr>
              <a:t>(Argue, 2015)</a:t>
            </a:r>
            <a:endParaRPr lang="en-US" sz="3000" dirty="0">
              <a:solidFill>
                <a:srgbClr val="000000"/>
              </a:solidFill>
              <a:latin typeface="Arial" panose="020B0604020202020204" pitchFamily="34" charset="0"/>
              <a:ea typeface="Canva Sans"/>
              <a:cs typeface="Arial" panose="020B0604020202020204" pitchFamily="34" charset="0"/>
              <a:sym typeface="Canva Sans"/>
            </a:endParaRPr>
          </a:p>
          <a:p>
            <a:pPr marL="457200" indent="-457200" algn="just">
              <a:lnSpc>
                <a:spcPts val="4759"/>
              </a:lnSpc>
              <a:buFont typeface="Wingdings" panose="05000000000000000000" pitchFamily="2" charset="2"/>
              <a:buChar char="q"/>
            </a:pPr>
            <a:endParaRPr lang="en-US" sz="3000" dirty="0">
              <a:solidFill>
                <a:srgbClr val="000000"/>
              </a:solidFill>
              <a:latin typeface="Arial" panose="020B0604020202020204" pitchFamily="34" charset="0"/>
              <a:ea typeface="Canva Sans"/>
              <a:cs typeface="Arial" panose="020B0604020202020204" pitchFamily="34" charset="0"/>
              <a:sym typeface="Canva Sans"/>
            </a:endParaRPr>
          </a:p>
        </p:txBody>
      </p:sp>
      <p:pic>
        <p:nvPicPr>
          <p:cNvPr id="2050" name="Picture 2" descr="Qatar Airways Organizational Change | Free Essay Example">
            <a:extLst>
              <a:ext uri="{FF2B5EF4-FFF2-40B4-BE49-F238E27FC236}">
                <a16:creationId xmlns:a16="http://schemas.microsoft.com/office/drawing/2014/main" id="{7F94B72F-F47D-954A-3460-47B46189E33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3152" y="2486790"/>
            <a:ext cx="7611599" cy="658339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86125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3497460" y="638175"/>
            <a:ext cx="11283951" cy="695325"/>
          </a:xfrm>
          <a:prstGeom prst="rect">
            <a:avLst/>
          </a:prstGeom>
        </p:spPr>
        <p:txBody>
          <a:bodyPr lIns="0" tIns="0" rIns="0" bIns="0" rtlCol="0" anchor="t">
            <a:spAutoFit/>
          </a:bodyPr>
          <a:lstStyle/>
          <a:p>
            <a:pPr algn="ctr">
              <a:lnSpc>
                <a:spcPts val="5599"/>
              </a:lnSpc>
              <a:spcBef>
                <a:spcPct val="0"/>
              </a:spcBef>
            </a:pPr>
            <a:r>
              <a:rPr lang="en-US" sz="3999" b="1" dirty="0">
                <a:solidFill>
                  <a:srgbClr val="000000"/>
                </a:solidFill>
                <a:latin typeface="Arial Bold"/>
                <a:ea typeface="Arial Bold"/>
                <a:cs typeface="Arial Bold"/>
                <a:sym typeface="Arial Bold"/>
              </a:rPr>
              <a:t>Key HR Challenges in Recruitment &amp; Selection</a:t>
            </a:r>
          </a:p>
        </p:txBody>
      </p:sp>
      <p:sp>
        <p:nvSpPr>
          <p:cNvPr id="9" name="TextBox 9"/>
          <p:cNvSpPr txBox="1"/>
          <p:nvPr/>
        </p:nvSpPr>
        <p:spPr>
          <a:xfrm>
            <a:off x="951919" y="2029080"/>
            <a:ext cx="8649281" cy="7320274"/>
          </a:xfrm>
          <a:prstGeom prst="rect">
            <a:avLst/>
          </a:prstGeom>
        </p:spPr>
        <p:txBody>
          <a:bodyPr wrap="square" lIns="0" tIns="0" rIns="0" bIns="0" rtlCol="0" anchor="t">
            <a:spAutoFit/>
          </a:bodyPr>
          <a:lstStyle/>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Intense global competition for pilots, engineers and digital talent</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High turnover in cabin crew and ground roles → constant mass hiring</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Managing cultural diversity and avoiding bias in selection decisions</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Long and demanding selection process; relocation concerns for candidates</a:t>
            </a:r>
          </a:p>
          <a:p>
            <a:pPr marL="824229" lvl="1" indent="-457200" algn="just">
              <a:lnSpc>
                <a:spcPts val="4759"/>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Balancing </a:t>
            </a:r>
            <a:r>
              <a:rPr lang="en-US" sz="3000" dirty="0" err="1">
                <a:solidFill>
                  <a:srgbClr val="000000"/>
                </a:solidFill>
                <a:latin typeface="Arial" panose="020B0604020202020204" pitchFamily="34" charset="0"/>
                <a:ea typeface="Canva Sans"/>
                <a:cs typeface="Arial" panose="020B0604020202020204" pitchFamily="34" charset="0"/>
                <a:sym typeface="Canva Sans"/>
              </a:rPr>
              <a:t>standardised</a:t>
            </a:r>
            <a:r>
              <a:rPr lang="en-US" sz="3000" dirty="0">
                <a:solidFill>
                  <a:srgbClr val="000000"/>
                </a:solidFill>
                <a:latin typeface="Arial" panose="020B0604020202020204" pitchFamily="34" charset="0"/>
                <a:ea typeface="Canva Sans"/>
                <a:cs typeface="Arial" panose="020B0604020202020204" pitchFamily="34" charset="0"/>
                <a:sym typeface="Canva Sans"/>
              </a:rPr>
              <a:t> global process with local </a:t>
            </a:r>
            <a:r>
              <a:rPr lang="en-US" sz="3000" dirty="0" err="1">
                <a:solidFill>
                  <a:srgbClr val="000000"/>
                </a:solidFill>
                <a:latin typeface="Arial" panose="020B0604020202020204" pitchFamily="34" charset="0"/>
                <a:ea typeface="Canva Sans"/>
                <a:cs typeface="Arial" panose="020B0604020202020204" pitchFamily="34" charset="0"/>
                <a:sym typeface="Canva Sans"/>
              </a:rPr>
              <a:t>labour</a:t>
            </a:r>
            <a:r>
              <a:rPr lang="en-US" sz="3000" dirty="0">
                <a:solidFill>
                  <a:srgbClr val="000000"/>
                </a:solidFill>
                <a:latin typeface="Arial" panose="020B0604020202020204" pitchFamily="34" charset="0"/>
                <a:ea typeface="Canva Sans"/>
                <a:cs typeface="Arial" panose="020B0604020202020204" pitchFamily="34" charset="0"/>
                <a:sym typeface="Canva Sans"/>
              </a:rPr>
              <a:t> regulations </a:t>
            </a:r>
            <a:r>
              <a:rPr lang="en-GB" sz="3000" dirty="0">
                <a:latin typeface="Arial" panose="020B0604020202020204" pitchFamily="34" charset="0"/>
                <a:cs typeface="Arial" panose="020B0604020202020204" pitchFamily="34" charset="0"/>
              </a:rPr>
              <a:t>(Lievens, and Chapman, 2019). </a:t>
            </a:r>
            <a:endParaRPr lang="en-US" sz="3000" dirty="0">
              <a:solidFill>
                <a:srgbClr val="000000"/>
              </a:solidFill>
              <a:latin typeface="Arial" panose="020B0604020202020204" pitchFamily="34" charset="0"/>
              <a:ea typeface="Canva Sans"/>
              <a:cs typeface="Arial" panose="020B0604020202020204" pitchFamily="34" charset="0"/>
              <a:sym typeface="Canva Sans"/>
            </a:endParaRPr>
          </a:p>
          <a:p>
            <a:pPr marL="457200" indent="-457200" algn="just">
              <a:lnSpc>
                <a:spcPts val="4759"/>
              </a:lnSpc>
              <a:buFont typeface="Wingdings" panose="05000000000000000000" pitchFamily="2" charset="2"/>
              <a:buChar char="q"/>
            </a:pPr>
            <a:endParaRPr lang="en-US" sz="3000" dirty="0">
              <a:solidFill>
                <a:srgbClr val="000000"/>
              </a:solidFill>
              <a:latin typeface="Arial" panose="020B0604020202020204" pitchFamily="34" charset="0"/>
              <a:ea typeface="Canva Sans"/>
              <a:cs typeface="Arial" panose="020B0604020202020204" pitchFamily="34" charset="0"/>
              <a:sym typeface="Canva Sans"/>
            </a:endParaRPr>
          </a:p>
        </p:txBody>
      </p:sp>
      <p:pic>
        <p:nvPicPr>
          <p:cNvPr id="3074" name="Picture 2" descr="9 Challenges Recruiters Face In 2025 // Unstop">
            <a:extLst>
              <a:ext uri="{FF2B5EF4-FFF2-40B4-BE49-F238E27FC236}">
                <a16:creationId xmlns:a16="http://schemas.microsoft.com/office/drawing/2014/main" id="{CBD547A9-48B0-429A-0AE0-F17B507B90F3}"/>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0210800" y="2594460"/>
            <a:ext cx="7492509" cy="499500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1009383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4792662" y="942975"/>
            <a:ext cx="7988300" cy="695325"/>
          </a:xfrm>
          <a:prstGeom prst="rect">
            <a:avLst/>
          </a:prstGeom>
        </p:spPr>
        <p:txBody>
          <a:bodyPr lIns="0" tIns="0" rIns="0" bIns="0" rtlCol="0" anchor="t">
            <a:spAutoFit/>
          </a:bodyPr>
          <a:lstStyle/>
          <a:p>
            <a:pPr algn="ctr">
              <a:lnSpc>
                <a:spcPts val="5599"/>
              </a:lnSpc>
              <a:spcBef>
                <a:spcPct val="0"/>
              </a:spcBef>
            </a:pPr>
            <a:r>
              <a:rPr lang="en-US" sz="3999" b="1">
                <a:solidFill>
                  <a:srgbClr val="000000"/>
                </a:solidFill>
                <a:latin typeface="Arial Bold"/>
                <a:ea typeface="Arial Bold"/>
                <a:cs typeface="Arial Bold"/>
                <a:sym typeface="Arial Bold"/>
              </a:rPr>
              <a:t>Recommendations &amp; Conclusion</a:t>
            </a:r>
          </a:p>
        </p:txBody>
      </p:sp>
      <p:sp>
        <p:nvSpPr>
          <p:cNvPr id="9" name="TextBox 9"/>
          <p:cNvSpPr txBox="1"/>
          <p:nvPr/>
        </p:nvSpPr>
        <p:spPr>
          <a:xfrm>
            <a:off x="533401" y="2288344"/>
            <a:ext cx="8610600" cy="6416180"/>
          </a:xfrm>
          <a:prstGeom prst="rect">
            <a:avLst/>
          </a:prstGeom>
        </p:spPr>
        <p:txBody>
          <a:bodyPr wrap="square" lIns="0" tIns="0" rIns="0" bIns="0" rtlCol="0" anchor="t">
            <a:spAutoFit/>
          </a:bodyPr>
          <a:lstStyle/>
          <a:p>
            <a:pPr marL="781050" lvl="1" indent="-457200" algn="just">
              <a:lnSpc>
                <a:spcPts val="420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Strengthen employer branding and partnerships with aviation schools and universities</a:t>
            </a:r>
          </a:p>
          <a:p>
            <a:pPr marL="781050" lvl="1" indent="-457200" algn="just">
              <a:lnSpc>
                <a:spcPts val="420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Use HR analytics and AI tools to improve screening and reduce bias</a:t>
            </a:r>
          </a:p>
          <a:p>
            <a:pPr marL="781050" lvl="1" indent="-457200" algn="just">
              <a:lnSpc>
                <a:spcPts val="420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Train line managers in inclusive interviewing and candidate experience</a:t>
            </a:r>
          </a:p>
          <a:p>
            <a:pPr marL="781050" lvl="1" indent="-457200" algn="just">
              <a:lnSpc>
                <a:spcPts val="420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Develop internal talent pools and career paths to reduce external hiring pressure</a:t>
            </a:r>
          </a:p>
          <a:p>
            <a:pPr marL="781050" lvl="1" indent="-457200" algn="just">
              <a:lnSpc>
                <a:spcPts val="4200"/>
              </a:lnSpc>
              <a:buFont typeface="Wingdings" panose="05000000000000000000" pitchFamily="2" charset="2"/>
              <a:buChar char="q"/>
            </a:pPr>
            <a:r>
              <a:rPr lang="en-US" sz="3000" dirty="0">
                <a:solidFill>
                  <a:srgbClr val="000000"/>
                </a:solidFill>
                <a:latin typeface="Arial" panose="020B0604020202020204" pitchFamily="34" charset="0"/>
                <a:ea typeface="Canva Sans"/>
                <a:cs typeface="Arial" panose="020B0604020202020204" pitchFamily="34" charset="0"/>
                <a:sym typeface="Canva Sans"/>
              </a:rPr>
              <a:t>Conclusion: effective recruitment &amp; selection are critical for Qatar Airways’ global success</a:t>
            </a:r>
          </a:p>
          <a:p>
            <a:pPr marL="457200" indent="-457200" algn="just">
              <a:lnSpc>
                <a:spcPts val="4200"/>
              </a:lnSpc>
              <a:buFont typeface="Wingdings" panose="05000000000000000000" pitchFamily="2" charset="2"/>
              <a:buChar char="q"/>
            </a:pPr>
            <a:endParaRPr lang="en-US" sz="3000" dirty="0">
              <a:solidFill>
                <a:srgbClr val="000000"/>
              </a:solidFill>
              <a:latin typeface="Arial" panose="020B0604020202020204" pitchFamily="34" charset="0"/>
              <a:ea typeface="Canva Sans"/>
              <a:cs typeface="Arial" panose="020B0604020202020204" pitchFamily="34" charset="0"/>
              <a:sym typeface="Canva Sans"/>
            </a:endParaRPr>
          </a:p>
        </p:txBody>
      </p:sp>
      <p:pic>
        <p:nvPicPr>
          <p:cNvPr id="11" name="Picture 10">
            <a:extLst>
              <a:ext uri="{FF2B5EF4-FFF2-40B4-BE49-F238E27FC236}">
                <a16:creationId xmlns:a16="http://schemas.microsoft.com/office/drawing/2014/main" id="{293DD7CD-A669-B462-EEE4-383148B935DF}"/>
              </a:ext>
            </a:extLst>
          </p:cNvPr>
          <p:cNvPicPr>
            <a:picLocks noChangeAspect="1"/>
          </p:cNvPicPr>
          <p:nvPr/>
        </p:nvPicPr>
        <p:blipFill>
          <a:blip r:embed="rId9"/>
          <a:stretch>
            <a:fillRect/>
          </a:stretch>
        </p:blipFill>
        <p:spPr>
          <a:xfrm>
            <a:off x="9894527" y="2528633"/>
            <a:ext cx="7860072" cy="5229733"/>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694319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a:off x="-839551" y="-1502290"/>
            <a:ext cx="3624502" cy="5060626"/>
          </a:xfrm>
          <a:custGeom>
            <a:avLst/>
            <a:gdLst/>
            <a:ahLst/>
            <a:cxnLst/>
            <a:rect l="l" t="t" r="r" b="b"/>
            <a:pathLst>
              <a:path w="3624502" h="5060626">
                <a:moveTo>
                  <a:pt x="0" y="0"/>
                </a:moveTo>
                <a:lnTo>
                  <a:pt x="3624502" y="0"/>
                </a:lnTo>
                <a:lnTo>
                  <a:pt x="3624502" y="5060626"/>
                </a:lnTo>
                <a:lnTo>
                  <a:pt x="0" y="5060626"/>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3" name="Freeform 3"/>
          <p:cNvSpPr/>
          <p:nvPr/>
        </p:nvSpPr>
        <p:spPr>
          <a:xfrm rot="5400000" flipH="1" flipV="1">
            <a:off x="15477851" y="7103896"/>
            <a:ext cx="3515364" cy="4908244"/>
          </a:xfrm>
          <a:custGeom>
            <a:avLst/>
            <a:gdLst/>
            <a:ahLst/>
            <a:cxnLst/>
            <a:rect l="l" t="t" r="r" b="b"/>
            <a:pathLst>
              <a:path w="3515364" h="4908244">
                <a:moveTo>
                  <a:pt x="3515364" y="4908244"/>
                </a:moveTo>
                <a:lnTo>
                  <a:pt x="0" y="4908244"/>
                </a:lnTo>
                <a:lnTo>
                  <a:pt x="0" y="0"/>
                </a:lnTo>
                <a:lnTo>
                  <a:pt x="3515364" y="0"/>
                </a:lnTo>
                <a:lnTo>
                  <a:pt x="3515364" y="4908244"/>
                </a:lnTo>
                <a:close/>
              </a:path>
            </a:pathLst>
          </a:custGeom>
          <a:blipFill>
            <a:blip r:embed="rId3">
              <a:extLst>
                <a:ext uri="{96DAC541-7B7A-43D3-8B79-37D633B846F1}">
                  <asvg:svgBlip xmlns:asvg="http://schemas.microsoft.com/office/drawing/2016/SVG/main" xmlns="" r:embed="rId4"/>
                </a:ext>
              </a:extLst>
            </a:blip>
            <a:stretch>
              <a:fillRect/>
            </a:stretch>
          </a:blipFill>
        </p:spPr>
      </p:sp>
      <p:sp>
        <p:nvSpPr>
          <p:cNvPr id="4" name="Freeform 4"/>
          <p:cNvSpPr/>
          <p:nvPr/>
        </p:nvSpPr>
        <p:spPr>
          <a:xfrm rot="-212327" flipH="1">
            <a:off x="-1562040" y="7030305"/>
            <a:ext cx="5429077" cy="5429077"/>
          </a:xfrm>
          <a:custGeom>
            <a:avLst/>
            <a:gdLst/>
            <a:ahLst/>
            <a:cxnLst/>
            <a:rect l="l" t="t" r="r" b="b"/>
            <a:pathLst>
              <a:path w="5429077" h="5429077">
                <a:moveTo>
                  <a:pt x="5429077" y="0"/>
                </a:moveTo>
                <a:lnTo>
                  <a:pt x="0" y="0"/>
                </a:lnTo>
                <a:lnTo>
                  <a:pt x="0" y="5429077"/>
                </a:lnTo>
                <a:lnTo>
                  <a:pt x="5429077" y="5429077"/>
                </a:lnTo>
                <a:lnTo>
                  <a:pt x="5429077" y="0"/>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5" name="Freeform 5"/>
          <p:cNvSpPr/>
          <p:nvPr/>
        </p:nvSpPr>
        <p:spPr>
          <a:xfrm flipH="1">
            <a:off x="-2020970" y="6867928"/>
            <a:ext cx="5523983" cy="5523983"/>
          </a:xfrm>
          <a:custGeom>
            <a:avLst/>
            <a:gdLst/>
            <a:ahLst/>
            <a:cxnLst/>
            <a:rect l="l" t="t" r="r" b="b"/>
            <a:pathLst>
              <a:path w="5523983" h="5523983">
                <a:moveTo>
                  <a:pt x="5523983" y="0"/>
                </a:moveTo>
                <a:lnTo>
                  <a:pt x="0" y="0"/>
                </a:lnTo>
                <a:lnTo>
                  <a:pt x="0" y="5523983"/>
                </a:lnTo>
                <a:lnTo>
                  <a:pt x="5523983" y="5523983"/>
                </a:lnTo>
                <a:lnTo>
                  <a:pt x="5523983" y="0"/>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6" name="Freeform 6"/>
          <p:cNvSpPr/>
          <p:nvPr/>
        </p:nvSpPr>
        <p:spPr>
          <a:xfrm rot="-176744" flipV="1">
            <a:off x="13427526" y="-3264163"/>
            <a:ext cx="5816095" cy="5816095"/>
          </a:xfrm>
          <a:custGeom>
            <a:avLst/>
            <a:gdLst/>
            <a:ahLst/>
            <a:cxnLst/>
            <a:rect l="l" t="t" r="r" b="b"/>
            <a:pathLst>
              <a:path w="5816095" h="5816095">
                <a:moveTo>
                  <a:pt x="0" y="5816095"/>
                </a:moveTo>
                <a:lnTo>
                  <a:pt x="5816096" y="5816095"/>
                </a:lnTo>
                <a:lnTo>
                  <a:pt x="5816096" y="0"/>
                </a:lnTo>
                <a:lnTo>
                  <a:pt x="0" y="0"/>
                </a:lnTo>
                <a:lnTo>
                  <a:pt x="0" y="5816095"/>
                </a:lnTo>
                <a:close/>
              </a:path>
            </a:pathLst>
          </a:custGeom>
          <a:blipFill>
            <a:blip r:embed="rId5">
              <a:extLst>
                <a:ext uri="{96DAC541-7B7A-43D3-8B79-37D633B846F1}">
                  <asvg:svgBlip xmlns:asvg="http://schemas.microsoft.com/office/drawing/2016/SVG/main" xmlns="" r:embed="rId6"/>
                </a:ext>
              </a:extLst>
            </a:blip>
            <a:stretch>
              <a:fillRect/>
            </a:stretch>
          </a:blipFill>
        </p:spPr>
      </p:sp>
      <p:sp>
        <p:nvSpPr>
          <p:cNvPr id="7" name="Freeform 7"/>
          <p:cNvSpPr/>
          <p:nvPr/>
        </p:nvSpPr>
        <p:spPr>
          <a:xfrm flipV="1">
            <a:off x="13580814" y="-3496396"/>
            <a:ext cx="5760495" cy="5760495"/>
          </a:xfrm>
          <a:custGeom>
            <a:avLst/>
            <a:gdLst/>
            <a:ahLst/>
            <a:cxnLst/>
            <a:rect l="l" t="t" r="r" b="b"/>
            <a:pathLst>
              <a:path w="5760495" h="5760495">
                <a:moveTo>
                  <a:pt x="0" y="5760495"/>
                </a:moveTo>
                <a:lnTo>
                  <a:pt x="5760495" y="5760495"/>
                </a:lnTo>
                <a:lnTo>
                  <a:pt x="5760495" y="0"/>
                </a:lnTo>
                <a:lnTo>
                  <a:pt x="0" y="0"/>
                </a:lnTo>
                <a:lnTo>
                  <a:pt x="0" y="5760495"/>
                </a:lnTo>
                <a:close/>
              </a:path>
            </a:pathLst>
          </a:custGeom>
          <a:blipFill>
            <a:blip r:embed="rId7">
              <a:extLst>
                <a:ext uri="{96DAC541-7B7A-43D3-8B79-37D633B846F1}">
                  <asvg:svgBlip xmlns:asvg="http://schemas.microsoft.com/office/drawing/2016/SVG/main" xmlns="" r:embed="rId8"/>
                </a:ext>
              </a:extLst>
            </a:blip>
            <a:stretch>
              <a:fillRect/>
            </a:stretch>
          </a:blipFill>
        </p:spPr>
      </p:sp>
      <p:sp>
        <p:nvSpPr>
          <p:cNvPr id="8" name="TextBox 8"/>
          <p:cNvSpPr txBox="1"/>
          <p:nvPr/>
        </p:nvSpPr>
        <p:spPr>
          <a:xfrm>
            <a:off x="7753350" y="1210898"/>
            <a:ext cx="3371850" cy="671018"/>
          </a:xfrm>
          <a:prstGeom prst="rect">
            <a:avLst/>
          </a:prstGeom>
        </p:spPr>
        <p:txBody>
          <a:bodyPr wrap="square" lIns="0" tIns="0" rIns="0" bIns="0" rtlCol="0" anchor="t">
            <a:spAutoFit/>
          </a:bodyPr>
          <a:lstStyle/>
          <a:p>
            <a:pPr algn="ctr">
              <a:lnSpc>
                <a:spcPts val="5600"/>
              </a:lnSpc>
            </a:pPr>
            <a:r>
              <a:rPr lang="en-US" sz="4000" b="1" dirty="0">
                <a:solidFill>
                  <a:srgbClr val="000000"/>
                </a:solidFill>
                <a:latin typeface="Canva Sans Bold"/>
                <a:ea typeface="Canva Sans Bold"/>
                <a:cs typeface="Canva Sans Bold"/>
                <a:sym typeface="Canva Sans Bold"/>
              </a:rPr>
              <a:t>References</a:t>
            </a:r>
          </a:p>
        </p:txBody>
      </p:sp>
      <p:sp>
        <p:nvSpPr>
          <p:cNvPr id="10" name="TextBox 9">
            <a:extLst>
              <a:ext uri="{FF2B5EF4-FFF2-40B4-BE49-F238E27FC236}">
                <a16:creationId xmlns:a16="http://schemas.microsoft.com/office/drawing/2014/main" id="{91A2FB4F-E863-5C82-6A66-81A5DE18BC05}"/>
              </a:ext>
            </a:extLst>
          </p:cNvPr>
          <p:cNvSpPr txBox="1"/>
          <p:nvPr/>
        </p:nvSpPr>
        <p:spPr>
          <a:xfrm>
            <a:off x="965772" y="2610678"/>
            <a:ext cx="16560227" cy="4324774"/>
          </a:xfrm>
          <a:prstGeom prst="rect">
            <a:avLst/>
          </a:prstGeom>
          <a:noFill/>
        </p:spPr>
        <p:txBody>
          <a:bodyPr wrap="square">
            <a:spAutoFit/>
          </a:bodyPr>
          <a:lstStyle/>
          <a:p>
            <a:pPr marL="342900" marR="0" indent="-342900" algn="just">
              <a:lnSpc>
                <a:spcPct val="107000"/>
              </a:lnSpc>
              <a:spcAft>
                <a:spcPts val="800"/>
              </a:spcAft>
              <a:buFont typeface="+mj-lt"/>
              <a:buAutoNum type="arabicPeriod"/>
            </a:pPr>
            <a:r>
              <a:rPr lang="en-GB" sz="2600" kern="100" dirty="0">
                <a:effectLst/>
                <a:latin typeface="Arial" panose="020B0604020202020204" pitchFamily="34" charset="0"/>
                <a:ea typeface="Calibri" panose="020F0502020204030204" pitchFamily="34" charset="0"/>
                <a:cs typeface="Times New Roman" panose="02020603050405020304" pitchFamily="18" charset="0"/>
              </a:rPr>
              <a:t>Argue, M., 2015. </a:t>
            </a:r>
            <a:r>
              <a:rPr lang="en-GB" sz="2600" i="1" kern="100" dirty="0">
                <a:effectLst/>
                <a:latin typeface="Arial" panose="020B0604020202020204" pitchFamily="34" charset="0"/>
                <a:ea typeface="Calibri" panose="020F0502020204030204" pitchFamily="34" charset="0"/>
                <a:cs typeface="Times New Roman" panose="02020603050405020304" pitchFamily="18" charset="0"/>
              </a:rPr>
              <a:t>The importance of the strategic recruitment and selection process on meeting an organisations objectives</a:t>
            </a:r>
            <a:r>
              <a:rPr lang="en-GB" sz="2600" kern="100" dirty="0">
                <a:effectLst/>
                <a:latin typeface="Arial" panose="020B0604020202020204" pitchFamily="34" charset="0"/>
                <a:ea typeface="Calibri" panose="020F0502020204030204" pitchFamily="34" charset="0"/>
                <a:cs typeface="Times New Roman" panose="02020603050405020304" pitchFamily="18" charset="0"/>
              </a:rPr>
              <a:t> (Doctoral dissertation, Dublin Business School).</a:t>
            </a:r>
          </a:p>
          <a:p>
            <a:pPr marL="342900" marR="0" indent="-342900" algn="just">
              <a:lnSpc>
                <a:spcPct val="107000"/>
              </a:lnSpc>
              <a:spcAft>
                <a:spcPts val="800"/>
              </a:spcAft>
              <a:buFont typeface="+mj-lt"/>
              <a:buAutoNum type="arabicPeriod"/>
            </a:pPr>
            <a:r>
              <a:rPr lang="en-GB" sz="2600" kern="100" dirty="0">
                <a:effectLst/>
                <a:latin typeface="Arial" panose="020B0604020202020204" pitchFamily="34" charset="0"/>
                <a:ea typeface="Calibri" panose="020F0502020204030204" pitchFamily="34" charset="0"/>
                <a:cs typeface="Times New Roman" panose="02020603050405020304" pitchFamily="18" charset="0"/>
              </a:rPr>
              <a:t>Kim, T. and </a:t>
            </a:r>
            <a:r>
              <a:rPr lang="en-GB" sz="2600" kern="100" dirty="0" err="1">
                <a:effectLst/>
                <a:latin typeface="Arial" panose="020B0604020202020204" pitchFamily="34" charset="0"/>
                <a:ea typeface="Calibri" panose="020F0502020204030204" pitchFamily="34" charset="0"/>
                <a:cs typeface="Times New Roman" panose="02020603050405020304" pitchFamily="18" charset="0"/>
              </a:rPr>
              <a:t>Kusakci</a:t>
            </a:r>
            <a:r>
              <a:rPr lang="en-GB" sz="2600" kern="100" dirty="0">
                <a:effectLst/>
                <a:latin typeface="Arial" panose="020B0604020202020204" pitchFamily="34" charset="0"/>
                <a:ea typeface="Calibri" panose="020F0502020204030204" pitchFamily="34" charset="0"/>
                <a:cs typeface="Times New Roman" panose="02020603050405020304" pitchFamily="18" charset="0"/>
              </a:rPr>
              <a:t>, A.O., 2023. Adapting social media strategies: a comparative analysis of Turkish Airlines, Qatar Airways, and Emirates before, during, and after the COVID-19 Pandemic. </a:t>
            </a:r>
            <a:r>
              <a:rPr lang="en-GB" sz="2600" i="1" kern="100" dirty="0">
                <a:effectLst/>
                <a:latin typeface="Arial" panose="020B0604020202020204" pitchFamily="34" charset="0"/>
                <a:ea typeface="Calibri" panose="020F0502020204030204" pitchFamily="34" charset="0"/>
                <a:cs typeface="Times New Roman" panose="02020603050405020304" pitchFamily="18" charset="0"/>
              </a:rPr>
              <a:t>International Journal of Business Ecosystem &amp; Strategy (2687-2293)</a:t>
            </a:r>
            <a:r>
              <a:rPr lang="en-GB" sz="2600" kern="100" dirty="0">
                <a:effectLst/>
                <a:latin typeface="Arial" panose="020B0604020202020204" pitchFamily="34" charset="0"/>
                <a:ea typeface="Calibri" panose="020F0502020204030204" pitchFamily="34" charset="0"/>
                <a:cs typeface="Times New Roman" panose="02020603050405020304" pitchFamily="18" charset="0"/>
              </a:rPr>
              <a:t>, </a:t>
            </a:r>
            <a:r>
              <a:rPr lang="en-GB" sz="2600" i="1" kern="100" dirty="0">
                <a:effectLst/>
                <a:latin typeface="Arial" panose="020B0604020202020204" pitchFamily="34" charset="0"/>
                <a:ea typeface="Calibri" panose="020F0502020204030204" pitchFamily="34" charset="0"/>
                <a:cs typeface="Times New Roman" panose="02020603050405020304" pitchFamily="18" charset="0"/>
              </a:rPr>
              <a:t>5</a:t>
            </a:r>
            <a:r>
              <a:rPr lang="en-GB" sz="2600" kern="100" dirty="0">
                <a:effectLst/>
                <a:latin typeface="Arial" panose="020B0604020202020204" pitchFamily="34" charset="0"/>
                <a:ea typeface="Calibri" panose="020F0502020204030204" pitchFamily="34" charset="0"/>
                <a:cs typeface="Times New Roman" panose="02020603050405020304" pitchFamily="18" charset="0"/>
              </a:rPr>
              <a:t>(4), pp.67-78.</a:t>
            </a:r>
          </a:p>
          <a:p>
            <a:pPr marL="342900" marR="0" indent="-342900" algn="just">
              <a:lnSpc>
                <a:spcPct val="107000"/>
              </a:lnSpc>
              <a:spcAft>
                <a:spcPts val="800"/>
              </a:spcAft>
              <a:buFont typeface="+mj-lt"/>
              <a:buAutoNum type="arabicPeriod"/>
            </a:pPr>
            <a:r>
              <a:rPr lang="en-GB" sz="2600" kern="100" dirty="0">
                <a:effectLst/>
                <a:latin typeface="Arial" panose="020B0604020202020204" pitchFamily="34" charset="0"/>
                <a:ea typeface="Calibri" panose="020F0502020204030204" pitchFamily="34" charset="0"/>
                <a:cs typeface="Times New Roman" panose="02020603050405020304" pitchFamily="18" charset="0"/>
              </a:rPr>
              <a:t>Lievens, F. and Chapman, D., 2019. Recruitment and selection. </a:t>
            </a:r>
            <a:r>
              <a:rPr lang="en-GB" sz="2600" i="1" kern="100" dirty="0">
                <a:effectLst/>
                <a:latin typeface="Arial" panose="020B0604020202020204" pitchFamily="34" charset="0"/>
                <a:ea typeface="Calibri" panose="020F0502020204030204" pitchFamily="34" charset="0"/>
                <a:cs typeface="Times New Roman" panose="02020603050405020304" pitchFamily="18" charset="0"/>
              </a:rPr>
              <a:t>The SAGE handbook of human resource management</a:t>
            </a:r>
            <a:r>
              <a:rPr lang="en-GB" sz="2600" kern="100" dirty="0">
                <a:effectLst/>
                <a:latin typeface="Arial" panose="020B0604020202020204" pitchFamily="34" charset="0"/>
                <a:ea typeface="Calibri" panose="020F0502020204030204" pitchFamily="34" charset="0"/>
                <a:cs typeface="Times New Roman" panose="02020603050405020304" pitchFamily="18" charset="0"/>
              </a:rPr>
              <a:t>, pp.123-150.</a:t>
            </a:r>
          </a:p>
          <a:p>
            <a:pPr marL="342900" marR="0" indent="-342900" algn="just">
              <a:lnSpc>
                <a:spcPct val="107000"/>
              </a:lnSpc>
              <a:spcAft>
                <a:spcPts val="800"/>
              </a:spcAft>
              <a:buFont typeface="+mj-lt"/>
              <a:buAutoNum type="arabicPeriod"/>
            </a:pPr>
            <a:r>
              <a:rPr lang="en-GB" sz="2600" kern="100" dirty="0">
                <a:effectLst/>
                <a:latin typeface="Arial" panose="020B0604020202020204" pitchFamily="34" charset="0"/>
                <a:ea typeface="Calibri" panose="020F0502020204030204" pitchFamily="34" charset="0"/>
                <a:cs typeface="Times New Roman" panose="02020603050405020304" pitchFamily="18" charset="0"/>
              </a:rPr>
              <a:t>Petcu, C.G., 2017. The Assessment of the Role of Qatar Airways (Master's thesis, Qatar University (Qatar)).</a:t>
            </a:r>
          </a:p>
          <a:p>
            <a:pPr marL="342900" marR="0" indent="-342900" algn="just">
              <a:lnSpc>
                <a:spcPct val="107000"/>
              </a:lnSpc>
              <a:spcAft>
                <a:spcPts val="800"/>
              </a:spcAft>
              <a:buFont typeface="+mj-lt"/>
              <a:buAutoNum type="arabicPeriod"/>
            </a:pPr>
            <a:r>
              <a:rPr lang="en-GB" sz="2600" kern="100" dirty="0">
                <a:effectLst/>
                <a:latin typeface="Arial" panose="020B0604020202020204" pitchFamily="34" charset="0"/>
                <a:ea typeface="Calibri" panose="020F0502020204030204" pitchFamily="34" charset="0"/>
                <a:cs typeface="Times New Roman" panose="02020603050405020304" pitchFamily="18" charset="0"/>
              </a:rPr>
              <a:t>Wang, Z., 2021. Understanding the strategy used by leading airlines: A case study of Qatar Airways.</a:t>
            </a:r>
          </a:p>
        </p:txBody>
      </p:sp>
    </p:spTree>
    <p:extLst>
      <p:ext uri="{BB962C8B-B14F-4D97-AF65-F5344CB8AC3E}">
        <p14:creationId xmlns:p14="http://schemas.microsoft.com/office/powerpoint/2010/main" val="3533325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971800" y="800100"/>
            <a:ext cx="12344400" cy="8229600"/>
          </a:xfrm>
          <a:solidFill>
            <a:schemeClr val="accent4">
              <a:lumMod val="20000"/>
              <a:lumOff val="80000"/>
            </a:schemeClr>
          </a:solidFill>
        </p:spPr>
        <p:txBody>
          <a:bodyPr>
            <a:normAutofit/>
          </a:bodyPr>
          <a:lstStyle/>
          <a:p>
            <a:r>
              <a:rPr lang="en-US" sz="4800" b="1" dirty="0">
                <a:latin typeface="Times New Roman" pitchFamily="18" charset="0"/>
                <a:cs typeface="Times New Roman" pitchFamily="18" charset="0"/>
              </a:rPr>
              <a:t>Module Name: Human Capital Management</a:t>
            </a:r>
            <a:br>
              <a:rPr lang="en-US" sz="4800" b="1" dirty="0">
                <a:latin typeface="Times New Roman" pitchFamily="18" charset="0"/>
                <a:cs typeface="Times New Roman" pitchFamily="18" charset="0"/>
              </a:rPr>
            </a:br>
            <a:r>
              <a:rPr lang="en-US" sz="4800" b="1" dirty="0">
                <a:latin typeface="Times New Roman" pitchFamily="18" charset="0"/>
                <a:cs typeface="Times New Roman" pitchFamily="18" charset="0"/>
              </a:rPr>
              <a:t>Module Code: LCMB7023</a:t>
            </a:r>
            <a:br>
              <a:rPr lang="en-US" sz="4800" b="1" dirty="0">
                <a:latin typeface="Times New Roman" pitchFamily="18" charset="0"/>
                <a:cs typeface="Times New Roman" pitchFamily="18" charset="0"/>
              </a:rPr>
            </a:br>
            <a:r>
              <a:rPr lang="en-US" sz="4800" b="1" dirty="0">
                <a:latin typeface="Times New Roman" pitchFamily="18" charset="0"/>
                <a:cs typeface="Times New Roman" pitchFamily="18" charset="0"/>
              </a:rPr>
              <a:t>Chosen Topic: Reward and remuneration</a:t>
            </a:r>
            <a:br>
              <a:rPr lang="en-US" sz="4800" b="1" dirty="0">
                <a:latin typeface="Times New Roman" pitchFamily="18" charset="0"/>
                <a:cs typeface="Times New Roman" pitchFamily="18" charset="0"/>
              </a:rPr>
            </a:br>
            <a:r>
              <a:rPr lang="en-US" sz="4800" b="1" dirty="0">
                <a:latin typeface="Times New Roman" pitchFamily="18" charset="0"/>
                <a:cs typeface="Times New Roman" pitchFamily="18" charset="0"/>
              </a:rPr>
              <a:t>Chosen </a:t>
            </a:r>
            <a:r>
              <a:rPr lang="en-US" sz="4800" b="1" dirty="0" err="1">
                <a:latin typeface="Times New Roman" pitchFamily="18" charset="0"/>
                <a:cs typeface="Times New Roman" pitchFamily="18" charset="0"/>
              </a:rPr>
              <a:t>Organisation</a:t>
            </a:r>
            <a:r>
              <a:rPr lang="en-US" sz="4800" b="1">
                <a:latin typeface="Times New Roman" pitchFamily="18" charset="0"/>
                <a:cs typeface="Times New Roman" pitchFamily="18" charset="0"/>
              </a:rPr>
              <a:t>: Qatar Airways</a:t>
            </a:r>
            <a:br>
              <a:rPr lang="en-US" sz="4800" b="1">
                <a:latin typeface="Times New Roman" pitchFamily="18" charset="0"/>
                <a:cs typeface="Times New Roman" pitchFamily="18" charset="0"/>
              </a:rPr>
            </a:br>
            <a:r>
              <a:rPr lang="en-US" sz="4800" b="1">
                <a:latin typeface="Times New Roman" pitchFamily="18" charset="0"/>
                <a:cs typeface="Times New Roman" pitchFamily="18" charset="0"/>
              </a:rPr>
              <a:t/>
            </a:r>
            <a:br>
              <a:rPr lang="en-US" sz="4800" b="1">
                <a:latin typeface="Times New Roman" pitchFamily="18" charset="0"/>
                <a:cs typeface="Times New Roman" pitchFamily="18" charset="0"/>
              </a:rPr>
            </a:br>
            <a:r>
              <a:rPr lang="en-US" sz="4800" b="1">
                <a:latin typeface="Times New Roman" pitchFamily="18" charset="0"/>
                <a:cs typeface="Times New Roman" pitchFamily="18" charset="0"/>
              </a:rPr>
              <a:t/>
            </a:r>
            <a:br>
              <a:rPr lang="en-US" sz="4800" b="1">
                <a:latin typeface="Times New Roman" pitchFamily="18" charset="0"/>
                <a:cs typeface="Times New Roman" pitchFamily="18" charset="0"/>
              </a:rPr>
            </a:br>
            <a:r>
              <a:rPr lang="en-US" sz="4800" b="1">
                <a:latin typeface="Times New Roman" pitchFamily="18" charset="0"/>
                <a:cs typeface="Times New Roman" pitchFamily="18" charset="0"/>
              </a:rPr>
              <a:t>Student Name: Thelma Dhussey</a:t>
            </a:r>
            <a:br>
              <a:rPr lang="en-US" sz="4800" b="1">
                <a:latin typeface="Times New Roman" pitchFamily="18" charset="0"/>
                <a:cs typeface="Times New Roman" pitchFamily="18" charset="0"/>
              </a:rPr>
            </a:br>
            <a:r>
              <a:rPr lang="en-US" sz="4800" b="1">
                <a:latin typeface="Times New Roman" pitchFamily="18" charset="0"/>
                <a:cs typeface="Times New Roman" pitchFamily="18" charset="0"/>
              </a:rPr>
              <a:t>Student ID: 2516910</a:t>
            </a:r>
          </a:p>
        </p:txBody>
      </p:sp>
    </p:spTree>
    <p:extLst>
      <p:ext uri="{BB962C8B-B14F-4D97-AF65-F5344CB8AC3E}">
        <p14:creationId xmlns:p14="http://schemas.microsoft.com/office/powerpoint/2010/main" val="152431011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1800" y="914400"/>
            <a:ext cx="11710035" cy="1257300"/>
          </a:xfrm>
          <a:solidFill>
            <a:schemeClr val="accent4">
              <a:lumMod val="60000"/>
              <a:lumOff val="40000"/>
            </a:schemeClr>
          </a:solidFill>
        </p:spPr>
        <p:txBody>
          <a:bodyPr/>
          <a:lstStyle/>
          <a:p>
            <a:r>
              <a:rPr lang="en-US" b="1">
                <a:solidFill>
                  <a:schemeClr val="tx1"/>
                </a:solidFill>
                <a:latin typeface="Times New Roman" pitchFamily="18" charset="0"/>
                <a:cs typeface="Times New Roman" pitchFamily="18" charset="0"/>
              </a:rPr>
              <a:t>Introduction </a:t>
            </a:r>
          </a:p>
        </p:txBody>
      </p:sp>
      <p:graphicFrame>
        <p:nvGraphicFramePr>
          <p:cNvPr id="8196" name="Content Placeholder 2">
            <a:extLst>
              <a:ext uri="{FF2B5EF4-FFF2-40B4-BE49-F238E27FC236}">
                <a16:creationId xmlns:a16="http://schemas.microsoft.com/office/drawing/2014/main" id="{7E8D7423-4C4F-A740-2519-30C20160E495}"/>
              </a:ext>
            </a:extLst>
          </p:cNvPr>
          <p:cNvGraphicFramePr>
            <a:graphicFrameLocks noGrp="1"/>
          </p:cNvGraphicFramePr>
          <p:nvPr>
            <p:ph idx="1"/>
            <p:extLst>
              <p:ext uri="{D42A27DB-BD31-4B8C-83A1-F6EECF244321}">
                <p14:modId xmlns:p14="http://schemas.microsoft.com/office/powerpoint/2010/main" val="189524748"/>
              </p:ext>
            </p:extLst>
          </p:nvPr>
        </p:nvGraphicFramePr>
        <p:xfrm>
          <a:off x="2971800" y="2400300"/>
          <a:ext cx="12344400" cy="7315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194" name="Picture 2" descr="Qatar Airways Logo, symbol, meaning, history, PNG, brand">
            <a:extLst>
              <a:ext uri="{FF2B5EF4-FFF2-40B4-BE49-F238E27FC236}">
                <a16:creationId xmlns:a16="http://schemas.microsoft.com/office/drawing/2014/main" id="{ACE87FDB-4980-4B4A-BFA8-6FBD5301E63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0972800" y="0"/>
            <a:ext cx="4572000" cy="251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53162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4">
              <a:lumMod val="20000"/>
              <a:lumOff val="80000"/>
            </a:schemeClr>
          </a:solidFill>
        </p:spPr>
        <p:txBody>
          <a:bodyPr>
            <a:normAutofit fontScale="90000"/>
          </a:bodyPr>
          <a:lstStyle/>
          <a:p>
            <a:pPr algn="just"/>
            <a:r>
              <a:rPr lang="en-US" b="1">
                <a:solidFill>
                  <a:schemeClr val="tx1"/>
                </a:solidFill>
                <a:latin typeface="Times New Roman" pitchFamily="18" charset="0"/>
                <a:cs typeface="Times New Roman" pitchFamily="18" charset="0"/>
              </a:rPr>
              <a:t>Current Reward &amp; Remuneration Policies of Qatar Airway</a:t>
            </a:r>
          </a:p>
        </p:txBody>
      </p:sp>
      <p:graphicFrame>
        <p:nvGraphicFramePr>
          <p:cNvPr id="1030" name="Content Placeholder 2">
            <a:extLst>
              <a:ext uri="{FF2B5EF4-FFF2-40B4-BE49-F238E27FC236}">
                <a16:creationId xmlns:a16="http://schemas.microsoft.com/office/drawing/2014/main" id="{06B4D4A3-7D1F-9B66-2E82-337AC0A89251}"/>
              </a:ext>
            </a:extLst>
          </p:cNvPr>
          <p:cNvGraphicFramePr>
            <a:graphicFrameLocks noGrp="1"/>
          </p:cNvGraphicFramePr>
          <p:nvPr>
            <p:ph sz="half" idx="1"/>
          </p:nvPr>
        </p:nvGraphicFramePr>
        <p:xfrm>
          <a:off x="3571874" y="3086099"/>
          <a:ext cx="7049090" cy="6035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Remuneration Icon In Comic Style Money In Hand Cartoon Vector ...">
            <a:extLst>
              <a:ext uri="{FF2B5EF4-FFF2-40B4-BE49-F238E27FC236}">
                <a16:creationId xmlns:a16="http://schemas.microsoft.com/office/drawing/2014/main" id="{3EEF3706-A02D-44DD-BF6F-40EB2526141D}"/>
              </a:ext>
            </a:extLst>
          </p:cNvPr>
          <p:cNvPicPr>
            <a:picLocks noGrp="1" noChangeAspect="1" noChangeArrowheads="1"/>
          </p:cNvPicPr>
          <p:nvPr>
            <p:ph sz="half" idx="2"/>
          </p:nvPr>
        </p:nvPicPr>
        <p:blipFill>
          <a:blip r:embed="rId7" cstate="print">
            <a:extLst>
              <a:ext uri="{28A0092B-C50C-407E-A947-70E740481C1C}">
                <a14:useLocalDpi xmlns:a14="http://schemas.microsoft.com/office/drawing/2010/main" val="0"/>
              </a:ext>
            </a:extLst>
          </a:blip>
          <a:srcRect/>
          <a:stretch>
            <a:fillRect/>
          </a:stretch>
        </p:blipFill>
        <p:spPr bwMode="auto">
          <a:xfrm>
            <a:off x="10858501" y="3086099"/>
            <a:ext cx="3895190" cy="5943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693889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63" name="Rectangle 2062">
            <a:extLst>
              <a:ext uri="{FF2B5EF4-FFF2-40B4-BE49-F238E27FC236}">
                <a16:creationId xmlns:a16="http://schemas.microsoft.com/office/drawing/2014/main" id="{809C0BCD-BEE9-423F-A51C-BCCD8E5EAAD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033" y="365761"/>
            <a:ext cx="1319022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2700"/>
          </a:p>
        </p:txBody>
      </p:sp>
      <p:sp>
        <p:nvSpPr>
          <p:cNvPr id="2064" name="Rectangle 2063">
            <a:extLst>
              <a:ext uri="{FF2B5EF4-FFF2-40B4-BE49-F238E27FC236}">
                <a16:creationId xmlns:a16="http://schemas.microsoft.com/office/drawing/2014/main" id="{293067CD-13A7-4384-B15E-5D49AF03BBA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033" y="365761"/>
            <a:ext cx="13190220" cy="956690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2700"/>
          </a:p>
        </p:txBody>
      </p:sp>
      <p:sp>
        <p:nvSpPr>
          <p:cNvPr id="2" name="Title 1"/>
          <p:cNvSpPr>
            <a:spLocks noGrp="1"/>
          </p:cNvSpPr>
          <p:nvPr>
            <p:ph type="title"/>
          </p:nvPr>
        </p:nvSpPr>
        <p:spPr>
          <a:xfrm>
            <a:off x="3571876" y="914400"/>
            <a:ext cx="7529693" cy="2034540"/>
          </a:xfrm>
        </p:spPr>
        <p:txBody>
          <a:bodyPr vert="horz" lIns="137160" tIns="68580" rIns="137160" bIns="68580" rtlCol="0" anchor="ctr">
            <a:normAutofit/>
          </a:bodyPr>
          <a:lstStyle/>
          <a:p>
            <a:pPr defTabSz="1371600"/>
            <a:r>
              <a:rPr lang="en-US" sz="5100" b="1">
                <a:solidFill>
                  <a:schemeClr val="bg1"/>
                </a:solidFill>
              </a:rPr>
              <a:t>Allowances and Benefits Package of Qatar Airways</a:t>
            </a:r>
          </a:p>
        </p:txBody>
      </p:sp>
      <p:pic>
        <p:nvPicPr>
          <p:cNvPr id="2050" name="Picture 2" descr="Benefits Package">
            <a:extLst>
              <a:ext uri="{FF2B5EF4-FFF2-40B4-BE49-F238E27FC236}">
                <a16:creationId xmlns:a16="http://schemas.microsoft.com/office/drawing/2014/main" id="{55249CF0-A4AA-4A19-8E4A-FE634A09A3E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l="34708" r="41170" b="-1"/>
          <a:stretch>
            <a:fillRect/>
          </a:stretch>
        </p:blipFill>
        <p:spPr bwMode="auto">
          <a:xfrm>
            <a:off x="11625059" y="365761"/>
            <a:ext cx="4102692" cy="9566909"/>
          </a:xfrm>
          <a:prstGeom prst="rect">
            <a:avLst/>
          </a:prstGeom>
          <a:noFill/>
          <a:extLst>
            <a:ext uri="{909E8E84-426E-40DD-AFC4-6F175D3DCCD1}">
              <a14:hiddenFill xmlns:a14="http://schemas.microsoft.com/office/drawing/2010/main">
                <a:solidFill>
                  <a:srgbClr val="FFFFFF"/>
                </a:solidFill>
              </a14:hiddenFill>
            </a:ext>
          </a:extLst>
        </p:spPr>
      </p:pic>
      <p:sp>
        <p:nvSpPr>
          <p:cNvPr id="2065" name="Rectangle 2064">
            <a:extLst>
              <a:ext uri="{FF2B5EF4-FFF2-40B4-BE49-F238E27FC236}">
                <a16:creationId xmlns:a16="http://schemas.microsoft.com/office/drawing/2014/main" id="{42E9009C-D0E3-46ED-935B-6C1C29650E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033" y="365761"/>
            <a:ext cx="13190220" cy="9566909"/>
          </a:xfrm>
          <a:prstGeom prst="rect">
            <a:avLst/>
          </a:prstGeom>
          <a:noFill/>
          <a:ln w="127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2700"/>
          </a:p>
        </p:txBody>
      </p:sp>
      <p:graphicFrame>
        <p:nvGraphicFramePr>
          <p:cNvPr id="2052" name="Content Placeholder 2">
            <a:extLst>
              <a:ext uri="{FF2B5EF4-FFF2-40B4-BE49-F238E27FC236}">
                <a16:creationId xmlns:a16="http://schemas.microsoft.com/office/drawing/2014/main" id="{D5ED4A17-E92F-0E0E-6C17-D1AF17F12A68}"/>
              </a:ext>
            </a:extLst>
          </p:cNvPr>
          <p:cNvGraphicFramePr>
            <a:graphicFrameLocks noGrp="1"/>
          </p:cNvGraphicFramePr>
          <p:nvPr>
            <p:ph sz="half" idx="1"/>
            <p:extLst>
              <p:ext uri="{D42A27DB-BD31-4B8C-83A1-F6EECF244321}">
                <p14:modId xmlns:p14="http://schemas.microsoft.com/office/powerpoint/2010/main" val="2845572969"/>
              </p:ext>
            </p:extLst>
          </p:nvPr>
        </p:nvGraphicFramePr>
        <p:xfrm>
          <a:off x="2743200" y="2948940"/>
          <a:ext cx="8686800" cy="66522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3648524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6100" y="914400"/>
            <a:ext cx="12115800" cy="2034540"/>
          </a:xfrm>
          <a:solidFill>
            <a:srgbClr val="002060"/>
          </a:solidFill>
        </p:spPr>
        <p:txBody>
          <a:bodyPr/>
          <a:lstStyle/>
          <a:p>
            <a:r>
              <a:rPr lang="en-US" b="1" dirty="0">
                <a:solidFill>
                  <a:schemeClr val="bg1"/>
                </a:solidFill>
                <a:latin typeface="Times New Roman" pitchFamily="18" charset="0"/>
                <a:cs typeface="Times New Roman" pitchFamily="18" charset="0"/>
              </a:rPr>
              <a:t>Non-Financial Rewards</a:t>
            </a:r>
          </a:p>
        </p:txBody>
      </p:sp>
      <p:graphicFrame>
        <p:nvGraphicFramePr>
          <p:cNvPr id="3078" name="Content Placeholder 2">
            <a:extLst>
              <a:ext uri="{FF2B5EF4-FFF2-40B4-BE49-F238E27FC236}">
                <a16:creationId xmlns:a16="http://schemas.microsoft.com/office/drawing/2014/main" id="{84371F75-ACB3-9FB9-A94B-C9114210AE89}"/>
              </a:ext>
            </a:extLst>
          </p:cNvPr>
          <p:cNvGraphicFramePr>
            <a:graphicFrameLocks noGrp="1"/>
          </p:cNvGraphicFramePr>
          <p:nvPr>
            <p:ph sz="half" idx="1"/>
          </p:nvPr>
        </p:nvGraphicFramePr>
        <p:xfrm>
          <a:off x="3086100" y="3086098"/>
          <a:ext cx="8001000" cy="65151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PPT - Business Studies Financial and non-Financial Rewards PowerPoint ...">
            <a:extLst>
              <a:ext uri="{FF2B5EF4-FFF2-40B4-BE49-F238E27FC236}">
                <a16:creationId xmlns:a16="http://schemas.microsoft.com/office/drawing/2014/main" id="{87A1E98A-8E5E-41C0-A319-0499DB7D0556}"/>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11201400" y="3086098"/>
            <a:ext cx="4000500" cy="6286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04503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4" name="Rectangle 4103">
            <a:extLst>
              <a:ext uri="{FF2B5EF4-FFF2-40B4-BE49-F238E27FC236}">
                <a16:creationId xmlns:a16="http://schemas.microsoft.com/office/drawing/2014/main" id="{79CBD3C9-4E66-426D-948E-7CF4778107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033" y="365761"/>
            <a:ext cx="1319022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2700"/>
          </a:p>
        </p:txBody>
      </p:sp>
      <p:sp>
        <p:nvSpPr>
          <p:cNvPr id="4105" name="Rectangle 4104">
            <a:extLst>
              <a:ext uri="{FF2B5EF4-FFF2-40B4-BE49-F238E27FC236}">
                <a16:creationId xmlns:a16="http://schemas.microsoft.com/office/drawing/2014/main" id="{B086532B-5A3E-44A5-A0C2-22A0DB316C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033" y="365761"/>
            <a:ext cx="1319022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2700"/>
          </a:p>
        </p:txBody>
      </p:sp>
      <p:sp>
        <p:nvSpPr>
          <p:cNvPr id="2" name="Title 1"/>
          <p:cNvSpPr>
            <a:spLocks noGrp="1"/>
          </p:cNvSpPr>
          <p:nvPr>
            <p:ph type="title"/>
          </p:nvPr>
        </p:nvSpPr>
        <p:spPr>
          <a:xfrm>
            <a:off x="3081448" y="914400"/>
            <a:ext cx="7868153" cy="2034540"/>
          </a:xfrm>
        </p:spPr>
        <p:txBody>
          <a:bodyPr vert="horz" lIns="137160" tIns="68580" rIns="137160" bIns="68580" rtlCol="0" anchor="ctr">
            <a:normAutofit fontScale="90000"/>
          </a:bodyPr>
          <a:lstStyle/>
          <a:p>
            <a:pPr defTabSz="1371600"/>
            <a:r>
              <a:rPr lang="en-US" sz="6600" b="1" dirty="0"/>
              <a:t>Role of Line Managers</a:t>
            </a:r>
          </a:p>
        </p:txBody>
      </p:sp>
      <p:sp>
        <p:nvSpPr>
          <p:cNvPr id="3" name="Content Placeholder 2"/>
          <p:cNvSpPr>
            <a:spLocks noGrp="1"/>
          </p:cNvSpPr>
          <p:nvPr>
            <p:ph sz="half" idx="1"/>
          </p:nvPr>
        </p:nvSpPr>
        <p:spPr>
          <a:xfrm>
            <a:off x="3081448" y="3086100"/>
            <a:ext cx="7868153" cy="6057900"/>
          </a:xfrm>
        </p:spPr>
        <p:txBody>
          <a:bodyPr vert="horz" lIns="137160" tIns="68580" rIns="137160" bIns="68580" rtlCol="0">
            <a:normAutofit/>
          </a:bodyPr>
          <a:lstStyle/>
          <a:p>
            <a:pPr marL="0" indent="-274320" defTabSz="1371600">
              <a:spcBef>
                <a:spcPts val="0"/>
              </a:spcBef>
            </a:pPr>
            <a:r>
              <a:rPr lang="en-US" sz="1950"/>
              <a:t>Qatar Airways line managers are involved in day-to-day HR and reward management.</a:t>
            </a:r>
          </a:p>
          <a:p>
            <a:pPr indent="-274320" defTabSz="1371600"/>
            <a:r>
              <a:rPr lang="en-US" sz="1950" b="1"/>
              <a:t>Introduce HR policies: </a:t>
            </a:r>
            <a:r>
              <a:rPr lang="en-US" sz="1950"/>
              <a:t>In their departments, line managers ensure that HR regulations concerning attendance, conduct, rewards, and performance are observed. They make company policies a daily reminder.</a:t>
            </a:r>
          </a:p>
          <a:p>
            <a:pPr indent="-274320" defTabSz="1371600"/>
            <a:r>
              <a:rPr lang="en-US" sz="1950" b="1"/>
              <a:t>Carry out performance appraisal: </a:t>
            </a:r>
            <a:r>
              <a:rPr lang="en-US" sz="1950"/>
              <a:t>They assess the staff performance, provide feedback and fill application forms. These appraisals assist the HR in making incremental decisions, bonuses and promotions (Trullen et al., 2024).</a:t>
            </a:r>
          </a:p>
          <a:p>
            <a:pPr indent="-274320" defTabSz="1371600"/>
            <a:r>
              <a:rPr lang="en-US" sz="1950" b="1"/>
              <a:t>Communicate salary, benefits, and roster changes and rules of travel: </a:t>
            </a:r>
            <a:r>
              <a:rPr lang="en-US" sz="1950"/>
              <a:t>The line managers communicate the elements of pay, benefits, duty roster, and travel benefits to employees to ensure that everyone is aware of what he or she get.</a:t>
            </a:r>
          </a:p>
          <a:p>
            <a:pPr indent="-274320" defTabSz="1371600"/>
            <a:r>
              <a:rPr lang="en-US" sz="1950" b="1"/>
              <a:t>Support staff morale: </a:t>
            </a:r>
            <a:r>
              <a:rPr lang="en-US" sz="1950"/>
              <a:t>They manage staff issues, hear complaints, encourage teammates, and assist in ensuring the work atmosphere stays positive even when schedules are tight and service goals are determined (Hewett et al., 2024).</a:t>
            </a:r>
          </a:p>
          <a:p>
            <a:pPr indent="-274320" defTabSz="1371600"/>
            <a:endParaRPr lang="en-US" sz="1950"/>
          </a:p>
        </p:txBody>
      </p:sp>
      <p:pic>
        <p:nvPicPr>
          <p:cNvPr id="4102" name="Picture 6" descr="Role of Line Managers in Effective Evaluation - Vskills">
            <a:extLst>
              <a:ext uri="{FF2B5EF4-FFF2-40B4-BE49-F238E27FC236}">
                <a16:creationId xmlns:a16="http://schemas.microsoft.com/office/drawing/2014/main" id="{F8F95C33-100E-40E6-AFC0-347E96F6E52C}"/>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1494811" y="3770760"/>
            <a:ext cx="3527342" cy="2742507"/>
          </a:xfrm>
          <a:prstGeom prst="rect">
            <a:avLst/>
          </a:prstGeom>
          <a:solidFill>
            <a:srgbClr val="7030A0"/>
          </a:solidFill>
        </p:spPr>
      </p:pic>
    </p:spTree>
    <p:extLst>
      <p:ext uri="{BB962C8B-B14F-4D97-AF65-F5344CB8AC3E}">
        <p14:creationId xmlns:p14="http://schemas.microsoft.com/office/powerpoint/2010/main" val="33342564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79CBD3C9-4E66-426D-948E-7CF4778107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033" y="365761"/>
            <a:ext cx="1319022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2700"/>
          </a:p>
        </p:txBody>
      </p:sp>
      <p:sp>
        <p:nvSpPr>
          <p:cNvPr id="5131" name="Rectangle 5130">
            <a:extLst>
              <a:ext uri="{FF2B5EF4-FFF2-40B4-BE49-F238E27FC236}">
                <a16:creationId xmlns:a16="http://schemas.microsoft.com/office/drawing/2014/main" id="{B086532B-5A3E-44A5-A0C2-22A0DB316C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6033" y="365761"/>
            <a:ext cx="13190220" cy="956690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2700"/>
          </a:p>
        </p:txBody>
      </p:sp>
      <p:sp>
        <p:nvSpPr>
          <p:cNvPr id="2" name="Title 1"/>
          <p:cNvSpPr>
            <a:spLocks noGrp="1"/>
          </p:cNvSpPr>
          <p:nvPr>
            <p:ph type="title"/>
          </p:nvPr>
        </p:nvSpPr>
        <p:spPr>
          <a:xfrm>
            <a:off x="3081448" y="914400"/>
            <a:ext cx="7868153" cy="2034540"/>
          </a:xfrm>
        </p:spPr>
        <p:txBody>
          <a:bodyPr vert="horz" lIns="137160" tIns="68580" rIns="137160" bIns="68580" rtlCol="0" anchor="ctr">
            <a:normAutofit/>
          </a:bodyPr>
          <a:lstStyle/>
          <a:p>
            <a:pPr defTabSz="1371600"/>
            <a:r>
              <a:rPr lang="en-US" sz="5100" b="1"/>
              <a:t>Strategic Alignment with Organisational Goals</a:t>
            </a:r>
          </a:p>
        </p:txBody>
      </p:sp>
      <p:pic>
        <p:nvPicPr>
          <p:cNvPr id="5122" name="Picture 2" descr="Aligning Project Goals With Organizational Strategy - PMITOOLS">
            <a:extLst>
              <a:ext uri="{FF2B5EF4-FFF2-40B4-BE49-F238E27FC236}">
                <a16:creationId xmlns:a16="http://schemas.microsoft.com/office/drawing/2014/main" id="{6E1E5327-8505-4059-96C2-095804B56A05}"/>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tretch>
            <a:fillRect/>
          </a:stretch>
        </p:blipFill>
        <p:spPr bwMode="auto">
          <a:xfrm>
            <a:off x="11494811" y="4035311"/>
            <a:ext cx="3527342" cy="221340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124" name="Content Placeholder 2">
            <a:extLst>
              <a:ext uri="{FF2B5EF4-FFF2-40B4-BE49-F238E27FC236}">
                <a16:creationId xmlns:a16="http://schemas.microsoft.com/office/drawing/2014/main" id="{8555CDF0-ED09-1D15-C4C6-D74E85F7959F}"/>
              </a:ext>
            </a:extLst>
          </p:cNvPr>
          <p:cNvGraphicFramePr>
            <a:graphicFrameLocks noGrp="1"/>
          </p:cNvGraphicFramePr>
          <p:nvPr>
            <p:ph sz="half" idx="1"/>
            <p:extLst>
              <p:ext uri="{D42A27DB-BD31-4B8C-83A1-F6EECF244321}">
                <p14:modId xmlns:p14="http://schemas.microsoft.com/office/powerpoint/2010/main" val="1700031885"/>
              </p:ext>
            </p:extLst>
          </p:nvPr>
        </p:nvGraphicFramePr>
        <p:xfrm>
          <a:off x="3081448" y="3086100"/>
          <a:ext cx="7868153" cy="6057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627092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27" y="0"/>
            <a:ext cx="8229600" cy="1143000"/>
          </a:xfrm>
          <a:solidFill>
            <a:schemeClr val="tx1"/>
          </a:solidFill>
        </p:spPr>
        <p:txBody>
          <a:bodyPr>
            <a:normAutofit fontScale="90000"/>
          </a:bodyPr>
          <a:lstStyle/>
          <a:p>
            <a:r>
              <a:rPr lang="en-GB" b="1" dirty="0">
                <a:latin typeface="Times New Roman" pitchFamily="18" charset="0"/>
                <a:cs typeface="Times New Roman" pitchFamily="18" charset="0"/>
              </a:rPr>
              <a:t>Key HR Challenges of Qatar Airways</a:t>
            </a:r>
          </a:p>
        </p:txBody>
      </p:sp>
      <p:graphicFrame>
        <p:nvGraphicFramePr>
          <p:cNvPr id="6148" name="Content Placeholder 2">
            <a:extLst>
              <a:ext uri="{FF2B5EF4-FFF2-40B4-BE49-F238E27FC236}">
                <a16:creationId xmlns:a16="http://schemas.microsoft.com/office/drawing/2014/main" id="{16488EA2-B610-DBAB-C49F-DDF9B21FF126}"/>
              </a:ext>
            </a:extLst>
          </p:cNvPr>
          <p:cNvGraphicFramePr>
            <a:graphicFrameLocks noGrp="1"/>
          </p:cNvGraphicFramePr>
          <p:nvPr>
            <p:ph sz="half" idx="1"/>
            <p:extLst>
              <p:ext uri="{D42A27DB-BD31-4B8C-83A1-F6EECF244321}">
                <p14:modId xmlns:p14="http://schemas.microsoft.com/office/powerpoint/2010/main" val="619071878"/>
              </p:ext>
            </p:extLst>
          </p:nvPr>
        </p:nvGraphicFramePr>
        <p:xfrm>
          <a:off x="3686175" y="1943100"/>
          <a:ext cx="7172325" cy="6035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hallenges Ahead Sign. Road Safety Symbol. Challenges Ahead Road. Flat ...">
            <a:extLst>
              <a:ext uri="{FF2B5EF4-FFF2-40B4-BE49-F238E27FC236}">
                <a16:creationId xmlns:a16="http://schemas.microsoft.com/office/drawing/2014/main" id="{09AFEB52-6B23-4F9A-AFFA-B3A6C52BEB9A}"/>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10858500" y="3086100"/>
            <a:ext cx="4229100" cy="594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561971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875" y="914400"/>
            <a:ext cx="11109960" cy="1143000"/>
          </a:xfrm>
          <a:solidFill>
            <a:srgbClr val="C00000"/>
          </a:solidFill>
        </p:spPr>
        <p:txBody>
          <a:bodyPr/>
          <a:lstStyle/>
          <a:p>
            <a:r>
              <a:rPr lang="en-US" b="1">
                <a:latin typeface="Times New Roman" pitchFamily="18" charset="0"/>
                <a:cs typeface="Times New Roman" pitchFamily="18" charset="0"/>
              </a:rPr>
              <a:t>Practical Recommendations</a:t>
            </a:r>
          </a:p>
        </p:txBody>
      </p:sp>
      <p:graphicFrame>
        <p:nvGraphicFramePr>
          <p:cNvPr id="7174" name="Content Placeholder 2">
            <a:extLst>
              <a:ext uri="{FF2B5EF4-FFF2-40B4-BE49-F238E27FC236}">
                <a16:creationId xmlns:a16="http://schemas.microsoft.com/office/drawing/2014/main" id="{058153C1-F846-17FE-4A11-0EF957E27CFB}"/>
              </a:ext>
            </a:extLst>
          </p:cNvPr>
          <p:cNvGraphicFramePr>
            <a:graphicFrameLocks noGrp="1"/>
          </p:cNvGraphicFramePr>
          <p:nvPr>
            <p:ph sz="half" idx="1"/>
          </p:nvPr>
        </p:nvGraphicFramePr>
        <p:xfrm>
          <a:off x="3200401" y="2400300"/>
          <a:ext cx="7658099" cy="72009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Content Placeholder 4">
            <a:extLst>
              <a:ext uri="{FF2B5EF4-FFF2-40B4-BE49-F238E27FC236}">
                <a16:creationId xmlns:a16="http://schemas.microsoft.com/office/drawing/2014/main" id="{9B8D71CA-F928-4F7C-9CD7-10C9F818FD18}"/>
              </a:ext>
            </a:extLst>
          </p:cNvPr>
          <p:cNvSpPr>
            <a:spLocks noGrp="1"/>
          </p:cNvSpPr>
          <p:nvPr>
            <p:ph sz="half" idx="2"/>
          </p:nvPr>
        </p:nvSpPr>
        <p:spPr>
          <a:xfrm>
            <a:off x="10972799" y="3086100"/>
            <a:ext cx="4572002" cy="6035040"/>
          </a:xfrm>
        </p:spPr>
        <p:txBody>
          <a:bodyPr/>
          <a:lstStyle/>
          <a:p>
            <a:endParaRPr lang="en-US"/>
          </a:p>
        </p:txBody>
      </p:sp>
      <p:pic>
        <p:nvPicPr>
          <p:cNvPr id="7172" name="Picture 4" descr="Recommendation Stamp. Recommendation Round Grunge Sign Stock Vector ...">
            <a:extLst>
              <a:ext uri="{FF2B5EF4-FFF2-40B4-BE49-F238E27FC236}">
                <a16:creationId xmlns:a16="http://schemas.microsoft.com/office/drawing/2014/main" id="{A28470F1-EFEE-41D3-B339-9F41487FE517}"/>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1315700" y="3017521"/>
            <a:ext cx="4229100" cy="61721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5997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83006" y="914400"/>
            <a:ext cx="7529694" cy="2034540"/>
          </a:xfrm>
        </p:spPr>
        <p:txBody>
          <a:bodyPr>
            <a:normAutofit/>
          </a:bodyPr>
          <a:lstStyle/>
          <a:p>
            <a:r>
              <a:rPr lang="en-US">
                <a:latin typeface="Times New Roman" pitchFamily="18" charset="0"/>
                <a:cs typeface="Times New Roman" pitchFamily="18" charset="0"/>
              </a:rPr>
              <a:t>Conclusion </a:t>
            </a:r>
          </a:p>
        </p:txBody>
      </p:sp>
      <p:pic>
        <p:nvPicPr>
          <p:cNvPr id="11" name="Picture 10" descr="Plane in red circle">
            <a:extLst>
              <a:ext uri="{FF2B5EF4-FFF2-40B4-BE49-F238E27FC236}">
                <a16:creationId xmlns:a16="http://schemas.microsoft.com/office/drawing/2014/main" id="{A591FB77-F8AD-9592-453F-31F7E41EBE40}"/>
              </a:ext>
            </a:extLst>
          </p:cNvPr>
          <p:cNvPicPr>
            <a:picLocks noChangeAspect="1"/>
          </p:cNvPicPr>
          <p:nvPr/>
        </p:nvPicPr>
        <p:blipFill>
          <a:blip r:embed="rId2"/>
          <a:srcRect l="34592" r="35389" b="-2"/>
          <a:stretch>
            <a:fillRect/>
          </a:stretch>
        </p:blipFill>
        <p:spPr>
          <a:xfrm>
            <a:off x="2537254" y="365761"/>
            <a:ext cx="4102691" cy="9566909"/>
          </a:xfrm>
          <a:prstGeom prst="rect">
            <a:avLst/>
          </a:prstGeom>
        </p:spPr>
      </p:pic>
      <p:sp>
        <p:nvSpPr>
          <p:cNvPr id="3" name="Content Placeholder 2"/>
          <p:cNvSpPr>
            <a:spLocks noGrp="1"/>
          </p:cNvSpPr>
          <p:nvPr>
            <p:ph idx="1"/>
          </p:nvPr>
        </p:nvSpPr>
        <p:spPr>
          <a:xfrm>
            <a:off x="7283006" y="3086100"/>
            <a:ext cx="7529694" cy="6057900"/>
          </a:xfrm>
        </p:spPr>
        <p:txBody>
          <a:bodyPr>
            <a:normAutofit lnSpcReduction="10000"/>
          </a:bodyPr>
          <a:lstStyle/>
          <a:p>
            <a:pPr marL="0" indent="0">
              <a:buNone/>
            </a:pPr>
            <a:r>
              <a:rPr lang="en-US" sz="2550">
                <a:latin typeface="Times New Roman" pitchFamily="18" charset="0"/>
                <a:cs typeface="Times New Roman" pitchFamily="18" charset="0"/>
              </a:rPr>
              <a:t>Qatar Airways already has good and competitive rewards policies, particularly with tax free remunerations, benefits and travel privileges. Nevertheless, it can be improved by creating these rewards in a more flexible, transparent and communicated manner. A clear description of the decision-making process and a certain freedom of choice in benefits will enable employees to feel more appreciated and treated equally. When the line managers are well trained and are actively engaged in the reward discussions, it builds trust, motivation and retention. In general, when Qatar Airways adopts these recommendations, it will be able to build their employer brand stronger, retain their talented employees longer, and contribute to the high service quality and customer satisfaction throughout the airline.</a:t>
            </a:r>
          </a:p>
        </p:txBody>
      </p:sp>
    </p:spTree>
    <p:extLst>
      <p:ext uri="{BB962C8B-B14F-4D97-AF65-F5344CB8AC3E}">
        <p14:creationId xmlns:p14="http://schemas.microsoft.com/office/powerpoint/2010/main" val="308020225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1800" y="457200"/>
            <a:ext cx="12344400" cy="890586"/>
          </a:xfrm>
        </p:spPr>
        <p:txBody>
          <a:bodyPr>
            <a:normAutofit/>
          </a:bodyPr>
          <a:lstStyle/>
          <a:p>
            <a:r>
              <a:rPr lang="en-US" dirty="0">
                <a:latin typeface="Times New Roman" pitchFamily="18" charset="0"/>
                <a:cs typeface="Times New Roman" pitchFamily="18" charset="0"/>
              </a:rPr>
              <a:t>References </a:t>
            </a:r>
          </a:p>
        </p:txBody>
      </p:sp>
      <p:sp>
        <p:nvSpPr>
          <p:cNvPr id="3" name="Content Placeholder 2"/>
          <p:cNvSpPr>
            <a:spLocks noGrp="1"/>
          </p:cNvSpPr>
          <p:nvPr>
            <p:ph idx="1"/>
          </p:nvPr>
        </p:nvSpPr>
        <p:spPr>
          <a:xfrm>
            <a:off x="2971800" y="1714501"/>
            <a:ext cx="12344400" cy="8915402"/>
          </a:xfrm>
        </p:spPr>
        <p:txBody>
          <a:bodyPr>
            <a:noAutofit/>
          </a:bodyPr>
          <a:lstStyle/>
          <a:p>
            <a:pPr marL="51435" indent="0">
              <a:buNone/>
            </a:pPr>
            <a:endParaRPr lang="en-US" sz="1500" dirty="0"/>
          </a:p>
          <a:p>
            <a:r>
              <a:rPr lang="en-US" sz="1500" dirty="0"/>
              <a:t>Al-</a:t>
            </a:r>
            <a:r>
              <a:rPr lang="en-US" sz="1500" dirty="0" err="1"/>
              <a:t>Kwifi</a:t>
            </a:r>
            <a:r>
              <a:rPr lang="en-US" sz="1500" dirty="0"/>
              <a:t>, O.S., Farha, A.A., Al </a:t>
            </a:r>
            <a:r>
              <a:rPr lang="en-US" sz="1500" dirty="0" err="1"/>
              <a:t>Halbadi</a:t>
            </a:r>
            <a:r>
              <a:rPr lang="en-US" sz="1500" dirty="0"/>
              <a:t>, S.M. &amp; Ahmed, Z.U. (2024) </a:t>
            </a:r>
            <a:r>
              <a:rPr lang="en-US" sz="1500" i="1" dirty="0"/>
              <a:t>Qatar Airways: Building a Global Brand by Providing a Memorable Experience</a:t>
            </a:r>
            <a:r>
              <a:rPr lang="en-US" sz="1500" dirty="0"/>
              <a:t>. In: Marketing Cases from Emerging Multinational Enterprises (</a:t>
            </a:r>
            <a:r>
              <a:rPr lang="en-US" sz="1500" dirty="0" err="1"/>
              <a:t>eMNEs</a:t>
            </a:r>
            <a:r>
              <a:rPr lang="en-US" sz="1500" dirty="0"/>
              <a:t>): National Brands Asserting Themselves on the Global Stage, pp. 73–93. Cham: Springer Nature Switzerland.</a:t>
            </a:r>
          </a:p>
          <a:p>
            <a:r>
              <a:rPr lang="en-US" sz="1500" dirty="0" err="1"/>
              <a:t>Alzoraiki</a:t>
            </a:r>
            <a:r>
              <a:rPr lang="en-US" sz="1500" dirty="0"/>
              <a:t>, M., </a:t>
            </a:r>
            <a:r>
              <a:rPr lang="en-US" sz="1500" dirty="0" err="1"/>
              <a:t>Alastal</a:t>
            </a:r>
            <a:r>
              <a:rPr lang="en-US" sz="1500" dirty="0"/>
              <a:t>, A.Y.M., Milhem, M. and Ateeq, A. (2024) </a:t>
            </a:r>
            <a:r>
              <a:rPr lang="en-US" sz="1500" i="1" dirty="0"/>
              <a:t>Alignment imperative: integrating HRM and corporate governance for sustainable success</a:t>
            </a:r>
            <a:r>
              <a:rPr lang="en-US" sz="1500" dirty="0"/>
              <a:t>. In: The AI Revolution: Driving Business Innovation and Research: Volume 1, pp. 111–118. Cham: Springer Nature Switzerland.</a:t>
            </a:r>
          </a:p>
          <a:p>
            <a:r>
              <a:rPr lang="en-US" sz="1500" dirty="0" err="1"/>
              <a:t>Alzoraiki</a:t>
            </a:r>
            <a:r>
              <a:rPr lang="en-US" sz="1500" dirty="0"/>
              <a:t>, M., </a:t>
            </a:r>
            <a:r>
              <a:rPr lang="en-US" sz="1500" dirty="0" err="1"/>
              <a:t>Alastal</a:t>
            </a:r>
            <a:r>
              <a:rPr lang="en-US" sz="1500" dirty="0"/>
              <a:t>, A.Y.M., Milhem, M. and Ateeq, A., 2024. Alignment imperative: integrating HRM and corporate governance for sustainable success. In </a:t>
            </a:r>
            <a:r>
              <a:rPr lang="en-US" sz="1500" i="1" dirty="0"/>
              <a:t>The AI Revolution: Driving Business Innovation and Research: Volume 1</a:t>
            </a:r>
            <a:r>
              <a:rPr lang="en-US" sz="1500" dirty="0"/>
              <a:t> (pp. 111-118). Cham: Springer Nature Switzerland.</a:t>
            </a:r>
          </a:p>
          <a:p>
            <a:r>
              <a:rPr lang="en-US" sz="1500" dirty="0"/>
              <a:t>Aras, B. and </a:t>
            </a:r>
            <a:r>
              <a:rPr lang="en-US" sz="1500" dirty="0" err="1"/>
              <a:t>Kucukbas</a:t>
            </a:r>
            <a:r>
              <a:rPr lang="en-US" sz="1500" dirty="0"/>
              <a:t> Duman, F. (2025) </a:t>
            </a:r>
            <a:r>
              <a:rPr lang="en-US" sz="1500" i="1" dirty="0"/>
              <a:t>Aviation diplomacy: Qatar Airways in the South Caucasus</a:t>
            </a:r>
            <a:r>
              <a:rPr lang="en-US" sz="1500" dirty="0"/>
              <a:t>. </a:t>
            </a:r>
            <a:r>
              <a:rPr lang="en-US" sz="1500" i="1" dirty="0"/>
              <a:t>Southeast European and Black Sea Studies</a:t>
            </a:r>
            <a:r>
              <a:rPr lang="en-US" sz="1500" dirty="0"/>
              <a:t>, pp. 1–17.</a:t>
            </a:r>
          </a:p>
          <a:p>
            <a:r>
              <a:rPr lang="en-US" sz="1500" dirty="0"/>
              <a:t>Atharva Khadilkar (2025) </a:t>
            </a:r>
            <a:r>
              <a:rPr lang="en-US" sz="1500" i="1" dirty="0"/>
              <a:t>Qatar Airways Cabin Crew Salary in 2025</a:t>
            </a:r>
            <a:r>
              <a:rPr lang="en-US" sz="1500" dirty="0"/>
              <a:t>. Aviation A2Z. Available at: </a:t>
            </a:r>
            <a:r>
              <a:rPr lang="en-US" sz="1500" u="sng" dirty="0">
                <a:hlinkClick r:id="rId2"/>
              </a:rPr>
              <a:t>https://aviationa2z.com/index.php/2025/11/22/qatar-airways-cabin-crew-salary-2025/</a:t>
            </a:r>
            <a:r>
              <a:rPr lang="en-US" sz="1500" dirty="0"/>
              <a:t> (Accessed: 28 November 2025).</a:t>
            </a:r>
          </a:p>
          <a:p>
            <a:r>
              <a:rPr lang="en-US" sz="1500" dirty="0"/>
              <a:t>Gusti, R.P.H.P.N., </a:t>
            </a:r>
            <a:r>
              <a:rPr lang="en-US" sz="1500" dirty="0" err="1"/>
              <a:t>Kristanto</a:t>
            </a:r>
            <a:r>
              <a:rPr lang="en-US" sz="1500" dirty="0"/>
              <a:t>, Y. and </a:t>
            </a:r>
            <a:r>
              <a:rPr lang="en-US" sz="1500" dirty="0" err="1"/>
              <a:t>Indrawati</a:t>
            </a:r>
            <a:r>
              <a:rPr lang="en-US" sz="1500" dirty="0"/>
              <a:t>, Y. (n.d.) </a:t>
            </a:r>
            <a:r>
              <a:rPr lang="en-US" sz="1500" i="1" dirty="0"/>
              <a:t>Cultural Dynamics of Intimacy in Airline Companies: A Case Study of Qatar Airways</a:t>
            </a:r>
            <a:r>
              <a:rPr lang="en-US" sz="1500" dirty="0"/>
              <a:t>.</a:t>
            </a:r>
          </a:p>
          <a:p>
            <a:r>
              <a:rPr lang="en-US" sz="1500" dirty="0"/>
              <a:t>Gusti, R.P.H.P.N., </a:t>
            </a:r>
            <a:r>
              <a:rPr lang="en-US" sz="1500" dirty="0" err="1"/>
              <a:t>Kristanto</a:t>
            </a:r>
            <a:r>
              <a:rPr lang="en-US" sz="1500" dirty="0"/>
              <a:t>, Y. and </a:t>
            </a:r>
            <a:r>
              <a:rPr lang="en-US" sz="1500" dirty="0" err="1"/>
              <a:t>Indrawati</a:t>
            </a:r>
            <a:r>
              <a:rPr lang="en-US" sz="1500" dirty="0"/>
              <a:t>, Y., Cultural Dynamics of Intimacy in Airline Companies: A Case Study of Qatar Airways.</a:t>
            </a:r>
          </a:p>
          <a:p>
            <a:r>
              <a:rPr lang="en-US" sz="1500" dirty="0"/>
              <a:t>Hewett, R., Sikora, D., Brees, J. and </a:t>
            </a:r>
            <a:r>
              <a:rPr lang="en-US" sz="1500" dirty="0" err="1"/>
              <a:t>Moelijker</a:t>
            </a:r>
            <a:r>
              <a:rPr lang="en-US" sz="1500" dirty="0"/>
              <a:t>, R. (2024) </a:t>
            </a:r>
            <a:r>
              <a:rPr lang="en-US" sz="1500" i="1" dirty="0"/>
              <a:t>Answerable for what? The role of accountability focus in line manager HR implementation</a:t>
            </a:r>
            <a:r>
              <a:rPr lang="en-US" sz="1500" dirty="0"/>
              <a:t>. </a:t>
            </a:r>
            <a:r>
              <a:rPr lang="en-US" sz="1500" i="1" dirty="0"/>
              <a:t>Human Resource Management</a:t>
            </a:r>
            <a:r>
              <a:rPr lang="en-US" sz="1500" dirty="0"/>
              <a:t>, 63(2), pp. 165–185.</a:t>
            </a:r>
          </a:p>
          <a:p>
            <a:r>
              <a:rPr lang="en-US" sz="1500" dirty="0"/>
              <a:t>Jiang, Y., Jamil, S., Zaman, S.I. and Fatima, S.A. (2024) </a:t>
            </a:r>
            <a:r>
              <a:rPr lang="en-US" sz="1500" i="1" dirty="0"/>
              <a:t>Elevating organizational effectiveness: synthesizing human resource management with sustainable performance alignment</a:t>
            </a:r>
            <a:r>
              <a:rPr lang="en-US" sz="1500" dirty="0"/>
              <a:t>. </a:t>
            </a:r>
            <a:r>
              <a:rPr lang="en-US" sz="1500" i="1" dirty="0"/>
              <a:t>Journal of Organizational Effectiveness: People and Performance</a:t>
            </a:r>
            <a:r>
              <a:rPr lang="en-US" sz="1500" dirty="0"/>
              <a:t>, 11(2), pp. 392–447.</a:t>
            </a:r>
          </a:p>
          <a:p>
            <a:r>
              <a:rPr lang="en-US" sz="1500" dirty="0"/>
              <a:t>Jiang, Y., Jamil, S., Zaman, S.I. and Fatima, S.A., 2024. Elevating organizational effectiveness: synthesizing human resource management with sustainable performance alignment. </a:t>
            </a:r>
            <a:r>
              <a:rPr lang="en-US" sz="1500" i="1" dirty="0"/>
              <a:t>Journal of Organizational Effectiveness: People and Performance</a:t>
            </a:r>
            <a:r>
              <a:rPr lang="en-US" sz="1500" dirty="0"/>
              <a:t>, </a:t>
            </a:r>
            <a:r>
              <a:rPr lang="en-US" sz="1500" i="1" dirty="0"/>
              <a:t>11</a:t>
            </a:r>
            <a:r>
              <a:rPr lang="en-US" sz="1500" dirty="0"/>
              <a:t>(2), pp.392-447.</a:t>
            </a:r>
          </a:p>
          <a:p>
            <a:r>
              <a:rPr lang="en-US" sz="1500" dirty="0" err="1"/>
              <a:t>Mdhlalose</a:t>
            </a:r>
            <a:r>
              <a:rPr lang="en-US" sz="1500" dirty="0"/>
              <a:t>, D. (2024) </a:t>
            </a:r>
            <a:r>
              <a:rPr lang="en-US" sz="1500" i="1" dirty="0"/>
              <a:t>An examination of employee rewards and work environment on employee creativity and innovation</a:t>
            </a:r>
            <a:r>
              <a:rPr lang="en-US" sz="1500" dirty="0"/>
              <a:t>. </a:t>
            </a:r>
            <a:r>
              <a:rPr lang="en-US" sz="1500" i="1" dirty="0"/>
              <a:t>SEISENSE Journal of Management</a:t>
            </a:r>
            <a:r>
              <a:rPr lang="en-US" sz="1500" dirty="0"/>
              <a:t>, 7(1), pp. 21–34.</a:t>
            </a:r>
          </a:p>
          <a:p>
            <a:r>
              <a:rPr lang="en-US" sz="1500" dirty="0"/>
              <a:t>Qatar Airways (2023) </a:t>
            </a:r>
            <a:r>
              <a:rPr lang="en-US" sz="1500" i="1" dirty="0"/>
              <a:t>QATAR AIRWAYS HOSTS SENIOR AIRLINE HR MANAGEMENT FROM AROUND THE WORLD FOR ANNUAL CONFERENCE</a:t>
            </a:r>
            <a:r>
              <a:rPr lang="en-US" sz="1500" dirty="0"/>
              <a:t>. Available at: </a:t>
            </a:r>
            <a:r>
              <a:rPr lang="en-US" sz="1500" u="sng" dirty="0">
                <a:hlinkClick r:id="rId3"/>
              </a:rPr>
              <a:t>https://www.qatarairways.com/en-bd/press-releases/2013/May/pressrelease_qr-hosts-hr-management-conf.html</a:t>
            </a:r>
            <a:r>
              <a:rPr lang="en-US" sz="1500" dirty="0"/>
              <a:t> (Accessed: 28 November 2025).</a:t>
            </a:r>
          </a:p>
          <a:p>
            <a:r>
              <a:rPr lang="en-US" sz="1500" dirty="0"/>
              <a:t>Siddiqui, N.N. and Srivastava, A.K. (2025) </a:t>
            </a:r>
            <a:r>
              <a:rPr lang="en-US" sz="1500" i="1" dirty="0"/>
              <a:t>Assessing the Significance of Skill Development, Challenge, and Personal Growth in Airline Employee Motivation</a:t>
            </a:r>
            <a:r>
              <a:rPr lang="en-US" sz="1500" dirty="0"/>
              <a:t>. In: Marketing Technology-Infused Hospitality: Upskilling Frontline Employees for Competitiveness, pp. 133–180. IGI Global Scientific Publishing.</a:t>
            </a:r>
          </a:p>
          <a:p>
            <a:r>
              <a:rPr lang="en-US" sz="1500" dirty="0" err="1"/>
              <a:t>Trullen</a:t>
            </a:r>
            <a:r>
              <a:rPr lang="en-US" sz="1500" dirty="0"/>
              <a:t>, J., Hassan, N., Morley, M.J. and Valverde, M. (2024) </a:t>
            </a:r>
            <a:r>
              <a:rPr lang="en-US" sz="1500" i="1" dirty="0"/>
              <a:t>The devolution of human resource management responsibilities to line managers: a multi-level analysis of contextual influences</a:t>
            </a:r>
            <a:r>
              <a:rPr lang="en-US" sz="1500" dirty="0"/>
              <a:t>. </a:t>
            </a:r>
            <a:r>
              <a:rPr lang="en-US" sz="1500" i="1" dirty="0"/>
              <a:t>The International Journal of Human Resource Management</a:t>
            </a:r>
            <a:r>
              <a:rPr lang="en-US" sz="1500" dirty="0"/>
              <a:t>, 35(8), pp. 1547–1576.</a:t>
            </a:r>
          </a:p>
        </p:txBody>
      </p:sp>
    </p:spTree>
    <p:extLst>
      <p:ext uri="{BB962C8B-B14F-4D97-AF65-F5344CB8AC3E}">
        <p14:creationId xmlns:p14="http://schemas.microsoft.com/office/powerpoint/2010/main" val="242092469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2"/>
          <p:cNvSpPr txBox="1"/>
          <p:nvPr/>
        </p:nvSpPr>
        <p:spPr>
          <a:xfrm>
            <a:off x="1743883" y="1380476"/>
            <a:ext cx="4809318" cy="1128514"/>
          </a:xfrm>
          <a:prstGeom prst="rect">
            <a:avLst/>
          </a:prstGeom>
        </p:spPr>
        <p:txBody>
          <a:bodyPr wrap="square" lIns="0" tIns="0" rIns="0" bIns="0" rtlCol="0" anchor="t">
            <a:spAutoFit/>
          </a:bodyPr>
          <a:lstStyle/>
          <a:p>
            <a:pPr algn="ctr">
              <a:lnSpc>
                <a:spcPts val="8844"/>
              </a:lnSpc>
            </a:pPr>
            <a:r>
              <a:rPr lang="en-US" sz="6317" b="1" dirty="0">
                <a:solidFill>
                  <a:srgbClr val="1211CA"/>
                </a:solidFill>
                <a:latin typeface="Arial Bold"/>
                <a:ea typeface="Arial Bold"/>
                <a:cs typeface="Arial Bold"/>
                <a:sym typeface="Arial Bold"/>
              </a:rPr>
              <a:t>Conclusion</a:t>
            </a:r>
          </a:p>
        </p:txBody>
      </p:sp>
      <p:grpSp>
        <p:nvGrpSpPr>
          <p:cNvPr id="3" name="Group 3"/>
          <p:cNvGrpSpPr/>
          <p:nvPr/>
        </p:nvGrpSpPr>
        <p:grpSpPr>
          <a:xfrm>
            <a:off x="15147290" y="0"/>
            <a:ext cx="212090" cy="5143500"/>
            <a:chOff x="0" y="0"/>
            <a:chExt cx="55859" cy="1354667"/>
          </a:xfrm>
        </p:grpSpPr>
        <p:sp>
          <p:nvSpPr>
            <p:cNvPr id="4" name="Freeform 4"/>
            <p:cNvSpPr/>
            <p:nvPr/>
          </p:nvSpPr>
          <p:spPr>
            <a:xfrm>
              <a:off x="0" y="0"/>
              <a:ext cx="55859" cy="1354667"/>
            </a:xfrm>
            <a:custGeom>
              <a:avLst/>
              <a:gdLst/>
              <a:ahLst/>
              <a:cxnLst/>
              <a:rect l="l" t="t" r="r" b="b"/>
              <a:pathLst>
                <a:path w="55859" h="1354667">
                  <a:moveTo>
                    <a:pt x="0" y="0"/>
                  </a:moveTo>
                  <a:lnTo>
                    <a:pt x="55859" y="0"/>
                  </a:lnTo>
                  <a:lnTo>
                    <a:pt x="55859" y="1354667"/>
                  </a:lnTo>
                  <a:lnTo>
                    <a:pt x="0" y="1354667"/>
                  </a:lnTo>
                  <a:close/>
                </a:path>
              </a:pathLst>
            </a:custGeom>
            <a:solidFill>
              <a:srgbClr val="F9B314"/>
            </a:solidFill>
          </p:spPr>
        </p:sp>
        <p:sp>
          <p:nvSpPr>
            <p:cNvPr id="5" name="TextBox 5"/>
            <p:cNvSpPr txBox="1"/>
            <p:nvPr/>
          </p:nvSpPr>
          <p:spPr>
            <a:xfrm>
              <a:off x="0" y="-38100"/>
              <a:ext cx="55859" cy="1392767"/>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5359380" y="9157426"/>
            <a:ext cx="2800321" cy="634698"/>
            <a:chOff x="0" y="0"/>
            <a:chExt cx="3733762" cy="846264"/>
          </a:xfrm>
        </p:grpSpPr>
        <p:sp>
          <p:nvSpPr>
            <p:cNvPr id="7" name="TextBox 7"/>
            <p:cNvSpPr txBox="1"/>
            <p:nvPr/>
          </p:nvSpPr>
          <p:spPr>
            <a:xfrm>
              <a:off x="1286849" y="317485"/>
              <a:ext cx="2203152" cy="319730"/>
            </a:xfrm>
            <a:prstGeom prst="rect">
              <a:avLst/>
            </a:prstGeom>
          </p:spPr>
          <p:txBody>
            <a:bodyPr lIns="0" tIns="0" rIns="0" bIns="0" rtlCol="0" anchor="t">
              <a:spAutoFit/>
            </a:bodyPr>
            <a:lstStyle/>
            <a:p>
              <a:pPr algn="r">
                <a:lnSpc>
                  <a:spcPts val="2007"/>
                </a:lnSpc>
              </a:pPr>
              <a:r>
                <a:rPr lang="en-US" sz="1434" b="1" dirty="0">
                  <a:solidFill>
                    <a:srgbClr val="101010"/>
                  </a:solidFill>
                  <a:latin typeface="Montserrat Medium"/>
                  <a:ea typeface="Montserrat Medium"/>
                  <a:cs typeface="Montserrat Medium"/>
                  <a:sym typeface="Montserrat Medium"/>
                </a:rPr>
                <a:t>2506578</a:t>
              </a:r>
            </a:p>
          </p:txBody>
        </p:sp>
        <p:sp>
          <p:nvSpPr>
            <p:cNvPr id="8" name="TextBox 8"/>
            <p:cNvSpPr txBox="1"/>
            <p:nvPr/>
          </p:nvSpPr>
          <p:spPr>
            <a:xfrm>
              <a:off x="927159" y="-28575"/>
              <a:ext cx="2562842" cy="354814"/>
            </a:xfrm>
            <a:prstGeom prst="rect">
              <a:avLst/>
            </a:prstGeom>
          </p:spPr>
          <p:txBody>
            <a:bodyPr lIns="0" tIns="0" rIns="0" bIns="0" rtlCol="0" anchor="t">
              <a:spAutoFit/>
            </a:bodyPr>
            <a:lstStyle/>
            <a:p>
              <a:pPr algn="r">
                <a:lnSpc>
                  <a:spcPts val="2263"/>
                </a:lnSpc>
              </a:pPr>
              <a:r>
                <a:rPr lang="en-US" sz="1616" b="1" dirty="0">
                  <a:solidFill>
                    <a:srgbClr val="101010"/>
                  </a:solidFill>
                  <a:latin typeface="Montserrat Medium"/>
                  <a:ea typeface="Montserrat Medium"/>
                  <a:cs typeface="Montserrat Medium"/>
                  <a:sym typeface="Montserrat Medium"/>
                </a:rPr>
                <a:t>Fabiha Rahman</a:t>
              </a:r>
            </a:p>
          </p:txBody>
        </p:sp>
        <p:grpSp>
          <p:nvGrpSpPr>
            <p:cNvPr id="9" name="Group 9"/>
            <p:cNvGrpSpPr/>
            <p:nvPr/>
          </p:nvGrpSpPr>
          <p:grpSpPr>
            <a:xfrm>
              <a:off x="0" y="696268"/>
              <a:ext cx="3733762" cy="149996"/>
              <a:chOff x="0" y="0"/>
              <a:chExt cx="726478" cy="29185"/>
            </a:xfrm>
          </p:grpSpPr>
          <p:sp>
            <p:nvSpPr>
              <p:cNvPr id="10" name="Freeform 10"/>
              <p:cNvSpPr/>
              <p:nvPr/>
            </p:nvSpPr>
            <p:spPr>
              <a:xfrm>
                <a:off x="0" y="0"/>
                <a:ext cx="726478" cy="29185"/>
              </a:xfrm>
              <a:custGeom>
                <a:avLst/>
                <a:gdLst/>
                <a:ahLst/>
                <a:cxnLst/>
                <a:rect l="l" t="t" r="r" b="b"/>
                <a:pathLst>
                  <a:path w="726478" h="29185">
                    <a:moveTo>
                      <a:pt x="0" y="0"/>
                    </a:moveTo>
                    <a:lnTo>
                      <a:pt x="726478" y="0"/>
                    </a:lnTo>
                    <a:lnTo>
                      <a:pt x="726478" y="29185"/>
                    </a:lnTo>
                    <a:lnTo>
                      <a:pt x="0" y="29185"/>
                    </a:lnTo>
                    <a:close/>
                  </a:path>
                </a:pathLst>
              </a:custGeom>
              <a:solidFill>
                <a:srgbClr val="F9B314"/>
              </a:solidFill>
            </p:spPr>
          </p:sp>
          <p:sp>
            <p:nvSpPr>
              <p:cNvPr id="11" name="TextBox 11"/>
              <p:cNvSpPr txBox="1"/>
              <p:nvPr/>
            </p:nvSpPr>
            <p:spPr>
              <a:xfrm>
                <a:off x="0" y="-38100"/>
                <a:ext cx="726478" cy="67285"/>
              </a:xfrm>
              <a:prstGeom prst="rect">
                <a:avLst/>
              </a:prstGeom>
            </p:spPr>
            <p:txBody>
              <a:bodyPr lIns="50800" tIns="50800" rIns="50800" bIns="50800" rtlCol="0" anchor="ctr"/>
              <a:lstStyle/>
              <a:p>
                <a:pPr algn="ctr">
                  <a:lnSpc>
                    <a:spcPts val="2660"/>
                  </a:lnSpc>
                  <a:spcBef>
                    <a:spcPct val="0"/>
                  </a:spcBef>
                </a:pPr>
                <a:endParaRPr/>
              </a:p>
            </p:txBody>
          </p:sp>
        </p:grpSp>
      </p:grpSp>
      <p:sp>
        <p:nvSpPr>
          <p:cNvPr id="12" name="Freeform 12"/>
          <p:cNvSpPr/>
          <p:nvPr/>
        </p:nvSpPr>
        <p:spPr>
          <a:xfrm>
            <a:off x="764990" y="8756405"/>
            <a:ext cx="2403025" cy="1003263"/>
          </a:xfrm>
          <a:custGeom>
            <a:avLst/>
            <a:gdLst/>
            <a:ahLst/>
            <a:cxnLst/>
            <a:rect l="l" t="t" r="r" b="b"/>
            <a:pathLst>
              <a:path w="2403025" h="1003263">
                <a:moveTo>
                  <a:pt x="0" y="0"/>
                </a:moveTo>
                <a:lnTo>
                  <a:pt x="2403025" y="0"/>
                </a:lnTo>
                <a:lnTo>
                  <a:pt x="2403025" y="1003263"/>
                </a:lnTo>
                <a:lnTo>
                  <a:pt x="0" y="1003263"/>
                </a:lnTo>
                <a:lnTo>
                  <a:pt x="0" y="0"/>
                </a:lnTo>
                <a:close/>
              </a:path>
            </a:pathLst>
          </a:custGeom>
          <a:blipFill>
            <a:blip r:embed="rId2"/>
            <a:stretch>
              <a:fillRect/>
            </a:stretch>
          </a:blipFill>
        </p:spPr>
      </p:sp>
      <p:sp>
        <p:nvSpPr>
          <p:cNvPr id="13" name="TextBox 13"/>
          <p:cNvSpPr txBox="1"/>
          <p:nvPr/>
        </p:nvSpPr>
        <p:spPr>
          <a:xfrm>
            <a:off x="1485406" y="2829323"/>
            <a:ext cx="13288054" cy="693138"/>
          </a:xfrm>
          <a:prstGeom prst="rect">
            <a:avLst/>
          </a:prstGeom>
        </p:spPr>
        <p:txBody>
          <a:bodyPr lIns="0" tIns="0" rIns="0" bIns="0" rtlCol="0" anchor="t">
            <a:spAutoFit/>
          </a:bodyPr>
          <a:lstStyle/>
          <a:p>
            <a:pPr marL="358213" lvl="1" algn="l">
              <a:lnSpc>
                <a:spcPts val="6238"/>
              </a:lnSpc>
            </a:pPr>
            <a:r>
              <a:rPr lang="en-US" sz="3318" dirty="0" smtClean="0">
                <a:solidFill>
                  <a:srgbClr val="2D262A"/>
                </a:solidFill>
                <a:latin typeface="Arial"/>
                <a:ea typeface="Arial"/>
                <a:cs typeface="Arial"/>
                <a:sym typeface="Arial"/>
              </a:rPr>
              <a:t> </a:t>
            </a:r>
            <a:endParaRPr lang="en-US" sz="3318" dirty="0">
              <a:solidFill>
                <a:srgbClr val="2D262A"/>
              </a:solidFill>
              <a:latin typeface="Arial"/>
              <a:ea typeface="Arial"/>
              <a:cs typeface="Arial"/>
              <a:sym typeface="Arial"/>
            </a:endParaRPr>
          </a:p>
        </p:txBody>
      </p:sp>
      <p:sp>
        <p:nvSpPr>
          <p:cNvPr id="14" name="Rectangle 13"/>
          <p:cNvSpPr/>
          <p:nvPr/>
        </p:nvSpPr>
        <p:spPr>
          <a:xfrm>
            <a:off x="3429000" y="2805078"/>
            <a:ext cx="8077200" cy="2728183"/>
          </a:xfrm>
          <a:prstGeom prst="rect">
            <a:avLst/>
          </a:prstGeom>
        </p:spPr>
        <p:txBody>
          <a:bodyPr wrap="square">
            <a:spAutoFit/>
          </a:bodyPr>
          <a:lstStyle/>
          <a:p>
            <a:pPr marL="457200" indent="-457200">
              <a:lnSpc>
                <a:spcPct val="107000"/>
              </a:lnSpc>
              <a:spcAft>
                <a:spcPts val="800"/>
              </a:spcAft>
              <a:buFont typeface="Wingdings" panose="05000000000000000000" pitchFamily="2" charset="2"/>
              <a:buChar char="Ø"/>
            </a:pPr>
            <a:r>
              <a:rPr lang="en-US" sz="3600" dirty="0">
                <a:latin typeface="Arial" panose="020B0604020202020204" pitchFamily="34" charset="0"/>
                <a:ea typeface="Calibri" panose="020F0502020204030204" pitchFamily="34" charset="0"/>
                <a:cs typeface="Arial" panose="020B0604020202020204" pitchFamily="34" charset="0"/>
              </a:rPr>
              <a:t>People-Centric Strategy</a:t>
            </a:r>
          </a:p>
          <a:p>
            <a:pPr marL="457200" indent="-457200">
              <a:lnSpc>
                <a:spcPct val="107000"/>
              </a:lnSpc>
              <a:spcAft>
                <a:spcPts val="800"/>
              </a:spcAft>
              <a:buFont typeface="Wingdings" panose="05000000000000000000" pitchFamily="2" charset="2"/>
              <a:buChar char="Ø"/>
            </a:pPr>
            <a:r>
              <a:rPr lang="en-US" sz="3600" dirty="0">
                <a:latin typeface="Arial" panose="020B0604020202020204" pitchFamily="34" charset="0"/>
                <a:ea typeface="Calibri" panose="020F0502020204030204" pitchFamily="34" charset="0"/>
                <a:cs typeface="Arial" panose="020B0604020202020204" pitchFamily="34" charset="0"/>
              </a:rPr>
              <a:t>Critical Role of Managers</a:t>
            </a:r>
          </a:p>
          <a:p>
            <a:pPr marL="457200" indent="-457200">
              <a:lnSpc>
                <a:spcPct val="107000"/>
              </a:lnSpc>
              <a:spcAft>
                <a:spcPts val="800"/>
              </a:spcAft>
              <a:buFont typeface="Wingdings" panose="05000000000000000000" pitchFamily="2" charset="2"/>
              <a:buChar char="Ø"/>
            </a:pPr>
            <a:r>
              <a:rPr lang="en-US" sz="3600" dirty="0">
                <a:latin typeface="Arial" panose="020B0604020202020204" pitchFamily="34" charset="0"/>
                <a:ea typeface="Calibri" panose="020F0502020204030204" pitchFamily="34" charset="0"/>
                <a:cs typeface="Arial" panose="020B0604020202020204" pitchFamily="34" charset="0"/>
              </a:rPr>
              <a:t>Address Key Challenges</a:t>
            </a:r>
          </a:p>
          <a:p>
            <a:pPr marL="457200" indent="-457200">
              <a:lnSpc>
                <a:spcPct val="107000"/>
              </a:lnSpc>
              <a:spcAft>
                <a:spcPts val="800"/>
              </a:spcAft>
              <a:buFont typeface="Wingdings" panose="05000000000000000000" pitchFamily="2" charset="2"/>
              <a:buChar char="Ø"/>
            </a:pPr>
            <a:r>
              <a:rPr lang="en-US" sz="3600" dirty="0">
                <a:latin typeface="Arial" panose="020B0604020202020204" pitchFamily="34" charset="0"/>
                <a:ea typeface="Calibri" panose="020F0502020204030204" pitchFamily="34" charset="0"/>
                <a:cs typeface="Arial" panose="020B0604020202020204" pitchFamily="34" charset="0"/>
              </a:rPr>
              <a:t>Future-Proof through Investment</a:t>
            </a:r>
          </a:p>
        </p:txBody>
      </p:sp>
    </p:spTree>
    <p:extLst>
      <p:ext uri="{BB962C8B-B14F-4D97-AF65-F5344CB8AC3E}">
        <p14:creationId xmlns:p14="http://schemas.microsoft.com/office/powerpoint/2010/main" val="892305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240790" y="0"/>
            <a:ext cx="212090" cy="5143500"/>
            <a:chOff x="0" y="0"/>
            <a:chExt cx="55859" cy="1354667"/>
          </a:xfrm>
        </p:grpSpPr>
        <p:sp>
          <p:nvSpPr>
            <p:cNvPr id="3" name="Freeform 3"/>
            <p:cNvSpPr/>
            <p:nvPr/>
          </p:nvSpPr>
          <p:spPr>
            <a:xfrm>
              <a:off x="0" y="0"/>
              <a:ext cx="55859" cy="1354667"/>
            </a:xfrm>
            <a:custGeom>
              <a:avLst/>
              <a:gdLst/>
              <a:ahLst/>
              <a:cxnLst/>
              <a:rect l="l" t="t" r="r" b="b"/>
              <a:pathLst>
                <a:path w="55859" h="1354667">
                  <a:moveTo>
                    <a:pt x="0" y="0"/>
                  </a:moveTo>
                  <a:lnTo>
                    <a:pt x="55859" y="0"/>
                  </a:lnTo>
                  <a:lnTo>
                    <a:pt x="55859" y="1354667"/>
                  </a:lnTo>
                  <a:lnTo>
                    <a:pt x="0" y="1354667"/>
                  </a:lnTo>
                  <a:close/>
                </a:path>
              </a:pathLst>
            </a:custGeom>
            <a:solidFill>
              <a:srgbClr val="F9B314"/>
            </a:solidFill>
          </p:spPr>
        </p:sp>
        <p:sp>
          <p:nvSpPr>
            <p:cNvPr id="4" name="TextBox 4"/>
            <p:cNvSpPr txBox="1"/>
            <p:nvPr/>
          </p:nvSpPr>
          <p:spPr>
            <a:xfrm>
              <a:off x="0" y="-38100"/>
              <a:ext cx="55859" cy="1392767"/>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2772117" y="3147641"/>
            <a:ext cx="11674657" cy="2693670"/>
          </a:xfrm>
          <a:prstGeom prst="rect">
            <a:avLst/>
          </a:prstGeom>
        </p:spPr>
        <p:txBody>
          <a:bodyPr lIns="0" tIns="0" rIns="0" bIns="0" rtlCol="0" anchor="t">
            <a:spAutoFit/>
          </a:bodyPr>
          <a:lstStyle/>
          <a:p>
            <a:pPr algn="l">
              <a:lnSpc>
                <a:spcPts val="10560"/>
              </a:lnSpc>
            </a:pPr>
            <a:r>
              <a:rPr lang="en-US" sz="9600" b="1" dirty="0">
                <a:solidFill>
                  <a:srgbClr val="1211CA"/>
                </a:solidFill>
                <a:latin typeface="Montserrat Ultra-Bold"/>
                <a:ea typeface="Montserrat Ultra-Bold"/>
                <a:cs typeface="Montserrat Ultra-Bold"/>
                <a:sym typeface="Montserrat Ultra-Bold"/>
              </a:rPr>
              <a:t>DO YOU HAVE ANY QUESTIONS?</a:t>
            </a:r>
          </a:p>
        </p:txBody>
      </p:sp>
      <p:sp>
        <p:nvSpPr>
          <p:cNvPr id="7" name="Rectangle 6"/>
          <p:cNvSpPr/>
          <p:nvPr/>
        </p:nvSpPr>
        <p:spPr>
          <a:xfrm>
            <a:off x="15736099" y="9105899"/>
            <a:ext cx="2551901" cy="461665"/>
          </a:xfrm>
          <a:prstGeom prst="rect">
            <a:avLst/>
          </a:prstGeom>
        </p:spPr>
        <p:txBody>
          <a:bodyPr wrap="square">
            <a:spAutoFit/>
          </a:bodyPr>
          <a:lstStyle/>
          <a:p>
            <a:pPr algn="r"/>
            <a:r>
              <a:rPr lang="en-US" sz="1200" b="1" dirty="0">
                <a:solidFill>
                  <a:srgbClr val="101010"/>
                </a:solidFill>
                <a:latin typeface="Montserrat Medium"/>
                <a:ea typeface="Montserrat Medium"/>
                <a:cs typeface="Montserrat Medium"/>
                <a:sym typeface="Montserrat Medium"/>
              </a:rPr>
              <a:t>Fabiha </a:t>
            </a:r>
            <a:r>
              <a:rPr lang="en-US" sz="1200" b="1" dirty="0" smtClean="0">
                <a:solidFill>
                  <a:srgbClr val="101010"/>
                </a:solidFill>
                <a:latin typeface="Montserrat Medium"/>
                <a:ea typeface="Montserrat Medium"/>
                <a:cs typeface="Montserrat Medium"/>
                <a:sym typeface="Montserrat Medium"/>
              </a:rPr>
              <a:t>Rahman</a:t>
            </a:r>
          </a:p>
          <a:p>
            <a:pPr algn="r"/>
            <a:r>
              <a:rPr lang="en-US" sz="1200" b="1" dirty="0">
                <a:solidFill>
                  <a:srgbClr val="101010"/>
                </a:solidFill>
                <a:latin typeface="Montserrat Medium"/>
                <a:ea typeface="Montserrat Medium"/>
                <a:cs typeface="Montserrat Medium"/>
                <a:sym typeface="Montserrat Medium"/>
              </a:rPr>
              <a:t>2506578</a:t>
            </a:r>
          </a:p>
        </p:txBody>
      </p:sp>
      <p:pic>
        <p:nvPicPr>
          <p:cNvPr id="10" name="Picture 9"/>
          <p:cNvPicPr>
            <a:picLocks noChangeAspect="1"/>
          </p:cNvPicPr>
          <p:nvPr/>
        </p:nvPicPr>
        <p:blipFill>
          <a:blip r:embed="rId3"/>
          <a:stretch>
            <a:fillRect/>
          </a:stretch>
        </p:blipFill>
        <p:spPr>
          <a:xfrm rot="16200000">
            <a:off x="17112083" y="8424565"/>
            <a:ext cx="65835" cy="2285999"/>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9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TotalTime>
  <Words>4115</Words>
  <Application>Microsoft Office PowerPoint</Application>
  <PresentationFormat>Custom</PresentationFormat>
  <Paragraphs>334</Paragraphs>
  <Slides>41</Slides>
  <Notes>8</Notes>
  <HiddenSlides>0</HiddenSlides>
  <MMClips>0</MMClips>
  <ScaleCrop>false</ScaleCrop>
  <HeadingPairs>
    <vt:vector size="6" baseType="variant">
      <vt:variant>
        <vt:lpstr>Fonts Used</vt:lpstr>
      </vt:variant>
      <vt:variant>
        <vt:i4>14</vt:i4>
      </vt:variant>
      <vt:variant>
        <vt:lpstr>Theme</vt:lpstr>
      </vt:variant>
      <vt:variant>
        <vt:i4>10</vt:i4>
      </vt:variant>
      <vt:variant>
        <vt:lpstr>Slide Titles</vt:lpstr>
      </vt:variant>
      <vt:variant>
        <vt:i4>41</vt:i4>
      </vt:variant>
    </vt:vector>
  </HeadingPairs>
  <TitlesOfParts>
    <vt:vector size="65" baseType="lpstr">
      <vt:lpstr>Arial</vt:lpstr>
      <vt:lpstr>Canva Sans Bold</vt:lpstr>
      <vt:lpstr>Canva Sans</vt:lpstr>
      <vt:lpstr>Times New Roman</vt:lpstr>
      <vt:lpstr>Arial Bold Italics</vt:lpstr>
      <vt:lpstr>Montserrat Medium</vt:lpstr>
      <vt:lpstr>Calibri Light</vt:lpstr>
      <vt:lpstr>Calibri</vt:lpstr>
      <vt:lpstr>Montserrat Ultra-Bold</vt:lpstr>
      <vt:lpstr>Arial Italics</vt:lpstr>
      <vt:lpstr>Arial Bold</vt:lpstr>
      <vt:lpstr>Wingdings</vt:lpstr>
      <vt:lpstr>Open Sans 2 Bold</vt:lpstr>
      <vt:lpstr>TT Fors Bold</vt:lpstr>
      <vt:lpstr>Office Theme</vt:lpstr>
      <vt:lpstr>1_Office Theme</vt:lpstr>
      <vt:lpstr>2_Office Theme</vt:lpstr>
      <vt:lpstr>3_Office Theme</vt:lpstr>
      <vt:lpstr>4_Office Theme</vt:lpstr>
      <vt:lpstr>5_Office Theme</vt:lpstr>
      <vt:lpstr>6_Office Theme</vt:lpstr>
      <vt:lpstr>7_Office Theme</vt:lpstr>
      <vt:lpstr>8_Office Theme</vt:lpstr>
      <vt:lpstr>9_Office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Qatar Airways : Traning &amp; Development</vt:lpstr>
      <vt:lpstr>                              Introduction</vt:lpstr>
      <vt:lpstr>Current HR policies &amp; practices</vt:lpstr>
      <vt:lpstr>Role of line managers</vt:lpstr>
      <vt:lpstr>Strategic alignment with company goals</vt:lpstr>
      <vt:lpstr>Ker HR Challenges</vt:lpstr>
      <vt:lpstr>Recommendation</vt:lpstr>
      <vt:lpstr>Recommendation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Module Name: Human Capital Management Module Code: LCMB7023 Chosen Topic: Reward and remuneration Chosen Organisation: Qatar Airways   Student Name: Thelma Dhussey Student ID: 2516910</vt:lpstr>
      <vt:lpstr>Introduction </vt:lpstr>
      <vt:lpstr>Current Reward &amp; Remuneration Policies of Qatar Airway</vt:lpstr>
      <vt:lpstr>Allowances and Benefits Package of Qatar Airways</vt:lpstr>
      <vt:lpstr>Non-Financial Rewards</vt:lpstr>
      <vt:lpstr>Role of Line Managers</vt:lpstr>
      <vt:lpstr>Strategic Alignment with Organisational Goals</vt:lpstr>
      <vt:lpstr>Key HR Challenges of Qatar Airways</vt:lpstr>
      <vt:lpstr>Practical Recommendations</vt:lpstr>
      <vt:lpstr>Conclusion </vt:lpstr>
      <vt:lpstr>References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HCM-FR-PP-2</dc:title>
  <dc:creator>Fabiha Rahman</dc:creator>
  <cp:lastModifiedBy>Fabiha Rahman (2506578)</cp:lastModifiedBy>
  <cp:revision>17</cp:revision>
  <dcterms:created xsi:type="dcterms:W3CDTF">2006-08-16T00:00:00Z</dcterms:created>
  <dcterms:modified xsi:type="dcterms:W3CDTF">2025-11-30T19:35:13Z</dcterms:modified>
  <dc:identifier>DAG5az7c39Q</dc:identifier>
</cp:coreProperties>
</file>