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30"/>
    <p:restoredTop sz="94682"/>
  </p:normalViewPr>
  <p:slideViewPr>
    <p:cSldViewPr snapToGrid="0">
      <p:cViewPr varScale="1">
        <p:scale>
          <a:sx n="119" d="100"/>
          <a:sy n="119" d="100"/>
        </p:scale>
        <p:origin x="7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1862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474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976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361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509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20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415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62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477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7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77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0267C2-9A87-5888-0384-969AD93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AEFA6A-E623-CF1A-3DDF-C38D3A7E2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2500" y="952499"/>
            <a:ext cx="5602755" cy="495582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683C7D-6C10-1E97-9654-8E57B259D0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200" r="-2" b="-2"/>
          <a:stretch>
            <a:fillRect/>
          </a:stretch>
        </p:blipFill>
        <p:spPr>
          <a:xfrm>
            <a:off x="7534655" y="10"/>
            <a:ext cx="4657346" cy="6857990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3673C1-5318-3CA7-54AF-A195990C97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712897"/>
              </p:ext>
            </p:extLst>
          </p:nvPr>
        </p:nvGraphicFramePr>
        <p:xfrm>
          <a:off x="952500" y="949674"/>
          <a:ext cx="5602755" cy="4957239"/>
        </p:xfrm>
        <a:graphic>
          <a:graphicData uri="http://schemas.openxmlformats.org/drawingml/2006/table">
            <a:tbl>
              <a:tblPr/>
              <a:tblGrid>
                <a:gridCol w="2947620">
                  <a:extLst>
                    <a:ext uri="{9D8B030D-6E8A-4147-A177-3AD203B41FA5}">
                      <a16:colId xmlns:a16="http://schemas.microsoft.com/office/drawing/2014/main" val="716563184"/>
                    </a:ext>
                  </a:extLst>
                </a:gridCol>
                <a:gridCol w="2655135">
                  <a:extLst>
                    <a:ext uri="{9D8B030D-6E8A-4147-A177-3AD203B41FA5}">
                      <a16:colId xmlns:a16="http://schemas.microsoft.com/office/drawing/2014/main" val="2465896183"/>
                    </a:ext>
                  </a:extLst>
                </a:gridCol>
              </a:tblGrid>
              <a:tr h="11965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effectLst/>
                        </a:rPr>
                        <a:t>Module Name &amp; Code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Enterprise and Entrepreneurship – LCLM4006</a:t>
                      </a:r>
                    </a:p>
                  </a:txBody>
                  <a:tcPr anchor="ctr">
                    <a:lnL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3595236"/>
                  </a:ext>
                </a:extLst>
              </a:tr>
              <a:tr h="1709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effectLst/>
                        </a:rPr>
                        <a:t>Assignment Title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GreenGlow Beauty Ltd: A Business Plan for a Sustainable Beauty Salon</a:t>
                      </a:r>
                    </a:p>
                  </a:txBody>
                  <a:tcPr anchor="ctr">
                    <a:lnL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4530347"/>
                  </a:ext>
                </a:extLst>
              </a:tr>
              <a:tr h="6837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effectLst/>
                        </a:rPr>
                        <a:t>Student Name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Erfan Asad Sangabi</a:t>
                      </a:r>
                    </a:p>
                  </a:txBody>
                  <a:tcPr anchor="ctr">
                    <a:lnL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1684310"/>
                  </a:ext>
                </a:extLst>
              </a:tr>
              <a:tr h="6837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effectLst/>
                        </a:rPr>
                        <a:t>Student ID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2511134</a:t>
                      </a:r>
                    </a:p>
                  </a:txBody>
                  <a:tcPr anchor="ctr">
                    <a:lnL w="9525" cap="flat" cmpd="sng" algn="ctr">
                      <a:solidFill>
                        <a:srgbClr val="4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6E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2512396"/>
                  </a:ext>
                </a:extLst>
              </a:tr>
              <a:tr h="6837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</a:rPr>
                        <a:t>Lecturer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4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Mohammad Rahman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6D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9412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322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FA658-C9FC-A29D-D1E5-9F5D1241E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727" y="731967"/>
            <a:ext cx="4018878" cy="44106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GreenGlow Beauty Ltd?</a:t>
            </a:r>
            <a:br>
              <a:rPr lang="en-GB" b="1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BA24F2-A9A4-F9D3-DB6A-D568B2ED9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07" y="1861073"/>
            <a:ext cx="5550946" cy="3743661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A boutique beauty salon that actually walks the talk on sustainability</a:t>
            </a:r>
          </a:p>
          <a:p>
            <a:r>
              <a:rPr lang="en-GB" dirty="0"/>
              <a:t>Most salons slap an "eco-friendly" label on their products and call it a day. GreenGlow goes further — sustainability is built into every part of the service, not just what sits on the shelf.</a:t>
            </a:r>
          </a:p>
          <a:p>
            <a:r>
              <a:rPr lang="en-GB" b="1" dirty="0"/>
              <a:t>What we offer:</a:t>
            </a:r>
          </a:p>
          <a:p>
            <a:r>
              <a:rPr lang="en-GB" dirty="0"/>
              <a:t>Haircuts, colour &amp; styling</a:t>
            </a:r>
          </a:p>
          <a:p>
            <a:r>
              <a:rPr lang="en-GB" dirty="0"/>
              <a:t>Skincare &amp; facials</a:t>
            </a:r>
          </a:p>
          <a:p>
            <a:r>
              <a:rPr lang="en-GB" dirty="0"/>
              <a:t>Waxing, manicures &amp; pedicures</a:t>
            </a:r>
          </a:p>
          <a:p>
            <a:r>
              <a:rPr lang="en-GB" dirty="0"/>
              <a:t>All using </a:t>
            </a:r>
            <a:r>
              <a:rPr lang="en-GB" b="1" dirty="0"/>
              <a:t>organic, cruelty-free, certified products</a:t>
            </a:r>
            <a:endParaRPr lang="en-GB" dirty="0"/>
          </a:p>
          <a:p>
            <a:endParaRPr lang="en-GB" b="1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8E5124-F4F4-1006-B0A3-61ECE593497B}"/>
              </a:ext>
            </a:extLst>
          </p:cNvPr>
          <p:cNvSpPr txBox="1"/>
          <p:nvPr/>
        </p:nvSpPr>
        <p:spPr>
          <a:xfrm>
            <a:off x="6096000" y="429912"/>
            <a:ext cx="586291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makes us different:</a:t>
            </a:r>
          </a:p>
          <a:p>
            <a:endParaRPr lang="en-GB" b="1" dirty="0"/>
          </a:p>
          <a:p>
            <a:r>
              <a:rPr lang="en-GB" dirty="0"/>
              <a:t>Customers refill product containers in-salon rather than buying new ones</a:t>
            </a:r>
          </a:p>
          <a:p>
            <a:endParaRPr lang="en-GB" dirty="0"/>
          </a:p>
          <a:p>
            <a:r>
              <a:rPr lang="en-GB" dirty="0"/>
              <a:t>Empty containers, foils and even hair clippings are collected and recycled through certified third parties</a:t>
            </a:r>
          </a:p>
          <a:p>
            <a:endParaRPr lang="en-US" dirty="0"/>
          </a:p>
          <a:p>
            <a:r>
              <a:rPr lang="en-GB" dirty="0"/>
              <a:t>Nothing is just thrown away — that's the whole point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834EBB-C8C4-A948-4B20-280A87F36568}"/>
              </a:ext>
            </a:extLst>
          </p:cNvPr>
          <p:cNvSpPr txBox="1"/>
          <p:nvPr/>
        </p:nvSpPr>
        <p:spPr>
          <a:xfrm>
            <a:off x="6237962" y="3372522"/>
            <a:ext cx="57209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How the business is set up:</a:t>
            </a:r>
          </a:p>
          <a:p>
            <a:endParaRPr lang="en-GB" b="1" dirty="0"/>
          </a:p>
          <a:p>
            <a:r>
              <a:rPr lang="en-GB" dirty="0"/>
              <a:t>Registered as a </a:t>
            </a:r>
            <a:r>
              <a:rPr lang="en-GB" b="1" dirty="0"/>
              <a:t>Private Limited Company</a:t>
            </a:r>
            <a:r>
              <a:rPr lang="en-GB" dirty="0"/>
              <a:t> — chosen for legal protection, supplier credibility and access to funding</a:t>
            </a:r>
          </a:p>
          <a:p>
            <a:endParaRPr lang="en-US" dirty="0"/>
          </a:p>
          <a:p>
            <a:r>
              <a:rPr lang="en-GB" dirty="0"/>
              <a:t>Small team of four:</a:t>
            </a:r>
          </a:p>
          <a:p>
            <a:r>
              <a:rPr lang="en-GB" dirty="0"/>
              <a:t>Salon Manager</a:t>
            </a:r>
          </a:p>
          <a:p>
            <a:r>
              <a:rPr lang="en-GB" dirty="0"/>
              <a:t>Two Senior Therapist-Stylists</a:t>
            </a:r>
          </a:p>
          <a:p>
            <a:r>
              <a:rPr lang="en-GB" dirty="0"/>
              <a:t>Part-time Sustainability &amp; Retail Coordinator </a:t>
            </a:r>
            <a:r>
              <a:rPr lang="en-GB" i="1" dirty="0"/>
              <a:t>(a role most salons simply don't have)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048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F41E9-55E1-8629-F3B5-8C0FE37F3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434"/>
            <a:ext cx="4389120" cy="1776132"/>
          </a:xfrm>
        </p:spPr>
        <p:txBody>
          <a:bodyPr>
            <a:noAutofit/>
          </a:bodyPr>
          <a:lstStyle/>
          <a:p>
            <a:r>
              <a:rPr lang="en-GB" sz="2000" b="1" dirty="0"/>
              <a:t>The External Environment — What's Happening Out There</a:t>
            </a:r>
            <a:br>
              <a:rPr lang="en-GB" sz="2000" b="1" dirty="0"/>
            </a:b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26C5D-55A4-69F8-D01D-EC0567457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32" y="1656678"/>
            <a:ext cx="5600252" cy="4485938"/>
          </a:xfrm>
        </p:spPr>
        <p:txBody>
          <a:bodyPr>
            <a:normAutofit/>
          </a:bodyPr>
          <a:lstStyle/>
          <a:p>
            <a:r>
              <a:rPr lang="en-GB" dirty="0"/>
              <a:t>Three factors from the PESTEL analysis that matter most for GreenGlow: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The Government is making single-use packaging more expensive (Political)</a:t>
            </a:r>
          </a:p>
          <a:p>
            <a:r>
              <a:rPr lang="en-GB" dirty="0"/>
              <a:t>New EPR fees kicked in from 2025, with costs tied to recyclability from 2026–27</a:t>
            </a:r>
          </a:p>
          <a:p>
            <a:r>
              <a:rPr lang="en-GB" dirty="0"/>
              <a:t>Salons that still rely on single-use packaging will start feeling it financially</a:t>
            </a:r>
          </a:p>
          <a:p>
            <a:r>
              <a:rPr lang="en-GB" dirty="0"/>
              <a:t>GreenGlow's refill model means this works </a:t>
            </a:r>
            <a:r>
              <a:rPr lang="en-GB" i="1" dirty="0"/>
              <a:t>in our favour</a:t>
            </a:r>
            <a:r>
              <a:rPr lang="en-GB" dirty="0"/>
              <a:t>, not against us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A3DE91-4BDB-3A87-0E84-98C47F3C4C20}"/>
              </a:ext>
            </a:extLst>
          </p:cNvPr>
          <p:cNvSpPr txBox="1"/>
          <p:nvPr/>
        </p:nvSpPr>
        <p:spPr>
          <a:xfrm>
            <a:off x="6096000" y="206328"/>
            <a:ext cx="57494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Everyone's margins are getting squeezed (Economic)</a:t>
            </a:r>
          </a:p>
          <a:p>
            <a:endParaRPr lang="en-GB" b="1" dirty="0"/>
          </a:p>
          <a:p>
            <a:r>
              <a:rPr lang="en-GB" dirty="0"/>
              <a:t>The National Living Wage went up 5.8% in April 2025</a:t>
            </a:r>
          </a:p>
          <a:p>
            <a:endParaRPr lang="en-GB" dirty="0"/>
          </a:p>
          <a:p>
            <a:r>
              <a:rPr lang="en-GB" dirty="0"/>
              <a:t>The NHBF expects sector profits to fall by around 15% as a result</a:t>
            </a:r>
          </a:p>
          <a:p>
            <a:endParaRPr lang="en-GB" dirty="0"/>
          </a:p>
          <a:p>
            <a:r>
              <a:rPr lang="en-GB" dirty="0"/>
              <a:t>A lot of salons will struggle — but a strong brand with loyal, values-driven customers is more protected from that kind of pressure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9D53B8-9840-CEC7-4850-B80D8189F811}"/>
              </a:ext>
            </a:extLst>
          </p:cNvPr>
          <p:cNvSpPr txBox="1"/>
          <p:nvPr/>
        </p:nvSpPr>
        <p:spPr>
          <a:xfrm>
            <a:off x="6096000" y="3603812"/>
            <a:ext cx="57494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Customers genuinely care about this stuff now (Social)</a:t>
            </a:r>
          </a:p>
          <a:p>
            <a:endParaRPr lang="en-GB" b="1" dirty="0"/>
          </a:p>
          <a:p>
            <a:r>
              <a:rPr lang="en-GB" dirty="0"/>
              <a:t>-78% of consumers say sustainability influences what they buy</a:t>
            </a:r>
          </a:p>
          <a:p>
            <a:r>
              <a:rPr lang="en-GB" dirty="0"/>
              <a:t>-68% say "clean and natural" ingredients are their number one priority</a:t>
            </a:r>
          </a:p>
          <a:p>
            <a:r>
              <a:rPr lang="en-GB" dirty="0"/>
              <a:t>-71% have bought a beauty product because of something they saw on social media</a:t>
            </a:r>
          </a:p>
          <a:p>
            <a:r>
              <a:rPr lang="en-US" dirty="0"/>
              <a:t>-</a:t>
            </a:r>
            <a:r>
              <a:rPr lang="en-GB" dirty="0"/>
              <a:t>GreenGlow's entire model — and its marketing — is built around exactly this shift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549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D4307-8D04-0B99-E98E-D7603848C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5529431" cy="17534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GreenGlow Will Reach Its Customers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598D-AC73-47D5-A119-15FDAC637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1524"/>
            <a:ext cx="6508376" cy="54164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 big advertising budget. No billboards. Just two strategies that actually work for a small business like this:</a:t>
            </a:r>
          </a:p>
          <a:p>
            <a:endParaRPr lang="en-GB" dirty="0"/>
          </a:p>
          <a:p>
            <a:r>
              <a:rPr lang="en-GB" b="1" dirty="0"/>
              <a:t>1. Social Media — Instagram &amp; TikTok</a:t>
            </a:r>
          </a:p>
          <a:p>
            <a:endParaRPr lang="en-GB" b="1" dirty="0"/>
          </a:p>
          <a:p>
            <a:r>
              <a:rPr lang="en-GB" dirty="0"/>
              <a:t>his isn't just posting pretty pictures. The content will show people </a:t>
            </a:r>
            <a:r>
              <a:rPr lang="en-GB" i="1" dirty="0"/>
              <a:t>how</a:t>
            </a:r>
            <a:r>
              <a:rPr lang="en-GB" dirty="0"/>
              <a:t> things work:</a:t>
            </a:r>
          </a:p>
          <a:p>
            <a:r>
              <a:rPr lang="en-GB" dirty="0"/>
              <a:t>What the refill station looks like and how to use it</a:t>
            </a:r>
          </a:p>
          <a:p>
            <a:r>
              <a:rPr lang="en-GB" dirty="0"/>
              <a:t>What happens to the containers after they're returned</a:t>
            </a:r>
          </a:p>
          <a:p>
            <a:r>
              <a:rPr lang="en-GB" dirty="0"/>
              <a:t>Where the products come from and why those suppliers were chosen</a:t>
            </a:r>
          </a:p>
          <a:p>
            <a:r>
              <a:rPr lang="en-GB" dirty="0"/>
              <a:t>It's honest, it's visual, and it builds real trust — which is exactly what the target audience responds to. With 71% of UK beauty consumers influenced by social media, this is where the conversation is already happening.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F0532D-96AE-F4D6-1010-3AA3D87EAF8D}"/>
              </a:ext>
            </a:extLst>
          </p:cNvPr>
          <p:cNvSpPr txBox="1"/>
          <p:nvPr/>
        </p:nvSpPr>
        <p:spPr>
          <a:xfrm>
            <a:off x="7089289" y="876749"/>
            <a:ext cx="49377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Loyalty Programme + Local Partnerships</a:t>
            </a:r>
          </a:p>
          <a:p>
            <a:endParaRPr lang="en-GB" b="1" dirty="0"/>
          </a:p>
          <a:p>
            <a:r>
              <a:rPr lang="en-GB" dirty="0"/>
              <a:t>Customers earn rewards every time they bring back an empty container. It keeps people coming back, and it reinforces the whole zero-waste message at the same time.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 top of that, GreenGlow will partner with local environmental groups and zero-waste markets — not to spend money on advertising, but to show up in the right spaces and meet the right people. Add in third-party certifications like B Corp or the Vegan Society, and the brand earns its credibility rather than just claiming it.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47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C69E-2138-4B77-5E20-CAFB3100C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200"/>
            <a:ext cx="9187031" cy="130968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Numbers — Funding &amp; Start-Up Costs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E3FF4-C624-4BCB-69A3-F7EE1816C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93999"/>
            <a:ext cx="12192000" cy="4956193"/>
          </a:xfrm>
        </p:spPr>
        <p:txBody>
          <a:bodyPr/>
          <a:lstStyle/>
          <a:p>
            <a:r>
              <a:rPr lang="en-GB" b="1" dirty="0"/>
              <a:t>Total funding needed: £21,000</a:t>
            </a:r>
            <a:r>
              <a:rPr lang="en-GB" dirty="0"/>
              <a:t> Source: Government Start Up Loan (British Business Bank)</a:t>
            </a:r>
          </a:p>
          <a:p>
            <a:r>
              <a:rPr lang="en-GB" dirty="0"/>
              <a:t>Fixed rate of 7.5% — lower than the average SME bank loan rate of 8%</a:t>
            </a:r>
          </a:p>
          <a:p>
            <a:r>
              <a:rPr lang="en-GB" dirty="0"/>
              <a:t>Repayment over 1 to 5 years, around £420/month</a:t>
            </a:r>
          </a:p>
          <a:p>
            <a:r>
              <a:rPr lang="en-GB" dirty="0"/>
              <a:t>No arrangement fees, no early repayment penalties</a:t>
            </a:r>
          </a:p>
          <a:p>
            <a:r>
              <a:rPr lang="en-GB" dirty="0"/>
              <a:t>12 months of free business mentoring included</a:t>
            </a:r>
          </a:p>
          <a:p>
            <a:r>
              <a:rPr lang="en-GB" dirty="0"/>
              <a:t>No equity given away — the founder keeps 100% ownership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243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0CCA0-CBB6-D1C9-5746-F437D2A66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278" y="0"/>
            <a:ext cx="9601200" cy="1309687"/>
          </a:xfrm>
        </p:spPr>
        <p:txBody>
          <a:bodyPr/>
          <a:lstStyle/>
          <a:p>
            <a:r>
              <a:rPr lang="en-GB" b="1" dirty="0"/>
              <a:t>How the £20,500 is being spent in Month 1: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9AD4A13-FE67-0EA7-2E28-71B9CC375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640348"/>
              </p:ext>
            </p:extLst>
          </p:nvPr>
        </p:nvGraphicFramePr>
        <p:xfrm>
          <a:off x="1002082" y="1503122"/>
          <a:ext cx="7653402" cy="3569922"/>
        </p:xfrm>
        <a:graphic>
          <a:graphicData uri="http://schemas.openxmlformats.org/drawingml/2006/table">
            <a:tbl>
              <a:tblPr/>
              <a:tblGrid>
                <a:gridCol w="2551134">
                  <a:extLst>
                    <a:ext uri="{9D8B030D-6E8A-4147-A177-3AD203B41FA5}">
                      <a16:colId xmlns:a16="http://schemas.microsoft.com/office/drawing/2014/main" val="2983519463"/>
                    </a:ext>
                  </a:extLst>
                </a:gridCol>
                <a:gridCol w="2551134">
                  <a:extLst>
                    <a:ext uri="{9D8B030D-6E8A-4147-A177-3AD203B41FA5}">
                      <a16:colId xmlns:a16="http://schemas.microsoft.com/office/drawing/2014/main" val="3809175369"/>
                    </a:ext>
                  </a:extLst>
                </a:gridCol>
                <a:gridCol w="2551134">
                  <a:extLst>
                    <a:ext uri="{9D8B030D-6E8A-4147-A177-3AD203B41FA5}">
                      <a16:colId xmlns:a16="http://schemas.microsoft.com/office/drawing/2014/main" val="80643839"/>
                    </a:ext>
                  </a:extLst>
                </a:gridCol>
              </a:tblGrid>
              <a:tr h="24620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Expense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Amount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5435408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Lease deposit &amp; first month's rent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4B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£4,200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20.5%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0257347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Fit-out &amp; refurbishment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£5,500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26.8%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6020033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Organic / cruelty-free stock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£3,800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18.5%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0287960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Refill &amp; dispensing equipment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62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£1,800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8.8%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9294277"/>
                  </a:ext>
                </a:extLst>
              </a:tr>
              <a:tr h="2462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Launch marketing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£1,200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5.9%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8471085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Insurance, licences &amp; POS software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4.9%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0253784"/>
                  </a:ext>
                </a:extLst>
              </a:tr>
              <a:tr h="430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Staff wages (month 1)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£2,200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10.7%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9495718"/>
                  </a:ext>
                </a:extLst>
              </a:tr>
              <a:tr h="2462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Contingency reserve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£800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3.9%</a:t>
                      </a: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077232"/>
                  </a:ext>
                </a:extLst>
              </a:tr>
              <a:tr h="2462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effectLst/>
                        </a:rPr>
                        <a:t>Total</a:t>
                      </a:r>
                      <a:endParaRPr lang="en-GB" sz="1200">
                        <a:effectLst/>
                      </a:endParaRP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effectLst/>
                        </a:rPr>
                        <a:t>£20,500</a:t>
                      </a:r>
                      <a:endParaRPr lang="en-GB" sz="1200">
                        <a:effectLst/>
                      </a:endParaRP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47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>
                          <a:effectLst/>
                        </a:rPr>
                        <a:t>100%</a:t>
                      </a:r>
                      <a:endParaRPr lang="en-GB" sz="1200" dirty="0">
                        <a:effectLst/>
                      </a:endParaRPr>
                    </a:p>
                  </a:txBody>
                  <a:tcPr marL="62816" marR="62816" marT="31408" marB="31408" anchor="ctr">
                    <a:lnL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4AA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06050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84A3F3B-949E-244F-9CB2-5943ADA385B3}"/>
              </a:ext>
            </a:extLst>
          </p:cNvPr>
          <p:cNvSpPr txBox="1"/>
          <p:nvPr/>
        </p:nvSpPr>
        <p:spPr>
          <a:xfrm>
            <a:off x="1123278" y="5354878"/>
            <a:ext cx="89958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about the remaining £500?</a:t>
            </a:r>
            <a:r>
              <a:rPr lang="en-GB" dirty="0"/>
              <a:t> It's being held back deliberately — not spent in month one. With EPR reporting requirements and recyclability-linked fee changes coming in 2026–27, having that buffer available makes sense.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913284"/>
      </p:ext>
    </p:extLst>
  </p:cSld>
  <p:clrMapOvr>
    <a:masterClrMapping/>
  </p:clrMapOvr>
</p:sld>
</file>

<file path=ppt/theme/theme1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827</Words>
  <Application>Microsoft Macintosh PowerPoint</Application>
  <PresentationFormat>Widescreen</PresentationFormat>
  <Paragraphs>108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Goudy Old Style</vt:lpstr>
      <vt:lpstr>Univers Light</vt:lpstr>
      <vt:lpstr>PoiseVTI</vt:lpstr>
      <vt:lpstr>PowerPoint Presentation</vt:lpstr>
      <vt:lpstr>What is GreenGlow Beauty Ltd? </vt:lpstr>
      <vt:lpstr>The External Environment — What's Happening Out There </vt:lpstr>
      <vt:lpstr>How GreenGlow Will Reach Its Customers </vt:lpstr>
      <vt:lpstr>The Numbers — Funding &amp; Start-Up Costs </vt:lpstr>
      <vt:lpstr>How the £20,500 is being spent in Month 1: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erfan asadsangabi</dc:creator>
  <cp:lastModifiedBy>erfan asadsangabi</cp:lastModifiedBy>
  <cp:revision>1</cp:revision>
  <dcterms:created xsi:type="dcterms:W3CDTF">2026-08-09T19:11:52Z</dcterms:created>
  <dcterms:modified xsi:type="dcterms:W3CDTF">2026-08-10T00:08:41Z</dcterms:modified>
</cp:coreProperties>
</file>