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 autoCompressPictures="0">
  <p:sldMasterIdLst>
    <p:sldMasterId id="2147483705" r:id="rId1"/>
  </p:sldMasterIdLst>
  <p:notesMasterIdLst>
    <p:notesMasterId r:id="rId36"/>
  </p:notesMasterIdLst>
  <p:handoutMasterIdLst>
    <p:handoutMasterId r:id="rId37"/>
  </p:handoutMasterIdLst>
  <p:sldIdLst>
    <p:sldId id="256" r:id="rId2"/>
    <p:sldId id="331" r:id="rId3"/>
    <p:sldId id="333" r:id="rId4"/>
    <p:sldId id="334" r:id="rId5"/>
    <p:sldId id="335" r:id="rId6"/>
    <p:sldId id="311" r:id="rId7"/>
    <p:sldId id="309" r:id="rId8"/>
    <p:sldId id="310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327" r:id="rId17"/>
    <p:sldId id="269" r:id="rId18"/>
    <p:sldId id="271" r:id="rId19"/>
    <p:sldId id="312" r:id="rId20"/>
    <p:sldId id="314" r:id="rId21"/>
    <p:sldId id="315" r:id="rId22"/>
    <p:sldId id="330" r:id="rId23"/>
    <p:sldId id="325" r:id="rId24"/>
    <p:sldId id="329" r:id="rId25"/>
    <p:sldId id="316" r:id="rId26"/>
    <p:sldId id="317" r:id="rId27"/>
    <p:sldId id="318" r:id="rId28"/>
    <p:sldId id="320" r:id="rId29"/>
    <p:sldId id="328" r:id="rId30"/>
    <p:sldId id="321" r:id="rId31"/>
    <p:sldId id="281" r:id="rId32"/>
    <p:sldId id="305" r:id="rId33"/>
    <p:sldId id="306" r:id="rId34"/>
    <p:sldId id="326" r:id="rId35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70302020209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74"/>
  </p:normalViewPr>
  <p:slideViewPr>
    <p:cSldViewPr snapToGrid="0" snapToObjects="1">
      <p:cViewPr varScale="1">
        <p:scale>
          <a:sx n="105" d="100"/>
          <a:sy n="105" d="100"/>
        </p:scale>
        <p:origin x="174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AA7BD5-B5A6-D13B-82B1-896A6CF94B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970B1C-0E3F-CF52-6F49-4CB61501C9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2802977-E0E9-CA43-AF2D-9634ACEBAB7B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49234-C937-EBF4-7B06-E5F5662D2B6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FF631-B54F-D1D0-A34C-81A2761FF0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CE3E67C-5E78-D247-99A5-0257363601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E9CD70-7258-ADF2-CBAE-F1FE8EEC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6C8062-0BAD-A2CE-5DA2-1BB7F084BBB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E6377CC2-37E4-714A-A159-9891F3EF00A2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C2C9DEF-473B-B3B2-4C22-4A1AB2FD2F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CAA939F-636A-EE3B-5A51-7F333EEC2C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C0CD3-4FE1-B185-54C7-76ED0152306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0FAA-2EEF-1F37-C48B-2955C26B2D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82F338E1-D800-D146-AF4D-F2932E1C6E3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EAE38CBE-7FF3-C672-CE88-C5570C61B0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F73A883-E52A-434D-9BAE-8B87B0B312A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FFC93CA6-3E19-E922-BAE3-FC6AD02161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6C1CF002-D16F-CF0F-71C2-A89FC8B473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0C372029-26BE-47CD-E104-457B66B036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8DE6B648-F85E-AF48-8C75-A2BC6D85BB3C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31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7407BDA-E22E-E806-B561-706BB3C412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46E70D48-11CE-2FC5-58B1-DB806B651D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2D95781A-A2AB-B437-9D7F-7514C1D7C6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D0590796-B72E-E246-A333-0323F1A28DE9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32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3107FDA7-76E3-B217-1C7C-9C7AD0C2DC5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14B38A6E-4B98-ED41-06E5-6C10E94D3A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A1404E5B-AD13-B7ED-0104-51AC36A139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51DBBAA3-FCC2-A94A-BD99-85554677021D}" type="slidenum">
              <a:rPr lang="en-US" altLang="en-US">
                <a:latin typeface="Comic Sans MS" panose="030F0902030302020204" pitchFamily="66" charset="0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33</a:t>
            </a:fld>
            <a:endParaRPr lang="en-US" altLang="en-US">
              <a:latin typeface="Comic Sans MS" panose="030F09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FF879E9C-C488-D407-B7AD-A202997B87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405EFB30-6709-65FE-E7E7-BB6E671EA8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TitleSlide.png">
            <a:extLst>
              <a:ext uri="{FF2B5EF4-FFF2-40B4-BE49-F238E27FC236}">
                <a16:creationId xmlns:a16="http://schemas.microsoft.com/office/drawing/2014/main" id="{51EA830A-05EB-F7C4-3284-3DDBC7150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1F4AB5-CB8A-3868-7DD5-08D2864F2D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3EA85B6-7C5F-A440-A67D-9677277BDF52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90FFAC8-26C2-98E0-6E76-1FAC618B45F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B6454-CC23-8E48-AD9B-D1EB8AD4C586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1FF7820-59E7-6C26-9EFF-B351B3AD0D5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987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542CB11E-A876-0A95-8B69-7772C29858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7E6FCA-8D8D-4DB5-6CBB-37591E169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0B4FC-4884-4B48-863D-0512DED61839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26BD9BB-0728-520F-2878-3A11A1C80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B0ED6F9-2792-D10B-7353-E71F8BBAB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695BC-047B-F14E-BB93-451842441BC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1102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SectionHeader.png">
            <a:extLst>
              <a:ext uri="{FF2B5EF4-FFF2-40B4-BE49-F238E27FC236}">
                <a16:creationId xmlns:a16="http://schemas.microsoft.com/office/drawing/2014/main" id="{1EDBE054-DD26-0355-6FA6-61E473453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F5F0D6-A1D4-640E-B8D9-8AECA26FC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0E55E-2DA4-AA4B-995C-12160460BC38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9BB2BFF-9468-9337-CC93-24E012F38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EE500F-C516-193A-2F66-79C6F3ED5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89CD5-AC8E-8E4D-80A5-9F06B2C6941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0612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Slides.png">
            <a:extLst>
              <a:ext uri="{FF2B5EF4-FFF2-40B4-BE49-F238E27FC236}">
                <a16:creationId xmlns:a16="http://schemas.microsoft.com/office/drawing/2014/main" id="{08E7DB71-E9F8-0079-521E-9C42A0BCA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DD817E3-54E6-6533-7E48-74CC40CD5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928EE-7D97-474B-AC59-64A68CB0098A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000C6FE-4E8B-0EF4-910C-F54B3A479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BD5AB8C-BABF-56F0-CD3D-F6F21F2E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CFC38-96FE-024A-9D25-9395643DE3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943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Overlay-ContentSlides.png">
            <a:extLst>
              <a:ext uri="{FF2B5EF4-FFF2-40B4-BE49-F238E27FC236}">
                <a16:creationId xmlns:a16="http://schemas.microsoft.com/office/drawing/2014/main" id="{ABF4A26A-A72B-C550-C5C8-6944EE367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82ABBD-E2C5-5125-9649-D6127CBA267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0DCC59-AB4C-DC5E-5704-0A0FE20019E5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3F2FE4F-7643-3AB8-4BA4-C48440427551}"/>
              </a:ext>
            </a:extLst>
          </p:cNvPr>
          <p:cNvCxnSpPr/>
          <p:nvPr/>
        </p:nvCxnSpPr>
        <p:spPr>
          <a:xfrm>
            <a:off x="874713" y="2286000"/>
            <a:ext cx="356235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70AEC7-7015-961B-DA9F-98D789C13924}"/>
              </a:ext>
            </a:extLst>
          </p:cNvPr>
          <p:cNvCxnSpPr/>
          <p:nvPr/>
        </p:nvCxnSpPr>
        <p:spPr>
          <a:xfrm>
            <a:off x="4816475" y="2286000"/>
            <a:ext cx="3565525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49CEC985-2452-E29D-D996-29283D09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D7BC2-4B1B-A040-ADBE-8730FA7479BF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E48B356D-E47D-BA06-789B-18A580874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0FAA7C3-2CBB-B34E-22B5-4849B24B5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7C9CFD-B0B1-BD4F-A214-46FA86E33D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0536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3F7349FB-1112-A8BB-4E65-2F7FAF37B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78A3F-62CE-96C3-1A55-D3D22F35DC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2BC3A-38A9-3D4C-B764-DD80092B00CF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DF670E-EFAB-D9F0-192F-E4C93DC886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53227F-BAAB-CBD2-4F31-89D72DC1A28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72C7740C-7C68-1545-BE5D-F736A27CFEE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4975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630D1AA8-CDC9-00E6-C8A4-6434A338C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FCEF1-F10B-882D-E9A8-8E485490920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AFA49-B57F-8847-ADD0-60EF6927E5E3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5E242-8C46-2B51-6FA2-6C4F009476E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EB2CF6-6CC0-E861-F294-33747EA76E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3C1DBE2-D895-CF4B-9EEE-1AC566F911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768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29ABFF30-16A9-210E-3D6F-A3C4E2B85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319FD20-F2D5-A3B0-9675-B7B11A6EEA4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F3146-121B-5D49-BCF8-686CC1F6069C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E7842A74-8894-0D23-7469-80FA76F0CA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7E55FD2-7B0B-14AA-821F-F9E00BB9DD5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fld id="{91603C18-6F47-1E41-BEDE-750EB5D542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099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Overlay-ContentSlides.png">
            <a:extLst>
              <a:ext uri="{FF2B5EF4-FFF2-40B4-BE49-F238E27FC236}">
                <a16:creationId xmlns:a16="http://schemas.microsoft.com/office/drawing/2014/main" id="{A9363F73-E98A-6923-B45F-4A25AC50F3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2D26604-77CC-ACA9-241E-FD6800A56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D938D-88BC-1947-A209-4B7350A596C6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ACAF520-50D0-965A-A189-86D3EEE4E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DF5A9A3-D529-2A51-99F3-34E08F7D9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3A1490-92A8-D843-AF49-6979570DF97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3705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Overlay-ContentSlides.png">
            <a:extLst>
              <a:ext uri="{FF2B5EF4-FFF2-40B4-BE49-F238E27FC236}">
                <a16:creationId xmlns:a16="http://schemas.microsoft.com/office/drawing/2014/main" id="{926EC3AD-6484-03DD-2989-C4E0071E39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3CF40B7A-CFE1-478C-CE82-AD0614418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DB665-E712-0B42-975A-64E5BF937439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69354A85-05D6-A4E2-AFD1-5D46EB87F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0D386DD-3C24-8037-831A-3DA8C0AFE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08D4C9-2266-504C-BCFD-15FB3ED311B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500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ContentCaption.png">
            <a:extLst>
              <a:ext uri="{FF2B5EF4-FFF2-40B4-BE49-F238E27FC236}">
                <a16:creationId xmlns:a16="http://schemas.microsoft.com/office/drawing/2014/main" id="{807B57B9-ECEA-5FB4-C2BA-2A5FF9F933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D340C81-08EE-1220-18BA-F171C7F7D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7F658-5C8B-C84C-A261-8176E16B7249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9C805AF-7076-163A-A6FD-59345D354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08F71C5-B3F6-C6FB-87AC-F9B93285E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77628-A814-624A-AF98-26AC147EC1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7601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.png">
            <a:extLst>
              <a:ext uri="{FF2B5EF4-FFF2-40B4-BE49-F238E27FC236}">
                <a16:creationId xmlns:a16="http://schemas.microsoft.com/office/drawing/2014/main" id="{04001425-1C1B-3DC2-8190-EDFE2C921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187325"/>
            <a:ext cx="8535987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5008B5F-E990-C7F2-D2B2-91F76846D2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86200" y="6288088"/>
            <a:ext cx="1887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CCBFC-E0F2-6546-99BF-0FADC242F9CC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77AFB70-8231-70C0-13A6-5ABEAB5C5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7400" y="6288088"/>
            <a:ext cx="2676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3D61814-9A71-C166-B261-302CBEE25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6067C-FE2A-3D4E-AFFE-9A41B89BE4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5415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4622FA6C-3C85-22AD-BCEE-B7DDAC4A8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EC24B97-4C8E-E6CA-F809-68CDD9F78F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093C8-F16A-344E-B384-491375999435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8B5B511-3AB9-3011-6E90-56D6A3AC2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5B441B6F-30A0-A8B2-D6ED-DF1DAA95C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6F240E-28CA-B344-BE1F-6A646C01146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1948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Overlay-PictureCaption-Extras.png">
            <a:extLst>
              <a:ext uri="{FF2B5EF4-FFF2-40B4-BE49-F238E27FC236}">
                <a16:creationId xmlns:a16="http://schemas.microsoft.com/office/drawing/2014/main" id="{9DE79518-303C-5FC4-98E4-AF1879FBE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" y="187325"/>
            <a:ext cx="8826500" cy="648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F8E0472-40FC-E113-684B-B3449FB5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288088"/>
            <a:ext cx="18653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F67247-DB45-094F-B9B4-A568EAB19E00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764B2F7-0959-D133-6B39-AC62C85B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5813" y="6288088"/>
            <a:ext cx="52181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FF14015-63DC-95EC-3103-3FC37BC27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DD532-E694-AC4A-8255-2BCBB893CC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9267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95EC7EE2-32D3-B564-3597-3EA20240B7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AFC190-0CFC-CD3F-5D3F-F4BCC75F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5A6A0-5485-F641-98A7-B25CAA83922D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D5E034B-89F3-AE87-688A-F5890EA57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1FCBFB9-CC99-807C-3316-B90EDBBCD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822E57-41C2-1246-8714-12015CA2A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844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Overlay-ContentSlides.png">
            <a:extLst>
              <a:ext uri="{FF2B5EF4-FFF2-40B4-BE49-F238E27FC236}">
                <a16:creationId xmlns:a16="http://schemas.microsoft.com/office/drawing/2014/main" id="{26A92C00-4ED0-C276-71DF-C1E214819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187325"/>
            <a:ext cx="8828087" cy="648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D6094C6-2272-22A6-A60F-E1ECB976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319F6-0807-DC4E-BC40-A91BB1E8AA1B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97F0E77-F3A5-1DEF-B185-9DCEA4BE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BDE126B-8AA0-02E0-5F8C-281025FCE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15CE50-8827-1045-94C3-F2C2798707D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8423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19">
            <a:extLst>
              <a:ext uri="{FF2B5EF4-FFF2-40B4-BE49-F238E27FC236}">
                <a16:creationId xmlns:a16="http://schemas.microsoft.com/office/drawing/2014/main" id="{507C3EBA-621B-E1DE-B2B4-14EA54A715F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7FCA26CA-89E2-D9A3-E569-DF15A0854A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>
            <a:extLst>
              <a:ext uri="{FF2B5EF4-FFF2-40B4-BE49-F238E27FC236}">
                <a16:creationId xmlns:a16="http://schemas.microsoft.com/office/drawing/2014/main" id="{F108C641-C07F-DDE5-8C4C-BAEF631C5A4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2D6BB-3603-9940-BF6F-19919E1B43C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894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>
            <a:extLst>
              <a:ext uri="{FF2B5EF4-FFF2-40B4-BE49-F238E27FC236}">
                <a16:creationId xmlns:a16="http://schemas.microsoft.com/office/drawing/2014/main" id="{422CC9C1-5316-1043-513E-CB6185E5C1EA}"/>
              </a:ext>
            </a:extLst>
          </p:cNvPr>
          <p:cNvSpPr/>
          <p:nvPr/>
        </p:nvSpPr>
        <p:spPr>
          <a:xfrm>
            <a:off x="190500" y="190500"/>
            <a:ext cx="8764588" cy="6478588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FD5765E1-B187-9235-DA8A-C129BA61FA8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79463" y="381000"/>
            <a:ext cx="7583487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  <a:endParaRPr lang="en-US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4AE2D639-5ACB-3AC7-D9A6-70756811037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79463" y="1828800"/>
            <a:ext cx="7583487" cy="420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A7E37-41E2-8660-C620-C2CF9194C5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288088"/>
            <a:ext cx="188753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Trebuchet MS" panose="020B0603020202020204" pitchFamily="34" charset="0"/>
                <a:ea typeface="MS PGothic" pitchFamily="34" charset="-128"/>
              </a:defRPr>
            </a:lvl1pPr>
          </a:lstStyle>
          <a:p>
            <a:pPr>
              <a:defRPr/>
            </a:pPr>
            <a:fld id="{9E14EF51-0DC0-024B-9F17-09C21CBF8733}" type="datetimeFigureOut">
              <a:rPr lang="en-US"/>
              <a:pPr>
                <a:defRPr/>
              </a:pPr>
              <a:t>1/26/26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8495B-EA64-8CBF-925A-F602E89298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5175" y="6288088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D18B4-2384-D0BB-5B1F-C71D3F577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04225" y="219075"/>
            <a:ext cx="49371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26607369-030C-EF49-A535-914950E4E80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kern="1200">
          <a:solidFill>
            <a:schemeClr val="bg1"/>
          </a:solidFill>
          <a:latin typeface="+mj-lt"/>
          <a:ea typeface="ＭＳ Ｐゴシック" panose="020B0600070205080204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ＭＳ Ｐゴシック" panose="020B0600070205080204" pitchFamily="34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bg1"/>
          </a:solidFill>
          <a:latin typeface="Trebuchet MS" pitchFamily="34" charset="0"/>
          <a:ea typeface="MS PGothic" pitchFamily="34" charset="-128"/>
        </a:defRPr>
      </a:lvl9pPr>
    </p:titleStyle>
    <p:bodyStyle>
      <a:lvl1pPr marL="282575" indent="-282575" algn="l" rtl="0" eaLnBrk="0" fontAlgn="base" hangingPunct="0">
        <a:spcBef>
          <a:spcPts val="2000"/>
        </a:spcBef>
        <a:spcAft>
          <a:spcPct val="0"/>
        </a:spcAft>
        <a:buFont typeface="Wingdings 2" pitchFamily="2" charset="2"/>
        <a:buChar char=""/>
        <a:defRPr sz="22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1pPr>
      <a:lvl2pPr marL="577850" indent="-2952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sz="2000"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2pPr>
      <a:lvl3pPr marL="86042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3pPr>
      <a:lvl4pPr marL="1143000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4pPr>
      <a:lvl5pPr marL="1425575" indent="-282575" algn="l" rtl="0" eaLnBrk="0" fontAlgn="base" hangingPunct="0">
        <a:spcBef>
          <a:spcPts val="600"/>
        </a:spcBef>
        <a:spcAft>
          <a:spcPct val="0"/>
        </a:spcAft>
        <a:buFont typeface="Wingdings 2" pitchFamily="2" charset="2"/>
        <a:buChar char=""/>
        <a:defRPr kern="1200">
          <a:solidFill>
            <a:schemeClr val="bg1"/>
          </a:solidFill>
          <a:latin typeface="+mn-lt"/>
          <a:ea typeface="ＭＳ Ｐゴシック" panose="020B0600070205080204" pitchFamily="34" charset="-128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LQZBJiJ_cI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D988D2C-BA0C-0AF2-F35A-BF5914709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3038" y="2141538"/>
            <a:ext cx="6762750" cy="1470025"/>
          </a:xfrm>
        </p:spPr>
        <p:txBody>
          <a:bodyPr/>
          <a:lstStyle/>
          <a:p>
            <a:pPr eaLnBrk="1" hangingPunct="1"/>
            <a:br>
              <a:rPr lang="en-US" altLang="en-US"/>
            </a:br>
            <a:r>
              <a:rPr lang="en-US" altLang="en-US"/>
              <a:t>Introduction to Skill Acquisition / Feedback in Motor Skill Acquisition</a:t>
            </a:r>
          </a:p>
        </p:txBody>
      </p:sp>
      <p:sp>
        <p:nvSpPr>
          <p:cNvPr id="21507" name="Subtitle 2">
            <a:extLst>
              <a:ext uri="{FF2B5EF4-FFF2-40B4-BE49-F238E27FC236}">
                <a16:creationId xmlns:a16="http://schemas.microsoft.com/office/drawing/2014/main" id="{D1BBC5AD-C0C2-E734-3F47-02BF068D9E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967163"/>
            <a:ext cx="6762750" cy="1752600"/>
          </a:xfrm>
        </p:spPr>
        <p:txBody>
          <a:bodyPr/>
          <a:lstStyle/>
          <a:p>
            <a:pPr eaLnBrk="1" hangingPunct="1"/>
            <a:r>
              <a:rPr lang="en-GB" altLang="en-US" dirty="0"/>
              <a:t>Sport and Exercise Psychology</a:t>
            </a:r>
            <a:endParaRPr lang="en-US" altLang="en-US" dirty="0"/>
          </a:p>
          <a:p>
            <a:pPr eaLnBrk="1" hangingPunct="1"/>
            <a:r>
              <a:rPr lang="en-US" altLang="en-US"/>
              <a:t>2026</a:t>
            </a:r>
            <a:endParaRPr lang="en-US" altLang="en-US" dirty="0"/>
          </a:p>
          <a:p>
            <a:pPr eaLnBrk="1" hangingPunct="1"/>
            <a:r>
              <a:rPr lang="en-US" altLang="en-US" dirty="0"/>
              <a:t>Alison Connaughton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3ED3109-26B1-C346-686A-B87076039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Skill Acquisition in Sport…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A83C753D-13BA-4584-F659-A29EC70CF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hlinkClick r:id="rId2"/>
              </a:rPr>
              <a:t>https://www.youtube.com/watch?v=WLQZBJiJ_cI</a:t>
            </a:r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87C311FC-424F-B117-8B82-A8F974D32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skill acquisition? 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10539B6A-BAEF-1067-25F3-1958B676B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Skill acquisition…  </a:t>
            </a:r>
          </a:p>
          <a:p>
            <a:r>
              <a:rPr lang="en-GB" altLang="en-US"/>
              <a:t>What is it? </a:t>
            </a:r>
          </a:p>
          <a:p>
            <a:r>
              <a:rPr lang="en-GB" altLang="en-US"/>
              <a:t>Why is this important? </a:t>
            </a:r>
          </a:p>
          <a:p>
            <a:r>
              <a:rPr lang="en-GB" altLang="en-US"/>
              <a:t>How does skill acquisition impact upon coaching sessions / sports science support?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84C99E4-536B-A64D-A93E-3D834E515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33375"/>
            <a:ext cx="8229600" cy="1143000"/>
          </a:xfrm>
        </p:spPr>
        <p:txBody>
          <a:bodyPr/>
          <a:lstStyle/>
          <a:p>
            <a:r>
              <a:rPr lang="en-GB" altLang="en-US"/>
              <a:t>Reading task (on Moodle):</a:t>
            </a:r>
            <a:endParaRPr lang="en-US" alt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AF3E1D3B-887B-ED92-3FC9-B7E9BD535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389437"/>
          </a:xfrm>
        </p:spPr>
        <p:txBody>
          <a:bodyPr/>
          <a:lstStyle/>
          <a:p>
            <a:r>
              <a:rPr lang="en-GB" altLang="en-US"/>
              <a:t>Working in the field (Southern Hemisphere)</a:t>
            </a:r>
          </a:p>
          <a:p>
            <a:r>
              <a:rPr lang="en-GB" altLang="en-US"/>
              <a:t>AIS / NZ Academy of Sport</a:t>
            </a:r>
          </a:p>
          <a:p>
            <a:endParaRPr lang="en-GB" altLang="en-US"/>
          </a:p>
          <a:p>
            <a:r>
              <a:rPr lang="en-GB" altLang="en-US"/>
              <a:t>Make brief notes / be prepared to discuss EITHER the swimming or badminton example…</a:t>
            </a:r>
          </a:p>
          <a:p>
            <a:r>
              <a:rPr lang="en-GB" altLang="en-US"/>
              <a:t>How did the skill acq. Researchers approach the applied situation – coaches / athletes.</a:t>
            </a:r>
          </a:p>
          <a:p>
            <a:pPr lvl="1"/>
            <a:r>
              <a:rPr lang="en-GB" altLang="en-US"/>
              <a:t>What did they actually do? Interventions</a:t>
            </a:r>
          </a:p>
          <a:p>
            <a:pPr lvl="1"/>
            <a:r>
              <a:rPr lang="en-GB" altLang="en-US"/>
              <a:t>Role of technology?</a:t>
            </a:r>
          </a:p>
          <a:p>
            <a:pPr lvl="1"/>
            <a:r>
              <a:rPr lang="en-GB" altLang="en-US"/>
              <a:t>Anything interesting / surprising that you noted?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446201F-2A94-90AF-C2F0-8FE722272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91A3FEA8-B3A2-CD96-1048-6D1119819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32C4329B-1B46-D92E-DA5F-DD311939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Why study feedback?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3EFC33D6-1472-B7E5-918B-3EFD2C9DE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Researchers…</a:t>
            </a:r>
          </a:p>
          <a:p>
            <a:pPr eaLnBrk="1" hangingPunct="1"/>
            <a:r>
              <a:rPr lang="en-US" altLang="en-US"/>
              <a:t>Insight into learning process</a:t>
            </a:r>
          </a:p>
          <a:p>
            <a:pPr eaLnBrk="1" hangingPunct="1"/>
            <a:r>
              <a:rPr lang="en-US" altLang="en-US"/>
              <a:t>At the heart of understanding about skill acquisition.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Practitioners…</a:t>
            </a:r>
          </a:p>
          <a:p>
            <a:pPr eaLnBrk="1" hangingPunct="1"/>
            <a:r>
              <a:rPr lang="en-US" altLang="en-US"/>
              <a:t>Foundations for providing instructions</a:t>
            </a:r>
          </a:p>
          <a:p>
            <a:pPr eaLnBrk="1" hangingPunct="1"/>
            <a:r>
              <a:rPr lang="en-US" altLang="en-US"/>
              <a:t>Practice strategies</a:t>
            </a:r>
          </a:p>
          <a:p>
            <a:pPr lvl="1" eaLnBrk="1" hangingPunct="1"/>
            <a:r>
              <a:rPr lang="en-US" altLang="en-US"/>
              <a:t>Aim to facilitate learning / performance of skills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D3EDF-C772-4F22-2661-9C0372E3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Where do we obtain feedback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65ED-AA33-65F6-F7A1-34FA5F65A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a golfer hits a ball…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1</a:t>
            </a:r>
            <a:r>
              <a:rPr lang="en-US" altLang="en-US" baseline="30000">
                <a:solidFill>
                  <a:srgbClr val="FFFF00"/>
                </a:solidFill>
              </a:rPr>
              <a:t>st</a:t>
            </a:r>
            <a:r>
              <a:rPr lang="en-US" altLang="en-US">
                <a:solidFill>
                  <a:srgbClr val="FFFF00"/>
                </a:solidFill>
              </a:rPr>
              <a:t> type…</a:t>
            </a:r>
          </a:p>
          <a:p>
            <a:pPr eaLnBrk="1" hangingPunct="1"/>
            <a:r>
              <a:rPr lang="en-US" altLang="en-US"/>
              <a:t>Sensory feedback – proprioceptive / tactile – sensory receptors in muscles / skin / joints</a:t>
            </a:r>
          </a:p>
          <a:p>
            <a:pPr eaLnBrk="1" hangingPunct="1"/>
            <a:r>
              <a:rPr lang="en-US" altLang="en-US"/>
              <a:t>Visual feedback </a:t>
            </a:r>
          </a:p>
          <a:p>
            <a:pPr eaLnBrk="1" hangingPunct="1"/>
            <a:r>
              <a:rPr lang="en-US" altLang="en-US"/>
              <a:t>Auditory feedback</a:t>
            </a:r>
          </a:p>
          <a:p>
            <a:pPr eaLnBrk="1" hangingPunct="1"/>
            <a:r>
              <a:rPr lang="en-US" altLang="en-US"/>
              <a:t>Provide performance based info. on success of hitting the ball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2C508ED-933D-9521-BAE8-B0916EC93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2</a:t>
            </a:r>
            <a:r>
              <a:rPr lang="en-US" altLang="en-US" baseline="30000"/>
              <a:t>nd</a:t>
            </a:r>
            <a:r>
              <a:rPr lang="en-US" altLang="en-US"/>
              <a:t> type of feedback…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1A0A6CFD-1CC6-A45E-E696-9EC35B413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May or may not be available to the golfer</a:t>
            </a:r>
          </a:p>
          <a:p>
            <a:pPr eaLnBrk="1" hangingPunct="1"/>
            <a:r>
              <a:rPr lang="en-US" altLang="en-US"/>
              <a:t>From:</a:t>
            </a:r>
          </a:p>
          <a:p>
            <a:pPr eaLnBrk="1" hangingPunct="1"/>
            <a:r>
              <a:rPr lang="en-US" altLang="en-US"/>
              <a:t>Coach / Teacher / Training Device</a:t>
            </a:r>
          </a:p>
          <a:p>
            <a:pPr eaLnBrk="1" hangingPunct="1"/>
            <a:r>
              <a:rPr lang="en-US" altLang="en-US"/>
              <a:t>Adds to previous feedback…</a:t>
            </a:r>
          </a:p>
          <a:p>
            <a:pPr eaLnBrk="1" hangingPunct="1"/>
            <a:r>
              <a:rPr lang="en-US" altLang="en-US"/>
              <a:t>May be auditory / visual / proprioceptive / tactile form.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Organization Chart 6">
            <a:extLst>
              <a:ext uri="{FF2B5EF4-FFF2-40B4-BE49-F238E27FC236}">
                <a16:creationId xmlns:a16="http://schemas.microsoft.com/office/drawing/2014/main" id="{4465B6B2-1FFD-38AA-18DB-D873A8C2A7CA}"/>
              </a:ext>
            </a:extLst>
          </p:cNvPr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9699" name="AutoShape 5">
              <a:extLst>
                <a:ext uri="{FF2B5EF4-FFF2-40B4-BE49-F238E27FC236}">
                  <a16:creationId xmlns:a16="http://schemas.microsoft.com/office/drawing/2014/main" id="{4076AA91-25B5-414E-D46A-83BACBFC144E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cxnSp>
          <p:nvCxnSpPr>
            <p:cNvPr id="29700" name="_s1028">
              <a:extLst>
                <a:ext uri="{FF2B5EF4-FFF2-40B4-BE49-F238E27FC236}">
                  <a16:creationId xmlns:a16="http://schemas.microsoft.com/office/drawing/2014/main" id="{E9D81817-9A68-F96C-D26B-3CC514BCC91D}"/>
                </a:ext>
              </a:extLst>
            </p:cNvPr>
            <p:cNvCxnSpPr>
              <a:cxnSpLocks noChangeShapeType="1"/>
              <a:stCxn id="29716" idx="0"/>
              <a:endCxn id="29710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1" name="_s1029">
              <a:extLst>
                <a:ext uri="{FF2B5EF4-FFF2-40B4-BE49-F238E27FC236}">
                  <a16:creationId xmlns:a16="http://schemas.microsoft.com/office/drawing/2014/main" id="{FCFA40C8-BFE1-74D4-EED4-0EC4541CC9CE}"/>
                </a:ext>
              </a:extLst>
            </p:cNvPr>
            <p:cNvCxnSpPr>
              <a:cxnSpLocks noChangeShapeType="1"/>
              <a:stCxn id="1043" idx="0"/>
              <a:endCxn id="29710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2" name="_s1030">
              <a:extLst>
                <a:ext uri="{FF2B5EF4-FFF2-40B4-BE49-F238E27FC236}">
                  <a16:creationId xmlns:a16="http://schemas.microsoft.com/office/drawing/2014/main" id="{7933894F-B256-8349-3238-010E9F6D694A}"/>
                </a:ext>
              </a:extLst>
            </p:cNvPr>
            <p:cNvCxnSpPr>
              <a:cxnSpLocks noChangeShapeType="1"/>
              <a:stCxn id="29714" idx="0"/>
              <a:endCxn id="29709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3" name="_s1031">
              <a:extLst>
                <a:ext uri="{FF2B5EF4-FFF2-40B4-BE49-F238E27FC236}">
                  <a16:creationId xmlns:a16="http://schemas.microsoft.com/office/drawing/2014/main" id="{591C20F1-C766-97F0-1F0B-6303CB101FD9}"/>
                </a:ext>
              </a:extLst>
            </p:cNvPr>
            <p:cNvCxnSpPr>
              <a:cxnSpLocks noChangeShapeType="1"/>
              <a:stCxn id="29713" idx="0"/>
              <a:endCxn id="29709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4" name="_s1032">
              <a:extLst>
                <a:ext uri="{FF2B5EF4-FFF2-40B4-BE49-F238E27FC236}">
                  <a16:creationId xmlns:a16="http://schemas.microsoft.com/office/drawing/2014/main" id="{36B3F5D9-0A04-4860-9125-185622DD8C5D}"/>
                </a:ext>
              </a:extLst>
            </p:cNvPr>
            <p:cNvCxnSpPr>
              <a:cxnSpLocks noChangeShapeType="1"/>
              <a:stCxn id="29712" idx="0"/>
              <a:endCxn id="29709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5" name="_s1033">
              <a:extLst>
                <a:ext uri="{FF2B5EF4-FFF2-40B4-BE49-F238E27FC236}">
                  <a16:creationId xmlns:a16="http://schemas.microsoft.com/office/drawing/2014/main" id="{D7EAE14D-34DF-BED7-D554-1FB5E00AE623}"/>
                </a:ext>
              </a:extLst>
            </p:cNvPr>
            <p:cNvCxnSpPr>
              <a:cxnSpLocks noChangeShapeType="1"/>
              <a:stCxn id="29711" idx="0"/>
              <a:endCxn id="29709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6" name="_s1034">
              <a:extLst>
                <a:ext uri="{FF2B5EF4-FFF2-40B4-BE49-F238E27FC236}">
                  <a16:creationId xmlns:a16="http://schemas.microsoft.com/office/drawing/2014/main" id="{A22A4E33-B06A-8EE5-A735-312C500CD9FA}"/>
                </a:ext>
              </a:extLst>
            </p:cNvPr>
            <p:cNvCxnSpPr>
              <a:cxnSpLocks noChangeShapeType="1"/>
              <a:stCxn id="29710" idx="0"/>
              <a:endCxn id="29708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9707" name="_s1035">
              <a:extLst>
                <a:ext uri="{FF2B5EF4-FFF2-40B4-BE49-F238E27FC236}">
                  <a16:creationId xmlns:a16="http://schemas.microsoft.com/office/drawing/2014/main" id="{6A0C186B-DC2A-E3C1-7F32-D0F9A82712AA}"/>
                </a:ext>
              </a:extLst>
            </p:cNvPr>
            <p:cNvCxnSpPr>
              <a:cxnSpLocks noChangeShapeType="1"/>
              <a:stCxn id="29709" idx="0"/>
              <a:endCxn id="29708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9708" name="_s1036">
              <a:extLst>
                <a:ext uri="{FF2B5EF4-FFF2-40B4-BE49-F238E27FC236}">
                  <a16:creationId xmlns:a16="http://schemas.microsoft.com/office/drawing/2014/main" id="{3725B6CA-0770-9366-6FAF-3190E0255E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09" name="_s1037">
              <a:extLst>
                <a:ext uri="{FF2B5EF4-FFF2-40B4-BE49-F238E27FC236}">
                  <a16:creationId xmlns:a16="http://schemas.microsoft.com/office/drawing/2014/main" id="{D88665E0-FCC3-9A2A-1010-8941B6B513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Task-intrinsic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0" name="_s1038">
              <a:extLst>
                <a:ext uri="{FF2B5EF4-FFF2-40B4-BE49-F238E27FC236}">
                  <a16:creationId xmlns:a16="http://schemas.microsoft.com/office/drawing/2014/main" id="{1271E9EB-A529-8250-A4C7-D2AFCA92DE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Augmented 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feedback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1" name="_s1039">
              <a:extLst>
                <a:ext uri="{FF2B5EF4-FFF2-40B4-BE49-F238E27FC236}">
                  <a16:creationId xmlns:a16="http://schemas.microsoft.com/office/drawing/2014/main" id="{E78F1178-A452-CB30-A87E-8FACBE5486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Visual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2" name="_s1040">
              <a:extLst>
                <a:ext uri="{FF2B5EF4-FFF2-40B4-BE49-F238E27FC236}">
                  <a16:creationId xmlns:a16="http://schemas.microsoft.com/office/drawing/2014/main" id="{EF31115B-A687-6EEA-B3B7-30EC5B1A74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Tactile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3" name="_s1041">
              <a:extLst>
                <a:ext uri="{FF2B5EF4-FFF2-40B4-BE49-F238E27FC236}">
                  <a16:creationId xmlns:a16="http://schemas.microsoft.com/office/drawing/2014/main" id="{9328B7F4-1F6E-7D40-66D2-080B5FD20A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Pro-</a:t>
              </a: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000" b="1">
                  <a:solidFill>
                    <a:schemeClr val="tx1"/>
                  </a:solidFill>
                  <a:latin typeface="Tahoma" panose="020B0604030504040204" pitchFamily="34" charset="0"/>
                </a:rPr>
                <a:t>prioceptive</a:t>
              </a:r>
              <a:endParaRPr lang="en-US" altLang="en-US" sz="20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29714" name="_s1042">
              <a:extLst>
                <a:ext uri="{FF2B5EF4-FFF2-40B4-BE49-F238E27FC236}">
                  <a16:creationId xmlns:a16="http://schemas.microsoft.com/office/drawing/2014/main" id="{63BA4717-3EBA-18FF-B6AF-0B3CF04D8F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Tahoma" panose="020B0604030504040204" pitchFamily="34" charset="0"/>
                </a:rPr>
                <a:t>Auditory</a:t>
              </a:r>
              <a:endParaRPr lang="en-US" altLang="en-US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  <p:sp>
          <p:nvSpPr>
            <p:cNvPr id="1043" name="_s1043">
              <a:extLst>
                <a:ext uri="{FF2B5EF4-FFF2-40B4-BE49-F238E27FC236}">
                  <a16:creationId xmlns:a16="http://schemas.microsoft.com/office/drawing/2014/main" id="{D73B684E-7550-5E25-1A0A-B03E3599D4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eaLnBrk="1" fontAlgn="auto" hangingPunct="1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9716" name="_s1044">
              <a:extLst>
                <a:ext uri="{FF2B5EF4-FFF2-40B4-BE49-F238E27FC236}">
                  <a16:creationId xmlns:a16="http://schemas.microsoft.com/office/drawing/2014/main" id="{276EBFCF-3BC0-F8EF-B2A5-BA774F10B0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>
                <a:spcBef>
                  <a:spcPts val="2000"/>
                </a:spcBef>
                <a:buFont typeface="Wingdings 2" pitchFamily="2" charset="2"/>
                <a:buChar char=""/>
                <a:defRPr sz="22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ts val="600"/>
                </a:spcBef>
                <a:buFont typeface="Wingdings 2" pitchFamily="2" charset="2"/>
                <a:buChar char=""/>
                <a:defRPr sz="2000"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ts val="600"/>
                </a:spcBef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5pPr>
              <a:lvl6pPr marL="25146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6pPr>
              <a:lvl7pPr marL="29718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7pPr>
              <a:lvl8pPr marL="34290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8pPr>
              <a:lvl9pPr marL="3886200" indent="-228600" defTabSz="457200" eaLnBrk="0" fontAlgn="base" hangingPunct="0">
                <a:spcBef>
                  <a:spcPts val="600"/>
                </a:spcBef>
                <a:spcAft>
                  <a:spcPct val="0"/>
                </a:spcAft>
                <a:buFont typeface="Wingdings 2" pitchFamily="2" charset="2"/>
                <a:buChar char=""/>
                <a:defRPr>
                  <a:solidFill>
                    <a:schemeClr val="bg1"/>
                  </a:solidFill>
                  <a:latin typeface="Trebuchet MS" panose="020B070302020209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2400" b="1">
                  <a:solidFill>
                    <a:schemeClr val="tx1"/>
                  </a:solidFill>
                  <a:latin typeface="Tahoma" panose="020B0604030504040204" pitchFamily="34" charset="0"/>
                </a:rPr>
                <a:t>KP</a:t>
              </a:r>
              <a:endParaRPr lang="en-US" altLang="en-US" sz="2400" b="1">
                <a:solidFill>
                  <a:schemeClr val="tx1"/>
                </a:solidFill>
                <a:latin typeface="Tahoma" panose="020B0604030504040204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3BA2ACE8-4332-EBCC-7780-51ED2CA59A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558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Task 1:</a:t>
            </a:r>
            <a:endParaRPr lang="en-US" sz="40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F4345771-5296-2B20-423B-72370956F0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5149850"/>
          </a:xfrm>
        </p:spPr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For a sport of your choice give examples of </a:t>
            </a:r>
            <a:r>
              <a:rPr lang="en-GB" altLang="en-US" sz="2800" u="sng">
                <a:latin typeface="Verdana" panose="020B0604030504040204" pitchFamily="34" charset="0"/>
                <a:cs typeface="Arial" panose="020B0604020202020204" pitchFamily="34" charset="0"/>
              </a:rPr>
              <a:t>all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the types of feedback that a performer would receive and when </a:t>
            </a:r>
          </a:p>
          <a:p>
            <a:pPr lvl="1" eaLnBrk="1" hangingPunct="1"/>
            <a:r>
              <a:rPr lang="en-GB" altLang="en-US">
                <a:latin typeface="Verdana" panose="020B0604030504040204" pitchFamily="34" charset="0"/>
                <a:cs typeface="Arial" panose="020B0604020202020204" pitchFamily="34" charset="0"/>
              </a:rPr>
              <a:t>(during a match / game / performance).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types of feedback would be attended to by the performer?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of these are provided by the coach / teacher?</a:t>
            </a: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Which do you believe are most important?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/>
      <p:bldP spid="890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A177D25A-54A7-F044-3362-234E4024BE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54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MS PGothic" panose="020B0600070205080204" pitchFamily="34" charset="-128"/>
                <a:cs typeface="Arial" pitchFamily="34" charset="0"/>
              </a:rPr>
              <a:t>Intrinsic Feedback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F492D6C-3D6D-260C-DA38-D4A73C54B2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Intrinsic: Task-intrinsic feedback (sensory feedback) is the sensory-perceptual information that is a natural part of performing a skill. Each of the sensory systems can provide this type of feedback.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r>
              <a:rPr lang="en-GB" altLang="en-US" sz="2800"/>
              <a:t>Visual &amp; Proprioceptive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E.g., vision helps you locate a glass and grasp it with your hands and fingers.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Proprioception helps you lift the glass, move it toward your mouth, and not let the glass slip out of your hand</a:t>
            </a:r>
            <a:r>
              <a:rPr lang="en-GB" altLang="en-US" sz="2400"/>
              <a:t>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F2098147-93E2-5A35-9885-4FAC52BC4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Visual &amp; Proprioceptive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 dirty="0">
                <a:solidFill>
                  <a:schemeClr val="tx1"/>
                </a:solidFill>
                <a:ea typeface="+mj-ea"/>
              </a:rPr>
              <a:t>Goal kick in Rugby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A747D5-AA63-7A37-137C-AE21FC6562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Player receives visual task-intrinsic feedback from seeing the flight of the ball and where it goes in relation to the goal posts.</a:t>
            </a:r>
          </a:p>
          <a:p>
            <a:pPr eaLnBrk="1" hangingPunct="1">
              <a:buFont typeface="Wingdings" pitchFamily="2" charset="2"/>
              <a:buChar char="u"/>
            </a:pPr>
            <a:r>
              <a:rPr lang="en-GB" altLang="en-US" sz="2800"/>
              <a:t>In addition, player receives proprioceptive task-intrinsic feedback movement of his body posture along with foot and leg movement as the person prepares to kick the ball and as the ball moves away from the foot.</a:t>
            </a:r>
          </a:p>
          <a:p>
            <a:pPr eaLnBrk="1" hangingPunct="1">
              <a:buFont typeface="Wingdings" pitchFamily="2" charset="2"/>
              <a:buChar char="u"/>
            </a:pPr>
            <a:endParaRPr lang="en-GB" alt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A4BB89A-D9A5-09B6-E87D-AD2D1E1200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Tactile &amp; Auditory Feedback </a:t>
            </a:r>
            <a:br>
              <a:rPr lang="en-GB" sz="4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r>
              <a:rPr lang="en-GB" sz="4000" b="1" u="sng">
                <a:solidFill>
                  <a:schemeClr val="tx1"/>
                </a:solidFill>
                <a:ea typeface="+mj-ea"/>
              </a:rPr>
              <a:t>Tennis &amp; Ice Speed Skating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508C8FE-BB7A-6D50-C3B3-19CCABFD9E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Performer receives auditory task-intrinsic feedback from hearing the foot contact with the ice and the reaction of the crowd to a fall or record performance.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In addition, speed skater receives tactile task-intrinsic feedback from the feel of the skate on his foot touching the ice, or in the case of a fall, the stinging sensation on his back as he slides across the ice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7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>
            <a:extLst>
              <a:ext uri="{FF2B5EF4-FFF2-40B4-BE49-F238E27FC236}">
                <a16:creationId xmlns:a16="http://schemas.microsoft.com/office/drawing/2014/main" id="{A830991A-D7CB-C9AD-34FB-9D1261832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92150"/>
            <a:ext cx="8229600" cy="7254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Intrinsic Feedback </a:t>
            </a:r>
            <a:b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</a:br>
            <a:endParaRPr lang="en-GB" sz="4000" b="1" u="sng" dirty="0">
              <a:solidFill>
                <a:schemeClr val="tx1"/>
              </a:solidFill>
              <a:ea typeface="+mj-ea"/>
            </a:endParaRPr>
          </a:p>
        </p:txBody>
      </p:sp>
      <p:sp>
        <p:nvSpPr>
          <p:cNvPr id="103427" name="Rectangle 3">
            <a:extLst>
              <a:ext uri="{FF2B5EF4-FFF2-40B4-BE49-F238E27FC236}">
                <a16:creationId xmlns:a16="http://schemas.microsoft.com/office/drawing/2014/main" id="{A0AFBE34-517B-F09C-DFED-36EDA665BC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45307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Some intrinsic feedback requires no evaluation.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+mn-ea"/>
              </a:rPr>
              <a:t>A fall, ball misses the bat.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u"/>
              <a:defRPr/>
            </a:pPr>
            <a:r>
              <a:rPr lang="en-GB" sz="2800" dirty="0">
                <a:ea typeface="+mn-ea"/>
              </a:rPr>
              <a:t>Other aspects of intrinsic feedback are not easily recognisable and performers need to learn to evaluate these.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Gymnast: knees bent during a movement</a:t>
            </a:r>
          </a:p>
          <a:p>
            <a:pPr lvl="1" eaLnBrk="1" fontAlgn="auto" hangingPunct="1">
              <a:spcAft>
                <a:spcPts val="0"/>
              </a:spcAft>
              <a:buFont typeface="Wingdings 2" panose="05020102010507070707" pitchFamily="18" charset="2"/>
              <a:buChar char=""/>
              <a:defRPr/>
            </a:pPr>
            <a:r>
              <a:rPr lang="en-GB" sz="2400" b="1" dirty="0">
                <a:solidFill>
                  <a:srgbClr val="F1FBB1"/>
                </a:solidFill>
                <a:ea typeface="+mn-ea"/>
              </a:rPr>
              <a:t>Swimmer: high elbow during pull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419B0067-1079-F93A-48D2-51AA3BAD88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47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ea typeface="+mj-ea"/>
              </a:rPr>
              <a:t>Augmented Feedback</a:t>
            </a:r>
            <a:endParaRPr lang="en-GB" sz="40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B79EB87-C1A0-0957-DD0E-52BD22E815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39825"/>
            <a:ext cx="8435975" cy="5445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600">
                <a:latin typeface="Verdana" panose="020B0604030504040204" pitchFamily="34" charset="0"/>
                <a:cs typeface="Arial" panose="020B0604020202020204" pitchFamily="34" charset="0"/>
              </a:rPr>
              <a:t>A generic term used to describe information about performing a skill.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Normally added to sensory feedback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latin typeface="Verdana" panose="020B0604030504040204" pitchFamily="34" charset="0"/>
                <a:cs typeface="Arial" panose="020B0604020202020204" pitchFamily="34" charset="0"/>
              </a:rPr>
              <a:t>Come from an external source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200">
                <a:latin typeface="Verdana" panose="020B0604030504040204" pitchFamily="34" charset="0"/>
                <a:cs typeface="Arial" panose="020B0604020202020204" pitchFamily="34" charset="0"/>
              </a:rPr>
              <a:t>E.g, Score board, coach, peer.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Concurrent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while person is performing or completing a skill.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>
                <a:latin typeface="Verdana" panose="020B0604030504040204" pitchFamily="34" charset="0"/>
                <a:cs typeface="Arial" panose="020B0604020202020204" pitchFamily="34" charset="0"/>
              </a:rPr>
              <a:t>Terminal augmented Feedback:</a:t>
            </a:r>
            <a:r>
              <a:rPr lang="en-GB" altLang="en-US" sz="2800">
                <a:latin typeface="Verdana" panose="020B0604030504040204" pitchFamily="34" charset="0"/>
                <a:cs typeface="Arial" panose="020B0604020202020204" pitchFamily="34" charset="0"/>
              </a:rPr>
              <a:t> provided after a person has completed a skill.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latin typeface="Verdana" panose="020B060403050404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48A62-D8F6-AB3E-9150-260926165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Strengths and weaknesses of concurrent and terminal feedback?</a:t>
            </a:r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30F30277-5E54-B73C-4C24-F2F4EEED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Concurrent – competing for attention affects processing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Alert to movements not aware of during movement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dirty="0">
                <a:ea typeface="MS PGothic" panose="020B0600070205080204" pitchFamily="34" charset="-128"/>
              </a:rPr>
              <a:t>Terminal – timing of this? Allow discovery. Delay…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endParaRPr lang="en-GB" dirty="0">
              <a:ea typeface="MS PGothic" panose="020B0600070205080204" pitchFamily="34" charset="-128"/>
            </a:endParaRP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US" dirty="0"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6F4232A-663E-950C-CEA3-B7393CCE1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5400">
                <a:solidFill>
                  <a:schemeClr val="tx1"/>
                </a:solidFill>
                <a:ea typeface="+mj-ea"/>
              </a:rPr>
              <a:t>Knowledge of Results (KR)</a:t>
            </a:r>
            <a:endParaRPr lang="en-GB" sz="54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33FF2D45-BE09-2899-C4AF-956AC312C3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700213"/>
            <a:ext cx="8435975" cy="5157787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Post response information about outcome (time / weight / speed etc.)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Externally presented information about the outcome of performing a skill or achieving the goal of the skill.</a:t>
            </a:r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Verdana" panose="020B060403050404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US" b="1" dirty="0">
                <a:latin typeface="Verdana" panose="020B0604030504040204" pitchFamily="34" charset="0"/>
                <a:cs typeface="Arial" panose="020B0604020202020204" pitchFamily="34" charset="0"/>
              </a:rPr>
              <a:t>Q. When would KR be redundant?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Verdana" panose="020B0604030504040204" pitchFamily="34" charset="0"/>
                <a:cs typeface="Arial" panose="020B0604020202020204" pitchFamily="34" charset="0"/>
              </a:rPr>
              <a:t>Redundant when intrinsic feedback gives information.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8" grpId="0"/>
      <p:bldP spid="911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297406D-3FE1-A6DB-4153-6C29171968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>
                <a:solidFill>
                  <a:schemeClr val="tx1"/>
                </a:solidFill>
                <a:ea typeface="+mj-ea"/>
              </a:rPr>
              <a:t>Knowledge of Performance (KP)</a:t>
            </a:r>
            <a:endParaRPr lang="en-GB" sz="480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1B7EEA-974D-82FD-CE54-007D4741D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Information regarding the movement characteristics that led to the performance outcome.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u"/>
            </a:pPr>
            <a:r>
              <a:rPr lang="en-GB" altLang="en-US" sz="3800"/>
              <a:t> Post response information about the nature of the movement.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300"/>
              <a:t> E.g., technique of golf swing (stance, body movement).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EB5C-8F6F-6459-E310-11688DA78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400" dirty="0">
                <a:ea typeface="MS PGothic" panose="020B0600070205080204" pitchFamily="34" charset="-128"/>
              </a:rPr>
              <a:t>Arguments made for distinction between </a:t>
            </a:r>
            <a:br>
              <a:rPr lang="en-US" sz="3400" dirty="0">
                <a:ea typeface="MS PGothic" panose="020B0600070205080204" pitchFamily="34" charset="-128"/>
              </a:rPr>
            </a:br>
            <a:r>
              <a:rPr lang="en-US" sz="3400" dirty="0">
                <a:ea typeface="MS PGothic" panose="020B0600070205080204" pitchFamily="34" charset="-128"/>
              </a:rPr>
              <a:t>KP / KR  (Magill, 2010)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C5F101C0-FFC8-A4F0-74C3-10114B5D1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Today we will be looking at feedback according to characteristics and content.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Functions of Augmented Feedback: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Facilitate learning of a skill – retain strategies / try new ones.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Enhance performance of well learned skills – info. How to improve.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Motivation to practice / continue participation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3F8BB-33CC-927F-DC73-D03CEF51F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Amount of Verbal Augmented Feedback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E18D4AA1-28DE-8CE9-0E11-E1F7183D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Limitations – working memory is limited.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Miller (1956) – 5 to 9 items at once??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Rule: one specific error in the performance of the activity.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Critical for beginners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They may have difficulty determining what errors  they are making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If you have no idea how to correct it  you will have no basis for determining errors.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(Fitts &amp; Posner, 1967; Gentile, 2000)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D70E-1C2B-D4F3-1C96-E1F659414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Content of Verbal Augmented Feedback</a:t>
            </a:r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A44925B9-6559-317F-FFD3-0DC569371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0788"/>
          </a:xfrm>
        </p:spPr>
        <p:txBody>
          <a:bodyPr/>
          <a:lstStyle/>
          <a:p>
            <a:pPr eaLnBrk="1" hangingPunct="1"/>
            <a:r>
              <a:rPr lang="en-US" altLang="en-US"/>
              <a:t>Closely linked to amount of feedback…</a:t>
            </a:r>
          </a:p>
          <a:p>
            <a:pPr eaLnBrk="1" hangingPunct="1"/>
            <a:r>
              <a:rPr lang="en-US" altLang="en-US"/>
              <a:t>(Hodges &amp; Franks, 2008; Wulf &amp; Shea, 2004)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should the coach say?</a:t>
            </a:r>
          </a:p>
          <a:p>
            <a:pPr eaLnBrk="1" hangingPunct="1"/>
            <a:r>
              <a:rPr lang="en-US" altLang="en-US"/>
              <a:t>Magill (2010) proposed 2 step process.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630653A0-5EEC-8EAC-D592-B049CAD7C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21B6D019-7D0D-97AD-38C0-90C8B065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Prioritise errors in terms of how critical part of skill with the error actually is to performance</a:t>
            </a:r>
          </a:p>
          <a:p>
            <a:pPr eaLnBrk="1" hangingPunct="1"/>
            <a:r>
              <a:rPr lang="en-US" altLang="en-US"/>
              <a:t>The error highest on this list should be the one to start with! </a:t>
            </a:r>
          </a:p>
          <a:p>
            <a:pPr eaLnBrk="1" hangingPunct="1"/>
            <a:r>
              <a:rPr lang="en-US" altLang="en-US"/>
              <a:t>Supported by Wulf et al. (2010); Rucci &amp; Tomporowski (2010) and Tzetzis et al. (2008).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954E3A4C-3C62-0253-DC12-5D1F9125D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Task 2: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09FCD993-B10F-C1A7-3FEC-674F745B9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 a skill of your choice (e.g. football throw in)…</a:t>
            </a:r>
          </a:p>
          <a:p>
            <a:pPr eaLnBrk="1" hangingPunct="1"/>
            <a:r>
              <a:rPr lang="en-US" altLang="en-US"/>
              <a:t>Identify the key coaching points / critical aspects that are likely to affect performance.</a:t>
            </a:r>
          </a:p>
          <a:p>
            <a:pPr eaLnBrk="1" hangingPunct="1"/>
            <a:r>
              <a:rPr lang="en-US" altLang="en-US"/>
              <a:t>Prioritise these in order of importance.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7132-9733-6E8D-33F9-9A31416B3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When might this approach pose a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C5FA9-8781-5203-AF47-01697588D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the coach lacks the knowledge to analyse the skills and prioritise what to work on first!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CBC5-191A-5490-8C23-8E9CDED4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Non-verbal forms of augmented feedback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733C4477-B2CB-8D89-1591-297315C7A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828800"/>
            <a:ext cx="7583487" cy="4600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/>
              <a:t>The role of technology!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Gymnastics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Baudry et al. (2006) attached a goniometer to the upper spine and back of the knee of gymnasts.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Concurrent augmented feedback…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They conducted a circle movement on pommel horse.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Buzzer sounded if trunk-leg flexion was greater than 20 degrees.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The aim was to keep as straight as possible!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600"/>
              <a:t>After using the device for 300 circles this improved training and retention 2 weeks later.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800"/>
              <a:t>Control group – found no improvement.</a:t>
            </a:r>
          </a:p>
          <a:p>
            <a:pPr eaLnBrk="1" hangingPunct="1">
              <a:lnSpc>
                <a:spcPct val="80000"/>
              </a:lnSpc>
            </a:pPr>
            <a:endParaRPr lang="en-US" altLang="en-US" sz="15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Placeholder 5">
            <a:extLst>
              <a:ext uri="{FF2B5EF4-FFF2-40B4-BE49-F238E27FC236}">
                <a16:creationId xmlns:a16="http://schemas.microsoft.com/office/drawing/2014/main" id="{B54AC3B8-7EF1-CA46-DB5B-04D2A9902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46163"/>
            <a:ext cx="4040188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2000"/>
              <a:t>Swimming – Chollet et al. (1992)</a:t>
            </a:r>
          </a:p>
        </p:txBody>
      </p:sp>
      <p:sp>
        <p:nvSpPr>
          <p:cNvPr id="41987" name="Content Placeholder 6">
            <a:extLst>
              <a:ext uri="{FF2B5EF4-FFF2-40B4-BE49-F238E27FC236}">
                <a16:creationId xmlns:a16="http://schemas.microsoft.com/office/drawing/2014/main" id="{BB2D8BAA-C694-2C40-7053-164C50822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378075"/>
            <a:ext cx="4040188" cy="37480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Speed sensors were attached to the hand paddles of skilled swimmers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Swimmers aged 14-18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Auditory feedback was provided – fluctuations in speed and hand propulsive force.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After 3 days of training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Assessed 15 days later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Biofeedback improved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group had no change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endParaRPr lang="en-US" altLang="en-US" sz="1700" dirty="0"/>
          </a:p>
        </p:txBody>
      </p:sp>
      <p:sp>
        <p:nvSpPr>
          <p:cNvPr id="48132" name="Text Placeholder 7">
            <a:extLst>
              <a:ext uri="{FF2B5EF4-FFF2-40B4-BE49-F238E27FC236}">
                <a16:creationId xmlns:a16="http://schemas.microsoft.com/office/drawing/2014/main" id="{9427D5A7-7B91-BBAF-6D1C-E86031DF6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7388" y="1096963"/>
            <a:ext cx="4041775" cy="6397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800"/>
              <a:t>Rowing – Smith and Loschner (2002)</a:t>
            </a:r>
          </a:p>
        </p:txBody>
      </p:sp>
      <p:sp>
        <p:nvSpPr>
          <p:cNvPr id="41989" name="Content Placeholder 8">
            <a:extLst>
              <a:ext uri="{FF2B5EF4-FFF2-40B4-BE49-F238E27FC236}">
                <a16:creationId xmlns:a16="http://schemas.microsoft.com/office/drawing/2014/main" id="{3DF07C51-2C68-FACC-A58E-64000FBF62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378075"/>
            <a:ext cx="4041775" cy="37480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Biomechanical variables that correspond to boat speed.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Concurrent AF of </a:t>
            </a:r>
            <a:r>
              <a:rPr lang="en-US" altLang="en-US" dirty="0" err="1"/>
              <a:t>idealised</a:t>
            </a:r>
            <a:r>
              <a:rPr lang="en-US" altLang="en-US" dirty="0"/>
              <a:t> force / angle profile (oar angle – handle)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Feedback when correct technique. </a:t>
            </a:r>
          </a:p>
          <a:p>
            <a:pPr eaLnBrk="1" hangingPunct="1">
              <a:buFont typeface="Wingdings 2" panose="05020102010507070707" pitchFamily="18" charset="2"/>
              <a:buChar char=""/>
              <a:defRPr/>
            </a:pPr>
            <a:r>
              <a:rPr lang="en-US" altLang="en-US" dirty="0"/>
              <a:t>Significant increase in maximum amount of work that can be produced.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22C749BC-6C9E-9685-039F-B0681F593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9155" name="Text Placeholder 2">
            <a:extLst>
              <a:ext uri="{FF2B5EF4-FFF2-40B4-BE49-F238E27FC236}">
                <a16:creationId xmlns:a16="http://schemas.microsoft.com/office/drawing/2014/main" id="{2D33FFDC-51CF-6079-2292-000E48FD7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Netball</a:t>
            </a:r>
          </a:p>
        </p:txBody>
      </p:sp>
      <p:sp>
        <p:nvSpPr>
          <p:cNvPr id="43012" name="Content Placeholder 3">
            <a:extLst>
              <a:ext uri="{FF2B5EF4-FFF2-40B4-BE49-F238E27FC236}">
                <a16:creationId xmlns:a16="http://schemas.microsoft.com/office/drawing/2014/main" id="{BD2FE30D-5E51-F203-03E8-2E98AAF208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Helmer et al. (2010) Nylon </a:t>
            </a:r>
            <a:r>
              <a:rPr lang="en-US" altLang="en-US" sz="1700" dirty="0" err="1"/>
              <a:t>lycra</a:t>
            </a:r>
            <a:r>
              <a:rPr lang="en-US" altLang="en-US" sz="1700" dirty="0"/>
              <a:t> sleeve – strain sensors that provide auditory feedback (drum beat).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Beats relate to tempo for shooting accurately.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200 shots – 4 sessions carried out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Control wore sleeve but no AF</a:t>
            </a: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700" dirty="0"/>
              <a:t>Encouraged movement variability early in practice (rather than sticking with the same pattern) which enhanced performance later on. </a:t>
            </a:r>
          </a:p>
        </p:txBody>
      </p:sp>
      <p:sp>
        <p:nvSpPr>
          <p:cNvPr id="49157" name="Text Placeholder 4">
            <a:extLst>
              <a:ext uri="{FF2B5EF4-FFF2-40B4-BE49-F238E27FC236}">
                <a16:creationId xmlns:a16="http://schemas.microsoft.com/office/drawing/2014/main" id="{363E1C5A-1974-CA2F-57CD-48DEAE0BCE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Running</a:t>
            </a:r>
          </a:p>
        </p:txBody>
      </p:sp>
      <p:sp>
        <p:nvSpPr>
          <p:cNvPr id="43014" name="Content Placeholder 5">
            <a:extLst>
              <a:ext uri="{FF2B5EF4-FFF2-40B4-BE49-F238E27FC236}">
                <a16:creationId xmlns:a16="http://schemas.microsoft.com/office/drawing/2014/main" id="{6CF9D63C-ED4F-D1CD-E578-829E166F18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 err="1"/>
              <a:t>Errikson</a:t>
            </a:r>
            <a:r>
              <a:rPr lang="en-US" altLang="en-US" sz="1900" dirty="0"/>
              <a:t> et al. (2011).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Running mechanics – Swedish national athletes.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Visual display – target step height and length values.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AF of how to correct.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Made a noise when incorrect technique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Was quiet when correct.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Char char=""/>
              <a:defRPr/>
            </a:pPr>
            <a:r>
              <a:rPr lang="en-US" altLang="en-US" sz="1900" dirty="0"/>
              <a:t>The athletes were able to modify the parameters and improve efficiency.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3C16D58F-012B-D024-DF5F-2AD32D9AC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5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50179" name="Text Placeholder 2">
            <a:extLst>
              <a:ext uri="{FF2B5EF4-FFF2-40B4-BE49-F238E27FC236}">
                <a16:creationId xmlns:a16="http://schemas.microsoft.com/office/drawing/2014/main" id="{E3122031-2483-181F-0021-D75BB04CC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Golf</a:t>
            </a:r>
          </a:p>
        </p:txBody>
      </p:sp>
      <p:sp>
        <p:nvSpPr>
          <p:cNvPr id="50180" name="Content Placeholder 3">
            <a:extLst>
              <a:ext uri="{FF2B5EF4-FFF2-40B4-BE49-F238E27FC236}">
                <a16:creationId xmlns:a16="http://schemas.microsoft.com/office/drawing/2014/main" id="{170B77E2-073B-783D-C987-EBA2ED342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700"/>
              <a:t>Trained novice / skilled golfers (Bertram et al., 2007)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Used video as augmented feedback – swing.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Provided with only video – no verbal AF (no advice).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Skilled players improved – they knew what to look for.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Novices deteriorated!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700"/>
              <a:t>Highlights the importance of feedback for novices.</a:t>
            </a:r>
          </a:p>
          <a:p>
            <a:pPr eaLnBrk="1" hangingPunct="1">
              <a:lnSpc>
                <a:spcPct val="80000"/>
              </a:lnSpc>
            </a:pPr>
            <a:endParaRPr lang="en-US" altLang="en-US" sz="1700"/>
          </a:p>
        </p:txBody>
      </p:sp>
      <p:sp>
        <p:nvSpPr>
          <p:cNvPr id="50181" name="Text Placeholder 4">
            <a:extLst>
              <a:ext uri="{FF2B5EF4-FFF2-40B4-BE49-F238E27FC236}">
                <a16:creationId xmlns:a16="http://schemas.microsoft.com/office/drawing/2014/main" id="{4041D940-F511-AE10-D752-222A397A4A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Shooting in Ice hockey</a:t>
            </a:r>
          </a:p>
        </p:txBody>
      </p:sp>
      <p:sp>
        <p:nvSpPr>
          <p:cNvPr id="50182" name="Content Placeholder 5">
            <a:extLst>
              <a:ext uri="{FF2B5EF4-FFF2-40B4-BE49-F238E27FC236}">
                <a16:creationId xmlns:a16="http://schemas.microsoft.com/office/drawing/2014/main" id="{0AF76588-0B53-86E0-D23A-158396E03E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600"/>
              <a:t>Self modelling (Feltz et al.,2008).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University ice hockey players.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Viewed video tapes of their own correct performances.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5 week intervention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Improved their performance and self efficacy (situation specific confidence)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1600"/>
              <a:t>The control group had no change.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5A59B-8513-93C6-1AC7-DC970D49F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14382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Task 3: Where have you seen / used technology such as this in a coaching / learning setting?</a:t>
            </a:r>
            <a:br>
              <a:rPr lang="en-US" dirty="0">
                <a:ea typeface="+mj-ea"/>
              </a:rPr>
            </a:br>
            <a:endParaRPr lang="en-US" dirty="0">
              <a:ea typeface="+mj-ea"/>
            </a:endParaRPr>
          </a:p>
        </p:txBody>
      </p:sp>
      <p:sp>
        <p:nvSpPr>
          <p:cNvPr id="51203" name="Text Placeholder 2">
            <a:extLst>
              <a:ext uri="{FF2B5EF4-FFF2-40B4-BE49-F238E27FC236}">
                <a16:creationId xmlns:a16="http://schemas.microsoft.com/office/drawing/2014/main" id="{1C753A01-64E3-07FF-1413-2181B16BD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463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Content Placeholder 3">
            <a:extLst>
              <a:ext uri="{FF2B5EF4-FFF2-40B4-BE49-F238E27FC236}">
                <a16:creationId xmlns:a16="http://schemas.microsoft.com/office/drawing/2014/main" id="{E96BA875-2404-FC96-BAA4-A4FC1A40B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463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Opinions?</a:t>
            </a:r>
          </a:p>
          <a:p>
            <a:pPr eaLnBrk="1" hangingPunct="1"/>
            <a:r>
              <a:rPr lang="en-US" altLang="en-US"/>
              <a:t>Strengths / weaknesses of the technology aproach!</a:t>
            </a:r>
          </a:p>
        </p:txBody>
      </p:sp>
      <p:sp>
        <p:nvSpPr>
          <p:cNvPr id="51205" name="Text Placeholder 4">
            <a:extLst>
              <a:ext uri="{FF2B5EF4-FFF2-40B4-BE49-F238E27FC236}">
                <a16:creationId xmlns:a16="http://schemas.microsoft.com/office/drawing/2014/main" id="{9745F74E-ADE7-6BAD-0B53-11D88C739F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05350" y="1438275"/>
            <a:ext cx="3657600" cy="79057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6" name="Content Placeholder 5">
            <a:extLst>
              <a:ext uri="{FF2B5EF4-FFF2-40B4-BE49-F238E27FC236}">
                <a16:creationId xmlns:a16="http://schemas.microsoft.com/office/drawing/2014/main" id="{E1F8BBBD-FEF9-3D89-50E5-1738D7DE5A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05350" y="2362200"/>
            <a:ext cx="3657600" cy="368617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3BB10B4-6AA2-CDAA-5814-505C9F74E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Which aspects of performance to provide AF?</a:t>
            </a:r>
          </a:p>
        </p:txBody>
      </p:sp>
      <p:sp>
        <p:nvSpPr>
          <p:cNvPr id="52227" name="Content Placeholder 7">
            <a:extLst>
              <a:ext uri="{FF2B5EF4-FFF2-40B4-BE49-F238E27FC236}">
                <a16:creationId xmlns:a16="http://schemas.microsoft.com/office/drawing/2014/main" id="{14AE1459-167E-DE1A-5FC6-6EDC24DAB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Tasks where goal is to produce a specific movement pattern…straightforward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Coach – prioritise errors.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No one specific movement pattern to achieve the goal – team games.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Basketball free throw – considerable variability of limb positions.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Most accurate predictor – whole body centre of gravity when releasing the ball! Helpful?!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Parameters that are most successful…Identify.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B113777A-8082-E559-B51C-9D0FCC7E7F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09625"/>
            <a:ext cx="8686800" cy="10636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>
                <a:solidFill>
                  <a:schemeClr val="tx1"/>
                </a:solidFill>
                <a:ea typeface="+mj-ea"/>
              </a:rPr>
              <a:t>Info about errors Vs. correct aspects of performance</a:t>
            </a:r>
            <a:r>
              <a:rPr lang="en-GB" sz="4800" dirty="0">
                <a:ea typeface="+mj-ea"/>
              </a:rPr>
              <a:t> </a:t>
            </a:r>
            <a:endParaRPr lang="en-GB" sz="4000" dirty="0">
              <a:ea typeface="+mj-ea"/>
            </a:endParaRP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7F30C3AE-729C-46A8-10D0-52E0DC4614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2060575"/>
            <a:ext cx="8435975" cy="4797425"/>
          </a:xfrm>
        </p:spPr>
        <p:txBody>
          <a:bodyPr/>
          <a:lstStyle/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Focusing on what is done correctly while learning a skill is not sufficient by itself to produce optimal learning.</a:t>
            </a:r>
          </a:p>
          <a:p>
            <a:pPr marL="990600" lvl="1" indent="-533400" eaLnBrk="1" hangingPunct="1">
              <a:lnSpc>
                <a:spcPct val="80000"/>
              </a:lnSpc>
              <a:buFontTx/>
              <a:buNone/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lnSpc>
                <a:spcPct val="80000"/>
              </a:lnSpc>
            </a:pPr>
            <a:r>
              <a:rPr lang="en-GB" altLang="en-US" sz="3600">
                <a:latin typeface="Arial" panose="020B0604020202020204" pitchFamily="34" charset="0"/>
                <a:cs typeface="Arial" panose="020B0604020202020204" pitchFamily="34" charset="0"/>
              </a:rPr>
              <a:t>Feedback about correct performance serves to motivate the person.</a:t>
            </a:r>
          </a:p>
          <a:p>
            <a:pPr marL="990600" lvl="1" indent="-533400" eaLnBrk="1" hangingPunct="1">
              <a:lnSpc>
                <a:spcPct val="80000"/>
              </a:lnSpc>
            </a:pPr>
            <a:endParaRPr lang="en-GB" alt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D6104B0-E655-AB77-1279-FE4C36F92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3588"/>
            <a:ext cx="8686800" cy="5778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Frequency of presenting feedback</a:t>
            </a:r>
            <a:endParaRPr lang="en-GB" sz="4000" dirty="0">
              <a:solidFill>
                <a:schemeClr val="tx1"/>
              </a:solidFill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6251FDB4-2BD1-F50E-165E-927482CE16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484313"/>
            <a:ext cx="8435975" cy="5373687"/>
          </a:xfrm>
        </p:spPr>
        <p:txBody>
          <a:bodyPr/>
          <a:lstStyle/>
          <a:p>
            <a:pPr marL="609600" indent="-6096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reduced Frequency benefit: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for giving feedback is not 100%.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Winstein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&amp; Schmidt (1990) found that 50% resulted in better retention performance.</a:t>
            </a:r>
          </a:p>
          <a:p>
            <a:pPr marL="457200" lvl="1" indent="0" eaLnBrk="1" hangingPunct="1"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However: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Reduced frequency may not benefit all motor skills</a:t>
            </a:r>
          </a:p>
          <a:p>
            <a:pPr marL="990600" lvl="1" indent="-533400" eaLnBrk="1" hangingPunct="1">
              <a:buFont typeface="Wingdings 2" panose="05020102010507070707" pitchFamily="18" charset="2"/>
              <a:buChar char=""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Optimal frequency appears to be specific to the skill being learned.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3BF00D8-AFEB-1CED-52F1-C813B28AF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350" y="860425"/>
            <a:ext cx="8686800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/>
                </a:solidFill>
                <a:latin typeface="Arial" charset="0"/>
                <a:ea typeface="+mj-ea"/>
                <a:cs typeface="Arial" charset="0"/>
              </a:rPr>
              <a:t>Theoretical Implications of the Frequency effect.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D1A8D5AC-0E73-C655-A47F-1867D0FEB4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3000">
                <a:latin typeface="Arial" panose="020B0604020202020204" pitchFamily="34" charset="0"/>
                <a:cs typeface="Arial" panose="020B0604020202020204" pitchFamily="34" charset="0"/>
              </a:rPr>
              <a:t>Why is giving feedback less that 100% of the time beneficial?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Attention capacity overload – more info than they can handle.</a:t>
            </a:r>
          </a:p>
          <a:p>
            <a:pPr marL="990600" lvl="1" indent="-533400" eaLnBrk="1" hangingPunct="1">
              <a:lnSpc>
                <a:spcPct val="9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Guidence hypothesis (Salmoni et al., 1984; Winstein &amp; Schmidt, 1990)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of the time effectively guides the learner to perform the movement correctly. 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develops a dependency on the feedback and performance is poorer without this feedback.</a:t>
            </a:r>
          </a:p>
          <a:p>
            <a:pPr marL="1371600" lvl="2" indent="-457200" eaLnBrk="1" hangingPunct="1">
              <a:lnSpc>
                <a:spcPct val="90000"/>
              </a:lnSpc>
            </a:pPr>
            <a:r>
              <a:rPr lang="en-GB" altLang="en-US" sz="2000">
                <a:solidFill>
                  <a:srgbClr val="F1FBB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frequent feedback (50%) encourages active problem solving activities, and can perform well without the feedback.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9C811A85-9A61-B0A8-0612-0DFEB23F6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Conclusions:</a:t>
            </a:r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09ECE1C2-D612-A8E6-9B6A-EEDB3DD7F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AF – number of roles – enhancing to degrading skills!</a:t>
            </a:r>
          </a:p>
          <a:p>
            <a:pPr eaLnBrk="1" hangingPunct="1"/>
            <a:r>
              <a:rPr lang="en-US" altLang="en-US"/>
              <a:t>Most viable way = intuition and experience to rank aspects of skill deemed important for success. </a:t>
            </a:r>
          </a:p>
          <a:p>
            <a:pPr eaLnBrk="1" hangingPunct="1"/>
            <a:r>
              <a:rPr lang="en-US" altLang="en-US"/>
              <a:t>Highest rank – correct first.</a:t>
            </a:r>
          </a:p>
          <a:p>
            <a:pPr eaLnBrk="1" hangingPunct="1"/>
            <a:r>
              <a:rPr lang="en-US" altLang="en-US"/>
              <a:t>Minimise dependency on AF – threshold / bandwidth feedback</a:t>
            </a:r>
          </a:p>
          <a:p>
            <a:pPr eaLnBrk="1" hangingPunct="1"/>
            <a:r>
              <a:rPr lang="en-US" altLang="en-US"/>
              <a:t>Learners to self select the schedule of feedback.</a:t>
            </a:r>
          </a:p>
          <a:p>
            <a:pPr eaLnBrk="1" hangingPunct="1"/>
            <a:r>
              <a:rPr lang="en-US" altLang="en-US"/>
              <a:t>Provide after attempts made to evaluate performance. </a:t>
            </a:r>
          </a:p>
          <a:p>
            <a:pPr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552</TotalTime>
  <Words>1880</Words>
  <Application>Microsoft Macintosh PowerPoint</Application>
  <PresentationFormat>On-screen Show (4:3)</PresentationFormat>
  <Paragraphs>221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MS PGothic</vt:lpstr>
      <vt:lpstr>Arial</vt:lpstr>
      <vt:lpstr>Calibri</vt:lpstr>
      <vt:lpstr>Comic Sans MS</vt:lpstr>
      <vt:lpstr>Tahoma</vt:lpstr>
      <vt:lpstr>Trebuchet MS</vt:lpstr>
      <vt:lpstr>Verdana</vt:lpstr>
      <vt:lpstr>Wingdings</vt:lpstr>
      <vt:lpstr>Wingdings 2</vt:lpstr>
      <vt:lpstr>Revolution</vt:lpstr>
      <vt:lpstr> Introduction to Skill Acquisition / Feedback in Motor Skill Acquisition</vt:lpstr>
      <vt:lpstr>Skill Acquisition in Sport…</vt:lpstr>
      <vt:lpstr>What is skill acquisition? </vt:lpstr>
      <vt:lpstr>Reading task (on Moodle):</vt:lpstr>
      <vt:lpstr>PowerPoint Presentation</vt:lpstr>
      <vt:lpstr>Why study feedback?</vt:lpstr>
      <vt:lpstr>Where do we obtain feedback from?</vt:lpstr>
      <vt:lpstr>2nd type of feedback…</vt:lpstr>
      <vt:lpstr>PowerPoint Presentation</vt:lpstr>
      <vt:lpstr>Task 1:</vt:lpstr>
      <vt:lpstr>Intrinsic Feedback</vt:lpstr>
      <vt:lpstr>Visual &amp; Proprioceptive Feedback  Goal kick in Rugby</vt:lpstr>
      <vt:lpstr>Tactile &amp; Auditory Feedback  Tennis &amp; Ice Speed Skating</vt:lpstr>
      <vt:lpstr>Intrinsic Feedback  </vt:lpstr>
      <vt:lpstr>Augmented Feedback</vt:lpstr>
      <vt:lpstr>Strengths and weaknesses of concurrent and terminal feedback?</vt:lpstr>
      <vt:lpstr>Knowledge of Results (KR)</vt:lpstr>
      <vt:lpstr>Knowledge of Performance (KP)</vt:lpstr>
      <vt:lpstr>Arguments made for distinction between  KP / KR  (Magill, 2010)</vt:lpstr>
      <vt:lpstr>Amount of Verbal Augmented Feedback</vt:lpstr>
      <vt:lpstr>Content of Verbal Augmented Feedback</vt:lpstr>
      <vt:lpstr>PowerPoint Presentation</vt:lpstr>
      <vt:lpstr>Task 2:</vt:lpstr>
      <vt:lpstr>When might this approach pose a problem?</vt:lpstr>
      <vt:lpstr>Non-verbal forms of augmented feedback</vt:lpstr>
      <vt:lpstr>PowerPoint Presentation</vt:lpstr>
      <vt:lpstr>PowerPoint Presentation</vt:lpstr>
      <vt:lpstr>PowerPoint Presentation</vt:lpstr>
      <vt:lpstr>Task 3: Where have you seen / used technology such as this in a coaching / learning setting? </vt:lpstr>
      <vt:lpstr>Which aspects of performance to provide AF?</vt:lpstr>
      <vt:lpstr>Info about errors Vs. correct aspects of performance </vt:lpstr>
      <vt:lpstr>Frequency of presenting feedback</vt:lpstr>
      <vt:lpstr>Theoretical Implications of the Frequency effect.</vt:lpstr>
      <vt:lpstr>Conclusions: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Augmented Feedback in Motor Skill Acquisition</dc:title>
  <dc:creator>SHOE4</dc:creator>
  <cp:lastModifiedBy>Alison Connaughton</cp:lastModifiedBy>
  <cp:revision>37</cp:revision>
  <cp:lastPrinted>2014-02-17T10:21:01Z</cp:lastPrinted>
  <dcterms:created xsi:type="dcterms:W3CDTF">2014-02-16T19:47:37Z</dcterms:created>
  <dcterms:modified xsi:type="dcterms:W3CDTF">2026-01-26T21:09:50Z</dcterms:modified>
</cp:coreProperties>
</file>