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handoutMasterIdLst>
    <p:handoutMasterId r:id="rId45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</p:sldIdLst>
  <p:sldSz cx="10080625" cy="7559675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4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16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quarter" idx="1"/>
          </p:nvPr>
        </p:nvSpPr>
        <p:spPr>
          <a:xfrm>
            <a:off x="4279318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3"/>
          </p:nvPr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672A2A8-AD9E-443A-871A-63DAC3E15A5D}" type="slidenum">
              <a:t>‹#›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8371880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601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endParaRPr lang="en-GB"/>
          </a:p>
        </p:txBody>
      </p:sp>
      <p:sp>
        <p:nvSpPr>
          <p:cNvPr id="4" name="Header Placeholder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idx="1"/>
          </p:nvPr>
        </p:nvSpPr>
        <p:spPr>
          <a:xfrm>
            <a:off x="4279318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9ED04EBB-DD4C-4BED-B1FD-8F3F130E917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406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en-GB" sz="2000" b="0" i="0" u="none" strike="noStrike" kern="1200" cap="none" spc="0" baseline="0">
        <a:solidFill>
          <a:srgbClr val="000000"/>
        </a:solidFill>
        <a:uFillTx/>
        <a:latin typeface="Liberation Sans" pitchFamily="18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72C02F1-697C-499D-8E72-94CBFCFD5B41}" type="slidenum">
              <a:t>1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399"/>
          </a:xfrm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831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44383ED-BCB7-4E7F-8526-AA56C4BC71B6}" type="slidenum">
              <a:t>2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9185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6D9A493-5488-4307-983D-916611E57FB0}" type="slidenum">
              <a:t>3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1731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22B699E-A10C-41B8-A5CF-9F7D30DFB54D}" type="slidenum">
              <a:t>4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4431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99E5E2A-8AE9-428E-AEF5-25B0F519D996}" type="slidenum">
              <a:t>5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4547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65E52C7-FE87-4E3D-B1D4-7281DFD9F9AC}" type="slidenum">
              <a:t>6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8881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C640C84-3F24-4C91-866E-EDA02AF0A19D}" type="slidenum">
              <a:t>7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8070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D9D3CF2-7218-45F0-9D8A-D97FC7BB680D}" type="slidenum">
              <a:t>8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4132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5358E3C-C67C-4FDA-AC07-7720E4F8A79B}" type="slidenum">
              <a:t>9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9344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F3F4D1C-0B99-4DC9-BDD3-3B17BC25C9EA}" type="slidenum">
              <a:t>10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2974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1AA5712-C80B-4130-871F-0AA170B18911}" type="slidenum">
              <a:t>11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7479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4A1ED53-8611-4EAD-9312-0549AEC5032A}" type="slidenum">
              <a:t>12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0727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6BF119A-AB9D-4FC0-B0F5-DCBAA3FCE2F6}" type="slidenum">
              <a:t>13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184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1E4B841-6FE3-46E0-929A-0E9178E13E99}" type="slidenum">
              <a:t>14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6077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1B6190C-27D8-41CA-8E22-38D0CD355573}" type="slidenum">
              <a:t>15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9540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CD3E01F-D117-4F0E-B5B1-A15AF2AF7160}" type="slidenum">
              <a:t>16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389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EF1B4BE-4E45-447A-8D73-62E7952B0813}" type="slidenum">
              <a:t>17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3119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E70451A-C8DC-43EC-B4C9-2FE2626C6953}" type="slidenum">
              <a:t>18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4766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4E548B2-A8FD-43FB-AAED-B9BCBF90AC8D}" type="slidenum">
              <a:t>19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04445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13F0F36-0E45-47A4-9648-49B8E4020B9B}" type="slidenum">
              <a:t>20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86431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EB43F9F-4B28-422B-98D9-9AC34C351368}" type="slidenum">
              <a:t>21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14799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77A2205-089C-488C-BA72-0B02516253E7}" type="slidenum">
              <a:t>22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78687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0E93FA4-BCC0-4A35-BFF4-88C1EEC9F0B2}" type="slidenum">
              <a:t>23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05089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0A51D91-043B-4222-A4E5-7A6C1CC4BBD6}" type="slidenum">
              <a:t>24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30514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520D0A1-F820-4BB8-9281-54FE6A3148A1}" type="slidenum">
              <a:t>25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25294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2BE81C3-EE36-4AF9-A2D5-E636F61C0B35}" type="slidenum">
              <a:t>26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50165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58BBABA-547E-445D-8BC7-4737620328CA}" type="slidenum">
              <a:t>27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73591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5691229-404A-427C-AF5D-4A9455FD43E2}" type="slidenum">
              <a:t>28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4909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D389911-1652-49B1-9E2A-5A7E80E5859F}" type="slidenum">
              <a:t>29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58311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C3A2302-BFF7-44AD-9CDB-E7AF8DFD1E74}" type="slidenum">
              <a:t>30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3274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96815E9-8312-43CA-9D93-B17BCAC3D644}" type="slidenum">
              <a:t>31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49681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FE1173B-D2F1-422F-BADE-0BB35DC3F6EA}" type="slidenum">
              <a:t>32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49867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55B8E06-BADC-49E4-96E6-C72A4D9F63F9}" type="slidenum">
              <a:t>33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41253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E8E8327-832A-4F53-A01F-5A8B1BCE5ADB}" type="slidenum">
              <a:t>34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29346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45AF2B1-054B-45C9-9477-941DE6851731}" type="slidenum">
              <a:t>35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68484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0A0A451-2420-4BC5-B93C-E10D96F2F4D9}" type="slidenum">
              <a:t>36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0265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40B1B42-9F78-49F8-8A25-8F00EDEDB8E7}" type="slidenum">
              <a:t>37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8050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305AA1-DEF1-4EAF-80DE-0047347E4E29}" type="slidenum">
              <a:t>38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54946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E4B345D-1928-49A1-9401-D7858AFB841E}" type="slidenum">
              <a:t>39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3053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ECD49E6-7CBC-45E2-B346-94F4BA473AE0}" type="slidenum">
              <a:t>40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29073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397EFEC-A99D-49C3-B443-CFD0DC711DD6}" type="slidenum">
              <a:t>41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42308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6"/>
          <p:cNvSpPr txBox="1"/>
          <p:nvPr/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4BF886F-FA0B-4240-96BE-3EBC0387B0A5}" type="slidenum">
              <a:t>42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erif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5B9BD5"/>
          </a:solidFill>
          <a:ln w="25402">
            <a:solidFill>
              <a:srgbClr val="41719C"/>
            </a:solidFill>
            <a:prstDash val="solid"/>
          </a:ln>
        </p:spPr>
      </p:sp>
      <p:sp>
        <p:nvSpPr>
          <p:cNvPr id="4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355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1260472" y="1236661"/>
            <a:ext cx="7559673" cy="2632072"/>
          </a:xfrm>
        </p:spPr>
        <p:txBody>
          <a:bodyPr anchor="b"/>
          <a:lstStyle>
            <a:lvl1pPr>
              <a:defRPr lang="en-US"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260472" y="3970333"/>
            <a:ext cx="7559673" cy="1825627"/>
          </a:xfrm>
        </p:spPr>
        <p:txBody>
          <a:bodyPr anchorCtr="1"/>
          <a:lstStyle>
            <a:lvl1pPr algn="ctr"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A1A73E-2F49-4A8E-B5C1-BF8DCA83958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94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CF3716-D847-4350-A7C7-5FBEF66897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515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87391" y="1884358"/>
            <a:ext cx="8694736" cy="3144841"/>
          </a:xfrm>
        </p:spPr>
        <p:txBody>
          <a:bodyPr anchor="b"/>
          <a:lstStyle>
            <a:lvl1pPr>
              <a:defRPr lang="en-US"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87391" y="5059366"/>
            <a:ext cx="8694736" cy="1652585"/>
          </a:xfrm>
        </p:spPr>
        <p:txBody>
          <a:bodyPr/>
          <a:lstStyle>
            <a:lvl1pPr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E4647A-C55F-48EE-A937-121E5BF65B7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584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03240" y="1768477"/>
            <a:ext cx="4459291" cy="498951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114925" y="1768477"/>
            <a:ext cx="4460872" cy="498951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9A1324-C0FD-4492-A3CC-222BAB9BB18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984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93736" y="403222"/>
            <a:ext cx="8694736" cy="1460497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693736" y="1852610"/>
            <a:ext cx="4265611" cy="908054"/>
          </a:xfrm>
        </p:spPr>
        <p:txBody>
          <a:bodyPr anchor="b"/>
          <a:lstStyle>
            <a:lvl1pPr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93736" y="2760665"/>
            <a:ext cx="4265611" cy="406241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5103815" y="1852610"/>
            <a:ext cx="4284658" cy="908054"/>
          </a:xfrm>
        </p:spPr>
        <p:txBody>
          <a:bodyPr anchor="b"/>
          <a:lstStyle>
            <a:lvl1pPr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5103815" y="2760665"/>
            <a:ext cx="4284658" cy="406241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330118-A0AC-44C4-B473-2A04324DA21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46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8D1F33-35B6-42A4-8633-AF0CD501209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761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ED2F74-7814-4F25-8209-D98B322BEC9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445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93736" y="503240"/>
            <a:ext cx="3251204" cy="1765304"/>
          </a:xfrm>
        </p:spPr>
        <p:txBody>
          <a:bodyPr anchor="b"/>
          <a:lstStyle>
            <a:lvl1pPr>
              <a:defRPr lang="en-US"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286249" y="1089022"/>
            <a:ext cx="5102223" cy="5372100"/>
          </a:xfrm>
        </p:spPr>
        <p:txBody>
          <a:bodyPr/>
          <a:lstStyle>
            <a:lvl1pPr>
              <a:defRPr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93736" y="2268534"/>
            <a:ext cx="3251204" cy="4200525"/>
          </a:xfrm>
        </p:spPr>
        <p:txBody>
          <a:bodyPr/>
          <a:lstStyle>
            <a:lvl1pPr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0C84DE-3119-460F-928B-152FBB19A2D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40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93736" y="503240"/>
            <a:ext cx="3251204" cy="1765304"/>
          </a:xfrm>
        </p:spPr>
        <p:txBody>
          <a:bodyPr anchor="b"/>
          <a:lstStyle>
            <a:lvl1pPr>
              <a:defRPr lang="en-US"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4286249" y="1089022"/>
            <a:ext cx="5102223" cy="5372100"/>
          </a:xfrm>
        </p:spPr>
        <p:txBody>
          <a:bodyPr/>
          <a:lstStyle>
            <a:lvl1pPr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93736" y="2268534"/>
            <a:ext cx="3251204" cy="4200525"/>
          </a:xfrm>
        </p:spPr>
        <p:txBody>
          <a:bodyPr/>
          <a:lstStyle>
            <a:lvl1pPr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77DCF3-B8E2-4F44-BCEB-C9A93D1B009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96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D8A2BD-CCAF-4BA4-8CA0-AB9A33FAE52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082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7308854" y="301623"/>
            <a:ext cx="2266953" cy="6456358"/>
          </a:xfrm>
        </p:spPr>
        <p:txBody>
          <a:bodyPr vert="eaVert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503240" y="301623"/>
            <a:ext cx="6653210" cy="645635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7ACBE5-D4E2-4079-A7CD-E38C02BB4D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224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3998" y="301322"/>
            <a:ext cx="9071643" cy="12621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1" compatLnSpc="1">
            <a:noAutofit/>
          </a:bodyPr>
          <a:lstStyle/>
          <a:p>
            <a:pPr lvl="0"/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8" y="1769043"/>
            <a:ext cx="9071643" cy="49892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503998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447361" y="6887160"/>
            <a:ext cx="3194995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1" compatLnSpc="1"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7226996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AF0C1427-78CF-49CB-BBF0-FE7044F1A823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Liberation Sans" pitchFamily="18"/>
        </a:defRPr>
      </a:lvl1pPr>
    </p:titleStyle>
    <p:bodyStyle>
      <a:lvl1pPr marL="0" marR="0" lvl="0" indent="0" defTabSz="914400" rtl="0" fontAlgn="auto" hangingPunct="0">
        <a:lnSpc>
          <a:spcPct val="100000"/>
        </a:lnSpc>
        <a:spcBef>
          <a:spcPts val="0"/>
        </a:spcBef>
        <a:spcAft>
          <a:spcPts val="1415"/>
        </a:spcAft>
        <a:buNone/>
        <a:tabLst/>
        <a:defRPr lang="en-US" sz="3200" b="0" i="0" u="none" strike="noStrike" kern="1200" cap="none" spc="0" baseline="0">
          <a:solidFill>
            <a:srgbClr val="000000"/>
          </a:solidFill>
          <a:uFillTx/>
          <a:latin typeface="Liberation Sans" pitchFamily="18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6366601"/>
          </a:xfrm>
        </p:spPr>
        <p:txBody>
          <a:bodyPr/>
          <a:lstStyle/>
          <a:p>
            <a:pPr lvl="0"/>
            <a:r>
              <a:rPr lang="en-GB" dirty="0"/>
              <a:t>Hazard Analysis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Dr G. L. </a:t>
            </a:r>
            <a:r>
              <a:rPr lang="en-GB" dirty="0" smtClean="0"/>
              <a:t>Jenkins</a:t>
            </a:r>
            <a:br>
              <a:rPr lang="en-GB" dirty="0" smtClean="0"/>
            </a:br>
            <a:r>
              <a:rPr lang="en-GB" dirty="0" smtClean="0"/>
              <a:t>Tim Bashford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1643" cy="1262521"/>
          </a:xfrm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/>
              <a:t>In this lecture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Hazards and hazard analysis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Analytical Techniques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FMEA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HAZOP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FTA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Hazard analysis in the development lifecycle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8355" y="1619996"/>
            <a:ext cx="9071643" cy="5896801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/>
              <a:t>Hazard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A situation in which there is an actual or potential danger to people or environment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Identify ways in which the system can cause harm</a:t>
            </a:r>
          </a:p>
          <a:p>
            <a:pPr lvl="0">
              <a:buSzPct val="45000"/>
              <a:buFont typeface="StarSymbol"/>
              <a:buChar char="●"/>
            </a:pPr>
            <a:r>
              <a:rPr lang="en-GB" sz="2400"/>
              <a:t>Accident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Perceived hazard actually occurs (event)</a:t>
            </a:r>
          </a:p>
          <a:p>
            <a:pPr lvl="0">
              <a:buSzPct val="45000"/>
              <a:buFont typeface="StarSymbol"/>
              <a:buChar char="●"/>
            </a:pPr>
            <a:r>
              <a:rPr lang="en-GB" sz="2400"/>
              <a:t>Risk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Related to the likelihood of an event occurring and its consequences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What are the chances of .... ?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What are the associated costs (financial/social/human/etc.)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469117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/>
              <a:t>Analytical Techniques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Failure Modes and Effect Analysis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FMEA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Failure Modes, effects and criticality analysis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FMECA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Hazard and Operability Analysis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HAZOP *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Event Tree Analysis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ETA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Fault Tree Analysis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FTA *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/>
              <a:t>Failure Modes and Effects Analysis (FMEA)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Considers the failure of any component within a system and tracks its effects to determine its consequences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Makes assumptions about the failure state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Either at a hardware or module level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Does not normally consider multiple failures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Time consuming as it looks at all possible failures often limited to critical areas of the system only in a later stage of development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/>
              <a:t>Failure Modes, Effects and Critical Analysis (FMECA)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An extension of FMEA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Takes into account the importance of each component failure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Consider consequences, frequency and probability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Identify where areas are most important and direct effort towards greatest need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6107396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/>
              <a:t>HAZard and Operability Studies (HAZOP)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A series of ‘guide words’ to investigate the effects of deviations from normal operation conditions during each phase of operation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Originally developed in chemical industry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Especially powerful for demonstrating problems with out-of-range values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Rely on determining answers to ‘what if’ type questions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e.g. What if the temperature increases? What if the oil pressure falls?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Can be automated but relies on expert input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Often tedious :-D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934157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/>
              <a:t>Event Tree Analysis (ETA)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Takes as its starting point the events that can affect the system and track them to determine possible consequences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Includes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Events associated with operation of the system (e.g. valves opening and closing as expected)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Failures of various components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Power of the system is that in complex arrangements of dependent systems (components etc.) consequences of failure can be explored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359999" y="265678"/>
            <a:ext cx="9379083" cy="693431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800"/>
              <a:t>Fault tree analysis (FTA)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800">
                <a:latin typeface="Liberation Sans" pitchFamily="18"/>
              </a:rPr>
              <a:t>Tackles the problem in reverse direction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800">
                <a:latin typeface="Liberation Sans" pitchFamily="18"/>
              </a:rPr>
              <a:t>Starts with identified hazards and works backwards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800">
                <a:latin typeface="Liberation Sans" pitchFamily="18"/>
              </a:rPr>
              <a:t>Unlike event analysis focuses on conditions with the potential to cause a hazard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800">
                <a:latin typeface="Liberation Sans" pitchFamily="18"/>
              </a:rPr>
              <a:t>This in turn leads to a more simplified structure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800">
                <a:latin typeface="Liberation Sans" pitchFamily="18"/>
              </a:rPr>
              <a:t>Logical operators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800">
                <a:latin typeface="Liberation Sans" pitchFamily="18"/>
              </a:rPr>
              <a:t>Similar to those in boolean algebra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800">
                <a:latin typeface="Liberation Sans" pitchFamily="18"/>
              </a:rPr>
              <a:t>Used to combined effects of events and determine relationship between cause and effect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96008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/>
              <a:t>Probabilistic Hazard Analysis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Several of the previous techniques can be used to obtain the probability of failure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Event tree and Fault tree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400">
                <a:latin typeface="Liberation Sans" pitchFamily="18"/>
              </a:rPr>
              <a:t>Probabilities assigned to each branch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400">
                <a:latin typeface="Liberation Sans" pitchFamily="18"/>
              </a:rPr>
              <a:t>Multiplying these gives the probability of each leaf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Though this is attractive is only as valid as the  probabilities of success/failure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May be estimates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Or based on historical data (sound statistical basis)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endParaRPr lang="en-GB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489240" y="539998"/>
            <a:ext cx="9230758" cy="611999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6509156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000"/>
              <a:t>Failure Modes and Effects Analysis (FMEA)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Progressively selects individual components or functions within a system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Investigates their mode of failure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Considers the causes for each failure mode and assesses their likely consequences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Effects determined for the unit itself and the complete system and possible remedial actions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Applied at various stages of the life cycle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Functional level early in life-cycle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At a component / function level near end of design level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Often includes probability &amp; criticality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Based on the experience of engineers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Used as an input for FMEA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539998" y="359999"/>
            <a:ext cx="9179999" cy="702000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6561359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1800"/>
              <a:t>Hazard and Operability Studies (HAZOP)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800">
                <a:latin typeface="Liberation Sans" pitchFamily="18"/>
              </a:rPr>
              <a:t>Developed by ICI in the 1960’s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800">
                <a:latin typeface="Liberation Sans" pitchFamily="18"/>
              </a:rPr>
              <a:t>Conduced by a team of 4 to 8 engineers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800">
                <a:latin typeface="Liberation Sans" pitchFamily="18"/>
              </a:rPr>
              <a:t>Experts in the application area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800">
                <a:latin typeface="Liberation Sans" pitchFamily="18"/>
              </a:rPr>
              <a:t>Well versed with the intricacies of the system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800">
                <a:latin typeface="Liberation Sans" pitchFamily="18"/>
              </a:rPr>
              <a:t>Lead by an experienced user of hazard analysis techniques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800">
                <a:latin typeface="Liberation Sans" pitchFamily="18"/>
              </a:rPr>
              <a:t>Process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800">
                <a:latin typeface="Liberation Sans" pitchFamily="18"/>
              </a:rPr>
              <a:t>Start with specified operation of the system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800">
                <a:latin typeface="Liberation Sans" pitchFamily="18"/>
              </a:rPr>
              <a:t>Investigate deviations from this normal operation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Set out to answer a serious of questions to decide weather deviation could occur and if so whether it could result in a hazard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Safety features to mitigate hazards may also be considered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800">
                <a:latin typeface="Liberation Sans" pitchFamily="18"/>
              </a:rPr>
              <a:t>Where potential hazards are detected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More questions concerning frequency and mitigation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800">
                <a:latin typeface="Liberation Sans" pitchFamily="18"/>
              </a:rPr>
              <a:t>HAZOP study process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800">
                <a:latin typeface="Liberation Sans" pitchFamily="18"/>
              </a:rPr>
              <a:t>Identify interconnections between components within the system and determining corresponding interactions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Interactions consist of the physical flow of material from one component to another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Components – parts of the system (physical or not)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Material – data, electricity, signals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Flows of material – known as entities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Have attributes witch determine correctness of operation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e.g. attributes connected to the value and bit rate of a communication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solidFill>
                  <a:srgbClr val="000000"/>
                </a:solidFill>
                <a:latin typeface="Liberation Sans" pitchFamily="18"/>
              </a:rPr>
              <a:t>Attributes not in the OO sense! Measures of correctness.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Deviations from the design values may have implications for correct operation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179999" y="179999"/>
            <a:ext cx="7920002" cy="72000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539998" y="899998"/>
            <a:ext cx="9155521" cy="421380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52132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Guide words are used to define types of deviation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400">
                <a:latin typeface="Liberation Sans" pitchFamily="18"/>
              </a:rPr>
              <a:t>The following are used in the following are used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No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More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Less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As well as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Part of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Reverse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Other than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400">
                <a:latin typeface="Liberation Sans" pitchFamily="18"/>
              </a:rPr>
              <a:t>Additional words are used to consider timing/synchronisation issues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Early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Late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Before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After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400">
                <a:latin typeface="Liberation Sans" pitchFamily="18"/>
              </a:rPr>
              <a:t>Meanings of each guide word will be defined as part of the process to ensure consistency of use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Relevant guide words are applied to the terms to identify possible deviations from normal operation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Results are recorded in a table (see next </a:t>
            </a:r>
            <a:r>
              <a:rPr lang="en-GB" sz="3200" smtClean="0">
                <a:latin typeface="Liberation Sans" pitchFamily="18"/>
              </a:rPr>
              <a:t>slide but one)</a:t>
            </a:r>
            <a:endParaRPr lang="en-GB" sz="3200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Final stage is to prioritise these for future investigation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This may include fault tree analysis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endParaRPr lang="en-GB" sz="32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800">
                <a:latin typeface="Liberation Sans" pitchFamily="18"/>
              </a:rPr>
              <a:t>Suitable Attributes in Computing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800">
                <a:latin typeface="Liberation Sans" pitchFamily="18"/>
              </a:rPr>
              <a:t>May include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800">
                <a:latin typeface="Liberation Sans" pitchFamily="18"/>
              </a:rPr>
              <a:t>Data value, Pointer value, algorithm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800">
                <a:latin typeface="Liberation Sans" pitchFamily="18"/>
              </a:rPr>
              <a:t>With guide words including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800">
                <a:latin typeface="Liberation Sans" pitchFamily="18"/>
              </a:rPr>
              <a:t>Too fast, too slow, incorrect etc.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800">
                <a:latin typeface="Liberation Sans" pitchFamily="18"/>
              </a:rPr>
              <a:t>It is suggested that analysis is first directed at the whole system before concentrating on individual hardware and software components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800">
                <a:latin typeface="Liberation Sans" pitchFamily="18"/>
              </a:rPr>
              <a:t>HAZOP for SW systems prominent in UK following publication in 1995 of defence department report into their usage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266757" y="179999"/>
            <a:ext cx="8504998" cy="72000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84956" y="79196"/>
            <a:ext cx="5495041" cy="741095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03208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/>
              <a:t>Fault Tree Analysis (FTA)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Graphical Method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Often used to represent dependencies identified by FMEA and HAZOP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Outline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Begins with an identified hazard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Works backwards to determine its cause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Intermediate events related to top event are combined using logical operations such as AND or OR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Process repeated working back to the cause of the fault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endParaRPr lang="en-GB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978441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Two alternative symbol sets are defined (IEC 1025)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Preferred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400">
                <a:latin typeface="Liberation Sans" pitchFamily="18"/>
              </a:rPr>
              <a:t>Used for 90% of the symbols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Alternative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400">
                <a:latin typeface="Liberation Sans" pitchFamily="18"/>
              </a:rPr>
              <a:t>Replaces AND and OR with symbols more in keeping with those used in electronic logic diagrams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Orientation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Preferred notation tends to use right to left while those using the alternative notation use top to bottom.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Notation used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400">
                <a:latin typeface="Liberation Sans" pitchFamily="18"/>
              </a:rPr>
              <a:t>Majority of industrial texts appear to use alternative symbols and vertical orientation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 l="3315" t="2182" r="6658" b="1962"/>
          <a:stretch>
            <a:fillRect/>
          </a:stretch>
        </p:blipFill>
        <p:spPr>
          <a:xfrm>
            <a:off x="0" y="0"/>
            <a:ext cx="5039999" cy="746676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419764" y="899998"/>
            <a:ext cx="9138961" cy="378000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179999" y="179999"/>
            <a:ext cx="7332482" cy="702000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398919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000"/>
              <a:t>Types of Fault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Useful to consider different types of fault before progressing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Primary Fault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Component fails while operating in an environment and under conditions for which it was intended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Secondary Fault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Component fails under conditions outside its designed operating range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Command Fault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Component performs its task correctly, but under in appropriate circumstances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2000">
                <a:latin typeface="Liberation Sans" pitchFamily="18"/>
              </a:rPr>
              <a:t>e.g. solenoid operates correctly in response to an incorrect control signal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179999" y="719998"/>
            <a:ext cx="9609118" cy="503999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120600" y="179999"/>
            <a:ext cx="6359395" cy="724823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179999" y="245516"/>
            <a:ext cx="7740002" cy="702251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359999" y="24478"/>
            <a:ext cx="3780001" cy="753551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4320000" y="2713683"/>
            <a:ext cx="4679999" cy="322632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0004" tIns="44997" rIns="90004" bIns="44997" anchor="t" anchorCtr="0" compatLnSpc="0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Liberation Sans" pitchFamily="18"/>
                <a:ea typeface="DejaVu Sans" pitchFamily="2"/>
                <a:cs typeface="DejaVu Sans" pitchFamily="2"/>
              </a:rPr>
              <a:t>Note: Presence of a mirco-switch on the safety cover provides an interlock. Preventing incorrect operation of the system due to human or computer error.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694124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000"/>
              <a:t>Hazard Analysis within the Development Lifecycle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Hazard Analysis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Effects not only the system design but the choice of development methods used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Must therefore be carried out early in the process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Not a ‘one off’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Concerned with system characteristics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Design details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Nature and effort required determined level of risk etc.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Phases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A number of common phases are identified (though nomenclature and terminology vary widely).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lum bright="-50000"/>
            <a:alphaModFix/>
          </a:blip>
          <a:srcRect/>
          <a:stretch>
            <a:fillRect/>
          </a:stretch>
        </p:blipFill>
        <p:spPr>
          <a:xfrm>
            <a:off x="209159" y="114117"/>
            <a:ext cx="5219998" cy="738179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8355" y="1259997"/>
            <a:ext cx="9071643" cy="6025676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800">
                <a:latin typeface="Liberation Sans" pitchFamily="18"/>
              </a:rPr>
              <a:t>Phases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800">
                <a:latin typeface="Liberation Sans" pitchFamily="18"/>
              </a:rPr>
              <a:t>Preliminary Hazard Identification (PHI)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Hazards have major impact on analysis, design, development and use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Identify hazards at an early stage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Redesign to minimise risk or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Analyse / design in a maner appropriate to the risk involved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All embedded computer systems should undertake preliminary risk analysis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Early – normally in project conception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Systematic study of both operation and fault conditions using proven method such as HAZOP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Where other systems exist, date relevant to previous accidents or incidents may be used to aid hazard identification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Results are recorded in Preliminary Hazard List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Forms basis of future analysis (if hazards are important)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Else retained as evidence that process was undertaken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8355" y="1259997"/>
            <a:ext cx="9071643" cy="5768638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800">
                <a:latin typeface="Liberation Sans" pitchFamily="18"/>
              </a:rPr>
              <a:t>Preliminary Hazard Analysis (PHA)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Takes hazards identified in PHI phase and subjects them to HAZOP or some other systematic technique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Each is considered in association with the functional requirements of the system to identify safety implications and evaluate design alternatives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Hazards are recorded in the Hazard Log (an ongoing record of system safety issues).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Assignment of severity to each hazard (and classification by these)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Assignment of integrity to each functional requirement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Findings are documented in the preliminary hazard analysis report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Provides background on hazards including;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solidFill>
                  <a:srgbClr val="000000"/>
                </a:solidFill>
                <a:latin typeface="Liberation Sans" pitchFamily="18"/>
              </a:rPr>
              <a:t>Description of system and its environment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solidFill>
                  <a:srgbClr val="000000"/>
                </a:solidFill>
                <a:latin typeface="Liberation Sans" pitchFamily="18"/>
              </a:rPr>
              <a:t>Overview of the system functionality and safety features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solidFill>
                  <a:srgbClr val="000000"/>
                </a:solidFill>
                <a:latin typeface="Liberation Sans" pitchFamily="18"/>
              </a:rPr>
              <a:t>Justification of the risk and integrity levels assigned to the system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solidFill>
                  <a:srgbClr val="000000"/>
                </a:solidFill>
                <a:latin typeface="Liberation Sans" pitchFamily="18"/>
              </a:rPr>
              <a:t>Target failure rate and safety levels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solidFill>
                  <a:srgbClr val="000000"/>
                </a:solidFill>
                <a:latin typeface="Liberation Sans" pitchFamily="18"/>
              </a:rPr>
              <a:t>Sources of any data used in the analysis</a:t>
            </a:r>
          </a:p>
          <a:p>
            <a:pPr lvl="5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solidFill>
                  <a:srgbClr val="000000"/>
                </a:solidFill>
                <a:latin typeface="Liberation Sans" pitchFamily="18"/>
              </a:rPr>
              <a:t>A bibliography of documents used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Preliminary hazard analysis is used as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An input to the safety requirements phase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A guide to early decisions on system architectures and techniques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PHA – will also guide later hazard and safety analysis activities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8355" y="1185483"/>
            <a:ext cx="9071643" cy="5474521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800">
                <a:latin typeface="Liberation Sans" pitchFamily="18"/>
              </a:rPr>
              <a:t>Safety Reviews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Continue though the project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Analyse various reports and record their findings in the hazard log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First of these of often at the PHA phase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Continue though design and development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800">
                <a:latin typeface="Liberation Sans" pitchFamily="18"/>
              </a:rPr>
              <a:t>Safety Plan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For all systems of moderate or high criticality a safety plan is produced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Sets out manner in which safety will be achieved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Defines management structure responsible for further hazard and risk analysis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Identifies key safety staff by name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Details the project control measures connected with safety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Records standards and codes of practice to be followed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Maintained throughout project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613839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800">
                <a:latin typeface="Liberation Sans" pitchFamily="18"/>
              </a:rPr>
              <a:t>System Hazard Analysis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For high integrity systems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Extend and refine findings of the preliminary hazard analysis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Considered detailed functions of the system and components which implement them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Takes PHA and System Requirements as input and includes components and subsystems as they are identified and refined during design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A selection of hazard analysis techniques are employed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May include Markov Modelling and Reliability Block Diagrams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800">
                <a:latin typeface="Liberation Sans" pitchFamily="18"/>
              </a:rPr>
              <a:t>System Risk Assessment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>
                <a:latin typeface="Liberation Sans" pitchFamily="18"/>
              </a:rPr>
              <a:t>Hazard analysis used as the base for Risk Analysis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Consequences and frequency or probability of a hazard occurring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Hazards and risks documented in the system hazard analysis report and in the hazard log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418002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Independent Safety Audit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400">
                <a:latin typeface="Liberation Sans" pitchFamily="18"/>
              </a:rPr>
              <a:t>Highest levels of criticality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400">
                <a:latin typeface="Liberation Sans" pitchFamily="18"/>
              </a:rPr>
              <a:t>Team of independent assessors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400">
                <a:latin typeface="Liberation Sans" pitchFamily="18"/>
              </a:rPr>
              <a:t>Uses data from hazard log and various hazard analysis reports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400">
                <a:latin typeface="Liberation Sans" pitchFamily="18"/>
              </a:rPr>
              <a:t>Perform independent verification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400">
                <a:latin typeface="Liberation Sans" pitchFamily="18"/>
              </a:rPr>
              <a:t>Outcome is documented in the independent safety audit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400">
                <a:latin typeface="Liberation Sans" pitchFamily="18"/>
              </a:rPr>
              <a:t>Use of independence also recommended, must identify degree of independence of those performing the development work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Independent person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Independent department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Independent organization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400">
                <a:latin typeface="Liberation Sans" pitchFamily="18"/>
              </a:rPr>
              <a:t>Increasing independence increases confidence in the correctness of a system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This may be limited for financial reasons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1400">
                <a:latin typeface="Liberation Sans" pitchFamily="18"/>
              </a:rPr>
              <a:t>Places importance on completeness of documentation</a:t>
            </a:r>
          </a:p>
          <a:p>
            <a:pPr lvl="4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 sz="1400">
                <a:latin typeface="Liberation Sans" pitchFamily="18"/>
              </a:rPr>
              <a:t>Everything must be traceable – audit trail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8355" y="1439997"/>
            <a:ext cx="9071643" cy="5927762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000"/>
              <a:t>Summary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Hazard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A situation in which there is an actual or potential danger to people or environment</a:t>
            </a:r>
          </a:p>
          <a:p>
            <a:pPr lvl="3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Identify ways in which the system can cause harm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Various techniques used to identify and document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HAZOP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FTA etc.</a:t>
            </a:r>
          </a:p>
          <a:p>
            <a:pPr lvl="1" hangingPunct="0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en-GB" sz="2000">
                <a:latin typeface="Liberation Sans" pitchFamily="18"/>
              </a:rPr>
              <a:t>An important part of ongoing development in Safety Critical Systems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Conception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Design</a:t>
            </a:r>
          </a:p>
          <a:p>
            <a:pPr lvl="2" hangingPunct="0">
              <a:spcBef>
                <a:spcPts val="0"/>
              </a:spcBef>
              <a:spcAft>
                <a:spcPts val="1415"/>
              </a:spcAft>
              <a:buSzPct val="75000"/>
              <a:buFont typeface="StarSymbol"/>
              <a:buChar char="–"/>
            </a:pPr>
            <a:r>
              <a:rPr lang="en-GB">
                <a:latin typeface="Liberation Sans" pitchFamily="18"/>
              </a:rPr>
              <a:t>Development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3353</TotalTime>
  <Words>1880</Words>
  <Application>Microsoft Office PowerPoint</Application>
  <PresentationFormat>Widescreen</PresentationFormat>
  <Paragraphs>288</Paragraphs>
  <Slides>42</Slides>
  <Notes>42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Arial</vt:lpstr>
      <vt:lpstr>Calibri</vt:lpstr>
      <vt:lpstr>DejaVu Sans</vt:lpstr>
      <vt:lpstr>Liberation Sans</vt:lpstr>
      <vt:lpstr>Liberation Serif</vt:lpstr>
      <vt:lpstr>StarSymbol</vt:lpstr>
      <vt:lpstr>Default</vt:lpstr>
      <vt:lpstr>Hazard Analysis  Dr G. L. Jenkins Tim Bashford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Hazard Analysis  Dr G. L. Jenkins</dc:title>
  <dc:creator>Glenn Jenkins</dc:creator>
  <cp:lastModifiedBy>Tim Bashford</cp:lastModifiedBy>
  <cp:revision>23</cp:revision>
  <dcterms:created xsi:type="dcterms:W3CDTF">2010-11-16T10:56:22Z</dcterms:created>
  <dcterms:modified xsi:type="dcterms:W3CDTF">2015-11-12T14:00:38Z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 1">
    <vt:lpwstr/>
  </property>
  <property fmtid="{D5CDD505-2E9C-101B-9397-08002B2CF9AE}" pid="3" name="Info 2">
    <vt:lpwstr/>
  </property>
  <property fmtid="{D5CDD505-2E9C-101B-9397-08002B2CF9AE}" pid="4" name="Info 3">
    <vt:lpwstr/>
  </property>
  <property fmtid="{D5CDD505-2E9C-101B-9397-08002B2CF9AE}" pid="5" name="Info 4">
    <vt:lpwstr/>
  </property>
</Properties>
</file>