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72" r:id="rId5"/>
    <p:sldId id="267" r:id="rId6"/>
    <p:sldId id="268" r:id="rId7"/>
    <p:sldId id="260" r:id="rId8"/>
    <p:sldId id="266" r:id="rId9"/>
    <p:sldId id="261" r:id="rId10"/>
    <p:sldId id="269" r:id="rId11"/>
    <p:sldId id="270" r:id="rId12"/>
    <p:sldId id="265" r:id="rId13"/>
    <p:sldId id="262" r:id="rId14"/>
    <p:sldId id="263" r:id="rId15"/>
    <p:sldId id="264" r:id="rId16"/>
    <p:sldId id="271" r:id="rId17"/>
    <p:sldId id="273" r:id="rId18"/>
    <p:sldId id="274" r:id="rId19"/>
    <p:sldId id="275" r:id="rId20"/>
    <p:sldId id="276" r:id="rId21"/>
    <p:sldId id="277" r:id="rId22"/>
    <p:sldId id="278" r:id="rId23"/>
    <p:sldId id="279" r:id="rId24"/>
    <p:sldId id="280" r:id="rId25"/>
    <p:sldId id="281" r:id="rId26"/>
    <p:sldId id="296" r:id="rId27"/>
    <p:sldId id="297" r:id="rId28"/>
    <p:sldId id="299" r:id="rId29"/>
    <p:sldId id="282" r:id="rId30"/>
    <p:sldId id="283" r:id="rId31"/>
    <p:sldId id="284" r:id="rId32"/>
    <p:sldId id="285" r:id="rId33"/>
    <p:sldId id="286" r:id="rId34"/>
    <p:sldId id="291" r:id="rId35"/>
    <p:sldId id="293" r:id="rId36"/>
    <p:sldId id="292" r:id="rId37"/>
    <p:sldId id="294" r:id="rId38"/>
    <p:sldId id="295"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28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01/11/2020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587468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01/11/2020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3104001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2C600B-6A9C-4065-8E6E-71806A3C1CCE}" type="datetimeFigureOut">
              <a:rPr lang="en-GB" smtClean="0"/>
              <a:t>01/11/2020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957847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12C600B-6A9C-4065-8E6E-71806A3C1CCE}" type="datetimeFigureOut">
              <a:rPr lang="en-GB" smtClean="0"/>
              <a:t>01/11/2020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79659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12C600B-6A9C-4065-8E6E-71806A3C1CCE}" type="datetimeFigureOut">
              <a:rPr lang="en-GB" smtClean="0"/>
              <a:t>01/11/2020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162056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12C600B-6A9C-4065-8E6E-71806A3C1CCE}" type="datetimeFigureOut">
              <a:rPr lang="en-GB" smtClean="0"/>
              <a:t>01/11/2020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3978284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2C600B-6A9C-4065-8E6E-71806A3C1CCE}" type="datetimeFigureOut">
              <a:rPr lang="en-GB" smtClean="0"/>
              <a:t>01/11/2020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540453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2C600B-6A9C-4065-8E6E-71806A3C1CCE}" type="datetimeFigureOut">
              <a:rPr lang="en-GB" smtClean="0"/>
              <a:t>01/11/2020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290698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2C600B-6A9C-4065-8E6E-71806A3C1CCE}" type="datetimeFigureOut">
              <a:rPr lang="en-GB" smtClean="0"/>
              <a:t>01/11/2020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1068763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01/11/2020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346528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2C600B-6A9C-4065-8E6E-71806A3C1CCE}" type="datetimeFigureOut">
              <a:rPr lang="en-GB" smtClean="0"/>
              <a:t>01/11/2020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554F23-A33A-4875-988F-A7373383D56F}" type="slidenum">
              <a:rPr lang="en-GB" smtClean="0"/>
              <a:t>‹#›</a:t>
            </a:fld>
            <a:endParaRPr lang="en-GB" dirty="0"/>
          </a:p>
        </p:txBody>
      </p:sp>
    </p:spTree>
    <p:extLst>
      <p:ext uri="{BB962C8B-B14F-4D97-AF65-F5344CB8AC3E}">
        <p14:creationId xmlns:p14="http://schemas.microsoft.com/office/powerpoint/2010/main" val="2854561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2C600B-6A9C-4065-8E6E-71806A3C1CCE}" type="datetimeFigureOut">
              <a:rPr lang="en-GB" smtClean="0"/>
              <a:t>01/11/2020</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554F23-A33A-4875-988F-A7373383D56F}" type="slidenum">
              <a:rPr lang="en-GB" smtClean="0"/>
              <a:t>‹#›</a:t>
            </a:fld>
            <a:endParaRPr lang="en-GB" dirty="0"/>
          </a:p>
        </p:txBody>
      </p:sp>
    </p:spTree>
    <p:extLst>
      <p:ext uri="{BB962C8B-B14F-4D97-AF65-F5344CB8AC3E}">
        <p14:creationId xmlns:p14="http://schemas.microsoft.com/office/powerpoint/2010/main" val="11577819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trialsjournal.com/content/pdf/1745-6215-13-68.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404665"/>
            <a:ext cx="7772400" cy="720080"/>
          </a:xfrm>
        </p:spPr>
        <p:txBody>
          <a:bodyPr>
            <a:normAutofit fontScale="90000"/>
          </a:bodyPr>
          <a:lstStyle/>
          <a:p>
            <a:r>
              <a:rPr lang="en-GB" dirty="0" smtClean="0"/>
              <a:t>Exercise and Pregnancy</a:t>
            </a:r>
            <a:endParaRPr lang="en-GB" dirty="0"/>
          </a:p>
        </p:txBody>
      </p:sp>
      <p:pic>
        <p:nvPicPr>
          <p:cNvPr id="1026" name="Picture 2" descr="http://www.activemums.com/images/preg-dia.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006979"/>
            <a:ext cx="5040560" cy="5611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7276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Phases of Pregnancy</a:t>
            </a:r>
            <a:endParaRPr lang="en-GB" dirty="0"/>
          </a:p>
        </p:txBody>
      </p:sp>
      <p:sp>
        <p:nvSpPr>
          <p:cNvPr id="3" name="Content Placeholder 2"/>
          <p:cNvSpPr>
            <a:spLocks noGrp="1"/>
          </p:cNvSpPr>
          <p:nvPr>
            <p:ph idx="1"/>
          </p:nvPr>
        </p:nvSpPr>
        <p:spPr/>
        <p:txBody>
          <a:bodyPr/>
          <a:lstStyle/>
          <a:p>
            <a:pPr marL="514350" indent="-514350">
              <a:lnSpc>
                <a:spcPct val="150000"/>
              </a:lnSpc>
              <a:buFont typeface="+mj-lt"/>
              <a:buAutoNum type="arabicPeriod"/>
            </a:pPr>
            <a:r>
              <a:rPr lang="en-GB" dirty="0" smtClean="0"/>
              <a:t>Conception</a:t>
            </a:r>
          </a:p>
          <a:p>
            <a:pPr marL="514350" indent="-514350">
              <a:lnSpc>
                <a:spcPct val="150000"/>
              </a:lnSpc>
              <a:buFont typeface="+mj-lt"/>
              <a:buAutoNum type="arabicPeriod"/>
            </a:pPr>
            <a:r>
              <a:rPr lang="en-GB" dirty="0" smtClean="0"/>
              <a:t>First Trimester</a:t>
            </a:r>
          </a:p>
          <a:p>
            <a:pPr marL="514350" indent="-514350">
              <a:lnSpc>
                <a:spcPct val="150000"/>
              </a:lnSpc>
              <a:buFont typeface="+mj-lt"/>
              <a:buAutoNum type="arabicPeriod"/>
            </a:pPr>
            <a:r>
              <a:rPr lang="en-GB" dirty="0" smtClean="0"/>
              <a:t>Second Trimester</a:t>
            </a:r>
          </a:p>
          <a:p>
            <a:pPr marL="514350" indent="-514350">
              <a:lnSpc>
                <a:spcPct val="150000"/>
              </a:lnSpc>
              <a:buFont typeface="+mj-lt"/>
              <a:buAutoNum type="arabicPeriod"/>
            </a:pPr>
            <a:r>
              <a:rPr lang="en-GB" dirty="0" smtClean="0"/>
              <a:t>Third Trimesters</a:t>
            </a:r>
          </a:p>
          <a:p>
            <a:pPr marL="514350" indent="-514350">
              <a:lnSpc>
                <a:spcPct val="150000"/>
              </a:lnSpc>
              <a:buFont typeface="+mj-lt"/>
              <a:buAutoNum type="arabicPeriod"/>
            </a:pPr>
            <a:r>
              <a:rPr lang="en-GB" dirty="0" smtClean="0"/>
              <a:t>Post natal</a:t>
            </a:r>
            <a:endParaRPr lang="en-GB" dirty="0"/>
          </a:p>
        </p:txBody>
      </p:sp>
    </p:spTree>
    <p:extLst>
      <p:ext uri="{BB962C8B-B14F-4D97-AF65-F5344CB8AC3E}">
        <p14:creationId xmlns:p14="http://schemas.microsoft.com/office/powerpoint/2010/main" val="19359216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Exercise and Conception</a:t>
            </a:r>
            <a:endParaRPr lang="en-GB" dirty="0"/>
          </a:p>
        </p:txBody>
      </p:sp>
      <p:sp>
        <p:nvSpPr>
          <p:cNvPr id="3" name="Content Placeholder 2"/>
          <p:cNvSpPr>
            <a:spLocks noGrp="1"/>
          </p:cNvSpPr>
          <p:nvPr>
            <p:ph idx="1"/>
          </p:nvPr>
        </p:nvSpPr>
        <p:spPr>
          <a:xfrm>
            <a:off x="457200" y="1052736"/>
            <a:ext cx="8229600" cy="5073427"/>
          </a:xfrm>
        </p:spPr>
        <p:txBody>
          <a:bodyPr>
            <a:normAutofit fontScale="85000" lnSpcReduction="10000"/>
          </a:bodyPr>
          <a:lstStyle/>
          <a:p>
            <a:pPr marL="0" indent="0">
              <a:buNone/>
            </a:pPr>
            <a:r>
              <a:rPr lang="en-GB" dirty="0" smtClean="0">
                <a:solidFill>
                  <a:srgbClr val="FF0000"/>
                </a:solidFill>
              </a:rPr>
              <a:t>Everyone is different</a:t>
            </a:r>
          </a:p>
          <a:p>
            <a:endParaRPr lang="en-GB" dirty="0" smtClean="0">
              <a:solidFill>
                <a:srgbClr val="FF0000"/>
              </a:solidFill>
            </a:endParaRPr>
          </a:p>
          <a:p>
            <a:r>
              <a:rPr lang="en-GB" dirty="0"/>
              <a:t>30 minutes per </a:t>
            </a:r>
            <a:r>
              <a:rPr lang="en-GB" dirty="0" smtClean="0"/>
              <a:t>day is recommended</a:t>
            </a:r>
            <a:endParaRPr lang="en-GB" dirty="0"/>
          </a:p>
          <a:p>
            <a:endParaRPr lang="en-GB" dirty="0" smtClean="0">
              <a:solidFill>
                <a:srgbClr val="FF0000"/>
              </a:solidFill>
            </a:endParaRPr>
          </a:p>
          <a:p>
            <a:r>
              <a:rPr lang="en-GB" dirty="0"/>
              <a:t>If struggling to conceive then take 3 months off exercising. If no luck then exercise is not the issue!</a:t>
            </a:r>
          </a:p>
          <a:p>
            <a:endParaRPr lang="en-GB" dirty="0"/>
          </a:p>
          <a:p>
            <a:r>
              <a:rPr lang="en-GB" dirty="0" smtClean="0"/>
              <a:t>Low Body fat reduce ovulation</a:t>
            </a:r>
          </a:p>
          <a:p>
            <a:endParaRPr lang="en-GB" dirty="0" smtClean="0"/>
          </a:p>
          <a:p>
            <a:r>
              <a:rPr lang="en-GB" dirty="0" smtClean="0"/>
              <a:t>Develop exercise that you can maintain throughout pregnancy</a:t>
            </a:r>
          </a:p>
          <a:p>
            <a:endParaRPr lang="en-GB" dirty="0"/>
          </a:p>
          <a:p>
            <a:endParaRPr lang="en-GB" dirty="0"/>
          </a:p>
        </p:txBody>
      </p:sp>
    </p:spTree>
    <p:extLst>
      <p:ext uri="{BB962C8B-B14F-4D97-AF65-F5344CB8AC3E}">
        <p14:creationId xmlns:p14="http://schemas.microsoft.com/office/powerpoint/2010/main" val="29005452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Exercise to avoid and Do when trying to conceive</a:t>
            </a:r>
            <a:endParaRPr lang="en-GB" dirty="0"/>
          </a:p>
        </p:txBody>
      </p:sp>
      <p:sp>
        <p:nvSpPr>
          <p:cNvPr id="3" name="Content Placeholder 2"/>
          <p:cNvSpPr>
            <a:spLocks noGrp="1"/>
          </p:cNvSpPr>
          <p:nvPr>
            <p:ph sz="half" idx="1"/>
          </p:nvPr>
        </p:nvSpPr>
        <p:spPr/>
        <p:txBody>
          <a:bodyPr/>
          <a:lstStyle/>
          <a:p>
            <a:pPr marL="0" indent="0" algn="ctr">
              <a:buNone/>
            </a:pPr>
            <a:r>
              <a:rPr lang="en-GB" dirty="0" smtClean="0">
                <a:solidFill>
                  <a:srgbClr val="FF0000"/>
                </a:solidFill>
              </a:rPr>
              <a:t>Avoid</a:t>
            </a:r>
          </a:p>
          <a:p>
            <a:endParaRPr lang="en-GB" dirty="0"/>
          </a:p>
          <a:p>
            <a:r>
              <a:rPr lang="en-GB" dirty="0" smtClean="0"/>
              <a:t>Exercises that have the potential for falls or impacts.</a:t>
            </a:r>
          </a:p>
          <a:p>
            <a:r>
              <a:rPr lang="en-GB" dirty="0" smtClean="0"/>
              <a:t>High duration exercise if body weight is low.</a:t>
            </a:r>
          </a:p>
          <a:p>
            <a:r>
              <a:rPr lang="en-GB" dirty="0" smtClean="0"/>
              <a:t>Exercise that produces a thermal stress.</a:t>
            </a:r>
          </a:p>
          <a:p>
            <a:endParaRPr lang="en-GB" dirty="0"/>
          </a:p>
        </p:txBody>
      </p:sp>
      <p:sp>
        <p:nvSpPr>
          <p:cNvPr id="4" name="Content Placeholder 3"/>
          <p:cNvSpPr>
            <a:spLocks noGrp="1"/>
          </p:cNvSpPr>
          <p:nvPr>
            <p:ph sz="half" idx="2"/>
          </p:nvPr>
        </p:nvSpPr>
        <p:spPr/>
        <p:txBody>
          <a:bodyPr/>
          <a:lstStyle/>
          <a:p>
            <a:pPr marL="0" indent="0" algn="ctr">
              <a:buNone/>
            </a:pPr>
            <a:r>
              <a:rPr lang="en-GB" dirty="0" smtClean="0">
                <a:solidFill>
                  <a:srgbClr val="0070C0"/>
                </a:solidFill>
              </a:rPr>
              <a:t>Participate in </a:t>
            </a:r>
          </a:p>
          <a:p>
            <a:pPr marL="0" indent="0" algn="ctr">
              <a:buNone/>
            </a:pPr>
            <a:endParaRPr lang="en-GB" dirty="0"/>
          </a:p>
          <a:p>
            <a:r>
              <a:rPr lang="en-GB" dirty="0" smtClean="0"/>
              <a:t>Low </a:t>
            </a:r>
            <a:r>
              <a:rPr lang="en-GB" dirty="0"/>
              <a:t>impact </a:t>
            </a:r>
            <a:r>
              <a:rPr lang="en-GB" dirty="0" smtClean="0"/>
              <a:t>exercise</a:t>
            </a:r>
          </a:p>
          <a:p>
            <a:r>
              <a:rPr lang="en-GB" dirty="0" smtClean="0"/>
              <a:t>Exercise to train pelvic floor.</a:t>
            </a:r>
          </a:p>
          <a:p>
            <a:r>
              <a:rPr lang="en-GB" dirty="0" smtClean="0"/>
              <a:t>Yoga / </a:t>
            </a:r>
            <a:r>
              <a:rPr lang="en-GB" dirty="0" err="1" smtClean="0"/>
              <a:t>pilates</a:t>
            </a:r>
            <a:endParaRPr lang="en-GB" dirty="0"/>
          </a:p>
        </p:txBody>
      </p:sp>
    </p:spTree>
    <p:extLst>
      <p:ext uri="{BB962C8B-B14F-4D97-AF65-F5344CB8AC3E}">
        <p14:creationId xmlns:p14="http://schemas.microsoft.com/office/powerpoint/2010/main" val="22849865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Lifestyle Issues</a:t>
            </a:r>
            <a:endParaRPr lang="en-GB" dirty="0"/>
          </a:p>
        </p:txBody>
      </p:sp>
      <p:sp>
        <p:nvSpPr>
          <p:cNvPr id="3" name="Content Placeholder 2"/>
          <p:cNvSpPr>
            <a:spLocks noGrp="1"/>
          </p:cNvSpPr>
          <p:nvPr>
            <p:ph idx="1"/>
          </p:nvPr>
        </p:nvSpPr>
        <p:spPr>
          <a:xfrm>
            <a:off x="251520" y="1600200"/>
            <a:ext cx="8892480" cy="4525963"/>
          </a:xfrm>
        </p:spPr>
        <p:txBody>
          <a:bodyPr>
            <a:normAutofit fontScale="77500" lnSpcReduction="20000"/>
          </a:bodyPr>
          <a:lstStyle/>
          <a:p>
            <a:pPr>
              <a:lnSpc>
                <a:spcPct val="150000"/>
              </a:lnSpc>
            </a:pPr>
            <a:r>
              <a:rPr lang="en-GB" dirty="0" smtClean="0"/>
              <a:t>Cut out caffeine – </a:t>
            </a:r>
            <a:r>
              <a:rPr lang="en-GB" dirty="0" smtClean="0"/>
              <a:t>	</a:t>
            </a:r>
            <a:r>
              <a:rPr lang="en-GB" sz="1900" dirty="0" smtClean="0">
                <a:solidFill>
                  <a:srgbClr val="0070C0"/>
                </a:solidFill>
              </a:rPr>
              <a:t>increased </a:t>
            </a:r>
            <a:r>
              <a:rPr lang="en-GB" sz="1900" dirty="0" smtClean="0">
                <a:solidFill>
                  <a:srgbClr val="0070C0"/>
                </a:solidFill>
              </a:rPr>
              <a:t>risk of endometriosis &amp; damage sperm</a:t>
            </a:r>
          </a:p>
          <a:p>
            <a:pPr>
              <a:lnSpc>
                <a:spcPct val="150000"/>
              </a:lnSpc>
            </a:pPr>
            <a:r>
              <a:rPr lang="en-GB" dirty="0" smtClean="0"/>
              <a:t>Cut out alcohol – </a:t>
            </a:r>
            <a:r>
              <a:rPr lang="en-GB" dirty="0" smtClean="0"/>
              <a:t>	</a:t>
            </a:r>
            <a:r>
              <a:rPr lang="en-GB" sz="1900" dirty="0" smtClean="0">
                <a:solidFill>
                  <a:srgbClr val="0070C0"/>
                </a:solidFill>
              </a:rPr>
              <a:t>impairs </a:t>
            </a:r>
            <a:r>
              <a:rPr lang="en-GB" sz="1900" dirty="0" smtClean="0">
                <a:solidFill>
                  <a:srgbClr val="0070C0"/>
                </a:solidFill>
              </a:rPr>
              <a:t>conception </a:t>
            </a:r>
            <a:endParaRPr lang="en-GB" dirty="0" smtClean="0">
              <a:solidFill>
                <a:srgbClr val="0070C0"/>
              </a:solidFill>
            </a:endParaRPr>
          </a:p>
          <a:p>
            <a:pPr>
              <a:lnSpc>
                <a:spcPct val="150000"/>
              </a:lnSpc>
            </a:pPr>
            <a:r>
              <a:rPr lang="en-GB" dirty="0" smtClean="0"/>
              <a:t>Stop smoking – </a:t>
            </a:r>
            <a:r>
              <a:rPr lang="en-GB" dirty="0" smtClean="0"/>
              <a:t>	</a:t>
            </a:r>
            <a:r>
              <a:rPr lang="en-GB" sz="1900" dirty="0" smtClean="0">
                <a:solidFill>
                  <a:srgbClr val="0070C0"/>
                </a:solidFill>
              </a:rPr>
              <a:t>increase </a:t>
            </a:r>
            <a:r>
              <a:rPr lang="en-GB" sz="1900" dirty="0" smtClean="0">
                <a:solidFill>
                  <a:srgbClr val="0070C0"/>
                </a:solidFill>
              </a:rPr>
              <a:t>egg loss, affect sperm, increase on-set of menopause, 			</a:t>
            </a:r>
            <a:r>
              <a:rPr lang="en-GB" sz="1900" dirty="0" smtClean="0">
                <a:solidFill>
                  <a:srgbClr val="0070C0"/>
                </a:solidFill>
              </a:rPr>
              <a:t>	damage </a:t>
            </a:r>
            <a:r>
              <a:rPr lang="en-GB" sz="1900" dirty="0" smtClean="0">
                <a:solidFill>
                  <a:srgbClr val="0070C0"/>
                </a:solidFill>
              </a:rPr>
              <a:t>DNA of eggs and sperm</a:t>
            </a:r>
          </a:p>
          <a:p>
            <a:pPr>
              <a:lnSpc>
                <a:spcPct val="150000"/>
              </a:lnSpc>
            </a:pPr>
            <a:r>
              <a:rPr lang="en-GB" dirty="0" smtClean="0"/>
              <a:t>Don’t over exercise</a:t>
            </a:r>
          </a:p>
          <a:p>
            <a:pPr>
              <a:lnSpc>
                <a:spcPct val="150000"/>
              </a:lnSpc>
            </a:pPr>
            <a:r>
              <a:rPr lang="en-GB" dirty="0" smtClean="0"/>
              <a:t>Aim for ideal body weight</a:t>
            </a:r>
          </a:p>
          <a:p>
            <a:pPr>
              <a:lnSpc>
                <a:spcPct val="150000"/>
              </a:lnSpc>
            </a:pPr>
            <a:r>
              <a:rPr lang="en-GB" dirty="0" smtClean="0"/>
              <a:t>Reduce stress and depression</a:t>
            </a:r>
          </a:p>
          <a:p>
            <a:pPr>
              <a:lnSpc>
                <a:spcPct val="150000"/>
              </a:lnSpc>
            </a:pPr>
            <a:r>
              <a:rPr lang="en-GB" dirty="0" smtClean="0"/>
              <a:t>Supplementation of Folic acid – </a:t>
            </a:r>
            <a:r>
              <a:rPr lang="en-GB" sz="2300" dirty="0" smtClean="0">
                <a:solidFill>
                  <a:srgbClr val="0070C0"/>
                </a:solidFill>
              </a:rPr>
              <a:t>avoid neural tube defects</a:t>
            </a:r>
            <a:endParaRPr lang="en-GB" sz="2300" dirty="0">
              <a:solidFill>
                <a:srgbClr val="0070C0"/>
              </a:solidFill>
            </a:endParaRPr>
          </a:p>
        </p:txBody>
      </p:sp>
    </p:spTree>
    <p:extLst>
      <p:ext uri="{BB962C8B-B14F-4D97-AF65-F5344CB8AC3E}">
        <p14:creationId xmlns:p14="http://schemas.microsoft.com/office/powerpoint/2010/main" val="19257236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375" y="160338"/>
            <a:ext cx="8229600" cy="922114"/>
          </a:xfrm>
        </p:spPr>
        <p:txBody>
          <a:bodyPr/>
          <a:lstStyle/>
          <a:p>
            <a:r>
              <a:rPr lang="en-GB" dirty="0" smtClean="0"/>
              <a:t>Foetal Development </a:t>
            </a:r>
            <a:endParaRPr lang="en-GB" dirty="0"/>
          </a:p>
        </p:txBody>
      </p:sp>
      <p:sp>
        <p:nvSpPr>
          <p:cNvPr id="4" name="AutoShape 2" descr="Image result for foetal developme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https://ccbbiology10.wikispaces.com/file/view/Stages_of_Pregnancy__Development_5.jpg/490017462/Stages_of_Pregnancy__Development_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196752"/>
            <a:ext cx="5688632" cy="280831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hhs.muni.org/wic/images/fasdevelopmen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4005064"/>
            <a:ext cx="5328592"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28293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Benefits of Exercise During Pregnancy</a:t>
            </a:r>
            <a:endParaRPr lang="en-GB" dirty="0"/>
          </a:p>
        </p:txBody>
      </p:sp>
      <p:sp>
        <p:nvSpPr>
          <p:cNvPr id="5" name="Content Placeholder 4"/>
          <p:cNvSpPr>
            <a:spLocks noGrp="1"/>
          </p:cNvSpPr>
          <p:nvPr>
            <p:ph idx="1"/>
          </p:nvPr>
        </p:nvSpPr>
        <p:spPr>
          <a:xfrm>
            <a:off x="457200" y="1268760"/>
            <a:ext cx="8229600" cy="4857403"/>
          </a:xfrm>
        </p:spPr>
        <p:txBody>
          <a:bodyPr>
            <a:normAutofit fontScale="55000" lnSpcReduction="20000"/>
          </a:bodyPr>
          <a:lstStyle/>
          <a:p>
            <a:pPr marL="0" indent="0" algn="ctr">
              <a:buNone/>
            </a:pPr>
            <a:r>
              <a:rPr lang="en-GB" u="sng" dirty="0" smtClean="0">
                <a:solidFill>
                  <a:srgbClr val="0070C0"/>
                </a:solidFill>
              </a:rPr>
              <a:t>From 30 minutes Aerobic exercise Per day</a:t>
            </a:r>
          </a:p>
          <a:p>
            <a:endParaRPr lang="en-GB" dirty="0"/>
          </a:p>
          <a:p>
            <a:r>
              <a:rPr lang="en-GB" dirty="0" smtClean="0"/>
              <a:t>Improved sleep patters</a:t>
            </a:r>
          </a:p>
          <a:p>
            <a:r>
              <a:rPr lang="en-GB" dirty="0" smtClean="0"/>
              <a:t>Reduces swelling</a:t>
            </a:r>
          </a:p>
          <a:p>
            <a:r>
              <a:rPr lang="en-GB" dirty="0" smtClean="0"/>
              <a:t>Reduced incidence of backache</a:t>
            </a:r>
          </a:p>
          <a:p>
            <a:r>
              <a:rPr lang="en-GB" dirty="0" smtClean="0"/>
              <a:t>Easier delivery</a:t>
            </a:r>
          </a:p>
          <a:p>
            <a:r>
              <a:rPr lang="en-GB" dirty="0" smtClean="0"/>
              <a:t>More energetic</a:t>
            </a:r>
          </a:p>
          <a:p>
            <a:pPr lvl="0" fontAlgn="base"/>
            <a:r>
              <a:rPr lang="en-GB" dirty="0"/>
              <a:t>improve the body's use of oxygen</a:t>
            </a:r>
          </a:p>
          <a:p>
            <a:pPr lvl="0" fontAlgn="base"/>
            <a:r>
              <a:rPr lang="en-GB" dirty="0"/>
              <a:t>improve the supply of oxygen to the </a:t>
            </a:r>
            <a:r>
              <a:rPr lang="en-GB" dirty="0" err="1" smtClean="0"/>
              <a:t>feotus</a:t>
            </a:r>
            <a:endParaRPr lang="en-GB" dirty="0"/>
          </a:p>
          <a:p>
            <a:pPr lvl="0" fontAlgn="base"/>
            <a:r>
              <a:rPr lang="en-GB" dirty="0"/>
              <a:t>prevent problems like </a:t>
            </a:r>
            <a:r>
              <a:rPr lang="en-GB" dirty="0" smtClean="0"/>
              <a:t>haemorrhoids</a:t>
            </a:r>
            <a:r>
              <a:rPr lang="en-GB" dirty="0"/>
              <a:t>, fluid retention, and varicose veins</a:t>
            </a:r>
          </a:p>
          <a:p>
            <a:pPr lvl="0" fontAlgn="base"/>
            <a:r>
              <a:rPr lang="en-GB" dirty="0"/>
              <a:t>increase muscle strength and tone, which can prevent back pain and ease </a:t>
            </a:r>
            <a:r>
              <a:rPr lang="en-GB" dirty="0" smtClean="0"/>
              <a:t>labour</a:t>
            </a:r>
            <a:endParaRPr lang="en-GB" dirty="0"/>
          </a:p>
          <a:p>
            <a:pPr lvl="0" fontAlgn="base"/>
            <a:r>
              <a:rPr lang="en-GB" dirty="0"/>
              <a:t>improve blood sugar control and reduce the risk of gestational diabetes</a:t>
            </a:r>
          </a:p>
          <a:p>
            <a:pPr lvl="0" fontAlgn="base"/>
            <a:r>
              <a:rPr lang="en-GB" dirty="0"/>
              <a:t>burn calories</a:t>
            </a:r>
          </a:p>
          <a:p>
            <a:pPr lvl="0" fontAlgn="base"/>
            <a:r>
              <a:rPr lang="en-GB" dirty="0"/>
              <a:t>improve sleep</a:t>
            </a:r>
          </a:p>
          <a:p>
            <a:pPr lvl="0" fontAlgn="base"/>
            <a:r>
              <a:rPr lang="en-GB" dirty="0"/>
              <a:t>improve wellbeing and confidence</a:t>
            </a:r>
          </a:p>
          <a:p>
            <a:r>
              <a:rPr lang="en-GB" dirty="0"/>
              <a:t>reduce the risk of preterm </a:t>
            </a:r>
            <a:r>
              <a:rPr lang="en-GB" dirty="0" smtClean="0"/>
              <a:t>birth</a:t>
            </a:r>
          </a:p>
          <a:p>
            <a:r>
              <a:rPr lang="en-GB" dirty="0" smtClean="0"/>
              <a:t>Prevents gestational diabetes</a:t>
            </a:r>
          </a:p>
          <a:p>
            <a:endParaRPr lang="en-GB" dirty="0"/>
          </a:p>
        </p:txBody>
      </p:sp>
    </p:spTree>
    <p:extLst>
      <p:ext uri="{BB962C8B-B14F-4D97-AF65-F5344CB8AC3E}">
        <p14:creationId xmlns:p14="http://schemas.microsoft.com/office/powerpoint/2010/main" val="3096163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exercises</a:t>
            </a:r>
            <a:endParaRPr lang="en-GB" dirty="0"/>
          </a:p>
        </p:txBody>
      </p:sp>
      <p:sp>
        <p:nvSpPr>
          <p:cNvPr id="4" name="Content Placeholder 3"/>
          <p:cNvSpPr>
            <a:spLocks noGrp="1"/>
          </p:cNvSpPr>
          <p:nvPr>
            <p:ph sz="half" idx="1"/>
          </p:nvPr>
        </p:nvSpPr>
        <p:spPr/>
        <p:txBody>
          <a:bodyPr/>
          <a:lstStyle/>
          <a:p>
            <a:pPr marL="0" indent="0" algn="ctr">
              <a:buNone/>
            </a:pPr>
            <a:r>
              <a:rPr lang="en-GB" dirty="0" smtClean="0"/>
              <a:t>Cardiovascular</a:t>
            </a:r>
          </a:p>
          <a:p>
            <a:r>
              <a:rPr lang="en-GB" dirty="0" smtClean="0"/>
              <a:t>Walking</a:t>
            </a:r>
          </a:p>
          <a:p>
            <a:r>
              <a:rPr lang="en-GB" dirty="0" smtClean="0"/>
              <a:t>Swimming</a:t>
            </a:r>
          </a:p>
          <a:p>
            <a:r>
              <a:rPr lang="en-GB" dirty="0" smtClean="0"/>
              <a:t>Low-impact aerobics</a:t>
            </a:r>
          </a:p>
          <a:p>
            <a:r>
              <a:rPr lang="en-GB" dirty="0" smtClean="0"/>
              <a:t>Dancing</a:t>
            </a:r>
            <a:endParaRPr lang="en-GB" dirty="0"/>
          </a:p>
        </p:txBody>
      </p:sp>
      <p:sp>
        <p:nvSpPr>
          <p:cNvPr id="5" name="Content Placeholder 4"/>
          <p:cNvSpPr>
            <a:spLocks noGrp="1"/>
          </p:cNvSpPr>
          <p:nvPr>
            <p:ph sz="half" idx="2"/>
          </p:nvPr>
        </p:nvSpPr>
        <p:spPr/>
        <p:txBody>
          <a:bodyPr/>
          <a:lstStyle/>
          <a:p>
            <a:pPr marL="0" indent="0" algn="ctr">
              <a:buNone/>
            </a:pPr>
            <a:r>
              <a:rPr lang="en-GB" dirty="0" smtClean="0"/>
              <a:t>Flexibility and Strength</a:t>
            </a:r>
          </a:p>
          <a:p>
            <a:pPr marL="0" indent="0" algn="ctr">
              <a:buNone/>
            </a:pPr>
            <a:endParaRPr lang="en-GB" dirty="0"/>
          </a:p>
          <a:p>
            <a:r>
              <a:rPr lang="en-GB" dirty="0" smtClean="0"/>
              <a:t>Yoga</a:t>
            </a:r>
          </a:p>
          <a:p>
            <a:r>
              <a:rPr lang="en-GB" dirty="0" smtClean="0"/>
              <a:t>Stretching</a:t>
            </a:r>
          </a:p>
          <a:p>
            <a:r>
              <a:rPr lang="en-GB" dirty="0" smtClean="0"/>
              <a:t>Weight training (reduced load)</a:t>
            </a:r>
            <a:endParaRPr lang="en-GB" dirty="0"/>
          </a:p>
        </p:txBody>
      </p:sp>
    </p:spTree>
    <p:extLst>
      <p:ext uri="{BB962C8B-B14F-4D97-AF65-F5344CB8AC3E}">
        <p14:creationId xmlns:p14="http://schemas.microsoft.com/office/powerpoint/2010/main" val="8173125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First Trimester of Pregnancy</a:t>
            </a:r>
            <a:endParaRPr lang="en-GB" dirty="0"/>
          </a:p>
        </p:txBody>
      </p:sp>
      <p:sp>
        <p:nvSpPr>
          <p:cNvPr id="3" name="Content Placeholder 2"/>
          <p:cNvSpPr>
            <a:spLocks noGrp="1"/>
          </p:cNvSpPr>
          <p:nvPr>
            <p:ph idx="1"/>
          </p:nvPr>
        </p:nvSpPr>
        <p:spPr/>
        <p:txBody>
          <a:bodyPr/>
          <a:lstStyle/>
          <a:p>
            <a:pPr marL="0" indent="0">
              <a:buNone/>
            </a:pPr>
            <a:r>
              <a:rPr lang="en-GB" dirty="0" smtClean="0"/>
              <a:t>Start slowly if inexperienced</a:t>
            </a:r>
          </a:p>
          <a:p>
            <a:pPr marL="0" indent="0">
              <a:buNone/>
            </a:pPr>
            <a:endParaRPr lang="en-GB" dirty="0" smtClean="0"/>
          </a:p>
          <a:p>
            <a:pPr marL="0" indent="0">
              <a:buNone/>
            </a:pPr>
            <a:r>
              <a:rPr lang="en-GB" dirty="0" smtClean="0"/>
              <a:t>Get GP assent</a:t>
            </a:r>
          </a:p>
          <a:p>
            <a:pPr marL="0" indent="0">
              <a:buNone/>
            </a:pPr>
            <a:r>
              <a:rPr lang="en-GB" dirty="0" smtClean="0"/>
              <a:t>Long warm-up</a:t>
            </a:r>
          </a:p>
          <a:p>
            <a:pPr marL="0" indent="0">
              <a:buNone/>
            </a:pPr>
            <a:r>
              <a:rPr lang="en-GB" dirty="0" smtClean="0"/>
              <a:t>Stop if short of breath</a:t>
            </a:r>
          </a:p>
          <a:p>
            <a:pPr marL="0" indent="0">
              <a:buNone/>
            </a:pPr>
            <a:r>
              <a:rPr lang="en-GB" dirty="0" smtClean="0"/>
              <a:t>Stop if you experience pain</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6650228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Warning Signs in 1st Trimester</a:t>
            </a:r>
            <a:endParaRPr lang="en-GB" dirty="0"/>
          </a:p>
        </p:txBody>
      </p:sp>
      <p:sp>
        <p:nvSpPr>
          <p:cNvPr id="3" name="Content Placeholder 2"/>
          <p:cNvSpPr>
            <a:spLocks noGrp="1"/>
          </p:cNvSpPr>
          <p:nvPr>
            <p:ph idx="1"/>
          </p:nvPr>
        </p:nvSpPr>
        <p:spPr/>
        <p:txBody>
          <a:bodyPr>
            <a:normAutofit fontScale="77500" lnSpcReduction="20000"/>
          </a:bodyPr>
          <a:lstStyle/>
          <a:p>
            <a:pPr lvl="0" fontAlgn="base"/>
            <a:r>
              <a:rPr lang="en-GB" dirty="0"/>
              <a:t>faintness</a:t>
            </a:r>
          </a:p>
          <a:p>
            <a:pPr lvl="0" fontAlgn="base"/>
            <a:r>
              <a:rPr lang="en-GB" dirty="0"/>
              <a:t>dizziness</a:t>
            </a:r>
          </a:p>
          <a:p>
            <a:pPr lvl="0" fontAlgn="base"/>
            <a:r>
              <a:rPr lang="en-GB" dirty="0"/>
              <a:t>blurry vision</a:t>
            </a:r>
          </a:p>
          <a:p>
            <a:pPr lvl="0" fontAlgn="base"/>
            <a:r>
              <a:rPr lang="en-GB" dirty="0"/>
              <a:t>nausea</a:t>
            </a:r>
          </a:p>
          <a:p>
            <a:pPr lvl="0" fontAlgn="base"/>
            <a:r>
              <a:rPr lang="en-GB" dirty="0"/>
              <a:t>heart palpitations</a:t>
            </a:r>
          </a:p>
          <a:p>
            <a:pPr lvl="0" fontAlgn="base"/>
            <a:r>
              <a:rPr lang="en-GB" dirty="0"/>
              <a:t>vaginal bleeding</a:t>
            </a:r>
          </a:p>
          <a:p>
            <a:pPr lvl="0" fontAlgn="base"/>
            <a:r>
              <a:rPr lang="en-GB" dirty="0"/>
              <a:t>new contractions</a:t>
            </a:r>
          </a:p>
          <a:p>
            <a:pPr lvl="0" fontAlgn="base"/>
            <a:r>
              <a:rPr lang="en-GB" dirty="0"/>
              <a:t>back, abdominal, or pelvic pain</a:t>
            </a:r>
          </a:p>
          <a:p>
            <a:pPr lvl="0" fontAlgn="base"/>
            <a:r>
              <a:rPr lang="en-GB" dirty="0"/>
              <a:t>unusual lack of </a:t>
            </a:r>
            <a:r>
              <a:rPr lang="en-GB" dirty="0" smtClean="0"/>
              <a:t>foetal </a:t>
            </a:r>
            <a:r>
              <a:rPr lang="en-GB" dirty="0"/>
              <a:t>movement</a:t>
            </a:r>
          </a:p>
          <a:p>
            <a:pPr fontAlgn="base"/>
            <a:r>
              <a:rPr lang="en-GB" dirty="0"/>
              <a:t>If these symptoms do not disappear shortly after stopping the exercise, contact your doctor for advice immediately. </a:t>
            </a:r>
          </a:p>
        </p:txBody>
      </p:sp>
    </p:spTree>
    <p:extLst>
      <p:ext uri="{BB962C8B-B14F-4D97-AF65-F5344CB8AC3E}">
        <p14:creationId xmlns:p14="http://schemas.microsoft.com/office/powerpoint/2010/main" val="482314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First Month of Pregnancy</a:t>
            </a:r>
            <a:endParaRPr lang="en-GB" dirty="0"/>
          </a:p>
        </p:txBody>
      </p:sp>
      <p:sp>
        <p:nvSpPr>
          <p:cNvPr id="3" name="Content Placeholder 2"/>
          <p:cNvSpPr>
            <a:spLocks noGrp="1"/>
          </p:cNvSpPr>
          <p:nvPr>
            <p:ph idx="1"/>
          </p:nvPr>
        </p:nvSpPr>
        <p:spPr/>
        <p:txBody>
          <a:bodyPr>
            <a:normAutofit fontScale="92500" lnSpcReduction="20000"/>
          </a:bodyPr>
          <a:lstStyle/>
          <a:p>
            <a:pPr fontAlgn="base"/>
            <a:r>
              <a:rPr lang="en-GB" dirty="0"/>
              <a:t>If you are aware of your pregnancy during the first month, start building a habit of safe exercise while you still have the energy</a:t>
            </a:r>
            <a:r>
              <a:rPr lang="en-GB" dirty="0" smtClean="0"/>
              <a:t>.</a:t>
            </a:r>
          </a:p>
          <a:p>
            <a:pPr fontAlgn="base"/>
            <a:endParaRPr lang="en-GB" dirty="0"/>
          </a:p>
          <a:p>
            <a:pPr fontAlgn="base"/>
            <a:r>
              <a:rPr lang="en-GB" dirty="0" smtClean="0">
                <a:solidFill>
                  <a:srgbClr val="0070C0"/>
                </a:solidFill>
              </a:rPr>
              <a:t>Most </a:t>
            </a:r>
            <a:r>
              <a:rPr lang="en-GB" dirty="0">
                <a:solidFill>
                  <a:srgbClr val="0070C0"/>
                </a:solidFill>
              </a:rPr>
              <a:t>women do not notice changes in energy or physique during the first month of pregnancy. </a:t>
            </a:r>
            <a:endParaRPr lang="en-GB" dirty="0" smtClean="0">
              <a:solidFill>
                <a:srgbClr val="0070C0"/>
              </a:solidFill>
            </a:endParaRPr>
          </a:p>
          <a:p>
            <a:pPr fontAlgn="base"/>
            <a:endParaRPr lang="en-GB" dirty="0" smtClean="0">
              <a:solidFill>
                <a:srgbClr val="0070C0"/>
              </a:solidFill>
            </a:endParaRPr>
          </a:p>
          <a:p>
            <a:pPr fontAlgn="base"/>
            <a:r>
              <a:rPr lang="en-GB" dirty="0" smtClean="0"/>
              <a:t>Beginning </a:t>
            </a:r>
            <a:r>
              <a:rPr lang="en-GB" dirty="0"/>
              <a:t>a routine early will help you keep up an exercise program later in pregnancy. Start now to make it easier when you have less energy and more difficulty doing certain physical motions.</a:t>
            </a:r>
          </a:p>
          <a:p>
            <a:endParaRPr lang="en-GB" dirty="0"/>
          </a:p>
        </p:txBody>
      </p:sp>
    </p:spTree>
    <p:extLst>
      <p:ext uri="{BB962C8B-B14F-4D97-AF65-F5344CB8AC3E}">
        <p14:creationId xmlns:p14="http://schemas.microsoft.com/office/powerpoint/2010/main" val="3044281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 Month</a:t>
            </a:r>
            <a:endParaRPr lang="en-GB" dirty="0"/>
          </a:p>
        </p:txBody>
      </p:sp>
      <p:sp>
        <p:nvSpPr>
          <p:cNvPr id="3" name="Content Placeholder 2"/>
          <p:cNvSpPr>
            <a:spLocks noGrp="1"/>
          </p:cNvSpPr>
          <p:nvPr>
            <p:ph idx="1"/>
          </p:nvPr>
        </p:nvSpPr>
        <p:spPr>
          <a:xfrm>
            <a:off x="457200" y="1600200"/>
            <a:ext cx="8229600" cy="4997152"/>
          </a:xfrm>
        </p:spPr>
        <p:txBody>
          <a:bodyPr>
            <a:normAutofit fontScale="77500" lnSpcReduction="20000"/>
          </a:bodyPr>
          <a:lstStyle/>
          <a:p>
            <a:pPr fontAlgn="base"/>
            <a:r>
              <a:rPr lang="en-GB" dirty="0"/>
              <a:t>Moderation is key</a:t>
            </a:r>
            <a:r>
              <a:rPr lang="en-GB" dirty="0" smtClean="0"/>
              <a:t>!</a:t>
            </a:r>
          </a:p>
          <a:p>
            <a:pPr fontAlgn="base"/>
            <a:endParaRPr lang="en-GB" dirty="0"/>
          </a:p>
          <a:p>
            <a:pPr marL="0" indent="0" algn="ctr" fontAlgn="base">
              <a:buNone/>
            </a:pPr>
            <a:r>
              <a:rPr lang="en-GB" dirty="0" smtClean="0">
                <a:solidFill>
                  <a:srgbClr val="FF0000"/>
                </a:solidFill>
              </a:rPr>
              <a:t>For </a:t>
            </a:r>
            <a:r>
              <a:rPr lang="en-GB" dirty="0">
                <a:solidFill>
                  <a:srgbClr val="FF0000"/>
                </a:solidFill>
              </a:rPr>
              <a:t>many women, the second month of pregnancy is a time of significant fatigue. </a:t>
            </a:r>
            <a:endParaRPr lang="en-GB" dirty="0" smtClean="0">
              <a:solidFill>
                <a:srgbClr val="FF0000"/>
              </a:solidFill>
            </a:endParaRPr>
          </a:p>
          <a:p>
            <a:pPr marL="0" indent="0" fontAlgn="base">
              <a:buNone/>
            </a:pPr>
            <a:endParaRPr lang="en-GB" dirty="0" smtClean="0">
              <a:solidFill>
                <a:srgbClr val="FF0000"/>
              </a:solidFill>
            </a:endParaRPr>
          </a:p>
          <a:p>
            <a:pPr fontAlgn="base"/>
            <a:r>
              <a:rPr lang="en-GB" dirty="0" smtClean="0"/>
              <a:t>Even if exercising seems </a:t>
            </a:r>
            <a:r>
              <a:rPr lang="en-GB" dirty="0"/>
              <a:t>too exhausting, it is important to keep doing some form of exercise at this stage in the pregnancy. </a:t>
            </a:r>
            <a:endParaRPr lang="en-GB" dirty="0" smtClean="0"/>
          </a:p>
          <a:p>
            <a:pPr fontAlgn="base"/>
            <a:endParaRPr lang="en-GB" dirty="0" smtClean="0"/>
          </a:p>
          <a:p>
            <a:pPr fontAlgn="base"/>
            <a:r>
              <a:rPr lang="en-GB" dirty="0" smtClean="0"/>
              <a:t>Many </a:t>
            </a:r>
            <a:r>
              <a:rPr lang="en-GB" dirty="0"/>
              <a:t>women report that regular exercise actually reduces feelings of fatigue. Even a 20-minute walk </a:t>
            </a:r>
            <a:r>
              <a:rPr lang="en-GB" dirty="0" smtClean="0"/>
              <a:t>every </a:t>
            </a:r>
            <a:r>
              <a:rPr lang="en-GB" dirty="0"/>
              <a:t>day can make you feel more energetic, strengthen your heart and lungs, tone your muscles, and stimulate your body’s natural feel-good chemicals (endorphins). </a:t>
            </a:r>
          </a:p>
        </p:txBody>
      </p:sp>
    </p:spTree>
    <p:extLst>
      <p:ext uri="{BB962C8B-B14F-4D97-AF65-F5344CB8AC3E}">
        <p14:creationId xmlns:p14="http://schemas.microsoft.com/office/powerpoint/2010/main" val="33193090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Third Month</a:t>
            </a:r>
            <a:endParaRPr lang="en-GB" dirty="0"/>
          </a:p>
        </p:txBody>
      </p:sp>
      <p:sp>
        <p:nvSpPr>
          <p:cNvPr id="3" name="Content Placeholder 2"/>
          <p:cNvSpPr>
            <a:spLocks noGrp="1"/>
          </p:cNvSpPr>
          <p:nvPr>
            <p:ph idx="1"/>
          </p:nvPr>
        </p:nvSpPr>
        <p:spPr>
          <a:xfrm>
            <a:off x="457200" y="1268760"/>
            <a:ext cx="8229600" cy="5112568"/>
          </a:xfrm>
        </p:spPr>
        <p:txBody>
          <a:bodyPr>
            <a:normAutofit fontScale="62500" lnSpcReduction="20000"/>
          </a:bodyPr>
          <a:lstStyle/>
          <a:p>
            <a:pPr fontAlgn="base"/>
            <a:r>
              <a:rPr lang="en-GB" dirty="0" smtClean="0"/>
              <a:t>Women may </a:t>
            </a:r>
            <a:r>
              <a:rPr lang="en-GB" dirty="0"/>
              <a:t>find it as easy to exercise as you did before you were pregnant. </a:t>
            </a:r>
            <a:endParaRPr lang="en-GB" dirty="0" smtClean="0"/>
          </a:p>
          <a:p>
            <a:pPr fontAlgn="base"/>
            <a:endParaRPr lang="en-GB" dirty="0" smtClean="0"/>
          </a:p>
          <a:p>
            <a:pPr fontAlgn="base"/>
            <a:r>
              <a:rPr lang="en-GB" dirty="0" smtClean="0"/>
              <a:t>But if </a:t>
            </a:r>
            <a:r>
              <a:rPr lang="en-GB" dirty="0"/>
              <a:t>you are still feeling fatigued, try stretching or exercising at a lower intensity than usual. You can gauge the difficulty of your workout by making sure that you can talk comfortably without stopping to breathe too much. </a:t>
            </a:r>
            <a:endParaRPr lang="en-GB" dirty="0" smtClean="0"/>
          </a:p>
          <a:p>
            <a:pPr fontAlgn="base"/>
            <a:endParaRPr lang="en-GB" dirty="0"/>
          </a:p>
          <a:p>
            <a:pPr fontAlgn="base"/>
            <a:r>
              <a:rPr lang="en-GB" dirty="0" smtClean="0"/>
              <a:t>Be </a:t>
            </a:r>
            <a:r>
              <a:rPr lang="en-GB" dirty="0"/>
              <a:t>sure to stretch before and after exercising, and drink plenty of fluids</a:t>
            </a:r>
            <a:r>
              <a:rPr lang="en-GB" dirty="0" smtClean="0"/>
              <a:t>.</a:t>
            </a:r>
          </a:p>
          <a:p>
            <a:pPr fontAlgn="base"/>
            <a:endParaRPr lang="en-GB" dirty="0"/>
          </a:p>
          <a:p>
            <a:pPr fontAlgn="base"/>
            <a:r>
              <a:rPr lang="en-GB" dirty="0"/>
              <a:t>At this stage of pregnancy, most exercises are still considered safe. Jogging, swimming, low-impact aerobics, dance, and weight training are all good choices for this month’s exercise routine. </a:t>
            </a:r>
            <a:endParaRPr lang="en-GB" dirty="0" smtClean="0"/>
          </a:p>
          <a:p>
            <a:pPr fontAlgn="base"/>
            <a:endParaRPr lang="en-GB" dirty="0" smtClean="0"/>
          </a:p>
          <a:p>
            <a:pPr fontAlgn="base"/>
            <a:r>
              <a:rPr lang="en-GB" dirty="0" smtClean="0"/>
              <a:t>You </a:t>
            </a:r>
            <a:r>
              <a:rPr lang="en-GB" dirty="0"/>
              <a:t>may need to change or stop some of these activities later in pregnancy, so now is the time to make the most of it. </a:t>
            </a:r>
            <a:endParaRPr lang="en-GB" dirty="0" smtClean="0"/>
          </a:p>
          <a:p>
            <a:endParaRPr lang="en-GB" dirty="0"/>
          </a:p>
          <a:p>
            <a:pPr marL="0" indent="0">
              <a:buNone/>
            </a:pPr>
            <a:endParaRPr lang="en-GB" dirty="0"/>
          </a:p>
        </p:txBody>
      </p:sp>
    </p:spTree>
    <p:extLst>
      <p:ext uri="{BB962C8B-B14F-4D97-AF65-F5344CB8AC3E}">
        <p14:creationId xmlns:p14="http://schemas.microsoft.com/office/powerpoint/2010/main" val="38142323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Second Trimester of Pregnancy</a:t>
            </a:r>
            <a:endParaRPr lang="en-GB" dirty="0"/>
          </a:p>
        </p:txBody>
      </p:sp>
      <p:sp>
        <p:nvSpPr>
          <p:cNvPr id="3" name="Content Placeholder 2"/>
          <p:cNvSpPr>
            <a:spLocks noGrp="1"/>
          </p:cNvSpPr>
          <p:nvPr>
            <p:ph idx="1"/>
          </p:nvPr>
        </p:nvSpPr>
        <p:spPr>
          <a:xfrm>
            <a:off x="457200" y="1268760"/>
            <a:ext cx="8229600" cy="5328592"/>
          </a:xfrm>
        </p:spPr>
        <p:txBody>
          <a:bodyPr>
            <a:normAutofit fontScale="77500" lnSpcReduction="20000"/>
          </a:bodyPr>
          <a:lstStyle/>
          <a:p>
            <a:r>
              <a:rPr lang="en-GB" dirty="0"/>
              <a:t>It is safe to exercise daily during the second trimester. If you enjoy long </a:t>
            </a:r>
            <a:r>
              <a:rPr lang="en-GB" dirty="0" smtClean="0"/>
              <a:t>workouts but </a:t>
            </a:r>
            <a:r>
              <a:rPr lang="en-GB" dirty="0"/>
              <a:t>pay attention to your body’s signals and stop when you are tired. </a:t>
            </a:r>
            <a:endParaRPr lang="en-GB" dirty="0" smtClean="0"/>
          </a:p>
          <a:p>
            <a:endParaRPr lang="en-GB" dirty="0" smtClean="0"/>
          </a:p>
          <a:p>
            <a:r>
              <a:rPr lang="en-GB" dirty="0" smtClean="0"/>
              <a:t>You </a:t>
            </a:r>
            <a:r>
              <a:rPr lang="en-GB" dirty="0"/>
              <a:t>may need to shorten or simplify your workouts over time as your belly expands and your pregnancy symptoms change</a:t>
            </a:r>
            <a:r>
              <a:rPr lang="en-GB" dirty="0" smtClean="0"/>
              <a:t>.</a:t>
            </a:r>
          </a:p>
          <a:p>
            <a:endParaRPr lang="en-GB" dirty="0" smtClean="0"/>
          </a:p>
          <a:p>
            <a:r>
              <a:rPr lang="en-GB" dirty="0" smtClean="0"/>
              <a:t>Most </a:t>
            </a:r>
            <a:r>
              <a:rPr lang="en-GB" dirty="0"/>
              <a:t>women can comfortably manage 30 minutes of moderate physical activity (such as walking or swimming) three to seven days each week without difficulty. </a:t>
            </a:r>
            <a:endParaRPr lang="en-GB" dirty="0" smtClean="0"/>
          </a:p>
          <a:p>
            <a:endParaRPr lang="en-GB" dirty="0" smtClean="0"/>
          </a:p>
          <a:p>
            <a:r>
              <a:rPr lang="en-GB" dirty="0" smtClean="0"/>
              <a:t>Depending </a:t>
            </a:r>
            <a:r>
              <a:rPr lang="en-GB" dirty="0"/>
              <a:t>on how much you exercise, you will also have to increase your daily calories above the extra 300 needed during the second </a:t>
            </a:r>
            <a:r>
              <a:rPr lang="en-GB" dirty="0" smtClean="0"/>
              <a:t>trimester.</a:t>
            </a:r>
            <a:endParaRPr lang="en-GB" dirty="0"/>
          </a:p>
        </p:txBody>
      </p:sp>
    </p:spTree>
    <p:extLst>
      <p:ext uri="{BB962C8B-B14F-4D97-AF65-F5344CB8AC3E}">
        <p14:creationId xmlns:p14="http://schemas.microsoft.com/office/powerpoint/2010/main" val="9230621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Warning Signs in Second Trimester</a:t>
            </a:r>
            <a:endParaRPr lang="en-GB" dirty="0"/>
          </a:p>
        </p:txBody>
      </p:sp>
      <p:sp>
        <p:nvSpPr>
          <p:cNvPr id="3" name="Content Placeholder 2"/>
          <p:cNvSpPr>
            <a:spLocks noGrp="1"/>
          </p:cNvSpPr>
          <p:nvPr>
            <p:ph idx="1"/>
          </p:nvPr>
        </p:nvSpPr>
        <p:spPr/>
        <p:txBody>
          <a:bodyPr>
            <a:normAutofit lnSpcReduction="10000"/>
          </a:bodyPr>
          <a:lstStyle/>
          <a:p>
            <a:pPr lvl="0" fontAlgn="base"/>
            <a:r>
              <a:rPr lang="en-GB" dirty="0"/>
              <a:t>dizziness or light-headedness</a:t>
            </a:r>
          </a:p>
          <a:p>
            <a:pPr lvl="0" fontAlgn="base"/>
            <a:r>
              <a:rPr lang="en-GB" dirty="0"/>
              <a:t>headache</a:t>
            </a:r>
          </a:p>
          <a:p>
            <a:pPr lvl="0" fontAlgn="base"/>
            <a:r>
              <a:rPr lang="en-GB" dirty="0"/>
              <a:t>nausea or vomiting</a:t>
            </a:r>
          </a:p>
          <a:p>
            <a:pPr lvl="0" fontAlgn="base"/>
            <a:r>
              <a:rPr lang="en-GB" dirty="0"/>
              <a:t>overheating or dehydration</a:t>
            </a:r>
          </a:p>
          <a:p>
            <a:pPr lvl="0" fontAlgn="base"/>
            <a:r>
              <a:rPr lang="en-GB" dirty="0"/>
              <a:t>unusual vaginal discharge or bleeding</a:t>
            </a:r>
          </a:p>
          <a:p>
            <a:pPr lvl="0" fontAlgn="base"/>
            <a:r>
              <a:rPr lang="en-GB" dirty="0"/>
              <a:t>belly pain</a:t>
            </a:r>
          </a:p>
          <a:p>
            <a:pPr lvl="0" fontAlgn="base"/>
            <a:r>
              <a:rPr lang="en-GB" dirty="0"/>
              <a:t>lower back pain</a:t>
            </a:r>
          </a:p>
          <a:p>
            <a:pPr lvl="0" fontAlgn="base"/>
            <a:r>
              <a:rPr lang="en-GB" dirty="0"/>
              <a:t>fatigue</a:t>
            </a:r>
          </a:p>
          <a:p>
            <a:endParaRPr lang="en-GB" dirty="0"/>
          </a:p>
        </p:txBody>
      </p:sp>
    </p:spTree>
    <p:extLst>
      <p:ext uri="{BB962C8B-B14F-4D97-AF65-F5344CB8AC3E}">
        <p14:creationId xmlns:p14="http://schemas.microsoft.com/office/powerpoint/2010/main" val="16585565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Appropriate exercises</a:t>
            </a:r>
            <a:endParaRPr lang="en-GB" dirty="0"/>
          </a:p>
        </p:txBody>
      </p:sp>
      <p:sp>
        <p:nvSpPr>
          <p:cNvPr id="3" name="Content Placeholder 2"/>
          <p:cNvSpPr>
            <a:spLocks noGrp="1"/>
          </p:cNvSpPr>
          <p:nvPr>
            <p:ph idx="1"/>
          </p:nvPr>
        </p:nvSpPr>
        <p:spPr/>
        <p:txBody>
          <a:bodyPr/>
          <a:lstStyle/>
          <a:p>
            <a:r>
              <a:rPr lang="en-GB" dirty="0" smtClean="0"/>
              <a:t>Running</a:t>
            </a:r>
          </a:p>
          <a:p>
            <a:r>
              <a:rPr lang="en-GB" dirty="0" smtClean="0"/>
              <a:t>Swimming</a:t>
            </a:r>
          </a:p>
          <a:p>
            <a:r>
              <a:rPr lang="en-GB" dirty="0" smtClean="0"/>
              <a:t>Yoga / </a:t>
            </a:r>
            <a:r>
              <a:rPr lang="en-GB" dirty="0" err="1" smtClean="0"/>
              <a:t>pilates</a:t>
            </a:r>
            <a:endParaRPr lang="en-GB" dirty="0" smtClean="0"/>
          </a:p>
          <a:p>
            <a:r>
              <a:rPr lang="en-GB" dirty="0" smtClean="0"/>
              <a:t>Strength training</a:t>
            </a:r>
          </a:p>
        </p:txBody>
      </p:sp>
    </p:spTree>
    <p:extLst>
      <p:ext uri="{BB962C8B-B14F-4D97-AF65-F5344CB8AC3E}">
        <p14:creationId xmlns:p14="http://schemas.microsoft.com/office/powerpoint/2010/main" val="34772643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Specific Dangers Starting in 2</a:t>
            </a:r>
            <a:r>
              <a:rPr lang="en-GB" baseline="30000" dirty="0" smtClean="0"/>
              <a:t>nd</a:t>
            </a:r>
            <a:r>
              <a:rPr lang="en-GB" dirty="0" smtClean="0"/>
              <a:t> Trimester</a:t>
            </a:r>
            <a:endParaRPr lang="en-GB" dirty="0"/>
          </a:p>
        </p:txBody>
      </p:sp>
      <p:sp>
        <p:nvSpPr>
          <p:cNvPr id="3" name="Content Placeholder 2"/>
          <p:cNvSpPr>
            <a:spLocks noGrp="1"/>
          </p:cNvSpPr>
          <p:nvPr>
            <p:ph idx="1"/>
          </p:nvPr>
        </p:nvSpPr>
        <p:spPr/>
        <p:txBody>
          <a:bodyPr/>
          <a:lstStyle/>
          <a:p>
            <a:r>
              <a:rPr lang="en-GB" dirty="0" smtClean="0"/>
              <a:t>Production of </a:t>
            </a:r>
            <a:r>
              <a:rPr lang="en-GB" dirty="0" err="1" smtClean="0"/>
              <a:t>relaxin</a:t>
            </a:r>
            <a:r>
              <a:rPr lang="en-GB" dirty="0"/>
              <a:t> </a:t>
            </a:r>
            <a:r>
              <a:rPr lang="en-GB" dirty="0" smtClean="0"/>
              <a:t>- Increase risk of sprains and </a:t>
            </a:r>
            <a:r>
              <a:rPr lang="en-GB" dirty="0" smtClean="0"/>
              <a:t>strains.</a:t>
            </a:r>
          </a:p>
          <a:p>
            <a:endParaRPr lang="en-GB" dirty="0" smtClean="0"/>
          </a:p>
          <a:p>
            <a:r>
              <a:rPr lang="en-GB" dirty="0" smtClean="0"/>
              <a:t>Change in centre of gravity – loss of balance and </a:t>
            </a:r>
            <a:r>
              <a:rPr lang="en-GB" dirty="0" smtClean="0"/>
              <a:t>stability.</a:t>
            </a:r>
            <a:endParaRPr lang="en-GB" dirty="0" smtClean="0"/>
          </a:p>
          <a:p>
            <a:endParaRPr lang="en-GB" dirty="0"/>
          </a:p>
          <a:p>
            <a:pPr marL="0" indent="0" algn="ctr">
              <a:buNone/>
            </a:pPr>
            <a:r>
              <a:rPr lang="en-GB" dirty="0" smtClean="0">
                <a:solidFill>
                  <a:srgbClr val="FF0000"/>
                </a:solidFill>
              </a:rPr>
              <a:t>Therefore avoid extreme range of motion stretches and ballistic activities</a:t>
            </a:r>
            <a:r>
              <a:rPr lang="en-GB" dirty="0" smtClean="0"/>
              <a:t>.</a:t>
            </a:r>
            <a:endParaRPr lang="en-GB" dirty="0"/>
          </a:p>
        </p:txBody>
      </p:sp>
    </p:spTree>
    <p:extLst>
      <p:ext uri="{BB962C8B-B14F-4D97-AF65-F5344CB8AC3E}">
        <p14:creationId xmlns:p14="http://schemas.microsoft.com/office/powerpoint/2010/main" val="36856426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Fourth Month</a:t>
            </a:r>
            <a:endParaRPr lang="en-GB" dirty="0"/>
          </a:p>
        </p:txBody>
      </p:sp>
      <p:sp>
        <p:nvSpPr>
          <p:cNvPr id="3" name="Content Placeholder 2"/>
          <p:cNvSpPr>
            <a:spLocks noGrp="1"/>
          </p:cNvSpPr>
          <p:nvPr>
            <p:ph idx="1"/>
          </p:nvPr>
        </p:nvSpPr>
        <p:spPr/>
        <p:txBody>
          <a:bodyPr>
            <a:normAutofit fontScale="77500" lnSpcReduction="20000"/>
          </a:bodyPr>
          <a:lstStyle/>
          <a:p>
            <a:pPr lvl="0" fontAlgn="base"/>
            <a:r>
              <a:rPr lang="en-GB" i="1" dirty="0">
                <a:solidFill>
                  <a:srgbClr val="FF0000"/>
                </a:solidFill>
              </a:rPr>
              <a:t>Weight training</a:t>
            </a:r>
            <a:r>
              <a:rPr lang="en-GB" dirty="0"/>
              <a:t>: As you begin your second trimester, your total blood volume has increased and the placenta and baby are growing. When you stand, blood can pool in your legs, causing you to become lightheaded or dizzy. For this reason it may be safer to do weight training exercises while seated. Always keep your breath steady during weight training to avoid straining your muscles and blood vessels</a:t>
            </a:r>
            <a:r>
              <a:rPr lang="en-GB" dirty="0" smtClean="0"/>
              <a:t>.</a:t>
            </a:r>
          </a:p>
          <a:p>
            <a:pPr lvl="0" fontAlgn="base"/>
            <a:endParaRPr lang="en-GB" dirty="0"/>
          </a:p>
          <a:p>
            <a:pPr lvl="0" fontAlgn="base"/>
            <a:r>
              <a:rPr lang="en-GB" i="1" dirty="0">
                <a:solidFill>
                  <a:srgbClr val="FF0000"/>
                </a:solidFill>
              </a:rPr>
              <a:t>Jogging and running</a:t>
            </a:r>
            <a:r>
              <a:rPr lang="en-GB" dirty="0">
                <a:solidFill>
                  <a:srgbClr val="FF0000"/>
                </a:solidFill>
              </a:rPr>
              <a:t>: </a:t>
            </a:r>
            <a:r>
              <a:rPr lang="en-GB" dirty="0"/>
              <a:t>If you are a runner, you can safely continue to run in moderation. During your second trimester your uterus gets larger, causing your </a:t>
            </a:r>
            <a:r>
              <a:rPr lang="en-GB" dirty="0" smtClean="0"/>
              <a:t>centre </a:t>
            </a:r>
            <a:r>
              <a:rPr lang="en-GB" dirty="0"/>
              <a:t>of gravity to shift. This change makes you more likely to lose your balance. Run on flat ground with as few obstacles as possible</a:t>
            </a:r>
            <a:r>
              <a:rPr lang="en-GB" dirty="0" smtClean="0"/>
              <a:t>.</a:t>
            </a:r>
          </a:p>
          <a:p>
            <a:pPr lvl="0" fontAlgn="base"/>
            <a:endParaRPr lang="en-GB" dirty="0"/>
          </a:p>
        </p:txBody>
      </p:sp>
    </p:spTree>
    <p:extLst>
      <p:ext uri="{BB962C8B-B14F-4D97-AF65-F5344CB8AC3E}">
        <p14:creationId xmlns:p14="http://schemas.microsoft.com/office/powerpoint/2010/main" val="3754344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Fourth Month cont.</a:t>
            </a:r>
            <a:endParaRPr lang="en-GB" dirty="0"/>
          </a:p>
        </p:txBody>
      </p:sp>
      <p:sp>
        <p:nvSpPr>
          <p:cNvPr id="3" name="Content Placeholder 2"/>
          <p:cNvSpPr>
            <a:spLocks noGrp="1"/>
          </p:cNvSpPr>
          <p:nvPr>
            <p:ph idx="1"/>
          </p:nvPr>
        </p:nvSpPr>
        <p:spPr>
          <a:xfrm>
            <a:off x="457200" y="1600200"/>
            <a:ext cx="8229600" cy="4925144"/>
          </a:xfrm>
        </p:spPr>
        <p:txBody>
          <a:bodyPr>
            <a:normAutofit fontScale="70000" lnSpcReduction="20000"/>
          </a:bodyPr>
          <a:lstStyle/>
          <a:p>
            <a:pPr lvl="0" fontAlgn="base"/>
            <a:r>
              <a:rPr lang="en-GB" i="1" dirty="0">
                <a:solidFill>
                  <a:srgbClr val="FF0000"/>
                </a:solidFill>
              </a:rPr>
              <a:t>Yoga</a:t>
            </a:r>
            <a:r>
              <a:rPr lang="en-GB" dirty="0">
                <a:solidFill>
                  <a:srgbClr val="FF0000"/>
                </a:solidFill>
              </a:rPr>
              <a:t>: </a:t>
            </a:r>
            <a:r>
              <a:rPr lang="en-GB" dirty="0"/>
              <a:t>As you slowly get bigger and your joints loosen, your balance may be affected, putting you at risk of injury. Pay attention to your body and only do as much exercise as is comfortable. Your breathing should stay smooth, and if you find you cannot breathe easily and smoothly during positions, think about shifting into an easier version of the position, stretching or extending less, or staying closer to the floor. You may also wish to use a chair or wall for balance during standing poses. Leg lifts, back bends, lying on the belly, and poses that stress the abdomen or pelvic floor should also be avoided or modified by a teacher trained in prenatal yoga </a:t>
            </a:r>
            <a:r>
              <a:rPr lang="en-GB" dirty="0" smtClean="0"/>
              <a:t>techniques.</a:t>
            </a:r>
          </a:p>
          <a:p>
            <a:pPr lvl="0" fontAlgn="base"/>
            <a:endParaRPr lang="en-GB" dirty="0"/>
          </a:p>
          <a:p>
            <a:pPr lvl="0" fontAlgn="base"/>
            <a:r>
              <a:rPr lang="en-GB" i="1" dirty="0">
                <a:solidFill>
                  <a:srgbClr val="FF0000"/>
                </a:solidFill>
              </a:rPr>
              <a:t>Swimming and Water Aerobics</a:t>
            </a:r>
            <a:r>
              <a:rPr lang="en-GB" dirty="0">
                <a:solidFill>
                  <a:srgbClr val="FF0000"/>
                </a:solidFill>
              </a:rPr>
              <a:t>: </a:t>
            </a:r>
            <a:r>
              <a:rPr lang="en-GB" dirty="0"/>
              <a:t>If you are a swimmer, you should be able to continue swimming into your second trimester without any difficulty. If you are new to swimming, start slowly by swimming gently for short periods of time, taking caution not to overexert yourself. Work up to longer workouts if you desire</a:t>
            </a:r>
            <a:r>
              <a:rPr lang="en-GB" dirty="0" smtClean="0"/>
              <a:t>.</a:t>
            </a:r>
            <a:endParaRPr lang="en-GB" dirty="0" smtClean="0"/>
          </a:p>
        </p:txBody>
      </p:sp>
    </p:spTree>
    <p:extLst>
      <p:ext uri="{BB962C8B-B14F-4D97-AF65-F5344CB8AC3E}">
        <p14:creationId xmlns:p14="http://schemas.microsoft.com/office/powerpoint/2010/main" val="404515610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Fifth Month</a:t>
            </a:r>
            <a:endParaRPr lang="en-GB" dirty="0"/>
          </a:p>
        </p:txBody>
      </p:sp>
      <p:sp>
        <p:nvSpPr>
          <p:cNvPr id="3" name="Content Placeholder 2"/>
          <p:cNvSpPr>
            <a:spLocks noGrp="1"/>
          </p:cNvSpPr>
          <p:nvPr>
            <p:ph idx="1"/>
          </p:nvPr>
        </p:nvSpPr>
        <p:spPr/>
        <p:txBody>
          <a:bodyPr>
            <a:normAutofit fontScale="70000" lnSpcReduction="20000"/>
          </a:bodyPr>
          <a:lstStyle/>
          <a:p>
            <a:pPr fontAlgn="base"/>
            <a:r>
              <a:rPr lang="en-GB" dirty="0"/>
              <a:t>As your belly gets bigger, you may find that your </a:t>
            </a:r>
            <a:r>
              <a:rPr lang="en-GB" dirty="0" smtClean="0"/>
              <a:t>centre </a:t>
            </a:r>
            <a:r>
              <a:rPr lang="en-GB" dirty="0"/>
              <a:t>of gravity has shifted and you're not as agile as you once were. Compensate by being more careful when you step. </a:t>
            </a:r>
            <a:r>
              <a:rPr lang="en-GB" dirty="0">
                <a:solidFill>
                  <a:srgbClr val="FF0000"/>
                </a:solidFill>
              </a:rPr>
              <a:t>When you reach 20 weeks, you should stop exercises that require you to lie on your back (like some weight lifting or yoga poses). </a:t>
            </a:r>
            <a:r>
              <a:rPr lang="en-GB" dirty="0"/>
              <a:t>As your uterus increases in size, lying on your back can put pressure on the inferior vena cava, the large vein that runs vertically the length of your abdomen and is responsible for returning blood to the heart</a:t>
            </a:r>
            <a:r>
              <a:rPr lang="en-GB" dirty="0" smtClean="0"/>
              <a:t>.</a:t>
            </a:r>
          </a:p>
          <a:p>
            <a:pPr fontAlgn="base"/>
            <a:endParaRPr lang="en-GB" dirty="0"/>
          </a:p>
          <a:p>
            <a:pPr lvl="0" fontAlgn="base"/>
            <a:r>
              <a:rPr lang="en-GB" i="1" dirty="0"/>
              <a:t>Walking</a:t>
            </a:r>
            <a:r>
              <a:rPr lang="en-GB" dirty="0"/>
              <a:t>: As your gait changes because of the changes in your body shape, be sure to </a:t>
            </a:r>
            <a:r>
              <a:rPr lang="en-GB" dirty="0">
                <a:solidFill>
                  <a:srgbClr val="FF0000"/>
                </a:solidFill>
              </a:rPr>
              <a:t>focus on your posture </a:t>
            </a:r>
            <a:r>
              <a:rPr lang="en-GB" dirty="0"/>
              <a:t>when walking and keep your hips tucked under to prevent arching your back due to the increasing amount of weight you're carrying in front. When you feel out of breath, slow down or stop and rest. You shouldn't be huffing and puffing</a:t>
            </a:r>
            <a:r>
              <a:rPr lang="en-GB" dirty="0" smtClean="0"/>
              <a:t>.</a:t>
            </a:r>
            <a:endParaRPr lang="en-GB" dirty="0"/>
          </a:p>
        </p:txBody>
      </p:sp>
    </p:spTree>
    <p:extLst>
      <p:ext uri="{BB962C8B-B14F-4D97-AF65-F5344CB8AC3E}">
        <p14:creationId xmlns:p14="http://schemas.microsoft.com/office/powerpoint/2010/main" val="49463232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Fifth Month cont.</a:t>
            </a:r>
            <a:endParaRPr lang="en-GB" dirty="0"/>
          </a:p>
        </p:txBody>
      </p:sp>
      <p:sp>
        <p:nvSpPr>
          <p:cNvPr id="3" name="Content Placeholder 2"/>
          <p:cNvSpPr>
            <a:spLocks noGrp="1"/>
          </p:cNvSpPr>
          <p:nvPr>
            <p:ph idx="1"/>
          </p:nvPr>
        </p:nvSpPr>
        <p:spPr/>
        <p:txBody>
          <a:bodyPr>
            <a:normAutofit lnSpcReduction="10000"/>
          </a:bodyPr>
          <a:lstStyle/>
          <a:p>
            <a:pPr lvl="0" fontAlgn="base"/>
            <a:r>
              <a:rPr lang="en-GB" i="1" dirty="0">
                <a:solidFill>
                  <a:srgbClr val="FF0000"/>
                </a:solidFill>
              </a:rPr>
              <a:t>Yoga: </a:t>
            </a:r>
            <a:r>
              <a:rPr lang="en-GB" dirty="0"/>
              <a:t>As your pregnancy progresses and has a larger impact on your activity, think about joining a yoga class specifically for pregnant women or buying a book or video of yoga poses that are safe for pregnant women</a:t>
            </a:r>
            <a:r>
              <a:rPr lang="en-GB" dirty="0" smtClean="0"/>
              <a:t>.</a:t>
            </a:r>
          </a:p>
          <a:p>
            <a:pPr lvl="0" fontAlgn="base"/>
            <a:endParaRPr lang="en-GB" dirty="0"/>
          </a:p>
          <a:p>
            <a:pPr lvl="0" fontAlgn="base"/>
            <a:r>
              <a:rPr lang="en-GB" i="1" dirty="0">
                <a:solidFill>
                  <a:srgbClr val="FF0000"/>
                </a:solidFill>
              </a:rPr>
              <a:t>Swimming: </a:t>
            </a:r>
            <a:r>
              <a:rPr lang="en-GB" dirty="0"/>
              <a:t>If you are a swimmer, you should be able to continue swimming into your second trimester without any difficulty</a:t>
            </a:r>
            <a:r>
              <a:rPr lang="en-GB" dirty="0" smtClean="0"/>
              <a:t>.</a:t>
            </a:r>
            <a:endParaRPr lang="en-GB" dirty="0"/>
          </a:p>
          <a:p>
            <a:endParaRPr lang="en-GB" dirty="0"/>
          </a:p>
        </p:txBody>
      </p:sp>
    </p:spTree>
    <p:extLst>
      <p:ext uri="{BB962C8B-B14F-4D97-AF65-F5344CB8AC3E}">
        <p14:creationId xmlns:p14="http://schemas.microsoft.com/office/powerpoint/2010/main" val="219448590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Sixth Month</a:t>
            </a:r>
            <a:endParaRPr lang="en-GB" dirty="0"/>
          </a:p>
        </p:txBody>
      </p:sp>
      <p:sp>
        <p:nvSpPr>
          <p:cNvPr id="3" name="Content Placeholder 2"/>
          <p:cNvSpPr>
            <a:spLocks noGrp="1"/>
          </p:cNvSpPr>
          <p:nvPr>
            <p:ph idx="1"/>
          </p:nvPr>
        </p:nvSpPr>
        <p:spPr/>
        <p:txBody>
          <a:bodyPr>
            <a:normAutofit fontScale="92500" lnSpcReduction="10000"/>
          </a:bodyPr>
          <a:lstStyle/>
          <a:p>
            <a:pPr marL="0" indent="0" fontAlgn="base">
              <a:buNone/>
            </a:pPr>
            <a:r>
              <a:rPr lang="en-GB" dirty="0"/>
              <a:t>Your blood volume increases by 40 </a:t>
            </a:r>
            <a:r>
              <a:rPr lang="en-GB" dirty="0" smtClean="0"/>
              <a:t>%during </a:t>
            </a:r>
            <a:r>
              <a:rPr lang="en-GB" dirty="0"/>
              <a:t>pregnancy and your cardiac output </a:t>
            </a:r>
            <a:r>
              <a:rPr lang="en-GB" dirty="0" smtClean="0"/>
              <a:t>increases </a:t>
            </a:r>
            <a:r>
              <a:rPr lang="en-GB" dirty="0"/>
              <a:t>by 30­–</a:t>
            </a:r>
            <a:r>
              <a:rPr lang="en-GB" dirty="0" smtClean="0"/>
              <a:t>40%. </a:t>
            </a:r>
            <a:r>
              <a:rPr lang="en-GB" dirty="0"/>
              <a:t>During exercise, your heart rate increases even more. </a:t>
            </a:r>
            <a:endParaRPr lang="en-GB" dirty="0" smtClean="0"/>
          </a:p>
          <a:p>
            <a:pPr marL="0" indent="0" fontAlgn="base">
              <a:buNone/>
            </a:pPr>
            <a:endParaRPr lang="en-GB" dirty="0" smtClean="0"/>
          </a:p>
          <a:p>
            <a:pPr lvl="1" fontAlgn="base">
              <a:buFont typeface="Arial" panose="020B0604020202020204" pitchFamily="34" charset="0"/>
              <a:buChar char="•"/>
            </a:pPr>
            <a:r>
              <a:rPr lang="en-GB" dirty="0" smtClean="0"/>
              <a:t>Although </a:t>
            </a:r>
            <a:r>
              <a:rPr lang="en-GB" dirty="0"/>
              <a:t>research shows that women who </a:t>
            </a:r>
            <a:r>
              <a:rPr lang="en-GB" dirty="0" smtClean="0"/>
              <a:t>exercise </a:t>
            </a:r>
            <a:r>
              <a:rPr lang="en-GB" dirty="0"/>
              <a:t>regularly have no increased risk of </a:t>
            </a:r>
            <a:r>
              <a:rPr lang="en-GB" dirty="0" smtClean="0"/>
              <a:t>problems </a:t>
            </a:r>
            <a:r>
              <a:rPr lang="en-GB" dirty="0"/>
              <a:t>with their pregnancies, the key is </a:t>
            </a:r>
            <a:r>
              <a:rPr lang="en-GB" dirty="0" smtClean="0"/>
              <a:t>still </a:t>
            </a:r>
            <a:r>
              <a:rPr lang="en-GB" dirty="0"/>
              <a:t>moderation. </a:t>
            </a:r>
            <a:endParaRPr lang="en-GB" dirty="0" smtClean="0"/>
          </a:p>
          <a:p>
            <a:pPr lvl="1" fontAlgn="base">
              <a:buFont typeface="Arial" panose="020B0604020202020204" pitchFamily="34" charset="0"/>
              <a:buChar char="•"/>
            </a:pPr>
            <a:r>
              <a:rPr lang="en-GB" dirty="0" smtClean="0"/>
              <a:t>Don't </a:t>
            </a:r>
            <a:r>
              <a:rPr lang="en-GB" dirty="0"/>
              <a:t>push yourself too </a:t>
            </a:r>
            <a:r>
              <a:rPr lang="en-GB" dirty="0" smtClean="0"/>
              <a:t>hard</a:t>
            </a:r>
            <a:r>
              <a:rPr lang="en-GB" dirty="0"/>
              <a:t>. Keep yourself </a:t>
            </a:r>
            <a:r>
              <a:rPr lang="en-GB" dirty="0" smtClean="0"/>
              <a:t>hydrated </a:t>
            </a:r>
            <a:r>
              <a:rPr lang="en-GB" dirty="0"/>
              <a:t>and cool.</a:t>
            </a:r>
          </a:p>
        </p:txBody>
      </p:sp>
    </p:spTree>
    <p:extLst>
      <p:ext uri="{BB962C8B-B14F-4D97-AF65-F5344CB8AC3E}">
        <p14:creationId xmlns:p14="http://schemas.microsoft.com/office/powerpoint/2010/main" val="4205704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Sixth Month cont.</a:t>
            </a:r>
            <a:endParaRPr lang="en-GB" dirty="0"/>
          </a:p>
        </p:txBody>
      </p:sp>
      <p:sp>
        <p:nvSpPr>
          <p:cNvPr id="3" name="Content Placeholder 2"/>
          <p:cNvSpPr>
            <a:spLocks noGrp="1"/>
          </p:cNvSpPr>
          <p:nvPr>
            <p:ph idx="1"/>
          </p:nvPr>
        </p:nvSpPr>
        <p:spPr>
          <a:xfrm>
            <a:off x="457200" y="1268760"/>
            <a:ext cx="8229600" cy="5256584"/>
          </a:xfrm>
        </p:spPr>
        <p:txBody>
          <a:bodyPr>
            <a:normAutofit fontScale="70000" lnSpcReduction="20000"/>
          </a:bodyPr>
          <a:lstStyle/>
          <a:p>
            <a:pPr lvl="0" fontAlgn="base"/>
            <a:r>
              <a:rPr lang="en-GB" i="1" dirty="0"/>
              <a:t>Weight training: </a:t>
            </a:r>
            <a:r>
              <a:rPr lang="en-GB" dirty="0"/>
              <a:t>You may want to decrease the duration or frequency of your workout, depending on how you're feeling. </a:t>
            </a:r>
            <a:endParaRPr lang="en-GB" dirty="0" smtClean="0"/>
          </a:p>
          <a:p>
            <a:pPr lvl="0" fontAlgn="base"/>
            <a:endParaRPr lang="en-GB" dirty="0" smtClean="0"/>
          </a:p>
          <a:p>
            <a:pPr lvl="0" fontAlgn="base"/>
            <a:r>
              <a:rPr lang="en-GB" dirty="0" smtClean="0"/>
              <a:t>You </a:t>
            </a:r>
            <a:r>
              <a:rPr lang="en-GB" dirty="0"/>
              <a:t>may also be more comfortable with lighter weights. If you use free weights, be very careful to avoid blunt injury to the abdomen from dropping weights. </a:t>
            </a:r>
            <a:endParaRPr lang="en-GB" dirty="0" smtClean="0"/>
          </a:p>
          <a:p>
            <a:pPr lvl="0" fontAlgn="base"/>
            <a:endParaRPr lang="en-GB" dirty="0" smtClean="0"/>
          </a:p>
          <a:p>
            <a:pPr marL="0" lvl="0" indent="0" fontAlgn="base">
              <a:buNone/>
            </a:pPr>
            <a:r>
              <a:rPr lang="en-GB" dirty="0" smtClean="0">
                <a:solidFill>
                  <a:srgbClr val="FF0000"/>
                </a:solidFill>
              </a:rPr>
              <a:t>Do </a:t>
            </a:r>
            <a:r>
              <a:rPr lang="en-GB" dirty="0">
                <a:solidFill>
                  <a:srgbClr val="FF0000"/>
                </a:solidFill>
              </a:rPr>
              <a:t>not hold your breath during repetitions, and do not lie on your back</a:t>
            </a:r>
            <a:r>
              <a:rPr lang="en-GB" dirty="0" smtClean="0">
                <a:solidFill>
                  <a:srgbClr val="FF0000"/>
                </a:solidFill>
              </a:rPr>
              <a:t>.</a:t>
            </a:r>
          </a:p>
          <a:p>
            <a:pPr lvl="0" fontAlgn="base"/>
            <a:endParaRPr lang="en-GB" dirty="0">
              <a:solidFill>
                <a:srgbClr val="FF0000"/>
              </a:solidFill>
            </a:endParaRPr>
          </a:p>
          <a:p>
            <a:pPr lvl="0" fontAlgn="base"/>
            <a:r>
              <a:rPr lang="en-GB" i="1" dirty="0"/>
              <a:t>Yoga: </a:t>
            </a:r>
            <a:r>
              <a:rPr lang="en-GB" dirty="0" smtClean="0"/>
              <a:t>you </a:t>
            </a:r>
            <a:r>
              <a:rPr lang="en-GB" dirty="0"/>
              <a:t>may need extra balance support when doing standing poses. Avoid poses that stretch the abdominal muscles or that require you to lie on your back. Bend from your hips. </a:t>
            </a:r>
            <a:endParaRPr lang="en-GB" dirty="0" smtClean="0"/>
          </a:p>
          <a:p>
            <a:pPr lvl="0" fontAlgn="base"/>
            <a:endParaRPr lang="en-GB" dirty="0"/>
          </a:p>
          <a:p>
            <a:pPr lvl="0" fontAlgn="base"/>
            <a:r>
              <a:rPr lang="en-GB" dirty="0" smtClean="0"/>
              <a:t>If </a:t>
            </a:r>
            <a:r>
              <a:rPr lang="en-GB" dirty="0"/>
              <a:t>you feel discomfort, stop and </a:t>
            </a:r>
            <a:r>
              <a:rPr lang="en-GB" dirty="0" smtClean="0"/>
              <a:t>re-evaluate </a:t>
            </a:r>
            <a:r>
              <a:rPr lang="en-GB" dirty="0"/>
              <a:t>if there's an easier way to do the position.</a:t>
            </a:r>
          </a:p>
          <a:p>
            <a:endParaRPr lang="en-GB" dirty="0"/>
          </a:p>
        </p:txBody>
      </p:sp>
    </p:spTree>
    <p:extLst>
      <p:ext uri="{BB962C8B-B14F-4D97-AF65-F5344CB8AC3E}">
        <p14:creationId xmlns:p14="http://schemas.microsoft.com/office/powerpoint/2010/main" val="128359022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for the Second Trimester</a:t>
            </a:r>
            <a:endParaRPr lang="en-GB" dirty="0"/>
          </a:p>
        </p:txBody>
      </p:sp>
      <p:sp>
        <p:nvSpPr>
          <p:cNvPr id="3" name="Content Placeholder 2"/>
          <p:cNvSpPr>
            <a:spLocks noGrp="1"/>
          </p:cNvSpPr>
          <p:nvPr>
            <p:ph idx="1"/>
          </p:nvPr>
        </p:nvSpPr>
        <p:spPr/>
        <p:txBody>
          <a:bodyPr>
            <a:normAutofit lnSpcReduction="10000"/>
          </a:bodyPr>
          <a:lstStyle/>
          <a:p>
            <a:pPr lvl="0" fontAlgn="base"/>
            <a:r>
              <a:rPr lang="en-GB" dirty="0"/>
              <a:t>S</a:t>
            </a:r>
            <a:r>
              <a:rPr lang="en-GB" dirty="0" smtClean="0"/>
              <a:t>tationary </a:t>
            </a:r>
            <a:r>
              <a:rPr lang="en-GB" dirty="0"/>
              <a:t>bicycling (recumbent if needed)</a:t>
            </a:r>
          </a:p>
          <a:p>
            <a:pPr lvl="0" fontAlgn="base"/>
            <a:r>
              <a:rPr lang="en-GB" dirty="0"/>
              <a:t>R</a:t>
            </a:r>
            <a:r>
              <a:rPr lang="en-GB" dirty="0" smtClean="0"/>
              <a:t>owing </a:t>
            </a:r>
            <a:endParaRPr lang="en-GB" dirty="0" smtClean="0"/>
          </a:p>
          <a:p>
            <a:pPr lvl="0" fontAlgn="base"/>
            <a:r>
              <a:rPr lang="en-GB" dirty="0" smtClean="0">
                <a:solidFill>
                  <a:srgbClr val="0070C0"/>
                </a:solidFill>
              </a:rPr>
              <a:t>H</a:t>
            </a:r>
            <a:r>
              <a:rPr lang="en-GB" dirty="0" smtClean="0">
                <a:solidFill>
                  <a:srgbClr val="0070C0"/>
                </a:solidFill>
              </a:rPr>
              <a:t>ousework! </a:t>
            </a:r>
            <a:r>
              <a:rPr lang="en-GB" dirty="0">
                <a:solidFill>
                  <a:srgbClr val="0070C0"/>
                </a:solidFill>
              </a:rPr>
              <a:t>(sweeping, vacuuming, gardening, window-washing, and even mowing the </a:t>
            </a:r>
            <a:r>
              <a:rPr lang="en-GB" dirty="0" smtClean="0">
                <a:solidFill>
                  <a:srgbClr val="0070C0"/>
                </a:solidFill>
              </a:rPr>
              <a:t>lawn may be enough.)</a:t>
            </a:r>
            <a:endParaRPr lang="en-GB" dirty="0">
              <a:solidFill>
                <a:srgbClr val="0070C0"/>
              </a:solidFill>
            </a:endParaRPr>
          </a:p>
          <a:p>
            <a:pPr lvl="0" fontAlgn="base"/>
            <a:r>
              <a:rPr lang="en-GB" dirty="0" smtClean="0"/>
              <a:t>L</a:t>
            </a:r>
            <a:r>
              <a:rPr lang="en-GB" dirty="0" smtClean="0"/>
              <a:t>ight </a:t>
            </a:r>
            <a:r>
              <a:rPr lang="en-GB" dirty="0"/>
              <a:t>aerobic workout courses </a:t>
            </a:r>
            <a:r>
              <a:rPr lang="en-GB" dirty="0" smtClean="0"/>
              <a:t>tai </a:t>
            </a:r>
            <a:r>
              <a:rPr lang="en-GB" dirty="0"/>
              <a:t>chi (same limitations as yoga poses)</a:t>
            </a:r>
          </a:p>
          <a:p>
            <a:pPr lvl="0" fontAlgn="base"/>
            <a:r>
              <a:rPr lang="en-GB" dirty="0" smtClean="0"/>
              <a:t>Dancing </a:t>
            </a:r>
            <a:r>
              <a:rPr lang="en-GB" dirty="0"/>
              <a:t>(avoid back bends, jumping, and spins)</a:t>
            </a:r>
          </a:p>
          <a:p>
            <a:endParaRPr lang="en-GB" dirty="0"/>
          </a:p>
        </p:txBody>
      </p:sp>
    </p:spTree>
    <p:extLst>
      <p:ext uri="{BB962C8B-B14F-4D97-AF65-F5344CB8AC3E}">
        <p14:creationId xmlns:p14="http://schemas.microsoft.com/office/powerpoint/2010/main" val="196754099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Contraindications</a:t>
            </a:r>
            <a:endParaRPr lang="en-GB" dirty="0"/>
          </a:p>
        </p:txBody>
      </p:sp>
      <p:sp>
        <p:nvSpPr>
          <p:cNvPr id="3" name="Content Placeholder 2"/>
          <p:cNvSpPr>
            <a:spLocks noGrp="1"/>
          </p:cNvSpPr>
          <p:nvPr>
            <p:ph idx="1"/>
          </p:nvPr>
        </p:nvSpPr>
        <p:spPr>
          <a:xfrm>
            <a:off x="457200" y="1600200"/>
            <a:ext cx="8229600" cy="4925144"/>
          </a:xfrm>
        </p:spPr>
        <p:txBody>
          <a:bodyPr>
            <a:normAutofit fontScale="70000" lnSpcReduction="20000"/>
          </a:bodyPr>
          <a:lstStyle/>
          <a:p>
            <a:r>
              <a:rPr lang="en-GB" dirty="0" smtClean="0"/>
              <a:t>If </a:t>
            </a:r>
            <a:r>
              <a:rPr lang="en-GB" dirty="0"/>
              <a:t>your doctor has suggested that you not exercise. Despite the many benefits of exercise, there is little harm in not exercising during pregnancy</a:t>
            </a:r>
            <a:r>
              <a:rPr lang="en-GB" dirty="0" smtClean="0"/>
              <a:t>.</a:t>
            </a:r>
          </a:p>
          <a:p>
            <a:endParaRPr lang="en-GB" dirty="0"/>
          </a:p>
          <a:p>
            <a:r>
              <a:rPr lang="en-GB" dirty="0" smtClean="0"/>
              <a:t>Some </a:t>
            </a:r>
            <a:r>
              <a:rPr lang="en-GB" dirty="0"/>
              <a:t>pregnancy-related conditions may make it dangerous for you to exercise, such </a:t>
            </a:r>
            <a:r>
              <a:rPr lang="en-GB" dirty="0" smtClean="0"/>
              <a:t>as;</a:t>
            </a:r>
          </a:p>
          <a:p>
            <a:r>
              <a:rPr lang="en-GB" dirty="0"/>
              <a:t>P</a:t>
            </a:r>
            <a:r>
              <a:rPr lang="en-GB" dirty="0" smtClean="0"/>
              <a:t>lacenta </a:t>
            </a:r>
            <a:r>
              <a:rPr lang="en-GB" dirty="0" err="1"/>
              <a:t>previa</a:t>
            </a:r>
            <a:r>
              <a:rPr lang="en-GB" dirty="0"/>
              <a:t>, </a:t>
            </a:r>
            <a:endParaRPr lang="en-GB" dirty="0" smtClean="0"/>
          </a:p>
          <a:p>
            <a:r>
              <a:rPr lang="en-GB" dirty="0"/>
              <a:t>P</a:t>
            </a:r>
            <a:r>
              <a:rPr lang="en-GB" dirty="0" smtClean="0"/>
              <a:t>reeclampsia</a:t>
            </a:r>
            <a:r>
              <a:rPr lang="en-GB" dirty="0" smtClean="0"/>
              <a:t>,</a:t>
            </a:r>
          </a:p>
          <a:p>
            <a:r>
              <a:rPr lang="en-GB" dirty="0"/>
              <a:t>I</a:t>
            </a:r>
            <a:r>
              <a:rPr lang="en-GB" dirty="0" smtClean="0"/>
              <a:t>ntrauterine </a:t>
            </a:r>
            <a:r>
              <a:rPr lang="en-GB" dirty="0"/>
              <a:t>growth retardation </a:t>
            </a:r>
          </a:p>
          <a:p>
            <a:r>
              <a:rPr lang="en-GB" dirty="0"/>
              <a:t>A</a:t>
            </a:r>
            <a:r>
              <a:rPr lang="en-GB" dirty="0" smtClean="0"/>
              <a:t> </a:t>
            </a:r>
            <a:r>
              <a:rPr lang="en-GB" dirty="0"/>
              <a:t>history of </a:t>
            </a:r>
            <a:r>
              <a:rPr lang="en-GB" dirty="0" smtClean="0"/>
              <a:t>miscarriages</a:t>
            </a:r>
          </a:p>
          <a:p>
            <a:r>
              <a:rPr lang="en-GB" dirty="0"/>
              <a:t>A</a:t>
            </a:r>
            <a:r>
              <a:rPr lang="en-GB" smtClean="0"/>
              <a:t>n </a:t>
            </a:r>
            <a:r>
              <a:rPr lang="en-GB" dirty="0"/>
              <a:t>insufficient cervix, your healthcare provider may recommend that you not exercise. </a:t>
            </a:r>
            <a:endParaRPr lang="en-GB" dirty="0" smtClean="0"/>
          </a:p>
          <a:p>
            <a:pPr marL="0" indent="0">
              <a:buNone/>
            </a:pPr>
            <a:endParaRPr lang="en-GB" dirty="0" smtClean="0"/>
          </a:p>
          <a:p>
            <a:pPr marL="0" indent="0">
              <a:buNone/>
            </a:pPr>
            <a:r>
              <a:rPr lang="en-GB" dirty="0" smtClean="0">
                <a:solidFill>
                  <a:srgbClr val="FF0000"/>
                </a:solidFill>
              </a:rPr>
              <a:t>The </a:t>
            </a:r>
            <a:r>
              <a:rPr lang="en-GB" dirty="0">
                <a:solidFill>
                  <a:srgbClr val="FF0000"/>
                </a:solidFill>
              </a:rPr>
              <a:t>benefit of protecting your baby by not exercising for medical reasons outweighs any feel-good vibes from a few laps in the pool.</a:t>
            </a:r>
          </a:p>
          <a:p>
            <a:endParaRPr lang="en-GB" dirty="0"/>
          </a:p>
        </p:txBody>
      </p:sp>
    </p:spTree>
    <p:extLst>
      <p:ext uri="{BB962C8B-B14F-4D97-AF65-F5344CB8AC3E}">
        <p14:creationId xmlns:p14="http://schemas.microsoft.com/office/powerpoint/2010/main" val="31761305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Absolute Contraindications</a:t>
            </a:r>
            <a:endParaRPr lang="en-GB" dirty="0"/>
          </a:p>
        </p:txBody>
      </p:sp>
      <p:sp>
        <p:nvSpPr>
          <p:cNvPr id="3" name="Content Placeholder 2"/>
          <p:cNvSpPr>
            <a:spLocks noGrp="1"/>
          </p:cNvSpPr>
          <p:nvPr>
            <p:ph idx="1"/>
          </p:nvPr>
        </p:nvSpPr>
        <p:spPr/>
        <p:txBody>
          <a:bodyPr>
            <a:normAutofit fontScale="92500" lnSpcReduction="20000"/>
          </a:bodyPr>
          <a:lstStyle/>
          <a:p>
            <a:r>
              <a:rPr lang="en-GB" dirty="0" err="1"/>
              <a:t>Haemodynamically</a:t>
            </a:r>
            <a:r>
              <a:rPr lang="en-GB" dirty="0"/>
              <a:t> significant heart </a:t>
            </a:r>
            <a:r>
              <a:rPr lang="en-GB" dirty="0" smtClean="0"/>
              <a:t>disease</a:t>
            </a:r>
          </a:p>
          <a:p>
            <a:r>
              <a:rPr lang="en-GB" dirty="0" smtClean="0"/>
              <a:t> </a:t>
            </a:r>
            <a:r>
              <a:rPr lang="en-GB" dirty="0"/>
              <a:t>Restrictive lung disease </a:t>
            </a:r>
            <a:endParaRPr lang="en-GB" dirty="0" smtClean="0"/>
          </a:p>
          <a:p>
            <a:r>
              <a:rPr lang="en-GB" dirty="0" smtClean="0"/>
              <a:t>Incompetent </a:t>
            </a:r>
            <a:r>
              <a:rPr lang="en-GB" dirty="0"/>
              <a:t>cervix/</a:t>
            </a:r>
            <a:r>
              <a:rPr lang="en-GB" dirty="0" err="1"/>
              <a:t>cerclage</a:t>
            </a:r>
            <a:r>
              <a:rPr lang="en-GB" dirty="0"/>
              <a:t> </a:t>
            </a:r>
            <a:endParaRPr lang="en-GB" dirty="0" smtClean="0"/>
          </a:p>
          <a:p>
            <a:r>
              <a:rPr lang="en-GB" dirty="0" smtClean="0"/>
              <a:t>Multiple </a:t>
            </a:r>
            <a:r>
              <a:rPr lang="en-GB" dirty="0"/>
              <a:t>gestation at risk for premature </a:t>
            </a:r>
            <a:r>
              <a:rPr lang="en-GB" dirty="0" smtClean="0"/>
              <a:t>labour</a:t>
            </a:r>
          </a:p>
          <a:p>
            <a:r>
              <a:rPr lang="en-GB" dirty="0" smtClean="0"/>
              <a:t>Persistent </a:t>
            </a:r>
            <a:r>
              <a:rPr lang="en-GB" dirty="0"/>
              <a:t>second or third trimester bleeding </a:t>
            </a:r>
            <a:endParaRPr lang="en-GB" dirty="0" smtClean="0"/>
          </a:p>
          <a:p>
            <a:r>
              <a:rPr lang="en-GB" dirty="0" smtClean="0"/>
              <a:t>Placenta </a:t>
            </a:r>
            <a:r>
              <a:rPr lang="en-GB" dirty="0" err="1"/>
              <a:t>praevia</a:t>
            </a:r>
            <a:r>
              <a:rPr lang="en-GB" dirty="0"/>
              <a:t> after 26 weeks </a:t>
            </a:r>
            <a:r>
              <a:rPr lang="en-GB" dirty="0" smtClean="0"/>
              <a:t>gestation</a:t>
            </a:r>
          </a:p>
          <a:p>
            <a:r>
              <a:rPr lang="en-GB" dirty="0" smtClean="0"/>
              <a:t>Premature </a:t>
            </a:r>
            <a:r>
              <a:rPr lang="en-GB" dirty="0"/>
              <a:t>labour during the current </a:t>
            </a:r>
            <a:r>
              <a:rPr lang="en-GB" dirty="0" smtClean="0"/>
              <a:t>pregnancy</a:t>
            </a:r>
          </a:p>
          <a:p>
            <a:r>
              <a:rPr lang="en-GB" dirty="0" smtClean="0"/>
              <a:t>Ruptured </a:t>
            </a:r>
            <a:r>
              <a:rPr lang="en-GB" dirty="0"/>
              <a:t>membranes </a:t>
            </a:r>
            <a:endParaRPr lang="en-GB" dirty="0" smtClean="0"/>
          </a:p>
          <a:p>
            <a:r>
              <a:rPr lang="en-GB" dirty="0" smtClean="0"/>
              <a:t>Pregnancy </a:t>
            </a:r>
            <a:r>
              <a:rPr lang="en-GB" dirty="0"/>
              <a:t>induced hypertension</a:t>
            </a:r>
          </a:p>
        </p:txBody>
      </p:sp>
    </p:spTree>
    <p:extLst>
      <p:ext uri="{BB962C8B-B14F-4D97-AF65-F5344CB8AC3E}">
        <p14:creationId xmlns:p14="http://schemas.microsoft.com/office/powerpoint/2010/main" val="342554728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Relative Contraindications</a:t>
            </a:r>
            <a:endParaRPr lang="en-GB" dirty="0"/>
          </a:p>
        </p:txBody>
      </p:sp>
      <p:sp>
        <p:nvSpPr>
          <p:cNvPr id="3" name="Content Placeholder 2"/>
          <p:cNvSpPr>
            <a:spLocks noGrp="1"/>
          </p:cNvSpPr>
          <p:nvPr>
            <p:ph idx="1"/>
          </p:nvPr>
        </p:nvSpPr>
        <p:spPr>
          <a:xfrm>
            <a:off x="457200" y="1600200"/>
            <a:ext cx="8229600" cy="4997152"/>
          </a:xfrm>
        </p:spPr>
        <p:txBody>
          <a:bodyPr>
            <a:normAutofit fontScale="85000" lnSpcReduction="20000"/>
          </a:bodyPr>
          <a:lstStyle/>
          <a:p>
            <a:r>
              <a:rPr lang="en-GB" dirty="0"/>
              <a:t>Severe anaemia </a:t>
            </a:r>
            <a:endParaRPr lang="en-GB" dirty="0" smtClean="0"/>
          </a:p>
          <a:p>
            <a:r>
              <a:rPr lang="en-GB" dirty="0" smtClean="0"/>
              <a:t>Unevaluated </a:t>
            </a:r>
            <a:r>
              <a:rPr lang="en-GB" dirty="0"/>
              <a:t>maternal cardiac </a:t>
            </a:r>
            <a:r>
              <a:rPr lang="en-GB" dirty="0" smtClean="0"/>
              <a:t>arrhythmia</a:t>
            </a:r>
          </a:p>
          <a:p>
            <a:r>
              <a:rPr lang="en-GB" dirty="0" smtClean="0"/>
              <a:t>Chronic bronchitis</a:t>
            </a:r>
          </a:p>
          <a:p>
            <a:r>
              <a:rPr lang="en-GB" dirty="0" smtClean="0"/>
              <a:t>Poorly </a:t>
            </a:r>
            <a:r>
              <a:rPr lang="en-GB" dirty="0"/>
              <a:t>controlled type I </a:t>
            </a:r>
            <a:r>
              <a:rPr lang="en-GB" dirty="0" smtClean="0"/>
              <a:t>diabetes</a:t>
            </a:r>
          </a:p>
          <a:p>
            <a:r>
              <a:rPr lang="en-GB" dirty="0" smtClean="0"/>
              <a:t>Extreme </a:t>
            </a:r>
            <a:r>
              <a:rPr lang="en-GB" dirty="0"/>
              <a:t>morbid obesity </a:t>
            </a:r>
            <a:endParaRPr lang="en-GB" dirty="0" smtClean="0"/>
          </a:p>
          <a:p>
            <a:r>
              <a:rPr lang="en-GB" dirty="0" smtClean="0"/>
              <a:t>Extreme </a:t>
            </a:r>
            <a:r>
              <a:rPr lang="en-GB" dirty="0"/>
              <a:t>underweight (body mass </a:t>
            </a:r>
            <a:r>
              <a:rPr lang="en-GB" dirty="0" smtClean="0"/>
              <a:t>index &lt;12</a:t>
            </a:r>
          </a:p>
          <a:p>
            <a:r>
              <a:rPr lang="en-GB" dirty="0" smtClean="0"/>
              <a:t>History of extreme sedentary lifestyle</a:t>
            </a:r>
          </a:p>
          <a:p>
            <a:r>
              <a:rPr lang="en-GB" dirty="0" smtClean="0"/>
              <a:t>Intrauterine growth restriction in current pregnancy.</a:t>
            </a:r>
          </a:p>
          <a:p>
            <a:r>
              <a:rPr lang="en-GB" dirty="0" smtClean="0"/>
              <a:t>Orthopaedic limitations.</a:t>
            </a:r>
          </a:p>
          <a:p>
            <a:r>
              <a:rPr lang="en-GB" dirty="0" smtClean="0"/>
              <a:t>Poorly controlled seizure disorder</a:t>
            </a:r>
          </a:p>
          <a:p>
            <a:r>
              <a:rPr lang="en-GB" dirty="0" smtClean="0"/>
              <a:t>Poorly controlled thyroid disease</a:t>
            </a:r>
          </a:p>
          <a:p>
            <a:r>
              <a:rPr lang="en-GB" dirty="0" smtClean="0"/>
              <a:t>Heavy smoker</a:t>
            </a:r>
          </a:p>
          <a:p>
            <a:endParaRPr lang="en-GB" dirty="0"/>
          </a:p>
        </p:txBody>
      </p:sp>
    </p:spTree>
    <p:extLst>
      <p:ext uri="{BB962C8B-B14F-4D97-AF65-F5344CB8AC3E}">
        <p14:creationId xmlns:p14="http://schemas.microsoft.com/office/powerpoint/2010/main" val="94488865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Key Issues to observe / assess when Working with women who are pregnant</a:t>
            </a:r>
            <a:endParaRPr lang="en-GB" sz="3600" dirty="0"/>
          </a:p>
        </p:txBody>
      </p:sp>
      <p:sp>
        <p:nvSpPr>
          <p:cNvPr id="3" name="Content Placeholder 2"/>
          <p:cNvSpPr>
            <a:spLocks noGrp="1"/>
          </p:cNvSpPr>
          <p:nvPr>
            <p:ph idx="1"/>
          </p:nvPr>
        </p:nvSpPr>
        <p:spPr>
          <a:xfrm>
            <a:off x="457200" y="1600200"/>
            <a:ext cx="8229600" cy="5141168"/>
          </a:xfrm>
        </p:spPr>
        <p:txBody>
          <a:bodyPr>
            <a:normAutofit fontScale="70000" lnSpcReduction="20000"/>
          </a:bodyPr>
          <a:lstStyle/>
          <a:p>
            <a:r>
              <a:rPr lang="en-GB" dirty="0" smtClean="0"/>
              <a:t>Decrease in </a:t>
            </a:r>
            <a:r>
              <a:rPr lang="en-GB" dirty="0" err="1" smtClean="0"/>
              <a:t>feotal</a:t>
            </a:r>
            <a:r>
              <a:rPr lang="en-GB" dirty="0" smtClean="0"/>
              <a:t> movement</a:t>
            </a:r>
          </a:p>
          <a:p>
            <a:r>
              <a:rPr lang="en-GB" dirty="0" smtClean="0"/>
              <a:t>Dizziness</a:t>
            </a:r>
          </a:p>
          <a:p>
            <a:r>
              <a:rPr lang="en-GB" dirty="0" smtClean="0"/>
              <a:t>Overheating</a:t>
            </a:r>
          </a:p>
          <a:p>
            <a:r>
              <a:rPr lang="en-GB" dirty="0" smtClean="0"/>
              <a:t>Heart palpitations</a:t>
            </a:r>
          </a:p>
          <a:p>
            <a:endParaRPr lang="en-GB" dirty="0" smtClean="0"/>
          </a:p>
          <a:p>
            <a:pPr marL="0" indent="0">
              <a:buNone/>
            </a:pPr>
            <a:r>
              <a:rPr lang="en-GB" b="1" dirty="0" smtClean="0">
                <a:solidFill>
                  <a:srgbClr val="002060"/>
                </a:solidFill>
              </a:rPr>
              <a:t>Stop exercising and discuss with Doctor asap</a:t>
            </a:r>
          </a:p>
          <a:p>
            <a:pPr marL="0" indent="0">
              <a:buNone/>
            </a:pPr>
            <a:endParaRPr lang="en-GB" dirty="0"/>
          </a:p>
          <a:p>
            <a:r>
              <a:rPr lang="en-GB" dirty="0" smtClean="0"/>
              <a:t>Swelling in the </a:t>
            </a:r>
            <a:r>
              <a:rPr lang="en-GB" dirty="0" err="1" smtClean="0"/>
              <a:t>calfs</a:t>
            </a:r>
            <a:endParaRPr lang="en-GB" dirty="0" smtClean="0"/>
          </a:p>
          <a:p>
            <a:r>
              <a:rPr lang="en-GB" dirty="0" smtClean="0"/>
              <a:t>Vaginal bleeding</a:t>
            </a:r>
          </a:p>
          <a:p>
            <a:r>
              <a:rPr lang="en-GB" dirty="0" smtClean="0"/>
              <a:t>Fluid leaking from vagina</a:t>
            </a:r>
          </a:p>
          <a:p>
            <a:r>
              <a:rPr lang="en-GB" dirty="0" smtClean="0"/>
              <a:t>Blurred vision</a:t>
            </a:r>
          </a:p>
          <a:p>
            <a:r>
              <a:rPr lang="en-GB" dirty="0" smtClean="0"/>
              <a:t>Fainting</a:t>
            </a:r>
          </a:p>
          <a:p>
            <a:r>
              <a:rPr lang="en-GB" dirty="0" smtClean="0"/>
              <a:t>Recurring pain in abdomen and chest</a:t>
            </a:r>
          </a:p>
          <a:p>
            <a:endParaRPr lang="en-GB" dirty="0"/>
          </a:p>
          <a:p>
            <a:pPr marL="0" indent="0">
              <a:buNone/>
            </a:pPr>
            <a:r>
              <a:rPr lang="en-GB" b="1" dirty="0" smtClean="0">
                <a:solidFill>
                  <a:srgbClr val="FF0000"/>
                </a:solidFill>
              </a:rPr>
              <a:t>Stop exercising and go immediately to see a doctor or A&amp;E</a:t>
            </a:r>
            <a:endParaRPr lang="en-GB" b="1" dirty="0">
              <a:solidFill>
                <a:srgbClr val="FF0000"/>
              </a:solidFill>
            </a:endParaRPr>
          </a:p>
        </p:txBody>
      </p:sp>
    </p:spTree>
    <p:extLst>
      <p:ext uri="{BB962C8B-B14F-4D97-AF65-F5344CB8AC3E}">
        <p14:creationId xmlns:p14="http://schemas.microsoft.com/office/powerpoint/2010/main" val="27453404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Third Trimester</a:t>
            </a:r>
            <a:endParaRPr lang="en-GB" dirty="0"/>
          </a:p>
        </p:txBody>
      </p:sp>
      <p:sp>
        <p:nvSpPr>
          <p:cNvPr id="3" name="Content Placeholder 2"/>
          <p:cNvSpPr>
            <a:spLocks noGrp="1"/>
          </p:cNvSpPr>
          <p:nvPr>
            <p:ph idx="1"/>
          </p:nvPr>
        </p:nvSpPr>
        <p:spPr/>
        <p:txBody>
          <a:bodyPr/>
          <a:lstStyle/>
          <a:p>
            <a:r>
              <a:rPr lang="en-GB" sz="1800" dirty="0">
                <a:latin typeface="inherit"/>
                <a:ea typeface="Times New Roman"/>
                <a:cs typeface="Arial"/>
              </a:rPr>
              <a:t>Safety </a:t>
            </a:r>
            <a:r>
              <a:rPr lang="en-GB" sz="1800" dirty="0" smtClean="0">
                <a:latin typeface="inherit"/>
                <a:ea typeface="Times New Roman"/>
                <a:cs typeface="Arial"/>
              </a:rPr>
              <a:t>is paramount, </a:t>
            </a:r>
            <a:r>
              <a:rPr lang="en-GB" sz="1800" dirty="0">
                <a:latin typeface="inherit"/>
                <a:ea typeface="Times New Roman"/>
                <a:cs typeface="Arial"/>
              </a:rPr>
              <a:t>so you should always chat with your </a:t>
            </a:r>
            <a:r>
              <a:rPr lang="en-GB" sz="1800" dirty="0" smtClean="0">
                <a:latin typeface="inherit"/>
                <a:ea typeface="Times New Roman"/>
                <a:cs typeface="Arial"/>
              </a:rPr>
              <a:t>doctor or midwife before </a:t>
            </a:r>
            <a:r>
              <a:rPr lang="en-GB" sz="1800" dirty="0">
                <a:latin typeface="inherit"/>
                <a:ea typeface="Times New Roman"/>
                <a:cs typeface="Arial"/>
              </a:rPr>
              <a:t>engaging in any new fitness program. </a:t>
            </a:r>
            <a:endParaRPr lang="en-GB" sz="1800" dirty="0" smtClean="0">
              <a:latin typeface="inherit"/>
              <a:ea typeface="Times New Roman"/>
              <a:cs typeface="Arial"/>
            </a:endParaRPr>
          </a:p>
          <a:p>
            <a:r>
              <a:rPr lang="en-GB" sz="1800" dirty="0" smtClean="0">
                <a:latin typeface="inherit"/>
                <a:ea typeface="Times New Roman"/>
                <a:cs typeface="Arial"/>
              </a:rPr>
              <a:t>Avoid </a:t>
            </a:r>
            <a:r>
              <a:rPr lang="en-GB" sz="1800" dirty="0">
                <a:latin typeface="inherit"/>
                <a:ea typeface="Times New Roman"/>
                <a:cs typeface="Arial"/>
              </a:rPr>
              <a:t>activities that require jumping, hopping, skipping, or </a:t>
            </a:r>
            <a:r>
              <a:rPr lang="en-GB" sz="1800" dirty="0" smtClean="0">
                <a:latin typeface="inherit"/>
                <a:ea typeface="Times New Roman"/>
                <a:cs typeface="Arial"/>
              </a:rPr>
              <a:t>bouncing.</a:t>
            </a:r>
          </a:p>
          <a:p>
            <a:pPr lvl="1"/>
            <a:endParaRPr lang="en-GB" sz="1800" dirty="0">
              <a:latin typeface="inherit"/>
              <a:ea typeface="Times New Roman"/>
              <a:cs typeface="Arial"/>
            </a:endParaRPr>
          </a:p>
          <a:p>
            <a:pPr lvl="1">
              <a:buFont typeface="+mj-lt"/>
              <a:buAutoNum type="arabicPeriod"/>
            </a:pPr>
            <a:r>
              <a:rPr lang="en-GB" sz="1800" dirty="0"/>
              <a:t>Drink lots of water</a:t>
            </a:r>
            <a:r>
              <a:rPr lang="en-GB" sz="1800" dirty="0" smtClean="0"/>
              <a:t>.</a:t>
            </a:r>
          </a:p>
          <a:p>
            <a:pPr lvl="1">
              <a:buFont typeface="+mj-lt"/>
              <a:buAutoNum type="arabicPeriod"/>
            </a:pPr>
            <a:r>
              <a:rPr lang="en-GB" sz="1800" dirty="0" smtClean="0"/>
              <a:t>Wear </a:t>
            </a:r>
            <a:r>
              <a:rPr lang="en-GB" sz="1800" dirty="0"/>
              <a:t>comfortable clothing and </a:t>
            </a:r>
            <a:r>
              <a:rPr lang="en-GB" sz="1800" dirty="0" smtClean="0"/>
              <a:t>footwear.</a:t>
            </a:r>
            <a:endParaRPr lang="en-GB" sz="1800" dirty="0"/>
          </a:p>
          <a:p>
            <a:pPr lvl="1">
              <a:buFont typeface="+mj-lt"/>
              <a:buAutoNum type="arabicPeriod"/>
            </a:pPr>
            <a:r>
              <a:rPr lang="en-GB" sz="1800" dirty="0" smtClean="0"/>
              <a:t>Take </a:t>
            </a:r>
            <a:r>
              <a:rPr lang="en-GB" sz="1800" dirty="0"/>
              <a:t>a break if you feel tired</a:t>
            </a:r>
            <a:r>
              <a:rPr lang="en-GB" sz="1800" dirty="0" smtClean="0"/>
              <a:t>.</a:t>
            </a:r>
          </a:p>
          <a:p>
            <a:pPr lvl="1">
              <a:buFont typeface="+mj-lt"/>
              <a:buAutoNum type="arabicPeriod"/>
            </a:pPr>
            <a:r>
              <a:rPr lang="en-GB" sz="1800" dirty="0" smtClean="0"/>
              <a:t>Don’t </a:t>
            </a:r>
            <a:r>
              <a:rPr lang="en-GB" sz="1800" dirty="0"/>
              <a:t>forget to stretch.</a:t>
            </a:r>
            <a:endParaRPr lang="en-GB" sz="1800" dirty="0">
              <a:latin typeface="Times New Roman"/>
              <a:ea typeface="Times New Roman"/>
            </a:endParaRPr>
          </a:p>
          <a:p>
            <a:endParaRPr lang="en-GB" dirty="0"/>
          </a:p>
        </p:txBody>
      </p:sp>
    </p:spTree>
    <p:extLst>
      <p:ext uri="{BB962C8B-B14F-4D97-AF65-F5344CB8AC3E}">
        <p14:creationId xmlns:p14="http://schemas.microsoft.com/office/powerpoint/2010/main" val="279595522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Exercises recommended for third Trimester</a:t>
            </a:r>
            <a:endParaRPr lang="en-GB" dirty="0"/>
          </a:p>
        </p:txBody>
      </p:sp>
      <p:sp>
        <p:nvSpPr>
          <p:cNvPr id="3" name="Content Placeholder 2"/>
          <p:cNvSpPr>
            <a:spLocks noGrp="1"/>
          </p:cNvSpPr>
          <p:nvPr>
            <p:ph idx="1"/>
          </p:nvPr>
        </p:nvSpPr>
        <p:spPr/>
        <p:txBody>
          <a:bodyPr/>
          <a:lstStyle/>
          <a:p>
            <a:r>
              <a:rPr lang="en-GB" dirty="0" smtClean="0"/>
              <a:t>Low impact </a:t>
            </a:r>
          </a:p>
          <a:p>
            <a:r>
              <a:rPr lang="en-GB" dirty="0" smtClean="0"/>
              <a:t>Yoga / </a:t>
            </a:r>
            <a:r>
              <a:rPr lang="en-GB" dirty="0" err="1" smtClean="0"/>
              <a:t>pilates</a:t>
            </a:r>
            <a:r>
              <a:rPr lang="en-GB" dirty="0" smtClean="0"/>
              <a:t> </a:t>
            </a:r>
          </a:p>
          <a:p>
            <a:r>
              <a:rPr lang="en-GB" dirty="0" smtClean="0"/>
              <a:t>Swimming</a:t>
            </a:r>
          </a:p>
          <a:p>
            <a:r>
              <a:rPr lang="en-GB" dirty="0" smtClean="0"/>
              <a:t>Walking</a:t>
            </a:r>
          </a:p>
          <a:p>
            <a:r>
              <a:rPr lang="en-GB" dirty="0" smtClean="0"/>
              <a:t>Calisthenics</a:t>
            </a:r>
          </a:p>
          <a:p>
            <a:r>
              <a:rPr lang="en-GB" dirty="0" smtClean="0"/>
              <a:t>Exercises that are done lying on your side</a:t>
            </a:r>
            <a:endParaRPr lang="en-GB" dirty="0"/>
          </a:p>
        </p:txBody>
      </p:sp>
    </p:spTree>
    <p:extLst>
      <p:ext uri="{BB962C8B-B14F-4D97-AF65-F5344CB8AC3E}">
        <p14:creationId xmlns:p14="http://schemas.microsoft.com/office/powerpoint/2010/main" val="257901810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Exercises To avoid in 3</a:t>
            </a:r>
            <a:r>
              <a:rPr lang="en-GB" baseline="30000" dirty="0" smtClean="0"/>
              <a:t>rd</a:t>
            </a:r>
            <a:r>
              <a:rPr lang="en-GB" dirty="0" smtClean="0"/>
              <a:t> Trimester</a:t>
            </a:r>
            <a:endParaRPr lang="en-GB" dirty="0"/>
          </a:p>
        </p:txBody>
      </p:sp>
      <p:sp>
        <p:nvSpPr>
          <p:cNvPr id="3" name="Content Placeholder 2"/>
          <p:cNvSpPr>
            <a:spLocks noGrp="1"/>
          </p:cNvSpPr>
          <p:nvPr>
            <p:ph idx="1"/>
          </p:nvPr>
        </p:nvSpPr>
        <p:spPr/>
        <p:txBody>
          <a:bodyPr/>
          <a:lstStyle/>
          <a:p>
            <a:r>
              <a:rPr lang="en-GB" dirty="0" smtClean="0"/>
              <a:t>Heavy weights</a:t>
            </a:r>
          </a:p>
          <a:p>
            <a:r>
              <a:rPr lang="en-GB" dirty="0" err="1" smtClean="0"/>
              <a:t>Crunchies</a:t>
            </a:r>
            <a:endParaRPr lang="en-GB" dirty="0" smtClean="0"/>
          </a:p>
          <a:p>
            <a:r>
              <a:rPr lang="en-GB" dirty="0" smtClean="0"/>
              <a:t>Any exercise lying on your back</a:t>
            </a:r>
          </a:p>
          <a:p>
            <a:r>
              <a:rPr lang="en-GB" dirty="0" smtClean="0"/>
              <a:t>High impact</a:t>
            </a:r>
          </a:p>
          <a:p>
            <a:endParaRPr lang="en-GB" dirty="0"/>
          </a:p>
        </p:txBody>
      </p:sp>
    </p:spTree>
    <p:extLst>
      <p:ext uri="{BB962C8B-B14F-4D97-AF65-F5344CB8AC3E}">
        <p14:creationId xmlns:p14="http://schemas.microsoft.com/office/powerpoint/2010/main" val="297988418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on the Baby Research</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 study </a:t>
            </a:r>
            <a:r>
              <a:rPr lang="en-GB" dirty="0"/>
              <a:t>of 826 mothers and their babies, researchers found that </a:t>
            </a:r>
            <a:r>
              <a:rPr lang="en-GB" dirty="0" smtClean="0"/>
              <a:t>women </a:t>
            </a:r>
            <a:r>
              <a:rPr lang="en-GB" dirty="0"/>
              <a:t>who exercised in their third trimesters gave birth to babies with less body </a:t>
            </a:r>
            <a:r>
              <a:rPr lang="en-GB" dirty="0" smtClean="0"/>
              <a:t>fat (</a:t>
            </a:r>
            <a:r>
              <a:rPr lang="en-GB" dirty="0" err="1" smtClean="0"/>
              <a:t>ave</a:t>
            </a:r>
            <a:r>
              <a:rPr lang="en-GB" dirty="0" smtClean="0"/>
              <a:t> 41.1g), </a:t>
            </a:r>
          </a:p>
          <a:p>
            <a:pPr marL="0" indent="0" algn="r">
              <a:buNone/>
            </a:pPr>
            <a:r>
              <a:rPr lang="en-GB" i="1" dirty="0" smtClean="0"/>
              <a:t>Obstetrics </a:t>
            </a:r>
            <a:r>
              <a:rPr lang="en-GB" i="1" dirty="0"/>
              <a:t>&amp; </a:t>
            </a:r>
            <a:r>
              <a:rPr lang="en-GB" i="1" dirty="0" err="1" smtClean="0"/>
              <a:t>Gynecology</a:t>
            </a:r>
            <a:endParaRPr lang="en-GB" i="1" dirty="0" smtClean="0"/>
          </a:p>
          <a:p>
            <a:pPr marL="0" indent="0" algn="r">
              <a:buNone/>
            </a:pPr>
            <a:endParaRPr lang="en-GB" i="1" dirty="0"/>
          </a:p>
          <a:p>
            <a:pPr marL="0" indent="0">
              <a:buNone/>
            </a:pPr>
            <a:r>
              <a:rPr lang="en-GB" dirty="0" smtClean="0"/>
              <a:t>The effect of exercise during pregnancy on the </a:t>
            </a:r>
            <a:r>
              <a:rPr lang="en-GB" dirty="0" err="1" smtClean="0"/>
              <a:t>newborn’s</a:t>
            </a:r>
            <a:r>
              <a:rPr lang="en-GB" dirty="0" smtClean="0"/>
              <a:t> brain.</a:t>
            </a:r>
          </a:p>
          <a:p>
            <a:pPr marL="0" indent="0" algn="r">
              <a:buNone/>
            </a:pPr>
            <a:r>
              <a:rPr lang="en-GB" dirty="0" smtClean="0">
                <a:hlinkClick r:id="rId2"/>
              </a:rPr>
              <a:t>http</a:t>
            </a:r>
            <a:r>
              <a:rPr lang="en-GB" dirty="0">
                <a:hlinkClick r:id="rId2"/>
              </a:rPr>
              <a:t>://</a:t>
            </a:r>
            <a:r>
              <a:rPr lang="en-GB" dirty="0" smtClean="0">
                <a:hlinkClick r:id="rId2"/>
              </a:rPr>
              <a:t>www.trialsjournal.com/content/pdf/1745-6215-13-68.pdf</a:t>
            </a:r>
            <a:r>
              <a:rPr lang="en-GB" dirty="0" smtClean="0"/>
              <a:t> </a:t>
            </a:r>
          </a:p>
          <a:p>
            <a:endParaRPr lang="en-GB" dirty="0"/>
          </a:p>
        </p:txBody>
      </p:sp>
    </p:spTree>
    <p:extLst>
      <p:ext uri="{BB962C8B-B14F-4D97-AF65-F5344CB8AC3E}">
        <p14:creationId xmlns:p14="http://schemas.microsoft.com/office/powerpoint/2010/main" val="229030733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2</a:t>
            </a:r>
            <a:endParaRPr lang="en-GB" dirty="0"/>
          </a:p>
        </p:txBody>
      </p:sp>
      <p:sp>
        <p:nvSpPr>
          <p:cNvPr id="3" name="Content Placeholder 2"/>
          <p:cNvSpPr>
            <a:spLocks noGrp="1"/>
          </p:cNvSpPr>
          <p:nvPr>
            <p:ph idx="1"/>
          </p:nvPr>
        </p:nvSpPr>
        <p:spPr/>
        <p:txBody>
          <a:bodyPr/>
          <a:lstStyle/>
          <a:p>
            <a:r>
              <a:rPr lang="en-GB" dirty="0" smtClean="0"/>
              <a:t>Develop a questionnaire that determines the suitability for a pregnant women to exercise.</a:t>
            </a:r>
          </a:p>
          <a:p>
            <a:endParaRPr lang="en-GB" dirty="0"/>
          </a:p>
          <a:p>
            <a:r>
              <a:rPr lang="en-GB" dirty="0" smtClean="0"/>
              <a:t>Develop a set of questions to ask during the first bouts of exercise</a:t>
            </a:r>
          </a:p>
          <a:p>
            <a:endParaRPr lang="en-GB" dirty="0"/>
          </a:p>
        </p:txBody>
      </p:sp>
    </p:spTree>
    <p:extLst>
      <p:ext uri="{BB962C8B-B14F-4D97-AF65-F5344CB8AC3E}">
        <p14:creationId xmlns:p14="http://schemas.microsoft.com/office/powerpoint/2010/main" val="349249157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3</a:t>
            </a:r>
            <a:endParaRPr lang="en-GB" dirty="0"/>
          </a:p>
        </p:txBody>
      </p:sp>
      <p:sp>
        <p:nvSpPr>
          <p:cNvPr id="3" name="Content Placeholder 2"/>
          <p:cNvSpPr>
            <a:spLocks noGrp="1"/>
          </p:cNvSpPr>
          <p:nvPr>
            <p:ph idx="1"/>
          </p:nvPr>
        </p:nvSpPr>
        <p:spPr/>
        <p:txBody>
          <a:bodyPr/>
          <a:lstStyle/>
          <a:p>
            <a:r>
              <a:rPr lang="en-GB" dirty="0" smtClean="0"/>
              <a:t>Develop a set of exercise exclusion criteria </a:t>
            </a:r>
            <a:r>
              <a:rPr lang="en-GB" smtClean="0"/>
              <a:t>for women </a:t>
            </a:r>
            <a:r>
              <a:rPr lang="en-GB" dirty="0" smtClean="0"/>
              <a:t>who </a:t>
            </a:r>
            <a:r>
              <a:rPr lang="en-GB" smtClean="0"/>
              <a:t>are pregnant. </a:t>
            </a:r>
            <a:endParaRPr lang="en-GB" dirty="0"/>
          </a:p>
        </p:txBody>
      </p:sp>
    </p:spTree>
    <p:extLst>
      <p:ext uri="{BB962C8B-B14F-4D97-AF65-F5344CB8AC3E}">
        <p14:creationId xmlns:p14="http://schemas.microsoft.com/office/powerpoint/2010/main" val="131150975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 Natal Exercise</a:t>
            </a:r>
            <a:endParaRPr lang="en-GB" dirty="0"/>
          </a:p>
        </p:txBody>
      </p:sp>
      <p:sp>
        <p:nvSpPr>
          <p:cNvPr id="3" name="Content Placeholder 2"/>
          <p:cNvSpPr>
            <a:spLocks noGrp="1"/>
          </p:cNvSpPr>
          <p:nvPr>
            <p:ph idx="1"/>
          </p:nvPr>
        </p:nvSpPr>
        <p:spPr/>
        <p:txBody>
          <a:bodyPr/>
          <a:lstStyle/>
          <a:p>
            <a:pPr marL="0" indent="0">
              <a:buNone/>
            </a:pPr>
            <a:r>
              <a:rPr lang="en-GB" dirty="0" smtClean="0"/>
              <a:t>All-clear from your doctor (</a:t>
            </a:r>
            <a:r>
              <a:rPr lang="en-GB" dirty="0" err="1" smtClean="0"/>
              <a:t>approx</a:t>
            </a:r>
            <a:r>
              <a:rPr lang="en-GB" dirty="0" smtClean="0"/>
              <a:t> 6 weeks after birth).</a:t>
            </a:r>
          </a:p>
          <a:p>
            <a:pPr marL="0" indent="0">
              <a:buNone/>
            </a:pPr>
            <a:r>
              <a:rPr lang="en-GB" dirty="0" smtClean="0"/>
              <a:t>Takes about a year for the body to recover from giving birth.</a:t>
            </a:r>
          </a:p>
          <a:p>
            <a:pPr marL="0" indent="0">
              <a:buNone/>
            </a:pPr>
            <a:r>
              <a:rPr lang="en-GB" dirty="0" smtClean="0"/>
              <a:t>Exercise to how you feel as the priority rather than a defined programme.</a:t>
            </a:r>
          </a:p>
          <a:p>
            <a:pPr marL="0" indent="0">
              <a:buNone/>
            </a:pPr>
            <a:r>
              <a:rPr lang="en-GB" dirty="0" smtClean="0"/>
              <a:t>Measure for new shoes, measure for a sports bra.</a:t>
            </a:r>
            <a:endParaRPr lang="en-GB" dirty="0"/>
          </a:p>
        </p:txBody>
      </p:sp>
    </p:spTree>
    <p:extLst>
      <p:ext uri="{BB962C8B-B14F-4D97-AF65-F5344CB8AC3E}">
        <p14:creationId xmlns:p14="http://schemas.microsoft.com/office/powerpoint/2010/main" val="338635133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exercise</a:t>
            </a:r>
            <a:endParaRPr lang="en-GB" dirty="0"/>
          </a:p>
        </p:txBody>
      </p:sp>
      <p:sp>
        <p:nvSpPr>
          <p:cNvPr id="3" name="Content Placeholder 2"/>
          <p:cNvSpPr>
            <a:spLocks noGrp="1"/>
          </p:cNvSpPr>
          <p:nvPr>
            <p:ph idx="1"/>
          </p:nvPr>
        </p:nvSpPr>
        <p:spPr/>
        <p:txBody>
          <a:bodyPr>
            <a:normAutofit lnSpcReduction="10000"/>
          </a:bodyPr>
          <a:lstStyle/>
          <a:p>
            <a:r>
              <a:rPr lang="en-GB" dirty="0" smtClean="0"/>
              <a:t>Pelvic floor exercises</a:t>
            </a:r>
          </a:p>
          <a:p>
            <a:r>
              <a:rPr lang="en-GB" dirty="0" smtClean="0"/>
              <a:t>Don’t ‘run and jump’ for 6 months or so. As ligaments are still relaxed.</a:t>
            </a:r>
          </a:p>
          <a:p>
            <a:r>
              <a:rPr lang="en-GB" dirty="0" smtClean="0"/>
              <a:t>Moderate to high intensity aerobic exercise</a:t>
            </a:r>
          </a:p>
          <a:p>
            <a:r>
              <a:rPr lang="en-GB" dirty="0" smtClean="0"/>
              <a:t>Avoid dynamic exercises</a:t>
            </a:r>
          </a:p>
          <a:p>
            <a:r>
              <a:rPr lang="en-GB" dirty="0" smtClean="0"/>
              <a:t>Develop core strength</a:t>
            </a:r>
          </a:p>
          <a:p>
            <a:r>
              <a:rPr lang="en-GB" dirty="0" smtClean="0"/>
              <a:t>Avoid heavy weights</a:t>
            </a:r>
          </a:p>
          <a:p>
            <a:r>
              <a:rPr lang="en-GB" dirty="0" smtClean="0"/>
              <a:t>Moderate ROM stretching to correct posture</a:t>
            </a:r>
          </a:p>
          <a:p>
            <a:endParaRPr lang="en-GB" dirty="0" smtClean="0"/>
          </a:p>
          <a:p>
            <a:endParaRPr lang="en-GB" dirty="0"/>
          </a:p>
        </p:txBody>
      </p:sp>
    </p:spTree>
    <p:extLst>
      <p:ext uri="{BB962C8B-B14F-4D97-AF65-F5344CB8AC3E}">
        <p14:creationId xmlns:p14="http://schemas.microsoft.com/office/powerpoint/2010/main" val="253991180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3" name="Content Placeholder 2"/>
          <p:cNvSpPr>
            <a:spLocks noGrp="1"/>
          </p:cNvSpPr>
          <p:nvPr>
            <p:ph idx="1"/>
          </p:nvPr>
        </p:nvSpPr>
        <p:spPr/>
        <p:txBody>
          <a:bodyPr/>
          <a:lstStyle/>
          <a:p>
            <a:r>
              <a:rPr lang="en-GB" dirty="0" smtClean="0"/>
              <a:t>Design a post natal introductory exercise session.</a:t>
            </a:r>
            <a:endParaRPr lang="en-GB" dirty="0"/>
          </a:p>
        </p:txBody>
      </p:sp>
    </p:spTree>
    <p:extLst>
      <p:ext uri="{BB962C8B-B14F-4D97-AF65-F5344CB8AC3E}">
        <p14:creationId xmlns:p14="http://schemas.microsoft.com/office/powerpoint/2010/main" val="352764577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39641140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153</TotalTime>
  <Words>2230</Words>
  <Application>Microsoft Office PowerPoint</Application>
  <PresentationFormat>On-screen Show (4:3)</PresentationFormat>
  <Paragraphs>270</Paragraphs>
  <Slides>38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inherit</vt:lpstr>
      <vt:lpstr>Times New Roman</vt:lpstr>
      <vt:lpstr>Office Theme</vt:lpstr>
      <vt:lpstr>Exercise and Pregnancy</vt:lpstr>
      <vt:lpstr>Phases of Pregnancy</vt:lpstr>
      <vt:lpstr>Exercise and Conception</vt:lpstr>
      <vt:lpstr>Exercise to avoid and Do when trying to conceive</vt:lpstr>
      <vt:lpstr>Lifestyle Issues</vt:lpstr>
      <vt:lpstr>Foetal Development </vt:lpstr>
      <vt:lpstr>Benefits of Exercise During Pregnancy</vt:lpstr>
      <vt:lpstr>Key exercises</vt:lpstr>
      <vt:lpstr>First Trimester of Pregnancy</vt:lpstr>
      <vt:lpstr>Warning Signs in 1st Trimester</vt:lpstr>
      <vt:lpstr>First Month of Pregnancy</vt:lpstr>
      <vt:lpstr>Second Month</vt:lpstr>
      <vt:lpstr>Third Month</vt:lpstr>
      <vt:lpstr>Second Trimester of Pregnancy</vt:lpstr>
      <vt:lpstr>Warning Signs in Second Trimester</vt:lpstr>
      <vt:lpstr>Appropriate exercises</vt:lpstr>
      <vt:lpstr>Specific Dangers Starting in 2nd Trimester</vt:lpstr>
      <vt:lpstr>Fourth Month</vt:lpstr>
      <vt:lpstr>Fourth Month cont.</vt:lpstr>
      <vt:lpstr>Fifth Month</vt:lpstr>
      <vt:lpstr>Fifth Month cont.</vt:lpstr>
      <vt:lpstr>Sixth Month</vt:lpstr>
      <vt:lpstr>Sixth Month cont.</vt:lpstr>
      <vt:lpstr>Exercise for the Second Trimester</vt:lpstr>
      <vt:lpstr>Contraindications</vt:lpstr>
      <vt:lpstr>Absolute Contraindications</vt:lpstr>
      <vt:lpstr>Relative Contraindications</vt:lpstr>
      <vt:lpstr>Key Issues to observe / assess when Working with women who are pregnant</vt:lpstr>
      <vt:lpstr>Third Trimester</vt:lpstr>
      <vt:lpstr>Exercises recommended for third Trimester</vt:lpstr>
      <vt:lpstr>Exercises To avoid in 3rd Trimester</vt:lpstr>
      <vt:lpstr>Impact on the Baby Research</vt:lpstr>
      <vt:lpstr>Task 2</vt:lpstr>
      <vt:lpstr>Task 3</vt:lpstr>
      <vt:lpstr>Post Natal Exercise</vt:lpstr>
      <vt:lpstr>Types of exercise</vt:lpstr>
      <vt:lpstr>Task 4</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Administrator</dc:creator>
  <cp:lastModifiedBy>David Gardner</cp:lastModifiedBy>
  <cp:revision>19</cp:revision>
  <dcterms:created xsi:type="dcterms:W3CDTF">2015-09-23T20:47:44Z</dcterms:created>
  <dcterms:modified xsi:type="dcterms:W3CDTF">2020-11-01T14:14:20Z</dcterms:modified>
</cp:coreProperties>
</file>