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27"/>
  </p:notesMasterIdLst>
  <p:handoutMasterIdLst>
    <p:handoutMasterId r:id="rId28"/>
  </p:handoutMasterIdLst>
  <p:sldIdLst>
    <p:sldId id="284" r:id="rId2"/>
    <p:sldId id="521" r:id="rId3"/>
    <p:sldId id="524" r:id="rId4"/>
    <p:sldId id="507" r:id="rId5"/>
    <p:sldId id="499" r:id="rId6"/>
    <p:sldId id="455" r:id="rId7"/>
    <p:sldId id="522" r:id="rId8"/>
    <p:sldId id="457" r:id="rId9"/>
    <p:sldId id="523" r:id="rId10"/>
    <p:sldId id="459" r:id="rId11"/>
    <p:sldId id="525" r:id="rId12"/>
    <p:sldId id="526" r:id="rId13"/>
    <p:sldId id="527" r:id="rId14"/>
    <p:sldId id="528" r:id="rId15"/>
    <p:sldId id="516" r:id="rId16"/>
    <p:sldId id="508" r:id="rId17"/>
    <p:sldId id="530" r:id="rId18"/>
    <p:sldId id="531" r:id="rId19"/>
    <p:sldId id="532" r:id="rId20"/>
    <p:sldId id="529" r:id="rId21"/>
    <p:sldId id="500" r:id="rId22"/>
    <p:sldId id="498" r:id="rId23"/>
    <p:sldId id="470" r:id="rId24"/>
    <p:sldId id="510" r:id="rId25"/>
    <p:sldId id="511"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94595" autoAdjust="0"/>
  </p:normalViewPr>
  <p:slideViewPr>
    <p:cSldViewPr>
      <p:cViewPr>
        <p:scale>
          <a:sx n="86" d="100"/>
          <a:sy n="86" d="100"/>
        </p:scale>
        <p:origin x="1320" y="-53"/>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4099"/>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06/02/2019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06/02/2019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HR practitioners can enhance their effectiveness through practicing and implementing the principles of time and project management techniques.  There are a wide range of tasks and expectations placed on the HR practitioner. This will result in the need for higher level organisational and planning skills in order that expectations can be managed/tasks prioritised</a:t>
            </a:r>
            <a:r>
              <a:rPr lang="en-GB" sz="1600" dirty="0"/>
              <a:t>.</a:t>
            </a:r>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6</a:t>
            </a:fld>
            <a:endParaRPr lang="en-GB" dirty="0"/>
          </a:p>
        </p:txBody>
      </p:sp>
    </p:spTree>
    <p:extLst>
      <p:ext uri="{BB962C8B-B14F-4D97-AF65-F5344CB8AC3E}">
        <p14:creationId xmlns:p14="http://schemas.microsoft.com/office/powerpoint/2010/main" val="458656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749B68C7-D731-43C2-8A9E-32231DF7CA63}" type="datetimeFigureOut">
              <a:rPr lang="en-GB" smtClean="0"/>
              <a:pPr>
                <a:defRPr/>
              </a:pPr>
              <a:t>06/02/2019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3A690C4-03EF-4296-8CB7-A17A361C8349}"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8954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A866137-0434-46A6-89CF-B320872F053E}" type="datetimeFigureOut">
              <a:rPr lang="en-GB" smtClean="0"/>
              <a:t>06/02/2019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1658249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29B6D5BE-0C76-4D2D-980C-7748CCDE32F4}" type="datetimeFigureOut">
              <a:rPr lang="en-GB" smtClean="0"/>
              <a:pPr>
                <a:defRPr/>
              </a:pPr>
              <a:t>06/02/2019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5C7549-5D7D-47E2-8646-1067AD66F0F0}"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949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E87539E-4F13-43B2-A1E2-E71D1966FA10}" type="datetimeFigureOut">
              <a:rPr lang="en-GB" smtClean="0"/>
              <a:pPr>
                <a:defRPr/>
              </a:pPr>
              <a:t>06/02/2019</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2C4E497-29EF-4C4D-BE44-0D033C5B57B6}" type="slidenum">
              <a:rPr lang="en-GB" smtClean="0"/>
              <a:pPr>
                <a:defRPr/>
              </a:pPr>
              <a:t>‹#›</a:t>
            </a:fld>
            <a:endParaRPr lang="en-GB" dirty="0"/>
          </a:p>
        </p:txBody>
      </p:sp>
    </p:spTree>
    <p:extLst>
      <p:ext uri="{BB962C8B-B14F-4D97-AF65-F5344CB8AC3E}">
        <p14:creationId xmlns:p14="http://schemas.microsoft.com/office/powerpoint/2010/main" val="708645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3D10434-AB93-4F3A-9D38-AB13563B5BC8}" type="datetimeFigureOut">
              <a:rPr lang="en-GB" smtClean="0"/>
              <a:pPr>
                <a:defRPr/>
              </a:pPr>
              <a:t>06/02/2019</a:t>
            </a:fld>
            <a:endParaRPr lang="en-GB"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D4AB2841-62D8-4A78-9139-66B15027BC42}" type="slidenum">
              <a:rPr lang="en-GB" smtClean="0"/>
              <a:pPr>
                <a:defRPr/>
              </a:pPr>
              <a:t>‹#›</a:t>
            </a:fld>
            <a:endParaRPr lang="en-GB" dirty="0"/>
          </a:p>
        </p:txBody>
      </p:sp>
    </p:spTree>
    <p:extLst>
      <p:ext uri="{BB962C8B-B14F-4D97-AF65-F5344CB8AC3E}">
        <p14:creationId xmlns:p14="http://schemas.microsoft.com/office/powerpoint/2010/main" val="1581279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A866137-0434-46A6-89CF-B320872F053E}" type="datetimeFigureOut">
              <a:rPr lang="en-GB" smtClean="0"/>
              <a:t>06/02/2019</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1547447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1A73C20E-B3DF-4B4F-B4CA-3E01925B8CDC}" type="datetimeFigureOut">
              <a:rPr lang="en-GB" smtClean="0"/>
              <a:pPr>
                <a:defRPr/>
              </a:pPr>
              <a:t>06/02/2019</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pPr>
              <a:defRPr/>
            </a:pPr>
            <a:fld id="{3E8324FA-60AB-4751-918C-87A98AB120D6}" type="slidenum">
              <a:rPr lang="en-GB" smtClean="0"/>
              <a:pPr>
                <a:defRPr/>
              </a:pPr>
              <a:t>‹#›</a:t>
            </a:fld>
            <a:endParaRPr lang="en-GB" dirty="0"/>
          </a:p>
        </p:txBody>
      </p:sp>
    </p:spTree>
    <p:extLst>
      <p:ext uri="{BB962C8B-B14F-4D97-AF65-F5344CB8AC3E}">
        <p14:creationId xmlns:p14="http://schemas.microsoft.com/office/powerpoint/2010/main" val="4003409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991BA729-CED0-4DC5-B4E3-3362F89C3DA9}" type="datetimeFigureOut">
              <a:rPr lang="en-GB" smtClean="0"/>
              <a:pPr>
                <a:defRPr/>
              </a:pPr>
              <a:t>06/02/2019</a:t>
            </a:fld>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26D3F4A-7783-4A6B-8AC5-E3D4708733BC}" type="slidenum">
              <a:rPr lang="en-GB" smtClean="0"/>
              <a:pPr>
                <a:defRPr/>
              </a:pPr>
              <a:t>‹#›</a:t>
            </a:fld>
            <a:endParaRPr lang="en-GB" dirty="0"/>
          </a:p>
        </p:txBody>
      </p:sp>
    </p:spTree>
    <p:extLst>
      <p:ext uri="{BB962C8B-B14F-4D97-AF65-F5344CB8AC3E}">
        <p14:creationId xmlns:p14="http://schemas.microsoft.com/office/powerpoint/2010/main" val="2691664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7B14D898-31F0-4C61-9DC7-819792D9E3E8}" type="datetimeFigureOut">
              <a:rPr lang="en-GB" smtClean="0"/>
              <a:pPr>
                <a:defRPr/>
              </a:pPr>
              <a:t>06/02/2019</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1E4BF97-D24B-471C-AA7C-5048795C318E}" type="slidenum">
              <a:rPr lang="en-GB" smtClean="0"/>
              <a:pPr>
                <a:defRPr/>
              </a:pPr>
              <a:t>‹#›</a:t>
            </a:fld>
            <a:endParaRPr lang="en-GB" dirty="0"/>
          </a:p>
        </p:txBody>
      </p:sp>
    </p:spTree>
    <p:extLst>
      <p:ext uri="{BB962C8B-B14F-4D97-AF65-F5344CB8AC3E}">
        <p14:creationId xmlns:p14="http://schemas.microsoft.com/office/powerpoint/2010/main" val="934401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CE798A1C-9DEC-40AD-877D-BD4DC482305F}" type="datetimeFigureOut">
              <a:rPr lang="en-GB" smtClean="0"/>
              <a:pPr>
                <a:defRPr/>
              </a:pPr>
              <a:t>06/02/2019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628BA1-C42C-472D-AC73-B84EA4DD091F}" type="slidenum">
              <a:rPr lang="en-GB" smtClean="0"/>
              <a:pPr>
                <a:defRPr/>
              </a:pPr>
              <a:t>‹#›</a:t>
            </a:fld>
            <a:endParaRPr lang="en-GB" dirty="0"/>
          </a:p>
        </p:txBody>
      </p:sp>
    </p:spTree>
    <p:extLst>
      <p:ext uri="{BB962C8B-B14F-4D97-AF65-F5344CB8AC3E}">
        <p14:creationId xmlns:p14="http://schemas.microsoft.com/office/powerpoint/2010/main" val="3051831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24EB2AD9-51AF-4631-8862-6F1308D64595}" type="datetimeFigureOut">
              <a:rPr lang="en-GB" smtClean="0"/>
              <a:pPr>
                <a:defRPr/>
              </a:pPr>
              <a:t>06/02/2019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9C7E55E-78CF-4411-8BF0-9A786BD4B75B}" type="slidenum">
              <a:rPr lang="en-GB" smtClean="0"/>
              <a:pPr>
                <a:defRPr/>
              </a:pPr>
              <a:t>‹#›</a:t>
            </a:fld>
            <a:endParaRPr lang="en-GB" dirty="0"/>
          </a:p>
        </p:txBody>
      </p:sp>
    </p:spTree>
    <p:extLst>
      <p:ext uri="{BB962C8B-B14F-4D97-AF65-F5344CB8AC3E}">
        <p14:creationId xmlns:p14="http://schemas.microsoft.com/office/powerpoint/2010/main" val="3482301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160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BA866137-0434-46A6-89CF-B320872F053E}" type="datetimeFigureOut">
              <a:rPr lang="en-GB" smtClean="0"/>
              <a:t>06/02/2019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52380D1-1CC3-4891-9545-73DF3916C384}"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4938734"/>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powtoon.com/online-presentation/f4zxTkvdQiJ/cynefin-for-hr/?mode=presentation" TargetMode="Externa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youtu.be/_r0VX-aU_T8" TargetMode="Externa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cipd.co.uk/podcasts/landing-transformational-change" TargetMode="External"/><Relationship Id="rId2" Type="http://schemas.openxmlformats.org/officeDocument/2006/relationships/hyperlink" Target="http://www.hrreporter.com/columnist/hr-policies-practices/archive/2014/07/02/why-hr-should-embrace-project-managemen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gregoryappel.com/files/GAU_3_15_2012.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project-management-skills.com/fishbone-diagram.html" TargetMode="Externa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PRXzHpl5yA8" TargetMode="External"/><Relationship Id="rId2" Type="http://schemas.openxmlformats.org/officeDocument/2006/relationships/hyperlink" Target="https://www.youtube.com/watch?v=_2JimLV_2AI"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6473" y="1772816"/>
            <a:ext cx="8351838" cy="3671887"/>
          </a:xfrm>
          <a:prstGeom prst="rect">
            <a:avLst/>
          </a:prstGeom>
        </p:spPr>
        <p:txBody>
          <a:bodyPr>
            <a:normAutofit lnSpcReduction="10000"/>
          </a:bodyPr>
          <a:lstStyle/>
          <a:p>
            <a:pPr algn="ctr"/>
            <a:endParaRPr lang="en-GB" sz="3900" b="1" dirty="0">
              <a:solidFill>
                <a:srgbClr val="C00000"/>
              </a:solidFill>
              <a:latin typeface="Calibri" pitchFamily="34" charset="0"/>
            </a:endParaRPr>
          </a:p>
          <a:p>
            <a:pPr algn="ctr"/>
            <a:r>
              <a:rPr lang="en-US" altLang="en-US" sz="3600" b="1" dirty="0" smtClean="0">
                <a:latin typeface="Helvetica" charset="0"/>
                <a:ea typeface="Helvetica" charset="0"/>
                <a:cs typeface="Helvetica" charset="0"/>
                <a:sym typeface="Helvetica" charset="0"/>
              </a:rPr>
              <a:t>The Human Resource Professional</a:t>
            </a:r>
          </a:p>
          <a:p>
            <a:pPr algn="ctr"/>
            <a:r>
              <a:rPr lang="en-US" altLang="en-US" sz="3600" dirty="0" smtClean="0">
                <a:latin typeface="Helvetica" charset="0"/>
                <a:ea typeface="Helvetica" charset="0"/>
                <a:cs typeface="Helvetica" charset="0"/>
                <a:sym typeface="Helvetica" charset="0"/>
              </a:rPr>
              <a:t>Project Management and Problem Solving</a:t>
            </a:r>
            <a:endParaRPr lang="en-US" altLang="en-US" sz="3600" dirty="0">
              <a:latin typeface="Helvetica" charset="0"/>
              <a:ea typeface="Helvetica" charset="0"/>
              <a:cs typeface="Helvetica" charset="0"/>
              <a:sym typeface="Helvetica" charset="0"/>
            </a:endParaRPr>
          </a:p>
          <a:p>
            <a:pPr algn="ctr"/>
            <a:endParaRPr lang="en-US" sz="3600" dirty="0">
              <a:solidFill>
                <a:srgbClr val="37A5FF"/>
              </a:solidFill>
              <a:latin typeface="Helvetica" charset="0"/>
              <a:cs typeface="Helvetica" charset="0"/>
              <a:sym typeface="Helvetica" charset="0"/>
            </a:endParaRPr>
          </a:p>
          <a:p>
            <a:pPr algn="ctr"/>
            <a:r>
              <a:rPr lang="fr-FR" sz="2400" b="1" dirty="0" smtClean="0"/>
              <a:t>Julie Hayward</a:t>
            </a:r>
            <a:endParaRPr lang="fr-FR" sz="2400" b="1" dirty="0"/>
          </a:p>
          <a:p>
            <a:pPr algn="ctr"/>
            <a:endParaRPr lang="fr-FR" sz="2400" b="1" u="sng" dirty="0"/>
          </a:p>
          <a:p>
            <a:pPr algn="ctr"/>
            <a:r>
              <a:rPr lang="fr-FR" sz="2400" b="1" u="sng" dirty="0"/>
              <a:t>Lecture </a:t>
            </a:r>
            <a:r>
              <a:rPr lang="fr-FR" sz="2400" b="1" u="sng" dirty="0" smtClean="0"/>
              <a:t>3 – Slides for Reference</a:t>
            </a:r>
            <a:endParaRPr lang="fr-FR" sz="2400" b="1" u="sng" dirty="0"/>
          </a:p>
          <a:p>
            <a:pPr algn="ctr"/>
            <a:endParaRPr lang="fr-FR" sz="2400" b="1" u="sng" dirty="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908720"/>
            <a:ext cx="7992888" cy="2585323"/>
          </a:xfrm>
          <a:prstGeom prst="rect">
            <a:avLst/>
          </a:prstGeom>
          <a:solidFill>
            <a:schemeClr val="bg1"/>
          </a:solidFill>
        </p:spPr>
        <p:txBody>
          <a:bodyPr wrap="square">
            <a:spAutoFit/>
          </a:bodyPr>
          <a:lstStyle/>
          <a:p>
            <a:pPr marL="0" indent="0">
              <a:buNone/>
            </a:pPr>
            <a:r>
              <a:rPr lang="en-GB" b="1" dirty="0"/>
              <a:t>Activity 3: Project Management   &amp; Problem Solving</a:t>
            </a:r>
            <a:br>
              <a:rPr lang="en-GB" b="1" dirty="0"/>
            </a:br>
            <a:r>
              <a:rPr lang="en-GB" dirty="0"/>
              <a:t>With reference to a recent or current project (large or small) which you have led (or been part of a project team):</a:t>
            </a:r>
          </a:p>
          <a:p>
            <a:pPr marL="0" lvl="0" indent="0">
              <a:buNone/>
            </a:pPr>
            <a:endParaRPr lang="en-GB" dirty="0"/>
          </a:p>
          <a:p>
            <a:pPr marL="0" lvl="0" indent="0">
              <a:buNone/>
            </a:pPr>
            <a:r>
              <a:rPr lang="en-GB" dirty="0"/>
              <a:t>a) Provide evidence of using project management </a:t>
            </a:r>
            <a:r>
              <a:rPr lang="en-GB" u="sng" dirty="0"/>
              <a:t>and</a:t>
            </a:r>
            <a:r>
              <a:rPr lang="en-GB" dirty="0"/>
              <a:t> problem-solving techniques in the course of the project.</a:t>
            </a:r>
          </a:p>
          <a:p>
            <a:pPr marL="0" lvl="0" indent="0">
              <a:buNone/>
            </a:pPr>
            <a:endParaRPr lang="en-GB" dirty="0"/>
          </a:p>
          <a:p>
            <a:pPr marL="0" lvl="0" indent="0">
              <a:buNone/>
            </a:pPr>
            <a:r>
              <a:rPr lang="en-GB" dirty="0"/>
              <a:t>b) Explain how you successfully influenced, persuaded and negotiated with others in the course of the project (or other related activity).</a:t>
            </a:r>
          </a:p>
        </p:txBody>
      </p:sp>
      <p:sp>
        <p:nvSpPr>
          <p:cNvPr id="5" name="Title 1"/>
          <p:cNvSpPr txBox="1">
            <a:spLocks/>
          </p:cNvSpPr>
          <p:nvPr/>
        </p:nvSpPr>
        <p:spPr>
          <a:xfrm>
            <a:off x="107504" y="188640"/>
            <a:ext cx="6705600" cy="1143000"/>
          </a:xfrm>
          <a:prstGeom prst="rect">
            <a:avLst/>
          </a:prstGeom>
        </p:spPr>
        <p:txBody>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GB" sz="3600" dirty="0" smtClean="0"/>
              <a:t>Related to Assessment:</a:t>
            </a:r>
            <a:endParaRPr lang="en-GB" sz="3600" dirty="0"/>
          </a:p>
        </p:txBody>
      </p:sp>
      <p:sp>
        <p:nvSpPr>
          <p:cNvPr id="6" name="Rectangle 5"/>
          <p:cNvSpPr/>
          <p:nvPr/>
        </p:nvSpPr>
        <p:spPr>
          <a:xfrm>
            <a:off x="559784" y="3497742"/>
            <a:ext cx="7920880" cy="2831544"/>
          </a:xfrm>
          <a:prstGeom prst="rect">
            <a:avLst/>
          </a:prstGeom>
          <a:solidFill>
            <a:schemeClr val="accent1">
              <a:lumMod val="75000"/>
            </a:schemeClr>
          </a:solidFill>
        </p:spPr>
        <p:txBody>
          <a:bodyPr wrap="square">
            <a:spAutoFit/>
          </a:bodyPr>
          <a:lstStyle/>
          <a:p>
            <a:r>
              <a:rPr lang="en-GB" sz="1200" b="1" dirty="0">
                <a:solidFill>
                  <a:schemeClr val="bg1"/>
                </a:solidFill>
                <a:latin typeface="+mn-lt"/>
              </a:rPr>
              <a:t>To pass this you must:</a:t>
            </a:r>
          </a:p>
          <a:p>
            <a:endParaRPr lang="en-GB" sz="1400" b="1" dirty="0">
              <a:solidFill>
                <a:schemeClr val="bg1"/>
              </a:solidFill>
              <a:latin typeface="+mn-lt"/>
            </a:endParaRPr>
          </a:p>
          <a:p>
            <a:r>
              <a:rPr lang="en-GB" sz="1400" b="1" dirty="0">
                <a:solidFill>
                  <a:schemeClr val="bg1"/>
                </a:solidFill>
              </a:rPr>
              <a:t>S</a:t>
            </a:r>
            <a:r>
              <a:rPr lang="en-GB" sz="1400" b="1" dirty="0" smtClean="0">
                <a:solidFill>
                  <a:schemeClr val="bg1"/>
                </a:solidFill>
                <a:latin typeface="+mn-lt"/>
              </a:rPr>
              <a:t>ummarise </a:t>
            </a:r>
            <a:r>
              <a:rPr lang="en-GB" sz="1400" b="1" dirty="0">
                <a:solidFill>
                  <a:schemeClr val="bg1"/>
                </a:solidFill>
                <a:latin typeface="+mn-lt"/>
              </a:rPr>
              <a:t>the project you are (or have been) working on (this can be a small project) and give some examples of how used project management techniques e.g. setting objectives, defining deliverables, identifying resources, setting timelines, costing the project, using risk management, monitoring and evaluation. </a:t>
            </a:r>
          </a:p>
          <a:p>
            <a:r>
              <a:rPr lang="en-GB" sz="1400" b="1" dirty="0">
                <a:solidFill>
                  <a:schemeClr val="bg1"/>
                </a:solidFill>
                <a:latin typeface="+mn-lt"/>
              </a:rPr>
              <a:t> </a:t>
            </a:r>
          </a:p>
          <a:p>
            <a:r>
              <a:rPr lang="en-GB" sz="1400" b="1" dirty="0">
                <a:solidFill>
                  <a:schemeClr val="bg1"/>
                </a:solidFill>
                <a:latin typeface="+mn-lt"/>
              </a:rPr>
              <a:t>Give an example of how you analysed and resolved any problems encountered with a justification of the solution used. </a:t>
            </a:r>
          </a:p>
          <a:p>
            <a:r>
              <a:rPr lang="en-GB" sz="1400" b="1" dirty="0">
                <a:solidFill>
                  <a:schemeClr val="bg1"/>
                </a:solidFill>
                <a:latin typeface="+mn-lt"/>
              </a:rPr>
              <a:t> </a:t>
            </a:r>
          </a:p>
          <a:p>
            <a:r>
              <a:rPr lang="en-GB" sz="1400" b="1" dirty="0">
                <a:solidFill>
                  <a:schemeClr val="bg1"/>
                </a:solidFill>
                <a:latin typeface="+mn-lt"/>
              </a:rPr>
              <a:t>Give an example of how you  influenced, persuaded and negotiated with others e.g. they could include: using skills of analysis, risk assessment and options appraisal.</a:t>
            </a:r>
          </a:p>
          <a:p>
            <a:endParaRPr lang="en-GB" sz="1200" b="1" dirty="0">
              <a:solidFill>
                <a:schemeClr val="bg1"/>
              </a:solidFill>
              <a:latin typeface="+mn-lt"/>
            </a:endParaRPr>
          </a:p>
        </p:txBody>
      </p:sp>
    </p:spTree>
    <p:extLst>
      <p:ext uri="{BB962C8B-B14F-4D97-AF65-F5344CB8AC3E}">
        <p14:creationId xmlns:p14="http://schemas.microsoft.com/office/powerpoint/2010/main" val="403954156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Project Management</a:t>
            </a:r>
            <a:endParaRPr lang="en-GB" dirty="0"/>
          </a:p>
        </p:txBody>
      </p:sp>
      <p:pic>
        <p:nvPicPr>
          <p:cNvPr id="7" name="Picture Placeholder 6"/>
          <p:cNvPicPr>
            <a:picLocks noGrp="1" noChangeAspect="1"/>
          </p:cNvPicPr>
          <p:nvPr>
            <p:ph type="pic" idx="1"/>
          </p:nvPr>
        </p:nvPicPr>
        <p:blipFill>
          <a:blip r:embed="rId2"/>
          <a:srcRect l="2600" r="2600"/>
          <a:stretch>
            <a:fillRect/>
          </a:stretch>
        </p:blipFill>
        <p:spPr>
          <a:prstGeom prst="rect">
            <a:avLst/>
          </a:prstGeom>
        </p:spPr>
      </p:pic>
      <p:sp>
        <p:nvSpPr>
          <p:cNvPr id="6" name="Text Placeholder 5"/>
          <p:cNvSpPr>
            <a:spLocks noGrp="1"/>
          </p:cNvSpPr>
          <p:nvPr>
            <p:ph type="body" sz="half" idx="2"/>
          </p:nvPr>
        </p:nvSpPr>
        <p:spPr/>
        <p:txBody>
          <a:bodyPr/>
          <a:lstStyle/>
          <a:p>
            <a:r>
              <a:rPr lang="en-GB" dirty="0" smtClean="0"/>
              <a:t>Tools and techniques to help with the planning and implementation of projects</a:t>
            </a:r>
            <a:endParaRPr lang="en-GB" dirty="0"/>
          </a:p>
        </p:txBody>
      </p:sp>
    </p:spTree>
    <p:extLst>
      <p:ext uri="{BB962C8B-B14F-4D97-AF65-F5344CB8AC3E}">
        <p14:creationId xmlns:p14="http://schemas.microsoft.com/office/powerpoint/2010/main" val="4156687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904" y="314218"/>
            <a:ext cx="8363272" cy="1143000"/>
          </a:xfrm>
        </p:spPr>
        <p:txBody>
          <a:bodyPr/>
          <a:lstStyle/>
          <a:p>
            <a:pPr algn="l"/>
            <a:r>
              <a:rPr lang="en-GB" sz="2800" dirty="0"/>
              <a:t>Why </a:t>
            </a:r>
            <a:r>
              <a:rPr lang="en-GB" sz="2800" dirty="0" smtClean="0"/>
              <a:t>HR professionals need Project Management Skills?</a:t>
            </a:r>
            <a:endParaRPr lang="en-GB" sz="2800" dirty="0"/>
          </a:p>
        </p:txBody>
      </p:sp>
      <p:sp>
        <p:nvSpPr>
          <p:cNvPr id="3" name="Content Placeholder 2"/>
          <p:cNvSpPr>
            <a:spLocks noGrp="1"/>
          </p:cNvSpPr>
          <p:nvPr>
            <p:ph idx="1"/>
          </p:nvPr>
        </p:nvSpPr>
        <p:spPr>
          <a:xfrm>
            <a:off x="632576" y="1885974"/>
            <a:ext cx="8229600" cy="4525963"/>
          </a:xfrm>
        </p:spPr>
        <p:txBody>
          <a:bodyPr>
            <a:normAutofit/>
          </a:bodyPr>
          <a:lstStyle/>
          <a:p>
            <a:pPr marL="0" indent="0">
              <a:buNone/>
            </a:pPr>
            <a:r>
              <a:rPr lang="en-GB" sz="2400" i="1" dirty="0"/>
              <a:t>The principles and practice of efficient time and project management is crucial for HR professionals and includes:</a:t>
            </a:r>
          </a:p>
          <a:p>
            <a:pPr>
              <a:buFont typeface="Wingdings" panose="05000000000000000000" pitchFamily="2" charset="2"/>
              <a:buChar char="§"/>
            </a:pPr>
            <a:r>
              <a:rPr lang="en-GB" sz="2400" dirty="0" smtClean="0"/>
              <a:t>classifying </a:t>
            </a:r>
            <a:r>
              <a:rPr lang="en-GB" sz="2400" dirty="0"/>
              <a:t>and ordering </a:t>
            </a:r>
            <a:r>
              <a:rPr lang="en-GB" sz="2400" dirty="0" smtClean="0"/>
              <a:t>priorities</a:t>
            </a:r>
            <a:endParaRPr lang="en-GB" sz="2400" dirty="0"/>
          </a:p>
          <a:p>
            <a:pPr>
              <a:buFont typeface="Wingdings" panose="05000000000000000000" pitchFamily="2" charset="2"/>
              <a:buChar char="§"/>
            </a:pPr>
            <a:r>
              <a:rPr lang="en-GB" sz="2400" dirty="0"/>
              <a:t>controlling time to optimise personal productivity while also sustaining positive people </a:t>
            </a:r>
            <a:r>
              <a:rPr lang="en-GB" sz="2400" dirty="0" smtClean="0"/>
              <a:t>relationships</a:t>
            </a:r>
            <a:endParaRPr lang="en-GB" sz="2400" dirty="0"/>
          </a:p>
          <a:p>
            <a:pPr>
              <a:buFont typeface="Wingdings" panose="05000000000000000000" pitchFamily="2" charset="2"/>
              <a:buChar char="§"/>
            </a:pPr>
            <a:r>
              <a:rPr lang="en-GB" sz="2400" dirty="0"/>
              <a:t>the prevention and control of </a:t>
            </a:r>
            <a:r>
              <a:rPr lang="en-GB" sz="2400" dirty="0" smtClean="0"/>
              <a:t>stress </a:t>
            </a:r>
            <a:endParaRPr lang="en-GB" sz="2400" dirty="0"/>
          </a:p>
          <a:p>
            <a:pPr>
              <a:buFont typeface="Wingdings" panose="05000000000000000000" pitchFamily="2" charset="2"/>
              <a:buChar char="§"/>
            </a:pPr>
            <a:r>
              <a:rPr lang="en-GB" sz="2400" dirty="0"/>
              <a:t>setting project </a:t>
            </a:r>
            <a:r>
              <a:rPr lang="en-GB" sz="2400" dirty="0" smtClean="0"/>
              <a:t>objectives </a:t>
            </a:r>
            <a:endParaRPr lang="en-GB" sz="2400" dirty="0"/>
          </a:p>
          <a:p>
            <a:pPr>
              <a:buFont typeface="Wingdings" panose="05000000000000000000" pitchFamily="2" charset="2"/>
              <a:buChar char="§"/>
            </a:pPr>
            <a:r>
              <a:rPr lang="en-GB" sz="2400" dirty="0"/>
              <a:t>elements of project planning, milestone monitoring, scheduling and control</a:t>
            </a:r>
          </a:p>
        </p:txBody>
      </p:sp>
      <p:sp>
        <p:nvSpPr>
          <p:cNvPr id="4" name="TextBox 3"/>
          <p:cNvSpPr txBox="1"/>
          <p:nvPr/>
        </p:nvSpPr>
        <p:spPr>
          <a:xfrm>
            <a:off x="2026060" y="6382577"/>
            <a:ext cx="5112568" cy="369332"/>
          </a:xfrm>
          <a:prstGeom prst="rect">
            <a:avLst/>
          </a:prstGeom>
          <a:noFill/>
        </p:spPr>
        <p:txBody>
          <a:bodyPr wrap="square" rtlCol="0">
            <a:spAutoFit/>
          </a:bodyPr>
          <a:lstStyle/>
          <a:p>
            <a:r>
              <a:rPr lang="en-GB" b="1" dirty="0">
                <a:solidFill>
                  <a:schemeClr val="bg1"/>
                </a:solidFill>
              </a:rPr>
              <a:t>Talk about any of these in your assignment</a:t>
            </a:r>
          </a:p>
        </p:txBody>
      </p:sp>
    </p:spTree>
    <p:extLst>
      <p:ext uri="{BB962C8B-B14F-4D97-AF65-F5344CB8AC3E}">
        <p14:creationId xmlns:p14="http://schemas.microsoft.com/office/powerpoint/2010/main" val="20967328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Typical HR </a:t>
            </a:r>
            <a:r>
              <a:rPr lang="en-GB" dirty="0"/>
              <a:t>Projects</a:t>
            </a:r>
          </a:p>
        </p:txBody>
      </p:sp>
      <p:sp>
        <p:nvSpPr>
          <p:cNvPr id="5" name="Content Placeholder 4"/>
          <p:cNvSpPr>
            <a:spLocks noGrp="1"/>
          </p:cNvSpPr>
          <p:nvPr>
            <p:ph sz="half" idx="2"/>
          </p:nvPr>
        </p:nvSpPr>
        <p:spPr>
          <a:xfrm>
            <a:off x="822960" y="2132856"/>
            <a:ext cx="3703320" cy="3286760"/>
          </a:xfrm>
        </p:spPr>
        <p:txBody>
          <a:bodyPr/>
          <a:lstStyle/>
          <a:p>
            <a:r>
              <a:rPr lang="en-GB" dirty="0"/>
              <a:t>Change management of any kind: </a:t>
            </a:r>
          </a:p>
          <a:p>
            <a:r>
              <a:rPr lang="en-GB" dirty="0"/>
              <a:t>Culture change</a:t>
            </a:r>
          </a:p>
          <a:p>
            <a:r>
              <a:rPr lang="en-GB" dirty="0"/>
              <a:t>New competency framework</a:t>
            </a:r>
          </a:p>
          <a:p>
            <a:r>
              <a:rPr lang="en-GB" dirty="0"/>
              <a:t>Outsourcing HR activities</a:t>
            </a:r>
          </a:p>
          <a:p>
            <a:r>
              <a:rPr lang="en-GB" dirty="0"/>
              <a:t>Assisting with a restructure, merger or acquisition</a:t>
            </a:r>
          </a:p>
          <a:p>
            <a:r>
              <a:rPr lang="en-GB" dirty="0"/>
              <a:t>Down-sizing, redundancy programme</a:t>
            </a:r>
          </a:p>
          <a:p>
            <a:endParaRPr lang="en-GB" dirty="0"/>
          </a:p>
        </p:txBody>
      </p:sp>
      <p:sp>
        <p:nvSpPr>
          <p:cNvPr id="7" name="Content Placeholder 6"/>
          <p:cNvSpPr>
            <a:spLocks noGrp="1"/>
          </p:cNvSpPr>
          <p:nvPr>
            <p:ph sz="quarter" idx="4"/>
          </p:nvPr>
        </p:nvSpPr>
        <p:spPr>
          <a:xfrm>
            <a:off x="4663440" y="2132856"/>
            <a:ext cx="3703320" cy="3286760"/>
          </a:xfrm>
        </p:spPr>
        <p:txBody>
          <a:bodyPr>
            <a:normAutofit lnSpcReduction="10000"/>
          </a:bodyPr>
          <a:lstStyle/>
          <a:p>
            <a:r>
              <a:rPr lang="en-GB" dirty="0"/>
              <a:t>Starting a HR department</a:t>
            </a:r>
          </a:p>
          <a:p>
            <a:r>
              <a:rPr lang="en-GB" dirty="0"/>
              <a:t>Developing an employee handbook</a:t>
            </a:r>
          </a:p>
          <a:p>
            <a:r>
              <a:rPr lang="en-GB" dirty="0"/>
              <a:t>Developing an induction or mentoring programme</a:t>
            </a:r>
          </a:p>
          <a:p>
            <a:r>
              <a:rPr lang="en-GB" dirty="0"/>
              <a:t>Implementing a HR system</a:t>
            </a:r>
          </a:p>
          <a:p>
            <a:r>
              <a:rPr lang="en-GB" dirty="0"/>
              <a:t>Creating a crisis management or disaster recovery programme</a:t>
            </a:r>
          </a:p>
          <a:p>
            <a:r>
              <a:rPr lang="en-GB" dirty="0"/>
              <a:t>Developing an appraisal system</a:t>
            </a:r>
          </a:p>
          <a:p>
            <a:endParaRPr lang="en-GB" dirty="0"/>
          </a:p>
          <a:p>
            <a:endParaRPr lang="en-GB" dirty="0"/>
          </a:p>
        </p:txBody>
      </p:sp>
    </p:spTree>
    <p:extLst>
      <p:ext uri="{BB962C8B-B14F-4D97-AF65-F5344CB8AC3E}">
        <p14:creationId xmlns:p14="http://schemas.microsoft.com/office/powerpoint/2010/main" val="7425697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6705600" cy="1143000"/>
          </a:xfrm>
        </p:spPr>
        <p:txBody>
          <a:bodyPr/>
          <a:lstStyle/>
          <a:p>
            <a:pPr algn="l"/>
            <a:r>
              <a:rPr lang="en-GB" dirty="0"/>
              <a:t>Project Management</a:t>
            </a:r>
          </a:p>
        </p:txBody>
      </p:sp>
      <p:sp>
        <p:nvSpPr>
          <p:cNvPr id="3" name="Content Placeholder 2"/>
          <p:cNvSpPr>
            <a:spLocks noGrp="1"/>
          </p:cNvSpPr>
          <p:nvPr>
            <p:ph idx="1"/>
          </p:nvPr>
        </p:nvSpPr>
        <p:spPr>
          <a:xfrm>
            <a:off x="395536" y="1484784"/>
            <a:ext cx="8964488" cy="4525963"/>
          </a:xfrm>
        </p:spPr>
        <p:txBody>
          <a:bodyPr>
            <a:normAutofit/>
          </a:bodyPr>
          <a:lstStyle/>
          <a:p>
            <a:pPr marL="0" indent="0">
              <a:buNone/>
            </a:pPr>
            <a:r>
              <a:rPr lang="en-GB" sz="2400" dirty="0"/>
              <a:t> </a:t>
            </a:r>
          </a:p>
          <a:p>
            <a:pPr marL="0" indent="0">
              <a:buNone/>
            </a:pPr>
            <a:r>
              <a:rPr lang="en-GB" sz="2400" dirty="0"/>
              <a:t>Factors to consider when prioritising tasks include: </a:t>
            </a:r>
          </a:p>
          <a:p>
            <a:pPr>
              <a:buFont typeface="Wingdings" panose="05000000000000000000" pitchFamily="2" charset="2"/>
              <a:buChar char="§"/>
            </a:pPr>
            <a:r>
              <a:rPr lang="en-GB" sz="2400" dirty="0"/>
              <a:t>The importance of the task </a:t>
            </a:r>
          </a:p>
          <a:p>
            <a:pPr>
              <a:buFont typeface="Wingdings" panose="05000000000000000000" pitchFamily="2" charset="2"/>
              <a:buChar char="§"/>
            </a:pPr>
            <a:r>
              <a:rPr lang="en-GB" sz="2400" dirty="0"/>
              <a:t>The level and scope of the work involved in the task</a:t>
            </a:r>
          </a:p>
          <a:p>
            <a:pPr>
              <a:buFont typeface="Wingdings" panose="05000000000000000000" pitchFamily="2" charset="2"/>
              <a:buChar char="§"/>
            </a:pPr>
            <a:r>
              <a:rPr lang="en-GB" sz="2400" dirty="0"/>
              <a:t>The impact of the task on organisational aims and objectives </a:t>
            </a:r>
          </a:p>
          <a:p>
            <a:pPr>
              <a:buFont typeface="Wingdings" panose="05000000000000000000" pitchFamily="2" charset="2"/>
              <a:buChar char="§"/>
            </a:pPr>
            <a:r>
              <a:rPr lang="en-GB" sz="2400" dirty="0"/>
              <a:t>The consequence of the task being delayed/not completed </a:t>
            </a:r>
          </a:p>
          <a:p>
            <a:pPr>
              <a:buFont typeface="Wingdings" panose="05000000000000000000" pitchFamily="2" charset="2"/>
              <a:buChar char="§"/>
            </a:pPr>
            <a:r>
              <a:rPr lang="en-GB" sz="2400" dirty="0"/>
              <a:t>The expectations of key stakeholders</a:t>
            </a:r>
          </a:p>
          <a:p>
            <a:pPr>
              <a:buFont typeface="Wingdings" panose="05000000000000000000" pitchFamily="2" charset="2"/>
              <a:buChar char="§"/>
            </a:pPr>
            <a:r>
              <a:rPr lang="en-GB" sz="2400" dirty="0"/>
              <a:t>The power and influence of the key stakeholders who are awaiting completion of the task </a:t>
            </a:r>
          </a:p>
        </p:txBody>
      </p:sp>
    </p:spTree>
    <p:extLst>
      <p:ext uri="{BB962C8B-B14F-4D97-AF65-F5344CB8AC3E}">
        <p14:creationId xmlns:p14="http://schemas.microsoft.com/office/powerpoint/2010/main" val="228907213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Eisenhower Matrix</a:t>
            </a:r>
            <a:endParaRPr lang="en-GB" dirty="0"/>
          </a:p>
        </p:txBody>
      </p:sp>
      <p:pic>
        <p:nvPicPr>
          <p:cNvPr id="7" name="Content Placeholder 6"/>
          <p:cNvPicPr>
            <a:picLocks noGrp="1" noChangeAspect="1"/>
          </p:cNvPicPr>
          <p:nvPr>
            <p:ph idx="1"/>
          </p:nvPr>
        </p:nvPicPr>
        <p:blipFill>
          <a:blip r:embed="rId2"/>
          <a:stretch>
            <a:fillRect/>
          </a:stretch>
        </p:blipFill>
        <p:spPr>
          <a:xfrm>
            <a:off x="2034829" y="1988840"/>
            <a:ext cx="5120062" cy="4499255"/>
          </a:xfrm>
          <a:prstGeom prst="rect">
            <a:avLst/>
          </a:prstGeom>
        </p:spPr>
      </p:pic>
    </p:spTree>
    <p:extLst>
      <p:ext uri="{BB962C8B-B14F-4D97-AF65-F5344CB8AC3E}">
        <p14:creationId xmlns:p14="http://schemas.microsoft.com/office/powerpoint/2010/main" val="3907317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6705600" cy="1143000"/>
          </a:xfrm>
        </p:spPr>
        <p:txBody>
          <a:bodyPr/>
          <a:lstStyle/>
          <a:p>
            <a:pPr algn="l"/>
            <a:r>
              <a:rPr lang="en-GB" sz="3600" dirty="0"/>
              <a:t>Planning</a:t>
            </a:r>
          </a:p>
        </p:txBody>
      </p:sp>
      <p:sp>
        <p:nvSpPr>
          <p:cNvPr id="3" name="Content Placeholder 2"/>
          <p:cNvSpPr>
            <a:spLocks noGrp="1"/>
          </p:cNvSpPr>
          <p:nvPr>
            <p:ph idx="1"/>
          </p:nvPr>
        </p:nvSpPr>
        <p:spPr>
          <a:xfrm>
            <a:off x="467544" y="1844824"/>
            <a:ext cx="8229600" cy="4525963"/>
          </a:xfrm>
        </p:spPr>
        <p:txBody>
          <a:bodyPr>
            <a:normAutofit lnSpcReduction="10000"/>
          </a:bodyPr>
          <a:lstStyle/>
          <a:p>
            <a:pPr marL="0" indent="0">
              <a:buNone/>
            </a:pPr>
            <a:r>
              <a:rPr lang="en-GB" sz="2000" dirty="0"/>
              <a:t>Planning will help ensure you adopt a proactive approach to completing tasks and:</a:t>
            </a:r>
          </a:p>
          <a:p>
            <a:pPr marL="0" indent="0">
              <a:buNone/>
            </a:pPr>
            <a:endParaRPr lang="en-GB" sz="2000" dirty="0"/>
          </a:p>
          <a:p>
            <a:pPr>
              <a:buFont typeface="Wingdings" panose="05000000000000000000" pitchFamily="2" charset="2"/>
              <a:buChar char="§"/>
            </a:pPr>
            <a:r>
              <a:rPr lang="en-GB" sz="2000" dirty="0"/>
              <a:t>Highlight necessary resources need to ensure successful completion of the tasks </a:t>
            </a:r>
          </a:p>
          <a:p>
            <a:pPr>
              <a:buFont typeface="Wingdings" panose="05000000000000000000" pitchFamily="2" charset="2"/>
              <a:buChar char="§"/>
            </a:pPr>
            <a:r>
              <a:rPr lang="en-GB" sz="2000" dirty="0"/>
              <a:t>Provides an open and transparent approach of the tasks to all key stakeholders</a:t>
            </a:r>
          </a:p>
          <a:p>
            <a:pPr>
              <a:buFont typeface="Wingdings" panose="05000000000000000000" pitchFamily="2" charset="2"/>
              <a:buChar char="§"/>
            </a:pPr>
            <a:r>
              <a:rPr lang="en-GB" sz="2000" dirty="0"/>
              <a:t>Enable you to focus on targets, timescales, resources needed and review periods </a:t>
            </a:r>
          </a:p>
          <a:p>
            <a:pPr>
              <a:buFont typeface="Wingdings" panose="05000000000000000000" pitchFamily="2" charset="2"/>
              <a:buChar char="§"/>
            </a:pPr>
            <a:r>
              <a:rPr lang="en-GB" sz="2000" dirty="0"/>
              <a:t>Enable you to scope opportunities and threats to completing the tasks </a:t>
            </a:r>
          </a:p>
          <a:p>
            <a:pPr>
              <a:buFont typeface="Wingdings" panose="05000000000000000000" pitchFamily="2" charset="2"/>
              <a:buChar char="§"/>
            </a:pPr>
            <a:r>
              <a:rPr lang="en-GB" sz="2000" dirty="0"/>
              <a:t>Enable you to manage a number of tasks </a:t>
            </a:r>
          </a:p>
          <a:p>
            <a:pPr>
              <a:buFont typeface="Wingdings" panose="05000000000000000000" pitchFamily="2" charset="2"/>
              <a:buChar char="§"/>
            </a:pPr>
            <a:r>
              <a:rPr lang="en-GB" sz="2000" dirty="0"/>
              <a:t>Enables you to coordinate and identify potential contributors and allies </a:t>
            </a:r>
          </a:p>
          <a:p>
            <a:pPr>
              <a:buFont typeface="Wingdings" panose="05000000000000000000" pitchFamily="2" charset="2"/>
              <a:buChar char="§"/>
            </a:pPr>
            <a:r>
              <a:rPr lang="en-GB" sz="2000" dirty="0"/>
              <a:t>Provide a clear focus on deadlines and milestones</a:t>
            </a:r>
          </a:p>
        </p:txBody>
      </p:sp>
    </p:spTree>
    <p:extLst>
      <p:ext uri="{BB962C8B-B14F-4D97-AF65-F5344CB8AC3E}">
        <p14:creationId xmlns:p14="http://schemas.microsoft.com/office/powerpoint/2010/main" val="21774298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Gantt Chart</a:t>
            </a:r>
            <a:endParaRPr lang="en-GB" dirty="0"/>
          </a:p>
        </p:txBody>
      </p:sp>
      <p:pic>
        <p:nvPicPr>
          <p:cNvPr id="4" name="Content Placeholder 3"/>
          <p:cNvPicPr>
            <a:picLocks noGrp="1" noChangeAspect="1"/>
          </p:cNvPicPr>
          <p:nvPr>
            <p:ph idx="1"/>
          </p:nvPr>
        </p:nvPicPr>
        <p:blipFill>
          <a:blip r:embed="rId2"/>
          <a:stretch>
            <a:fillRect/>
          </a:stretch>
        </p:blipFill>
        <p:spPr>
          <a:xfrm>
            <a:off x="755576" y="1772816"/>
            <a:ext cx="7611184" cy="4629097"/>
          </a:xfrm>
          <a:prstGeom prst="rect">
            <a:avLst/>
          </a:prstGeom>
        </p:spPr>
      </p:pic>
      <p:sp>
        <p:nvSpPr>
          <p:cNvPr id="5" name="TextBox 4"/>
          <p:cNvSpPr txBox="1"/>
          <p:nvPr/>
        </p:nvSpPr>
        <p:spPr>
          <a:xfrm>
            <a:off x="30628" y="6369703"/>
            <a:ext cx="9221891" cy="353943"/>
          </a:xfrm>
          <a:prstGeom prst="rect">
            <a:avLst/>
          </a:prstGeom>
          <a:noFill/>
        </p:spPr>
        <p:txBody>
          <a:bodyPr wrap="square" rtlCol="0">
            <a:spAutoFit/>
          </a:bodyPr>
          <a:lstStyle/>
          <a:p>
            <a:r>
              <a:rPr lang="en-GB" sz="1700" dirty="0" smtClean="0">
                <a:solidFill>
                  <a:schemeClr val="bg1"/>
                </a:solidFill>
              </a:rPr>
              <a:t>Find out how to create a Gantt Chart </a:t>
            </a:r>
            <a:r>
              <a:rPr lang="en-GB" sz="1700" dirty="0">
                <a:solidFill>
                  <a:schemeClr val="bg1"/>
                </a:solidFill>
              </a:rPr>
              <a:t>in </a:t>
            </a:r>
            <a:r>
              <a:rPr lang="en-GB" sz="1700" dirty="0" smtClean="0">
                <a:solidFill>
                  <a:schemeClr val="bg1"/>
                </a:solidFill>
              </a:rPr>
              <a:t>Excel @: </a:t>
            </a:r>
            <a:r>
              <a:rPr lang="en-GB" sz="1700" dirty="0">
                <a:solidFill>
                  <a:schemeClr val="bg1"/>
                </a:solidFill>
              </a:rPr>
              <a:t>https://www.smartsheet.com/blog/gantt-chart-excel</a:t>
            </a:r>
          </a:p>
        </p:txBody>
      </p:sp>
    </p:spTree>
    <p:extLst>
      <p:ext uri="{BB962C8B-B14F-4D97-AF65-F5344CB8AC3E}">
        <p14:creationId xmlns:p14="http://schemas.microsoft.com/office/powerpoint/2010/main" val="257771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6705600" cy="1143000"/>
          </a:xfrm>
        </p:spPr>
        <p:txBody>
          <a:bodyPr>
            <a:normAutofit/>
          </a:bodyPr>
          <a:lstStyle/>
          <a:p>
            <a:pPr algn="l"/>
            <a:r>
              <a:rPr lang="en-GB" sz="3600" dirty="0"/>
              <a:t>Project management stages</a:t>
            </a:r>
            <a:br>
              <a:rPr lang="en-GB" sz="3600" dirty="0"/>
            </a:br>
            <a:endParaRPr lang="en-GB" sz="3600" dirty="0"/>
          </a:p>
        </p:txBody>
      </p:sp>
      <p:sp>
        <p:nvSpPr>
          <p:cNvPr id="4" name="Rectangle 3"/>
          <p:cNvSpPr/>
          <p:nvPr/>
        </p:nvSpPr>
        <p:spPr>
          <a:xfrm>
            <a:off x="323528" y="1268760"/>
            <a:ext cx="8064896" cy="3170099"/>
          </a:xfrm>
          <a:prstGeom prst="rect">
            <a:avLst/>
          </a:prstGeom>
          <a:solidFill>
            <a:schemeClr val="bg2"/>
          </a:solidFill>
        </p:spPr>
        <p:txBody>
          <a:bodyPr wrap="square">
            <a:spAutoFit/>
          </a:bodyPr>
          <a:lstStyle/>
          <a:p>
            <a:pPr marL="514350" indent="-514350">
              <a:buFont typeface="+mj-lt"/>
              <a:buAutoNum type="romanLcPeriod"/>
            </a:pPr>
            <a:r>
              <a:rPr lang="en-GB" sz="2000" b="1" dirty="0">
                <a:latin typeface="+mj-lt"/>
              </a:rPr>
              <a:t>Defining/Initiation</a:t>
            </a:r>
            <a:r>
              <a:rPr lang="en-GB" sz="2000" dirty="0">
                <a:latin typeface="+mj-lt"/>
              </a:rPr>
              <a:t> – scoping and making a business case for the project</a:t>
            </a:r>
          </a:p>
          <a:p>
            <a:pPr marL="514350" indent="-514350">
              <a:buFont typeface="+mj-lt"/>
              <a:buAutoNum type="romanLcPeriod"/>
            </a:pPr>
            <a:r>
              <a:rPr lang="en-GB" sz="2000" b="1" dirty="0">
                <a:latin typeface="+mj-lt"/>
              </a:rPr>
              <a:t>Liaison</a:t>
            </a:r>
            <a:r>
              <a:rPr lang="en-GB" sz="2000" dirty="0">
                <a:latin typeface="+mj-lt"/>
              </a:rPr>
              <a:t> – with key stakeholders in identifying needs and contributions</a:t>
            </a:r>
          </a:p>
          <a:p>
            <a:pPr marL="514350" indent="-514350">
              <a:buFont typeface="+mj-lt"/>
              <a:buAutoNum type="romanLcPeriod"/>
            </a:pPr>
            <a:r>
              <a:rPr lang="en-GB" sz="2000" b="1" dirty="0">
                <a:latin typeface="+mj-lt"/>
              </a:rPr>
              <a:t>Planning</a:t>
            </a:r>
            <a:r>
              <a:rPr lang="en-GB" sz="2000" dirty="0">
                <a:latin typeface="+mj-lt"/>
              </a:rPr>
              <a:t> – breakdown of tasks, responsibilities, timescales (effective tools include Gantt Chart and Critical Path Analysis), milestones, budgets, identifying risks (and contingency plans), </a:t>
            </a:r>
          </a:p>
          <a:p>
            <a:pPr marL="514350" indent="-514350">
              <a:buFont typeface="+mj-lt"/>
              <a:buAutoNum type="romanLcPeriod"/>
            </a:pPr>
            <a:r>
              <a:rPr lang="en-GB" sz="2000" b="1" dirty="0">
                <a:latin typeface="+mj-lt"/>
              </a:rPr>
              <a:t>Implementing</a:t>
            </a:r>
            <a:r>
              <a:rPr lang="en-GB" sz="2000" dirty="0">
                <a:latin typeface="+mj-lt"/>
              </a:rPr>
              <a:t> – monitoring of actions, revisions if actions are not met </a:t>
            </a:r>
          </a:p>
          <a:p>
            <a:pPr marL="514350" indent="-514350">
              <a:buFont typeface="+mj-lt"/>
              <a:buAutoNum type="romanLcPeriod"/>
            </a:pPr>
            <a:r>
              <a:rPr lang="en-GB" sz="2000" b="1" dirty="0">
                <a:latin typeface="+mj-lt"/>
              </a:rPr>
              <a:t>Closing</a:t>
            </a:r>
            <a:r>
              <a:rPr lang="en-GB" sz="2000" dirty="0">
                <a:latin typeface="+mj-lt"/>
              </a:rPr>
              <a:t> – final communication, delivery of actions to the key stakeholders </a:t>
            </a:r>
          </a:p>
          <a:p>
            <a:pPr marL="514350" indent="-514350">
              <a:buFont typeface="+mj-lt"/>
              <a:buAutoNum type="romanLcPeriod"/>
            </a:pPr>
            <a:r>
              <a:rPr lang="en-GB" sz="2000" b="1" dirty="0">
                <a:latin typeface="+mj-lt"/>
              </a:rPr>
              <a:t>Evaluation</a:t>
            </a:r>
            <a:r>
              <a:rPr lang="en-GB" sz="2000" dirty="0">
                <a:latin typeface="+mj-lt"/>
              </a:rPr>
              <a:t> – evaluation of deliverables against agreed outcomes</a:t>
            </a:r>
          </a:p>
        </p:txBody>
      </p:sp>
      <p:sp>
        <p:nvSpPr>
          <p:cNvPr id="5" name="TextBox 4"/>
          <p:cNvSpPr txBox="1"/>
          <p:nvPr/>
        </p:nvSpPr>
        <p:spPr>
          <a:xfrm>
            <a:off x="309867" y="4797152"/>
            <a:ext cx="8366590" cy="1200329"/>
          </a:xfrm>
          <a:prstGeom prst="rect">
            <a:avLst/>
          </a:prstGeom>
          <a:noFill/>
        </p:spPr>
        <p:txBody>
          <a:bodyPr wrap="square" rtlCol="0">
            <a:spAutoFit/>
          </a:bodyPr>
          <a:lstStyle/>
          <a:p>
            <a:r>
              <a:rPr lang="en-GB" dirty="0"/>
              <a:t>Depending on which reference you use you will find different numbers of stages</a:t>
            </a:r>
          </a:p>
          <a:p>
            <a:r>
              <a:rPr lang="en-GB" dirty="0"/>
              <a:t>e.g. CIPD’s Taylor &amp; Woodhams (2016) suggest a project can be split into 5 basic steps  </a:t>
            </a:r>
            <a:r>
              <a:rPr lang="en-GB" b="1" dirty="0"/>
              <a:t>1. Initiation  2. Planning &amp; Design 3. Execution  4. Monitoring &amp; Controlling 5. </a:t>
            </a:r>
            <a:r>
              <a:rPr lang="en-GB" b="1" dirty="0" smtClean="0"/>
              <a:t>Completion</a:t>
            </a:r>
            <a:endParaRPr lang="en-GB" b="1" dirty="0"/>
          </a:p>
        </p:txBody>
      </p:sp>
    </p:spTree>
    <p:extLst>
      <p:ext uri="{BB962C8B-B14F-4D97-AF65-F5344CB8AC3E}">
        <p14:creationId xmlns:p14="http://schemas.microsoft.com/office/powerpoint/2010/main" val="258381662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Project 1</a:t>
            </a:r>
            <a:endParaRPr lang="en-GB" dirty="0"/>
          </a:p>
        </p:txBody>
      </p:sp>
      <p:sp>
        <p:nvSpPr>
          <p:cNvPr id="3" name="Content Placeholder 2"/>
          <p:cNvSpPr>
            <a:spLocks noGrp="1"/>
          </p:cNvSpPr>
          <p:nvPr>
            <p:ph idx="1"/>
          </p:nvPr>
        </p:nvSpPr>
        <p:spPr/>
        <p:txBody>
          <a:bodyPr/>
          <a:lstStyle/>
          <a:p>
            <a:pPr marL="0" indent="0">
              <a:buNone/>
            </a:pPr>
            <a:r>
              <a:rPr lang="en-GB" dirty="0" smtClean="0"/>
              <a:t>A recent survey of staff at </a:t>
            </a:r>
            <a:r>
              <a:rPr lang="en-GB" dirty="0" err="1" smtClean="0"/>
              <a:t>UniEx</a:t>
            </a:r>
            <a:r>
              <a:rPr lang="en-GB" dirty="0" smtClean="0"/>
              <a:t>, a Higher Education Institute, has identified that staff wellbeing is not given enough consideration by their management. Write a report that identifies a business case for a well-being strategy at this university.  The business case should include:</a:t>
            </a:r>
          </a:p>
          <a:p>
            <a:pPr>
              <a:buFont typeface="Wingdings" panose="05000000000000000000" pitchFamily="2" charset="2"/>
              <a:buChar char="§"/>
            </a:pPr>
            <a:r>
              <a:rPr lang="en-GB" dirty="0"/>
              <a:t> A</a:t>
            </a:r>
            <a:r>
              <a:rPr lang="en-GB" dirty="0" smtClean="0"/>
              <a:t> rationale for the organisation to give greater consideration to wellbeing </a:t>
            </a:r>
          </a:p>
          <a:p>
            <a:pPr>
              <a:buFont typeface="Wingdings" panose="05000000000000000000" pitchFamily="2" charset="2"/>
              <a:buChar char="§"/>
            </a:pPr>
            <a:r>
              <a:rPr lang="en-GB" dirty="0"/>
              <a:t> </a:t>
            </a:r>
            <a:r>
              <a:rPr lang="en-GB" dirty="0" smtClean="0"/>
              <a:t>A review of current literature relating to the impact of impaired well-being and best practice approaches to looking after staff well-being</a:t>
            </a:r>
          </a:p>
          <a:p>
            <a:pPr>
              <a:buFont typeface="Wingdings" panose="05000000000000000000" pitchFamily="2" charset="2"/>
              <a:buChar char="§"/>
            </a:pPr>
            <a:r>
              <a:rPr lang="en-GB" dirty="0"/>
              <a:t> </a:t>
            </a:r>
            <a:r>
              <a:rPr lang="en-GB" dirty="0" smtClean="0"/>
              <a:t>Conclusions on the best approach for the university to consider</a:t>
            </a:r>
          </a:p>
          <a:p>
            <a:pPr>
              <a:buFont typeface="Wingdings" panose="05000000000000000000" pitchFamily="2" charset="2"/>
              <a:buChar char="§"/>
            </a:pPr>
            <a:r>
              <a:rPr lang="en-GB" dirty="0"/>
              <a:t> </a:t>
            </a:r>
            <a:r>
              <a:rPr lang="en-GB" dirty="0" smtClean="0"/>
              <a:t> Recommendations on the next steps the university should take to improve staff well-being.</a:t>
            </a:r>
            <a:endParaRPr lang="en-GB" dirty="0"/>
          </a:p>
        </p:txBody>
      </p:sp>
    </p:spTree>
    <p:extLst>
      <p:ext uri="{BB962C8B-B14F-4D97-AF65-F5344CB8AC3E}">
        <p14:creationId xmlns:p14="http://schemas.microsoft.com/office/powerpoint/2010/main" val="2693843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Project 2</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‘PTP Soda Drinks’ </a:t>
            </a:r>
            <a:r>
              <a:rPr lang="en-GB" dirty="0" smtClean="0"/>
              <a:t>is based </a:t>
            </a:r>
            <a:r>
              <a:rPr lang="en-GB" dirty="0"/>
              <a:t>in the </a:t>
            </a:r>
            <a:r>
              <a:rPr lang="en-GB" dirty="0" smtClean="0"/>
              <a:t>UK. The company is growing but struggling to attract the highly skilled workers it needs for it’s new plant. Write a report that identifies how PTP can improve it’s employer brand to stand a better chance in the current tight labour market.  The business case should include:</a:t>
            </a:r>
          </a:p>
          <a:p>
            <a:pPr>
              <a:buFont typeface="Wingdings" panose="05000000000000000000" pitchFamily="2" charset="2"/>
              <a:buChar char="§"/>
            </a:pPr>
            <a:r>
              <a:rPr lang="en-GB" dirty="0"/>
              <a:t> A</a:t>
            </a:r>
            <a:r>
              <a:rPr lang="en-GB" dirty="0" smtClean="0"/>
              <a:t> rationale for the organisation to give greater consideration to becoming and employer of choice.</a:t>
            </a:r>
          </a:p>
          <a:p>
            <a:pPr>
              <a:buFont typeface="Wingdings" panose="05000000000000000000" pitchFamily="2" charset="2"/>
              <a:buChar char="§"/>
            </a:pPr>
            <a:r>
              <a:rPr lang="en-GB" dirty="0"/>
              <a:t> </a:t>
            </a:r>
            <a:r>
              <a:rPr lang="en-GB" dirty="0" smtClean="0"/>
              <a:t>A review of current literature relating to the impact of a prestigious employer brand  and best practice approaches to developing employer of choice strategies.</a:t>
            </a:r>
          </a:p>
          <a:p>
            <a:pPr>
              <a:buFont typeface="Wingdings" panose="05000000000000000000" pitchFamily="2" charset="2"/>
              <a:buChar char="§"/>
            </a:pPr>
            <a:r>
              <a:rPr lang="en-GB" dirty="0"/>
              <a:t> </a:t>
            </a:r>
            <a:r>
              <a:rPr lang="en-GB" dirty="0" smtClean="0"/>
              <a:t>Conclusions on the best approach for the company to consider.</a:t>
            </a:r>
          </a:p>
          <a:p>
            <a:pPr>
              <a:buFont typeface="Wingdings" panose="05000000000000000000" pitchFamily="2" charset="2"/>
              <a:buChar char="§"/>
            </a:pPr>
            <a:r>
              <a:rPr lang="en-GB" dirty="0"/>
              <a:t> </a:t>
            </a:r>
            <a:r>
              <a:rPr lang="en-GB" dirty="0" smtClean="0"/>
              <a:t> Recommendations on the next steps PTP should take to improve its position in the labour market.</a:t>
            </a:r>
            <a:endParaRPr lang="en-GB" dirty="0"/>
          </a:p>
        </p:txBody>
      </p:sp>
    </p:spTree>
    <p:extLst>
      <p:ext uri="{BB962C8B-B14F-4D97-AF65-F5344CB8AC3E}">
        <p14:creationId xmlns:p14="http://schemas.microsoft.com/office/powerpoint/2010/main" val="1074701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 Project 3</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LPR is a large construction company which has a poor record of diversity within their management population. Write a report that identifies a business case for diversity.  The business case should include:</a:t>
            </a:r>
          </a:p>
          <a:p>
            <a:pPr>
              <a:buFont typeface="Wingdings" panose="05000000000000000000" pitchFamily="2" charset="2"/>
              <a:buChar char="§"/>
            </a:pPr>
            <a:r>
              <a:rPr lang="en-GB" dirty="0"/>
              <a:t> A</a:t>
            </a:r>
            <a:r>
              <a:rPr lang="en-GB" dirty="0" smtClean="0"/>
              <a:t> rationale for the organisation to give greater consideration to diversity. </a:t>
            </a:r>
          </a:p>
          <a:p>
            <a:pPr>
              <a:buFont typeface="Wingdings" panose="05000000000000000000" pitchFamily="2" charset="2"/>
              <a:buChar char="§"/>
            </a:pPr>
            <a:r>
              <a:rPr lang="en-GB" dirty="0"/>
              <a:t> </a:t>
            </a:r>
            <a:r>
              <a:rPr lang="en-GB" dirty="0" smtClean="0"/>
              <a:t>A review of current literature relating to the impact of diversity and best practice approaches to improving diversity and inclusion.</a:t>
            </a:r>
          </a:p>
          <a:p>
            <a:pPr>
              <a:buFont typeface="Wingdings" panose="05000000000000000000" pitchFamily="2" charset="2"/>
              <a:buChar char="§"/>
            </a:pPr>
            <a:r>
              <a:rPr lang="en-GB" dirty="0"/>
              <a:t> </a:t>
            </a:r>
            <a:r>
              <a:rPr lang="en-GB" dirty="0" smtClean="0"/>
              <a:t>Conclusions on the best approach for the company to consider.</a:t>
            </a:r>
          </a:p>
          <a:p>
            <a:pPr>
              <a:buFont typeface="Wingdings" panose="05000000000000000000" pitchFamily="2" charset="2"/>
              <a:buChar char="§"/>
            </a:pPr>
            <a:r>
              <a:rPr lang="en-GB" dirty="0"/>
              <a:t> </a:t>
            </a:r>
            <a:r>
              <a:rPr lang="en-GB" dirty="0" smtClean="0"/>
              <a:t> Recommendations on the next steps LPR should take to improve diversity amongst its workforce.</a:t>
            </a:r>
            <a:endParaRPr lang="en-GB" dirty="0"/>
          </a:p>
        </p:txBody>
      </p:sp>
    </p:spTree>
    <p:extLst>
      <p:ext uri="{BB962C8B-B14F-4D97-AF65-F5344CB8AC3E}">
        <p14:creationId xmlns:p14="http://schemas.microsoft.com/office/powerpoint/2010/main" val="2538100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Problem Solving</a:t>
            </a:r>
            <a:endParaRPr lang="en-GB" dirty="0"/>
          </a:p>
        </p:txBody>
      </p:sp>
      <p:sp>
        <p:nvSpPr>
          <p:cNvPr id="6" name="Text Placeholder 5"/>
          <p:cNvSpPr>
            <a:spLocks noGrp="1"/>
          </p:cNvSpPr>
          <p:nvPr>
            <p:ph type="body" sz="half" idx="2"/>
          </p:nvPr>
        </p:nvSpPr>
        <p:spPr/>
        <p:txBody>
          <a:bodyPr/>
          <a:lstStyle/>
          <a:p>
            <a:r>
              <a:rPr lang="en-GB" dirty="0" smtClean="0"/>
              <a:t>Tools and techniques to help with problem solving in the course of projects</a:t>
            </a:r>
            <a:endParaRPr lang="en-GB" dirty="0"/>
          </a:p>
        </p:txBody>
      </p:sp>
      <p:pic>
        <p:nvPicPr>
          <p:cNvPr id="3" name="Picture Placeholder 2"/>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13754" r="13754"/>
          <a:stretch>
            <a:fillRect/>
          </a:stretch>
        </p:blipFill>
        <p:spPr/>
      </p:pic>
    </p:spTree>
    <p:extLst>
      <p:ext uri="{BB962C8B-B14F-4D97-AF65-F5344CB8AC3E}">
        <p14:creationId xmlns:p14="http://schemas.microsoft.com/office/powerpoint/2010/main" val="1890173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74BC-0687-4B26-AE6C-7043DC589A0A}"/>
              </a:ext>
            </a:extLst>
          </p:cNvPr>
          <p:cNvSpPr>
            <a:spLocks noGrp="1"/>
          </p:cNvSpPr>
          <p:nvPr>
            <p:ph type="title"/>
          </p:nvPr>
        </p:nvSpPr>
        <p:spPr/>
        <p:txBody>
          <a:bodyPr/>
          <a:lstStyle/>
          <a:p>
            <a:r>
              <a:rPr lang="en-GB" dirty="0"/>
              <a:t>Stages to Solving a Problem</a:t>
            </a:r>
          </a:p>
        </p:txBody>
      </p:sp>
      <p:sp>
        <p:nvSpPr>
          <p:cNvPr id="3" name="Content Placeholder 2">
            <a:extLst>
              <a:ext uri="{FF2B5EF4-FFF2-40B4-BE49-F238E27FC236}">
                <a16:creationId xmlns:a16="http://schemas.microsoft.com/office/drawing/2014/main" id="{47635638-B1F6-4890-AB0D-1C3AC75C2179}"/>
              </a:ext>
            </a:extLst>
          </p:cNvPr>
          <p:cNvSpPr>
            <a:spLocks noGrp="1"/>
          </p:cNvSpPr>
          <p:nvPr>
            <p:ph idx="1"/>
          </p:nvPr>
        </p:nvSpPr>
        <p:spPr/>
        <p:txBody>
          <a:bodyPr>
            <a:normAutofit/>
          </a:bodyPr>
          <a:lstStyle/>
          <a:p>
            <a:pPr>
              <a:buFont typeface="Wingdings" panose="05000000000000000000" pitchFamily="2" charset="2"/>
              <a:buChar char="§"/>
            </a:pPr>
            <a:r>
              <a:rPr lang="en-GB" sz="3200" dirty="0" smtClean="0"/>
              <a:t> Evaluating </a:t>
            </a:r>
            <a:r>
              <a:rPr lang="en-GB" sz="3200" dirty="0"/>
              <a:t>the </a:t>
            </a:r>
            <a:r>
              <a:rPr lang="en-GB" sz="3200" dirty="0" smtClean="0"/>
              <a:t>problem </a:t>
            </a:r>
          </a:p>
          <a:p>
            <a:pPr>
              <a:buFont typeface="Wingdings" panose="05000000000000000000" pitchFamily="2" charset="2"/>
              <a:buChar char="§"/>
            </a:pPr>
            <a:r>
              <a:rPr lang="en-GB" sz="3200" dirty="0" smtClean="0"/>
              <a:t> Managing </a:t>
            </a:r>
            <a:r>
              <a:rPr lang="en-GB" sz="3200" dirty="0"/>
              <a:t>the problem</a:t>
            </a:r>
          </a:p>
          <a:p>
            <a:pPr>
              <a:buFont typeface="Wingdings" panose="05000000000000000000" pitchFamily="2" charset="2"/>
              <a:buChar char="§"/>
            </a:pPr>
            <a:r>
              <a:rPr lang="en-GB" sz="3200" dirty="0" smtClean="0"/>
              <a:t> Decision </a:t>
            </a:r>
            <a:r>
              <a:rPr lang="en-GB" sz="3200" dirty="0"/>
              <a:t>making</a:t>
            </a:r>
          </a:p>
          <a:p>
            <a:pPr>
              <a:buFont typeface="Wingdings" panose="05000000000000000000" pitchFamily="2" charset="2"/>
              <a:buChar char="§"/>
            </a:pPr>
            <a:r>
              <a:rPr lang="en-GB" sz="3200" dirty="0" smtClean="0"/>
              <a:t> Resolving </a:t>
            </a:r>
            <a:r>
              <a:rPr lang="en-GB" sz="3200" dirty="0"/>
              <a:t>the problem</a:t>
            </a:r>
          </a:p>
          <a:p>
            <a:pPr>
              <a:buFont typeface="Wingdings" panose="05000000000000000000" pitchFamily="2" charset="2"/>
              <a:buChar char="§"/>
            </a:pPr>
            <a:r>
              <a:rPr lang="en-GB" sz="3200" dirty="0" smtClean="0"/>
              <a:t> Examining </a:t>
            </a:r>
            <a:r>
              <a:rPr lang="en-GB" sz="3200" dirty="0"/>
              <a:t>the results</a:t>
            </a:r>
          </a:p>
          <a:p>
            <a:endParaRPr lang="en-GB" sz="3200" dirty="0"/>
          </a:p>
          <a:p>
            <a:endParaRPr lang="en-GB" sz="3200" dirty="0"/>
          </a:p>
        </p:txBody>
      </p:sp>
    </p:spTree>
    <p:extLst>
      <p:ext uri="{BB962C8B-B14F-4D97-AF65-F5344CB8AC3E}">
        <p14:creationId xmlns:p14="http://schemas.microsoft.com/office/powerpoint/2010/main" val="278490171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656" y="269776"/>
            <a:ext cx="6705600" cy="1143000"/>
          </a:xfrm>
        </p:spPr>
        <p:txBody>
          <a:bodyPr>
            <a:normAutofit fontScale="90000"/>
          </a:bodyPr>
          <a:lstStyle/>
          <a:p>
            <a:pPr algn="l"/>
            <a:r>
              <a:rPr lang="en-GB" sz="3600" dirty="0"/>
              <a:t>Stages to solving a problem</a:t>
            </a:r>
            <a:r>
              <a:rPr lang="en-GB" b="1" dirty="0"/>
              <a:t/>
            </a:r>
            <a:br>
              <a:rPr lang="en-GB" b="1" dirty="0"/>
            </a:br>
            <a:endParaRPr lang="en-GB" dirty="0"/>
          </a:p>
        </p:txBody>
      </p:sp>
      <p:grpSp>
        <p:nvGrpSpPr>
          <p:cNvPr id="5" name="Group 4"/>
          <p:cNvGrpSpPr/>
          <p:nvPr/>
        </p:nvGrpSpPr>
        <p:grpSpPr>
          <a:xfrm>
            <a:off x="0" y="841276"/>
            <a:ext cx="9144000" cy="5760640"/>
            <a:chOff x="628650" y="758170"/>
            <a:chExt cx="7886700" cy="531495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758170"/>
              <a:ext cx="7886700" cy="5314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31100" y="4224264"/>
              <a:ext cx="3528392"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7273323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Cynefin Framework</a:t>
            </a:r>
            <a:endParaRPr lang="en-GB" dirty="0"/>
          </a:p>
        </p:txBody>
      </p:sp>
      <p:pic>
        <p:nvPicPr>
          <p:cNvPr id="7" name="Content Placeholder 6">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721894" y="1127125"/>
            <a:ext cx="4486275" cy="4467225"/>
          </a:xfrm>
        </p:spPr>
      </p:pic>
      <p:sp>
        <p:nvSpPr>
          <p:cNvPr id="6" name="Text Placeholder 5"/>
          <p:cNvSpPr>
            <a:spLocks noGrp="1"/>
          </p:cNvSpPr>
          <p:nvPr>
            <p:ph type="body" sz="half" idx="2"/>
          </p:nvPr>
        </p:nvSpPr>
        <p:spPr/>
        <p:txBody>
          <a:bodyPr/>
          <a:lstStyle/>
          <a:p>
            <a:r>
              <a:rPr lang="en-GB" dirty="0" smtClean="0"/>
              <a:t>This is a useful framework for contextualising a problem.</a:t>
            </a:r>
          </a:p>
          <a:p>
            <a:r>
              <a:rPr lang="en-GB" dirty="0" smtClean="0"/>
              <a:t>Start by asking is the problem I am trying to solve:</a:t>
            </a:r>
          </a:p>
          <a:p>
            <a:pPr marL="285750" indent="-285750">
              <a:buFont typeface="Arial" panose="020B0604020202020204" pitchFamily="34" charset="0"/>
              <a:buChar char="•"/>
            </a:pPr>
            <a:r>
              <a:rPr lang="en-GB" dirty="0" smtClean="0"/>
              <a:t>Simple</a:t>
            </a:r>
          </a:p>
          <a:p>
            <a:pPr marL="285750" indent="-285750">
              <a:buFont typeface="Arial" panose="020B0604020202020204" pitchFamily="34" charset="0"/>
              <a:buChar char="•"/>
            </a:pPr>
            <a:r>
              <a:rPr lang="en-GB" dirty="0" smtClean="0"/>
              <a:t>Complicated</a:t>
            </a:r>
          </a:p>
          <a:p>
            <a:pPr marL="285750" indent="-285750">
              <a:buFont typeface="Arial" panose="020B0604020202020204" pitchFamily="34" charset="0"/>
              <a:buChar char="•"/>
            </a:pPr>
            <a:r>
              <a:rPr lang="en-GB" dirty="0" smtClean="0"/>
              <a:t>Complex</a:t>
            </a:r>
          </a:p>
          <a:p>
            <a:pPr marL="285750" indent="-285750">
              <a:buFont typeface="Arial" panose="020B0604020202020204" pitchFamily="34" charset="0"/>
              <a:buChar char="•"/>
            </a:pPr>
            <a:r>
              <a:rPr lang="en-GB" dirty="0" smtClean="0"/>
              <a:t>Chaos</a:t>
            </a:r>
            <a:endParaRPr lang="en-GB" dirty="0"/>
          </a:p>
        </p:txBody>
      </p:sp>
    </p:spTree>
    <p:extLst>
      <p:ext uri="{BB962C8B-B14F-4D97-AF65-F5344CB8AC3E}">
        <p14:creationId xmlns:p14="http://schemas.microsoft.com/office/powerpoint/2010/main" val="5226672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Thinking</a:t>
            </a:r>
            <a:endParaRPr lang="en-GB" dirty="0"/>
          </a:p>
        </p:txBody>
      </p:sp>
      <p:pic>
        <p:nvPicPr>
          <p:cNvPr id="5" name="Content Placeholder 4">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60750" y="1482527"/>
            <a:ext cx="5008563" cy="3756421"/>
          </a:xfrm>
        </p:spPr>
      </p:pic>
      <p:sp>
        <p:nvSpPr>
          <p:cNvPr id="4" name="Text Placeholder 3"/>
          <p:cNvSpPr>
            <a:spLocks noGrp="1"/>
          </p:cNvSpPr>
          <p:nvPr>
            <p:ph type="body" sz="half" idx="2"/>
          </p:nvPr>
        </p:nvSpPr>
        <p:spPr/>
        <p:txBody>
          <a:bodyPr>
            <a:normAutofit lnSpcReduction="10000"/>
          </a:bodyPr>
          <a:lstStyle/>
          <a:p>
            <a:r>
              <a:rPr lang="en-GB" dirty="0" smtClean="0"/>
              <a:t>Design Thinking is a useful concept for identifying solutions to problems in a systematic way.</a:t>
            </a:r>
          </a:p>
          <a:p>
            <a:endParaRPr lang="en-GB" dirty="0"/>
          </a:p>
          <a:p>
            <a:r>
              <a:rPr lang="en-GB" dirty="0" smtClean="0"/>
              <a:t>Creativity is considered to be a critical skill for workplace 4.0.</a:t>
            </a:r>
          </a:p>
          <a:p>
            <a:endParaRPr lang="en-GB" dirty="0"/>
          </a:p>
          <a:p>
            <a:r>
              <a:rPr lang="en-GB" dirty="0" smtClean="0"/>
              <a:t>During the following task please give consideration to the application of the two frameworks introduced.</a:t>
            </a:r>
            <a:endParaRPr lang="en-GB" dirty="0"/>
          </a:p>
        </p:txBody>
      </p:sp>
    </p:spTree>
    <p:extLst>
      <p:ext uri="{BB962C8B-B14F-4D97-AF65-F5344CB8AC3E}">
        <p14:creationId xmlns:p14="http://schemas.microsoft.com/office/powerpoint/2010/main" val="196683990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948918" y="0"/>
            <a:ext cx="11993526" cy="6453336"/>
          </a:xfrm>
          <a:prstGeom prst="rect">
            <a:avLst/>
          </a:prstGeom>
        </p:spPr>
      </p:pic>
    </p:spTree>
    <p:extLst>
      <p:ext uri="{BB962C8B-B14F-4D97-AF65-F5344CB8AC3E}">
        <p14:creationId xmlns:p14="http://schemas.microsoft.com/office/powerpoint/2010/main" val="25655072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Additional Resources</a:t>
            </a:r>
            <a:endParaRPr lang="en-GB" dirty="0"/>
          </a:p>
        </p:txBody>
      </p:sp>
      <p:sp>
        <p:nvSpPr>
          <p:cNvPr id="5" name="Subtitle 4"/>
          <p:cNvSpPr>
            <a:spLocks noGrp="1"/>
          </p:cNvSpPr>
          <p:nvPr>
            <p:ph type="subTitle" idx="1"/>
          </p:nvPr>
        </p:nvSpPr>
        <p:spPr/>
        <p:txBody>
          <a:bodyPr>
            <a:normAutofit fontScale="92500" lnSpcReduction="20000"/>
          </a:bodyPr>
          <a:lstStyle/>
          <a:p>
            <a:r>
              <a:rPr lang="en-GB" dirty="0" smtClean="0"/>
              <a:t>The following slides contain some additional resources which may be useful for your assignment and general understanding of the topic</a:t>
            </a:r>
            <a:endParaRPr lang="en-GB" dirty="0"/>
          </a:p>
        </p:txBody>
      </p:sp>
    </p:spTree>
    <p:extLst>
      <p:ext uri="{BB962C8B-B14F-4D97-AF65-F5344CB8AC3E}">
        <p14:creationId xmlns:p14="http://schemas.microsoft.com/office/powerpoint/2010/main" val="39941640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3" y="1845734"/>
            <a:ext cx="7827208" cy="4023360"/>
          </a:xfrm>
        </p:spPr>
        <p:txBody>
          <a:bodyPr/>
          <a:lstStyle/>
          <a:p>
            <a:pPr marL="0" indent="0">
              <a:buNone/>
            </a:pPr>
            <a:endParaRPr lang="en-GB" dirty="0" smtClean="0"/>
          </a:p>
          <a:p>
            <a:pPr marL="0" indent="0">
              <a:buNone/>
            </a:pPr>
            <a:r>
              <a:rPr lang="en-GB" b="1" dirty="0" smtClean="0"/>
              <a:t>CIPD PODCASTS</a:t>
            </a:r>
            <a:endParaRPr lang="en-GB" b="1" dirty="0"/>
          </a:p>
          <a:p>
            <a:pPr marL="0" indent="0">
              <a:buNone/>
            </a:pPr>
            <a:r>
              <a:rPr lang="en-GB" dirty="0" smtClean="0"/>
              <a:t>Why </a:t>
            </a:r>
            <a:r>
              <a:rPr lang="en-GB" dirty="0"/>
              <a:t>HR should embrace project </a:t>
            </a:r>
            <a:r>
              <a:rPr lang="en-GB" dirty="0" smtClean="0"/>
              <a:t>management: </a:t>
            </a:r>
            <a:r>
              <a:rPr lang="en-GB" dirty="0" smtClean="0">
                <a:hlinkClick r:id="rId2"/>
              </a:rPr>
              <a:t>http</a:t>
            </a:r>
            <a:r>
              <a:rPr lang="en-GB" dirty="0">
                <a:hlinkClick r:id="rId2"/>
              </a:rPr>
              <a:t>://</a:t>
            </a:r>
            <a:r>
              <a:rPr lang="en-GB" dirty="0" smtClean="0">
                <a:hlinkClick r:id="rId2"/>
              </a:rPr>
              <a:t>www.hrreporter.com/columnist/hr-policies-practices/archive/2014/07/02/why-hr-should-embrace-project-management</a:t>
            </a:r>
            <a:endParaRPr lang="en-GB" dirty="0" smtClean="0"/>
          </a:p>
          <a:p>
            <a:pPr marL="0" indent="0">
              <a:buNone/>
            </a:pPr>
            <a:r>
              <a:rPr lang="en-GB" dirty="0" smtClean="0"/>
              <a:t>Leading Transformational Change: </a:t>
            </a:r>
            <a:r>
              <a:rPr lang="en-GB" dirty="0">
                <a:hlinkClick r:id="rId3"/>
              </a:rPr>
              <a:t>https://www.cipd.co.uk/podcasts/landing-transformational-change</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593603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39552" y="692696"/>
            <a:ext cx="7743825" cy="4829175"/>
          </a:xfrm>
          <a:prstGeom prst="rect">
            <a:avLst/>
          </a:prstGeom>
        </p:spPr>
      </p:pic>
      <p:sp>
        <p:nvSpPr>
          <p:cNvPr id="5" name="TextBox 4"/>
          <p:cNvSpPr txBox="1"/>
          <p:nvPr/>
        </p:nvSpPr>
        <p:spPr>
          <a:xfrm>
            <a:off x="6798378" y="5684428"/>
            <a:ext cx="1851789" cy="369332"/>
          </a:xfrm>
          <a:prstGeom prst="rect">
            <a:avLst/>
          </a:prstGeom>
          <a:noFill/>
        </p:spPr>
        <p:txBody>
          <a:bodyPr wrap="none" rtlCol="0">
            <a:spAutoFit/>
          </a:bodyPr>
          <a:lstStyle/>
          <a:p>
            <a:r>
              <a:rPr lang="en-GB" dirty="0"/>
              <a:t>(</a:t>
            </a:r>
            <a:r>
              <a:rPr lang="en-GB" dirty="0" err="1"/>
              <a:t>Mugavin</a:t>
            </a:r>
            <a:r>
              <a:rPr lang="en-GB" dirty="0"/>
              <a:t>, 2012)</a:t>
            </a:r>
          </a:p>
        </p:txBody>
      </p:sp>
    </p:spTree>
    <p:extLst>
      <p:ext uri="{BB962C8B-B14F-4D97-AF65-F5344CB8AC3E}">
        <p14:creationId xmlns:p14="http://schemas.microsoft.com/office/powerpoint/2010/main" val="34350177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5373216"/>
            <a:ext cx="7543801" cy="4023360"/>
          </a:xfrm>
        </p:spPr>
        <p:txBody>
          <a:bodyPr/>
          <a:lstStyle/>
          <a:p>
            <a:pPr marL="0" indent="0">
              <a:buNone/>
            </a:pPr>
            <a:r>
              <a:rPr lang="en-GB" dirty="0">
                <a:hlinkClick r:id="rId2"/>
              </a:rPr>
              <a:t>http://www.gregoryappel.com/files/GAU_3_15_2012.pdf</a:t>
            </a:r>
            <a:endParaRPr lang="en-GB" dirty="0"/>
          </a:p>
          <a:p>
            <a:pPr marL="0" indent="0">
              <a:buNone/>
            </a:pPr>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988840"/>
            <a:ext cx="6475115" cy="31869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36724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412776"/>
            <a:ext cx="8568952" cy="3139321"/>
          </a:xfrm>
          <a:prstGeom prst="rect">
            <a:avLst/>
          </a:prstGeom>
        </p:spPr>
        <p:txBody>
          <a:bodyPr wrap="square">
            <a:spAutoFit/>
          </a:bodyPr>
          <a:lstStyle/>
          <a:p>
            <a:r>
              <a:rPr lang="en-GB" dirty="0">
                <a:hlinkClick r:id="rId2"/>
              </a:rPr>
              <a:t>http://www.project-management-skills.com/fishbone-diagram.html</a:t>
            </a:r>
            <a:endParaRPr lang="en-GB" dirty="0"/>
          </a:p>
          <a:p>
            <a:endParaRPr lang="en-GB" dirty="0"/>
          </a:p>
          <a:p>
            <a:r>
              <a:rPr lang="en-GB" dirty="0"/>
              <a:t>A </a:t>
            </a:r>
            <a:r>
              <a:rPr lang="en-GB" b="1" dirty="0"/>
              <a:t>fishbone diagram</a:t>
            </a:r>
            <a:r>
              <a:rPr lang="en-GB" dirty="0"/>
              <a:t> is a tool that can help you perform a </a:t>
            </a:r>
            <a:r>
              <a:rPr lang="en-GB" i="1" dirty="0"/>
              <a:t>cause and effect analysis</a:t>
            </a:r>
            <a:r>
              <a:rPr lang="en-GB" dirty="0"/>
              <a:t> for a problem you are trying to solve. This type of analysis enables you to discover the root cause of a problem.</a:t>
            </a:r>
          </a:p>
          <a:p>
            <a:r>
              <a:rPr lang="en-GB" dirty="0"/>
              <a:t>This tool is also called a </a:t>
            </a:r>
            <a:r>
              <a:rPr lang="en-GB" b="1" dirty="0"/>
              <a:t>cause and effect diagram</a:t>
            </a:r>
            <a:r>
              <a:rPr lang="en-GB" dirty="0"/>
              <a:t> or an </a:t>
            </a:r>
            <a:r>
              <a:rPr lang="en-GB" b="1" dirty="0"/>
              <a:t>Ishikawa diagram</a:t>
            </a:r>
            <a:r>
              <a:rPr lang="en-GB" dirty="0"/>
              <a:t>.</a:t>
            </a:r>
          </a:p>
          <a:p>
            <a:endParaRPr lang="en-GB" dirty="0"/>
          </a:p>
          <a:p>
            <a:r>
              <a:rPr lang="en-GB" dirty="0"/>
              <a:t>Cause and effect analysis uses brainstorming, but instead of simply capturing the ideas on pages of flipchart paper, delegates group the ideas into 'families' of possible causes..</a:t>
            </a:r>
          </a:p>
          <a:p>
            <a:endParaRPr lang="en-GB" dirty="0"/>
          </a:p>
        </p:txBody>
      </p:sp>
      <p:sp>
        <p:nvSpPr>
          <p:cNvPr id="3" name="TextBox 2"/>
          <p:cNvSpPr txBox="1"/>
          <p:nvPr/>
        </p:nvSpPr>
        <p:spPr>
          <a:xfrm>
            <a:off x="389653" y="548680"/>
            <a:ext cx="6559168" cy="646331"/>
          </a:xfrm>
          <a:prstGeom prst="rect">
            <a:avLst/>
          </a:prstGeom>
          <a:noFill/>
        </p:spPr>
        <p:txBody>
          <a:bodyPr wrap="none" rtlCol="0">
            <a:spAutoFit/>
          </a:bodyPr>
          <a:lstStyle/>
          <a:p>
            <a:r>
              <a:rPr lang="en-GB" sz="3600" dirty="0">
                <a:latin typeface="+mj-lt"/>
              </a:rPr>
              <a:t>Cause &amp; effect: Fish bone diagram</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3436" y="4149080"/>
            <a:ext cx="3312670" cy="25815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43728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882422"/>
            <a:ext cx="8496944" cy="646331"/>
          </a:xfrm>
          <a:prstGeom prst="rect">
            <a:avLst/>
          </a:prstGeom>
        </p:spPr>
        <p:txBody>
          <a:bodyPr wrap="square">
            <a:spAutoFit/>
          </a:bodyPr>
          <a:lstStyle/>
          <a:p>
            <a:r>
              <a:rPr lang="en-GB" dirty="0" smtClean="0"/>
              <a:t>Brain-storming is a </a:t>
            </a:r>
            <a:r>
              <a:rPr lang="en-GB" dirty="0"/>
              <a:t>process where a group generates a large number of ideas in a short period of time. If people have never done this before, they can be very slow to start. </a:t>
            </a:r>
            <a:endParaRPr lang="en-GB" dirty="0" smtClean="0"/>
          </a:p>
        </p:txBody>
      </p:sp>
      <p:sp>
        <p:nvSpPr>
          <p:cNvPr id="4" name="Rectangle 3"/>
          <p:cNvSpPr/>
          <p:nvPr/>
        </p:nvSpPr>
        <p:spPr>
          <a:xfrm>
            <a:off x="540471" y="4254931"/>
            <a:ext cx="6300192" cy="369332"/>
          </a:xfrm>
          <a:prstGeom prst="rect">
            <a:avLst/>
          </a:prstGeom>
        </p:spPr>
        <p:txBody>
          <a:bodyPr wrap="square">
            <a:spAutoFit/>
          </a:bodyPr>
          <a:lstStyle/>
          <a:p>
            <a:r>
              <a:rPr lang="en-GB" dirty="0">
                <a:hlinkClick r:id="rId2"/>
              </a:rPr>
              <a:t>https://www.youtube.com/watch?v=_2JimLV_2AI</a:t>
            </a:r>
            <a:endParaRPr lang="en-GB" dirty="0"/>
          </a:p>
        </p:txBody>
      </p:sp>
      <p:sp>
        <p:nvSpPr>
          <p:cNvPr id="5" name="Rectangle 4"/>
          <p:cNvSpPr/>
          <p:nvPr/>
        </p:nvSpPr>
        <p:spPr>
          <a:xfrm>
            <a:off x="395537" y="3567499"/>
            <a:ext cx="8424936" cy="646331"/>
          </a:xfrm>
          <a:prstGeom prst="rect">
            <a:avLst/>
          </a:prstGeom>
        </p:spPr>
        <p:txBody>
          <a:bodyPr wrap="square">
            <a:spAutoFit/>
          </a:bodyPr>
          <a:lstStyle/>
          <a:p>
            <a:r>
              <a:rPr lang="en-GB" dirty="0"/>
              <a:t>6 Thinking </a:t>
            </a:r>
            <a:r>
              <a:rPr lang="en-GB" dirty="0" smtClean="0"/>
              <a:t>Hats is a useful concept which can be used to see a problem form different perspectives</a:t>
            </a:r>
            <a:endParaRPr lang="en-GB" dirty="0"/>
          </a:p>
        </p:txBody>
      </p:sp>
      <p:sp>
        <p:nvSpPr>
          <p:cNvPr id="6" name="Rectangle 5"/>
          <p:cNvSpPr/>
          <p:nvPr/>
        </p:nvSpPr>
        <p:spPr>
          <a:xfrm>
            <a:off x="540471" y="3105834"/>
            <a:ext cx="7141462" cy="369332"/>
          </a:xfrm>
          <a:prstGeom prst="rect">
            <a:avLst/>
          </a:prstGeom>
        </p:spPr>
        <p:txBody>
          <a:bodyPr wrap="square">
            <a:spAutoFit/>
          </a:bodyPr>
          <a:lstStyle/>
          <a:p>
            <a:r>
              <a:rPr lang="en-GB" dirty="0">
                <a:hlinkClick r:id="rId3"/>
              </a:rPr>
              <a:t>https</a:t>
            </a:r>
            <a:r>
              <a:rPr lang="en-GB" dirty="0" smtClean="0">
                <a:hlinkClick r:id="rId3"/>
              </a:rPr>
              <a:t>://www.youtube.com/watch?v=PRXzHpl5yA8</a:t>
            </a:r>
            <a:endParaRPr lang="en-GB" dirty="0"/>
          </a:p>
        </p:txBody>
      </p:sp>
      <p:sp>
        <p:nvSpPr>
          <p:cNvPr id="8" name="Rectangle 7"/>
          <p:cNvSpPr/>
          <p:nvPr/>
        </p:nvSpPr>
        <p:spPr>
          <a:xfrm>
            <a:off x="540471" y="2644169"/>
            <a:ext cx="1529073" cy="369332"/>
          </a:xfrm>
          <a:prstGeom prst="rect">
            <a:avLst/>
          </a:prstGeom>
        </p:spPr>
        <p:txBody>
          <a:bodyPr wrap="none">
            <a:spAutoFit/>
          </a:bodyPr>
          <a:lstStyle/>
          <a:p>
            <a:r>
              <a:rPr lang="en-GB" dirty="0" smtClean="0"/>
              <a:t>Power post-its</a:t>
            </a:r>
            <a:endParaRPr lang="en-GB" dirty="0"/>
          </a:p>
        </p:txBody>
      </p:sp>
    </p:spTree>
    <p:extLst>
      <p:ext uri="{BB962C8B-B14F-4D97-AF65-F5344CB8AC3E}">
        <p14:creationId xmlns:p14="http://schemas.microsoft.com/office/powerpoint/2010/main" val="3543883117"/>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8687</TotalTime>
  <Words>1279</Words>
  <Application>Microsoft Office PowerPoint</Application>
  <PresentationFormat>On-screen Show (4:3)</PresentationFormat>
  <Paragraphs>136</Paragraphs>
  <Slides>25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Helvetica</vt:lpstr>
      <vt:lpstr>Wingdings</vt:lpstr>
      <vt:lpstr>Retrospect</vt:lpstr>
      <vt:lpstr>PowerPoint Presentation</vt:lpstr>
      <vt:lpstr>PowerPoint Presentation</vt:lpstr>
      <vt:lpstr>Project Management</vt:lpstr>
      <vt:lpstr>Why HR professionals need Project Management Skills?</vt:lpstr>
      <vt:lpstr>Typical HR Projects</vt:lpstr>
      <vt:lpstr>Project Management</vt:lpstr>
      <vt:lpstr>The Eisenhower Matrix</vt:lpstr>
      <vt:lpstr>Planning</vt:lpstr>
      <vt:lpstr>Gantt Chart</vt:lpstr>
      <vt:lpstr>Project management stages </vt:lpstr>
      <vt:lpstr>HR Project 1</vt:lpstr>
      <vt:lpstr>HR Project 2</vt:lpstr>
      <vt:lpstr>HR Project 3</vt:lpstr>
      <vt:lpstr>Problem Solving</vt:lpstr>
      <vt:lpstr>Stages to Solving a Problem</vt:lpstr>
      <vt:lpstr>Stages to solving a problem </vt:lpstr>
      <vt:lpstr>Cynefin Framework</vt:lpstr>
      <vt:lpstr>Design Thinking</vt:lpstr>
      <vt:lpstr>PowerPoint Presentation</vt:lpstr>
      <vt:lpstr>Additional Resources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Julie Hayward</cp:lastModifiedBy>
  <cp:revision>311</cp:revision>
  <dcterms:created xsi:type="dcterms:W3CDTF">2010-08-16T19:37:27Z</dcterms:created>
  <dcterms:modified xsi:type="dcterms:W3CDTF">2019-02-06T22:13:48Z</dcterms:modified>
</cp:coreProperties>
</file>