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6" r:id="rId8"/>
    <p:sldId id="263" r:id="rId9"/>
    <p:sldId id="264" r:id="rId10"/>
    <p:sldId id="267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A8884D-DAB8-49CC-AE96-C78E81A41D2E}" v="12" dt="2025-12-07T10:00:43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 varScale="1">
        <p:scale>
          <a:sx n="57" d="100"/>
          <a:sy n="57" d="100"/>
        </p:scale>
        <p:origin x="49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ramon" userId="7f7cb9b59341ba37" providerId="LiveId" clId="{4697792B-05B8-4D81-B9A8-5D3A9FE591C2}"/>
    <pc:docChg chg="custSel addSld delSld modSld sldOrd">
      <pc:chgData name="ben ramon" userId="7f7cb9b59341ba37" providerId="LiveId" clId="{4697792B-05B8-4D81-B9A8-5D3A9FE591C2}" dt="2025-12-07T11:31:37.217" v="980"/>
      <pc:docMkLst>
        <pc:docMk/>
      </pc:docMkLst>
      <pc:sldChg chg="modSp mod">
        <pc:chgData name="ben ramon" userId="7f7cb9b59341ba37" providerId="LiveId" clId="{4697792B-05B8-4D81-B9A8-5D3A9FE591C2}" dt="2025-12-07T10:07:42.537" v="973" actId="1076"/>
        <pc:sldMkLst>
          <pc:docMk/>
          <pc:sldMk cId="3439665837" sldId="256"/>
        </pc:sldMkLst>
        <pc:spChg chg="mod">
          <ac:chgData name="ben ramon" userId="7f7cb9b59341ba37" providerId="LiveId" clId="{4697792B-05B8-4D81-B9A8-5D3A9FE591C2}" dt="2025-12-07T10:07:42.537" v="973" actId="1076"/>
          <ac:spMkLst>
            <pc:docMk/>
            <pc:sldMk cId="3439665837" sldId="256"/>
            <ac:spMk id="8" creationId="{6B9B88E5-44B9-D4DF-9F69-933D473B5EDB}"/>
          </ac:spMkLst>
        </pc:spChg>
      </pc:sldChg>
      <pc:sldChg chg="modSp mod">
        <pc:chgData name="ben ramon" userId="7f7cb9b59341ba37" providerId="LiveId" clId="{4697792B-05B8-4D81-B9A8-5D3A9FE591C2}" dt="2025-12-07T10:03:24.718" v="972" actId="20577"/>
        <pc:sldMkLst>
          <pc:docMk/>
          <pc:sldMk cId="1715560264" sldId="258"/>
        </pc:sldMkLst>
        <pc:spChg chg="mod">
          <ac:chgData name="ben ramon" userId="7f7cb9b59341ba37" providerId="LiveId" clId="{4697792B-05B8-4D81-B9A8-5D3A9FE591C2}" dt="2025-12-07T10:03:24.718" v="972" actId="20577"/>
          <ac:spMkLst>
            <pc:docMk/>
            <pc:sldMk cId="1715560264" sldId="258"/>
            <ac:spMk id="4" creationId="{6B007134-55D9-57CB-4CF7-7B86A1E1387E}"/>
          </ac:spMkLst>
        </pc:spChg>
      </pc:sldChg>
      <pc:sldChg chg="modSp mod">
        <pc:chgData name="ben ramon" userId="7f7cb9b59341ba37" providerId="LiveId" clId="{4697792B-05B8-4D81-B9A8-5D3A9FE591C2}" dt="2025-12-07T10:09:10.533" v="975" actId="20577"/>
        <pc:sldMkLst>
          <pc:docMk/>
          <pc:sldMk cId="1804359483" sldId="259"/>
        </pc:sldMkLst>
        <pc:spChg chg="mod">
          <ac:chgData name="ben ramon" userId="7f7cb9b59341ba37" providerId="LiveId" clId="{4697792B-05B8-4D81-B9A8-5D3A9FE591C2}" dt="2025-12-07T10:09:10.533" v="975" actId="20577"/>
          <ac:spMkLst>
            <pc:docMk/>
            <pc:sldMk cId="1804359483" sldId="259"/>
            <ac:spMk id="3" creationId="{ADA32010-50AF-74E6-C15A-861F8EB3B26E}"/>
          </ac:spMkLst>
        </pc:spChg>
      </pc:sldChg>
      <pc:sldChg chg="modSp mod">
        <pc:chgData name="ben ramon" userId="7f7cb9b59341ba37" providerId="LiveId" clId="{4697792B-05B8-4D81-B9A8-5D3A9FE591C2}" dt="2025-12-07T10:01:59.980" v="966" actId="27636"/>
        <pc:sldMkLst>
          <pc:docMk/>
          <pc:sldMk cId="1546581352" sldId="261"/>
        </pc:sldMkLst>
        <pc:spChg chg="mod">
          <ac:chgData name="ben ramon" userId="7f7cb9b59341ba37" providerId="LiveId" clId="{4697792B-05B8-4D81-B9A8-5D3A9FE591C2}" dt="2025-12-07T10:01:59.980" v="966" actId="27636"/>
          <ac:spMkLst>
            <pc:docMk/>
            <pc:sldMk cId="1546581352" sldId="261"/>
            <ac:spMk id="3" creationId="{1F4F34F9-7734-FBB6-7C1B-070DCF2B7B86}"/>
          </ac:spMkLst>
        </pc:spChg>
      </pc:sldChg>
      <pc:sldChg chg="modSp del mod ord">
        <pc:chgData name="ben ramon" userId="7f7cb9b59341ba37" providerId="LiveId" clId="{4697792B-05B8-4D81-B9A8-5D3A9FE591C2}" dt="2025-12-07T09:45:59.277" v="901" actId="47"/>
        <pc:sldMkLst>
          <pc:docMk/>
          <pc:sldMk cId="2758930636" sldId="262"/>
        </pc:sldMkLst>
        <pc:spChg chg="mod">
          <ac:chgData name="ben ramon" userId="7f7cb9b59341ba37" providerId="LiveId" clId="{4697792B-05B8-4D81-B9A8-5D3A9FE591C2}" dt="2025-12-07T09:45:43.840" v="899" actId="20577"/>
          <ac:spMkLst>
            <pc:docMk/>
            <pc:sldMk cId="2758930636" sldId="262"/>
            <ac:spMk id="4" creationId="{89010A4B-E0AD-E273-C1A0-48871C6A4742}"/>
          </ac:spMkLst>
        </pc:spChg>
      </pc:sldChg>
      <pc:sldChg chg="addSp modSp mod">
        <pc:chgData name="ben ramon" userId="7f7cb9b59341ba37" providerId="LiveId" clId="{4697792B-05B8-4D81-B9A8-5D3A9FE591C2}" dt="2025-12-06T10:54:12.363" v="23" actId="1076"/>
        <pc:sldMkLst>
          <pc:docMk/>
          <pc:sldMk cId="533291355" sldId="263"/>
        </pc:sldMkLst>
        <pc:spChg chg="mod">
          <ac:chgData name="ben ramon" userId="7f7cb9b59341ba37" providerId="LiveId" clId="{4697792B-05B8-4D81-B9A8-5D3A9FE591C2}" dt="2025-12-06T10:53:51.035" v="21" actId="1076"/>
          <ac:spMkLst>
            <pc:docMk/>
            <pc:sldMk cId="533291355" sldId="263"/>
            <ac:spMk id="8" creationId="{A111DD2E-D5C3-6B73-3DED-44B13C5A7AA2}"/>
          </ac:spMkLst>
        </pc:spChg>
        <pc:spChg chg="add mod">
          <ac:chgData name="ben ramon" userId="7f7cb9b59341ba37" providerId="LiveId" clId="{4697792B-05B8-4D81-B9A8-5D3A9FE591C2}" dt="2025-12-06T10:54:12.363" v="23" actId="1076"/>
          <ac:spMkLst>
            <pc:docMk/>
            <pc:sldMk cId="533291355" sldId="263"/>
            <ac:spMk id="9" creationId="{CB3079F0-CA6A-667E-6BA2-C72E52E5A0F7}"/>
          </ac:spMkLst>
        </pc:spChg>
      </pc:sldChg>
      <pc:sldChg chg="modSp mod">
        <pc:chgData name="ben ramon" userId="7f7cb9b59341ba37" providerId="LiveId" clId="{4697792B-05B8-4D81-B9A8-5D3A9FE591C2}" dt="2025-12-06T11:32:30.737" v="275" actId="207"/>
        <pc:sldMkLst>
          <pc:docMk/>
          <pc:sldMk cId="3346390402" sldId="264"/>
        </pc:sldMkLst>
        <pc:spChg chg="mod">
          <ac:chgData name="ben ramon" userId="7f7cb9b59341ba37" providerId="LiveId" clId="{4697792B-05B8-4D81-B9A8-5D3A9FE591C2}" dt="2025-12-06T11:32:30.737" v="275" actId="207"/>
          <ac:spMkLst>
            <pc:docMk/>
            <pc:sldMk cId="3346390402" sldId="264"/>
            <ac:spMk id="6" creationId="{A79D1BD0-7B1F-CBB9-5748-DE0C4CC34887}"/>
          </ac:spMkLst>
        </pc:spChg>
        <pc:spChg chg="mod">
          <ac:chgData name="ben ramon" userId="7f7cb9b59341ba37" providerId="LiveId" clId="{4697792B-05B8-4D81-B9A8-5D3A9FE591C2}" dt="2025-12-06T11:32:26.108" v="274" actId="207"/>
          <ac:spMkLst>
            <pc:docMk/>
            <pc:sldMk cId="3346390402" sldId="264"/>
            <ac:spMk id="7" creationId="{5289D29C-1454-198A-D80F-9FDD9CBFDE0D}"/>
          </ac:spMkLst>
        </pc:spChg>
        <pc:spChg chg="mod">
          <ac:chgData name="ben ramon" userId="7f7cb9b59341ba37" providerId="LiveId" clId="{4697792B-05B8-4D81-B9A8-5D3A9FE591C2}" dt="2025-12-06T11:32:17.458" v="273" actId="1076"/>
          <ac:spMkLst>
            <pc:docMk/>
            <pc:sldMk cId="3346390402" sldId="264"/>
            <ac:spMk id="10" creationId="{BD5709D1-C934-8995-AFB4-3AD56E9DC568}"/>
          </ac:spMkLst>
        </pc:spChg>
      </pc:sldChg>
      <pc:sldChg chg="delSp modSp new mod">
        <pc:chgData name="ben ramon" userId="7f7cb9b59341ba37" providerId="LiveId" clId="{4697792B-05B8-4D81-B9A8-5D3A9FE591C2}" dt="2025-12-06T11:36:07.336" v="286" actId="313"/>
        <pc:sldMkLst>
          <pc:docMk/>
          <pc:sldMk cId="892972989" sldId="265"/>
        </pc:sldMkLst>
        <pc:spChg chg="del">
          <ac:chgData name="ben ramon" userId="7f7cb9b59341ba37" providerId="LiveId" clId="{4697792B-05B8-4D81-B9A8-5D3A9FE591C2}" dt="2025-12-06T10:49:09.481" v="1" actId="21"/>
          <ac:spMkLst>
            <pc:docMk/>
            <pc:sldMk cId="892972989" sldId="265"/>
            <ac:spMk id="2" creationId="{7077E1FD-6888-62A2-CAA4-B90001326CEE}"/>
          </ac:spMkLst>
        </pc:spChg>
        <pc:spChg chg="mod">
          <ac:chgData name="ben ramon" userId="7f7cb9b59341ba37" providerId="LiveId" clId="{4697792B-05B8-4D81-B9A8-5D3A9FE591C2}" dt="2025-12-06T11:36:07.336" v="286" actId="313"/>
          <ac:spMkLst>
            <pc:docMk/>
            <pc:sldMk cId="892972989" sldId="265"/>
            <ac:spMk id="3" creationId="{21EC95F9-517E-5E4C-5C4C-BBEFF0883444}"/>
          </ac:spMkLst>
        </pc:spChg>
      </pc:sldChg>
      <pc:sldChg chg="delSp modSp new del mod">
        <pc:chgData name="ben ramon" userId="7f7cb9b59341ba37" providerId="LiveId" clId="{4697792B-05B8-4D81-B9A8-5D3A9FE591C2}" dt="2025-12-07T09:56:55.658" v="920" actId="2696"/>
        <pc:sldMkLst>
          <pc:docMk/>
          <pc:sldMk cId="898110782" sldId="266"/>
        </pc:sldMkLst>
        <pc:spChg chg="del">
          <ac:chgData name="ben ramon" userId="7f7cb9b59341ba37" providerId="LiveId" clId="{4697792B-05B8-4D81-B9A8-5D3A9FE591C2}" dt="2025-12-06T11:46:58.289" v="288" actId="21"/>
          <ac:spMkLst>
            <pc:docMk/>
            <pc:sldMk cId="898110782" sldId="266"/>
            <ac:spMk id="2" creationId="{34B4D512-CE46-9728-487E-45EB0209E2A3}"/>
          </ac:spMkLst>
        </pc:spChg>
        <pc:spChg chg="mod">
          <ac:chgData name="ben ramon" userId="7f7cb9b59341ba37" providerId="LiveId" clId="{4697792B-05B8-4D81-B9A8-5D3A9FE591C2}" dt="2025-12-06T12:00:28.083" v="858" actId="20577"/>
          <ac:spMkLst>
            <pc:docMk/>
            <pc:sldMk cId="898110782" sldId="266"/>
            <ac:spMk id="3" creationId="{5C6343E2-E1D8-31F5-7AC3-26B5F6B5D099}"/>
          </ac:spMkLst>
        </pc:spChg>
      </pc:sldChg>
      <pc:sldChg chg="delSp modSp new mod ord">
        <pc:chgData name="ben ramon" userId="7f7cb9b59341ba37" providerId="LiveId" clId="{4697792B-05B8-4D81-B9A8-5D3A9FE591C2}" dt="2025-12-07T10:02:38.566" v="971" actId="403"/>
        <pc:sldMkLst>
          <pc:docMk/>
          <pc:sldMk cId="2198869237" sldId="266"/>
        </pc:sldMkLst>
        <pc:spChg chg="del">
          <ac:chgData name="ben ramon" userId="7f7cb9b59341ba37" providerId="LiveId" clId="{4697792B-05B8-4D81-B9A8-5D3A9FE591C2}" dt="2025-12-07T09:57:07.056" v="924" actId="21"/>
          <ac:spMkLst>
            <pc:docMk/>
            <pc:sldMk cId="2198869237" sldId="266"/>
            <ac:spMk id="2" creationId="{8A5F88EE-21CD-D78F-9566-7843A5C2F73A}"/>
          </ac:spMkLst>
        </pc:spChg>
        <pc:spChg chg="mod">
          <ac:chgData name="ben ramon" userId="7f7cb9b59341ba37" providerId="LiveId" clId="{4697792B-05B8-4D81-B9A8-5D3A9FE591C2}" dt="2025-12-07T10:02:38.566" v="971" actId="403"/>
          <ac:spMkLst>
            <pc:docMk/>
            <pc:sldMk cId="2198869237" sldId="266"/>
            <ac:spMk id="3" creationId="{5C30A943-934E-D05B-1FE6-564CB99B2578}"/>
          </ac:spMkLst>
        </pc:spChg>
      </pc:sldChg>
      <pc:sldChg chg="new ord">
        <pc:chgData name="ben ramon" userId="7f7cb9b59341ba37" providerId="LiveId" clId="{4697792B-05B8-4D81-B9A8-5D3A9FE591C2}" dt="2025-12-07T11:31:37.217" v="980"/>
        <pc:sldMkLst>
          <pc:docMk/>
          <pc:sldMk cId="3064433990" sldId="267"/>
        </pc:sldMkLst>
      </pc:sldChg>
      <pc:sldChg chg="delSp modSp new del mod">
        <pc:chgData name="ben ramon" userId="7f7cb9b59341ba37" providerId="LiveId" clId="{4697792B-05B8-4D81-B9A8-5D3A9FE591C2}" dt="2025-12-07T09:56:52.159" v="919" actId="2696"/>
        <pc:sldMkLst>
          <pc:docMk/>
          <pc:sldMk cId="3971915790" sldId="267"/>
        </pc:sldMkLst>
        <pc:spChg chg="del">
          <ac:chgData name="ben ramon" userId="7f7cb9b59341ba37" providerId="LiveId" clId="{4697792B-05B8-4D81-B9A8-5D3A9FE591C2}" dt="2025-12-06T11:56:44.577" v="740" actId="21"/>
          <ac:spMkLst>
            <pc:docMk/>
            <pc:sldMk cId="3971915790" sldId="267"/>
            <ac:spMk id="2" creationId="{C8B99065-DEAB-E7D3-EBD3-5F6A7B317ABE}"/>
          </ac:spMkLst>
        </pc:spChg>
        <pc:spChg chg="mod">
          <ac:chgData name="ben ramon" userId="7f7cb9b59341ba37" providerId="LiveId" clId="{4697792B-05B8-4D81-B9A8-5D3A9FE591C2}" dt="2025-12-06T11:56:48.024" v="742" actId="27636"/>
          <ac:spMkLst>
            <pc:docMk/>
            <pc:sldMk cId="3971915790" sldId="267"/>
            <ac:spMk id="3" creationId="{BF915715-95AC-966C-CB83-B923E5AC938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C117E-58C9-CAC1-219D-D40AD4A17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007F27-2398-2D12-2C66-4A054F7281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3580A-594F-EB20-8427-C798CD38E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70F59-E960-5296-FCF7-BB630E003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B069B-EEEE-5C17-1993-A13EEAEDB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22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D8DC-6D2F-FA9D-A650-228D32D8B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FA2B7-B8D4-769D-FCE2-583CCBEB2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40A81-505D-C7E0-913E-3A2F11AAF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29D34-C805-4DCC-C861-54009316A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3076D-5C9C-AB6A-4BFD-606640F1A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328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185DB-D280-73D4-D3A2-E29A9699C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3C2C5-97A9-D7B6-76A5-F2BD12718E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E3D68-A0D0-F6EA-959E-11B67B77C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991C3-460A-3B33-2A1D-A4B3FD746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9A063-235D-F272-25F3-B33EFFC1E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568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A2124-E5B0-2E57-FA8A-8508B3199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1A756-6396-B3BA-688D-9D4B5118BC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0D21EE-F4B9-1242-3EAF-B366FA8A5E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A2E949-E416-C617-E20F-EF81A5B3C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83F1-0E33-56B7-A35C-26AA4C7EB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4B7D8-4383-B252-677C-F98063367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854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A97E7-3B8D-87AC-2183-87C84D60E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78D11-C3E7-AAE7-FB15-F482D0701F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DBBEE-7DA9-FDBD-6BB9-1FE3E3EDCB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5C0791-E389-C8B6-BD05-E32EF1D6B8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46FAB7-B36C-FF2D-CFBB-6D55AB3587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43ABF3-B558-CF4E-75AF-B6FF6D499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7EEA81-E40C-8490-43CF-BD71CAD95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0E4EEC-8217-F176-4F73-174669309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85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1C64A-38E1-5144-B6AE-F56E5683D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537437-1FAD-165B-9D45-B5497EBE8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1D03C0-B366-AE97-25E4-E03C9600F3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8665A0-C970-68E5-B562-D2DB83B5D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31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EFF8C-931B-7203-64E1-B169CB713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EA3818-9084-6DF9-E3DF-F17935936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B04E41-1052-69D3-8D22-C05B4333E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112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28EC-17C8-23CE-213E-D93C3FAC1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46140-7B72-E521-1BBF-2672710FF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23B8B8-F5CD-40B4-E79C-18ED59E3CA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FDB16-3657-F163-22EA-DB69E5CF7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47CCDC-97BE-BEED-ECFF-EC75EDBE3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2524CE-7708-0F23-FC31-FC5A9E3E5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25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6A411-3B0E-477F-DC7E-4FB60CF60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F4F0A2-AC16-F97F-7994-1CB1A7E6F3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74CBE-A2EC-D63E-8CC6-F1ECE1207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3D3D9E-C880-3D94-2044-8BBC5CA5D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11840-D7B0-1643-3854-DB8FF8320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1CB340-5600-183A-61D7-F752C8C32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949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BAC56-0625-071C-DF2E-C0BC5239F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49F515-80F6-F996-17D0-0FBAAC441F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E2766-13FD-D2BC-5402-1F3E984F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B17F2-B1F5-3474-E0B8-62F8C1DF5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7890FA-7E9A-181C-88A5-31FAF5C1B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185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14B59C-1C89-E5D4-6A34-8CFD63284E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2A4D52-6E1D-CE92-AE0A-976E22E114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99082-8557-0895-D7C4-AADE224D1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5373B-8C3B-88E7-1309-3E5A2EF4D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E4559-FC9D-A506-4D5C-6D85F107E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516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E3BC7D-13F7-1C16-1052-B51DAC48F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BB5A8-D451-4C45-1E3C-7C14CAA7C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59B38-B460-21E5-50D8-4909676094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DAEC6F-C945-47B5-9B9B-7BAEC411E92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DD318-BB0A-BE0E-3904-B79EC895D7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E89E2-9BF4-1A8E-C13B-870E436F7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3809BD-A5DA-41E5-8B5E-D3C9C7BFFD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426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B9B88E5-44B9-D4DF-9F69-933D473B5EDB}"/>
              </a:ext>
            </a:extLst>
          </p:cNvPr>
          <p:cNvSpPr txBox="1"/>
          <p:nvPr/>
        </p:nvSpPr>
        <p:spPr>
          <a:xfrm>
            <a:off x="3048000" y="1648480"/>
            <a:ext cx="6096000" cy="35610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Individual Written Business Plan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Enterprise and Entrepreneurship 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LCLM4006_LON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Beniamin Ramon Borcan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2427973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6000"/>
              </a:lnSpc>
              <a:spcAft>
                <a:spcPts val="800"/>
              </a:spcAft>
              <a:buNone/>
            </a:pPr>
            <a:r>
              <a:rPr lang="en-GB" sz="2800" dirty="0">
                <a:solidFill>
                  <a:srgbClr val="24213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Charles Obinwa</a:t>
            </a:r>
            <a:endParaRPr lang="en-GB" sz="14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9665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53AD9-4266-C27D-D5B6-F72F32A88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09" y="544079"/>
            <a:ext cx="10515600" cy="5718176"/>
          </a:xfrm>
        </p:spPr>
        <p:txBody>
          <a:bodyPr>
            <a:normAutofit fontScale="92500"/>
          </a:bodyPr>
          <a:lstStyle/>
          <a:p>
            <a:r>
              <a:rPr lang="en-GB" dirty="0"/>
              <a:t> </a:t>
            </a:r>
          </a:p>
          <a:p>
            <a:r>
              <a:rPr lang="en-GB" b="1" dirty="0"/>
              <a:t>Contents</a:t>
            </a:r>
            <a:endParaRPr lang="en-GB" dirty="0"/>
          </a:p>
          <a:p>
            <a:r>
              <a:rPr lang="en-GB" b="1" dirty="0"/>
              <a:t>Introduction </a:t>
            </a:r>
            <a:r>
              <a:rPr lang="en-GB" dirty="0"/>
              <a:t>........................................................................................3</a:t>
            </a:r>
          </a:p>
          <a:p>
            <a:r>
              <a:rPr lang="en-GB" b="1" dirty="0"/>
              <a:t>Section 1 –</a:t>
            </a:r>
            <a:r>
              <a:rPr lang="en-GB" dirty="0"/>
              <a:t>Overview of the business Idea...........................................3</a:t>
            </a:r>
          </a:p>
          <a:p>
            <a:r>
              <a:rPr lang="en-GB" b="1" dirty="0"/>
              <a:t>Section 2 – </a:t>
            </a:r>
            <a:r>
              <a:rPr lang="en-GB" dirty="0"/>
              <a:t>Legal format and Management Structure..........................4</a:t>
            </a:r>
          </a:p>
          <a:p>
            <a:r>
              <a:rPr lang="en-GB" b="1" dirty="0"/>
              <a:t>Section 3 –</a:t>
            </a:r>
            <a:r>
              <a:rPr lang="en-GB" dirty="0"/>
              <a:t>PESTEL Analysis...............................................................5</a:t>
            </a:r>
          </a:p>
          <a:p>
            <a:r>
              <a:rPr lang="en-GB" b="1" dirty="0"/>
              <a:t>Section 4 – </a:t>
            </a:r>
            <a:r>
              <a:rPr lang="en-GB" dirty="0"/>
              <a:t>Target Market and Marketing Strategy..............................7</a:t>
            </a:r>
          </a:p>
          <a:p>
            <a:r>
              <a:rPr lang="en-GB" b="1" dirty="0"/>
              <a:t>Section 5 – </a:t>
            </a:r>
            <a:r>
              <a:rPr lang="en-GB" dirty="0"/>
              <a:t>Funding Requirements and Allocation...............................8</a:t>
            </a:r>
          </a:p>
          <a:p>
            <a:r>
              <a:rPr lang="en-GB" b="1" dirty="0"/>
              <a:t>Reference List </a:t>
            </a:r>
            <a:r>
              <a:rPr lang="en-GB" dirty="0"/>
              <a:t>.....................................................................................10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477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B007134-55D9-57CB-4CF7-7B86A1E13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9635"/>
            <a:ext cx="10515600" cy="6732104"/>
          </a:xfrm>
        </p:spPr>
        <p:txBody>
          <a:bodyPr>
            <a:normAutofit/>
          </a:bodyPr>
          <a:lstStyle/>
          <a:p>
            <a:r>
              <a:rPr lang="en-GB" b="1" dirty="0"/>
              <a:t>INTRODUCTION</a:t>
            </a:r>
            <a:br>
              <a:rPr lang="en-GB" dirty="0"/>
            </a:br>
            <a:r>
              <a:rPr lang="en-GB" sz="1800" dirty="0"/>
              <a:t>My name is Beniamin Ramon </a:t>
            </a:r>
            <a:r>
              <a:rPr lang="en-GB" sz="1800" dirty="0" err="1"/>
              <a:t>Borcan</a:t>
            </a:r>
            <a:r>
              <a:rPr lang="en-GB" sz="1800" dirty="0"/>
              <a:t>, and I am the owner and director of Benny’s Retail, a car dealership where I buy and sell vehicles through cash or finance. My business includes an on-site car wash and a fully equipped garage where we inspect, service, and repair all vehicles.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b="1" dirty="0"/>
              <a:t>BACKGROUND &amp; MOTIVATION</a:t>
            </a:r>
            <a:br>
              <a:rPr lang="en-GB" dirty="0"/>
            </a:br>
            <a:r>
              <a:rPr lang="en-GB" sz="1800" dirty="0"/>
              <a:t>I began studying mechanics as a GCSE at Harris Academy Peckham and went on to work as a mechanic for four years. My passion for cars grew from a young age, inspired by watching my father drive and by learning from other car dealers as I worked my way up.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r>
              <a:rPr lang="en-GB" b="1" dirty="0"/>
              <a:t>BUSINESS OVERVIEW</a:t>
            </a:r>
            <a:br>
              <a:rPr lang="en-GB" dirty="0"/>
            </a:br>
            <a:r>
              <a:rPr lang="en-GB" sz="1800" dirty="0"/>
              <a:t>Benny’s Retail offers customers a complete service in one location—from purchasing a vehicle to keeping it clean and well-maintained. This all-in-one approach makes the process simple, trustworthy, and convenient for every customer.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56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32010-50AF-74E6-C15A-861F8EB3B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13" y="46383"/>
            <a:ext cx="11274287" cy="6738730"/>
          </a:xfrm>
        </p:spPr>
        <p:txBody>
          <a:bodyPr>
            <a:normAutofit/>
          </a:bodyPr>
          <a:lstStyle/>
          <a:p>
            <a:r>
              <a:rPr lang="en-GB" b="1" dirty="0"/>
              <a:t>Legal Structure</a:t>
            </a:r>
            <a:br>
              <a:rPr lang="en-GB" dirty="0"/>
            </a:br>
            <a:r>
              <a:rPr lang="en-GB" sz="2400" dirty="0"/>
              <a:t>Benny’s Retail is a sole trader business. I own and control everything, taking all profits and risks.</a:t>
            </a:r>
          </a:p>
          <a:p>
            <a:endParaRPr lang="en-GB" dirty="0"/>
          </a:p>
          <a:p>
            <a:r>
              <a:rPr lang="en-GB" b="1" dirty="0"/>
              <a:t>Management Structure</a:t>
            </a:r>
          </a:p>
          <a:p>
            <a:endParaRPr lang="en-GB" dirty="0"/>
          </a:p>
          <a:p>
            <a:r>
              <a:rPr lang="en-GB" b="1" dirty="0"/>
              <a:t>Owner/Director</a:t>
            </a:r>
            <a:r>
              <a:rPr lang="en-GB" sz="2400" b="1" dirty="0"/>
              <a:t>:</a:t>
            </a:r>
            <a:r>
              <a:rPr lang="en-GB" sz="2400" dirty="0"/>
              <a:t> Strategy and finances</a:t>
            </a:r>
            <a:endParaRPr lang="en-GB" dirty="0"/>
          </a:p>
          <a:p>
            <a:r>
              <a:rPr lang="en-GB" b="1" dirty="0"/>
              <a:t>General Manager:</a:t>
            </a:r>
            <a:r>
              <a:rPr lang="en-GB" dirty="0"/>
              <a:t> </a:t>
            </a:r>
            <a:r>
              <a:rPr lang="en-GB" sz="2400" dirty="0"/>
              <a:t>Operations coordination</a:t>
            </a:r>
            <a:endParaRPr lang="en-GB" dirty="0"/>
          </a:p>
          <a:p>
            <a:r>
              <a:rPr lang="en-GB" b="1" dirty="0"/>
              <a:t>Receptionist:</a:t>
            </a:r>
            <a:r>
              <a:rPr lang="en-GB" dirty="0"/>
              <a:t> </a:t>
            </a:r>
            <a:r>
              <a:rPr lang="en-GB" sz="2400" dirty="0"/>
              <a:t>Customer support</a:t>
            </a:r>
            <a:endParaRPr lang="en-GB" dirty="0"/>
          </a:p>
          <a:p>
            <a:r>
              <a:rPr lang="en-GB" b="1" dirty="0"/>
              <a:t>Sales Manager:</a:t>
            </a:r>
            <a:r>
              <a:rPr lang="en-GB" dirty="0"/>
              <a:t> </a:t>
            </a:r>
            <a:r>
              <a:rPr lang="en-GB" sz="2400" dirty="0"/>
              <a:t>Vehicle sales and satisfaction</a:t>
            </a:r>
            <a:endParaRPr lang="en-GB" dirty="0"/>
          </a:p>
          <a:p>
            <a:r>
              <a:rPr lang="en-GB" b="1" dirty="0"/>
              <a:t>Marketing Manager:</a:t>
            </a:r>
            <a:r>
              <a:rPr lang="en-GB" dirty="0"/>
              <a:t> </a:t>
            </a:r>
            <a:r>
              <a:rPr lang="en-GB" sz="2400" dirty="0"/>
              <a:t>Online promotion</a:t>
            </a:r>
            <a:endParaRPr lang="en-GB" dirty="0"/>
          </a:p>
          <a:p>
            <a:r>
              <a:rPr lang="en-GB" b="1" dirty="0"/>
              <a:t>Service Manager:</a:t>
            </a:r>
            <a:r>
              <a:rPr lang="en-GB" dirty="0"/>
              <a:t> </a:t>
            </a:r>
            <a:r>
              <a:rPr lang="en-GB" sz="2400" dirty="0"/>
              <a:t>Vehicle cleaning and repairs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3594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drawing">
            <a:extLst>
              <a:ext uri="{FF2B5EF4-FFF2-40B4-BE49-F238E27FC236}">
                <a16:creationId xmlns:a16="http://schemas.microsoft.com/office/drawing/2014/main" id="{07DBD007-4F14-563B-3858-DBD5763986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2157" y="0"/>
            <a:ext cx="11323982" cy="6592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227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F34F9-7734-FBB6-7C1B-070DCF2B7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90" y="66261"/>
            <a:ext cx="11787809" cy="674535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Political Factors</a:t>
            </a:r>
            <a:br>
              <a:rPr lang="en-GB" dirty="0"/>
            </a:br>
            <a:r>
              <a:rPr lang="en-GB" sz="2400" dirty="0"/>
              <a:t>Policies on emissions, EV subsidies, and tariffs directly affect vehicle prices and demand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b="1" dirty="0"/>
              <a:t>Economic Factors</a:t>
            </a:r>
            <a:br>
              <a:rPr lang="en-GB" dirty="0"/>
            </a:br>
            <a:r>
              <a:rPr lang="en-GB" sz="2400" dirty="0"/>
              <a:t>Car sales rise with higher disposable income and drop during economic or cost-of-living pressures.</a:t>
            </a:r>
          </a:p>
          <a:p>
            <a:endParaRPr lang="en-GB" sz="2000" dirty="0"/>
          </a:p>
          <a:p>
            <a:r>
              <a:rPr lang="en-GB" b="1" dirty="0"/>
              <a:t>Social Factors</a:t>
            </a:r>
            <a:br>
              <a:rPr lang="en-GB" dirty="0"/>
            </a:br>
            <a:r>
              <a:rPr lang="en-GB" sz="2600" dirty="0"/>
              <a:t>Over 90% of buyers research cars on social media, so a strong online presence is essential.</a:t>
            </a:r>
          </a:p>
          <a:p>
            <a:endParaRPr lang="en-GB" sz="2000" dirty="0"/>
          </a:p>
          <a:p>
            <a:r>
              <a:rPr lang="en-GB" b="1" dirty="0"/>
              <a:t>Technological Factors</a:t>
            </a:r>
            <a:br>
              <a:rPr lang="en-GB" dirty="0"/>
            </a:br>
            <a:r>
              <a:rPr lang="en-GB" sz="2600" dirty="0"/>
              <a:t>EV and AV growth requires updated skills and infrastructure.</a:t>
            </a:r>
          </a:p>
          <a:p>
            <a:endParaRPr lang="en-GB" sz="2600" dirty="0"/>
          </a:p>
          <a:p>
            <a:r>
              <a:rPr lang="en-GB" b="1" dirty="0"/>
              <a:t>Legal Factors</a:t>
            </a:r>
            <a:br>
              <a:rPr lang="en-GB" dirty="0"/>
            </a:br>
            <a:r>
              <a:rPr lang="en-GB" sz="2600" dirty="0"/>
              <a:t>Dealerships must follow labour and safety laws, affecting costs.</a:t>
            </a:r>
          </a:p>
          <a:p>
            <a:endParaRPr lang="en-GB" sz="2000" dirty="0"/>
          </a:p>
          <a:p>
            <a:r>
              <a:rPr lang="en-GB" b="1" dirty="0"/>
              <a:t>Environmental Factors</a:t>
            </a:r>
            <a:br>
              <a:rPr lang="en-GB" dirty="0"/>
            </a:br>
            <a:r>
              <a:rPr lang="en-GB" sz="2600" dirty="0"/>
              <a:t>Emissions rules push dealerships toward cleaner vehicles.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581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0A943-934E-D05B-1FE6-564CB99B25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52" y="103128"/>
            <a:ext cx="12004078" cy="6682683"/>
          </a:xfrm>
        </p:spPr>
        <p:txBody>
          <a:bodyPr>
            <a:normAutofit/>
          </a:bodyPr>
          <a:lstStyle/>
          <a:p>
            <a:r>
              <a:rPr lang="en-GB" b="1" dirty="0"/>
              <a:t>Target Market &amp; Strategies</a:t>
            </a:r>
            <a:endParaRPr lang="en-GB" dirty="0"/>
          </a:p>
          <a:p>
            <a:r>
              <a:rPr lang="en-GB" b="1" dirty="0"/>
              <a:t>Market Segmentation:</a:t>
            </a:r>
            <a:r>
              <a:rPr lang="en-GB" dirty="0"/>
              <a:t> </a:t>
            </a:r>
            <a:r>
              <a:rPr lang="en-GB" sz="2400" dirty="0"/>
              <a:t>Customers aged 25–55, mainly professionals and families, who value safety, reliability, and sometimes eco-friendly options. Located within 15 miles, they appreciate after-sales support, flexible finance, and trade-in deals.</a:t>
            </a:r>
            <a:endParaRPr lang="en-GB" sz="2000" dirty="0"/>
          </a:p>
          <a:p>
            <a:r>
              <a:rPr lang="en-GB" b="1" dirty="0"/>
              <a:t>Targeting:</a:t>
            </a:r>
            <a:r>
              <a:rPr lang="en-GB" dirty="0"/>
              <a:t> </a:t>
            </a:r>
            <a:r>
              <a:rPr lang="en-GB" sz="2400" dirty="0"/>
              <a:t>Primary – professionals and families; Secondary – small businesses.</a:t>
            </a:r>
          </a:p>
          <a:p>
            <a:r>
              <a:rPr lang="en-GB" b="1" dirty="0"/>
              <a:t>Positioning</a:t>
            </a:r>
            <a:r>
              <a:rPr lang="en-GB" sz="2000" b="1" dirty="0"/>
              <a:t>:</a:t>
            </a:r>
            <a:r>
              <a:rPr lang="en-GB" sz="2000" dirty="0"/>
              <a:t> </a:t>
            </a:r>
            <a:r>
              <a:rPr lang="en-GB" sz="2400" dirty="0"/>
              <a:t>A friendly, trustworthy dealership offering great value without pressure.</a:t>
            </a:r>
            <a:endParaRPr lang="en-GB" sz="3200" dirty="0"/>
          </a:p>
          <a:p>
            <a:r>
              <a:rPr lang="en-GB" b="1" dirty="0"/>
              <a:t>Marketing:</a:t>
            </a:r>
            <a:r>
              <a:rPr lang="en-GB" dirty="0"/>
              <a:t> </a:t>
            </a:r>
            <a:r>
              <a:rPr lang="en-GB" sz="2400" dirty="0"/>
              <a:t>Email campaigns and content marketing to share offers, tips, and updates.</a:t>
            </a:r>
            <a:endParaRPr lang="en-GB" sz="3200" dirty="0"/>
          </a:p>
          <a:p>
            <a:r>
              <a:rPr lang="en-GB" b="1" dirty="0"/>
              <a:t>Funding:</a:t>
            </a:r>
            <a:r>
              <a:rPr lang="en-GB" dirty="0"/>
              <a:t> </a:t>
            </a:r>
            <a:r>
              <a:rPr lang="en-GB" sz="2400" dirty="0"/>
              <a:t>£50,000 to cover startup and initial operating costs.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8869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1E43BF6-6360-8CC6-A6ED-ADDF63B2DA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986252"/>
              </p:ext>
            </p:extLst>
          </p:nvPr>
        </p:nvGraphicFramePr>
        <p:xfrm>
          <a:off x="974036" y="1073425"/>
          <a:ext cx="4459356" cy="4459354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3036843">
                  <a:extLst>
                    <a:ext uri="{9D8B030D-6E8A-4147-A177-3AD203B41FA5}">
                      <a16:colId xmlns:a16="http://schemas.microsoft.com/office/drawing/2014/main" val="2707747038"/>
                    </a:ext>
                  </a:extLst>
                </a:gridCol>
                <a:gridCol w="1422513">
                  <a:extLst>
                    <a:ext uri="{9D8B030D-6E8A-4147-A177-3AD203B41FA5}">
                      <a16:colId xmlns:a16="http://schemas.microsoft.com/office/drawing/2014/main" val="2353405111"/>
                    </a:ext>
                  </a:extLst>
                </a:gridCol>
              </a:tblGrid>
              <a:tr h="367772"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Startup Item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Cost (£)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93761576"/>
                  </a:ext>
                </a:extLst>
              </a:tr>
              <a:tr h="36777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Initial vehicle stock (3-4 used cars)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£30,000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22838881"/>
                  </a:ext>
                </a:extLst>
              </a:tr>
              <a:tr h="367772">
                <a:tc>
                  <a:txBody>
                    <a:bodyPr/>
                    <a:lstStyle/>
                    <a:p>
                      <a:pPr algn="just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Dealership signage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853627"/>
                  </a:ext>
                </a:extLst>
              </a:tr>
              <a:tr h="36777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Office furniture, laptop, and printer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£2,000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30930448"/>
                  </a:ext>
                </a:extLst>
              </a:tr>
              <a:tr h="758589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Website setup and professional photos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£1,200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2167075"/>
                  </a:ext>
                </a:extLst>
              </a:tr>
              <a:tr h="36777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Initial insurance setup, licensing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£1,500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80434720"/>
                  </a:ext>
                </a:extLst>
              </a:tr>
              <a:tr h="36777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Security system (CCTV)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0291549"/>
                  </a:ext>
                </a:extLst>
              </a:tr>
              <a:tr h="758589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Forecourt preparation / minor renovation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8671700"/>
                  </a:ext>
                </a:extLst>
              </a:tr>
              <a:tr h="36777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Lauch marketing campaign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£1.000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0028662"/>
                  </a:ext>
                </a:extLst>
              </a:tr>
              <a:tr h="367772"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Total startup costs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£39,700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32234980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DAB66C17-DA75-E7E1-676D-B0D17385DA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714190" y="-426735"/>
            <a:ext cx="1405674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rgbClr val="1D2125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Startup costs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9C4A51F-7572-5D5F-2D6C-F429EAAA27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6408525"/>
              </p:ext>
            </p:extLst>
          </p:nvPr>
        </p:nvGraphicFramePr>
        <p:xfrm>
          <a:off x="6460434" y="1073426"/>
          <a:ext cx="3021495" cy="4459356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334345">
                  <a:extLst>
                    <a:ext uri="{9D8B030D-6E8A-4147-A177-3AD203B41FA5}">
                      <a16:colId xmlns:a16="http://schemas.microsoft.com/office/drawing/2014/main" val="1377219942"/>
                    </a:ext>
                  </a:extLst>
                </a:gridCol>
                <a:gridCol w="687150">
                  <a:extLst>
                    <a:ext uri="{9D8B030D-6E8A-4147-A177-3AD203B41FA5}">
                      <a16:colId xmlns:a16="http://schemas.microsoft.com/office/drawing/2014/main" val="2887660112"/>
                    </a:ext>
                  </a:extLst>
                </a:gridCol>
              </a:tblGrid>
              <a:tr h="1238764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Fixed costs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Monthly (£)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0491959"/>
                  </a:ext>
                </a:extLst>
              </a:tr>
              <a:tr h="817566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Rent for office/ forecourt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£1,500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8141907"/>
                  </a:ext>
                </a:extLst>
              </a:tr>
              <a:tr h="396365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Insurance 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74997123"/>
                  </a:ext>
                </a:extLst>
              </a:tr>
              <a:tr h="396365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Utilities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£150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0395937"/>
                  </a:ext>
                </a:extLst>
              </a:tr>
              <a:tr h="396365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Staff (part-time)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£900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8135471"/>
                  </a:ext>
                </a:extLst>
              </a:tr>
              <a:tr h="396365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Internet and software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£50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776684"/>
                  </a:ext>
                </a:extLst>
              </a:tr>
              <a:tr h="817566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Total fixed costs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£2,900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12193005"/>
                  </a:ext>
                </a:extLst>
              </a:tr>
            </a:tbl>
          </a:graphicData>
        </a:graphic>
      </p:graphicFrame>
      <p:sp>
        <p:nvSpPr>
          <p:cNvPr id="8" name="Rectangle 2">
            <a:extLst>
              <a:ext uri="{FF2B5EF4-FFF2-40B4-BE49-F238E27FC236}">
                <a16:creationId xmlns:a16="http://schemas.microsoft.com/office/drawing/2014/main" id="{A111DD2E-D5C3-6B73-3DED-44B13C5A7A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4379" y="524392"/>
            <a:ext cx="62854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 Fixed Monthly Costs 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3079F0-CA6A-667E-6BA2-C72E52E5A0F7}"/>
              </a:ext>
            </a:extLst>
          </p:cNvPr>
          <p:cNvSpPr txBox="1"/>
          <p:nvPr/>
        </p:nvSpPr>
        <p:spPr>
          <a:xfrm>
            <a:off x="974036" y="524392"/>
            <a:ext cx="3829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1" dirty="0"/>
              <a:t>Startup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291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8ACE27C-AA11-F0C5-7400-DE77AB5192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2736141"/>
              </p:ext>
            </p:extLst>
          </p:nvPr>
        </p:nvGraphicFramePr>
        <p:xfrm>
          <a:off x="1731031" y="924145"/>
          <a:ext cx="2713452" cy="3480168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082084">
                  <a:extLst>
                    <a:ext uri="{9D8B030D-6E8A-4147-A177-3AD203B41FA5}">
                      <a16:colId xmlns:a16="http://schemas.microsoft.com/office/drawing/2014/main" val="8290285"/>
                    </a:ext>
                  </a:extLst>
                </a:gridCol>
                <a:gridCol w="631368">
                  <a:extLst>
                    <a:ext uri="{9D8B030D-6E8A-4147-A177-3AD203B41FA5}">
                      <a16:colId xmlns:a16="http://schemas.microsoft.com/office/drawing/2014/main" val="1597057202"/>
                    </a:ext>
                  </a:extLst>
                </a:gridCol>
              </a:tblGrid>
              <a:tr h="580028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Variable Cost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Monthly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707839"/>
                  </a:ext>
                </a:extLst>
              </a:tr>
              <a:tr h="580028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Vehicle valeting 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£200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6325238"/>
                  </a:ext>
                </a:extLst>
              </a:tr>
              <a:tr h="580028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Fuel for test drivers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2122616"/>
                  </a:ext>
                </a:extLst>
              </a:tr>
              <a:tr h="580028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Social media advertising  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£150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59077201"/>
                  </a:ext>
                </a:extLst>
              </a:tr>
              <a:tr h="580028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Minor repairs and parts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£150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2509718"/>
                  </a:ext>
                </a:extLst>
              </a:tr>
              <a:tr h="580028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Total Variable Cost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£620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169036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C384B4C-0423-C99C-C31E-C8A48BC8F3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64858"/>
              </p:ext>
            </p:extLst>
          </p:nvPr>
        </p:nvGraphicFramePr>
        <p:xfrm>
          <a:off x="6659216" y="1146312"/>
          <a:ext cx="4452842" cy="3423248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226421">
                  <a:extLst>
                    <a:ext uri="{9D8B030D-6E8A-4147-A177-3AD203B41FA5}">
                      <a16:colId xmlns:a16="http://schemas.microsoft.com/office/drawing/2014/main" val="3628148032"/>
                    </a:ext>
                  </a:extLst>
                </a:gridCol>
                <a:gridCol w="2226421">
                  <a:extLst>
                    <a:ext uri="{9D8B030D-6E8A-4147-A177-3AD203B41FA5}">
                      <a16:colId xmlns:a16="http://schemas.microsoft.com/office/drawing/2014/main" val="1201513608"/>
                    </a:ext>
                  </a:extLst>
                </a:gridCol>
              </a:tblGrid>
              <a:tr h="85581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Cost type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Amount (£)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86480799"/>
                  </a:ext>
                </a:extLst>
              </a:tr>
              <a:tr h="85581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Fixed costs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£2,900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7371607"/>
                  </a:ext>
                </a:extLst>
              </a:tr>
              <a:tr h="85581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Variable costs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£620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5944787"/>
                  </a:ext>
                </a:extLst>
              </a:tr>
              <a:tr h="855812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Total Monthly Operating Costs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£3,520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663920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A79D1BD0-7B1F-CBB9-5748-DE0C4CC348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8127" y="529882"/>
            <a:ext cx="4452842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Total Monthly Operating Cost</a:t>
            </a:r>
            <a:endParaRPr kumimoji="0" lang="en-GB" altLang="en-US" sz="1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89D29C-1454-198A-D80F-9FDD9CBFDE0D}"/>
              </a:ext>
            </a:extLst>
          </p:cNvPr>
          <p:cNvSpPr txBox="1"/>
          <p:nvPr/>
        </p:nvSpPr>
        <p:spPr>
          <a:xfrm>
            <a:off x="1616764" y="507770"/>
            <a:ext cx="5287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Variable Monthly Costs</a:t>
            </a:r>
            <a:endParaRPr lang="en-GB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99E2C4C-0893-481A-786D-940E3BE65B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7261510"/>
              </p:ext>
            </p:extLst>
          </p:nvPr>
        </p:nvGraphicFramePr>
        <p:xfrm>
          <a:off x="1755593" y="4867732"/>
          <a:ext cx="6328232" cy="1884234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156012">
                  <a:extLst>
                    <a:ext uri="{9D8B030D-6E8A-4147-A177-3AD203B41FA5}">
                      <a16:colId xmlns:a16="http://schemas.microsoft.com/office/drawing/2014/main" val="4194453300"/>
                    </a:ext>
                  </a:extLst>
                </a:gridCol>
                <a:gridCol w="778394">
                  <a:extLst>
                    <a:ext uri="{9D8B030D-6E8A-4147-A177-3AD203B41FA5}">
                      <a16:colId xmlns:a16="http://schemas.microsoft.com/office/drawing/2014/main" val="2821283081"/>
                    </a:ext>
                  </a:extLst>
                </a:gridCol>
                <a:gridCol w="777694">
                  <a:extLst>
                    <a:ext uri="{9D8B030D-6E8A-4147-A177-3AD203B41FA5}">
                      <a16:colId xmlns:a16="http://schemas.microsoft.com/office/drawing/2014/main" val="3879752408"/>
                    </a:ext>
                  </a:extLst>
                </a:gridCol>
                <a:gridCol w="904033">
                  <a:extLst>
                    <a:ext uri="{9D8B030D-6E8A-4147-A177-3AD203B41FA5}">
                      <a16:colId xmlns:a16="http://schemas.microsoft.com/office/drawing/2014/main" val="2511515324"/>
                    </a:ext>
                  </a:extLst>
                </a:gridCol>
                <a:gridCol w="904033">
                  <a:extLst>
                    <a:ext uri="{9D8B030D-6E8A-4147-A177-3AD203B41FA5}">
                      <a16:colId xmlns:a16="http://schemas.microsoft.com/office/drawing/2014/main" val="478743381"/>
                    </a:ext>
                  </a:extLst>
                </a:gridCol>
                <a:gridCol w="904033">
                  <a:extLst>
                    <a:ext uri="{9D8B030D-6E8A-4147-A177-3AD203B41FA5}">
                      <a16:colId xmlns:a16="http://schemas.microsoft.com/office/drawing/2014/main" val="1229566934"/>
                    </a:ext>
                  </a:extLst>
                </a:gridCol>
                <a:gridCol w="904033">
                  <a:extLst>
                    <a:ext uri="{9D8B030D-6E8A-4147-A177-3AD203B41FA5}">
                      <a16:colId xmlns:a16="http://schemas.microsoft.com/office/drawing/2014/main" val="367870513"/>
                    </a:ext>
                  </a:extLst>
                </a:gridCol>
              </a:tblGrid>
              <a:tr h="262137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Month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Jan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Feb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Mar 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Apr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May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Jun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9486395"/>
                  </a:ext>
                </a:extLst>
              </a:tr>
              <a:tr h="540699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Income (£)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£4,000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£6,000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£6,000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£8,000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£8,000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92782076"/>
                  </a:ext>
                </a:extLst>
              </a:tr>
              <a:tr h="540699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Expenses (£)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£3,520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£3,520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£3,520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£3,520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£3,520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£3,520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6948831"/>
                  </a:ext>
                </a:extLst>
              </a:tr>
              <a:tr h="540699"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Net (£)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£3,520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+£480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+£2,480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+£2,480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>
                          <a:effectLst/>
                        </a:rPr>
                        <a:t>+£4,480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6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dirty="0">
                          <a:effectLst/>
                        </a:rPr>
                        <a:t>+£4,480</a:t>
                      </a:r>
                      <a:endParaRPr lang="en-GB" sz="12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8629422"/>
                  </a:ext>
                </a:extLst>
              </a:tr>
            </a:tbl>
          </a:graphicData>
        </a:graphic>
      </p:graphicFrame>
      <p:sp>
        <p:nvSpPr>
          <p:cNvPr id="10" name="Rectangle 2">
            <a:extLst>
              <a:ext uri="{FF2B5EF4-FFF2-40B4-BE49-F238E27FC236}">
                <a16:creationId xmlns:a16="http://schemas.microsoft.com/office/drawing/2014/main" id="{BD5709D1-C934-8995-AFB4-3AD56E9DC5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6764" y="4515604"/>
            <a:ext cx="527436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0" i="0" u="none" strike="noStrike" cap="none" normalizeH="0" baseline="0" dirty="0">
                <a:ln>
                  <a:noFill/>
                </a:ln>
                <a:solidFill>
                  <a:srgbClr val="215E99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Six Month Forecast 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390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6B70A-2391-0EB7-999E-8108AACD3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85738-5C5F-35B0-4B55-AD2C776619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33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C95F9-517E-5E4C-5C4C-BBEFF0883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9113"/>
            <a:ext cx="10515600" cy="548785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 </a:t>
            </a:r>
          </a:p>
          <a:p>
            <a:r>
              <a:rPr lang="en-GB" b="1" dirty="0"/>
              <a:t>References </a:t>
            </a:r>
            <a:endParaRPr lang="en-GB" dirty="0"/>
          </a:p>
          <a:p>
            <a:r>
              <a:rPr lang="en-GB" dirty="0"/>
              <a:t>Autotrader (2024) Average Used Car Prices and Market Trends. Available at: https://www.autotrader.co.uk (Accessed: November 2025)</a:t>
            </a:r>
          </a:p>
          <a:p>
            <a:r>
              <a:rPr lang="en-GB" dirty="0"/>
              <a:t>British Business Bank (2023) Start-up Costs and Funding for Small Businesses. Available at: https://www.british-business-bank.co.uk (Accessed: November 2025).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Gov.uk (2024) Vehicle Dealer Licensing and Legal Requirements. Available at: https://www.gov.uk/vehicle-dealer (Accessed: November 2025).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Money Helper (2023) Small Business Insurance Guide. Available at: https://www.moneyhelper.org.uk (Accessed: November 2025).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NimbleFins</a:t>
            </a:r>
            <a:r>
              <a:rPr lang="en-GB" dirty="0"/>
              <a:t> (2024) Average Car Dealership Costs in the UK. Available at: https://www.nimblefins.co.uk (Accessed: November 2025).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Statista (2024) UK Used Car Market Size and Sales Volume. Available at: https://www.statista.com (Accessed: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9729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882</Words>
  <Application>Microsoft Office PowerPoint</Application>
  <PresentationFormat>Widescreen</PresentationFormat>
  <Paragraphs>154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 ramon</dc:creator>
  <cp:lastModifiedBy>ben ramon</cp:lastModifiedBy>
  <cp:revision>1</cp:revision>
  <dcterms:created xsi:type="dcterms:W3CDTF">2025-12-06T09:46:46Z</dcterms:created>
  <dcterms:modified xsi:type="dcterms:W3CDTF">2025-12-07T11:31:37Z</dcterms:modified>
</cp:coreProperties>
</file>