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5" r:id="rId6"/>
    <p:sldId id="260" r:id="rId7"/>
    <p:sldId id="264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58949" autoAdjust="0"/>
  </p:normalViewPr>
  <p:slideViewPr>
    <p:cSldViewPr snapToGrid="0">
      <p:cViewPr varScale="1">
        <p:scale>
          <a:sx n="40" d="100"/>
          <a:sy n="40" d="100"/>
        </p:scale>
        <p:origin x="189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06C372-02A6-4A12-B0B4-94C0CB89B25C}" type="doc">
      <dgm:prSet loTypeId="urn:microsoft.com/office/officeart/2005/8/layout/process4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C7B689B-33F9-41C0-821B-4BC61F03BC73}">
      <dgm:prSet/>
      <dgm:spPr/>
      <dgm:t>
        <a:bodyPr/>
        <a:lstStyle/>
        <a:p>
          <a:r>
            <a:rPr lang="en-GB"/>
            <a:t>The act of sharing or exchanging information </a:t>
          </a:r>
          <a:endParaRPr lang="en-US"/>
        </a:p>
      </dgm:t>
    </dgm:pt>
    <dgm:pt modelId="{5135EAD6-071E-4AB8-A242-096A4ECB9D53}" type="parTrans" cxnId="{189AF58B-BDF0-4278-9D7D-D22DF33A00F2}">
      <dgm:prSet/>
      <dgm:spPr/>
      <dgm:t>
        <a:bodyPr/>
        <a:lstStyle/>
        <a:p>
          <a:endParaRPr lang="en-US"/>
        </a:p>
      </dgm:t>
    </dgm:pt>
    <dgm:pt modelId="{1916D336-7B4C-4CF5-9627-9D7EBD40EE18}" type="sibTrans" cxnId="{189AF58B-BDF0-4278-9D7D-D22DF33A00F2}">
      <dgm:prSet/>
      <dgm:spPr/>
      <dgm:t>
        <a:bodyPr/>
        <a:lstStyle/>
        <a:p>
          <a:endParaRPr lang="en-US"/>
        </a:p>
      </dgm:t>
    </dgm:pt>
    <dgm:pt modelId="{2516B983-4B91-49B3-82F7-685DAC6AD4F9}">
      <dgm:prSet/>
      <dgm:spPr/>
      <dgm:t>
        <a:bodyPr/>
        <a:lstStyle/>
        <a:p>
          <a:r>
            <a:rPr lang="en-GB"/>
            <a:t>By using various methods, such as:</a:t>
          </a:r>
          <a:endParaRPr lang="en-US"/>
        </a:p>
      </dgm:t>
    </dgm:pt>
    <dgm:pt modelId="{0F4AF00D-FCC7-47E6-BF95-F34F7E75607A}" type="parTrans" cxnId="{BF777E8B-68B4-41C2-B8D4-697D27A96DB2}">
      <dgm:prSet/>
      <dgm:spPr/>
      <dgm:t>
        <a:bodyPr/>
        <a:lstStyle/>
        <a:p>
          <a:endParaRPr lang="en-US"/>
        </a:p>
      </dgm:t>
    </dgm:pt>
    <dgm:pt modelId="{03A1DBCC-BE1B-46FF-A288-88415C6B6565}" type="sibTrans" cxnId="{BF777E8B-68B4-41C2-B8D4-697D27A96DB2}">
      <dgm:prSet/>
      <dgm:spPr/>
      <dgm:t>
        <a:bodyPr/>
        <a:lstStyle/>
        <a:p>
          <a:endParaRPr lang="en-US"/>
        </a:p>
      </dgm:t>
    </dgm:pt>
    <dgm:pt modelId="{19EC9E15-23DB-49BF-9AD2-07F9E4B15920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2000" b="1" i="0" dirty="0"/>
            <a:t>• </a:t>
          </a:r>
          <a:r>
            <a:rPr lang="en-GB" sz="2000" dirty="0"/>
            <a:t>Speech</a:t>
          </a:r>
          <a:endParaRPr lang="en-US" sz="2000" dirty="0"/>
        </a:p>
      </dgm:t>
    </dgm:pt>
    <dgm:pt modelId="{FAC44FFF-8A0B-4033-940A-BD2AEDBE4176}" type="parTrans" cxnId="{0BEC6CC7-3030-4F78-9389-1B65990B586A}">
      <dgm:prSet/>
      <dgm:spPr/>
      <dgm:t>
        <a:bodyPr/>
        <a:lstStyle/>
        <a:p>
          <a:endParaRPr lang="en-US"/>
        </a:p>
      </dgm:t>
    </dgm:pt>
    <dgm:pt modelId="{42B4C064-5AAD-4A9E-BA74-22CA572A99D2}" type="sibTrans" cxnId="{0BEC6CC7-3030-4F78-9389-1B65990B586A}">
      <dgm:prSet/>
      <dgm:spPr/>
      <dgm:t>
        <a:bodyPr/>
        <a:lstStyle/>
        <a:p>
          <a:endParaRPr lang="en-US"/>
        </a:p>
      </dgm:t>
    </dgm:pt>
    <dgm:pt modelId="{C666B6FE-CC34-4A34-AB3E-9D82880A9EEC}">
      <dgm:prSet custT="1"/>
      <dgm:spPr/>
      <dgm:t>
        <a:bodyPr/>
        <a:lstStyle/>
        <a:p>
          <a:r>
            <a:rPr lang="en-GB" sz="2000" b="1" i="0" dirty="0"/>
            <a:t>• </a:t>
          </a:r>
          <a:r>
            <a:rPr lang="en-GB" sz="2000" dirty="0"/>
            <a:t>Sounds</a:t>
          </a:r>
          <a:endParaRPr lang="en-US" sz="2000" dirty="0"/>
        </a:p>
      </dgm:t>
    </dgm:pt>
    <dgm:pt modelId="{3B2E91D3-876D-4337-945F-B90670522AC6}" type="parTrans" cxnId="{E12D2B11-2AC3-4E12-A1F0-12FDED361650}">
      <dgm:prSet/>
      <dgm:spPr/>
      <dgm:t>
        <a:bodyPr/>
        <a:lstStyle/>
        <a:p>
          <a:endParaRPr lang="en-US"/>
        </a:p>
      </dgm:t>
    </dgm:pt>
    <dgm:pt modelId="{3B108628-B4E9-4352-929D-96DA67138C7E}" type="sibTrans" cxnId="{E12D2B11-2AC3-4E12-A1F0-12FDED361650}">
      <dgm:prSet/>
      <dgm:spPr/>
      <dgm:t>
        <a:bodyPr/>
        <a:lstStyle/>
        <a:p>
          <a:endParaRPr lang="en-US"/>
        </a:p>
      </dgm:t>
    </dgm:pt>
    <dgm:pt modelId="{09E7F792-E5F8-45E3-97B9-7620128DB5B7}">
      <dgm:prSet custT="1"/>
      <dgm:spPr/>
      <dgm:t>
        <a:bodyPr/>
        <a:lstStyle/>
        <a:p>
          <a:r>
            <a:rPr lang="en-GB" sz="2000" b="1" i="0" dirty="0"/>
            <a:t>• </a:t>
          </a:r>
          <a:r>
            <a:rPr lang="en-GB" sz="2000" dirty="0"/>
            <a:t>Actions</a:t>
          </a:r>
          <a:endParaRPr lang="en-US" sz="2000" dirty="0"/>
        </a:p>
      </dgm:t>
    </dgm:pt>
    <dgm:pt modelId="{0C07F454-F92A-4CD3-897A-A82F54395D0C}" type="parTrans" cxnId="{7880202D-423A-4196-90B0-857CA862B1E3}">
      <dgm:prSet/>
      <dgm:spPr/>
      <dgm:t>
        <a:bodyPr/>
        <a:lstStyle/>
        <a:p>
          <a:endParaRPr lang="en-US"/>
        </a:p>
      </dgm:t>
    </dgm:pt>
    <dgm:pt modelId="{5CAA6AC0-C3C0-428F-9A84-1D95DBD91478}" type="sibTrans" cxnId="{7880202D-423A-4196-90B0-857CA862B1E3}">
      <dgm:prSet/>
      <dgm:spPr/>
      <dgm:t>
        <a:bodyPr/>
        <a:lstStyle/>
        <a:p>
          <a:endParaRPr lang="en-US"/>
        </a:p>
      </dgm:t>
    </dgm:pt>
    <dgm:pt modelId="{6FD16B74-16B6-44FA-B9CE-82250A34E6F1}">
      <dgm:prSet custT="1"/>
      <dgm:spPr/>
      <dgm:t>
        <a:bodyPr/>
        <a:lstStyle/>
        <a:p>
          <a:r>
            <a:rPr lang="en-GB" sz="2000" b="1" i="0" dirty="0"/>
            <a:t>• </a:t>
          </a:r>
          <a:r>
            <a:rPr lang="en-GB" sz="2000" dirty="0"/>
            <a:t>Writing</a:t>
          </a:r>
          <a:endParaRPr lang="en-US" sz="2000" dirty="0"/>
        </a:p>
      </dgm:t>
    </dgm:pt>
    <dgm:pt modelId="{7DB417A9-E2CF-4ED4-8E8C-0418918E109F}" type="parTrans" cxnId="{AE6C478F-C589-41ED-B824-63AD1BABDC02}">
      <dgm:prSet/>
      <dgm:spPr/>
      <dgm:t>
        <a:bodyPr/>
        <a:lstStyle/>
        <a:p>
          <a:endParaRPr lang="en-US"/>
        </a:p>
      </dgm:t>
    </dgm:pt>
    <dgm:pt modelId="{A8E2DE63-0A9E-4DCF-AA3D-A025F53B8591}" type="sibTrans" cxnId="{AE6C478F-C589-41ED-B824-63AD1BABDC02}">
      <dgm:prSet/>
      <dgm:spPr/>
      <dgm:t>
        <a:bodyPr/>
        <a:lstStyle/>
        <a:p>
          <a:endParaRPr lang="en-US"/>
        </a:p>
      </dgm:t>
    </dgm:pt>
    <dgm:pt modelId="{4AC1CA90-EE01-4FAB-9C7A-E35B6E3A3E27}">
      <dgm:prSet custT="1"/>
      <dgm:spPr/>
      <dgm:t>
        <a:bodyPr/>
        <a:lstStyle/>
        <a:p>
          <a:r>
            <a:rPr lang="en-GB" sz="2000" b="1" i="0" dirty="0"/>
            <a:t>• </a:t>
          </a:r>
          <a:r>
            <a:rPr lang="en-GB" sz="2000" dirty="0"/>
            <a:t>Behaviour</a:t>
          </a:r>
          <a:endParaRPr lang="en-US" sz="2000" dirty="0"/>
        </a:p>
      </dgm:t>
    </dgm:pt>
    <dgm:pt modelId="{F4F8D2F6-77F3-4DC3-8394-05708E795D3E}" type="parTrans" cxnId="{C501E56C-327A-440D-B021-E648D4E7F5AA}">
      <dgm:prSet/>
      <dgm:spPr/>
      <dgm:t>
        <a:bodyPr/>
        <a:lstStyle/>
        <a:p>
          <a:endParaRPr lang="en-US"/>
        </a:p>
      </dgm:t>
    </dgm:pt>
    <dgm:pt modelId="{5675B54C-0902-4626-A901-413EACAEF5E6}" type="sibTrans" cxnId="{C501E56C-327A-440D-B021-E648D4E7F5AA}">
      <dgm:prSet/>
      <dgm:spPr/>
      <dgm:t>
        <a:bodyPr/>
        <a:lstStyle/>
        <a:p>
          <a:endParaRPr lang="en-US"/>
        </a:p>
      </dgm:t>
    </dgm:pt>
    <dgm:pt modelId="{3411FBEE-49ED-4181-B469-2E63A4ED5262}" type="pres">
      <dgm:prSet presAssocID="{C006C372-02A6-4A12-B0B4-94C0CB89B25C}" presName="Name0" presStyleCnt="0">
        <dgm:presLayoutVars>
          <dgm:dir/>
          <dgm:animLvl val="lvl"/>
          <dgm:resizeHandles val="exact"/>
        </dgm:presLayoutVars>
      </dgm:prSet>
      <dgm:spPr/>
    </dgm:pt>
    <dgm:pt modelId="{408F2867-2CC1-44F7-98AA-F1ED3DC308B6}" type="pres">
      <dgm:prSet presAssocID="{2516B983-4B91-49B3-82F7-685DAC6AD4F9}" presName="boxAndChildren" presStyleCnt="0"/>
      <dgm:spPr/>
    </dgm:pt>
    <dgm:pt modelId="{CCC1951F-ED71-407E-8113-B67CBB3B9660}" type="pres">
      <dgm:prSet presAssocID="{2516B983-4B91-49B3-82F7-685DAC6AD4F9}" presName="parentTextBox" presStyleLbl="node1" presStyleIdx="0" presStyleCnt="2"/>
      <dgm:spPr/>
    </dgm:pt>
    <dgm:pt modelId="{439A3433-7153-4D8E-8F28-0803FE55B461}" type="pres">
      <dgm:prSet presAssocID="{2516B983-4B91-49B3-82F7-685DAC6AD4F9}" presName="entireBox" presStyleLbl="node1" presStyleIdx="0" presStyleCnt="2"/>
      <dgm:spPr/>
    </dgm:pt>
    <dgm:pt modelId="{3B37E1FF-1925-4AC9-A843-A6B398B7F0FF}" type="pres">
      <dgm:prSet presAssocID="{2516B983-4B91-49B3-82F7-685DAC6AD4F9}" presName="descendantBox" presStyleCnt="0"/>
      <dgm:spPr/>
    </dgm:pt>
    <dgm:pt modelId="{97257D5D-28E7-48A4-AFB5-D1D7C0343ECD}" type="pres">
      <dgm:prSet presAssocID="{19EC9E15-23DB-49BF-9AD2-07F9E4B15920}" presName="childTextBox" presStyleLbl="fgAccFollowNode1" presStyleIdx="0" presStyleCnt="5">
        <dgm:presLayoutVars>
          <dgm:bulletEnabled val="1"/>
        </dgm:presLayoutVars>
      </dgm:prSet>
      <dgm:spPr/>
    </dgm:pt>
    <dgm:pt modelId="{A9C52E41-941F-4F08-83A8-69EC2ABAE96C}" type="pres">
      <dgm:prSet presAssocID="{C666B6FE-CC34-4A34-AB3E-9D82880A9EEC}" presName="childTextBox" presStyleLbl="fgAccFollowNode1" presStyleIdx="1" presStyleCnt="5">
        <dgm:presLayoutVars>
          <dgm:bulletEnabled val="1"/>
        </dgm:presLayoutVars>
      </dgm:prSet>
      <dgm:spPr/>
    </dgm:pt>
    <dgm:pt modelId="{9A6ED477-B38B-4BA5-83A5-0477B7681A2B}" type="pres">
      <dgm:prSet presAssocID="{09E7F792-E5F8-45E3-97B9-7620128DB5B7}" presName="childTextBox" presStyleLbl="fgAccFollowNode1" presStyleIdx="2" presStyleCnt="5">
        <dgm:presLayoutVars>
          <dgm:bulletEnabled val="1"/>
        </dgm:presLayoutVars>
      </dgm:prSet>
      <dgm:spPr/>
    </dgm:pt>
    <dgm:pt modelId="{3FCD3B5F-6791-4CCD-9AE5-EA6AB1A55F8D}" type="pres">
      <dgm:prSet presAssocID="{6FD16B74-16B6-44FA-B9CE-82250A34E6F1}" presName="childTextBox" presStyleLbl="fgAccFollowNode1" presStyleIdx="3" presStyleCnt="5">
        <dgm:presLayoutVars>
          <dgm:bulletEnabled val="1"/>
        </dgm:presLayoutVars>
      </dgm:prSet>
      <dgm:spPr/>
    </dgm:pt>
    <dgm:pt modelId="{BCFD036C-4F7B-47F1-8957-8C3BC445ED49}" type="pres">
      <dgm:prSet presAssocID="{4AC1CA90-EE01-4FAB-9C7A-E35B6E3A3E27}" presName="childTextBox" presStyleLbl="fgAccFollowNode1" presStyleIdx="4" presStyleCnt="5">
        <dgm:presLayoutVars>
          <dgm:bulletEnabled val="1"/>
        </dgm:presLayoutVars>
      </dgm:prSet>
      <dgm:spPr/>
    </dgm:pt>
    <dgm:pt modelId="{E78BC921-24D4-4A0D-9EB5-BDECA1A5267B}" type="pres">
      <dgm:prSet presAssocID="{1916D336-7B4C-4CF5-9627-9D7EBD40EE18}" presName="sp" presStyleCnt="0"/>
      <dgm:spPr/>
    </dgm:pt>
    <dgm:pt modelId="{E6F3892C-6FFA-4236-9EA0-3AEF6D3B4D9C}" type="pres">
      <dgm:prSet presAssocID="{0C7B689B-33F9-41C0-821B-4BC61F03BC73}" presName="arrowAndChildren" presStyleCnt="0"/>
      <dgm:spPr/>
    </dgm:pt>
    <dgm:pt modelId="{D2F82CA3-87E0-4A03-B10F-760E7A872CD1}" type="pres">
      <dgm:prSet presAssocID="{0C7B689B-33F9-41C0-821B-4BC61F03BC73}" presName="parentTextArrow" presStyleLbl="node1" presStyleIdx="1" presStyleCnt="2"/>
      <dgm:spPr/>
    </dgm:pt>
  </dgm:ptLst>
  <dgm:cxnLst>
    <dgm:cxn modelId="{E12D2B11-2AC3-4E12-A1F0-12FDED361650}" srcId="{2516B983-4B91-49B3-82F7-685DAC6AD4F9}" destId="{C666B6FE-CC34-4A34-AB3E-9D82880A9EEC}" srcOrd="1" destOrd="0" parTransId="{3B2E91D3-876D-4337-945F-B90670522AC6}" sibTransId="{3B108628-B4E9-4352-929D-96DA67138C7E}"/>
    <dgm:cxn modelId="{2E5A2013-F6C4-4AB5-B0A3-BA1799ADB98F}" type="presOf" srcId="{0C7B689B-33F9-41C0-821B-4BC61F03BC73}" destId="{D2F82CA3-87E0-4A03-B10F-760E7A872CD1}" srcOrd="0" destOrd="0" presId="urn:microsoft.com/office/officeart/2005/8/layout/process4"/>
    <dgm:cxn modelId="{EFFA4E15-27E9-4A2E-A56F-6CCE1CEC9E49}" type="presOf" srcId="{2516B983-4B91-49B3-82F7-685DAC6AD4F9}" destId="{CCC1951F-ED71-407E-8113-B67CBB3B9660}" srcOrd="0" destOrd="0" presId="urn:microsoft.com/office/officeart/2005/8/layout/process4"/>
    <dgm:cxn modelId="{85342928-FE60-4774-9A62-6ED4CAC954A6}" type="presOf" srcId="{C666B6FE-CC34-4A34-AB3E-9D82880A9EEC}" destId="{A9C52E41-941F-4F08-83A8-69EC2ABAE96C}" srcOrd="0" destOrd="0" presId="urn:microsoft.com/office/officeart/2005/8/layout/process4"/>
    <dgm:cxn modelId="{7880202D-423A-4196-90B0-857CA862B1E3}" srcId="{2516B983-4B91-49B3-82F7-685DAC6AD4F9}" destId="{09E7F792-E5F8-45E3-97B9-7620128DB5B7}" srcOrd="2" destOrd="0" parTransId="{0C07F454-F92A-4CD3-897A-A82F54395D0C}" sibTransId="{5CAA6AC0-C3C0-428F-9A84-1D95DBD91478}"/>
    <dgm:cxn modelId="{A8554543-6668-4785-B3A0-4BDB8025F555}" type="presOf" srcId="{2516B983-4B91-49B3-82F7-685DAC6AD4F9}" destId="{439A3433-7153-4D8E-8F28-0803FE55B461}" srcOrd="1" destOrd="0" presId="urn:microsoft.com/office/officeart/2005/8/layout/process4"/>
    <dgm:cxn modelId="{3DA6DB69-4044-4773-B57A-DB0EFF75E616}" type="presOf" srcId="{09E7F792-E5F8-45E3-97B9-7620128DB5B7}" destId="{9A6ED477-B38B-4BA5-83A5-0477B7681A2B}" srcOrd="0" destOrd="0" presId="urn:microsoft.com/office/officeart/2005/8/layout/process4"/>
    <dgm:cxn modelId="{C501E56C-327A-440D-B021-E648D4E7F5AA}" srcId="{2516B983-4B91-49B3-82F7-685DAC6AD4F9}" destId="{4AC1CA90-EE01-4FAB-9C7A-E35B6E3A3E27}" srcOrd="4" destOrd="0" parTransId="{F4F8D2F6-77F3-4DC3-8394-05708E795D3E}" sibTransId="{5675B54C-0902-4626-A901-413EACAEF5E6}"/>
    <dgm:cxn modelId="{FC0D9D6E-1E00-4BC1-9796-31A41EF0B134}" type="presOf" srcId="{6FD16B74-16B6-44FA-B9CE-82250A34E6F1}" destId="{3FCD3B5F-6791-4CCD-9AE5-EA6AB1A55F8D}" srcOrd="0" destOrd="0" presId="urn:microsoft.com/office/officeart/2005/8/layout/process4"/>
    <dgm:cxn modelId="{659C6171-0FDE-42AB-8B90-FE277D8D668D}" type="presOf" srcId="{4AC1CA90-EE01-4FAB-9C7A-E35B6E3A3E27}" destId="{BCFD036C-4F7B-47F1-8957-8C3BC445ED49}" srcOrd="0" destOrd="0" presId="urn:microsoft.com/office/officeart/2005/8/layout/process4"/>
    <dgm:cxn modelId="{BF777E8B-68B4-41C2-B8D4-697D27A96DB2}" srcId="{C006C372-02A6-4A12-B0B4-94C0CB89B25C}" destId="{2516B983-4B91-49B3-82F7-685DAC6AD4F9}" srcOrd="1" destOrd="0" parTransId="{0F4AF00D-FCC7-47E6-BF95-F34F7E75607A}" sibTransId="{03A1DBCC-BE1B-46FF-A288-88415C6B6565}"/>
    <dgm:cxn modelId="{189AF58B-BDF0-4278-9D7D-D22DF33A00F2}" srcId="{C006C372-02A6-4A12-B0B4-94C0CB89B25C}" destId="{0C7B689B-33F9-41C0-821B-4BC61F03BC73}" srcOrd="0" destOrd="0" parTransId="{5135EAD6-071E-4AB8-A242-096A4ECB9D53}" sibTransId="{1916D336-7B4C-4CF5-9627-9D7EBD40EE18}"/>
    <dgm:cxn modelId="{AE6C478F-C589-41ED-B824-63AD1BABDC02}" srcId="{2516B983-4B91-49B3-82F7-685DAC6AD4F9}" destId="{6FD16B74-16B6-44FA-B9CE-82250A34E6F1}" srcOrd="3" destOrd="0" parTransId="{7DB417A9-E2CF-4ED4-8E8C-0418918E109F}" sibTransId="{A8E2DE63-0A9E-4DCF-AA3D-A025F53B8591}"/>
    <dgm:cxn modelId="{64704D99-178C-464A-B89A-822FE417A3ED}" type="presOf" srcId="{C006C372-02A6-4A12-B0B4-94C0CB89B25C}" destId="{3411FBEE-49ED-4181-B469-2E63A4ED5262}" srcOrd="0" destOrd="0" presId="urn:microsoft.com/office/officeart/2005/8/layout/process4"/>
    <dgm:cxn modelId="{0BEC6CC7-3030-4F78-9389-1B65990B586A}" srcId="{2516B983-4B91-49B3-82F7-685DAC6AD4F9}" destId="{19EC9E15-23DB-49BF-9AD2-07F9E4B15920}" srcOrd="0" destOrd="0" parTransId="{FAC44FFF-8A0B-4033-940A-BD2AEDBE4176}" sibTransId="{42B4C064-5AAD-4A9E-BA74-22CA572A99D2}"/>
    <dgm:cxn modelId="{CF0103DC-A973-47D9-BE13-EDA9187CE4B1}" type="presOf" srcId="{19EC9E15-23DB-49BF-9AD2-07F9E4B15920}" destId="{97257D5D-28E7-48A4-AFB5-D1D7C0343ECD}" srcOrd="0" destOrd="0" presId="urn:microsoft.com/office/officeart/2005/8/layout/process4"/>
    <dgm:cxn modelId="{2FED1AC3-878F-46C1-BD47-F5EE3E95218F}" type="presParOf" srcId="{3411FBEE-49ED-4181-B469-2E63A4ED5262}" destId="{408F2867-2CC1-44F7-98AA-F1ED3DC308B6}" srcOrd="0" destOrd="0" presId="urn:microsoft.com/office/officeart/2005/8/layout/process4"/>
    <dgm:cxn modelId="{4C6394B3-6F1B-4BCB-9760-9F328158A884}" type="presParOf" srcId="{408F2867-2CC1-44F7-98AA-F1ED3DC308B6}" destId="{CCC1951F-ED71-407E-8113-B67CBB3B9660}" srcOrd="0" destOrd="0" presId="urn:microsoft.com/office/officeart/2005/8/layout/process4"/>
    <dgm:cxn modelId="{1E3BA222-37C4-4329-A61B-2243FD3B5C44}" type="presParOf" srcId="{408F2867-2CC1-44F7-98AA-F1ED3DC308B6}" destId="{439A3433-7153-4D8E-8F28-0803FE55B461}" srcOrd="1" destOrd="0" presId="urn:microsoft.com/office/officeart/2005/8/layout/process4"/>
    <dgm:cxn modelId="{D3A092E1-3109-4C55-A3CD-432C834EC5C4}" type="presParOf" srcId="{408F2867-2CC1-44F7-98AA-F1ED3DC308B6}" destId="{3B37E1FF-1925-4AC9-A843-A6B398B7F0FF}" srcOrd="2" destOrd="0" presId="urn:microsoft.com/office/officeart/2005/8/layout/process4"/>
    <dgm:cxn modelId="{D223350F-8388-4CFA-AFDC-37507CA0270F}" type="presParOf" srcId="{3B37E1FF-1925-4AC9-A843-A6B398B7F0FF}" destId="{97257D5D-28E7-48A4-AFB5-D1D7C0343ECD}" srcOrd="0" destOrd="0" presId="urn:microsoft.com/office/officeart/2005/8/layout/process4"/>
    <dgm:cxn modelId="{1383D02F-A4E1-4C57-B0B1-0304E12E3E29}" type="presParOf" srcId="{3B37E1FF-1925-4AC9-A843-A6B398B7F0FF}" destId="{A9C52E41-941F-4F08-83A8-69EC2ABAE96C}" srcOrd="1" destOrd="0" presId="urn:microsoft.com/office/officeart/2005/8/layout/process4"/>
    <dgm:cxn modelId="{B9162477-540E-414E-8EB3-4413C9ACB51F}" type="presParOf" srcId="{3B37E1FF-1925-4AC9-A843-A6B398B7F0FF}" destId="{9A6ED477-B38B-4BA5-83A5-0477B7681A2B}" srcOrd="2" destOrd="0" presId="urn:microsoft.com/office/officeart/2005/8/layout/process4"/>
    <dgm:cxn modelId="{C8762F28-0D30-4200-9491-3CAF4CC0CCDD}" type="presParOf" srcId="{3B37E1FF-1925-4AC9-A843-A6B398B7F0FF}" destId="{3FCD3B5F-6791-4CCD-9AE5-EA6AB1A55F8D}" srcOrd="3" destOrd="0" presId="urn:microsoft.com/office/officeart/2005/8/layout/process4"/>
    <dgm:cxn modelId="{9E91C378-A947-4EB1-89D0-9F1F005B4322}" type="presParOf" srcId="{3B37E1FF-1925-4AC9-A843-A6B398B7F0FF}" destId="{BCFD036C-4F7B-47F1-8957-8C3BC445ED49}" srcOrd="4" destOrd="0" presId="urn:microsoft.com/office/officeart/2005/8/layout/process4"/>
    <dgm:cxn modelId="{F418B1C6-EB88-4811-B135-ADDA8C8C86B3}" type="presParOf" srcId="{3411FBEE-49ED-4181-B469-2E63A4ED5262}" destId="{E78BC921-24D4-4A0D-9EB5-BDECA1A5267B}" srcOrd="1" destOrd="0" presId="urn:microsoft.com/office/officeart/2005/8/layout/process4"/>
    <dgm:cxn modelId="{0FBCA598-3F15-4614-BA67-0E666E81179F}" type="presParOf" srcId="{3411FBEE-49ED-4181-B469-2E63A4ED5262}" destId="{E6F3892C-6FFA-4236-9EA0-3AEF6D3B4D9C}" srcOrd="2" destOrd="0" presId="urn:microsoft.com/office/officeart/2005/8/layout/process4"/>
    <dgm:cxn modelId="{86888670-C648-485C-954B-01674049F177}" type="presParOf" srcId="{E6F3892C-6FFA-4236-9EA0-3AEF6D3B4D9C}" destId="{D2F82CA3-87E0-4A03-B10F-760E7A872CD1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88FAE5-2799-46A0-BC6D-31D8B36BBC14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5B6B8BE-68D2-440E-B2C3-1403D96AB8C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How you communicate makes a big difference in professional practice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65B19E-B846-489C-9300-308687F27231}" type="parTrans" cxnId="{F7029730-2037-4959-AFB4-AE9DFE458612}">
      <dgm:prSet/>
      <dgm:spPr/>
      <dgm:t>
        <a:bodyPr/>
        <a:lstStyle/>
        <a:p>
          <a:endParaRPr lang="en-US"/>
        </a:p>
      </dgm:t>
    </dgm:pt>
    <dgm:pt modelId="{6AFF8E00-5778-4B07-9C4E-1DB0FB2FB0DC}" type="sibTrans" cxnId="{F7029730-2037-4959-AFB4-AE9DFE458612}">
      <dgm:prSet/>
      <dgm:spPr/>
      <dgm:t>
        <a:bodyPr/>
        <a:lstStyle/>
        <a:p>
          <a:endParaRPr lang="en-US"/>
        </a:p>
      </dgm:t>
    </dgm:pt>
    <dgm:pt modelId="{779E1E1B-2FA9-493E-85D6-2816F202127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Good communication is essential to build trust, share information and provide high quality care to patients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C1E5D3-698D-4F7A-89DF-468D48D03853}" type="parTrans" cxnId="{12F2C75C-64F4-4B46-8CA8-1B19C96FFCB6}">
      <dgm:prSet/>
      <dgm:spPr/>
      <dgm:t>
        <a:bodyPr/>
        <a:lstStyle/>
        <a:p>
          <a:endParaRPr lang="en-US"/>
        </a:p>
      </dgm:t>
    </dgm:pt>
    <dgm:pt modelId="{54BD5822-D392-4933-ACFE-E4A088A7A785}" type="sibTrans" cxnId="{12F2C75C-64F4-4B46-8CA8-1B19C96FFCB6}">
      <dgm:prSet/>
      <dgm:spPr/>
      <dgm:t>
        <a:bodyPr/>
        <a:lstStyle/>
        <a:p>
          <a:endParaRPr lang="en-US"/>
        </a:p>
      </dgm:t>
    </dgm:pt>
    <dgm:pt modelId="{91B4C7E4-AD10-4F01-AF4E-30ECAFB86A6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Communication is also necessary between all healthcare professionals to maintain a safe, organised and effective service for the public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2C47AD-460A-4278-93C9-9F17F018D398}" type="parTrans" cxnId="{1B519B7E-10DD-4810-A873-0C71DCE5F706}">
      <dgm:prSet/>
      <dgm:spPr/>
      <dgm:t>
        <a:bodyPr/>
        <a:lstStyle/>
        <a:p>
          <a:endParaRPr lang="en-US"/>
        </a:p>
      </dgm:t>
    </dgm:pt>
    <dgm:pt modelId="{0DD1DE39-2D5F-4D27-99C9-4FAFB9CE4AE0}" type="sibTrans" cxnId="{1B519B7E-10DD-4810-A873-0C71DCE5F706}">
      <dgm:prSet/>
      <dgm:spPr/>
      <dgm:t>
        <a:bodyPr/>
        <a:lstStyle/>
        <a:p>
          <a:endParaRPr lang="en-US"/>
        </a:p>
      </dgm:t>
    </dgm:pt>
    <dgm:pt modelId="{14A4BE4B-560F-42DA-A2A9-A46A97CE8D1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Without clear communication, misunderstandings and errors can occur which can negatively impact patients and cause them harm or distress. It can also cause difficulties for colleagues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47236B-8827-4FA5-9AAF-6187A7F03C9C}" type="parTrans" cxnId="{E8767914-E3AD-46E9-A13F-BE9582830F9A}">
      <dgm:prSet/>
      <dgm:spPr/>
      <dgm:t>
        <a:bodyPr/>
        <a:lstStyle/>
        <a:p>
          <a:endParaRPr lang="en-US"/>
        </a:p>
      </dgm:t>
    </dgm:pt>
    <dgm:pt modelId="{50B5238A-6B31-4E32-92DF-6030AD07622F}" type="sibTrans" cxnId="{E8767914-E3AD-46E9-A13F-BE9582830F9A}">
      <dgm:prSet/>
      <dgm:spPr/>
      <dgm:t>
        <a:bodyPr/>
        <a:lstStyle/>
        <a:p>
          <a:endParaRPr lang="en-US"/>
        </a:p>
      </dgm:t>
    </dgm:pt>
    <dgm:pt modelId="{99E97BDB-BC52-4062-9538-FD4DA346C4B0}" type="pres">
      <dgm:prSet presAssocID="{F788FAE5-2799-46A0-BC6D-31D8B36BBC14}" presName="root" presStyleCnt="0">
        <dgm:presLayoutVars>
          <dgm:dir/>
          <dgm:resizeHandles val="exact"/>
        </dgm:presLayoutVars>
      </dgm:prSet>
      <dgm:spPr/>
    </dgm:pt>
    <dgm:pt modelId="{E787C9A0-7811-491B-8B54-96CA8604BFBC}" type="pres">
      <dgm:prSet presAssocID="{25B6B8BE-68D2-440E-B2C3-1403D96AB8C4}" presName="compNode" presStyleCnt="0"/>
      <dgm:spPr/>
    </dgm:pt>
    <dgm:pt modelId="{190D5BDB-125C-437A-AE76-5F04D0CCB216}" type="pres">
      <dgm:prSet presAssocID="{25B6B8BE-68D2-440E-B2C3-1403D96AB8C4}" presName="bgRect" presStyleLbl="bgShp" presStyleIdx="0" presStyleCnt="4"/>
      <dgm:spPr/>
    </dgm:pt>
    <dgm:pt modelId="{D5063D62-19AD-4E06-970B-F9B09F2041E2}" type="pres">
      <dgm:prSet presAssocID="{25B6B8BE-68D2-440E-B2C3-1403D96AB8C4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D6F7B254-0697-4C40-BE64-A61DD0D06B71}" type="pres">
      <dgm:prSet presAssocID="{25B6B8BE-68D2-440E-B2C3-1403D96AB8C4}" presName="spaceRect" presStyleCnt="0"/>
      <dgm:spPr/>
    </dgm:pt>
    <dgm:pt modelId="{88F71CF7-40AD-437F-9EB3-4731094C0C63}" type="pres">
      <dgm:prSet presAssocID="{25B6B8BE-68D2-440E-B2C3-1403D96AB8C4}" presName="parTx" presStyleLbl="revTx" presStyleIdx="0" presStyleCnt="4">
        <dgm:presLayoutVars>
          <dgm:chMax val="0"/>
          <dgm:chPref val="0"/>
        </dgm:presLayoutVars>
      </dgm:prSet>
      <dgm:spPr/>
    </dgm:pt>
    <dgm:pt modelId="{5C17E3EA-BC7E-42EE-A5D5-6029C682508A}" type="pres">
      <dgm:prSet presAssocID="{6AFF8E00-5778-4B07-9C4E-1DB0FB2FB0DC}" presName="sibTrans" presStyleCnt="0"/>
      <dgm:spPr/>
    </dgm:pt>
    <dgm:pt modelId="{0BEF1C0F-5EBB-4BD8-9F19-F4B214CF8033}" type="pres">
      <dgm:prSet presAssocID="{779E1E1B-2FA9-493E-85D6-2816F202127D}" presName="compNode" presStyleCnt="0"/>
      <dgm:spPr/>
    </dgm:pt>
    <dgm:pt modelId="{E339C967-5779-4FAF-BD3E-85AD595A2403}" type="pres">
      <dgm:prSet presAssocID="{779E1E1B-2FA9-493E-85D6-2816F202127D}" presName="bgRect" presStyleLbl="bgShp" presStyleIdx="1" presStyleCnt="4"/>
      <dgm:spPr/>
    </dgm:pt>
    <dgm:pt modelId="{CB483C27-F647-4089-8EEF-C88B76077952}" type="pres">
      <dgm:prSet presAssocID="{779E1E1B-2FA9-493E-85D6-2816F202127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CFAA9A90-779F-4538-BDEF-A59D5B12C65F}" type="pres">
      <dgm:prSet presAssocID="{779E1E1B-2FA9-493E-85D6-2816F202127D}" presName="spaceRect" presStyleCnt="0"/>
      <dgm:spPr/>
    </dgm:pt>
    <dgm:pt modelId="{6C83BEA5-0F5D-4D4A-AE53-61B3EE6E9C5D}" type="pres">
      <dgm:prSet presAssocID="{779E1E1B-2FA9-493E-85D6-2816F202127D}" presName="parTx" presStyleLbl="revTx" presStyleIdx="1" presStyleCnt="4">
        <dgm:presLayoutVars>
          <dgm:chMax val="0"/>
          <dgm:chPref val="0"/>
        </dgm:presLayoutVars>
      </dgm:prSet>
      <dgm:spPr/>
    </dgm:pt>
    <dgm:pt modelId="{3B9E36E8-367F-4843-ABB8-8C313F88D722}" type="pres">
      <dgm:prSet presAssocID="{54BD5822-D392-4933-ACFE-E4A088A7A785}" presName="sibTrans" presStyleCnt="0"/>
      <dgm:spPr/>
    </dgm:pt>
    <dgm:pt modelId="{D08BE257-968F-4C61-9BBF-31A455E068F2}" type="pres">
      <dgm:prSet presAssocID="{91B4C7E4-AD10-4F01-AF4E-30ECAFB86A69}" presName="compNode" presStyleCnt="0"/>
      <dgm:spPr/>
    </dgm:pt>
    <dgm:pt modelId="{ABB28902-3871-4F64-82EF-36B8FDDBE0A8}" type="pres">
      <dgm:prSet presAssocID="{91B4C7E4-AD10-4F01-AF4E-30ECAFB86A69}" presName="bgRect" presStyleLbl="bgShp" presStyleIdx="2" presStyleCnt="4"/>
      <dgm:spPr/>
    </dgm:pt>
    <dgm:pt modelId="{88A2D155-3F09-4DE1-956C-D812532730D9}" type="pres">
      <dgm:prSet presAssocID="{91B4C7E4-AD10-4F01-AF4E-30ECAFB86A6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irst Aid Kit"/>
        </a:ext>
      </dgm:extLst>
    </dgm:pt>
    <dgm:pt modelId="{EA850023-F684-43DC-BE11-4FFEC1C48580}" type="pres">
      <dgm:prSet presAssocID="{91B4C7E4-AD10-4F01-AF4E-30ECAFB86A69}" presName="spaceRect" presStyleCnt="0"/>
      <dgm:spPr/>
    </dgm:pt>
    <dgm:pt modelId="{4EEAB76E-3589-44BB-841C-FCF59919AEEE}" type="pres">
      <dgm:prSet presAssocID="{91B4C7E4-AD10-4F01-AF4E-30ECAFB86A69}" presName="parTx" presStyleLbl="revTx" presStyleIdx="2" presStyleCnt="4">
        <dgm:presLayoutVars>
          <dgm:chMax val="0"/>
          <dgm:chPref val="0"/>
        </dgm:presLayoutVars>
      </dgm:prSet>
      <dgm:spPr/>
    </dgm:pt>
    <dgm:pt modelId="{EDBA971B-04BB-4A11-978C-C4EEA91E62C2}" type="pres">
      <dgm:prSet presAssocID="{0DD1DE39-2D5F-4D27-99C9-4FAFB9CE4AE0}" presName="sibTrans" presStyleCnt="0"/>
      <dgm:spPr/>
    </dgm:pt>
    <dgm:pt modelId="{61038F2D-11A3-45A3-9FB2-A8265B3489F6}" type="pres">
      <dgm:prSet presAssocID="{14A4BE4B-560F-42DA-A2A9-A46A97CE8D17}" presName="compNode" presStyleCnt="0"/>
      <dgm:spPr/>
    </dgm:pt>
    <dgm:pt modelId="{6D4AAAF1-C21C-4100-89BC-D7AA2A67B1B5}" type="pres">
      <dgm:prSet presAssocID="{14A4BE4B-560F-42DA-A2A9-A46A97CE8D17}" presName="bgRect" presStyleLbl="bgShp" presStyleIdx="3" presStyleCnt="4"/>
      <dgm:spPr/>
    </dgm:pt>
    <dgm:pt modelId="{3B754A5F-8D03-45BB-8221-9CA6271089BD}" type="pres">
      <dgm:prSet presAssocID="{14A4BE4B-560F-42DA-A2A9-A46A97CE8D17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nger"/>
        </a:ext>
      </dgm:extLst>
    </dgm:pt>
    <dgm:pt modelId="{AD710F31-1224-40C4-B7EF-CA9DD26B28B3}" type="pres">
      <dgm:prSet presAssocID="{14A4BE4B-560F-42DA-A2A9-A46A97CE8D17}" presName="spaceRect" presStyleCnt="0"/>
      <dgm:spPr/>
    </dgm:pt>
    <dgm:pt modelId="{7DC62023-6435-4F65-A1AE-D0EC137F1EA5}" type="pres">
      <dgm:prSet presAssocID="{14A4BE4B-560F-42DA-A2A9-A46A97CE8D17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E8767914-E3AD-46E9-A13F-BE9582830F9A}" srcId="{F788FAE5-2799-46A0-BC6D-31D8B36BBC14}" destId="{14A4BE4B-560F-42DA-A2A9-A46A97CE8D17}" srcOrd="3" destOrd="0" parTransId="{4347236B-8827-4FA5-9AAF-6187A7F03C9C}" sibTransId="{50B5238A-6B31-4E32-92DF-6030AD07622F}"/>
    <dgm:cxn modelId="{F7029730-2037-4959-AFB4-AE9DFE458612}" srcId="{F788FAE5-2799-46A0-BC6D-31D8B36BBC14}" destId="{25B6B8BE-68D2-440E-B2C3-1403D96AB8C4}" srcOrd="0" destOrd="0" parTransId="{0E65B19E-B846-489C-9300-308687F27231}" sibTransId="{6AFF8E00-5778-4B07-9C4E-1DB0FB2FB0DC}"/>
    <dgm:cxn modelId="{BD60B53F-CB6E-4B04-8238-9F1DEC2151CA}" type="presOf" srcId="{F788FAE5-2799-46A0-BC6D-31D8B36BBC14}" destId="{99E97BDB-BC52-4062-9538-FD4DA346C4B0}" srcOrd="0" destOrd="0" presId="urn:microsoft.com/office/officeart/2018/2/layout/IconVerticalSolidList"/>
    <dgm:cxn modelId="{12F2C75C-64F4-4B46-8CA8-1B19C96FFCB6}" srcId="{F788FAE5-2799-46A0-BC6D-31D8B36BBC14}" destId="{779E1E1B-2FA9-493E-85D6-2816F202127D}" srcOrd="1" destOrd="0" parTransId="{FDC1E5D3-698D-4F7A-89DF-468D48D03853}" sibTransId="{54BD5822-D392-4933-ACFE-E4A088A7A785}"/>
    <dgm:cxn modelId="{9EA9F751-02CA-4429-97C7-83A267E3D17A}" type="presOf" srcId="{14A4BE4B-560F-42DA-A2A9-A46A97CE8D17}" destId="{7DC62023-6435-4F65-A1AE-D0EC137F1EA5}" srcOrd="0" destOrd="0" presId="urn:microsoft.com/office/officeart/2018/2/layout/IconVerticalSolidList"/>
    <dgm:cxn modelId="{A255CD53-B300-484A-8FAD-05584FF8FD44}" type="presOf" srcId="{25B6B8BE-68D2-440E-B2C3-1403D96AB8C4}" destId="{88F71CF7-40AD-437F-9EB3-4731094C0C63}" srcOrd="0" destOrd="0" presId="urn:microsoft.com/office/officeart/2018/2/layout/IconVerticalSolidList"/>
    <dgm:cxn modelId="{1B519B7E-10DD-4810-A873-0C71DCE5F706}" srcId="{F788FAE5-2799-46A0-BC6D-31D8B36BBC14}" destId="{91B4C7E4-AD10-4F01-AF4E-30ECAFB86A69}" srcOrd="2" destOrd="0" parTransId="{9A2C47AD-460A-4278-93C9-9F17F018D398}" sibTransId="{0DD1DE39-2D5F-4D27-99C9-4FAFB9CE4AE0}"/>
    <dgm:cxn modelId="{47AC9B9C-5E7B-49DD-B27A-6C2A72A965DA}" type="presOf" srcId="{91B4C7E4-AD10-4F01-AF4E-30ECAFB86A69}" destId="{4EEAB76E-3589-44BB-841C-FCF59919AEEE}" srcOrd="0" destOrd="0" presId="urn:microsoft.com/office/officeart/2018/2/layout/IconVerticalSolidList"/>
    <dgm:cxn modelId="{8F8C26CC-4C65-445E-A0AE-D6CE64E99C45}" type="presOf" srcId="{779E1E1B-2FA9-493E-85D6-2816F202127D}" destId="{6C83BEA5-0F5D-4D4A-AE53-61B3EE6E9C5D}" srcOrd="0" destOrd="0" presId="urn:microsoft.com/office/officeart/2018/2/layout/IconVerticalSolidList"/>
    <dgm:cxn modelId="{F16A7987-7EE1-4009-8FE0-808F8476F03B}" type="presParOf" srcId="{99E97BDB-BC52-4062-9538-FD4DA346C4B0}" destId="{E787C9A0-7811-491B-8B54-96CA8604BFBC}" srcOrd="0" destOrd="0" presId="urn:microsoft.com/office/officeart/2018/2/layout/IconVerticalSolidList"/>
    <dgm:cxn modelId="{FA75A509-2F08-458E-8B11-7702E8D7F1AC}" type="presParOf" srcId="{E787C9A0-7811-491B-8B54-96CA8604BFBC}" destId="{190D5BDB-125C-437A-AE76-5F04D0CCB216}" srcOrd="0" destOrd="0" presId="urn:microsoft.com/office/officeart/2018/2/layout/IconVerticalSolidList"/>
    <dgm:cxn modelId="{8F684850-D7AF-4620-B265-0647926ED6B0}" type="presParOf" srcId="{E787C9A0-7811-491B-8B54-96CA8604BFBC}" destId="{D5063D62-19AD-4E06-970B-F9B09F2041E2}" srcOrd="1" destOrd="0" presId="urn:microsoft.com/office/officeart/2018/2/layout/IconVerticalSolidList"/>
    <dgm:cxn modelId="{8A26DE13-F366-4F1A-871B-B8BC444753F7}" type="presParOf" srcId="{E787C9A0-7811-491B-8B54-96CA8604BFBC}" destId="{D6F7B254-0697-4C40-BE64-A61DD0D06B71}" srcOrd="2" destOrd="0" presId="urn:microsoft.com/office/officeart/2018/2/layout/IconVerticalSolidList"/>
    <dgm:cxn modelId="{90D3F6A4-0DE1-4BFB-98A3-17870B6E726D}" type="presParOf" srcId="{E787C9A0-7811-491B-8B54-96CA8604BFBC}" destId="{88F71CF7-40AD-437F-9EB3-4731094C0C63}" srcOrd="3" destOrd="0" presId="urn:microsoft.com/office/officeart/2018/2/layout/IconVerticalSolidList"/>
    <dgm:cxn modelId="{27C410E1-DA86-481F-9239-701F65F61D4B}" type="presParOf" srcId="{99E97BDB-BC52-4062-9538-FD4DA346C4B0}" destId="{5C17E3EA-BC7E-42EE-A5D5-6029C682508A}" srcOrd="1" destOrd="0" presId="urn:microsoft.com/office/officeart/2018/2/layout/IconVerticalSolidList"/>
    <dgm:cxn modelId="{3C8B1BCA-472F-411D-955D-3297E8D26CDE}" type="presParOf" srcId="{99E97BDB-BC52-4062-9538-FD4DA346C4B0}" destId="{0BEF1C0F-5EBB-4BD8-9F19-F4B214CF8033}" srcOrd="2" destOrd="0" presId="urn:microsoft.com/office/officeart/2018/2/layout/IconVerticalSolidList"/>
    <dgm:cxn modelId="{E3411B8E-01BA-4292-82E1-5901D624F56E}" type="presParOf" srcId="{0BEF1C0F-5EBB-4BD8-9F19-F4B214CF8033}" destId="{E339C967-5779-4FAF-BD3E-85AD595A2403}" srcOrd="0" destOrd="0" presId="urn:microsoft.com/office/officeart/2018/2/layout/IconVerticalSolidList"/>
    <dgm:cxn modelId="{E8540068-DB98-4E50-8574-BC02E01DCBC5}" type="presParOf" srcId="{0BEF1C0F-5EBB-4BD8-9F19-F4B214CF8033}" destId="{CB483C27-F647-4089-8EEF-C88B76077952}" srcOrd="1" destOrd="0" presId="urn:microsoft.com/office/officeart/2018/2/layout/IconVerticalSolidList"/>
    <dgm:cxn modelId="{94D03F75-F576-40AC-99F8-2271D9CEEDBA}" type="presParOf" srcId="{0BEF1C0F-5EBB-4BD8-9F19-F4B214CF8033}" destId="{CFAA9A90-779F-4538-BDEF-A59D5B12C65F}" srcOrd="2" destOrd="0" presId="urn:microsoft.com/office/officeart/2018/2/layout/IconVerticalSolidList"/>
    <dgm:cxn modelId="{F5039570-7845-4ECF-A5B5-C4C8A8E96170}" type="presParOf" srcId="{0BEF1C0F-5EBB-4BD8-9F19-F4B214CF8033}" destId="{6C83BEA5-0F5D-4D4A-AE53-61B3EE6E9C5D}" srcOrd="3" destOrd="0" presId="urn:microsoft.com/office/officeart/2018/2/layout/IconVerticalSolidList"/>
    <dgm:cxn modelId="{420DEEF2-BCF8-4093-8F9B-A309F1703EEE}" type="presParOf" srcId="{99E97BDB-BC52-4062-9538-FD4DA346C4B0}" destId="{3B9E36E8-367F-4843-ABB8-8C313F88D722}" srcOrd="3" destOrd="0" presId="urn:microsoft.com/office/officeart/2018/2/layout/IconVerticalSolidList"/>
    <dgm:cxn modelId="{2C4EDCE6-B194-446A-9C80-41BA2E3388CE}" type="presParOf" srcId="{99E97BDB-BC52-4062-9538-FD4DA346C4B0}" destId="{D08BE257-968F-4C61-9BBF-31A455E068F2}" srcOrd="4" destOrd="0" presId="urn:microsoft.com/office/officeart/2018/2/layout/IconVerticalSolidList"/>
    <dgm:cxn modelId="{CF427393-CB33-47AB-BBCC-105E2EBC265F}" type="presParOf" srcId="{D08BE257-968F-4C61-9BBF-31A455E068F2}" destId="{ABB28902-3871-4F64-82EF-36B8FDDBE0A8}" srcOrd="0" destOrd="0" presId="urn:microsoft.com/office/officeart/2018/2/layout/IconVerticalSolidList"/>
    <dgm:cxn modelId="{B8D8EE65-90C9-4F0D-B322-7C6A14B125FF}" type="presParOf" srcId="{D08BE257-968F-4C61-9BBF-31A455E068F2}" destId="{88A2D155-3F09-4DE1-956C-D812532730D9}" srcOrd="1" destOrd="0" presId="urn:microsoft.com/office/officeart/2018/2/layout/IconVerticalSolidList"/>
    <dgm:cxn modelId="{C4A243AE-84C6-419A-9F16-684348226EAF}" type="presParOf" srcId="{D08BE257-968F-4C61-9BBF-31A455E068F2}" destId="{EA850023-F684-43DC-BE11-4FFEC1C48580}" srcOrd="2" destOrd="0" presId="urn:microsoft.com/office/officeart/2018/2/layout/IconVerticalSolidList"/>
    <dgm:cxn modelId="{A2A4F67D-132C-4645-B812-A378F1EF46CC}" type="presParOf" srcId="{D08BE257-968F-4C61-9BBF-31A455E068F2}" destId="{4EEAB76E-3589-44BB-841C-FCF59919AEEE}" srcOrd="3" destOrd="0" presId="urn:microsoft.com/office/officeart/2018/2/layout/IconVerticalSolidList"/>
    <dgm:cxn modelId="{2C1A881C-D0D0-4947-A6CB-5926AD47635F}" type="presParOf" srcId="{99E97BDB-BC52-4062-9538-FD4DA346C4B0}" destId="{EDBA971B-04BB-4A11-978C-C4EEA91E62C2}" srcOrd="5" destOrd="0" presId="urn:microsoft.com/office/officeart/2018/2/layout/IconVerticalSolidList"/>
    <dgm:cxn modelId="{A8E9E21F-B5DF-4FA1-B0C3-5C4ABB4194A7}" type="presParOf" srcId="{99E97BDB-BC52-4062-9538-FD4DA346C4B0}" destId="{61038F2D-11A3-45A3-9FB2-A8265B3489F6}" srcOrd="6" destOrd="0" presId="urn:microsoft.com/office/officeart/2018/2/layout/IconVerticalSolidList"/>
    <dgm:cxn modelId="{2862F20B-2661-44B4-B0E5-6F4D69EB3EF7}" type="presParOf" srcId="{61038F2D-11A3-45A3-9FB2-A8265B3489F6}" destId="{6D4AAAF1-C21C-4100-89BC-D7AA2A67B1B5}" srcOrd="0" destOrd="0" presId="urn:microsoft.com/office/officeart/2018/2/layout/IconVerticalSolidList"/>
    <dgm:cxn modelId="{00B9E798-5532-4817-96A2-A259AB672FE0}" type="presParOf" srcId="{61038F2D-11A3-45A3-9FB2-A8265B3489F6}" destId="{3B754A5F-8D03-45BB-8221-9CA6271089BD}" srcOrd="1" destOrd="0" presId="urn:microsoft.com/office/officeart/2018/2/layout/IconVerticalSolidList"/>
    <dgm:cxn modelId="{8A8E8B40-EB06-4F4B-96A6-0004467A2D2F}" type="presParOf" srcId="{61038F2D-11A3-45A3-9FB2-A8265B3489F6}" destId="{AD710F31-1224-40C4-B7EF-CA9DD26B28B3}" srcOrd="2" destOrd="0" presId="urn:microsoft.com/office/officeart/2018/2/layout/IconVerticalSolidList"/>
    <dgm:cxn modelId="{31553E67-30DB-4119-B697-0E76B38C7E76}" type="presParOf" srcId="{61038F2D-11A3-45A3-9FB2-A8265B3489F6}" destId="{7DC62023-6435-4F65-A1AE-D0EC137F1EA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9A3433-7153-4D8E-8F28-0803FE55B461}">
      <dsp:nvSpPr>
        <dsp:cNvPr id="0" name=""/>
        <dsp:cNvSpPr/>
      </dsp:nvSpPr>
      <dsp:spPr>
        <a:xfrm>
          <a:off x="0" y="3259357"/>
          <a:ext cx="8411753" cy="213849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1592" tIns="291592" rIns="291592" bIns="291592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/>
            <a:t>By using various methods, such as:</a:t>
          </a:r>
          <a:endParaRPr lang="en-US" sz="4100" kern="1200"/>
        </a:p>
      </dsp:txBody>
      <dsp:txXfrm>
        <a:off x="0" y="3259357"/>
        <a:ext cx="8411753" cy="1154785"/>
      </dsp:txXfrm>
    </dsp:sp>
    <dsp:sp modelId="{97257D5D-28E7-48A4-AFB5-D1D7C0343ECD}">
      <dsp:nvSpPr>
        <dsp:cNvPr id="0" name=""/>
        <dsp:cNvSpPr/>
      </dsp:nvSpPr>
      <dsp:spPr>
        <a:xfrm>
          <a:off x="1026" y="4371373"/>
          <a:ext cx="1681939" cy="983706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2000" b="1" i="0" kern="1200" dirty="0"/>
            <a:t>• </a:t>
          </a:r>
          <a:r>
            <a:rPr lang="en-GB" sz="2000" kern="1200" dirty="0"/>
            <a:t>Speech</a:t>
          </a:r>
          <a:endParaRPr lang="en-US" sz="2000" kern="1200" dirty="0"/>
        </a:p>
      </dsp:txBody>
      <dsp:txXfrm>
        <a:off x="1026" y="4371373"/>
        <a:ext cx="1681939" cy="983706"/>
      </dsp:txXfrm>
    </dsp:sp>
    <dsp:sp modelId="{A9C52E41-941F-4F08-83A8-69EC2ABAE96C}">
      <dsp:nvSpPr>
        <dsp:cNvPr id="0" name=""/>
        <dsp:cNvSpPr/>
      </dsp:nvSpPr>
      <dsp:spPr>
        <a:xfrm>
          <a:off x="1682966" y="4371373"/>
          <a:ext cx="1681939" cy="983706"/>
        </a:xfrm>
        <a:prstGeom prst="rect">
          <a:avLst/>
        </a:prstGeom>
        <a:solidFill>
          <a:schemeClr val="accent2">
            <a:tint val="40000"/>
            <a:alpha val="90000"/>
            <a:hueOff val="-78674"/>
            <a:satOff val="-2410"/>
            <a:lumOff val="-1278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78674"/>
              <a:satOff val="-2410"/>
              <a:lumOff val="-127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0" kern="1200" dirty="0"/>
            <a:t>• </a:t>
          </a:r>
          <a:r>
            <a:rPr lang="en-GB" sz="2000" kern="1200" dirty="0"/>
            <a:t>Sounds</a:t>
          </a:r>
          <a:endParaRPr lang="en-US" sz="2000" kern="1200" dirty="0"/>
        </a:p>
      </dsp:txBody>
      <dsp:txXfrm>
        <a:off x="1682966" y="4371373"/>
        <a:ext cx="1681939" cy="983706"/>
      </dsp:txXfrm>
    </dsp:sp>
    <dsp:sp modelId="{9A6ED477-B38B-4BA5-83A5-0477B7681A2B}">
      <dsp:nvSpPr>
        <dsp:cNvPr id="0" name=""/>
        <dsp:cNvSpPr/>
      </dsp:nvSpPr>
      <dsp:spPr>
        <a:xfrm>
          <a:off x="3364906" y="4371373"/>
          <a:ext cx="1681939" cy="983706"/>
        </a:xfrm>
        <a:prstGeom prst="rect">
          <a:avLst/>
        </a:prstGeom>
        <a:solidFill>
          <a:schemeClr val="accent2">
            <a:tint val="40000"/>
            <a:alpha val="90000"/>
            <a:hueOff val="-157348"/>
            <a:satOff val="-4819"/>
            <a:lumOff val="-2556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157348"/>
              <a:satOff val="-4819"/>
              <a:lumOff val="-255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0" kern="1200" dirty="0"/>
            <a:t>• </a:t>
          </a:r>
          <a:r>
            <a:rPr lang="en-GB" sz="2000" kern="1200" dirty="0"/>
            <a:t>Actions</a:t>
          </a:r>
          <a:endParaRPr lang="en-US" sz="2000" kern="1200" dirty="0"/>
        </a:p>
      </dsp:txBody>
      <dsp:txXfrm>
        <a:off x="3364906" y="4371373"/>
        <a:ext cx="1681939" cy="983706"/>
      </dsp:txXfrm>
    </dsp:sp>
    <dsp:sp modelId="{3FCD3B5F-6791-4CCD-9AE5-EA6AB1A55F8D}">
      <dsp:nvSpPr>
        <dsp:cNvPr id="0" name=""/>
        <dsp:cNvSpPr/>
      </dsp:nvSpPr>
      <dsp:spPr>
        <a:xfrm>
          <a:off x="5046846" y="4371373"/>
          <a:ext cx="1681939" cy="983706"/>
        </a:xfrm>
        <a:prstGeom prst="rect">
          <a:avLst/>
        </a:prstGeom>
        <a:solidFill>
          <a:schemeClr val="accent2">
            <a:tint val="40000"/>
            <a:alpha val="90000"/>
            <a:hueOff val="-236021"/>
            <a:satOff val="-7229"/>
            <a:lumOff val="-3834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236021"/>
              <a:satOff val="-7229"/>
              <a:lumOff val="-383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0" kern="1200" dirty="0"/>
            <a:t>• </a:t>
          </a:r>
          <a:r>
            <a:rPr lang="en-GB" sz="2000" kern="1200" dirty="0"/>
            <a:t>Writing</a:t>
          </a:r>
          <a:endParaRPr lang="en-US" sz="2000" kern="1200" dirty="0"/>
        </a:p>
      </dsp:txBody>
      <dsp:txXfrm>
        <a:off x="5046846" y="4371373"/>
        <a:ext cx="1681939" cy="983706"/>
      </dsp:txXfrm>
    </dsp:sp>
    <dsp:sp modelId="{BCFD036C-4F7B-47F1-8957-8C3BC445ED49}">
      <dsp:nvSpPr>
        <dsp:cNvPr id="0" name=""/>
        <dsp:cNvSpPr/>
      </dsp:nvSpPr>
      <dsp:spPr>
        <a:xfrm>
          <a:off x="6728786" y="4371373"/>
          <a:ext cx="1681939" cy="983706"/>
        </a:xfrm>
        <a:prstGeom prst="rect">
          <a:avLst/>
        </a:prstGeom>
        <a:solidFill>
          <a:schemeClr val="accent2">
            <a:tint val="40000"/>
            <a:alpha val="90000"/>
            <a:hueOff val="-314695"/>
            <a:satOff val="-9638"/>
            <a:lumOff val="-5112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314695"/>
              <a:satOff val="-9638"/>
              <a:lumOff val="-511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0" kern="1200" dirty="0"/>
            <a:t>• </a:t>
          </a:r>
          <a:r>
            <a:rPr lang="en-GB" sz="2000" kern="1200" dirty="0"/>
            <a:t>Behaviour</a:t>
          </a:r>
          <a:endParaRPr lang="en-US" sz="2000" kern="1200" dirty="0"/>
        </a:p>
      </dsp:txBody>
      <dsp:txXfrm>
        <a:off x="6728786" y="4371373"/>
        <a:ext cx="1681939" cy="983706"/>
      </dsp:txXfrm>
    </dsp:sp>
    <dsp:sp modelId="{D2F82CA3-87E0-4A03-B10F-760E7A872CD1}">
      <dsp:nvSpPr>
        <dsp:cNvPr id="0" name=""/>
        <dsp:cNvSpPr/>
      </dsp:nvSpPr>
      <dsp:spPr>
        <a:xfrm rot="10800000">
          <a:off x="0" y="2435"/>
          <a:ext cx="8411753" cy="3288999"/>
        </a:xfrm>
        <a:prstGeom prst="upArrowCallout">
          <a:avLst/>
        </a:prstGeom>
        <a:solidFill>
          <a:schemeClr val="accent2">
            <a:hueOff val="-407213"/>
            <a:satOff val="-3490"/>
            <a:lumOff val="-2313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1592" tIns="291592" rIns="291592" bIns="291592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/>
            <a:t>The act of sharing or exchanging information </a:t>
          </a:r>
          <a:endParaRPr lang="en-US" sz="4100" kern="1200"/>
        </a:p>
      </dsp:txBody>
      <dsp:txXfrm rot="10800000">
        <a:off x="0" y="2435"/>
        <a:ext cx="8411753" cy="21370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0D5BDB-125C-437A-AE76-5F04D0CCB216}">
      <dsp:nvSpPr>
        <dsp:cNvPr id="0" name=""/>
        <dsp:cNvSpPr/>
      </dsp:nvSpPr>
      <dsp:spPr>
        <a:xfrm>
          <a:off x="0" y="1552"/>
          <a:ext cx="10691265" cy="78669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063D62-19AD-4E06-970B-F9B09F2041E2}">
      <dsp:nvSpPr>
        <dsp:cNvPr id="0" name=""/>
        <dsp:cNvSpPr/>
      </dsp:nvSpPr>
      <dsp:spPr>
        <a:xfrm>
          <a:off x="237974" y="178558"/>
          <a:ext cx="432681" cy="43268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F71CF7-40AD-437F-9EB3-4731094C0C63}">
      <dsp:nvSpPr>
        <dsp:cNvPr id="0" name=""/>
        <dsp:cNvSpPr/>
      </dsp:nvSpPr>
      <dsp:spPr>
        <a:xfrm>
          <a:off x="908630" y="1552"/>
          <a:ext cx="9782634" cy="7866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258" tIns="83258" rIns="83258" bIns="8325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How you communicate makes a big difference in professional practice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08630" y="1552"/>
        <a:ext cx="9782634" cy="786692"/>
      </dsp:txXfrm>
    </dsp:sp>
    <dsp:sp modelId="{E339C967-5779-4FAF-BD3E-85AD595A2403}">
      <dsp:nvSpPr>
        <dsp:cNvPr id="0" name=""/>
        <dsp:cNvSpPr/>
      </dsp:nvSpPr>
      <dsp:spPr>
        <a:xfrm>
          <a:off x="0" y="984918"/>
          <a:ext cx="10691265" cy="78669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483C27-F647-4089-8EEF-C88B76077952}">
      <dsp:nvSpPr>
        <dsp:cNvPr id="0" name=""/>
        <dsp:cNvSpPr/>
      </dsp:nvSpPr>
      <dsp:spPr>
        <a:xfrm>
          <a:off x="237974" y="1161924"/>
          <a:ext cx="432681" cy="43268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83BEA5-0F5D-4D4A-AE53-61B3EE6E9C5D}">
      <dsp:nvSpPr>
        <dsp:cNvPr id="0" name=""/>
        <dsp:cNvSpPr/>
      </dsp:nvSpPr>
      <dsp:spPr>
        <a:xfrm>
          <a:off x="908630" y="984918"/>
          <a:ext cx="9782634" cy="7866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258" tIns="83258" rIns="83258" bIns="8325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Good communication is essential to build trust, share information and provide high quality care to patients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08630" y="984918"/>
        <a:ext cx="9782634" cy="786692"/>
      </dsp:txXfrm>
    </dsp:sp>
    <dsp:sp modelId="{ABB28902-3871-4F64-82EF-36B8FDDBE0A8}">
      <dsp:nvSpPr>
        <dsp:cNvPr id="0" name=""/>
        <dsp:cNvSpPr/>
      </dsp:nvSpPr>
      <dsp:spPr>
        <a:xfrm>
          <a:off x="0" y="1968284"/>
          <a:ext cx="10691265" cy="78669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A2D155-3F09-4DE1-956C-D812532730D9}">
      <dsp:nvSpPr>
        <dsp:cNvPr id="0" name=""/>
        <dsp:cNvSpPr/>
      </dsp:nvSpPr>
      <dsp:spPr>
        <a:xfrm>
          <a:off x="237974" y="2145290"/>
          <a:ext cx="432681" cy="43268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EAB76E-3589-44BB-841C-FCF59919AEEE}">
      <dsp:nvSpPr>
        <dsp:cNvPr id="0" name=""/>
        <dsp:cNvSpPr/>
      </dsp:nvSpPr>
      <dsp:spPr>
        <a:xfrm>
          <a:off x="908630" y="1968284"/>
          <a:ext cx="9782634" cy="7866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258" tIns="83258" rIns="83258" bIns="8325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Communication is also necessary between all healthcare professionals to maintain a safe, organised and effective service for the public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08630" y="1968284"/>
        <a:ext cx="9782634" cy="786692"/>
      </dsp:txXfrm>
    </dsp:sp>
    <dsp:sp modelId="{6D4AAAF1-C21C-4100-89BC-D7AA2A67B1B5}">
      <dsp:nvSpPr>
        <dsp:cNvPr id="0" name=""/>
        <dsp:cNvSpPr/>
      </dsp:nvSpPr>
      <dsp:spPr>
        <a:xfrm>
          <a:off x="0" y="2951650"/>
          <a:ext cx="10691265" cy="78669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754A5F-8D03-45BB-8221-9CA6271089BD}">
      <dsp:nvSpPr>
        <dsp:cNvPr id="0" name=""/>
        <dsp:cNvSpPr/>
      </dsp:nvSpPr>
      <dsp:spPr>
        <a:xfrm>
          <a:off x="237974" y="3128656"/>
          <a:ext cx="432681" cy="43268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C62023-6435-4F65-A1AE-D0EC137F1EA5}">
      <dsp:nvSpPr>
        <dsp:cNvPr id="0" name=""/>
        <dsp:cNvSpPr/>
      </dsp:nvSpPr>
      <dsp:spPr>
        <a:xfrm>
          <a:off x="908630" y="2951650"/>
          <a:ext cx="9782634" cy="7866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258" tIns="83258" rIns="83258" bIns="8325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Without clear communication, misunderstandings and errors can occur which can negatively impact patients and cause them harm or distress. It can also cause difficulties for colleagues 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08630" y="2951650"/>
        <a:ext cx="9782634" cy="7866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67129F-0618-4841-9D77-E52F67411779}" type="datetimeFigureOut">
              <a:rPr lang="en-GB" smtClean="0"/>
              <a:t>07/02/2026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B096C4-62F6-4B7E-9B63-04C9EEBD2B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590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Good morning, my name is Nadeem Ashraf.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 this presentation I will talk about communication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 will explain what communication means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main types of communication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why it is important in health and social care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 will describe the Shannon Weaver model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And finally I will give some practical examples of communication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B096C4-62F6-4B7E-9B63-04C9EEBD2B9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9657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Communication can be defined in many ways.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It is the process of sharing information from one person to another.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using speech, actions, body language and many other examples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 health and social care, communication should be strong and clear for the patient or colleague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B096C4-62F6-4B7E-9B63-04C9EEBD2B9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2837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There are two main types of communication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Verbal includes speech and written communication – for example talking to a patient or writing medical documents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Non-verbal communication includes body language, eye contact, facial expressions, and tone of voice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B096C4-62F6-4B7E-9B63-04C9EEBD2B9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4706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Clear communication is very important in health and social care for many reasons.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Firstly, it improves patient safety and reduces risk of misunderstandings and errors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It also improves teamwork and builds trust between patients and colleagues.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Without clear communication, mistakes can happen which cause harm to others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B096C4-62F6-4B7E-9B63-04C9EEBD2B9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808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Shannon weaver model explains the process of communication with 5 main parts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First, the sender is the person who wants to communicate a message.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Second is the encoder where thoughts are turned into words or symbols.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Then the channel is how the message is sent, for example through speech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decoder is interpretating of the message by the receiver.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Finally the receiver is the person who gets the message.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B096C4-62F6-4B7E-9B63-04C9EEBD2B9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829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Example 1 - In this scenario, a patient is struggling to hear during an appointment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To improve communication, I would face the patient so they can see my lips and expressions.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 would speak clearly and slowly, but not shout, because that can be disrespectful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 would use simple language and write down information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Finally, I would check their understanding by asking them to repeat key points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This makes communication clear and respectful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B096C4-62F6-4B7E-9B63-04C9EEBD2B9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4337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In example 2 - a patient is anxious before a blood test.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 would speak calmly, listen and offer support.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 would acknowledge their feelings and say: ‘I understand this might seem scary.’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 would explain the procedure using simple language.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 would use open body language and eye contact.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This builds trust, and makes the patient feel supported.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B096C4-62F6-4B7E-9B63-04C9EEBD2B9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436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To conclude, communication is an important skill in health and social care.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Good communication increases trust, safety, and quality of care.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Thank you for listening.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B096C4-62F6-4B7E-9B63-04C9EEBD2B9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217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2/7/2026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199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2/7/2026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107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2/7/2026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598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2/7/2026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140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2/7/2026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839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2/7/2026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459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2/7/2026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777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2/7/2026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665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2/7/2026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77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2/7/2026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99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2/7/2026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10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2/7/2026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8746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66" r:id="rId6"/>
    <p:sldLayoutId id="2147483662" r:id="rId7"/>
    <p:sldLayoutId id="2147483663" r:id="rId8"/>
    <p:sldLayoutId id="2147483664" r:id="rId9"/>
    <p:sldLayoutId id="2147483665" r:id="rId10"/>
    <p:sldLayoutId id="2147483667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FED0A-B522-0E59-E7AA-E91AE5AA9D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04552" y="2578308"/>
            <a:ext cx="5825448" cy="2164593"/>
          </a:xfrm>
        </p:spPr>
        <p:txBody>
          <a:bodyPr>
            <a:normAutofit/>
          </a:bodyPr>
          <a:lstStyle/>
          <a:p>
            <a:r>
              <a:rPr lang="en-GB" dirty="0"/>
              <a:t>Communication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374A0D-30EE-525B-9CD3-B8F36B5462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23776" y="4102815"/>
            <a:ext cx="5322013" cy="1697635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Professional Development within Health &amp; Social Care</a:t>
            </a:r>
          </a:p>
          <a:p>
            <a:pPr>
              <a:lnSpc>
                <a:spcPct val="100000"/>
              </a:lnSpc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Nadeem Ashraf</a:t>
            </a:r>
          </a:p>
          <a:p>
            <a:pPr>
              <a:lnSpc>
                <a:spcPct val="10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Student ID: 2433627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23776" y="723900"/>
            <a:ext cx="5706224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CF06E40-3ECB-4820-95B5-8A70B07D4B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23776" y="6134100"/>
            <a:ext cx="5668124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Importance of effective communication in healthcare | Sermo">
            <a:extLst>
              <a:ext uri="{FF2B5EF4-FFF2-40B4-BE49-F238E27FC236}">
                <a16:creationId xmlns:a16="http://schemas.microsoft.com/office/drawing/2014/main" id="{D56ECB26-F8A8-E8DD-5297-EAEC31C507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70" r="9193"/>
          <a:stretch>
            <a:fillRect/>
          </a:stretch>
        </p:blipFill>
        <p:spPr bwMode="auto">
          <a:xfrm>
            <a:off x="-15526" y="0"/>
            <a:ext cx="551638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436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68B2C62-7648-4430-90D5-AE0F252AF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BDD3C0-34D4-2F7B-85C8-CBA0C8001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915" y="840647"/>
            <a:ext cx="3344573" cy="2113613"/>
          </a:xfrm>
        </p:spPr>
        <p:txBody>
          <a:bodyPr>
            <a:normAutofit/>
          </a:bodyPr>
          <a:lstStyle/>
          <a:p>
            <a:r>
              <a:rPr lang="en-GB" sz="3200" dirty="0"/>
              <a:t>What does communication mean?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ADD27CF-4CE1-2871-1ABA-40FCA4D032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3538488" y="723900"/>
            <a:ext cx="15948" cy="545007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14CE41C-1BEC-A7FC-D236-8C12D23222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7569535"/>
              </p:ext>
            </p:extLst>
          </p:nvPr>
        </p:nvGraphicFramePr>
        <p:xfrm>
          <a:off x="3554436" y="723900"/>
          <a:ext cx="8411753" cy="54002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itle 1">
            <a:extLst>
              <a:ext uri="{FF2B5EF4-FFF2-40B4-BE49-F238E27FC236}">
                <a16:creationId xmlns:a16="http://schemas.microsoft.com/office/drawing/2014/main" id="{D0EC1A20-9F6C-B42D-3B27-5839B8CF285C}"/>
              </a:ext>
            </a:extLst>
          </p:cNvPr>
          <p:cNvSpPr txBox="1">
            <a:spLocks/>
          </p:cNvSpPr>
          <p:nvPr/>
        </p:nvSpPr>
        <p:spPr>
          <a:xfrm>
            <a:off x="7855804" y="6173972"/>
            <a:ext cx="3574197" cy="4637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 cap="all" spc="3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/>
              <a:t>Among many others… </a:t>
            </a:r>
          </a:p>
        </p:txBody>
      </p:sp>
      <p:pic>
        <p:nvPicPr>
          <p:cNvPr id="2050" name="Picture 2" descr="Communication is important in all families">
            <a:extLst>
              <a:ext uri="{FF2B5EF4-FFF2-40B4-BE49-F238E27FC236}">
                <a16:creationId xmlns:a16="http://schemas.microsoft.com/office/drawing/2014/main" id="{3F58A55F-0CE4-F6F9-5018-31419846DD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0" y="3331545"/>
            <a:ext cx="3698968" cy="295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10F555EA-37B4-A05E-43E0-8EEE43FABBF6}"/>
              </a:ext>
            </a:extLst>
          </p:cNvPr>
          <p:cNvSpPr txBox="1">
            <a:spLocks/>
          </p:cNvSpPr>
          <p:nvPr/>
        </p:nvSpPr>
        <p:spPr>
          <a:xfrm>
            <a:off x="9220819" y="2003582"/>
            <a:ext cx="3574197" cy="4637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 cap="all" spc="3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/>
              <a:t>(Webster, 2025)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631DEED-7FB9-1581-C0B5-AEC05AB73C19}"/>
              </a:ext>
            </a:extLst>
          </p:cNvPr>
          <p:cNvSpPr txBox="1">
            <a:spLocks/>
          </p:cNvSpPr>
          <p:nvPr/>
        </p:nvSpPr>
        <p:spPr>
          <a:xfrm>
            <a:off x="10563114" y="6257239"/>
            <a:ext cx="1403075" cy="297247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 cap="all" spc="3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/>
              <a:t>(Cooper, 2023)</a:t>
            </a:r>
          </a:p>
        </p:txBody>
      </p:sp>
    </p:spTree>
    <p:extLst>
      <p:ext uri="{BB962C8B-B14F-4D97-AF65-F5344CB8AC3E}">
        <p14:creationId xmlns:p14="http://schemas.microsoft.com/office/powerpoint/2010/main" val="3011063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366D2-0978-51AD-5C73-E687CD328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are the two main Types </a:t>
            </a:r>
            <a:br>
              <a:rPr lang="en-GB" dirty="0"/>
            </a:br>
            <a:r>
              <a:rPr lang="en-GB" dirty="0"/>
              <a:t>of communication?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869E0A-4BDC-1DCC-E498-22C912F103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6267" y="4636009"/>
            <a:ext cx="4841198" cy="2438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Non-verbal </a:t>
            </a:r>
          </a:p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eg: body language, eye contact, facial expressions, tone of voice</a:t>
            </a:r>
          </a:p>
        </p:txBody>
      </p:sp>
      <p:pic>
        <p:nvPicPr>
          <p:cNvPr id="2050" name="Picture 2" descr="Talking - Free people icons">
            <a:extLst>
              <a:ext uri="{FF2B5EF4-FFF2-40B4-BE49-F238E27FC236}">
                <a16:creationId xmlns:a16="http://schemas.microsoft.com/office/drawing/2014/main" id="{DAF43AC2-9402-5818-EA72-2E69985847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593" y="2221992"/>
            <a:ext cx="24384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ownload Human Behavior Icon pack Available in SVG, PNG &amp; Icon fonts">
            <a:extLst>
              <a:ext uri="{FF2B5EF4-FFF2-40B4-BE49-F238E27FC236}">
                <a16:creationId xmlns:a16="http://schemas.microsoft.com/office/drawing/2014/main" id="{19AC6CDD-00E6-2FCA-AC28-C5B9B7C1C8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549" y="2015877"/>
            <a:ext cx="2464633" cy="2464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2CB2D0A-B87B-CE78-279E-86A1C2CB498C}"/>
              </a:ext>
            </a:extLst>
          </p:cNvPr>
          <p:cNvSpPr txBox="1">
            <a:spLocks/>
          </p:cNvSpPr>
          <p:nvPr/>
        </p:nvSpPr>
        <p:spPr>
          <a:xfrm>
            <a:off x="1822164" y="4839248"/>
            <a:ext cx="3081258" cy="13413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Verbal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eg: oral, written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253AEED-41D8-1E78-23A9-F316091F294C}"/>
              </a:ext>
            </a:extLst>
          </p:cNvPr>
          <p:cNvSpPr txBox="1">
            <a:spLocks/>
          </p:cNvSpPr>
          <p:nvPr/>
        </p:nvSpPr>
        <p:spPr>
          <a:xfrm>
            <a:off x="9100366" y="6394218"/>
            <a:ext cx="3574197" cy="4637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 cap="all" spc="3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/>
              <a:t>(Masterclass, 2020)</a:t>
            </a:r>
          </a:p>
        </p:txBody>
      </p:sp>
    </p:spTree>
    <p:extLst>
      <p:ext uri="{BB962C8B-B14F-4D97-AF65-F5344CB8AC3E}">
        <p14:creationId xmlns:p14="http://schemas.microsoft.com/office/powerpoint/2010/main" val="1962887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A06DDA-CC19-D66A-EE4A-6187DEC2B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Why is communication important </a:t>
            </a:r>
            <a:br>
              <a:rPr lang="en-GB" dirty="0"/>
            </a:br>
            <a:r>
              <a:rPr lang="en-GB" dirty="0"/>
              <a:t>in health &amp; social care?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054D158-4F41-2A61-DA83-77107ADD949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2296266"/>
              </p:ext>
            </p:extLst>
          </p:nvPr>
        </p:nvGraphicFramePr>
        <p:xfrm>
          <a:off x="700635" y="2221992"/>
          <a:ext cx="10691265" cy="3739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4D35FF59-52AA-0EE9-AD30-43388FDF6357}"/>
              </a:ext>
            </a:extLst>
          </p:cNvPr>
          <p:cNvSpPr txBox="1">
            <a:spLocks/>
          </p:cNvSpPr>
          <p:nvPr/>
        </p:nvSpPr>
        <p:spPr>
          <a:xfrm>
            <a:off x="9985318" y="6275779"/>
            <a:ext cx="3574197" cy="4637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 cap="all" spc="3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/>
              <a:t>(Casper, 2025)</a:t>
            </a:r>
          </a:p>
        </p:txBody>
      </p:sp>
    </p:spTree>
    <p:extLst>
      <p:ext uri="{BB962C8B-B14F-4D97-AF65-F5344CB8AC3E}">
        <p14:creationId xmlns:p14="http://schemas.microsoft.com/office/powerpoint/2010/main" val="2250236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011C9-903E-5787-AAD8-B7838C439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1126604" cy="1307592"/>
          </a:xfrm>
        </p:spPr>
        <p:txBody>
          <a:bodyPr>
            <a:normAutofit fontScale="90000"/>
          </a:bodyPr>
          <a:lstStyle/>
          <a:p>
            <a:r>
              <a:rPr lang="en-GB" dirty="0"/>
              <a:t>Shannon-Weaver model of communication (1948)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5F7707-1980-DA59-FE73-5DE84FFDC2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0100" y="1807121"/>
            <a:ext cx="10691265" cy="646331"/>
          </a:xfrm>
        </p:spPr>
        <p:txBody>
          <a:bodyPr>
            <a:noAutofit/>
          </a:bodyPr>
          <a:lstStyle/>
          <a:p>
            <a:r>
              <a:rPr lang="en-GB" b="1" spc="600" dirty="0">
                <a:latin typeface="Arial" panose="020B0604020202020204" pitchFamily="34" charset="0"/>
                <a:cs typeface="Arial" panose="020B0604020202020204" pitchFamily="34" charset="0"/>
              </a:rPr>
              <a:t>Sender → Encoder → Channel → Decoder → Receiver</a:t>
            </a:r>
            <a:endParaRPr lang="en-GB" spc="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D5A9BAE-1F7B-F096-45FD-64355F3571B1}"/>
              </a:ext>
            </a:extLst>
          </p:cNvPr>
          <p:cNvSpPr txBox="1"/>
          <p:nvPr/>
        </p:nvSpPr>
        <p:spPr>
          <a:xfrm>
            <a:off x="1009341" y="3000903"/>
            <a:ext cx="18057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person who wants to communicate a message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F80DA9-E308-DF39-5D05-F386606593A0}"/>
              </a:ext>
            </a:extLst>
          </p:cNvPr>
          <p:cNvSpPr txBox="1"/>
          <p:nvPr/>
        </p:nvSpPr>
        <p:spPr>
          <a:xfrm>
            <a:off x="3129900" y="4404549"/>
            <a:ext cx="13071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Turning thoughts into words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D9E061-BCDE-8552-DC1B-49A1948E8C3A}"/>
              </a:ext>
            </a:extLst>
          </p:cNvPr>
          <p:cNvSpPr txBox="1"/>
          <p:nvPr/>
        </p:nvSpPr>
        <p:spPr>
          <a:xfrm>
            <a:off x="5291528" y="2881681"/>
            <a:ext cx="15020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the message is sent eg speech or text or body language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7FA4CBA-DA13-FEC1-57A7-55C34A53A9D0}"/>
              </a:ext>
            </a:extLst>
          </p:cNvPr>
          <p:cNvSpPr txBox="1"/>
          <p:nvPr/>
        </p:nvSpPr>
        <p:spPr>
          <a:xfrm>
            <a:off x="7455110" y="3897343"/>
            <a:ext cx="18088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the person receiving the message is interpreting the message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99D47C-5517-17E4-B731-77079D45AE70}"/>
              </a:ext>
            </a:extLst>
          </p:cNvPr>
          <p:cNvSpPr txBox="1"/>
          <p:nvPr/>
        </p:nvSpPr>
        <p:spPr>
          <a:xfrm>
            <a:off x="9650618" y="2828835"/>
            <a:ext cx="21435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person receiving the message 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8339DD7-B3D9-73EF-660D-80FC8B7C3775}"/>
              </a:ext>
            </a:extLst>
          </p:cNvPr>
          <p:cNvCxnSpPr/>
          <p:nvPr/>
        </p:nvCxnSpPr>
        <p:spPr>
          <a:xfrm>
            <a:off x="1678898" y="2221992"/>
            <a:ext cx="0" cy="659689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7D5BE1C2-3353-DC2D-6EB4-475BBC7867E3}"/>
              </a:ext>
            </a:extLst>
          </p:cNvPr>
          <p:cNvCxnSpPr/>
          <p:nvPr/>
        </p:nvCxnSpPr>
        <p:spPr>
          <a:xfrm>
            <a:off x="5878642" y="2221992"/>
            <a:ext cx="0" cy="659689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5243A91-1F29-1167-59D5-1C6900C6DFDA}"/>
              </a:ext>
            </a:extLst>
          </p:cNvPr>
          <p:cNvCxnSpPr/>
          <p:nvPr/>
        </p:nvCxnSpPr>
        <p:spPr>
          <a:xfrm>
            <a:off x="10363200" y="2221992"/>
            <a:ext cx="0" cy="659689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3B53840-9552-4AC8-6041-E1CE16E9A22D}"/>
              </a:ext>
            </a:extLst>
          </p:cNvPr>
          <p:cNvCxnSpPr>
            <a:cxnSpLocks/>
          </p:cNvCxnSpPr>
          <p:nvPr/>
        </p:nvCxnSpPr>
        <p:spPr>
          <a:xfrm>
            <a:off x="3716038" y="2325116"/>
            <a:ext cx="0" cy="2079433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BC0AB19-BEB5-9298-4AA3-729C26FB1DCB}"/>
              </a:ext>
            </a:extLst>
          </p:cNvPr>
          <p:cNvCxnSpPr>
            <a:cxnSpLocks/>
          </p:cNvCxnSpPr>
          <p:nvPr/>
        </p:nvCxnSpPr>
        <p:spPr>
          <a:xfrm>
            <a:off x="8095664" y="2325116"/>
            <a:ext cx="0" cy="157222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itle 1">
            <a:extLst>
              <a:ext uri="{FF2B5EF4-FFF2-40B4-BE49-F238E27FC236}">
                <a16:creationId xmlns:a16="http://schemas.microsoft.com/office/drawing/2014/main" id="{34AB7D2B-6031-5FA3-3B10-44DAAAF90CA2}"/>
              </a:ext>
            </a:extLst>
          </p:cNvPr>
          <p:cNvSpPr txBox="1">
            <a:spLocks/>
          </p:cNvSpPr>
          <p:nvPr/>
        </p:nvSpPr>
        <p:spPr>
          <a:xfrm>
            <a:off x="8935316" y="6354780"/>
            <a:ext cx="3574197" cy="4637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kern="1200" cap="all" spc="3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/>
              <a:t>(Communication theory, 2024)</a:t>
            </a:r>
          </a:p>
        </p:txBody>
      </p:sp>
    </p:spTree>
    <p:extLst>
      <p:ext uri="{BB962C8B-B14F-4D97-AF65-F5344CB8AC3E}">
        <p14:creationId xmlns:p14="http://schemas.microsoft.com/office/powerpoint/2010/main" val="34808152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C3951-39AF-E6AF-8557-F1AF0B387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Example 1 – a patient with hearing difficulties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7DC05-33BC-4ADD-D0F8-3BBA76FF55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Scenario: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 elderly patient is struggling to hear instructions during an appointment.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What I would do: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Face the patient so they can see my lips and </a:t>
            </a:r>
            <a:r>
              <a:rPr lang="en-GB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facial expressions</a:t>
            </a:r>
          </a:p>
          <a:p>
            <a:pPr lvl="1"/>
            <a:r>
              <a:rPr lang="en-GB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Speak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clearly and slowly (do not shout)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simple language and short sentences</a:t>
            </a:r>
          </a:p>
          <a:p>
            <a:pPr lvl="1"/>
            <a:r>
              <a:rPr lang="en-GB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Write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important information down if needed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Check their understanding by asking them to repeat key points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Why this helps: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It makes communication clear, respectful, and reduces misunderstanding.</a:t>
            </a:r>
          </a:p>
        </p:txBody>
      </p:sp>
    </p:spTree>
    <p:extLst>
      <p:ext uri="{BB962C8B-B14F-4D97-AF65-F5344CB8AC3E}">
        <p14:creationId xmlns:p14="http://schemas.microsoft.com/office/powerpoint/2010/main" val="30768545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F33FD8-47DE-D08E-2682-9B091D4C16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E9A74-A047-4779-9CF6-C08B6CE5C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Example 2 – a patient who is scared &amp; anxious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72F270-EE16-50F9-8DCC-CC0A490D78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Scenario: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patient looks anxious before a blood test and says they are scared.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What I would do: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Speak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in a calm, reassuring tone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Acknowledge their feelings (e.g. “I understand this might seem scary”)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Explain what will happen step by step using simple language</a:t>
            </a:r>
          </a:p>
          <a:p>
            <a:pPr lvl="1"/>
            <a:r>
              <a:rPr lang="en-GB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Listen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to their questions without interrupting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Offer reassurance and support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</a:t>
            </a:r>
            <a:r>
              <a:rPr lang="en-GB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open body language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maintain appropriate </a:t>
            </a:r>
            <a:r>
              <a:rPr lang="en-GB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eye contact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Why this helps: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It helps reduce fear, builds trust, and allows the patient to feel safe and supported.</a:t>
            </a:r>
          </a:p>
        </p:txBody>
      </p:sp>
    </p:spTree>
    <p:extLst>
      <p:ext uri="{BB962C8B-B14F-4D97-AF65-F5344CB8AC3E}">
        <p14:creationId xmlns:p14="http://schemas.microsoft.com/office/powerpoint/2010/main" val="3053864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C8319-092E-BE2A-03B6-6D594D286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3242994-34CC-A97B-77A4-2868E3692C7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700635" y="4849976"/>
            <a:ext cx="103651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Merriam Webster (2025). </a:t>
            </a:r>
            <a:r>
              <a:rPr kumimoji="0" lang="en-US" altLang="en-US" sz="15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communication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Merriam-Webster. Available at: https://www.merriam-webster.com/dictionary/communication [Accessed 28 Jan</a:t>
            </a:r>
            <a:r>
              <a:rPr lang="en-US" alt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uary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2026].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40810FD8-E331-2598-BDD2-4CCB34D27A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608" y="4213829"/>
            <a:ext cx="1085678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5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MasterClass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(2020). </a:t>
            </a:r>
            <a:r>
              <a:rPr kumimoji="0" lang="en-US" altLang="en-US" sz="15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Verbal vs. Nonverbal Communication Explained - 2024 - </a:t>
            </a:r>
            <a:r>
              <a:rPr kumimoji="0" lang="en-US" altLang="en-US" sz="15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MasterClass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Available at: https://www.masterclass.com/articles/verbal-vs-nonverbal-communication [Accessed 28 January 2026].</a:t>
            </a:r>
            <a:endParaRPr kumimoji="0" lang="en-US" altLang="en-US" sz="1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FD3C1DD7-147F-DECD-4D92-5313C50B9B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607" y="3603481"/>
            <a:ext cx="1114007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Health, M. and Casper, L. (2025). </a:t>
            </a:r>
            <a:r>
              <a:rPr kumimoji="0" lang="en-US" altLang="en-US" sz="15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Role of Communication in Health and Social Care: Why It Matters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Institute of Mental Health. Available at: https://iomh.co.uk/the-role-of-communication-in-health-and-social-care-why-it-matters/ [Accessed 28 January 2026].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4100A5A5-B0D5-7AD8-0468-43C76A3D7C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608" y="1720839"/>
            <a:ext cx="1085678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Theory (2024). </a:t>
            </a:r>
            <a:r>
              <a:rPr kumimoji="0" lang="en-US" altLang="en-US" sz="15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Shannon and Weaver Model of Communication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Communication Theory. Available at: https://www.communicationtheory.org/shannon-and-weaver-model-of-communication/ [Accessed 7 February 2026].</a:t>
            </a:r>
            <a:endParaRPr kumimoji="0" lang="en-US" altLang="en-US" sz="1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39F13177-C929-A5C5-FA7F-FF8FC4DEFE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608" y="2303439"/>
            <a:ext cx="1036515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Cooper, N. (2023). </a:t>
            </a:r>
            <a:r>
              <a:rPr kumimoji="0" lang="en-US" altLang="en-US" sz="15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Different Communication Methods: How You Can Learn to Communicate Better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NCC Blog. Available at: https://www.ncchomelearning.co.uk/blog/different-communication-methods/ [Accessed 7 February 2026].</a:t>
            </a:r>
            <a:endParaRPr kumimoji="0" lang="en-US" altLang="en-US" sz="1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C6B7CD89-83D7-1975-6340-82BED9F81A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607" y="2967334"/>
            <a:ext cx="1069126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Ebrary. (n.d.). </a:t>
            </a:r>
            <a:r>
              <a:rPr kumimoji="0" lang="en-US" altLang="en-US" sz="15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Shannon and Weaver Transmission Model</a:t>
            </a:r>
            <a:r>
              <a:rPr kumimoji="0" lang="en-US" altLang="en-US" sz="1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[online] Available at: https://ebrary.net/71372/education/shannon_weaver_transmission_model [Accessed 7 February 2026].</a:t>
            </a:r>
            <a:endParaRPr kumimoji="0" lang="en-US" altLang="en-US" sz="1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365175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1150</Words>
  <Application>Microsoft Office PowerPoint</Application>
  <PresentationFormat>Widescreen</PresentationFormat>
  <Paragraphs>109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Arial</vt:lpstr>
      <vt:lpstr>Calisto MT</vt:lpstr>
      <vt:lpstr>Times New Roman</vt:lpstr>
      <vt:lpstr>Univers Condensed</vt:lpstr>
      <vt:lpstr>ChronicleVTI</vt:lpstr>
      <vt:lpstr>Communication</vt:lpstr>
      <vt:lpstr>What does communication mean?</vt:lpstr>
      <vt:lpstr>What are the two main Types  of communication?</vt:lpstr>
      <vt:lpstr>Why is communication important  in health &amp; social care?</vt:lpstr>
      <vt:lpstr>Shannon-Weaver model of communication (1948)</vt:lpstr>
      <vt:lpstr>Example 1 – a patient with hearing difficulties</vt:lpstr>
      <vt:lpstr>Example 2 – a patient who is scared &amp; anxious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Nadeem Ashraf (2433627)</dc:creator>
  <cp:lastModifiedBy>Nadeem Ashraf (2433627)</cp:lastModifiedBy>
  <cp:revision>14</cp:revision>
  <dcterms:created xsi:type="dcterms:W3CDTF">2026-01-28T22:22:33Z</dcterms:created>
  <dcterms:modified xsi:type="dcterms:W3CDTF">2026-02-07T19:51:13Z</dcterms:modified>
</cp:coreProperties>
</file>