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337" r:id="rId3"/>
    <p:sldId id="338" r:id="rId4"/>
    <p:sldId id="339" r:id="rId5"/>
    <p:sldId id="341" r:id="rId6"/>
    <p:sldId id="342" r:id="rId7"/>
    <p:sldId id="343" r:id="rId8"/>
    <p:sldId id="344" r:id="rId9"/>
    <p:sldId id="340" r:id="rId10"/>
    <p:sldId id="322" r:id="rId11"/>
    <p:sldId id="355" r:id="rId12"/>
    <p:sldId id="330" r:id="rId13"/>
    <p:sldId id="349" r:id="rId14"/>
    <p:sldId id="324" r:id="rId15"/>
    <p:sldId id="325" r:id="rId16"/>
    <p:sldId id="329" r:id="rId17"/>
    <p:sldId id="336" r:id="rId18"/>
    <p:sldId id="345" r:id="rId19"/>
    <p:sldId id="347" r:id="rId20"/>
    <p:sldId id="328" r:id="rId21"/>
    <p:sldId id="354" r:id="rId22"/>
    <p:sldId id="333" r:id="rId23"/>
    <p:sldId id="323" r:id="rId24"/>
    <p:sldId id="350" r:id="rId25"/>
    <p:sldId id="326" r:id="rId26"/>
    <p:sldId id="327" r:id="rId27"/>
    <p:sldId id="334" r:id="rId28"/>
    <p:sldId id="346" r:id="rId29"/>
    <p:sldId id="352" r:id="rId30"/>
    <p:sldId id="356" r:id="rId31"/>
    <p:sldId id="35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088" autoAdjust="0"/>
    <p:restoredTop sz="95964" autoAdjust="0"/>
  </p:normalViewPr>
  <p:slideViewPr>
    <p:cSldViewPr snapToGrid="0">
      <p:cViewPr varScale="1">
        <p:scale>
          <a:sx n="124" d="100"/>
          <a:sy n="124" d="100"/>
        </p:scale>
        <p:origin x="384" y="168"/>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14/06/2022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14/06/2022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14/06/2022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14/06/2022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14/06/2022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14/06/2022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14/06/2022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9.png"/><Relationship Id="rId4" Type="http://schemas.openxmlformats.org/officeDocument/2006/relationships/image" Target="../media/image30.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9.pn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9.png"/><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9.png"/><Relationship Id="rId4" Type="http://schemas.openxmlformats.org/officeDocument/2006/relationships/image" Target="../media/image31.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9.png"/><Relationship Id="rId4" Type="http://schemas.openxmlformats.org/officeDocument/2006/relationships/image" Target="../media/image32.jpe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9.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9.png"/><Relationship Id="rId5" Type="http://schemas.openxmlformats.org/officeDocument/2006/relationships/hyperlink" Target="https://doi.org/10.1093/police/paab034" TargetMode="External"/><Relationship Id="rId4" Type="http://schemas.openxmlformats.org/officeDocument/2006/relationships/hyperlink" Target="https://doi.org/10.1177/10439862198901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Criminality in a Digital age.</a:t>
            </a:r>
            <a:br>
              <a:rPr lang="en-GB" dirty="0"/>
            </a:br>
            <a:r>
              <a:rPr lang="en-GB" dirty="0"/>
              <a:t>Cyber &amp; Economic Crime</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Jon Edwards</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E7A58-645B-CBD7-B0F9-ED53258D107A}"/>
              </a:ext>
            </a:extLst>
          </p:cNvPr>
          <p:cNvSpPr>
            <a:spLocks noGrp="1"/>
          </p:cNvSpPr>
          <p:nvPr>
            <p:ph type="title"/>
          </p:nvPr>
        </p:nvSpPr>
        <p:spPr>
          <a:xfrm>
            <a:off x="457200" y="0"/>
            <a:ext cx="8229600" cy="1143000"/>
          </a:xfrm>
        </p:spPr>
        <p:txBody>
          <a:bodyPr>
            <a:normAutofit/>
          </a:bodyPr>
          <a:lstStyle/>
          <a:p>
            <a:r>
              <a:rPr lang="en-US" sz="3200" b="1" dirty="0"/>
              <a:t>Overview </a:t>
            </a:r>
          </a:p>
        </p:txBody>
      </p:sp>
      <p:sp>
        <p:nvSpPr>
          <p:cNvPr id="3" name="Content Placeholder 2">
            <a:extLst>
              <a:ext uri="{FF2B5EF4-FFF2-40B4-BE49-F238E27FC236}">
                <a16:creationId xmlns:a16="http://schemas.microsoft.com/office/drawing/2014/main" id="{BBC7B51D-772F-0468-18C1-5CC4245BB0D0}"/>
              </a:ext>
            </a:extLst>
          </p:cNvPr>
          <p:cNvSpPr>
            <a:spLocks noGrp="1"/>
          </p:cNvSpPr>
          <p:nvPr>
            <p:ph idx="1"/>
          </p:nvPr>
        </p:nvSpPr>
        <p:spPr>
          <a:xfrm>
            <a:off x="457200" y="1221060"/>
            <a:ext cx="8229600" cy="3917032"/>
          </a:xfrm>
        </p:spPr>
        <p:txBody>
          <a:bodyPr>
            <a:normAutofit fontScale="92500" lnSpcReduction="20000"/>
          </a:bodyPr>
          <a:lstStyle/>
          <a:p>
            <a:r>
              <a:rPr lang="en-US" sz="2000" b="1" dirty="0"/>
              <a:t>Cybersecurity – Providing an overview </a:t>
            </a:r>
          </a:p>
          <a:p>
            <a:pPr lvl="1"/>
            <a:r>
              <a:rPr lang="en-US" sz="1600" dirty="0"/>
              <a:t>Threats </a:t>
            </a:r>
          </a:p>
          <a:p>
            <a:pPr lvl="1"/>
            <a:r>
              <a:rPr lang="en-US" sz="1600" dirty="0"/>
              <a:t>IOT</a:t>
            </a:r>
          </a:p>
          <a:p>
            <a:pPr lvl="1"/>
            <a:r>
              <a:rPr lang="en-US" sz="1600" dirty="0"/>
              <a:t>Big data and AI</a:t>
            </a:r>
          </a:p>
          <a:p>
            <a:pPr lvl="1"/>
            <a:r>
              <a:rPr lang="en-US" sz="1600" dirty="0"/>
              <a:t>Human–machine synergy</a:t>
            </a:r>
          </a:p>
          <a:p>
            <a:pPr lvl="1"/>
            <a:r>
              <a:rPr lang="en-US" sz="1600" dirty="0"/>
              <a:t>The future of cybersecurity</a:t>
            </a:r>
          </a:p>
          <a:p>
            <a:r>
              <a:rPr lang="en-US" sz="2000" b="1" dirty="0"/>
              <a:t>Cybercrime – What is it?</a:t>
            </a:r>
          </a:p>
          <a:p>
            <a:pPr lvl="1"/>
            <a:r>
              <a:rPr lang="en-US" sz="1200" dirty="0"/>
              <a:t>Threats</a:t>
            </a:r>
          </a:p>
          <a:p>
            <a:pPr lvl="1"/>
            <a:r>
              <a:rPr lang="en-US" sz="1200" dirty="0"/>
              <a:t>Cyber Enabled</a:t>
            </a:r>
          </a:p>
          <a:p>
            <a:pPr lvl="1"/>
            <a:r>
              <a:rPr lang="en-US" sz="1200" dirty="0"/>
              <a:t>Cyber dependent</a:t>
            </a:r>
          </a:p>
          <a:p>
            <a:pPr lvl="1"/>
            <a:r>
              <a:rPr lang="en-US" sz="1200" dirty="0"/>
              <a:t>Cybercrime – the Response</a:t>
            </a:r>
          </a:p>
          <a:p>
            <a:r>
              <a:rPr lang="en-US" sz="2000" b="1" dirty="0"/>
              <a:t>Economic Crime</a:t>
            </a:r>
          </a:p>
          <a:p>
            <a:pPr lvl="1"/>
            <a:r>
              <a:rPr lang="en-US" sz="1600" dirty="0"/>
              <a:t>The scale of the challenge</a:t>
            </a:r>
          </a:p>
          <a:p>
            <a:pPr lvl="1"/>
            <a:r>
              <a:rPr lang="en-US" sz="1600" dirty="0"/>
              <a:t>The response</a:t>
            </a:r>
          </a:p>
          <a:p>
            <a:r>
              <a:rPr lang="en-US" sz="2000" b="1" dirty="0"/>
              <a:t>Conclusion</a:t>
            </a:r>
          </a:p>
          <a:p>
            <a:r>
              <a:rPr lang="en-US" sz="2000" b="1" dirty="0"/>
              <a:t>References</a:t>
            </a:r>
          </a:p>
          <a:p>
            <a:pPr lvl="1"/>
            <a:endParaRPr lang="en-US" sz="1200" dirty="0"/>
          </a:p>
          <a:p>
            <a:pPr lvl="1"/>
            <a:endParaRPr lang="en-US" sz="1600" dirty="0"/>
          </a:p>
          <a:p>
            <a:pPr lvl="1"/>
            <a:endParaRPr lang="en-US" sz="1600" dirty="0"/>
          </a:p>
        </p:txBody>
      </p:sp>
      <p:pic>
        <p:nvPicPr>
          <p:cNvPr id="5" name="Picture 4" descr="A picture containing indoor&#10;&#10;Description automatically generated">
            <a:extLst>
              <a:ext uri="{FF2B5EF4-FFF2-40B4-BE49-F238E27FC236}">
                <a16:creationId xmlns:a16="http://schemas.microsoft.com/office/drawing/2014/main" id="{0D5B316A-1D87-7A75-F809-844421A6DF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2000" y="3236801"/>
            <a:ext cx="3302000" cy="246380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E6D5FAD5-D290-63BA-EA37-3A9370E1BA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2000" y="976201"/>
            <a:ext cx="3302000" cy="2260600"/>
          </a:xfrm>
          <a:prstGeom prst="rect">
            <a:avLst/>
          </a:prstGeom>
        </p:spPr>
      </p:pic>
    </p:spTree>
    <p:extLst>
      <p:ext uri="{BB962C8B-B14F-4D97-AF65-F5344CB8AC3E}">
        <p14:creationId xmlns:p14="http://schemas.microsoft.com/office/powerpoint/2010/main" val="4240863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52278-CB8A-1377-A3F1-D1B3061D247A}"/>
              </a:ext>
            </a:extLst>
          </p:cNvPr>
          <p:cNvSpPr>
            <a:spLocks noGrp="1"/>
          </p:cNvSpPr>
          <p:nvPr>
            <p:ph type="title"/>
          </p:nvPr>
        </p:nvSpPr>
        <p:spPr/>
        <p:txBody>
          <a:bodyPr>
            <a:normAutofit/>
          </a:bodyPr>
          <a:lstStyle/>
          <a:p>
            <a:r>
              <a:rPr lang="en-US" sz="3200" b="1" dirty="0"/>
              <a:t>Cybersecurity</a:t>
            </a:r>
          </a:p>
        </p:txBody>
      </p:sp>
      <p:sp>
        <p:nvSpPr>
          <p:cNvPr id="3" name="Content Placeholder 2">
            <a:extLst>
              <a:ext uri="{FF2B5EF4-FFF2-40B4-BE49-F238E27FC236}">
                <a16:creationId xmlns:a16="http://schemas.microsoft.com/office/drawing/2014/main" id="{972F6087-A016-C0F2-DF88-FE13BB10E00E}"/>
              </a:ext>
            </a:extLst>
          </p:cNvPr>
          <p:cNvSpPr>
            <a:spLocks noGrp="1"/>
          </p:cNvSpPr>
          <p:nvPr>
            <p:ph idx="1"/>
          </p:nvPr>
        </p:nvSpPr>
        <p:spPr>
          <a:xfrm>
            <a:off x="457200" y="1203594"/>
            <a:ext cx="8229600" cy="3917032"/>
          </a:xfrm>
        </p:spPr>
        <p:txBody>
          <a:bodyPr>
            <a:normAutofit fontScale="92500"/>
          </a:bodyPr>
          <a:lstStyle/>
          <a:p>
            <a:r>
              <a:rPr lang="en-US" sz="1800" dirty="0"/>
              <a:t>Van </a:t>
            </a:r>
            <a:r>
              <a:rPr lang="en-US" sz="1800" dirty="0" err="1"/>
              <a:t>Puyvelde</a:t>
            </a:r>
            <a:r>
              <a:rPr lang="en-US" sz="1800" dirty="0"/>
              <a:t> &amp; </a:t>
            </a:r>
            <a:r>
              <a:rPr lang="en-US" sz="1800" dirty="0" err="1"/>
              <a:t>Brantly</a:t>
            </a:r>
            <a:r>
              <a:rPr lang="en-US" sz="1800" dirty="0"/>
              <a:t> (2019) Ch.10 – The future of cybersecurity. </a:t>
            </a:r>
          </a:p>
          <a:p>
            <a:r>
              <a:rPr lang="en-US" sz="1800" dirty="0"/>
              <a:t>Security failures impact state and actors alike</a:t>
            </a:r>
          </a:p>
          <a:p>
            <a:r>
              <a:rPr lang="en-US" sz="1800" dirty="0"/>
              <a:t>Complex phenomenon – drive to increase the amount of the world that operates with make cyber security a continue and growing challenge? </a:t>
            </a:r>
          </a:p>
          <a:p>
            <a:pPr marL="0" indent="0">
              <a:buNone/>
            </a:pPr>
            <a:r>
              <a:rPr lang="en-US" sz="1800" b="1" dirty="0"/>
              <a:t>What do you think are the key challenges in the cyber future? </a:t>
            </a:r>
          </a:p>
          <a:p>
            <a:pPr marL="0" indent="0">
              <a:buNone/>
            </a:pPr>
            <a:endParaRPr lang="en-US" sz="1800" dirty="0"/>
          </a:p>
          <a:p>
            <a:pPr marL="0" indent="0">
              <a:buNone/>
            </a:pPr>
            <a:r>
              <a:rPr lang="en-US" sz="1800" dirty="0"/>
              <a:t>Van </a:t>
            </a:r>
            <a:r>
              <a:rPr lang="en-US" sz="1800" dirty="0" err="1"/>
              <a:t>Puyvelde</a:t>
            </a:r>
            <a:r>
              <a:rPr lang="en-US" sz="1800" dirty="0"/>
              <a:t> &amp; </a:t>
            </a:r>
            <a:r>
              <a:rPr lang="en-US" sz="1800" dirty="0" err="1"/>
              <a:t>Brantly</a:t>
            </a:r>
            <a:r>
              <a:rPr lang="en-US" sz="1800" dirty="0"/>
              <a:t> (2019) – Internet enabled devices – 20 billion (2020) to 100 billion (2050). Given there are only 8 billion on the planet it seems that every single human will have access to the internet or internet enabled devices in 2050! </a:t>
            </a:r>
          </a:p>
          <a:p>
            <a:pPr marL="0" indent="0">
              <a:buNone/>
            </a:pPr>
            <a:r>
              <a:rPr lang="en-US" sz="1800" b="1" dirty="0"/>
              <a:t>What is the impact? </a:t>
            </a:r>
          </a:p>
          <a:p>
            <a:pPr marL="0" indent="0">
              <a:buNone/>
            </a:pPr>
            <a:r>
              <a:rPr lang="en-US" sz="1800" b="1" dirty="0"/>
              <a:t>How do we tackle it? </a:t>
            </a:r>
          </a:p>
          <a:p>
            <a:pPr marL="0" indent="0">
              <a:buNone/>
            </a:pPr>
            <a:r>
              <a:rPr lang="en-US" sz="1800" dirty="0"/>
              <a:t>Futures planning – scenario-based planning – where experts postulate the future and its implications for issues such as war. </a:t>
            </a:r>
            <a:r>
              <a:rPr lang="en-US" sz="1800" b="1" dirty="0"/>
              <a:t>War games?</a:t>
            </a:r>
          </a:p>
          <a:p>
            <a:pPr marL="0" indent="0">
              <a:buNone/>
            </a:pPr>
            <a:endParaRPr lang="en-US" sz="1800" b="1" dirty="0"/>
          </a:p>
        </p:txBody>
      </p:sp>
      <p:pic>
        <p:nvPicPr>
          <p:cNvPr id="7" name="Picture 6" descr="Text&#10;&#10;Description automatically generated with medium confidence">
            <a:extLst>
              <a:ext uri="{FF2B5EF4-FFF2-40B4-BE49-F238E27FC236}">
                <a16:creationId xmlns:a16="http://schemas.microsoft.com/office/drawing/2014/main" id="{C001F9CE-4A56-DEFF-8F3B-979B5E3D0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4501" y="274638"/>
            <a:ext cx="2592730" cy="779721"/>
          </a:xfrm>
          <a:prstGeom prst="rect">
            <a:avLst/>
          </a:prstGeom>
        </p:spPr>
      </p:pic>
      <p:pic>
        <p:nvPicPr>
          <p:cNvPr id="9" name="Picture 8" descr="A group of people standing in front of a map&#10;&#10;Description automatically generated with low confidence">
            <a:extLst>
              <a:ext uri="{FF2B5EF4-FFF2-40B4-BE49-F238E27FC236}">
                <a16:creationId xmlns:a16="http://schemas.microsoft.com/office/drawing/2014/main" id="{AE9CE24F-0043-8A80-10CB-C82432066B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2137" y="4756944"/>
            <a:ext cx="1841862" cy="959426"/>
          </a:xfrm>
          <a:prstGeom prst="rect">
            <a:avLst/>
          </a:prstGeom>
        </p:spPr>
      </p:pic>
    </p:spTree>
    <p:extLst>
      <p:ext uri="{BB962C8B-B14F-4D97-AF65-F5344CB8AC3E}">
        <p14:creationId xmlns:p14="http://schemas.microsoft.com/office/powerpoint/2010/main" val="556708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B76BB-5ADA-3168-AD0C-0FEADBF54233}"/>
              </a:ext>
            </a:extLst>
          </p:cNvPr>
          <p:cNvSpPr>
            <a:spLocks noGrp="1"/>
          </p:cNvSpPr>
          <p:nvPr>
            <p:ph type="title"/>
          </p:nvPr>
        </p:nvSpPr>
        <p:spPr/>
        <p:txBody>
          <a:bodyPr>
            <a:normAutofit/>
          </a:bodyPr>
          <a:lstStyle/>
          <a:p>
            <a:r>
              <a:rPr lang="en-US" sz="3200" b="1" dirty="0"/>
              <a:t>Threats</a:t>
            </a:r>
          </a:p>
        </p:txBody>
      </p:sp>
      <p:sp>
        <p:nvSpPr>
          <p:cNvPr id="3" name="Content Placeholder 2">
            <a:extLst>
              <a:ext uri="{FF2B5EF4-FFF2-40B4-BE49-F238E27FC236}">
                <a16:creationId xmlns:a16="http://schemas.microsoft.com/office/drawing/2014/main" id="{352C2AA0-3EE5-6D93-0E49-3D237A857762}"/>
              </a:ext>
            </a:extLst>
          </p:cNvPr>
          <p:cNvSpPr>
            <a:spLocks noGrp="1"/>
          </p:cNvSpPr>
          <p:nvPr>
            <p:ph idx="1"/>
          </p:nvPr>
        </p:nvSpPr>
        <p:spPr>
          <a:xfrm>
            <a:off x="143691" y="1064516"/>
            <a:ext cx="8543109" cy="5519398"/>
          </a:xfrm>
        </p:spPr>
        <p:txBody>
          <a:bodyPr>
            <a:normAutofit fontScale="62500" lnSpcReduction="20000"/>
          </a:bodyPr>
          <a:lstStyle/>
          <a:p>
            <a:r>
              <a:rPr lang="en-US" sz="2400" b="1" dirty="0"/>
              <a:t>Van </a:t>
            </a:r>
            <a:r>
              <a:rPr lang="en-US" sz="2400" b="1" dirty="0" err="1"/>
              <a:t>Puyvelde</a:t>
            </a:r>
            <a:r>
              <a:rPr lang="en-US" sz="2400" b="1" dirty="0"/>
              <a:t> &amp; </a:t>
            </a:r>
            <a:r>
              <a:rPr lang="en-US" sz="2400" b="1" dirty="0" err="1"/>
              <a:t>Brantly</a:t>
            </a:r>
            <a:r>
              <a:rPr lang="en-US" sz="2400" b="1" dirty="0"/>
              <a:t> (2019) – Internet of things? Do you know what it is and the challenges the IoT will present policing? Potential crime investigation opportunities? </a:t>
            </a:r>
          </a:p>
          <a:p>
            <a:endParaRPr lang="en-US" sz="2400" dirty="0"/>
          </a:p>
          <a:p>
            <a:r>
              <a:rPr lang="en-US" sz="2900" dirty="0"/>
              <a:t>Rise of big data - IoT</a:t>
            </a:r>
          </a:p>
          <a:p>
            <a:r>
              <a:rPr lang="en-US" sz="2900" dirty="0"/>
              <a:t>Artificial Intelligence – e.g. RPA – robots </a:t>
            </a:r>
            <a:r>
              <a:rPr lang="en-US" sz="2900" dirty="0" err="1"/>
              <a:t>cary</a:t>
            </a:r>
            <a:r>
              <a:rPr lang="en-US" sz="2900" dirty="0"/>
              <a:t> out tasks that human ordinarily do. </a:t>
            </a:r>
          </a:p>
          <a:p>
            <a:r>
              <a:rPr lang="en-US" sz="2900" dirty="0"/>
              <a:t>Deepening of Human-machine interactions (Van </a:t>
            </a:r>
            <a:r>
              <a:rPr lang="en-US" sz="2900" dirty="0" err="1"/>
              <a:t>Puyvelde</a:t>
            </a:r>
            <a:r>
              <a:rPr lang="en-US" sz="2900" dirty="0"/>
              <a:t> &amp; </a:t>
            </a:r>
            <a:r>
              <a:rPr lang="en-US" sz="2900" dirty="0" err="1"/>
              <a:t>Brantly</a:t>
            </a:r>
            <a:r>
              <a:rPr lang="en-US" sz="2900" dirty="0"/>
              <a:t>, 2019)</a:t>
            </a:r>
          </a:p>
          <a:p>
            <a:r>
              <a:rPr lang="en-US" sz="2900" dirty="0"/>
              <a:t>2017 - 250k new pieces of malware released daily (Van </a:t>
            </a:r>
            <a:r>
              <a:rPr lang="en-US" sz="2900" dirty="0" err="1"/>
              <a:t>Puyvelde</a:t>
            </a:r>
            <a:r>
              <a:rPr lang="en-US" sz="2900" dirty="0"/>
              <a:t> &amp; </a:t>
            </a:r>
            <a:r>
              <a:rPr lang="en-US" sz="2900" dirty="0" err="1"/>
              <a:t>Brantly</a:t>
            </a:r>
            <a:r>
              <a:rPr lang="en-US" sz="2900" dirty="0"/>
              <a:t>, 2019)</a:t>
            </a:r>
          </a:p>
          <a:p>
            <a:r>
              <a:rPr lang="en-US" sz="2900" dirty="0"/>
              <a:t>Distributed Denial of Service (DDoS) attacks, social engineering – election interference allegation in the US for example. </a:t>
            </a:r>
          </a:p>
          <a:p>
            <a:r>
              <a:rPr lang="en-US" sz="2900" dirty="0"/>
              <a:t>Businesses are spend vast amounts on the cybersecurity strategies.</a:t>
            </a:r>
          </a:p>
          <a:p>
            <a:pPr marL="0" indent="0">
              <a:buNone/>
            </a:pPr>
            <a:r>
              <a:rPr lang="en-US" sz="2900" dirty="0"/>
              <a:t>State related cybercrime </a:t>
            </a:r>
          </a:p>
          <a:p>
            <a:r>
              <a:rPr lang="en-US" sz="2900" dirty="0"/>
              <a:t>Cybercriminals attached CNI and Governments are having to invest in tackling the national threat not only to individuals but the nation as a whole. </a:t>
            </a:r>
          </a:p>
          <a:p>
            <a:r>
              <a:rPr lang="en-US" sz="2900" dirty="0"/>
              <a:t>Economic importance of developing cyber capabilities across the globe – economically being disconnected from cyberspace has a significant impact. </a:t>
            </a:r>
          </a:p>
          <a:p>
            <a:r>
              <a:rPr lang="en-GB" sz="2900" dirty="0"/>
              <a:t>Lockdowns criminality online – </a:t>
            </a:r>
            <a:r>
              <a:rPr lang="en-GB" sz="2900" dirty="0" err="1"/>
              <a:t>chaning</a:t>
            </a:r>
            <a:r>
              <a:rPr lang="en-GB" sz="2900" dirty="0"/>
              <a:t> their business enterprise into the cyber environment. (Beating Crime Plan, 2021)</a:t>
            </a:r>
          </a:p>
          <a:p>
            <a:endParaRPr lang="en-US" sz="1800" dirty="0"/>
          </a:p>
          <a:p>
            <a:pPr marL="0" indent="0">
              <a:buNone/>
            </a:pPr>
            <a:endParaRPr lang="en-US" sz="1800" dirty="0"/>
          </a:p>
          <a:p>
            <a:endParaRPr lang="en-US" sz="1800" dirty="0"/>
          </a:p>
          <a:p>
            <a:pPr marL="0" indent="0">
              <a:buNone/>
            </a:pPr>
            <a:r>
              <a:rPr lang="en-US" sz="1800" dirty="0"/>
              <a:t> </a:t>
            </a:r>
          </a:p>
        </p:txBody>
      </p:sp>
      <p:pic>
        <p:nvPicPr>
          <p:cNvPr id="5" name="Picture 4" descr="Logo&#10;&#10;Description automatically generated">
            <a:extLst>
              <a:ext uri="{FF2B5EF4-FFF2-40B4-BE49-F238E27FC236}">
                <a16:creationId xmlns:a16="http://schemas.microsoft.com/office/drawing/2014/main" id="{E0D4913C-45E0-0DF8-0C1E-493289D9AD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4023" y="57890"/>
            <a:ext cx="1449977" cy="1222822"/>
          </a:xfrm>
          <a:prstGeom prst="rect">
            <a:avLst/>
          </a:prstGeom>
        </p:spPr>
      </p:pic>
    </p:spTree>
    <p:extLst>
      <p:ext uri="{BB962C8B-B14F-4D97-AF65-F5344CB8AC3E}">
        <p14:creationId xmlns:p14="http://schemas.microsoft.com/office/powerpoint/2010/main" val="593149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C7CF5-F554-1828-D231-A85312F240AC}"/>
              </a:ext>
            </a:extLst>
          </p:cNvPr>
          <p:cNvSpPr>
            <a:spLocks noGrp="1"/>
          </p:cNvSpPr>
          <p:nvPr>
            <p:ph type="title"/>
          </p:nvPr>
        </p:nvSpPr>
        <p:spPr>
          <a:xfrm>
            <a:off x="457200" y="49577"/>
            <a:ext cx="8229600" cy="1143000"/>
          </a:xfrm>
        </p:spPr>
        <p:txBody>
          <a:bodyPr>
            <a:normAutofit/>
          </a:bodyPr>
          <a:lstStyle/>
          <a:p>
            <a:r>
              <a:rPr lang="en-US" sz="3200" b="1" dirty="0"/>
              <a:t>Internet of Things</a:t>
            </a:r>
          </a:p>
        </p:txBody>
      </p:sp>
      <p:sp>
        <p:nvSpPr>
          <p:cNvPr id="3" name="Content Placeholder 2">
            <a:extLst>
              <a:ext uri="{FF2B5EF4-FFF2-40B4-BE49-F238E27FC236}">
                <a16:creationId xmlns:a16="http://schemas.microsoft.com/office/drawing/2014/main" id="{46708DE0-C6C9-5DEA-8F19-3D09D435ECB8}"/>
              </a:ext>
            </a:extLst>
          </p:cNvPr>
          <p:cNvSpPr>
            <a:spLocks noGrp="1"/>
          </p:cNvSpPr>
          <p:nvPr>
            <p:ph idx="1"/>
          </p:nvPr>
        </p:nvSpPr>
        <p:spPr>
          <a:xfrm>
            <a:off x="111513" y="947438"/>
            <a:ext cx="5340188" cy="4437042"/>
          </a:xfrm>
        </p:spPr>
        <p:txBody>
          <a:bodyPr>
            <a:normAutofit fontScale="70000" lnSpcReduction="20000"/>
          </a:bodyPr>
          <a:lstStyle/>
          <a:p>
            <a:pPr algn="just"/>
            <a:r>
              <a:rPr lang="en-US" sz="1800" dirty="0"/>
              <a:t>Van </a:t>
            </a:r>
            <a:r>
              <a:rPr lang="en-US" sz="1800" dirty="0" err="1"/>
              <a:t>Puyvelde</a:t>
            </a:r>
            <a:r>
              <a:rPr lang="en-US" sz="1800" dirty="0"/>
              <a:t> &amp; </a:t>
            </a:r>
            <a:r>
              <a:rPr lang="en-US" sz="1800" dirty="0" err="1"/>
              <a:t>Brantly</a:t>
            </a:r>
            <a:r>
              <a:rPr lang="en-US" sz="1800" dirty="0"/>
              <a:t> (2019) – Concept of the IoT - essentially a system of interconnected sensors that form part of the machinery and devices that form part of your everyday life – </a:t>
            </a:r>
            <a:r>
              <a:rPr lang="en-US" sz="1800" dirty="0" err="1"/>
              <a:t>eg</a:t>
            </a:r>
            <a:r>
              <a:rPr lang="en-US" sz="1800" dirty="0"/>
              <a:t> Fridges, washing machines. </a:t>
            </a:r>
          </a:p>
          <a:p>
            <a:pPr algn="just"/>
            <a:endParaRPr lang="en-US" sz="1800" dirty="0"/>
          </a:p>
          <a:p>
            <a:pPr algn="just"/>
            <a:r>
              <a:rPr lang="en-US" sz="1800" dirty="0"/>
              <a:t>All these sensors transmit data – data about the way we all live our lives. </a:t>
            </a:r>
          </a:p>
          <a:p>
            <a:pPr algn="just"/>
            <a:endParaRPr lang="en-US" sz="1800" dirty="0"/>
          </a:p>
          <a:p>
            <a:pPr algn="just"/>
            <a:r>
              <a:rPr lang="en-US" sz="1800" dirty="0"/>
              <a:t>Each new device (object) is connected into cyberspace – all this data is being transmitted into cyberspace for processing and storage.</a:t>
            </a:r>
          </a:p>
          <a:p>
            <a:pPr algn="just"/>
            <a:endParaRPr lang="en-US" sz="1800" b="1" dirty="0"/>
          </a:p>
          <a:p>
            <a:pPr marL="0" indent="0" algn="just">
              <a:buNone/>
            </a:pPr>
            <a:r>
              <a:rPr lang="en-US" sz="1800" b="1" dirty="0"/>
              <a:t>Is this a particular weakness in the system? </a:t>
            </a:r>
          </a:p>
          <a:p>
            <a:pPr algn="just"/>
            <a:r>
              <a:rPr lang="en-US" sz="1800" dirty="0"/>
              <a:t>Van </a:t>
            </a:r>
            <a:r>
              <a:rPr lang="en-US" sz="1800" dirty="0" err="1"/>
              <a:t>Puyvelde</a:t>
            </a:r>
            <a:r>
              <a:rPr lang="en-US" sz="1800" dirty="0"/>
              <a:t> &amp; </a:t>
            </a:r>
            <a:r>
              <a:rPr lang="en-US" sz="1800" dirty="0" err="1"/>
              <a:t>Brantly</a:t>
            </a:r>
            <a:r>
              <a:rPr lang="en-US" sz="1800" dirty="0"/>
              <a:t>, (2019) objects (devices) - a significant weakness </a:t>
            </a:r>
          </a:p>
          <a:p>
            <a:pPr algn="just"/>
            <a:r>
              <a:rPr lang="en-US" sz="1800" dirty="0"/>
              <a:t>postulate that one day hackers may be in a position to hold you to ransom for the simplest of things – such as access to your car or even your boiler!</a:t>
            </a:r>
          </a:p>
          <a:p>
            <a:pPr algn="just"/>
            <a:endParaRPr lang="en-US" sz="1800" dirty="0"/>
          </a:p>
          <a:p>
            <a:pPr algn="just"/>
            <a:r>
              <a:rPr lang="en-US" sz="1800" dirty="0"/>
              <a:t>Interesting example – in 2018 the media exposed the ability for fitness trackers to monitor the movement of individuals across military bases – simple but an effective way of tracking a person’s whereabout (Van </a:t>
            </a:r>
            <a:r>
              <a:rPr lang="en-US" sz="1800" dirty="0" err="1"/>
              <a:t>Puyvelde</a:t>
            </a:r>
            <a:r>
              <a:rPr lang="en-US" sz="1800" dirty="0"/>
              <a:t> &amp; </a:t>
            </a:r>
            <a:r>
              <a:rPr lang="en-US" sz="1800" dirty="0" err="1"/>
              <a:t>Brantly</a:t>
            </a:r>
            <a:r>
              <a:rPr lang="en-US" sz="1800" dirty="0"/>
              <a:t>, 2019) </a:t>
            </a:r>
          </a:p>
          <a:p>
            <a:pPr algn="just"/>
            <a:r>
              <a:rPr lang="en-US" sz="1800" b="1" dirty="0"/>
              <a:t>how many people turn off their location services?? </a:t>
            </a:r>
          </a:p>
        </p:txBody>
      </p:sp>
      <p:pic>
        <p:nvPicPr>
          <p:cNvPr id="5" name="Picture 4" descr="Application&#10;&#10;Description automatically generated">
            <a:extLst>
              <a:ext uri="{FF2B5EF4-FFF2-40B4-BE49-F238E27FC236}">
                <a16:creationId xmlns:a16="http://schemas.microsoft.com/office/drawing/2014/main" id="{2EE2AA0D-23E9-F58D-36C3-4BCD98383B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0449" y="936890"/>
            <a:ext cx="3683551" cy="2062788"/>
          </a:xfrm>
          <a:prstGeom prst="rect">
            <a:avLst/>
          </a:prstGeom>
        </p:spPr>
      </p:pic>
      <p:pic>
        <p:nvPicPr>
          <p:cNvPr id="7" name="Picture 6" descr="Graphical user interface&#10;&#10;Description automatically generated with medium confidence">
            <a:extLst>
              <a:ext uri="{FF2B5EF4-FFF2-40B4-BE49-F238E27FC236}">
                <a16:creationId xmlns:a16="http://schemas.microsoft.com/office/drawing/2014/main" id="{8E360CBE-CB07-A5A4-C2E8-9D11C0F099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1701" y="3176848"/>
            <a:ext cx="3683551" cy="2146300"/>
          </a:xfrm>
          <a:prstGeom prst="rect">
            <a:avLst/>
          </a:prstGeom>
        </p:spPr>
      </p:pic>
    </p:spTree>
    <p:extLst>
      <p:ext uri="{BB962C8B-B14F-4D97-AF65-F5344CB8AC3E}">
        <p14:creationId xmlns:p14="http://schemas.microsoft.com/office/powerpoint/2010/main" val="821130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4534C-48FE-FBED-4301-A4F4D6607BF3}"/>
              </a:ext>
            </a:extLst>
          </p:cNvPr>
          <p:cNvSpPr>
            <a:spLocks noGrp="1"/>
          </p:cNvSpPr>
          <p:nvPr>
            <p:ph type="title"/>
          </p:nvPr>
        </p:nvSpPr>
        <p:spPr>
          <a:xfrm>
            <a:off x="457200" y="274638"/>
            <a:ext cx="8229600" cy="1143000"/>
          </a:xfrm>
        </p:spPr>
        <p:txBody>
          <a:bodyPr anchor="ctr">
            <a:normAutofit/>
          </a:bodyPr>
          <a:lstStyle/>
          <a:p>
            <a:r>
              <a:rPr lang="en-US" sz="3200" b="1" dirty="0"/>
              <a:t>Big Data &amp; Artificial Intelligence</a:t>
            </a:r>
          </a:p>
        </p:txBody>
      </p:sp>
      <p:sp>
        <p:nvSpPr>
          <p:cNvPr id="3" name="Content Placeholder 2">
            <a:extLst>
              <a:ext uri="{FF2B5EF4-FFF2-40B4-BE49-F238E27FC236}">
                <a16:creationId xmlns:a16="http://schemas.microsoft.com/office/drawing/2014/main" id="{5F39325D-E352-DEEF-8F7E-356BD1CDC100}"/>
              </a:ext>
            </a:extLst>
          </p:cNvPr>
          <p:cNvSpPr>
            <a:spLocks noGrp="1"/>
          </p:cNvSpPr>
          <p:nvPr>
            <p:ph sz="half" idx="1"/>
          </p:nvPr>
        </p:nvSpPr>
        <p:spPr>
          <a:xfrm>
            <a:off x="289932" y="1169356"/>
            <a:ext cx="4648200" cy="5014066"/>
          </a:xfrm>
        </p:spPr>
        <p:txBody>
          <a:bodyPr>
            <a:normAutofit lnSpcReduction="10000"/>
          </a:bodyPr>
          <a:lstStyle/>
          <a:p>
            <a:pPr algn="just">
              <a:lnSpc>
                <a:spcPct val="90000"/>
              </a:lnSpc>
            </a:pPr>
            <a:r>
              <a:rPr lang="en-US" sz="1600" dirty="0"/>
              <a:t>It is suggested that the volume of data produced every day in trillions of megabytes (Van </a:t>
            </a:r>
            <a:r>
              <a:rPr lang="en-US" sz="1600" dirty="0" err="1"/>
              <a:t>Puyvelde</a:t>
            </a:r>
            <a:r>
              <a:rPr lang="en-US" sz="1600" dirty="0"/>
              <a:t> &amp; </a:t>
            </a:r>
            <a:r>
              <a:rPr lang="en-US" sz="1600" dirty="0" err="1"/>
              <a:t>Brantly</a:t>
            </a:r>
            <a:r>
              <a:rPr lang="en-US" sz="1600" dirty="0"/>
              <a:t>, 2019) </a:t>
            </a:r>
          </a:p>
          <a:p>
            <a:pPr algn="just">
              <a:lnSpc>
                <a:spcPct val="90000"/>
              </a:lnSpc>
            </a:pPr>
            <a:endParaRPr lang="en-US" sz="1600" dirty="0"/>
          </a:p>
          <a:p>
            <a:pPr algn="just">
              <a:lnSpc>
                <a:spcPct val="90000"/>
              </a:lnSpc>
            </a:pPr>
            <a:r>
              <a:rPr lang="en-US" sz="1600" b="1" dirty="0"/>
              <a:t>Think of your own life – how much data do you think you use every single day? </a:t>
            </a:r>
          </a:p>
          <a:p>
            <a:pPr marL="0" indent="0" algn="just">
              <a:lnSpc>
                <a:spcPct val="90000"/>
              </a:lnSpc>
              <a:buNone/>
            </a:pPr>
            <a:endParaRPr lang="en-US" sz="1600" dirty="0"/>
          </a:p>
          <a:p>
            <a:pPr algn="just">
              <a:lnSpc>
                <a:spcPct val="90000"/>
              </a:lnSpc>
            </a:pPr>
            <a:r>
              <a:rPr lang="en-US" sz="1600" b="1" dirty="0"/>
              <a:t>What is big data? </a:t>
            </a:r>
            <a:r>
              <a:rPr lang="en-US" sz="1600" dirty="0"/>
              <a:t>“the information assets characterized by a high volume, velocity and variety (as) to require specific technology and analytical methods for its transformation into value”. Van </a:t>
            </a:r>
            <a:r>
              <a:rPr lang="en-US" sz="1600" dirty="0" err="1"/>
              <a:t>Puyvelde</a:t>
            </a:r>
            <a:r>
              <a:rPr lang="en-US" sz="1600" dirty="0"/>
              <a:t> &amp; </a:t>
            </a:r>
            <a:r>
              <a:rPr lang="en-US" sz="1600" dirty="0" err="1"/>
              <a:t>Brantly</a:t>
            </a:r>
            <a:r>
              <a:rPr lang="en-US" sz="1600" dirty="0"/>
              <a:t> (2019,</a:t>
            </a:r>
            <a:r>
              <a:rPr lang="en-US" sz="1600" dirty="0">
                <a:highlight>
                  <a:srgbClr val="FFFF00"/>
                </a:highlight>
              </a:rPr>
              <a:t>p</a:t>
            </a:r>
            <a:r>
              <a:rPr lang="en-US" sz="1600" dirty="0"/>
              <a:t>) </a:t>
            </a:r>
          </a:p>
          <a:p>
            <a:pPr marL="0" indent="0" algn="just">
              <a:lnSpc>
                <a:spcPct val="90000"/>
              </a:lnSpc>
              <a:buNone/>
            </a:pPr>
            <a:endParaRPr lang="en-US" sz="1600" dirty="0"/>
          </a:p>
          <a:p>
            <a:pPr algn="just">
              <a:lnSpc>
                <a:spcPct val="90000"/>
              </a:lnSpc>
            </a:pPr>
            <a:r>
              <a:rPr lang="en-US" sz="1600" dirty="0"/>
              <a:t>Machine learning and Use of AI to support cybersecurity strategies – changing and adopting its code and underlying algorithms. </a:t>
            </a:r>
          </a:p>
          <a:p>
            <a:pPr marL="0" indent="0" algn="just">
              <a:lnSpc>
                <a:spcPct val="90000"/>
              </a:lnSpc>
              <a:buNone/>
            </a:pPr>
            <a:endParaRPr lang="en-US" sz="1600" dirty="0"/>
          </a:p>
          <a:p>
            <a:pPr algn="just">
              <a:lnSpc>
                <a:spcPct val="90000"/>
              </a:lnSpc>
            </a:pPr>
            <a:r>
              <a:rPr lang="en-US" sz="1600" dirty="0"/>
              <a:t>Quantum computer – forming ability to work beyond the 1 &amp; 0 that would be more sophisticated and be able to predict and prevent any possible cyber attack. </a:t>
            </a:r>
          </a:p>
          <a:p>
            <a:pPr>
              <a:lnSpc>
                <a:spcPct val="90000"/>
              </a:lnSpc>
            </a:pPr>
            <a:endParaRPr lang="en-US" sz="1300" dirty="0"/>
          </a:p>
          <a:p>
            <a:pPr>
              <a:lnSpc>
                <a:spcPct val="90000"/>
              </a:lnSpc>
            </a:pPr>
            <a:endParaRPr lang="en-US" sz="1300" dirty="0"/>
          </a:p>
        </p:txBody>
      </p:sp>
      <p:pic>
        <p:nvPicPr>
          <p:cNvPr id="4" name="Picture 3">
            <a:extLst>
              <a:ext uri="{FF2B5EF4-FFF2-40B4-BE49-F238E27FC236}">
                <a16:creationId xmlns:a16="http://schemas.microsoft.com/office/drawing/2014/main" id="{325E1867-0300-A186-5104-939303F17612}"/>
              </a:ext>
            </a:extLst>
          </p:cNvPr>
          <p:cNvPicPr>
            <a:picLocks noChangeAspect="1"/>
          </p:cNvPicPr>
          <p:nvPr/>
        </p:nvPicPr>
        <p:blipFill>
          <a:blip r:embed="rId2"/>
          <a:stretch>
            <a:fillRect/>
          </a:stretch>
        </p:blipFill>
        <p:spPr>
          <a:xfrm>
            <a:off x="5105400" y="1626054"/>
            <a:ext cx="4038600" cy="1802946"/>
          </a:xfrm>
          <a:prstGeom prst="rect">
            <a:avLst/>
          </a:prstGeom>
          <a:noFill/>
        </p:spPr>
      </p:pic>
    </p:spTree>
    <p:extLst>
      <p:ext uri="{BB962C8B-B14F-4D97-AF65-F5344CB8AC3E}">
        <p14:creationId xmlns:p14="http://schemas.microsoft.com/office/powerpoint/2010/main" val="3680630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98BF-4B49-191F-C475-5F98BDE544A4}"/>
              </a:ext>
            </a:extLst>
          </p:cNvPr>
          <p:cNvSpPr>
            <a:spLocks noGrp="1"/>
          </p:cNvSpPr>
          <p:nvPr>
            <p:ph type="title"/>
          </p:nvPr>
        </p:nvSpPr>
        <p:spPr>
          <a:xfrm>
            <a:off x="533400" y="125759"/>
            <a:ext cx="8229600" cy="1143000"/>
          </a:xfrm>
        </p:spPr>
        <p:txBody>
          <a:bodyPr anchor="ctr">
            <a:normAutofit/>
          </a:bodyPr>
          <a:lstStyle/>
          <a:p>
            <a:r>
              <a:rPr lang="en-US" sz="3200" b="1" dirty="0"/>
              <a:t>Human-Machine Synergy?</a:t>
            </a:r>
          </a:p>
        </p:txBody>
      </p:sp>
      <p:pic>
        <p:nvPicPr>
          <p:cNvPr id="4" name="Picture 3">
            <a:extLst>
              <a:ext uri="{FF2B5EF4-FFF2-40B4-BE49-F238E27FC236}">
                <a16:creationId xmlns:a16="http://schemas.microsoft.com/office/drawing/2014/main" id="{E79638F8-56D4-8D4D-130D-F686BAB2542C}"/>
              </a:ext>
            </a:extLst>
          </p:cNvPr>
          <p:cNvPicPr>
            <a:picLocks noChangeAspect="1"/>
          </p:cNvPicPr>
          <p:nvPr/>
        </p:nvPicPr>
        <p:blipFill rotWithShape="1">
          <a:blip r:embed="rId2"/>
          <a:srcRect l="38066" r="5237" b="-1"/>
          <a:stretch/>
        </p:blipFill>
        <p:spPr>
          <a:xfrm>
            <a:off x="381000" y="1268759"/>
            <a:ext cx="4038600" cy="3989040"/>
          </a:xfrm>
          <a:prstGeom prst="rect">
            <a:avLst/>
          </a:prstGeom>
          <a:noFill/>
        </p:spPr>
      </p:pic>
      <p:sp>
        <p:nvSpPr>
          <p:cNvPr id="3" name="Content Placeholder 2">
            <a:extLst>
              <a:ext uri="{FF2B5EF4-FFF2-40B4-BE49-F238E27FC236}">
                <a16:creationId xmlns:a16="http://schemas.microsoft.com/office/drawing/2014/main" id="{C9C8DD20-C043-0684-AD38-0682A5F303F5}"/>
              </a:ext>
            </a:extLst>
          </p:cNvPr>
          <p:cNvSpPr>
            <a:spLocks noGrp="1"/>
          </p:cNvSpPr>
          <p:nvPr>
            <p:ph sz="half" idx="2"/>
          </p:nvPr>
        </p:nvSpPr>
        <p:spPr>
          <a:xfrm>
            <a:off x="4648200" y="1268759"/>
            <a:ext cx="4038600" cy="3989040"/>
          </a:xfrm>
        </p:spPr>
        <p:txBody>
          <a:bodyPr>
            <a:normAutofit lnSpcReduction="10000"/>
          </a:bodyPr>
          <a:lstStyle/>
          <a:p>
            <a:pPr algn="just">
              <a:lnSpc>
                <a:spcPct val="90000"/>
              </a:lnSpc>
            </a:pPr>
            <a:r>
              <a:rPr lang="en-US" sz="1600" dirty="0"/>
              <a:t>Boundaries between humans and machine interactions will become increasingly blurred (Van </a:t>
            </a:r>
            <a:r>
              <a:rPr lang="en-US" sz="1600" dirty="0" err="1"/>
              <a:t>Puyvelde</a:t>
            </a:r>
            <a:r>
              <a:rPr lang="en-US" sz="1600" dirty="0"/>
              <a:t> &amp; </a:t>
            </a:r>
            <a:r>
              <a:rPr lang="en-US" sz="1600" dirty="0" err="1"/>
              <a:t>Brantly</a:t>
            </a:r>
            <a:r>
              <a:rPr lang="en-US" sz="1600" dirty="0"/>
              <a:t>, 2019) </a:t>
            </a:r>
          </a:p>
          <a:p>
            <a:pPr algn="just">
              <a:lnSpc>
                <a:spcPct val="90000"/>
              </a:lnSpc>
            </a:pPr>
            <a:endParaRPr lang="en-US" sz="1600" dirty="0"/>
          </a:p>
          <a:p>
            <a:pPr algn="just">
              <a:lnSpc>
                <a:spcPct val="90000"/>
              </a:lnSpc>
            </a:pPr>
            <a:r>
              <a:rPr lang="en-US" sz="1600" dirty="0"/>
              <a:t>Advancement in technology – interface between humans and machine </a:t>
            </a:r>
            <a:r>
              <a:rPr lang="en-US" sz="1600" dirty="0" err="1"/>
              <a:t>eg.</a:t>
            </a:r>
            <a:r>
              <a:rPr lang="en-US" sz="1600" dirty="0"/>
              <a:t> Combine electrodes from an devices onto the human brain has provided the opportunity to use a prosthetic limb. </a:t>
            </a:r>
            <a:r>
              <a:rPr lang="en-US" sz="1600" b="1" dirty="0"/>
              <a:t>Where will the future take us? What will this mean for policing?</a:t>
            </a:r>
          </a:p>
          <a:p>
            <a:pPr algn="just">
              <a:lnSpc>
                <a:spcPct val="90000"/>
              </a:lnSpc>
            </a:pPr>
            <a:endParaRPr lang="en-US" sz="1600" dirty="0"/>
          </a:p>
          <a:p>
            <a:pPr algn="just">
              <a:lnSpc>
                <a:spcPct val="90000"/>
              </a:lnSpc>
            </a:pPr>
            <a:r>
              <a:rPr lang="en-US" sz="1600" dirty="0"/>
              <a:t>Just look at your own smart watch – how long will it be before a simple device will be able to detect and alert you to medical episodes well before you even start to feel unwell?</a:t>
            </a:r>
          </a:p>
          <a:p>
            <a:pPr marL="0" indent="0">
              <a:lnSpc>
                <a:spcPct val="90000"/>
              </a:lnSpc>
              <a:buNone/>
            </a:pPr>
            <a:endParaRPr lang="en-US" sz="1500" dirty="0"/>
          </a:p>
        </p:txBody>
      </p:sp>
    </p:spTree>
    <p:extLst>
      <p:ext uri="{BB962C8B-B14F-4D97-AF65-F5344CB8AC3E}">
        <p14:creationId xmlns:p14="http://schemas.microsoft.com/office/powerpoint/2010/main" val="866467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603BA-A1B0-A83F-CF3D-7B3F2D5A8B80}"/>
              </a:ext>
            </a:extLst>
          </p:cNvPr>
          <p:cNvSpPr>
            <a:spLocks noGrp="1"/>
          </p:cNvSpPr>
          <p:nvPr>
            <p:ph type="title"/>
          </p:nvPr>
        </p:nvSpPr>
        <p:spPr>
          <a:xfrm>
            <a:off x="457200" y="274638"/>
            <a:ext cx="8229600" cy="1143000"/>
          </a:xfrm>
        </p:spPr>
        <p:txBody>
          <a:bodyPr anchor="ctr">
            <a:normAutofit/>
          </a:bodyPr>
          <a:lstStyle/>
          <a:p>
            <a:r>
              <a:rPr lang="en-US" b="1"/>
              <a:t>The future and cybersecurity </a:t>
            </a:r>
          </a:p>
        </p:txBody>
      </p:sp>
      <p:sp>
        <p:nvSpPr>
          <p:cNvPr id="3" name="Content Placeholder 2">
            <a:extLst>
              <a:ext uri="{FF2B5EF4-FFF2-40B4-BE49-F238E27FC236}">
                <a16:creationId xmlns:a16="http://schemas.microsoft.com/office/drawing/2014/main" id="{7EEBB0D6-EFB0-DD7D-AF85-3F9A5B3E57C5}"/>
              </a:ext>
            </a:extLst>
          </p:cNvPr>
          <p:cNvSpPr>
            <a:spLocks noGrp="1"/>
          </p:cNvSpPr>
          <p:nvPr>
            <p:ph sz="half" idx="1"/>
          </p:nvPr>
        </p:nvSpPr>
        <p:spPr>
          <a:xfrm>
            <a:off x="457200" y="1600201"/>
            <a:ext cx="4038600" cy="3989040"/>
          </a:xfrm>
        </p:spPr>
        <p:txBody>
          <a:bodyPr>
            <a:normAutofit/>
          </a:bodyPr>
          <a:lstStyle/>
          <a:p>
            <a:pPr algn="just">
              <a:lnSpc>
                <a:spcPct val="90000"/>
              </a:lnSpc>
            </a:pPr>
            <a:r>
              <a:rPr lang="en-US" sz="1800" b="1" dirty="0"/>
              <a:t>Pace of change </a:t>
            </a:r>
            <a:r>
              <a:rPr lang="en-US" sz="1800" dirty="0"/>
              <a:t>- can we keep up in terms of policy development?</a:t>
            </a:r>
          </a:p>
          <a:p>
            <a:pPr marL="0" indent="0" algn="just">
              <a:lnSpc>
                <a:spcPct val="90000"/>
              </a:lnSpc>
              <a:buNone/>
            </a:pPr>
            <a:endParaRPr lang="en-US" sz="1800" dirty="0"/>
          </a:p>
          <a:p>
            <a:pPr algn="just">
              <a:lnSpc>
                <a:spcPct val="90000"/>
              </a:lnSpc>
            </a:pPr>
            <a:r>
              <a:rPr lang="en-US" sz="1800" b="1" dirty="0"/>
              <a:t>Dearth of cybersecurity skills </a:t>
            </a:r>
            <a:r>
              <a:rPr lang="en-US" sz="1800" dirty="0"/>
              <a:t>is already causing a significant risk to many organization. SWP example. </a:t>
            </a:r>
          </a:p>
          <a:p>
            <a:pPr marL="0" indent="0" algn="just">
              <a:lnSpc>
                <a:spcPct val="90000"/>
              </a:lnSpc>
              <a:buNone/>
            </a:pPr>
            <a:endParaRPr lang="en-US" sz="1800" dirty="0"/>
          </a:p>
          <a:p>
            <a:pPr algn="just">
              <a:lnSpc>
                <a:spcPct val="90000"/>
              </a:lnSpc>
            </a:pPr>
            <a:r>
              <a:rPr lang="en-US" sz="1800" dirty="0"/>
              <a:t>New thinking, new approaches and new models are needed to contend with the </a:t>
            </a:r>
            <a:r>
              <a:rPr lang="en-US" sz="1800" b="1" dirty="0"/>
              <a:t>exponential growth of the internet</a:t>
            </a:r>
            <a:r>
              <a:rPr lang="en-US" sz="1800" dirty="0"/>
              <a:t> and the technological developments that seem to be outstripping our ability to respond. </a:t>
            </a:r>
          </a:p>
          <a:p>
            <a:pPr marL="0" indent="0">
              <a:lnSpc>
                <a:spcPct val="90000"/>
              </a:lnSpc>
              <a:buNone/>
            </a:pPr>
            <a:endParaRPr lang="en-US" sz="1800" dirty="0"/>
          </a:p>
        </p:txBody>
      </p:sp>
      <p:pic>
        <p:nvPicPr>
          <p:cNvPr id="4" name="Picture 3">
            <a:extLst>
              <a:ext uri="{FF2B5EF4-FFF2-40B4-BE49-F238E27FC236}">
                <a16:creationId xmlns:a16="http://schemas.microsoft.com/office/drawing/2014/main" id="{C7243C76-3D92-8508-8BFC-68F6BAA280CD}"/>
              </a:ext>
            </a:extLst>
          </p:cNvPr>
          <p:cNvPicPr>
            <a:picLocks noChangeAspect="1"/>
          </p:cNvPicPr>
          <p:nvPr/>
        </p:nvPicPr>
        <p:blipFill>
          <a:blip r:embed="rId2"/>
          <a:stretch>
            <a:fillRect/>
          </a:stretch>
        </p:blipFill>
        <p:spPr>
          <a:xfrm>
            <a:off x="4648200" y="1600201"/>
            <a:ext cx="4038600" cy="3025051"/>
          </a:xfrm>
          <a:prstGeom prst="rect">
            <a:avLst/>
          </a:prstGeom>
          <a:noFill/>
        </p:spPr>
      </p:pic>
    </p:spTree>
    <p:extLst>
      <p:ext uri="{BB962C8B-B14F-4D97-AF65-F5344CB8AC3E}">
        <p14:creationId xmlns:p14="http://schemas.microsoft.com/office/powerpoint/2010/main" val="1077810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2241-5173-C538-CFC0-D822DA6C09DD}"/>
              </a:ext>
            </a:extLst>
          </p:cNvPr>
          <p:cNvSpPr>
            <a:spLocks noGrp="1"/>
          </p:cNvSpPr>
          <p:nvPr>
            <p:ph type="title"/>
          </p:nvPr>
        </p:nvSpPr>
        <p:spPr/>
        <p:txBody>
          <a:bodyPr>
            <a:normAutofit/>
          </a:bodyPr>
          <a:lstStyle/>
          <a:p>
            <a:r>
              <a:rPr lang="en-US" sz="3200" b="1" dirty="0"/>
              <a:t>Break Out session </a:t>
            </a:r>
          </a:p>
        </p:txBody>
      </p:sp>
      <p:sp>
        <p:nvSpPr>
          <p:cNvPr id="3" name="Content Placeholder 2">
            <a:extLst>
              <a:ext uri="{FF2B5EF4-FFF2-40B4-BE49-F238E27FC236}">
                <a16:creationId xmlns:a16="http://schemas.microsoft.com/office/drawing/2014/main" id="{3133D718-1C87-D59A-EA71-F52585FF9335}"/>
              </a:ext>
            </a:extLst>
          </p:cNvPr>
          <p:cNvSpPr>
            <a:spLocks noGrp="1"/>
          </p:cNvSpPr>
          <p:nvPr>
            <p:ph idx="1"/>
          </p:nvPr>
        </p:nvSpPr>
        <p:spPr>
          <a:xfrm>
            <a:off x="457200" y="1269695"/>
            <a:ext cx="8229600" cy="3917032"/>
          </a:xfrm>
        </p:spPr>
        <p:txBody>
          <a:bodyPr/>
          <a:lstStyle/>
          <a:p>
            <a:pPr marL="0" indent="0">
              <a:buNone/>
            </a:pPr>
            <a:r>
              <a:rPr lang="en-US" sz="2000" dirty="0"/>
              <a:t>In the next 10 mins in your groups discuss the challenges of the internet and the exponential growth in technology base on these 3 key questions and come back into the main group and be prepared to feedback to the group.</a:t>
            </a:r>
          </a:p>
          <a:p>
            <a:pPr marL="0" indent="0">
              <a:buNone/>
            </a:pPr>
            <a:endParaRPr lang="en-US" sz="2000" dirty="0"/>
          </a:p>
          <a:p>
            <a:pPr marL="0" indent="0">
              <a:buNone/>
            </a:pPr>
            <a:r>
              <a:rPr lang="en-US" sz="2000" b="1" dirty="0"/>
              <a:t>How does the exponential growth of technology impact on –</a:t>
            </a:r>
          </a:p>
          <a:p>
            <a:pPr marL="457200" indent="-457200">
              <a:buAutoNum type="arabicPeriod"/>
            </a:pPr>
            <a:r>
              <a:rPr lang="en-US" sz="2000" b="1" dirty="0"/>
              <a:t>Threats </a:t>
            </a:r>
          </a:p>
          <a:p>
            <a:pPr marL="457200" indent="-457200">
              <a:buAutoNum type="arabicPeriod"/>
            </a:pPr>
            <a:r>
              <a:rPr lang="en-US" sz="2000" b="1" dirty="0"/>
              <a:t>Opportunities</a:t>
            </a:r>
          </a:p>
          <a:p>
            <a:pPr marL="457200" indent="-457200">
              <a:buAutoNum type="arabicPeriod"/>
            </a:pPr>
            <a:r>
              <a:rPr lang="en-US" sz="2000" b="1" dirty="0"/>
              <a:t>Policy Implications? </a:t>
            </a:r>
          </a:p>
          <a:p>
            <a:endParaRPr lang="en-US" dirty="0"/>
          </a:p>
        </p:txBody>
      </p:sp>
    </p:spTree>
    <p:extLst>
      <p:ext uri="{BB962C8B-B14F-4D97-AF65-F5344CB8AC3E}">
        <p14:creationId xmlns:p14="http://schemas.microsoft.com/office/powerpoint/2010/main" val="1994198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81FF-96FF-5BB7-5A2E-B2052E6F29E7}"/>
              </a:ext>
            </a:extLst>
          </p:cNvPr>
          <p:cNvSpPr>
            <a:spLocks noGrp="1"/>
          </p:cNvSpPr>
          <p:nvPr>
            <p:ph type="title"/>
          </p:nvPr>
        </p:nvSpPr>
        <p:spPr>
          <a:xfrm>
            <a:off x="457200" y="274638"/>
            <a:ext cx="8229600" cy="1143000"/>
          </a:xfrm>
        </p:spPr>
        <p:txBody>
          <a:bodyPr anchor="ctr">
            <a:normAutofit/>
          </a:bodyPr>
          <a:lstStyle/>
          <a:p>
            <a:r>
              <a:rPr lang="en-US" b="1"/>
              <a:t>Cybercrime</a:t>
            </a:r>
          </a:p>
        </p:txBody>
      </p:sp>
      <p:sp>
        <p:nvSpPr>
          <p:cNvPr id="3" name="Content Placeholder 2">
            <a:extLst>
              <a:ext uri="{FF2B5EF4-FFF2-40B4-BE49-F238E27FC236}">
                <a16:creationId xmlns:a16="http://schemas.microsoft.com/office/drawing/2014/main" id="{31E36629-BCCC-5F9D-C0D5-93D70A8B95E8}"/>
              </a:ext>
            </a:extLst>
          </p:cNvPr>
          <p:cNvSpPr>
            <a:spLocks noGrp="1"/>
          </p:cNvSpPr>
          <p:nvPr>
            <p:ph sz="half" idx="1"/>
          </p:nvPr>
        </p:nvSpPr>
        <p:spPr>
          <a:xfrm>
            <a:off x="457200" y="1252960"/>
            <a:ext cx="4038600" cy="4481634"/>
          </a:xfrm>
        </p:spPr>
        <p:txBody>
          <a:bodyPr>
            <a:normAutofit lnSpcReduction="10000"/>
          </a:bodyPr>
          <a:lstStyle/>
          <a:p>
            <a:pPr marL="0" indent="0">
              <a:lnSpc>
                <a:spcPct val="90000"/>
              </a:lnSpc>
              <a:buNone/>
            </a:pPr>
            <a:endParaRPr lang="en-GB" sz="1300" b="1" dirty="0"/>
          </a:p>
          <a:p>
            <a:pPr marL="0" indent="0">
              <a:lnSpc>
                <a:spcPct val="90000"/>
              </a:lnSpc>
              <a:buNone/>
            </a:pPr>
            <a:r>
              <a:rPr lang="en-GB" sz="1600" b="1" dirty="0"/>
              <a:t>What is Cybercrime? </a:t>
            </a:r>
            <a:endParaRPr lang="en-GB" sz="1600" dirty="0"/>
          </a:p>
          <a:p>
            <a:pPr lvl="0" fontAlgn="ctr">
              <a:lnSpc>
                <a:spcPct val="90000"/>
              </a:lnSpc>
            </a:pPr>
            <a:r>
              <a:rPr lang="en-GB" sz="1600" dirty="0"/>
              <a:t>Understanding the cybercrime threat</a:t>
            </a:r>
          </a:p>
          <a:p>
            <a:pPr>
              <a:lnSpc>
                <a:spcPct val="90000"/>
              </a:lnSpc>
            </a:pPr>
            <a:r>
              <a:rPr lang="en-GB" sz="1600" dirty="0"/>
              <a:t>Computing power beyond the capacity of the human brain. </a:t>
            </a:r>
          </a:p>
          <a:p>
            <a:pPr>
              <a:lnSpc>
                <a:spcPct val="90000"/>
              </a:lnSpc>
            </a:pPr>
            <a:r>
              <a:rPr lang="en-GB" sz="1600" dirty="0"/>
              <a:t>125bn devices connected to the internet.</a:t>
            </a:r>
          </a:p>
          <a:p>
            <a:pPr>
              <a:lnSpc>
                <a:spcPct val="90000"/>
              </a:lnSpc>
            </a:pPr>
            <a:r>
              <a:rPr lang="en-GB" sz="1600" dirty="0"/>
              <a:t>Not far away from  smart cities, cars</a:t>
            </a:r>
          </a:p>
          <a:p>
            <a:pPr>
              <a:lnSpc>
                <a:spcPct val="90000"/>
              </a:lnSpc>
            </a:pPr>
            <a:r>
              <a:rPr lang="en-GB" sz="1600" dirty="0"/>
              <a:t>AI - machine learning - helping us to consider how big data supports our thinking.</a:t>
            </a:r>
          </a:p>
          <a:p>
            <a:pPr>
              <a:lnSpc>
                <a:spcPct val="90000"/>
              </a:lnSpc>
            </a:pPr>
            <a:endParaRPr lang="en-GB" sz="1600" dirty="0"/>
          </a:p>
          <a:p>
            <a:pPr marL="0" indent="0">
              <a:lnSpc>
                <a:spcPct val="90000"/>
              </a:lnSpc>
              <a:buNone/>
            </a:pPr>
            <a:r>
              <a:rPr lang="en-GB" sz="1600" u="sng" dirty="0"/>
              <a:t>Cyber dependent &amp; Cyber enabled – what’s the difference? </a:t>
            </a:r>
          </a:p>
          <a:p>
            <a:pPr lvl="0" fontAlgn="ctr">
              <a:lnSpc>
                <a:spcPct val="90000"/>
              </a:lnSpc>
            </a:pPr>
            <a:r>
              <a:rPr lang="en-GB" sz="1600" dirty="0"/>
              <a:t>Cyber dependent - Committed through the computer and computer is object of attack</a:t>
            </a:r>
          </a:p>
          <a:p>
            <a:pPr lvl="0" fontAlgn="ctr">
              <a:lnSpc>
                <a:spcPct val="90000"/>
              </a:lnSpc>
            </a:pPr>
            <a:r>
              <a:rPr lang="en-GB" sz="1600" dirty="0"/>
              <a:t>Cyber enabled - </a:t>
            </a:r>
            <a:r>
              <a:rPr lang="en-GB" sz="1600" dirty="0" err="1"/>
              <a:t>eg</a:t>
            </a:r>
            <a:r>
              <a:rPr lang="en-GB" sz="1600" dirty="0"/>
              <a:t> Fraud. </a:t>
            </a:r>
          </a:p>
          <a:p>
            <a:pPr marL="0" indent="0">
              <a:lnSpc>
                <a:spcPct val="90000"/>
              </a:lnSpc>
              <a:buNone/>
            </a:pPr>
            <a:endParaRPr lang="en-GB" sz="1300" dirty="0"/>
          </a:p>
          <a:p>
            <a:pPr marL="0" indent="0">
              <a:lnSpc>
                <a:spcPct val="90000"/>
              </a:lnSpc>
              <a:buNone/>
            </a:pPr>
            <a:endParaRPr lang="en-GB" sz="1300" dirty="0"/>
          </a:p>
          <a:p>
            <a:pPr>
              <a:lnSpc>
                <a:spcPct val="90000"/>
              </a:lnSpc>
            </a:pPr>
            <a:endParaRPr lang="en-US" sz="1300" dirty="0"/>
          </a:p>
        </p:txBody>
      </p:sp>
      <p:pic>
        <p:nvPicPr>
          <p:cNvPr id="5" name="Picture 4" descr="Text&#10;&#10;Description automatically generated">
            <a:extLst>
              <a:ext uri="{FF2B5EF4-FFF2-40B4-BE49-F238E27FC236}">
                <a16:creationId xmlns:a16="http://schemas.microsoft.com/office/drawing/2014/main" id="{70D0B86A-DC19-04FC-B61C-6307B52A4F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2" y="1705975"/>
            <a:ext cx="4038600" cy="2620023"/>
          </a:xfrm>
          <a:prstGeom prst="rect">
            <a:avLst/>
          </a:prstGeom>
          <a:noFill/>
        </p:spPr>
      </p:pic>
    </p:spTree>
    <p:extLst>
      <p:ext uri="{BB962C8B-B14F-4D97-AF65-F5344CB8AC3E}">
        <p14:creationId xmlns:p14="http://schemas.microsoft.com/office/powerpoint/2010/main" val="3715721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A1003-A45C-2D0B-3606-C154FD3F8AE6}"/>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Cyber Enabled vs Cyber Dependent</a:t>
            </a:r>
          </a:p>
        </p:txBody>
      </p:sp>
      <p:sp>
        <p:nvSpPr>
          <p:cNvPr id="3" name="Content Placeholder 2">
            <a:extLst>
              <a:ext uri="{FF2B5EF4-FFF2-40B4-BE49-F238E27FC236}">
                <a16:creationId xmlns:a16="http://schemas.microsoft.com/office/drawing/2014/main" id="{B9464E8C-E2C2-1A19-CDF7-A93280E5CB8E}"/>
              </a:ext>
            </a:extLst>
          </p:cNvPr>
          <p:cNvSpPr>
            <a:spLocks noGrp="1"/>
          </p:cNvSpPr>
          <p:nvPr>
            <p:ph sz="half" idx="1"/>
          </p:nvPr>
        </p:nvSpPr>
        <p:spPr>
          <a:xfrm>
            <a:off x="457200" y="1600201"/>
            <a:ext cx="4038600" cy="3989040"/>
          </a:xfrm>
        </p:spPr>
        <p:txBody>
          <a:bodyPr>
            <a:normAutofit/>
          </a:bodyPr>
          <a:lstStyle/>
          <a:p>
            <a:pPr>
              <a:lnSpc>
                <a:spcPct val="90000"/>
              </a:lnSpc>
            </a:pPr>
            <a:r>
              <a:rPr lang="en-GB" sz="1500"/>
              <a:t>This two-factor categorization is based on a definition originally put forward by Brenner in 2007.</a:t>
            </a:r>
          </a:p>
          <a:p>
            <a:pPr>
              <a:lnSpc>
                <a:spcPct val="90000"/>
              </a:lnSpc>
            </a:pPr>
            <a:r>
              <a:rPr lang="en-GB" sz="1500"/>
              <a:t>Cyber-dependent crimes are crimes that arose with the advent of technology and can- not exist (i.e., dependent) outside of the digital world, e.g., hacking, such as ransomware attacks or hacktivism (McGuire &amp; Dowling, 2013)</a:t>
            </a:r>
          </a:p>
          <a:p>
            <a:pPr>
              <a:lnSpc>
                <a:spcPct val="90000"/>
              </a:lnSpc>
            </a:pPr>
            <a:r>
              <a:rPr lang="en-GB" sz="1500"/>
              <a:t>Cyber-enabled crimes are traditional crimes that predate the advent of the technology and are now facilitated or have been made easier (i.e., enabled) by cyber technology. 											</a:t>
            </a:r>
            <a:r>
              <a:rPr lang="en-GB" sz="1500" b="1"/>
              <a:t>(Phillips et al.,2022)</a:t>
            </a:r>
          </a:p>
          <a:p>
            <a:pPr>
              <a:lnSpc>
                <a:spcPct val="90000"/>
              </a:lnSpc>
            </a:pPr>
            <a:endParaRPr lang="en-GB" sz="1500"/>
          </a:p>
          <a:p>
            <a:pPr>
              <a:lnSpc>
                <a:spcPct val="90000"/>
              </a:lnSpc>
            </a:pPr>
            <a:endParaRPr lang="en-GB" sz="1500"/>
          </a:p>
          <a:p>
            <a:pPr>
              <a:lnSpc>
                <a:spcPct val="90000"/>
              </a:lnSpc>
            </a:pPr>
            <a:endParaRPr lang="en-US" sz="1500"/>
          </a:p>
        </p:txBody>
      </p:sp>
      <p:pic>
        <p:nvPicPr>
          <p:cNvPr id="4" name="Picture 3">
            <a:extLst>
              <a:ext uri="{FF2B5EF4-FFF2-40B4-BE49-F238E27FC236}">
                <a16:creationId xmlns:a16="http://schemas.microsoft.com/office/drawing/2014/main" id="{73C0B587-91F2-CA6D-A9E1-DDE8972C596A}"/>
              </a:ext>
            </a:extLst>
          </p:cNvPr>
          <p:cNvPicPr>
            <a:picLocks noChangeAspect="1"/>
          </p:cNvPicPr>
          <p:nvPr/>
        </p:nvPicPr>
        <p:blipFill>
          <a:blip r:embed="rId2"/>
          <a:stretch>
            <a:fillRect/>
          </a:stretch>
        </p:blipFill>
        <p:spPr>
          <a:xfrm>
            <a:off x="4648200" y="1600201"/>
            <a:ext cx="4038600" cy="3400062"/>
          </a:xfrm>
          <a:prstGeom prst="rect">
            <a:avLst/>
          </a:prstGeom>
          <a:noFill/>
        </p:spPr>
      </p:pic>
    </p:spTree>
    <p:extLst>
      <p:ext uri="{BB962C8B-B14F-4D97-AF65-F5344CB8AC3E}">
        <p14:creationId xmlns:p14="http://schemas.microsoft.com/office/powerpoint/2010/main" val="2531705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169C-3F5B-089A-5C51-72521DFFEAF9}"/>
              </a:ext>
            </a:extLst>
          </p:cNvPr>
          <p:cNvSpPr>
            <a:spLocks noGrp="1"/>
          </p:cNvSpPr>
          <p:nvPr>
            <p:ph type="title"/>
          </p:nvPr>
        </p:nvSpPr>
        <p:spPr>
          <a:xfrm>
            <a:off x="457200" y="274638"/>
            <a:ext cx="8229600" cy="1143000"/>
          </a:xfrm>
        </p:spPr>
        <p:txBody>
          <a:bodyPr anchor="ctr">
            <a:normAutofit/>
          </a:bodyPr>
          <a:lstStyle/>
          <a:p>
            <a:r>
              <a:rPr lang="en-US" dirty="0"/>
              <a:t>Cyber Crime – The Impact</a:t>
            </a:r>
          </a:p>
        </p:txBody>
      </p:sp>
      <p:sp>
        <p:nvSpPr>
          <p:cNvPr id="3" name="Content Placeholder 2">
            <a:extLst>
              <a:ext uri="{FF2B5EF4-FFF2-40B4-BE49-F238E27FC236}">
                <a16:creationId xmlns:a16="http://schemas.microsoft.com/office/drawing/2014/main" id="{507B9303-2990-DA65-2162-A121368BE750}"/>
              </a:ext>
            </a:extLst>
          </p:cNvPr>
          <p:cNvSpPr>
            <a:spLocks noGrp="1"/>
          </p:cNvSpPr>
          <p:nvPr>
            <p:ph sz="half" idx="1"/>
          </p:nvPr>
        </p:nvSpPr>
        <p:spPr>
          <a:xfrm>
            <a:off x="457199" y="1234439"/>
            <a:ext cx="6671100" cy="4852851"/>
          </a:xfrm>
        </p:spPr>
        <p:txBody>
          <a:bodyPr>
            <a:normAutofit fontScale="47500" lnSpcReduction="20000"/>
          </a:bodyPr>
          <a:lstStyle/>
          <a:p>
            <a:endParaRPr lang="en-US" dirty="0"/>
          </a:p>
          <a:p>
            <a:r>
              <a:rPr lang="en-US" dirty="0"/>
              <a:t>Online crime not really measured comprehensively until 2016 – when ONS measured fraud and Cyber crime =- resulted in recording of 5.8m cases over the previous yr.</a:t>
            </a:r>
          </a:p>
          <a:p>
            <a:r>
              <a:rPr lang="en-US" dirty="0"/>
              <a:t>UK residents 20x more likely to be a victim of fraud as opposed to robbers and 10x than theft from the person. </a:t>
            </a:r>
          </a:p>
          <a:p>
            <a:r>
              <a:rPr lang="en-US" dirty="0"/>
              <a:t>2018/2019 – ONS 9% increase in Fraud from previous </a:t>
            </a:r>
            <a:r>
              <a:rPr lang="en-US" dirty="0" err="1"/>
              <a:t>yr</a:t>
            </a:r>
            <a:r>
              <a:rPr lang="en-US" dirty="0"/>
              <a:t> including a 15% increase in bank and credit account fraud (2.5m offences) </a:t>
            </a:r>
          </a:p>
          <a:p>
            <a:r>
              <a:rPr lang="en-US" dirty="0"/>
              <a:t>Push payment – where victims send money direct to an account held by a fraudster when up by 97% between 2018 &amp; 2019. (98,261) cases. In 2018 – UK alone amounted to total loss of £354.3m through these scams </a:t>
            </a:r>
          </a:p>
          <a:p>
            <a:r>
              <a:rPr lang="en-US" dirty="0"/>
              <a:t> 4.8M Fraud and computer misuse cases. 3.8 &amp; 1m respectively. </a:t>
            </a:r>
          </a:p>
          <a:p>
            <a:r>
              <a:rPr lang="en-US" dirty="0"/>
              <a:t>E&amp;W crime survey estimated 3.3m incidents of fraud = 1/3 of all crime - but only o.6m incidents reported to incidents – Loveday (2017) suggests is due to police response to cases of fraud.</a:t>
            </a:r>
          </a:p>
          <a:p>
            <a:pPr marL="457200" lvl="1" indent="0" fontAlgn="ctr">
              <a:lnSpc>
                <a:spcPct val="90000"/>
              </a:lnSpc>
              <a:buNone/>
            </a:pPr>
            <a:r>
              <a:rPr lang="en-GB" sz="2000" dirty="0"/>
              <a:t> 					</a:t>
            </a:r>
            <a:r>
              <a:rPr lang="en-GB" sz="2500" b="1" dirty="0"/>
              <a:t>Loveday and Jung (2021) </a:t>
            </a:r>
          </a:p>
          <a:p>
            <a:pPr marL="0" indent="0">
              <a:buNone/>
            </a:pPr>
            <a:endParaRPr lang="en-US" dirty="0"/>
          </a:p>
          <a:p>
            <a:r>
              <a:rPr lang="en-US" dirty="0"/>
              <a:t>UK fraud costs measurement committee calculated the costs to be £190bn in 2017 (Button et al., 2017)</a:t>
            </a:r>
          </a:p>
          <a:p>
            <a:r>
              <a:rPr lang="en-US" dirty="0"/>
              <a:t>The way most people shop, play, bank and date is very different to 20 </a:t>
            </a:r>
            <a:r>
              <a:rPr lang="en-US" dirty="0" err="1"/>
              <a:t>yrs</a:t>
            </a:r>
            <a:r>
              <a:rPr lang="en-US" dirty="0"/>
              <a:t> ago and way many organization offer services – growth of the internet and devices offering direct access to the internet has resulted in 86% of adults using the internet daily in 2018 (ONS) Button (2020)</a:t>
            </a:r>
          </a:p>
          <a:p>
            <a:r>
              <a:rPr lang="en-US" dirty="0"/>
              <a:t>Crime reducing – 20m in 1995 to 6m in 2016.</a:t>
            </a:r>
          </a:p>
          <a:p>
            <a:r>
              <a:rPr lang="en-US" dirty="0"/>
              <a:t>June 2017 CSEW added Fraud and Computer misuse offences the 5.8m was doubled to 10.7m! (Button, 2020)</a:t>
            </a:r>
          </a:p>
          <a:p>
            <a:endParaRPr lang="en-US" dirty="0"/>
          </a:p>
          <a:p>
            <a:pPr>
              <a:lnSpc>
                <a:spcPct val="90000"/>
              </a:lnSpc>
            </a:pPr>
            <a:endParaRPr lang="en-GB" sz="2000" dirty="0"/>
          </a:p>
          <a:p>
            <a:pPr>
              <a:lnSpc>
                <a:spcPct val="90000"/>
              </a:lnSpc>
            </a:pPr>
            <a:endParaRPr lang="en-US" sz="2000" dirty="0"/>
          </a:p>
        </p:txBody>
      </p:sp>
      <p:pic>
        <p:nvPicPr>
          <p:cNvPr id="5" name="Picture 4" descr="A picture containing indoor&#10;&#10;Description automatically generated">
            <a:extLst>
              <a:ext uri="{FF2B5EF4-FFF2-40B4-BE49-F238E27FC236}">
                <a16:creationId xmlns:a16="http://schemas.microsoft.com/office/drawing/2014/main" id="{10D48CD5-3439-8949-381E-D0D0343B9BB6}"/>
              </a:ext>
            </a:extLst>
          </p:cNvPr>
          <p:cNvPicPr>
            <a:picLocks noChangeAspect="1"/>
          </p:cNvPicPr>
          <p:nvPr/>
        </p:nvPicPr>
        <p:blipFill rotWithShape="1">
          <a:blip r:embed="rId2">
            <a:extLst>
              <a:ext uri="{28A0092B-C50C-407E-A947-70E740481C1C}">
                <a14:useLocalDpi xmlns:a14="http://schemas.microsoft.com/office/drawing/2010/main" val="0"/>
              </a:ext>
            </a:extLst>
          </a:blip>
          <a:srcRect l="8668" r="15789"/>
          <a:stretch/>
        </p:blipFill>
        <p:spPr>
          <a:xfrm>
            <a:off x="7128299" y="1234440"/>
            <a:ext cx="1924260" cy="1900646"/>
          </a:xfrm>
          <a:prstGeom prst="rect">
            <a:avLst/>
          </a:prstGeom>
          <a:noFill/>
        </p:spPr>
      </p:pic>
    </p:spTree>
    <p:extLst>
      <p:ext uri="{BB962C8B-B14F-4D97-AF65-F5344CB8AC3E}">
        <p14:creationId xmlns:p14="http://schemas.microsoft.com/office/powerpoint/2010/main" val="87547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96F15-CD1B-799A-EE86-41D8D8289440}"/>
              </a:ext>
            </a:extLst>
          </p:cNvPr>
          <p:cNvSpPr>
            <a:spLocks noGrp="1"/>
          </p:cNvSpPr>
          <p:nvPr>
            <p:ph type="title"/>
          </p:nvPr>
        </p:nvSpPr>
        <p:spPr>
          <a:xfrm>
            <a:off x="640080" y="0"/>
            <a:ext cx="8229600" cy="1143000"/>
          </a:xfrm>
        </p:spPr>
        <p:txBody>
          <a:bodyPr/>
          <a:lstStyle/>
          <a:p>
            <a:r>
              <a:rPr lang="en-US" dirty="0"/>
              <a:t>Cyber Crime – The Impact</a:t>
            </a:r>
          </a:p>
        </p:txBody>
      </p:sp>
      <p:sp>
        <p:nvSpPr>
          <p:cNvPr id="3" name="Content Placeholder 2">
            <a:extLst>
              <a:ext uri="{FF2B5EF4-FFF2-40B4-BE49-F238E27FC236}">
                <a16:creationId xmlns:a16="http://schemas.microsoft.com/office/drawing/2014/main" id="{03B4A1AC-510A-BF60-BA29-CB9875030EEC}"/>
              </a:ext>
            </a:extLst>
          </p:cNvPr>
          <p:cNvSpPr>
            <a:spLocks noGrp="1"/>
          </p:cNvSpPr>
          <p:nvPr>
            <p:ph idx="1"/>
          </p:nvPr>
        </p:nvSpPr>
        <p:spPr>
          <a:xfrm>
            <a:off x="365760" y="1015319"/>
            <a:ext cx="6671099" cy="4827362"/>
          </a:xfrm>
        </p:spPr>
        <p:txBody>
          <a:bodyPr>
            <a:normAutofit fontScale="62500" lnSpcReduction="20000"/>
          </a:bodyPr>
          <a:lstStyle/>
          <a:p>
            <a:r>
              <a:rPr lang="en-US" sz="2900" dirty="0"/>
              <a:t>Policing – “…in the cyberworld they are much clearly minor (but important) players” (Wall, 2007b, cited in Button, 2020,p,41) </a:t>
            </a:r>
          </a:p>
          <a:p>
            <a:r>
              <a:rPr lang="en-US" sz="2900" dirty="0"/>
              <a:t>Very few police dedicated to cyber crime. </a:t>
            </a:r>
          </a:p>
          <a:p>
            <a:r>
              <a:rPr lang="en-US" sz="2900" dirty="0"/>
              <a:t>Voluntary participation in Policing – </a:t>
            </a:r>
            <a:r>
              <a:rPr lang="en-US" sz="2900" dirty="0" err="1"/>
              <a:t>eg</a:t>
            </a:r>
            <a:r>
              <a:rPr lang="en-US" sz="2900" dirty="0"/>
              <a:t> </a:t>
            </a:r>
            <a:r>
              <a:rPr lang="en-US" sz="2900" dirty="0" err="1"/>
              <a:t>Paedophile</a:t>
            </a:r>
            <a:r>
              <a:rPr lang="en-US" sz="2900" dirty="0"/>
              <a:t> hunters. </a:t>
            </a:r>
          </a:p>
          <a:p>
            <a:r>
              <a:rPr lang="en-US" sz="2800" dirty="0"/>
              <a:t>Loveday (2017,p.4) “The fast-changing nature of criminal activity suggests that significant re-engineering of the police service may needed if it to respond effectively to the growth in online crime”.</a:t>
            </a:r>
          </a:p>
          <a:p>
            <a:pPr marL="0" indent="0">
              <a:buNone/>
            </a:pPr>
            <a:r>
              <a:rPr lang="en-GB" sz="3600" b="1" dirty="0"/>
              <a:t>Beating Crime Plan 2021</a:t>
            </a:r>
          </a:p>
          <a:p>
            <a:r>
              <a:rPr lang="en-GB" sz="2800" b="1" dirty="0"/>
              <a:t>Building capability and capacity to deal with fraud and online crime </a:t>
            </a:r>
            <a:endParaRPr lang="en-GB" sz="2800" dirty="0"/>
          </a:p>
          <a:p>
            <a:r>
              <a:rPr lang="en-GB" sz="2800" dirty="0"/>
              <a:t>Criminals seek to exploit whatever digital opportunities they can</a:t>
            </a:r>
          </a:p>
          <a:p>
            <a:r>
              <a:rPr lang="en-GB" sz="2800" dirty="0"/>
              <a:t>Online crime is not confined to attempts by criminals to defraud people or businesses or to hold them to ransom. </a:t>
            </a:r>
          </a:p>
          <a:p>
            <a:r>
              <a:rPr lang="en-GB" sz="2800" dirty="0"/>
              <a:t>It is also used to spread hate, or to sell illegal weapons or substances, or by abusers to take their criminal behaviour online. </a:t>
            </a:r>
          </a:p>
          <a:p>
            <a:endParaRPr lang="en-US" sz="2800" dirty="0"/>
          </a:p>
          <a:p>
            <a:endParaRPr lang="en-US" sz="2900" b="1" dirty="0"/>
          </a:p>
          <a:p>
            <a:endParaRPr lang="en-US" dirty="0"/>
          </a:p>
        </p:txBody>
      </p:sp>
      <p:pic>
        <p:nvPicPr>
          <p:cNvPr id="4" name="Picture 3" descr="A picture containing indoor&#10;&#10;Description automatically generated">
            <a:extLst>
              <a:ext uri="{FF2B5EF4-FFF2-40B4-BE49-F238E27FC236}">
                <a16:creationId xmlns:a16="http://schemas.microsoft.com/office/drawing/2014/main" id="{78EDA68D-7AC6-33C6-A330-46E0A41FE860}"/>
              </a:ext>
            </a:extLst>
          </p:cNvPr>
          <p:cNvPicPr>
            <a:picLocks noChangeAspect="1"/>
          </p:cNvPicPr>
          <p:nvPr/>
        </p:nvPicPr>
        <p:blipFill rotWithShape="1">
          <a:blip r:embed="rId2">
            <a:extLst>
              <a:ext uri="{28A0092B-C50C-407E-A947-70E740481C1C}">
                <a14:useLocalDpi xmlns:a14="http://schemas.microsoft.com/office/drawing/2010/main" val="0"/>
              </a:ext>
            </a:extLst>
          </a:blip>
          <a:srcRect l="8668" r="15789"/>
          <a:stretch/>
        </p:blipFill>
        <p:spPr>
          <a:xfrm>
            <a:off x="7219740" y="1218908"/>
            <a:ext cx="1924260" cy="1900646"/>
          </a:xfrm>
          <a:prstGeom prst="rect">
            <a:avLst/>
          </a:prstGeom>
          <a:noFill/>
        </p:spPr>
      </p:pic>
    </p:spTree>
    <p:extLst>
      <p:ext uri="{BB962C8B-B14F-4D97-AF65-F5344CB8AC3E}">
        <p14:creationId xmlns:p14="http://schemas.microsoft.com/office/powerpoint/2010/main" val="3185423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01BC-6931-E162-771D-460E78BEFC3C}"/>
              </a:ext>
            </a:extLst>
          </p:cNvPr>
          <p:cNvSpPr>
            <a:spLocks noGrp="1"/>
          </p:cNvSpPr>
          <p:nvPr>
            <p:ph type="title"/>
          </p:nvPr>
        </p:nvSpPr>
        <p:spPr/>
        <p:txBody>
          <a:bodyPr>
            <a:normAutofit/>
          </a:bodyPr>
          <a:lstStyle/>
          <a:p>
            <a:r>
              <a:rPr lang="en-US" sz="3200" b="1" dirty="0"/>
              <a:t>Cybercrime – The Threats</a:t>
            </a:r>
          </a:p>
        </p:txBody>
      </p:sp>
      <p:sp>
        <p:nvSpPr>
          <p:cNvPr id="3" name="Content Placeholder 2">
            <a:extLst>
              <a:ext uri="{FF2B5EF4-FFF2-40B4-BE49-F238E27FC236}">
                <a16:creationId xmlns:a16="http://schemas.microsoft.com/office/drawing/2014/main" id="{735806EB-6230-A023-3E24-B097FFD6B79D}"/>
              </a:ext>
            </a:extLst>
          </p:cNvPr>
          <p:cNvSpPr>
            <a:spLocks noGrp="1"/>
          </p:cNvSpPr>
          <p:nvPr>
            <p:ph idx="1"/>
          </p:nvPr>
        </p:nvSpPr>
        <p:spPr>
          <a:xfrm>
            <a:off x="0" y="1186854"/>
            <a:ext cx="8229600" cy="3917032"/>
          </a:xfrm>
        </p:spPr>
        <p:txBody>
          <a:bodyPr>
            <a:normAutofit/>
          </a:bodyPr>
          <a:lstStyle/>
          <a:p>
            <a:r>
              <a:rPr lang="en-GB" sz="1800" b="1" dirty="0"/>
              <a:t>Threats </a:t>
            </a:r>
            <a:endParaRPr lang="en-GB" sz="1800" dirty="0"/>
          </a:p>
          <a:p>
            <a:pPr lvl="0" fontAlgn="ctr"/>
            <a:r>
              <a:rPr lang="en-GB" sz="1800" dirty="0"/>
              <a:t>Encryption and its impact on our ability to investigate.</a:t>
            </a:r>
          </a:p>
          <a:p>
            <a:pPr lvl="0" fontAlgn="ctr"/>
            <a:r>
              <a:rPr lang="en-GB" sz="1800" dirty="0"/>
              <a:t>Never going to get ahead of the criminal networks</a:t>
            </a:r>
          </a:p>
          <a:p>
            <a:pPr lvl="0" fontAlgn="ctr"/>
            <a:r>
              <a:rPr lang="en-GB" sz="1800" dirty="0"/>
              <a:t>Investigatory Powers Act (2016) - should be much more </a:t>
            </a:r>
          </a:p>
          <a:p>
            <a:pPr lvl="0" fontAlgn="ctr"/>
            <a:r>
              <a:rPr lang="en-GB" sz="1800" dirty="0"/>
              <a:t>difficult and should be offence not to give police access to </a:t>
            </a:r>
          </a:p>
          <a:p>
            <a:pPr lvl="0" fontAlgn="ctr"/>
            <a:r>
              <a:rPr lang="en-GB" sz="1800" dirty="0"/>
              <a:t>devices.</a:t>
            </a:r>
          </a:p>
          <a:p>
            <a:pPr lvl="0" fontAlgn="ctr"/>
            <a:r>
              <a:rPr lang="en-GB" sz="1800" dirty="0"/>
              <a:t>People are having their psychological health damaged by social media. </a:t>
            </a:r>
          </a:p>
          <a:p>
            <a:pPr lvl="0" fontAlgn="ctr"/>
            <a:r>
              <a:rPr lang="en-GB" sz="1800" dirty="0"/>
              <a:t>Crypto issues - big digital challenges.</a:t>
            </a:r>
          </a:p>
          <a:p>
            <a:pPr lvl="0" fontAlgn="ctr"/>
            <a:r>
              <a:rPr lang="en-GB" sz="1800" dirty="0"/>
              <a:t>Sits in digital world</a:t>
            </a:r>
          </a:p>
        </p:txBody>
      </p:sp>
      <p:pic>
        <p:nvPicPr>
          <p:cNvPr id="5" name="Picture 4" descr="A close up of a calculator&#10;&#10;Description automatically generated with medium confidence">
            <a:extLst>
              <a:ext uri="{FF2B5EF4-FFF2-40B4-BE49-F238E27FC236}">
                <a16:creationId xmlns:a16="http://schemas.microsoft.com/office/drawing/2014/main" id="{C226C5E6-D3E9-BEE7-F0D3-F51AF1A15C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3342" y="1186854"/>
            <a:ext cx="2530658" cy="1684037"/>
          </a:xfrm>
          <a:prstGeom prst="rect">
            <a:avLst/>
          </a:prstGeom>
        </p:spPr>
      </p:pic>
      <p:pic>
        <p:nvPicPr>
          <p:cNvPr id="7" name="Picture 6" descr="Text&#10;&#10;Description automatically generated">
            <a:extLst>
              <a:ext uri="{FF2B5EF4-FFF2-40B4-BE49-F238E27FC236}">
                <a16:creationId xmlns:a16="http://schemas.microsoft.com/office/drawing/2014/main" id="{3A1D2EED-A4EC-6CC1-8300-1F14D59F60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1500" y="3987109"/>
            <a:ext cx="3492500" cy="1684037"/>
          </a:xfrm>
          <a:prstGeom prst="rect">
            <a:avLst/>
          </a:prstGeom>
        </p:spPr>
      </p:pic>
      <p:pic>
        <p:nvPicPr>
          <p:cNvPr id="9" name="Picture 8" descr="A picture containing text, yellow, sign&#10;&#10;Description automatically generated">
            <a:extLst>
              <a:ext uri="{FF2B5EF4-FFF2-40B4-BE49-F238E27FC236}">
                <a16:creationId xmlns:a16="http://schemas.microsoft.com/office/drawing/2014/main" id="{2E27D655-727C-3505-5755-45B33121E7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97873" y="3987109"/>
            <a:ext cx="3233853" cy="1705208"/>
          </a:xfrm>
          <a:prstGeom prst="rect">
            <a:avLst/>
          </a:prstGeom>
        </p:spPr>
      </p:pic>
    </p:spTree>
    <p:extLst>
      <p:ext uri="{BB962C8B-B14F-4D97-AF65-F5344CB8AC3E}">
        <p14:creationId xmlns:p14="http://schemas.microsoft.com/office/powerpoint/2010/main" val="340045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6EF6-9C1A-7875-21FF-AF4E88504E4C}"/>
              </a:ext>
            </a:extLst>
          </p:cNvPr>
          <p:cNvSpPr>
            <a:spLocks noGrp="1"/>
          </p:cNvSpPr>
          <p:nvPr>
            <p:ph type="title"/>
          </p:nvPr>
        </p:nvSpPr>
        <p:spPr>
          <a:xfrm>
            <a:off x="457200" y="274638"/>
            <a:ext cx="8229600" cy="1143000"/>
          </a:xfrm>
        </p:spPr>
        <p:txBody>
          <a:bodyPr anchor="ctr">
            <a:normAutofit/>
          </a:bodyPr>
          <a:lstStyle/>
          <a:p>
            <a:r>
              <a:rPr lang="en-US" sz="3200" b="1" dirty="0"/>
              <a:t>Cyber Dependent Crime</a:t>
            </a:r>
          </a:p>
        </p:txBody>
      </p:sp>
      <p:sp>
        <p:nvSpPr>
          <p:cNvPr id="3" name="Content Placeholder 2">
            <a:extLst>
              <a:ext uri="{FF2B5EF4-FFF2-40B4-BE49-F238E27FC236}">
                <a16:creationId xmlns:a16="http://schemas.microsoft.com/office/drawing/2014/main" id="{E35A709D-613B-EE9F-69FD-C10BB529C49D}"/>
              </a:ext>
            </a:extLst>
          </p:cNvPr>
          <p:cNvSpPr>
            <a:spLocks noGrp="1"/>
          </p:cNvSpPr>
          <p:nvPr>
            <p:ph sz="half" idx="2"/>
          </p:nvPr>
        </p:nvSpPr>
        <p:spPr>
          <a:xfrm>
            <a:off x="274320" y="1110343"/>
            <a:ext cx="5703064" cy="4521023"/>
          </a:xfrm>
        </p:spPr>
        <p:txBody>
          <a:bodyPr>
            <a:normAutofit fontScale="92500" lnSpcReduction="10000"/>
          </a:bodyPr>
          <a:lstStyle/>
          <a:p>
            <a:pPr marL="0" indent="0">
              <a:lnSpc>
                <a:spcPct val="90000"/>
              </a:lnSpc>
              <a:buNone/>
            </a:pPr>
            <a:r>
              <a:rPr lang="en-GB" sz="1700" b="1" dirty="0"/>
              <a:t>Cyber Dependent </a:t>
            </a:r>
            <a:endParaRPr lang="en-GB" sz="1700" dirty="0"/>
          </a:p>
          <a:p>
            <a:pPr lvl="0" fontAlgn="ctr">
              <a:lnSpc>
                <a:spcPct val="90000"/>
              </a:lnSpc>
            </a:pPr>
            <a:r>
              <a:rPr lang="en-GB" sz="1600" dirty="0"/>
              <a:t>Hostile state actors - state allowed, enabled, state itself. Russia are a big player as is North Korea. Parliament - Iran - China - Cyber espionage</a:t>
            </a:r>
          </a:p>
          <a:p>
            <a:pPr lvl="0" fontAlgn="ctr">
              <a:lnSpc>
                <a:spcPct val="90000"/>
              </a:lnSpc>
            </a:pPr>
            <a:r>
              <a:rPr lang="en-GB" sz="1600" dirty="0"/>
              <a:t>Digital door - bank robbery </a:t>
            </a:r>
          </a:p>
          <a:p>
            <a:pPr lvl="0" fontAlgn="ctr">
              <a:lnSpc>
                <a:spcPct val="90000"/>
              </a:lnSpc>
            </a:pPr>
            <a:r>
              <a:rPr lang="en-GB" sz="1600" dirty="0"/>
              <a:t>New organised crime group - individual designed malware, all off which don’t know real world identities </a:t>
            </a:r>
          </a:p>
          <a:p>
            <a:pPr lvl="0" fontAlgn="ctr">
              <a:lnSpc>
                <a:spcPct val="90000"/>
              </a:lnSpc>
            </a:pPr>
            <a:r>
              <a:rPr lang="en-GB" sz="1600" dirty="0"/>
              <a:t>Hacktivists - connected to CT world.</a:t>
            </a:r>
          </a:p>
          <a:p>
            <a:pPr lvl="0" fontAlgn="ctr">
              <a:lnSpc>
                <a:spcPct val="90000"/>
              </a:lnSpc>
            </a:pPr>
            <a:r>
              <a:rPr lang="en-GB" sz="1600" dirty="0"/>
              <a:t>New wave are creating a detrimental affect - new form of warfare?</a:t>
            </a:r>
          </a:p>
          <a:p>
            <a:pPr lvl="0" fontAlgn="ctr">
              <a:lnSpc>
                <a:spcPct val="90000"/>
              </a:lnSpc>
            </a:pPr>
            <a:r>
              <a:rPr lang="en-GB" sz="1600" dirty="0"/>
              <a:t>Those who cheat in gaming go on to low end cyber crime also those on the spectrum.</a:t>
            </a:r>
          </a:p>
          <a:p>
            <a:pPr lvl="0" fontAlgn="ctr">
              <a:lnSpc>
                <a:spcPct val="90000"/>
              </a:lnSpc>
            </a:pPr>
            <a:r>
              <a:rPr lang="en-GB" sz="1600" dirty="0"/>
              <a:t>Rewards far outstrip likelihood of getting caught.</a:t>
            </a:r>
          </a:p>
          <a:p>
            <a:pPr lvl="0" fontAlgn="ctr">
              <a:lnSpc>
                <a:spcPct val="90000"/>
              </a:lnSpc>
            </a:pPr>
            <a:r>
              <a:rPr lang="en-GB" sz="1600" dirty="0"/>
              <a:t>Less likely to get assets stripped away.</a:t>
            </a:r>
          </a:p>
          <a:p>
            <a:pPr lvl="0" fontAlgn="ctr">
              <a:lnSpc>
                <a:spcPct val="90000"/>
              </a:lnSpc>
            </a:pPr>
            <a:r>
              <a:rPr lang="en-GB" sz="1600" dirty="0"/>
              <a:t>£250 cybercrime toolkit.</a:t>
            </a:r>
          </a:p>
          <a:p>
            <a:pPr lvl="0" fontAlgn="ctr">
              <a:lnSpc>
                <a:spcPct val="90000"/>
              </a:lnSpc>
            </a:pPr>
            <a:r>
              <a:rPr lang="en-GB" sz="1600" dirty="0"/>
              <a:t>Sovereign state capability – global crime &amp; international boundaries – the challenge. </a:t>
            </a:r>
          </a:p>
          <a:p>
            <a:pPr fontAlgn="ctr">
              <a:lnSpc>
                <a:spcPct val="90000"/>
              </a:lnSpc>
            </a:pPr>
            <a:r>
              <a:rPr lang="en-GB" sz="1600" dirty="0"/>
              <a:t>Cyber-dependent - such as hacking, computer viruses, distributed denial of service attacks, and ransomware. (Button, 2021,p.1760)</a:t>
            </a:r>
          </a:p>
          <a:p>
            <a:pPr lvl="0" fontAlgn="ctr">
              <a:lnSpc>
                <a:spcPct val="90000"/>
              </a:lnSpc>
            </a:pPr>
            <a:endParaRPr lang="en-GB" sz="1600" dirty="0"/>
          </a:p>
          <a:p>
            <a:pPr marL="0" indent="0">
              <a:lnSpc>
                <a:spcPct val="90000"/>
              </a:lnSpc>
              <a:buNone/>
            </a:pPr>
            <a:endParaRPr lang="en-US" sz="1100" dirty="0"/>
          </a:p>
        </p:txBody>
      </p:sp>
      <p:pic>
        <p:nvPicPr>
          <p:cNvPr id="8" name="Picture 7">
            <a:extLst>
              <a:ext uri="{FF2B5EF4-FFF2-40B4-BE49-F238E27FC236}">
                <a16:creationId xmlns:a16="http://schemas.microsoft.com/office/drawing/2014/main" id="{AB16A585-0F5D-4670-D750-D4AE70578C7D}"/>
              </a:ext>
            </a:extLst>
          </p:cNvPr>
          <p:cNvPicPr>
            <a:picLocks noChangeAspect="1"/>
          </p:cNvPicPr>
          <p:nvPr/>
        </p:nvPicPr>
        <p:blipFill>
          <a:blip r:embed="rId2"/>
          <a:stretch>
            <a:fillRect/>
          </a:stretch>
        </p:blipFill>
        <p:spPr>
          <a:xfrm>
            <a:off x="5977384" y="1600201"/>
            <a:ext cx="3166615" cy="2148839"/>
          </a:xfrm>
          <a:prstGeom prst="rect">
            <a:avLst/>
          </a:prstGeom>
        </p:spPr>
      </p:pic>
    </p:spTree>
    <p:extLst>
      <p:ext uri="{BB962C8B-B14F-4D97-AF65-F5344CB8AC3E}">
        <p14:creationId xmlns:p14="http://schemas.microsoft.com/office/powerpoint/2010/main" val="2501790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7F9A4-6320-3E24-12C2-12E3EEF214C3}"/>
              </a:ext>
            </a:extLst>
          </p:cNvPr>
          <p:cNvSpPr>
            <a:spLocks noGrp="1"/>
          </p:cNvSpPr>
          <p:nvPr>
            <p:ph type="title"/>
          </p:nvPr>
        </p:nvSpPr>
        <p:spPr>
          <a:xfrm>
            <a:off x="457200" y="274638"/>
            <a:ext cx="8229600" cy="1143000"/>
          </a:xfrm>
        </p:spPr>
        <p:txBody>
          <a:bodyPr anchor="ctr">
            <a:normAutofit/>
          </a:bodyPr>
          <a:lstStyle/>
          <a:p>
            <a:r>
              <a:rPr lang="en-US" sz="3200" b="1" dirty="0"/>
              <a:t>Cyber Dependent Threats</a:t>
            </a:r>
          </a:p>
        </p:txBody>
      </p:sp>
      <p:sp>
        <p:nvSpPr>
          <p:cNvPr id="3" name="Content Placeholder 2">
            <a:extLst>
              <a:ext uri="{FF2B5EF4-FFF2-40B4-BE49-F238E27FC236}">
                <a16:creationId xmlns:a16="http://schemas.microsoft.com/office/drawing/2014/main" id="{C2DCC19B-D4CA-5FFA-7D63-F3CDF1D33EC2}"/>
              </a:ext>
            </a:extLst>
          </p:cNvPr>
          <p:cNvSpPr>
            <a:spLocks noGrp="1"/>
          </p:cNvSpPr>
          <p:nvPr>
            <p:ph sz="half" idx="1"/>
          </p:nvPr>
        </p:nvSpPr>
        <p:spPr>
          <a:xfrm>
            <a:off x="457200" y="1600201"/>
            <a:ext cx="4038600" cy="3989040"/>
          </a:xfrm>
        </p:spPr>
        <p:txBody>
          <a:bodyPr>
            <a:normAutofit/>
          </a:bodyPr>
          <a:lstStyle/>
          <a:p>
            <a:pPr lvl="0" fontAlgn="ctr">
              <a:lnSpc>
                <a:spcPct val="90000"/>
              </a:lnSpc>
            </a:pPr>
            <a:r>
              <a:rPr lang="en-GB" sz="2000" dirty="0"/>
              <a:t>Threats?</a:t>
            </a:r>
          </a:p>
          <a:p>
            <a:pPr lvl="1" fontAlgn="ctr">
              <a:lnSpc>
                <a:spcPct val="90000"/>
              </a:lnSpc>
            </a:pPr>
            <a:r>
              <a:rPr lang="en-GB" sz="2000" dirty="0"/>
              <a:t>Ransomware - request for bitcoins </a:t>
            </a:r>
          </a:p>
          <a:p>
            <a:pPr lvl="1" fontAlgn="ctr">
              <a:lnSpc>
                <a:spcPct val="90000"/>
              </a:lnSpc>
            </a:pPr>
            <a:r>
              <a:rPr lang="en-GB" sz="2000" dirty="0"/>
              <a:t>Data breaches</a:t>
            </a:r>
          </a:p>
          <a:p>
            <a:pPr lvl="1" fontAlgn="ctr">
              <a:lnSpc>
                <a:spcPct val="90000"/>
              </a:lnSpc>
            </a:pPr>
            <a:r>
              <a:rPr lang="en-GB" sz="2000" dirty="0"/>
              <a:t>Sold and rented for different purposes. </a:t>
            </a:r>
          </a:p>
          <a:p>
            <a:pPr lvl="1" fontAlgn="ctr">
              <a:lnSpc>
                <a:spcPct val="90000"/>
              </a:lnSpc>
            </a:pPr>
            <a:r>
              <a:rPr lang="en-GB" sz="2000" dirty="0"/>
              <a:t>Most business don’t have assets to deal with it. </a:t>
            </a:r>
          </a:p>
          <a:p>
            <a:pPr lvl="1" fontAlgn="ctr">
              <a:lnSpc>
                <a:spcPct val="90000"/>
              </a:lnSpc>
            </a:pPr>
            <a:r>
              <a:rPr lang="en-GB" sz="2000" dirty="0"/>
              <a:t>Capacity to deal with Cyber issues??</a:t>
            </a:r>
          </a:p>
          <a:p>
            <a:pPr lvl="1" fontAlgn="ctr">
              <a:lnSpc>
                <a:spcPct val="90000"/>
              </a:lnSpc>
            </a:pPr>
            <a:endParaRPr lang="en-US" sz="2000" dirty="0"/>
          </a:p>
        </p:txBody>
      </p:sp>
      <p:pic>
        <p:nvPicPr>
          <p:cNvPr id="5" name="Picture 4" descr="Graphical user interface, diagram, application, Teams&#10;&#10;Description automatically generated">
            <a:extLst>
              <a:ext uri="{FF2B5EF4-FFF2-40B4-BE49-F238E27FC236}">
                <a16:creationId xmlns:a16="http://schemas.microsoft.com/office/drawing/2014/main" id="{3439756E-F139-ECDE-AEE3-47774F02F4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2014" y="1356306"/>
            <a:ext cx="4038600" cy="2858784"/>
          </a:xfrm>
          <a:prstGeom prst="rect">
            <a:avLst/>
          </a:prstGeom>
          <a:noFill/>
        </p:spPr>
      </p:pic>
    </p:spTree>
    <p:extLst>
      <p:ext uri="{BB962C8B-B14F-4D97-AF65-F5344CB8AC3E}">
        <p14:creationId xmlns:p14="http://schemas.microsoft.com/office/powerpoint/2010/main" val="3093643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672B-EF1E-96F9-58C0-FA49E341D060}"/>
              </a:ext>
            </a:extLst>
          </p:cNvPr>
          <p:cNvSpPr>
            <a:spLocks noGrp="1"/>
          </p:cNvSpPr>
          <p:nvPr>
            <p:ph type="title"/>
          </p:nvPr>
        </p:nvSpPr>
        <p:spPr>
          <a:xfrm>
            <a:off x="457200" y="274638"/>
            <a:ext cx="8229600" cy="1143000"/>
          </a:xfrm>
        </p:spPr>
        <p:txBody>
          <a:bodyPr anchor="ctr">
            <a:normAutofit/>
          </a:bodyPr>
          <a:lstStyle/>
          <a:p>
            <a:r>
              <a:rPr lang="en-US" sz="3200" b="1" dirty="0"/>
              <a:t>Cyber Enabled Threats </a:t>
            </a:r>
          </a:p>
        </p:txBody>
      </p:sp>
      <p:sp>
        <p:nvSpPr>
          <p:cNvPr id="3" name="Content Placeholder 2">
            <a:extLst>
              <a:ext uri="{FF2B5EF4-FFF2-40B4-BE49-F238E27FC236}">
                <a16:creationId xmlns:a16="http://schemas.microsoft.com/office/drawing/2014/main" id="{DC81230C-4033-47E0-B2E3-C2086ECB47CD}"/>
              </a:ext>
            </a:extLst>
          </p:cNvPr>
          <p:cNvSpPr>
            <a:spLocks noGrp="1"/>
          </p:cNvSpPr>
          <p:nvPr>
            <p:ph sz="half" idx="1"/>
          </p:nvPr>
        </p:nvSpPr>
        <p:spPr>
          <a:xfrm>
            <a:off x="457199" y="1600201"/>
            <a:ext cx="5225143" cy="3989040"/>
          </a:xfrm>
        </p:spPr>
        <p:txBody>
          <a:bodyPr>
            <a:normAutofit/>
          </a:bodyPr>
          <a:lstStyle/>
          <a:p>
            <a:pPr>
              <a:lnSpc>
                <a:spcPct val="90000"/>
              </a:lnSpc>
            </a:pPr>
            <a:r>
              <a:rPr lang="en-US" sz="2400" dirty="0"/>
              <a:t>Online CSE and Abuse </a:t>
            </a:r>
          </a:p>
          <a:p>
            <a:pPr>
              <a:lnSpc>
                <a:spcPct val="90000"/>
              </a:lnSpc>
            </a:pPr>
            <a:r>
              <a:rPr lang="en-US" sz="2400" dirty="0"/>
              <a:t>Online Dating – the Tinder Swindler?</a:t>
            </a:r>
          </a:p>
          <a:p>
            <a:pPr>
              <a:lnSpc>
                <a:spcPct val="90000"/>
              </a:lnSpc>
            </a:pPr>
            <a:r>
              <a:rPr lang="en-US" sz="2400" dirty="0"/>
              <a:t>Fraud (see later) </a:t>
            </a:r>
          </a:p>
          <a:p>
            <a:pPr>
              <a:lnSpc>
                <a:spcPct val="90000"/>
              </a:lnSpc>
            </a:pPr>
            <a:r>
              <a:rPr lang="en-US" sz="2400" dirty="0"/>
              <a:t>Stalking and Harassment </a:t>
            </a:r>
          </a:p>
          <a:p>
            <a:pPr>
              <a:lnSpc>
                <a:spcPct val="90000"/>
              </a:lnSpc>
            </a:pPr>
            <a:r>
              <a:rPr lang="en-US" sz="2400" dirty="0"/>
              <a:t>Hate crime and Domestic Abuse.</a:t>
            </a:r>
          </a:p>
          <a:p>
            <a:pPr>
              <a:lnSpc>
                <a:spcPct val="90000"/>
              </a:lnSpc>
            </a:pPr>
            <a:r>
              <a:rPr lang="en-US" sz="2400" dirty="0"/>
              <a:t>Forgotten Victims? </a:t>
            </a:r>
          </a:p>
          <a:p>
            <a:pPr>
              <a:lnSpc>
                <a:spcPct val="90000"/>
              </a:lnSpc>
            </a:pPr>
            <a:r>
              <a:rPr lang="en-US" sz="2400" dirty="0"/>
              <a:t>Pandemic impact? </a:t>
            </a:r>
          </a:p>
        </p:txBody>
      </p:sp>
      <p:pic>
        <p:nvPicPr>
          <p:cNvPr id="5" name="Picture 4" descr="Graphical user interface&#10;&#10;Description automatically generated">
            <a:extLst>
              <a:ext uri="{FF2B5EF4-FFF2-40B4-BE49-F238E27FC236}">
                <a16:creationId xmlns:a16="http://schemas.microsoft.com/office/drawing/2014/main" id="{4F571355-9FB2-AE33-CE2A-9EF80A35D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9376" y="3066585"/>
            <a:ext cx="2647423" cy="2225996"/>
          </a:xfrm>
          <a:prstGeom prst="rect">
            <a:avLst/>
          </a:prstGeom>
          <a:noFill/>
        </p:spPr>
      </p:pic>
      <p:pic>
        <p:nvPicPr>
          <p:cNvPr id="6" name="Picture 5" descr="A picture containing text, electronics&#10;&#10;Description automatically generated">
            <a:extLst>
              <a:ext uri="{FF2B5EF4-FFF2-40B4-BE49-F238E27FC236}">
                <a16:creationId xmlns:a16="http://schemas.microsoft.com/office/drawing/2014/main" id="{AEDA29EB-0463-042F-4939-A4AD1BD41F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5624" y="566841"/>
            <a:ext cx="1931175" cy="2499744"/>
          </a:xfrm>
          <a:prstGeom prst="rect">
            <a:avLst/>
          </a:prstGeom>
        </p:spPr>
      </p:pic>
    </p:spTree>
    <p:extLst>
      <p:ext uri="{BB962C8B-B14F-4D97-AF65-F5344CB8AC3E}">
        <p14:creationId xmlns:p14="http://schemas.microsoft.com/office/powerpoint/2010/main" val="756928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AB988-8FCE-74A9-4D76-E295B2497A5F}"/>
              </a:ext>
            </a:extLst>
          </p:cNvPr>
          <p:cNvSpPr>
            <a:spLocks noGrp="1"/>
          </p:cNvSpPr>
          <p:nvPr>
            <p:ph type="title"/>
          </p:nvPr>
        </p:nvSpPr>
        <p:spPr/>
        <p:txBody>
          <a:bodyPr/>
          <a:lstStyle/>
          <a:p>
            <a:r>
              <a:rPr lang="en-US" dirty="0"/>
              <a:t>Online CSE</a:t>
            </a:r>
          </a:p>
        </p:txBody>
      </p:sp>
      <p:sp>
        <p:nvSpPr>
          <p:cNvPr id="3" name="Content Placeholder 2">
            <a:extLst>
              <a:ext uri="{FF2B5EF4-FFF2-40B4-BE49-F238E27FC236}">
                <a16:creationId xmlns:a16="http://schemas.microsoft.com/office/drawing/2014/main" id="{7CFF69F4-741E-22B7-B3E7-FA0996401CAD}"/>
              </a:ext>
            </a:extLst>
          </p:cNvPr>
          <p:cNvSpPr>
            <a:spLocks noGrp="1"/>
          </p:cNvSpPr>
          <p:nvPr>
            <p:ph idx="1"/>
          </p:nvPr>
        </p:nvSpPr>
        <p:spPr>
          <a:xfrm>
            <a:off x="457200" y="1219201"/>
            <a:ext cx="6019800" cy="4483099"/>
          </a:xfrm>
        </p:spPr>
        <p:txBody>
          <a:bodyPr>
            <a:normAutofit fontScale="25000" lnSpcReduction="20000"/>
          </a:bodyPr>
          <a:lstStyle/>
          <a:p>
            <a:pPr marL="0" indent="0" algn="just">
              <a:buNone/>
            </a:pPr>
            <a:endParaRPr lang="en-GB" sz="5200" dirty="0"/>
          </a:p>
          <a:p>
            <a:pPr marL="0" indent="0" algn="just">
              <a:buNone/>
            </a:pPr>
            <a:r>
              <a:rPr lang="en-GB" sz="5200" b="1" dirty="0"/>
              <a:t>Child sexual abuse and exploitation </a:t>
            </a:r>
          </a:p>
          <a:p>
            <a:pPr algn="just"/>
            <a:r>
              <a:rPr lang="en-GB" sz="5200" dirty="0"/>
              <a:t>Involves forcing or enticing a child or young person to take part in sexual activities, which may or may not involve physical contact, and is </a:t>
            </a:r>
            <a:r>
              <a:rPr lang="en-GB" sz="5200" b="1" dirty="0"/>
              <a:t>increasingly facilitated online or through technology. </a:t>
            </a:r>
          </a:p>
          <a:p>
            <a:pPr marL="0" indent="0" algn="just">
              <a:buNone/>
            </a:pPr>
            <a:endParaRPr lang="en-GB" sz="5200" dirty="0"/>
          </a:p>
          <a:p>
            <a:pPr algn="just"/>
            <a:r>
              <a:rPr lang="en-GB" sz="5200" dirty="0"/>
              <a:t>In England and Wales, 7.5% of adults are estimated to have experienced sexual abuse before they were 16 – approximately 3.5% of men and 11.5% of women – according to the latest prevalence survey by the Office for National Statistics (ONS). </a:t>
            </a:r>
          </a:p>
          <a:p>
            <a:pPr algn="just"/>
            <a:endParaRPr lang="en-GB" sz="5200" dirty="0"/>
          </a:p>
          <a:p>
            <a:pPr algn="just"/>
            <a:r>
              <a:rPr lang="en-GB" sz="5200" dirty="0"/>
              <a:t>Child sexual abuse remains under-identified and under- reported, though we have seen steep increases in reporting to the police over recent years.</a:t>
            </a:r>
          </a:p>
          <a:p>
            <a:pPr algn="just"/>
            <a:endParaRPr lang="en-GB" sz="5200" dirty="0"/>
          </a:p>
          <a:p>
            <a:pPr algn="just"/>
            <a:r>
              <a:rPr lang="en-GB" sz="5200" dirty="0"/>
              <a:t>Over </a:t>
            </a:r>
            <a:r>
              <a:rPr lang="en-GB" sz="5200" b="1" dirty="0"/>
              <a:t>89,000 child sexual abuse offences </a:t>
            </a:r>
            <a:r>
              <a:rPr lang="en-GB" sz="5200" dirty="0"/>
              <a:t>were recorded by police in the year ending March 2021.</a:t>
            </a:r>
          </a:p>
          <a:p>
            <a:pPr algn="just"/>
            <a:endParaRPr lang="en-GB" sz="5200" dirty="0"/>
          </a:p>
          <a:p>
            <a:pPr algn="just"/>
            <a:r>
              <a:rPr lang="en-GB" sz="5200" dirty="0"/>
              <a:t>An increase of approximately </a:t>
            </a:r>
            <a:r>
              <a:rPr lang="en-GB" sz="5200" b="1" dirty="0"/>
              <a:t>290% since 2013.</a:t>
            </a:r>
          </a:p>
          <a:p>
            <a:pPr algn="just"/>
            <a:endParaRPr lang="en-GB" sz="5200" b="1" dirty="0"/>
          </a:p>
          <a:p>
            <a:pPr algn="just"/>
            <a:r>
              <a:rPr lang="en-GB" sz="5200" dirty="0"/>
              <a:t>However, too few of these recorded crimes result in a charge and the total number of prosecutions and convictions for all child sexual abuse offences have fallen (by 25% and 34% respectively) from a high in the year to December 2016. </a:t>
            </a:r>
          </a:p>
          <a:p>
            <a:pPr marL="0" indent="0">
              <a:buNone/>
            </a:pPr>
            <a:endParaRPr lang="en-US" b="1" dirty="0"/>
          </a:p>
        </p:txBody>
      </p:sp>
      <p:pic>
        <p:nvPicPr>
          <p:cNvPr id="4" name="Picture 3">
            <a:extLst>
              <a:ext uri="{FF2B5EF4-FFF2-40B4-BE49-F238E27FC236}">
                <a16:creationId xmlns:a16="http://schemas.microsoft.com/office/drawing/2014/main" id="{18F572AF-F206-BDA3-D3F2-2EA18E41C30C}"/>
              </a:ext>
            </a:extLst>
          </p:cNvPr>
          <p:cNvPicPr>
            <a:picLocks noChangeAspect="1"/>
          </p:cNvPicPr>
          <p:nvPr/>
        </p:nvPicPr>
        <p:blipFill>
          <a:blip r:embed="rId2"/>
          <a:stretch>
            <a:fillRect/>
          </a:stretch>
        </p:blipFill>
        <p:spPr>
          <a:xfrm>
            <a:off x="6477000" y="2497831"/>
            <a:ext cx="2476500" cy="1862338"/>
          </a:xfrm>
          <a:prstGeom prst="rect">
            <a:avLst/>
          </a:prstGeom>
        </p:spPr>
      </p:pic>
    </p:spTree>
    <p:extLst>
      <p:ext uri="{BB962C8B-B14F-4D97-AF65-F5344CB8AC3E}">
        <p14:creationId xmlns:p14="http://schemas.microsoft.com/office/powerpoint/2010/main" val="2583202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8B80-121C-212B-5992-490DE2023937}"/>
              </a:ext>
            </a:extLst>
          </p:cNvPr>
          <p:cNvSpPr>
            <a:spLocks noGrp="1"/>
          </p:cNvSpPr>
          <p:nvPr>
            <p:ph type="title"/>
          </p:nvPr>
        </p:nvSpPr>
        <p:spPr/>
        <p:txBody>
          <a:bodyPr>
            <a:normAutofit/>
          </a:bodyPr>
          <a:lstStyle/>
          <a:p>
            <a:r>
              <a:rPr lang="en-US" dirty="0"/>
              <a:t>Cyber: Keep the Lights on. </a:t>
            </a:r>
          </a:p>
        </p:txBody>
      </p:sp>
      <p:sp>
        <p:nvSpPr>
          <p:cNvPr id="3" name="Content Placeholder 2">
            <a:extLst>
              <a:ext uri="{FF2B5EF4-FFF2-40B4-BE49-F238E27FC236}">
                <a16:creationId xmlns:a16="http://schemas.microsoft.com/office/drawing/2014/main" id="{D4F13E79-6EA3-E491-2FD8-CE97927E7BBA}"/>
              </a:ext>
            </a:extLst>
          </p:cNvPr>
          <p:cNvSpPr>
            <a:spLocks noGrp="1"/>
          </p:cNvSpPr>
          <p:nvPr>
            <p:ph idx="1"/>
          </p:nvPr>
        </p:nvSpPr>
        <p:spPr>
          <a:xfrm>
            <a:off x="156754" y="1141486"/>
            <a:ext cx="8386354" cy="4575027"/>
          </a:xfrm>
        </p:spPr>
        <p:txBody>
          <a:bodyPr>
            <a:normAutofit fontScale="92500" lnSpcReduction="20000"/>
          </a:bodyPr>
          <a:lstStyle/>
          <a:p>
            <a:pPr marL="0" indent="0">
              <a:buNone/>
            </a:pPr>
            <a:r>
              <a:rPr lang="en-US" sz="1500" b="1" dirty="0"/>
              <a:t>HMICFRS 2019 – Headlines </a:t>
            </a:r>
          </a:p>
          <a:p>
            <a:r>
              <a:rPr lang="en-US" sz="1500" dirty="0"/>
              <a:t>Police forces do hot fully understand the </a:t>
            </a:r>
            <a:r>
              <a:rPr lang="en-US" sz="1500" b="1" dirty="0"/>
              <a:t>cyber dependent </a:t>
            </a:r>
            <a:r>
              <a:rPr lang="en-US" sz="1500" dirty="0"/>
              <a:t>threat. </a:t>
            </a:r>
          </a:p>
          <a:p>
            <a:r>
              <a:rPr lang="en-US" sz="1500" dirty="0"/>
              <a:t>Too much local variation – </a:t>
            </a:r>
            <a:r>
              <a:rPr lang="en-US" sz="1500" b="1" dirty="0"/>
              <a:t>postcode lottery</a:t>
            </a:r>
          </a:p>
          <a:p>
            <a:r>
              <a:rPr lang="en-US" sz="1500" dirty="0"/>
              <a:t>Cyber dependent resources are driven by short term funding rather than demand. </a:t>
            </a:r>
          </a:p>
          <a:p>
            <a:r>
              <a:rPr lang="en-US" sz="1500" b="1" dirty="0"/>
              <a:t>27 forces out of 43 </a:t>
            </a:r>
            <a:r>
              <a:rPr lang="en-US" sz="1500" dirty="0"/>
              <a:t>have cyber crime in their strategic priorities = a 1/4 cyber dependent and cyber crime more generally not a specific strategy – Only 1 had cyber dependent. </a:t>
            </a:r>
          </a:p>
          <a:p>
            <a:r>
              <a:rPr lang="en-US" sz="1500" dirty="0"/>
              <a:t>Cyber dependent crime included in 2018 National strategic Assessment - understanding the threat in local areas not well understood. </a:t>
            </a:r>
          </a:p>
          <a:p>
            <a:r>
              <a:rPr lang="en-US" sz="1500" b="1" dirty="0"/>
              <a:t>Intelligence Requirement for cyber crime? </a:t>
            </a:r>
          </a:p>
          <a:p>
            <a:r>
              <a:rPr lang="en-US" sz="1500" dirty="0"/>
              <a:t>National Cyber Security Centre and National Cyber Crime Unit – little intelligence focus. </a:t>
            </a:r>
          </a:p>
          <a:p>
            <a:r>
              <a:rPr lang="en-US" sz="1500" b="1" dirty="0"/>
              <a:t>Structure</a:t>
            </a:r>
            <a:r>
              <a:rPr lang="en-US" sz="1500" dirty="0"/>
              <a:t> – 43 forces &amp; yet cyber crime is borderless. </a:t>
            </a:r>
          </a:p>
          <a:p>
            <a:r>
              <a:rPr lang="en-US" sz="1500" b="1" dirty="0"/>
              <a:t>Demand</a:t>
            </a:r>
            <a:r>
              <a:rPr lang="en-US" sz="1500" dirty="0"/>
              <a:t> not widely understood by forces</a:t>
            </a:r>
          </a:p>
          <a:p>
            <a:r>
              <a:rPr lang="en-US" sz="1500" b="1" dirty="0"/>
              <a:t>Recruitment and retention of staff </a:t>
            </a:r>
          </a:p>
          <a:p>
            <a:r>
              <a:rPr lang="en-US" sz="1500" dirty="0"/>
              <a:t>National Cyber Security Centre responsible for national development of cyber dependent protect advice. </a:t>
            </a:r>
          </a:p>
          <a:p>
            <a:r>
              <a:rPr lang="en-US" sz="1500" b="1" dirty="0"/>
              <a:t>Volunteers </a:t>
            </a:r>
            <a:r>
              <a:rPr lang="en-US" sz="1500" dirty="0"/>
              <a:t>– 15 forces and three regional </a:t>
            </a:r>
            <a:r>
              <a:rPr lang="en-US" sz="1500" dirty="0" err="1"/>
              <a:t>centre’s</a:t>
            </a:r>
            <a:r>
              <a:rPr lang="en-US" sz="1500" dirty="0"/>
              <a:t> didn’t use volunteers. </a:t>
            </a:r>
          </a:p>
          <a:p>
            <a:r>
              <a:rPr lang="en-US" sz="1500" dirty="0"/>
              <a:t>National Fraud Intelligence Bureau – consistency in term of Protect advice.</a:t>
            </a:r>
          </a:p>
          <a:p>
            <a:r>
              <a:rPr lang="en-US" sz="1500" dirty="0"/>
              <a:t>Role of </a:t>
            </a:r>
            <a:r>
              <a:rPr lang="en-US" sz="1500" b="1" dirty="0"/>
              <a:t>action fraud.</a:t>
            </a:r>
          </a:p>
          <a:p>
            <a:r>
              <a:rPr lang="en-US" sz="1500" dirty="0"/>
              <a:t>Huge gap in analytical capability.</a:t>
            </a:r>
          </a:p>
          <a:p>
            <a:r>
              <a:rPr lang="en-US" sz="1500" dirty="0"/>
              <a:t>No suspect identified – forms the largest closure code for cases sent to forces.</a:t>
            </a:r>
          </a:p>
          <a:p>
            <a:r>
              <a:rPr lang="en-US" sz="1500" dirty="0"/>
              <a:t>Key recommendation – the creation of a national police cyber dependent crime network.</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4" descr="Graphical user interface, text, application, email&#10;&#10;Description automatically generated">
            <a:extLst>
              <a:ext uri="{FF2B5EF4-FFF2-40B4-BE49-F238E27FC236}">
                <a16:creationId xmlns:a16="http://schemas.microsoft.com/office/drawing/2014/main" id="{CC482BAF-8101-69F0-9F19-6E1BB540AF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4652" y="147760"/>
            <a:ext cx="1162594" cy="1872914"/>
          </a:xfrm>
          <a:prstGeom prst="rect">
            <a:avLst/>
          </a:prstGeom>
        </p:spPr>
      </p:pic>
    </p:spTree>
    <p:extLst>
      <p:ext uri="{BB962C8B-B14F-4D97-AF65-F5344CB8AC3E}">
        <p14:creationId xmlns:p14="http://schemas.microsoft.com/office/powerpoint/2010/main" val="3175982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363B8-8345-C7E1-4A73-7396CD7D5511}"/>
              </a:ext>
            </a:extLst>
          </p:cNvPr>
          <p:cNvSpPr>
            <a:spLocks noGrp="1"/>
          </p:cNvSpPr>
          <p:nvPr>
            <p:ph type="title"/>
          </p:nvPr>
        </p:nvSpPr>
        <p:spPr/>
        <p:txBody>
          <a:bodyPr/>
          <a:lstStyle/>
          <a:p>
            <a:r>
              <a:rPr lang="en-US" dirty="0"/>
              <a:t>Cyber crime – The UK response </a:t>
            </a:r>
          </a:p>
        </p:txBody>
      </p:sp>
      <p:sp>
        <p:nvSpPr>
          <p:cNvPr id="3" name="Content Placeholder 2">
            <a:extLst>
              <a:ext uri="{FF2B5EF4-FFF2-40B4-BE49-F238E27FC236}">
                <a16:creationId xmlns:a16="http://schemas.microsoft.com/office/drawing/2014/main" id="{B5E1F659-2621-51EE-125C-0E288148A2FE}"/>
              </a:ext>
            </a:extLst>
          </p:cNvPr>
          <p:cNvSpPr>
            <a:spLocks noGrp="1"/>
          </p:cNvSpPr>
          <p:nvPr>
            <p:ph idx="1"/>
          </p:nvPr>
        </p:nvSpPr>
        <p:spPr>
          <a:xfrm>
            <a:off x="313980" y="1313762"/>
            <a:ext cx="6217449" cy="4381958"/>
          </a:xfrm>
        </p:spPr>
        <p:txBody>
          <a:bodyPr>
            <a:normAutofit fontScale="40000" lnSpcReduction="20000"/>
          </a:bodyPr>
          <a:lstStyle/>
          <a:p>
            <a:pPr marL="0" lvl="0" indent="0" fontAlgn="ctr">
              <a:buNone/>
            </a:pPr>
            <a:r>
              <a:rPr lang="en-GB" b="1" dirty="0"/>
              <a:t>Response </a:t>
            </a:r>
          </a:p>
          <a:p>
            <a:pPr lvl="1" fontAlgn="ctr"/>
            <a:r>
              <a:rPr lang="en-GB" sz="3800" dirty="0"/>
              <a:t>Impact of cyber enabled fraud.</a:t>
            </a:r>
          </a:p>
          <a:p>
            <a:pPr lvl="1" fontAlgn="ctr"/>
            <a:r>
              <a:rPr lang="en-GB" sz="3800" dirty="0"/>
              <a:t>National Cyber Security Centre. As part of GCHQ</a:t>
            </a:r>
          </a:p>
          <a:p>
            <a:pPr lvl="1" fontAlgn="ctr"/>
            <a:r>
              <a:rPr lang="en-GB" sz="3800" dirty="0"/>
              <a:t>Police Cyber </a:t>
            </a:r>
            <a:r>
              <a:rPr lang="en-GB" sz="3800" dirty="0" err="1"/>
              <a:t>Uk</a:t>
            </a:r>
            <a:endParaRPr lang="en-GB" sz="3800" dirty="0"/>
          </a:p>
          <a:p>
            <a:pPr lvl="1" fontAlgn="ctr"/>
            <a:r>
              <a:rPr lang="en-GB" sz="3800" dirty="0"/>
              <a:t>4 Ps - ROCUs Pursue, Prevent and Protect &amp; Prepare </a:t>
            </a:r>
          </a:p>
          <a:p>
            <a:pPr lvl="1" fontAlgn="ctr"/>
            <a:r>
              <a:rPr lang="en-GB" sz="3800" dirty="0"/>
              <a:t>Team cyber UK</a:t>
            </a:r>
          </a:p>
          <a:p>
            <a:pPr lvl="1" fontAlgn="ctr"/>
            <a:r>
              <a:rPr lang="en-GB" sz="3800" dirty="0"/>
              <a:t>Cyber investigator manual. </a:t>
            </a:r>
          </a:p>
          <a:p>
            <a:pPr lvl="1" fontAlgn="ctr"/>
            <a:r>
              <a:rPr lang="en-GB" sz="3800" dirty="0"/>
              <a:t>Cyber tools app. Shortly to be rolled out to every officer. How best to Harvest store and retain digital evidence.</a:t>
            </a:r>
          </a:p>
          <a:p>
            <a:pPr lvl="1" fontAlgn="ctr"/>
            <a:r>
              <a:rPr lang="en-GB" sz="3800" dirty="0"/>
              <a:t>Cyber prevent panel across every region</a:t>
            </a:r>
          </a:p>
          <a:p>
            <a:pPr lvl="1" fontAlgn="ctr"/>
            <a:r>
              <a:rPr lang="en-GB" sz="3800" dirty="0"/>
              <a:t>Oct 2017 - NPCC - every force would develop its own cyber-crime capability.</a:t>
            </a:r>
          </a:p>
          <a:p>
            <a:pPr lvl="1" fontAlgn="ctr"/>
            <a:r>
              <a:rPr lang="en-GB" sz="3800" dirty="0"/>
              <a:t>Businesses desperate to work with us. But we don’t have capacity to ingest their data. Or work with them. </a:t>
            </a:r>
          </a:p>
          <a:p>
            <a:pPr lvl="1" fontAlgn="ctr"/>
            <a:r>
              <a:rPr lang="en-GB" sz="3800" dirty="0"/>
              <a:t>National Cybercrime Strategy 2022 </a:t>
            </a:r>
          </a:p>
          <a:p>
            <a:pPr marL="457200" lvl="1" indent="0" fontAlgn="ctr">
              <a:buNone/>
            </a:pPr>
            <a:endParaRPr lang="en-GB" sz="3800" dirty="0"/>
          </a:p>
          <a:p>
            <a:pPr lvl="1" fontAlgn="ctr"/>
            <a:endParaRPr lang="en-GB" sz="3800" dirty="0"/>
          </a:p>
          <a:p>
            <a:endParaRPr lang="en-US" dirty="0"/>
          </a:p>
        </p:txBody>
      </p:sp>
      <p:pic>
        <p:nvPicPr>
          <p:cNvPr id="5" name="Picture 4" descr="A picture containing text&#10;&#10;Description automatically generated">
            <a:extLst>
              <a:ext uri="{FF2B5EF4-FFF2-40B4-BE49-F238E27FC236}">
                <a16:creationId xmlns:a16="http://schemas.microsoft.com/office/drawing/2014/main" id="{34A2A11C-D7EC-D416-93C8-D4845F2EAA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4975" y="1162280"/>
            <a:ext cx="2424755" cy="1454853"/>
          </a:xfrm>
          <a:prstGeom prst="rect">
            <a:avLst/>
          </a:prstGeom>
        </p:spPr>
      </p:pic>
      <p:pic>
        <p:nvPicPr>
          <p:cNvPr id="9" name="Picture 8" descr="Graphical user interface, application, Word&#10;&#10;Description automatically generated">
            <a:extLst>
              <a:ext uri="{FF2B5EF4-FFF2-40B4-BE49-F238E27FC236}">
                <a16:creationId xmlns:a16="http://schemas.microsoft.com/office/drawing/2014/main" id="{FB663C4F-2141-2940-6673-142C4A89A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4974" y="2617133"/>
            <a:ext cx="2424756" cy="1307466"/>
          </a:xfrm>
          <a:prstGeom prst="rect">
            <a:avLst/>
          </a:prstGeom>
        </p:spPr>
      </p:pic>
    </p:spTree>
    <p:extLst>
      <p:ext uri="{BB962C8B-B14F-4D97-AF65-F5344CB8AC3E}">
        <p14:creationId xmlns:p14="http://schemas.microsoft.com/office/powerpoint/2010/main" val="3176846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72798D-7567-FFBD-9F7F-B685081B4657}"/>
              </a:ext>
            </a:extLst>
          </p:cNvPr>
          <p:cNvPicPr>
            <a:picLocks noChangeAspect="1"/>
          </p:cNvPicPr>
          <p:nvPr/>
        </p:nvPicPr>
        <p:blipFill>
          <a:blip r:embed="rId2"/>
          <a:stretch>
            <a:fillRect/>
          </a:stretch>
        </p:blipFill>
        <p:spPr>
          <a:xfrm>
            <a:off x="6761874" y="1226916"/>
            <a:ext cx="2162208" cy="3063998"/>
          </a:xfrm>
          <a:prstGeom prst="rect">
            <a:avLst/>
          </a:prstGeom>
        </p:spPr>
      </p:pic>
      <p:sp>
        <p:nvSpPr>
          <p:cNvPr id="2" name="Title 1">
            <a:extLst>
              <a:ext uri="{FF2B5EF4-FFF2-40B4-BE49-F238E27FC236}">
                <a16:creationId xmlns:a16="http://schemas.microsoft.com/office/drawing/2014/main" id="{3F6FCFA7-4A0B-848B-055F-4786669B1741}"/>
              </a:ext>
            </a:extLst>
          </p:cNvPr>
          <p:cNvSpPr>
            <a:spLocks noGrp="1"/>
          </p:cNvSpPr>
          <p:nvPr>
            <p:ph type="title"/>
          </p:nvPr>
        </p:nvSpPr>
        <p:spPr/>
        <p:txBody>
          <a:bodyPr/>
          <a:lstStyle/>
          <a:p>
            <a:r>
              <a:rPr lang="en-US" dirty="0"/>
              <a:t>National Cyber Strategy 2022</a:t>
            </a:r>
          </a:p>
        </p:txBody>
      </p:sp>
      <p:pic>
        <p:nvPicPr>
          <p:cNvPr id="5" name="Picture 4">
            <a:extLst>
              <a:ext uri="{FF2B5EF4-FFF2-40B4-BE49-F238E27FC236}">
                <a16:creationId xmlns:a16="http://schemas.microsoft.com/office/drawing/2014/main" id="{1EB908E9-BD3B-BAF5-A6A3-7B6DCC0073A3}"/>
              </a:ext>
            </a:extLst>
          </p:cNvPr>
          <p:cNvPicPr>
            <a:picLocks noChangeAspect="1"/>
          </p:cNvPicPr>
          <p:nvPr/>
        </p:nvPicPr>
        <p:blipFill>
          <a:blip r:embed="rId3"/>
          <a:stretch>
            <a:fillRect/>
          </a:stretch>
        </p:blipFill>
        <p:spPr>
          <a:xfrm>
            <a:off x="0" y="1417638"/>
            <a:ext cx="6736831" cy="4213446"/>
          </a:xfrm>
          <a:prstGeom prst="rect">
            <a:avLst/>
          </a:prstGeom>
        </p:spPr>
      </p:pic>
    </p:spTree>
    <p:extLst>
      <p:ext uri="{BB962C8B-B14F-4D97-AF65-F5344CB8AC3E}">
        <p14:creationId xmlns:p14="http://schemas.microsoft.com/office/powerpoint/2010/main" val="508638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274C7-F5B6-699A-FAA7-05DB23121D2C}"/>
              </a:ext>
            </a:extLst>
          </p:cNvPr>
          <p:cNvSpPr>
            <a:spLocks noGrp="1"/>
          </p:cNvSpPr>
          <p:nvPr>
            <p:ph type="title"/>
          </p:nvPr>
        </p:nvSpPr>
        <p:spPr/>
        <p:txBody>
          <a:bodyPr/>
          <a:lstStyle/>
          <a:p>
            <a:r>
              <a:rPr lang="en-US" dirty="0"/>
              <a:t>Break </a:t>
            </a:r>
          </a:p>
        </p:txBody>
      </p:sp>
      <p:sp>
        <p:nvSpPr>
          <p:cNvPr id="3" name="Content Placeholder 2">
            <a:extLst>
              <a:ext uri="{FF2B5EF4-FFF2-40B4-BE49-F238E27FC236}">
                <a16:creationId xmlns:a16="http://schemas.microsoft.com/office/drawing/2014/main" id="{BA8008F1-9B2C-97C3-35F6-DF82DF23B445}"/>
              </a:ext>
            </a:extLst>
          </p:cNvPr>
          <p:cNvSpPr>
            <a:spLocks noGrp="1"/>
          </p:cNvSpPr>
          <p:nvPr>
            <p:ph idx="1"/>
          </p:nvPr>
        </p:nvSpPr>
        <p:spPr/>
        <p:txBody>
          <a:bodyPr/>
          <a:lstStyle/>
          <a:p>
            <a:pPr marL="0" indent="0">
              <a:buNone/>
            </a:pPr>
            <a:endParaRPr lang="en-US" dirty="0"/>
          </a:p>
          <a:p>
            <a:pPr marL="0" indent="0">
              <a:buNone/>
            </a:pPr>
            <a:endParaRPr lang="en-US" dirty="0"/>
          </a:p>
          <a:p>
            <a:pPr marL="0" indent="0" algn="ctr">
              <a:buNone/>
            </a:pPr>
            <a:r>
              <a:rPr lang="en-US" dirty="0"/>
              <a:t>15 mins break. </a:t>
            </a:r>
          </a:p>
        </p:txBody>
      </p:sp>
    </p:spTree>
    <p:extLst>
      <p:ext uri="{BB962C8B-B14F-4D97-AF65-F5344CB8AC3E}">
        <p14:creationId xmlns:p14="http://schemas.microsoft.com/office/powerpoint/2010/main" val="2149549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3FFD-A757-C313-ADD5-0728226F283A}"/>
              </a:ext>
            </a:extLst>
          </p:cNvPr>
          <p:cNvSpPr>
            <a:spLocks noGrp="1"/>
          </p:cNvSpPr>
          <p:nvPr>
            <p:ph type="title"/>
          </p:nvPr>
        </p:nvSpPr>
        <p:spPr>
          <a:xfrm>
            <a:off x="223024" y="161122"/>
            <a:ext cx="8697951" cy="1143000"/>
          </a:xfrm>
        </p:spPr>
        <p:txBody>
          <a:bodyPr>
            <a:normAutofit/>
          </a:bodyPr>
          <a:lstStyle/>
          <a:p>
            <a:r>
              <a:rPr lang="en-US" sz="3200" b="1" dirty="0"/>
              <a:t>Economic Crime – The scale of the challenge</a:t>
            </a:r>
          </a:p>
        </p:txBody>
      </p:sp>
      <p:sp>
        <p:nvSpPr>
          <p:cNvPr id="3" name="Content Placeholder 2">
            <a:extLst>
              <a:ext uri="{FF2B5EF4-FFF2-40B4-BE49-F238E27FC236}">
                <a16:creationId xmlns:a16="http://schemas.microsoft.com/office/drawing/2014/main" id="{A8EFF955-11BE-1BD2-D145-E399FAEBD6F9}"/>
              </a:ext>
            </a:extLst>
          </p:cNvPr>
          <p:cNvSpPr>
            <a:spLocks noGrp="1"/>
          </p:cNvSpPr>
          <p:nvPr>
            <p:ph idx="1"/>
          </p:nvPr>
        </p:nvSpPr>
        <p:spPr>
          <a:xfrm>
            <a:off x="326571" y="1045069"/>
            <a:ext cx="8229600" cy="4976868"/>
          </a:xfrm>
        </p:spPr>
        <p:txBody>
          <a:bodyPr>
            <a:normAutofit fontScale="32500" lnSpcReduction="20000"/>
          </a:bodyPr>
          <a:lstStyle/>
          <a:p>
            <a:pPr lvl="0" fontAlgn="ctr"/>
            <a:r>
              <a:rPr lang="en-GB" sz="4500" dirty="0"/>
              <a:t>Management and Information technology.</a:t>
            </a:r>
          </a:p>
          <a:p>
            <a:pPr lvl="1" fontAlgn="ctr"/>
            <a:r>
              <a:rPr lang="en-GB" sz="4500" dirty="0"/>
              <a:t>Fraud biggest crime type in the UK. Fraud and cyber also make 50% of crime in E&amp;W</a:t>
            </a:r>
          </a:p>
          <a:p>
            <a:pPr lvl="0" fontAlgn="ctr"/>
            <a:r>
              <a:rPr lang="en-GB" sz="4500" dirty="0"/>
              <a:t>Scale of fraud –</a:t>
            </a:r>
          </a:p>
          <a:p>
            <a:pPr lvl="1" fontAlgn="ctr"/>
            <a:r>
              <a:rPr lang="en-GB" sz="4400" dirty="0"/>
              <a:t>Fraud costs society at least </a:t>
            </a:r>
            <a:r>
              <a:rPr lang="en-GB" sz="4400" b="1" dirty="0"/>
              <a:t>£4.7 </a:t>
            </a:r>
            <a:r>
              <a:rPr lang="en-GB" sz="4400" dirty="0"/>
              <a:t>billion each year. (Beating Crime Plan 2021)</a:t>
            </a:r>
          </a:p>
          <a:p>
            <a:pPr lvl="1" fontAlgn="ctr"/>
            <a:r>
              <a:rPr lang="en-GB" sz="4400" dirty="0"/>
              <a:t>42% of all crime &amp; growing</a:t>
            </a:r>
            <a:endParaRPr lang="en-GB" sz="4100" dirty="0"/>
          </a:p>
          <a:p>
            <a:pPr lvl="1" fontAlgn="ctr"/>
            <a:r>
              <a:rPr lang="en-GB" sz="4500" dirty="0"/>
              <a:t>£193 billion a year</a:t>
            </a:r>
          </a:p>
          <a:p>
            <a:pPr lvl="1" fontAlgn="ctr"/>
            <a:r>
              <a:rPr lang="en-GB" sz="4500" dirty="0"/>
              <a:t>3.2m fraud offences - half of crime captured.  Woeful under-reporting of fraud.</a:t>
            </a:r>
          </a:p>
          <a:p>
            <a:pPr lvl="1" fontAlgn="ctr"/>
            <a:r>
              <a:rPr lang="en-GB" sz="4500" dirty="0"/>
              <a:t>280k reports to action fraud. </a:t>
            </a:r>
          </a:p>
          <a:p>
            <a:pPr lvl="1" fontAlgn="ctr"/>
            <a:r>
              <a:rPr lang="en-GB" sz="4500" dirty="0"/>
              <a:t>Getting bank to report fraud is an ongoing dialogue.</a:t>
            </a:r>
          </a:p>
          <a:p>
            <a:pPr lvl="1" fontAlgn="ctr"/>
            <a:r>
              <a:rPr lang="en-GB" sz="4500" dirty="0"/>
              <a:t>80% are preventable - simple messages - patch your software. </a:t>
            </a:r>
          </a:p>
          <a:p>
            <a:pPr lvl="0" fontAlgn="ctr"/>
            <a:r>
              <a:rPr lang="en-GB" sz="4500" dirty="0"/>
              <a:t>If something is too good to be true then it usually is…</a:t>
            </a:r>
          </a:p>
          <a:p>
            <a:pPr lvl="1" fontAlgn="ctr"/>
            <a:r>
              <a:rPr lang="en-GB" sz="4500" dirty="0"/>
              <a:t>Working with age to prevent cyber fraud with elderly people.</a:t>
            </a:r>
          </a:p>
          <a:p>
            <a:pPr lvl="0" fontAlgn="ctr"/>
            <a:r>
              <a:rPr lang="en-GB" sz="4500" dirty="0"/>
              <a:t>Computer service software fraud.</a:t>
            </a:r>
          </a:p>
          <a:p>
            <a:pPr lvl="0" fontAlgn="ctr"/>
            <a:r>
              <a:rPr lang="en-GB" sz="4500" dirty="0"/>
              <a:t>Payment diversion (previously mandate fraud)</a:t>
            </a:r>
          </a:p>
          <a:p>
            <a:pPr lvl="0" fontAlgn="ctr"/>
            <a:r>
              <a:rPr lang="en-GB" sz="4500" dirty="0"/>
              <a:t>Financial investment</a:t>
            </a:r>
          </a:p>
          <a:p>
            <a:pPr lvl="0" fontAlgn="ctr"/>
            <a:r>
              <a:rPr lang="en-GB" sz="4500" dirty="0"/>
              <a:t>Online shopping and auction</a:t>
            </a:r>
          </a:p>
          <a:p>
            <a:pPr lvl="0" fontAlgn="ctr"/>
            <a:r>
              <a:rPr lang="en-GB" sz="4500" dirty="0"/>
              <a:t>Dating</a:t>
            </a:r>
          </a:p>
          <a:p>
            <a:pPr lvl="0" fontAlgn="ctr"/>
            <a:r>
              <a:rPr lang="en-GB" sz="4500" dirty="0"/>
              <a:t>Pension liberation</a:t>
            </a:r>
          </a:p>
          <a:p>
            <a:pPr lvl="0" fontAlgn="ctr"/>
            <a:r>
              <a:rPr lang="en-GB" sz="4500" dirty="0"/>
              <a:t>Door to door sales &amp; bogus tradesmen</a:t>
            </a:r>
          </a:p>
          <a:p>
            <a:pPr lvl="0" fontAlgn="ctr"/>
            <a:r>
              <a:rPr lang="en-GB" sz="4500" dirty="0"/>
              <a:t>Hacking / data breach</a:t>
            </a:r>
          </a:p>
          <a:p>
            <a:pPr marL="0" indent="0">
              <a:buNone/>
            </a:pPr>
            <a:endParaRPr lang="en-GB" dirty="0"/>
          </a:p>
        </p:txBody>
      </p:sp>
      <p:pic>
        <p:nvPicPr>
          <p:cNvPr id="5" name="Picture 4" descr="Text, letter&#10;&#10;Description automatically generated">
            <a:extLst>
              <a:ext uri="{FF2B5EF4-FFF2-40B4-BE49-F238E27FC236}">
                <a16:creationId xmlns:a16="http://schemas.microsoft.com/office/drawing/2014/main" id="{76E0BF6A-19E5-D518-A18F-28FA7D5B99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54121" y="3807823"/>
            <a:ext cx="3789879" cy="1899768"/>
          </a:xfrm>
          <a:prstGeom prst="rect">
            <a:avLst/>
          </a:prstGeom>
        </p:spPr>
      </p:pic>
      <p:pic>
        <p:nvPicPr>
          <p:cNvPr id="4" name="Audio 3">
            <a:hlinkClick r:id="" action="ppaction://media"/>
            <a:extLst>
              <a:ext uri="{FF2B5EF4-FFF2-40B4-BE49-F238E27FC236}">
                <a16:creationId xmlns:a16="http://schemas.microsoft.com/office/drawing/2014/main" id="{363AA595-89A2-B137-032E-BEF2966263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30801584"/>
      </p:ext>
    </p:extLst>
  </p:cSld>
  <p:clrMapOvr>
    <a:masterClrMapping/>
  </p:clrMapOvr>
  <mc:AlternateContent xmlns:mc="http://schemas.openxmlformats.org/markup-compatibility/2006">
    <mc:Choice xmlns:p14="http://schemas.microsoft.com/office/powerpoint/2010/main" Requires="p14">
      <p:transition spd="slow" p14:dur="2000" advTm="454720"/>
    </mc:Choice>
    <mc:Fallback>
      <p:transition spd="slow" advTm="454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A5A61-C38C-AD81-4D34-6DED88A2163A}"/>
              </a:ext>
            </a:extLst>
          </p:cNvPr>
          <p:cNvSpPr>
            <a:spLocks noGrp="1"/>
          </p:cNvSpPr>
          <p:nvPr>
            <p:ph type="title"/>
          </p:nvPr>
        </p:nvSpPr>
        <p:spPr/>
        <p:txBody>
          <a:bodyPr/>
          <a:lstStyle/>
          <a:p>
            <a:r>
              <a:rPr lang="en-US" dirty="0"/>
              <a:t>Break out session - </a:t>
            </a:r>
          </a:p>
        </p:txBody>
      </p:sp>
      <p:sp>
        <p:nvSpPr>
          <p:cNvPr id="3" name="Content Placeholder 2">
            <a:extLst>
              <a:ext uri="{FF2B5EF4-FFF2-40B4-BE49-F238E27FC236}">
                <a16:creationId xmlns:a16="http://schemas.microsoft.com/office/drawing/2014/main" id="{0032F23C-0ADB-D9E5-FE0B-EBE36C55B8EC}"/>
              </a:ext>
            </a:extLst>
          </p:cNvPr>
          <p:cNvSpPr>
            <a:spLocks noGrp="1"/>
          </p:cNvSpPr>
          <p:nvPr>
            <p:ph idx="1"/>
          </p:nvPr>
        </p:nvSpPr>
        <p:spPr>
          <a:xfrm>
            <a:off x="457200" y="1187606"/>
            <a:ext cx="8229600" cy="4443760"/>
          </a:xfrm>
        </p:spPr>
        <p:txBody>
          <a:bodyPr>
            <a:normAutofit fontScale="85000" lnSpcReduction="10000"/>
          </a:bodyPr>
          <a:lstStyle/>
          <a:p>
            <a:endParaRPr lang="en-US" dirty="0"/>
          </a:p>
          <a:p>
            <a:r>
              <a:rPr lang="en-GB" sz="1900" b="1" dirty="0"/>
              <a:t>NCA, its Director General stated, in oral evidence to the Home Affairs Committee, that: </a:t>
            </a:r>
          </a:p>
          <a:p>
            <a:endParaRPr lang="en-GB" sz="1900" dirty="0"/>
          </a:p>
          <a:p>
            <a:r>
              <a:rPr lang="en-GB" sz="1900" dirty="0"/>
              <a:t>“The reason that we have needed people to leave – who are mostly exceptionally good people – is that we had too many senior people who were probably of my generation in law enforcement – and law enforcement and crime have changed. We need more crime fighters who are digitally hugely competent, more people who can write code and more people who are expert in how banks operate – so we need different skills” (Home Affairs Committee Oral Evidence, 2015: Q39, p9).</a:t>
            </a:r>
          </a:p>
          <a:p>
            <a:endParaRPr lang="en-GB" dirty="0"/>
          </a:p>
          <a:p>
            <a:pPr marL="3657600" lvl="8" indent="0">
              <a:buNone/>
            </a:pPr>
            <a:r>
              <a:rPr lang="en-GB" dirty="0"/>
              <a:t>		</a:t>
            </a:r>
            <a:r>
              <a:rPr lang="en-GB" b="1" dirty="0"/>
              <a:t>(Loveday, 2017, p.7)</a:t>
            </a:r>
          </a:p>
          <a:p>
            <a:pPr marL="3657600" lvl="8" indent="0">
              <a:buNone/>
            </a:pPr>
            <a:endParaRPr lang="en-GB" sz="1800" b="1" dirty="0"/>
          </a:p>
          <a:p>
            <a:r>
              <a:rPr lang="en-GB" sz="2100" b="1" dirty="0">
                <a:solidFill>
                  <a:srgbClr val="FF0000"/>
                </a:solidFill>
              </a:rPr>
              <a:t>Discuss in your groups what do you think we need to do to encourage people into the organisation with the skills needed to meet the cyber challenge? </a:t>
            </a:r>
          </a:p>
          <a:p>
            <a:endParaRPr lang="en-US" dirty="0"/>
          </a:p>
          <a:p>
            <a:endParaRPr lang="en-US" dirty="0"/>
          </a:p>
        </p:txBody>
      </p:sp>
      <p:pic>
        <p:nvPicPr>
          <p:cNvPr id="4" name="Audio 3">
            <a:hlinkClick r:id="" action="ppaction://media"/>
            <a:extLst>
              <a:ext uri="{FF2B5EF4-FFF2-40B4-BE49-F238E27FC236}">
                <a16:creationId xmlns:a16="http://schemas.microsoft.com/office/drawing/2014/main" id="{24FE19B7-81CC-9A12-3A4A-68E3A090C5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35990289"/>
      </p:ext>
    </p:extLst>
  </p:cSld>
  <p:clrMapOvr>
    <a:masterClrMapping/>
  </p:clrMapOvr>
  <mc:AlternateContent xmlns:mc="http://schemas.openxmlformats.org/markup-compatibility/2006">
    <mc:Choice xmlns:p14="http://schemas.microsoft.com/office/powerpoint/2010/main" Requires="p14">
      <p:transition spd="slow" p14:dur="2000" advTm="213098"/>
    </mc:Choice>
    <mc:Fallback>
      <p:transition spd="slow" advTm="213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08007-4853-9615-20AB-7021C9D9AD11}"/>
              </a:ext>
            </a:extLst>
          </p:cNvPr>
          <p:cNvSpPr>
            <a:spLocks noGrp="1"/>
          </p:cNvSpPr>
          <p:nvPr>
            <p:ph type="title"/>
          </p:nvPr>
        </p:nvSpPr>
        <p:spPr/>
        <p:txBody>
          <a:bodyPr/>
          <a:lstStyle/>
          <a:p>
            <a:r>
              <a:rPr lang="en-US" dirty="0"/>
              <a:t>Economic Crime – The response </a:t>
            </a:r>
          </a:p>
        </p:txBody>
      </p:sp>
      <p:sp>
        <p:nvSpPr>
          <p:cNvPr id="3" name="Content Placeholder 2">
            <a:extLst>
              <a:ext uri="{FF2B5EF4-FFF2-40B4-BE49-F238E27FC236}">
                <a16:creationId xmlns:a16="http://schemas.microsoft.com/office/drawing/2014/main" id="{9ECA5D26-7ACB-2F25-62A6-4B6EE60BE1A4}"/>
              </a:ext>
            </a:extLst>
          </p:cNvPr>
          <p:cNvSpPr>
            <a:spLocks noGrp="1"/>
          </p:cNvSpPr>
          <p:nvPr>
            <p:ph idx="1"/>
          </p:nvPr>
        </p:nvSpPr>
        <p:spPr>
          <a:xfrm>
            <a:off x="457200" y="1209908"/>
            <a:ext cx="5259614" cy="4438184"/>
          </a:xfrm>
        </p:spPr>
        <p:txBody>
          <a:bodyPr>
            <a:normAutofit fontScale="40000" lnSpcReduction="20000"/>
          </a:bodyPr>
          <a:lstStyle/>
          <a:p>
            <a:r>
              <a:rPr lang="en-GB" b="1" dirty="0"/>
              <a:t>Local and national response</a:t>
            </a:r>
            <a:endParaRPr lang="en-GB" dirty="0"/>
          </a:p>
          <a:p>
            <a:pPr lvl="0" fontAlgn="ctr"/>
            <a:r>
              <a:rPr lang="en-GB" dirty="0"/>
              <a:t>Police response requires sharing capabilities. </a:t>
            </a:r>
          </a:p>
          <a:p>
            <a:pPr lvl="1" fontAlgn="ctr"/>
            <a:r>
              <a:rPr lang="en-GB" dirty="0"/>
              <a:t>Regional response - most effectively targeted at organised crime groups operating regionally</a:t>
            </a:r>
          </a:p>
          <a:p>
            <a:pPr lvl="1" fontAlgn="ctr"/>
            <a:r>
              <a:rPr lang="en-GB" dirty="0"/>
              <a:t>Nationally resource - capability is required to investigate that are large multi-jurisdictional below threshold of NCA &amp; SFO.</a:t>
            </a:r>
          </a:p>
          <a:p>
            <a:pPr marL="0" lvl="0" indent="0" fontAlgn="ctr">
              <a:buNone/>
            </a:pPr>
            <a:endParaRPr lang="en-GB" dirty="0"/>
          </a:p>
          <a:p>
            <a:pPr lvl="0" fontAlgn="ctr"/>
            <a:r>
              <a:rPr lang="en-GB" dirty="0"/>
              <a:t>How do you engage with private industry? </a:t>
            </a:r>
          </a:p>
          <a:p>
            <a:pPr lvl="0" fontAlgn="ctr"/>
            <a:r>
              <a:rPr lang="en-GB" dirty="0"/>
              <a:t>Win / win, financial imperative you don’t don’t start by asking for money - think long term - think about whether you could be a loss leader.</a:t>
            </a:r>
          </a:p>
          <a:p>
            <a:pPr lvl="0" fontAlgn="ctr"/>
            <a:r>
              <a:rPr lang="en-GB" dirty="0"/>
              <a:t>Age UK- key messaging for elderly its ok to go online.</a:t>
            </a:r>
          </a:p>
          <a:p>
            <a:pPr lvl="0" fontAlgn="ctr"/>
            <a:r>
              <a:rPr lang="en-GB" dirty="0"/>
              <a:t>National Fraud Authority - thinking about the physical world and translate it into the digital work… if you wouldn’t give it in the physical word why would you do it in the digital world. </a:t>
            </a:r>
          </a:p>
          <a:p>
            <a:pPr lvl="0" fontAlgn="ctr"/>
            <a:r>
              <a:rPr lang="en-GB" dirty="0"/>
              <a:t> response</a:t>
            </a:r>
          </a:p>
          <a:p>
            <a:pPr lvl="0" fontAlgn="ctr"/>
            <a:r>
              <a:rPr lang="en-GB" dirty="0"/>
              <a:t>Asking Banks or other LEA is for intelligence – being prepared to share intelligence..</a:t>
            </a:r>
          </a:p>
          <a:p>
            <a:pPr lvl="0" fontAlgn="ctr"/>
            <a:r>
              <a:rPr lang="en-GB" dirty="0"/>
              <a:t>What do banks want - Suspicious Activity Reporting (SARs) rely on individual transactions - look at trends and anomalies. </a:t>
            </a:r>
          </a:p>
          <a:p>
            <a:pPr lvl="0" fontAlgn="ctr"/>
            <a:r>
              <a:rPr lang="en-GB" dirty="0"/>
              <a:t>Regime of recruitment has to change to meet the need.</a:t>
            </a:r>
          </a:p>
          <a:p>
            <a:endParaRPr lang="en-US" dirty="0"/>
          </a:p>
        </p:txBody>
      </p:sp>
      <p:pic>
        <p:nvPicPr>
          <p:cNvPr id="5" name="Picture 4" descr="Text, letter&#10;&#10;Description automatically generated">
            <a:extLst>
              <a:ext uri="{FF2B5EF4-FFF2-40B4-BE49-F238E27FC236}">
                <a16:creationId xmlns:a16="http://schemas.microsoft.com/office/drawing/2014/main" id="{5845710F-E46C-66ED-9125-3666D62563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6814" y="1209908"/>
            <a:ext cx="3327400" cy="4211178"/>
          </a:xfrm>
          <a:prstGeom prst="rect">
            <a:avLst/>
          </a:prstGeom>
        </p:spPr>
      </p:pic>
      <p:pic>
        <p:nvPicPr>
          <p:cNvPr id="8" name="Audio 7">
            <a:hlinkClick r:id="" action="ppaction://media"/>
            <a:extLst>
              <a:ext uri="{FF2B5EF4-FFF2-40B4-BE49-F238E27FC236}">
                <a16:creationId xmlns:a16="http://schemas.microsoft.com/office/drawing/2014/main" id="{89397D86-7BDE-CE11-D7B9-986D0BE78E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58409260"/>
      </p:ext>
    </p:extLst>
  </p:cSld>
  <p:clrMapOvr>
    <a:masterClrMapping/>
  </p:clrMapOvr>
  <mc:AlternateContent xmlns:mc="http://schemas.openxmlformats.org/markup-compatibility/2006">
    <mc:Choice xmlns:p14="http://schemas.microsoft.com/office/powerpoint/2010/main" Requires="p14">
      <p:transition spd="slow" p14:dur="2000" advTm="327850"/>
    </mc:Choice>
    <mc:Fallback>
      <p:transition spd="slow" advTm="327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6802-7A60-B91E-FE9A-D0937BDE21F4}"/>
              </a:ext>
            </a:extLst>
          </p:cNvPr>
          <p:cNvSpPr>
            <a:spLocks noGrp="1"/>
          </p:cNvSpPr>
          <p:nvPr>
            <p:ph type="title"/>
          </p:nvPr>
        </p:nvSpPr>
        <p:spPr>
          <a:xfrm>
            <a:off x="457200" y="274638"/>
            <a:ext cx="8229600" cy="1143000"/>
          </a:xfrm>
        </p:spPr>
        <p:txBody>
          <a:bodyPr anchor="ctr">
            <a:normAutofit/>
          </a:bodyPr>
          <a:lstStyle/>
          <a:p>
            <a:r>
              <a:rPr lang="en-US" dirty="0"/>
              <a:t>Economic Crime – The Response</a:t>
            </a:r>
          </a:p>
        </p:txBody>
      </p:sp>
      <p:sp>
        <p:nvSpPr>
          <p:cNvPr id="3" name="Content Placeholder 2">
            <a:extLst>
              <a:ext uri="{FF2B5EF4-FFF2-40B4-BE49-F238E27FC236}">
                <a16:creationId xmlns:a16="http://schemas.microsoft.com/office/drawing/2014/main" id="{0E6DC1B3-72D8-BC68-B650-4E71018D3249}"/>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b="1" dirty="0"/>
              <a:t>City of London - national lead force</a:t>
            </a:r>
            <a:endParaRPr lang="en-GB" sz="1800" dirty="0"/>
          </a:p>
          <a:p>
            <a:pPr lvl="0" fontAlgn="ctr">
              <a:lnSpc>
                <a:spcPct val="90000"/>
              </a:lnSpc>
            </a:pPr>
            <a:r>
              <a:rPr lang="en-GB" sz="1800" dirty="0"/>
              <a:t>Action fraud - reporting and recording - getting best possible system of intelligence. </a:t>
            </a:r>
          </a:p>
          <a:p>
            <a:pPr lvl="0" fontAlgn="ctr">
              <a:lnSpc>
                <a:spcPct val="90000"/>
              </a:lnSpc>
            </a:pPr>
            <a:r>
              <a:rPr lang="en-GB" sz="1800" dirty="0"/>
              <a:t>National Fraud Intelligence Bureau</a:t>
            </a:r>
          </a:p>
          <a:p>
            <a:pPr lvl="0" fontAlgn="ctr">
              <a:lnSpc>
                <a:spcPct val="90000"/>
              </a:lnSpc>
            </a:pPr>
            <a:r>
              <a:rPr lang="en-GB" sz="1800" dirty="0"/>
              <a:t>Investigative capability </a:t>
            </a:r>
          </a:p>
          <a:p>
            <a:pPr lvl="0" fontAlgn="ctr">
              <a:lnSpc>
                <a:spcPct val="90000"/>
              </a:lnSpc>
            </a:pPr>
            <a:r>
              <a:rPr lang="en-GB" sz="1800" dirty="0"/>
              <a:t>Economic Crime Academy</a:t>
            </a:r>
          </a:p>
          <a:p>
            <a:pPr>
              <a:lnSpc>
                <a:spcPct val="90000"/>
              </a:lnSpc>
            </a:pPr>
            <a:r>
              <a:rPr lang="en-GB" sz="1800" dirty="0"/>
              <a:t>Economic crime victim care unit. </a:t>
            </a:r>
          </a:p>
          <a:p>
            <a:pPr>
              <a:lnSpc>
                <a:spcPct val="90000"/>
              </a:lnSpc>
            </a:pPr>
            <a:r>
              <a:rPr lang="en-GB" sz="1800" dirty="0"/>
              <a:t>ROCU capability to deal with offences – need to grow capacity in the ROCUs in economic crime. </a:t>
            </a:r>
          </a:p>
          <a:p>
            <a:pPr>
              <a:lnSpc>
                <a:spcPct val="90000"/>
              </a:lnSpc>
            </a:pPr>
            <a:endParaRPr lang="en-US" sz="1800" dirty="0"/>
          </a:p>
        </p:txBody>
      </p:sp>
      <p:pic>
        <p:nvPicPr>
          <p:cNvPr id="5" name="Picture 4" descr="Text, letter&#10;&#10;Description automatically generated">
            <a:extLst>
              <a:ext uri="{FF2B5EF4-FFF2-40B4-BE49-F238E27FC236}">
                <a16:creationId xmlns:a16="http://schemas.microsoft.com/office/drawing/2014/main" id="{9D65287A-49B9-0A73-E524-513B047399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8200" y="2107221"/>
            <a:ext cx="4038600" cy="2974999"/>
          </a:xfrm>
          <a:prstGeom prst="rect">
            <a:avLst/>
          </a:prstGeom>
          <a:noFill/>
        </p:spPr>
      </p:pic>
      <p:pic>
        <p:nvPicPr>
          <p:cNvPr id="4" name="Audio 3">
            <a:hlinkClick r:id="" action="ppaction://media"/>
            <a:extLst>
              <a:ext uri="{FF2B5EF4-FFF2-40B4-BE49-F238E27FC236}">
                <a16:creationId xmlns:a16="http://schemas.microsoft.com/office/drawing/2014/main" id="{2B82984B-042C-4981-5AB7-418A0E5FDD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116065364"/>
      </p:ext>
    </p:extLst>
  </p:cSld>
  <p:clrMapOvr>
    <a:masterClrMapping/>
  </p:clrMapOvr>
  <mc:AlternateContent xmlns:mc="http://schemas.openxmlformats.org/markup-compatibility/2006">
    <mc:Choice xmlns:p14="http://schemas.microsoft.com/office/powerpoint/2010/main" Requires="p14">
      <p:transition spd="slow" p14:dur="2000" advTm="243072"/>
    </mc:Choice>
    <mc:Fallback>
      <p:transition spd="slow" advTm="243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9500-0B47-3295-4A61-B1CC18919E18}"/>
              </a:ext>
            </a:extLst>
          </p:cNvPr>
          <p:cNvSpPr>
            <a:spLocks noGrp="1"/>
          </p:cNvSpPr>
          <p:nvPr>
            <p:ph type="title"/>
          </p:nvPr>
        </p:nvSpPr>
        <p:spPr>
          <a:xfrm>
            <a:off x="457200" y="274638"/>
            <a:ext cx="8229600" cy="1143000"/>
          </a:xfrm>
        </p:spPr>
        <p:txBody>
          <a:bodyPr anchor="ctr">
            <a:normAutofit/>
          </a:bodyPr>
          <a:lstStyle/>
          <a:p>
            <a:r>
              <a:rPr lang="en-US" dirty="0"/>
              <a:t>Fraud and Economic Crime </a:t>
            </a:r>
          </a:p>
        </p:txBody>
      </p:sp>
      <p:sp>
        <p:nvSpPr>
          <p:cNvPr id="3" name="Content Placeholder 2">
            <a:extLst>
              <a:ext uri="{FF2B5EF4-FFF2-40B4-BE49-F238E27FC236}">
                <a16:creationId xmlns:a16="http://schemas.microsoft.com/office/drawing/2014/main" id="{C4BEB08D-AF7C-0B93-434A-E848F838056E}"/>
              </a:ext>
            </a:extLst>
          </p:cNvPr>
          <p:cNvSpPr>
            <a:spLocks noGrp="1"/>
          </p:cNvSpPr>
          <p:nvPr>
            <p:ph sz="half" idx="1"/>
          </p:nvPr>
        </p:nvSpPr>
        <p:spPr>
          <a:xfrm>
            <a:off x="457200" y="1600201"/>
            <a:ext cx="4038600" cy="3989040"/>
          </a:xfrm>
        </p:spPr>
        <p:txBody>
          <a:bodyPr>
            <a:normAutofit/>
          </a:bodyPr>
          <a:lstStyle/>
          <a:p>
            <a:pPr>
              <a:lnSpc>
                <a:spcPct val="90000"/>
              </a:lnSpc>
            </a:pPr>
            <a:r>
              <a:rPr lang="en-US" sz="1800" dirty="0"/>
              <a:t>Beating Crime Action plan</a:t>
            </a:r>
          </a:p>
          <a:p>
            <a:pPr>
              <a:lnSpc>
                <a:spcPct val="90000"/>
              </a:lnSpc>
            </a:pPr>
            <a:r>
              <a:rPr lang="en-US" sz="1800" dirty="0"/>
              <a:t>Economic Crime Action plan supported by £80m dedicated to tackling crime. </a:t>
            </a:r>
          </a:p>
          <a:p>
            <a:pPr>
              <a:lnSpc>
                <a:spcPct val="90000"/>
              </a:lnSpc>
            </a:pPr>
            <a:r>
              <a:rPr lang="en-US" sz="1800" dirty="0"/>
              <a:t>National Cyber Security Centre – shut down 50k scams and 100,000 websites.</a:t>
            </a:r>
          </a:p>
          <a:p>
            <a:pPr>
              <a:lnSpc>
                <a:spcPct val="90000"/>
              </a:lnSpc>
            </a:pPr>
            <a:r>
              <a:rPr lang="en-US" sz="1800" dirty="0"/>
              <a:t>Increase NCA capabilities – targeting OCGs &amp; New Fraud investigation function </a:t>
            </a:r>
          </a:p>
          <a:p>
            <a:pPr>
              <a:lnSpc>
                <a:spcPct val="90000"/>
              </a:lnSpc>
            </a:pPr>
            <a:r>
              <a:rPr lang="en-US" sz="1800" dirty="0"/>
              <a:t>Increase </a:t>
            </a:r>
            <a:r>
              <a:rPr lang="en-US" sz="1800" dirty="0" err="1"/>
              <a:t>CoL</a:t>
            </a:r>
            <a:r>
              <a:rPr lang="en-US" sz="1800" dirty="0"/>
              <a:t> investigative capacity &amp; ROCUs</a:t>
            </a:r>
          </a:p>
          <a:p>
            <a:pPr>
              <a:lnSpc>
                <a:spcPct val="90000"/>
              </a:lnSpc>
            </a:pPr>
            <a:r>
              <a:rPr lang="en-US" sz="1800" dirty="0"/>
              <a:t>Victim support &amp; care.</a:t>
            </a:r>
          </a:p>
          <a:p>
            <a:pPr>
              <a:lnSpc>
                <a:spcPct val="90000"/>
              </a:lnSpc>
            </a:pPr>
            <a:r>
              <a:rPr lang="en-US" sz="1800" dirty="0"/>
              <a:t>Online Safety Bill </a:t>
            </a:r>
          </a:p>
          <a:p>
            <a:pPr>
              <a:lnSpc>
                <a:spcPct val="90000"/>
              </a:lnSpc>
            </a:pPr>
            <a:endParaRPr lang="en-US" sz="1800" b="1" dirty="0"/>
          </a:p>
        </p:txBody>
      </p:sp>
      <p:pic>
        <p:nvPicPr>
          <p:cNvPr id="5" name="Picture 4" descr="Text, whiteboard&#10;&#10;Description automatically generated">
            <a:extLst>
              <a:ext uri="{FF2B5EF4-FFF2-40B4-BE49-F238E27FC236}">
                <a16:creationId xmlns:a16="http://schemas.microsoft.com/office/drawing/2014/main" id="{EE35B63F-9E2A-942B-89BB-1B68FB1533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8200" y="2082195"/>
            <a:ext cx="4038600" cy="3025051"/>
          </a:xfrm>
          <a:prstGeom prst="rect">
            <a:avLst/>
          </a:prstGeom>
          <a:noFill/>
        </p:spPr>
      </p:pic>
      <p:pic>
        <p:nvPicPr>
          <p:cNvPr id="4" name="Audio 3">
            <a:hlinkClick r:id="" action="ppaction://media"/>
            <a:extLst>
              <a:ext uri="{FF2B5EF4-FFF2-40B4-BE49-F238E27FC236}">
                <a16:creationId xmlns:a16="http://schemas.microsoft.com/office/drawing/2014/main" id="{CEADEFAB-ABDB-02D6-501C-4184D2E31C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55247306"/>
      </p:ext>
    </p:extLst>
  </p:cSld>
  <p:clrMapOvr>
    <a:masterClrMapping/>
  </p:clrMapOvr>
  <mc:AlternateContent xmlns:mc="http://schemas.openxmlformats.org/markup-compatibility/2006">
    <mc:Choice xmlns:p14="http://schemas.microsoft.com/office/powerpoint/2010/main" Requires="p14">
      <p:transition spd="slow" p14:dur="2000" advTm="183157"/>
    </mc:Choice>
    <mc:Fallback>
      <p:transition spd="slow" advTm="183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F1EF4-238A-B998-0863-73443D894943}"/>
              </a:ext>
            </a:extLst>
          </p:cNvPr>
          <p:cNvSpPr>
            <a:spLocks noGrp="1"/>
          </p:cNvSpPr>
          <p:nvPr>
            <p:ph type="title"/>
          </p:nvPr>
        </p:nvSpPr>
        <p:spPr>
          <a:xfrm>
            <a:off x="457201" y="47212"/>
            <a:ext cx="8229600" cy="1143000"/>
          </a:xfrm>
        </p:spPr>
        <p:txBody>
          <a:bodyPr/>
          <a:lstStyle/>
          <a:p>
            <a:r>
              <a:rPr lang="en-US" dirty="0"/>
              <a:t>Fraud &amp; Economic Crime </a:t>
            </a:r>
          </a:p>
        </p:txBody>
      </p:sp>
      <p:sp>
        <p:nvSpPr>
          <p:cNvPr id="3" name="Content Placeholder 2">
            <a:extLst>
              <a:ext uri="{FF2B5EF4-FFF2-40B4-BE49-F238E27FC236}">
                <a16:creationId xmlns:a16="http://schemas.microsoft.com/office/drawing/2014/main" id="{793039B3-01F3-F011-C7DA-42170F5E5E44}"/>
              </a:ext>
            </a:extLst>
          </p:cNvPr>
          <p:cNvSpPr>
            <a:spLocks noGrp="1"/>
          </p:cNvSpPr>
          <p:nvPr>
            <p:ph idx="1"/>
          </p:nvPr>
        </p:nvSpPr>
        <p:spPr>
          <a:xfrm>
            <a:off x="235131" y="968143"/>
            <a:ext cx="6283235" cy="5667787"/>
          </a:xfrm>
        </p:spPr>
        <p:txBody>
          <a:bodyPr>
            <a:normAutofit fontScale="32500" lnSpcReduction="20000"/>
          </a:bodyPr>
          <a:lstStyle/>
          <a:p>
            <a:r>
              <a:rPr lang="en-GB" sz="5600" dirty="0"/>
              <a:t>In the UK, in the early noughties, policy- makers began to grapple with these changes and facilitated a variety of initiatives, such as Action Fraud, to try to better equip the limited capacity that existed to deal with fraud and the increasingly cross-border nature of it (both force boundaries within the UK and international borders). </a:t>
            </a:r>
          </a:p>
          <a:p>
            <a:pPr marL="0" indent="0">
              <a:buNone/>
            </a:pPr>
            <a:endParaRPr lang="en-GB" sz="5600" dirty="0"/>
          </a:p>
          <a:p>
            <a:r>
              <a:rPr lang="en-GB" sz="5600" dirty="0"/>
              <a:t>Fraud, is a term that covers a wide range of criminal behaviours perhaps best summarized by Section 2 of the Fraud Act 2006, where a person, </a:t>
            </a:r>
            <a:r>
              <a:rPr lang="en-GB" sz="5600" b="1" dirty="0"/>
              <a:t>‘dishonestly makes a false representation, and intends, by making the representation to make a gain for himself or another, or to cause loss to another or to expose another to risk of loss’. (Button, 2021,p.1760)</a:t>
            </a:r>
          </a:p>
          <a:p>
            <a:pPr marL="0" indent="0">
              <a:buNone/>
            </a:pPr>
            <a:endParaRPr lang="en-GB" sz="5600" b="1" dirty="0"/>
          </a:p>
          <a:p>
            <a:r>
              <a:rPr lang="en-GB" sz="5600" dirty="0"/>
              <a:t>Wide range of different types of fraud, </a:t>
            </a:r>
            <a:r>
              <a:rPr lang="en-GB" sz="5600" dirty="0" err="1"/>
              <a:t>eg.</a:t>
            </a:r>
            <a:r>
              <a:rPr lang="en-GB" sz="5600" dirty="0"/>
              <a:t> investment frauds, romance frauds, consumer frauds, credit card frauds, and insurance frauds to name some. </a:t>
            </a:r>
          </a:p>
          <a:p>
            <a:r>
              <a:rPr lang="en-GB" sz="5600" dirty="0"/>
              <a:t>The Police Foundation noted that it takes on average 54 days from report to dissemination. </a:t>
            </a:r>
            <a:r>
              <a:rPr lang="en-US" sz="5600" b="1" dirty="0"/>
              <a:t>Button (2021) </a:t>
            </a:r>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sz="2400" dirty="0"/>
          </a:p>
          <a:p>
            <a:endParaRPr lang="en-GB" sz="2400" b="1" dirty="0"/>
          </a:p>
          <a:p>
            <a:endParaRPr lang="en-GB" sz="2400" dirty="0"/>
          </a:p>
          <a:p>
            <a:endParaRPr lang="en-GB" sz="2400" dirty="0"/>
          </a:p>
          <a:p>
            <a:endParaRPr lang="en-US" dirty="0"/>
          </a:p>
        </p:txBody>
      </p:sp>
      <p:pic>
        <p:nvPicPr>
          <p:cNvPr id="4" name="Picture 3" descr="Text, whiteboard&#10;&#10;Description automatically generated">
            <a:extLst>
              <a:ext uri="{FF2B5EF4-FFF2-40B4-BE49-F238E27FC236}">
                <a16:creationId xmlns:a16="http://schemas.microsoft.com/office/drawing/2014/main" id="{5D23231F-E611-221F-590C-41C99A80E8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4695" y="1190215"/>
            <a:ext cx="2509304" cy="1879556"/>
          </a:xfrm>
          <a:prstGeom prst="rect">
            <a:avLst/>
          </a:prstGeom>
          <a:noFill/>
        </p:spPr>
      </p:pic>
      <p:pic>
        <p:nvPicPr>
          <p:cNvPr id="5" name="Audio 4">
            <a:hlinkClick r:id="" action="ppaction://media"/>
            <a:extLst>
              <a:ext uri="{FF2B5EF4-FFF2-40B4-BE49-F238E27FC236}">
                <a16:creationId xmlns:a16="http://schemas.microsoft.com/office/drawing/2014/main" id="{0B511B90-CC7D-FB90-9978-60642D820B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71645846"/>
      </p:ext>
    </p:extLst>
  </p:cSld>
  <p:clrMapOvr>
    <a:masterClrMapping/>
  </p:clrMapOvr>
  <mc:AlternateContent xmlns:mc="http://schemas.openxmlformats.org/markup-compatibility/2006">
    <mc:Choice xmlns:p14="http://schemas.microsoft.com/office/powerpoint/2010/main" Requires="p14">
      <p:transition spd="slow" p14:dur="2000" advTm="368426"/>
    </mc:Choice>
    <mc:Fallback>
      <p:transition spd="slow" advTm="368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9DB3-4A2C-7103-4B13-83772CD3AE29}"/>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dirty="0"/>
              <a:t>Economic Crime in the UK and Multi-Billion pound Problems </a:t>
            </a:r>
          </a:p>
        </p:txBody>
      </p:sp>
      <p:sp>
        <p:nvSpPr>
          <p:cNvPr id="3" name="Content Placeholder 2">
            <a:extLst>
              <a:ext uri="{FF2B5EF4-FFF2-40B4-BE49-F238E27FC236}">
                <a16:creationId xmlns:a16="http://schemas.microsoft.com/office/drawing/2014/main" id="{98BBBE1C-7FDE-FE56-2051-202F913FD611}"/>
              </a:ext>
            </a:extLst>
          </p:cNvPr>
          <p:cNvSpPr>
            <a:spLocks noGrp="1"/>
          </p:cNvSpPr>
          <p:nvPr>
            <p:ph sz="half" idx="1"/>
          </p:nvPr>
        </p:nvSpPr>
        <p:spPr>
          <a:xfrm>
            <a:off x="457200" y="1600201"/>
            <a:ext cx="4038600" cy="3989040"/>
          </a:xfrm>
        </p:spPr>
        <p:txBody>
          <a:bodyPr>
            <a:normAutofit/>
          </a:bodyPr>
          <a:lstStyle/>
          <a:p>
            <a:pPr>
              <a:lnSpc>
                <a:spcPct val="90000"/>
              </a:lnSpc>
            </a:pPr>
            <a:r>
              <a:rPr lang="en-US" sz="1600" dirty="0"/>
              <a:t>Bennett &amp; </a:t>
            </a:r>
            <a:r>
              <a:rPr lang="en-US" sz="1600" dirty="0" err="1"/>
              <a:t>Shalchi</a:t>
            </a:r>
            <a:r>
              <a:rPr lang="en-US" sz="1600" dirty="0"/>
              <a:t> (2022,p.6)</a:t>
            </a:r>
          </a:p>
          <a:p>
            <a:pPr>
              <a:lnSpc>
                <a:spcPct val="90000"/>
              </a:lnSpc>
            </a:pPr>
            <a:r>
              <a:rPr lang="en-US" sz="1600" dirty="0"/>
              <a:t>Treasury Committee </a:t>
            </a:r>
            <a:r>
              <a:rPr lang="en-GB" sz="1600" dirty="0"/>
              <a:t>It is difficult to assess the extent of economic crime in the UK. The Treasury Select Committee stated that “it seems that it can reasonably be said to run into the tens of billions of pounds, and probably the hundreds of billions”2 and is “rapidly growing”.</a:t>
            </a:r>
          </a:p>
          <a:p>
            <a:pPr>
              <a:lnSpc>
                <a:spcPct val="90000"/>
              </a:lnSpc>
            </a:pPr>
            <a:r>
              <a:rPr lang="en-GB" sz="1600" dirty="0"/>
              <a:t>Criminals successfully stole £1.2 billion from individuals through banking fraud and scams in 2019. Businesses and the public sector are estimated to lose around £5.9 billion per year. </a:t>
            </a:r>
            <a:r>
              <a:rPr lang="en-US" sz="1600" dirty="0"/>
              <a:t>Bennett &amp; </a:t>
            </a:r>
            <a:r>
              <a:rPr lang="en-US" sz="1600" dirty="0" err="1"/>
              <a:t>Shalchi</a:t>
            </a:r>
            <a:r>
              <a:rPr lang="en-US" sz="1600" dirty="0"/>
              <a:t> (2022,p. 17)</a:t>
            </a:r>
          </a:p>
          <a:p>
            <a:pPr>
              <a:lnSpc>
                <a:spcPct val="90000"/>
              </a:lnSpc>
            </a:pPr>
            <a:endParaRPr lang="en-GB" sz="1300" dirty="0"/>
          </a:p>
          <a:p>
            <a:pPr>
              <a:lnSpc>
                <a:spcPct val="90000"/>
              </a:lnSpc>
            </a:pPr>
            <a:endParaRPr lang="en-GB" sz="1300" dirty="0"/>
          </a:p>
        </p:txBody>
      </p:sp>
      <p:pic>
        <p:nvPicPr>
          <p:cNvPr id="5" name="Picture 4" descr="Map&#10;&#10;Description automatically generated">
            <a:extLst>
              <a:ext uri="{FF2B5EF4-FFF2-40B4-BE49-F238E27FC236}">
                <a16:creationId xmlns:a16="http://schemas.microsoft.com/office/drawing/2014/main" id="{959B5D89-E608-04E9-42BC-0D43925FA0E8}"/>
              </a:ext>
            </a:extLst>
          </p:cNvPr>
          <p:cNvPicPr>
            <a:picLocks noChangeAspect="1"/>
          </p:cNvPicPr>
          <p:nvPr/>
        </p:nvPicPr>
        <p:blipFill rotWithShape="1">
          <a:blip r:embed="rId4">
            <a:extLst>
              <a:ext uri="{28A0092B-C50C-407E-A947-70E740481C1C}">
                <a14:useLocalDpi xmlns:a14="http://schemas.microsoft.com/office/drawing/2010/main" val="0"/>
              </a:ext>
            </a:extLst>
          </a:blip>
          <a:srcRect l="17265" r="22546"/>
          <a:stretch/>
        </p:blipFill>
        <p:spPr>
          <a:xfrm>
            <a:off x="4648200" y="1600201"/>
            <a:ext cx="4038600" cy="3989040"/>
          </a:xfrm>
          <a:prstGeom prst="rect">
            <a:avLst/>
          </a:prstGeom>
          <a:noFill/>
        </p:spPr>
      </p:pic>
      <p:pic>
        <p:nvPicPr>
          <p:cNvPr id="4" name="Audio 3">
            <a:hlinkClick r:id="" action="ppaction://media"/>
            <a:extLst>
              <a:ext uri="{FF2B5EF4-FFF2-40B4-BE49-F238E27FC236}">
                <a16:creationId xmlns:a16="http://schemas.microsoft.com/office/drawing/2014/main" id="{E7FCD243-F414-6B70-6A61-5050FDC353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30883905"/>
      </p:ext>
    </p:extLst>
  </p:cSld>
  <p:clrMapOvr>
    <a:masterClrMapping/>
  </p:clrMapOvr>
  <mc:AlternateContent xmlns:mc="http://schemas.openxmlformats.org/markup-compatibility/2006">
    <mc:Choice xmlns:p14="http://schemas.microsoft.com/office/powerpoint/2010/main" Requires="p14">
      <p:transition spd="slow" p14:dur="2000" advTm="99413"/>
    </mc:Choice>
    <mc:Fallback>
      <p:transition spd="slow" advTm="99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C7E8-8AA1-85A8-B46C-16F0FE3FCFDF}"/>
              </a:ext>
            </a:extLst>
          </p:cNvPr>
          <p:cNvSpPr>
            <a:spLocks noGrp="1"/>
          </p:cNvSpPr>
          <p:nvPr>
            <p:ph type="title"/>
          </p:nvPr>
        </p:nvSpPr>
        <p:spPr>
          <a:xfrm>
            <a:off x="457200" y="274638"/>
            <a:ext cx="8229600" cy="1143000"/>
          </a:xfrm>
        </p:spPr>
        <p:txBody>
          <a:bodyPr anchor="ctr">
            <a:normAutofit/>
          </a:bodyPr>
          <a:lstStyle/>
          <a:p>
            <a:r>
              <a:rPr lang="en-US" dirty="0"/>
              <a:t>Conclusions</a:t>
            </a:r>
          </a:p>
        </p:txBody>
      </p:sp>
      <p:sp>
        <p:nvSpPr>
          <p:cNvPr id="3" name="Content Placeholder 2">
            <a:extLst>
              <a:ext uri="{FF2B5EF4-FFF2-40B4-BE49-F238E27FC236}">
                <a16:creationId xmlns:a16="http://schemas.microsoft.com/office/drawing/2014/main" id="{F5979EB5-1360-EDC7-4637-D53BF4651740}"/>
              </a:ext>
            </a:extLst>
          </p:cNvPr>
          <p:cNvSpPr>
            <a:spLocks noGrp="1"/>
          </p:cNvSpPr>
          <p:nvPr>
            <p:ph sz="half" idx="1"/>
          </p:nvPr>
        </p:nvSpPr>
        <p:spPr>
          <a:xfrm>
            <a:off x="457200" y="1281700"/>
            <a:ext cx="4038600" cy="3989040"/>
          </a:xfrm>
        </p:spPr>
        <p:txBody>
          <a:bodyPr>
            <a:normAutofit/>
          </a:bodyPr>
          <a:lstStyle/>
          <a:p>
            <a:pPr>
              <a:lnSpc>
                <a:spcPct val="90000"/>
              </a:lnSpc>
            </a:pPr>
            <a:r>
              <a:rPr lang="en-US" sz="1800" dirty="0"/>
              <a:t>Clear Evidence that Cyber Crime continues to challenge the traditional policing paradigm</a:t>
            </a:r>
          </a:p>
          <a:p>
            <a:pPr>
              <a:lnSpc>
                <a:spcPct val="90000"/>
              </a:lnSpc>
            </a:pPr>
            <a:r>
              <a:rPr lang="en-US" sz="1800" dirty="0"/>
              <a:t>Capability and Capacity challenges are and will continue to be a challenge for LEAs</a:t>
            </a:r>
          </a:p>
          <a:p>
            <a:pPr>
              <a:lnSpc>
                <a:spcPct val="90000"/>
              </a:lnSpc>
            </a:pPr>
            <a:r>
              <a:rPr lang="en-US" sz="1800" dirty="0"/>
              <a:t>Criminal enterprises will continue to seek new and innovative ways of building their criminal empires. </a:t>
            </a:r>
          </a:p>
          <a:p>
            <a:pPr>
              <a:lnSpc>
                <a:spcPct val="90000"/>
              </a:lnSpc>
            </a:pPr>
            <a:r>
              <a:rPr lang="en-US" sz="1800" dirty="0"/>
              <a:t>Economic Crime and Cyber Crime dwarf other forms of crime – but victims continue to be considered in a different way to those experiencing traditional crimes. </a:t>
            </a:r>
          </a:p>
          <a:p>
            <a:pPr>
              <a:lnSpc>
                <a:spcPct val="90000"/>
              </a:lnSpc>
            </a:pPr>
            <a:endParaRPr lang="en-US" sz="1800" dirty="0"/>
          </a:p>
        </p:txBody>
      </p:sp>
      <p:pic>
        <p:nvPicPr>
          <p:cNvPr id="4" name="Picture 3">
            <a:extLst>
              <a:ext uri="{FF2B5EF4-FFF2-40B4-BE49-F238E27FC236}">
                <a16:creationId xmlns:a16="http://schemas.microsoft.com/office/drawing/2014/main" id="{D07DD05A-8417-95C6-B042-67203CB7D513}"/>
              </a:ext>
            </a:extLst>
          </p:cNvPr>
          <p:cNvPicPr>
            <a:picLocks noChangeAspect="1"/>
          </p:cNvPicPr>
          <p:nvPr/>
        </p:nvPicPr>
        <p:blipFill>
          <a:blip r:embed="rId4"/>
          <a:stretch>
            <a:fillRect/>
          </a:stretch>
        </p:blipFill>
        <p:spPr>
          <a:xfrm>
            <a:off x="4648200" y="1918702"/>
            <a:ext cx="4038600" cy="3352038"/>
          </a:xfrm>
          <a:prstGeom prst="rect">
            <a:avLst/>
          </a:prstGeom>
          <a:noFill/>
        </p:spPr>
      </p:pic>
      <p:pic>
        <p:nvPicPr>
          <p:cNvPr id="5" name="Audio 4">
            <a:hlinkClick r:id="" action="ppaction://media"/>
            <a:extLst>
              <a:ext uri="{FF2B5EF4-FFF2-40B4-BE49-F238E27FC236}">
                <a16:creationId xmlns:a16="http://schemas.microsoft.com/office/drawing/2014/main" id="{FABA6746-DB69-1E46-905D-FE1FAFE33B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536129948"/>
      </p:ext>
    </p:extLst>
  </p:cSld>
  <p:clrMapOvr>
    <a:masterClrMapping/>
  </p:clrMapOvr>
  <mc:AlternateContent xmlns:mc="http://schemas.openxmlformats.org/markup-compatibility/2006">
    <mc:Choice xmlns:p14="http://schemas.microsoft.com/office/powerpoint/2010/main" Requires="p14">
      <p:transition spd="slow" p14:dur="2000" advTm="210848"/>
    </mc:Choice>
    <mc:Fallback>
      <p:transition spd="slow" advTm="210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269D4-C2E8-C7E2-C9FA-2C326812FF46}"/>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961F423-4559-D463-C210-DA84D311C07F}"/>
              </a:ext>
            </a:extLst>
          </p:cNvPr>
          <p:cNvSpPr>
            <a:spLocks noGrp="1"/>
          </p:cNvSpPr>
          <p:nvPr>
            <p:ph idx="1"/>
          </p:nvPr>
        </p:nvSpPr>
        <p:spPr>
          <a:xfrm>
            <a:off x="457200" y="1276816"/>
            <a:ext cx="8229600" cy="4521818"/>
          </a:xfrm>
        </p:spPr>
        <p:txBody>
          <a:bodyPr>
            <a:normAutofit fontScale="92500" lnSpcReduction="20000"/>
          </a:bodyPr>
          <a:lstStyle/>
          <a:p>
            <a:pPr marL="0" indent="0" algn="just">
              <a:buNone/>
            </a:pPr>
            <a:r>
              <a:rPr lang="en-US" sz="1300" dirty="0"/>
              <a:t>Bennett, O., &amp; </a:t>
            </a:r>
            <a:r>
              <a:rPr lang="en-US" sz="1300" dirty="0" err="1"/>
              <a:t>Shalchi</a:t>
            </a:r>
            <a:r>
              <a:rPr lang="en-US" sz="1300" dirty="0"/>
              <a:t>, A. (2022) </a:t>
            </a:r>
            <a:r>
              <a:rPr lang="en-GB" sz="1300" dirty="0">
                <a:latin typeface="National-LFSN-Semibold"/>
              </a:rPr>
              <a:t>Economic crime in the UK: a multi-billion pound problem. Commons Library Research Briefing, 6</a:t>
            </a:r>
            <a:r>
              <a:rPr lang="en-GB" sz="1300" baseline="30000" dirty="0">
                <a:latin typeface="National-LFSN-Semibold"/>
              </a:rPr>
              <a:t>th</a:t>
            </a:r>
            <a:r>
              <a:rPr lang="en-GB" sz="1300" dirty="0">
                <a:latin typeface="National-LFSN-Semibold"/>
              </a:rPr>
              <a:t> April 2022. </a:t>
            </a:r>
            <a:r>
              <a:rPr lang="en-GB" sz="1300" dirty="0" err="1">
                <a:latin typeface="National-LFSN-Semibold"/>
              </a:rPr>
              <a:t>Commonslibrary.parliament.uk</a:t>
            </a:r>
            <a:r>
              <a:rPr lang="en-GB" sz="1300" dirty="0">
                <a:latin typeface="National-LFSN-Semibold"/>
              </a:rPr>
              <a:t>. Accessed. 6</a:t>
            </a:r>
            <a:r>
              <a:rPr lang="en-GB" sz="1300" baseline="30000" dirty="0">
                <a:latin typeface="National-LFSN-Semibold"/>
              </a:rPr>
              <a:t>th</a:t>
            </a:r>
            <a:r>
              <a:rPr lang="en-GB" sz="1300" dirty="0">
                <a:latin typeface="National-LFSN-Semibold"/>
              </a:rPr>
              <a:t> May 2022.  </a:t>
            </a:r>
            <a:endParaRPr lang="en-GB" sz="1300" dirty="0"/>
          </a:p>
          <a:p>
            <a:pPr marL="0" indent="0" algn="just">
              <a:buNone/>
            </a:pPr>
            <a:endParaRPr lang="en-GB" sz="1300" dirty="0"/>
          </a:p>
          <a:p>
            <a:pPr marL="0" indent="0" algn="just">
              <a:buNone/>
            </a:pPr>
            <a:r>
              <a:rPr lang="en-GB" sz="1300" dirty="0"/>
              <a:t>Button, M. (2020) ‘The “New” Private Security Industry, the Private Policing of Cyberspace and the Regulatory Questions’, </a:t>
            </a:r>
            <a:r>
              <a:rPr lang="en-GB" sz="1300" i="1" dirty="0"/>
              <a:t>Journal of Contemporary Criminal Justice</a:t>
            </a:r>
            <a:r>
              <a:rPr lang="en-GB" sz="1300" dirty="0"/>
              <a:t>, 36(1), pp. 39–55. </a:t>
            </a:r>
            <a:r>
              <a:rPr lang="en-GB" sz="1300" dirty="0" err="1"/>
              <a:t>doi</a:t>
            </a:r>
            <a:r>
              <a:rPr lang="en-GB" sz="1300" dirty="0"/>
              <a:t>: </a:t>
            </a:r>
            <a:r>
              <a:rPr lang="en-GB" sz="1300" dirty="0">
                <a:hlinkClick r:id="rId4">
                  <a:extLst>
                    <a:ext uri="{A12FA001-AC4F-418D-AE19-62706E023703}">
                      <ahyp:hlinkClr xmlns:ahyp="http://schemas.microsoft.com/office/drawing/2018/hyperlinkcolor" val="tx"/>
                    </a:ext>
                  </a:extLst>
                </a:hlinkClick>
              </a:rPr>
              <a:t>10.1177/1043986219890194</a:t>
            </a:r>
            <a:r>
              <a:rPr lang="en-GB" sz="1300" dirty="0"/>
              <a:t>.</a:t>
            </a:r>
          </a:p>
          <a:p>
            <a:pPr marL="0" indent="0" algn="just">
              <a:buNone/>
            </a:pPr>
            <a:endParaRPr lang="en-GB" sz="1300" dirty="0"/>
          </a:p>
          <a:p>
            <a:pPr marL="0" indent="0" algn="just">
              <a:buNone/>
            </a:pPr>
            <a:r>
              <a:rPr lang="en-GB" sz="1300" dirty="0"/>
              <a:t>Button, M. (2021) 'Hiding behind the veil of action fraud: the police response to economic crime in England and Wales and evaluating the case for regionalization or a National Economic Crime Agency', </a:t>
            </a:r>
            <a:r>
              <a:rPr lang="en-GB" sz="1300" i="1" dirty="0"/>
              <a:t>Policing</a:t>
            </a:r>
            <a:r>
              <a:rPr lang="en-GB" sz="1300" dirty="0"/>
              <a:t>, vol. 15, no. 3, pp. 1758-1772. https://</a:t>
            </a:r>
            <a:r>
              <a:rPr lang="en-GB" sz="1300" dirty="0" err="1"/>
              <a:t>doi.org</a:t>
            </a:r>
            <a:r>
              <a:rPr lang="en-GB" sz="1300" dirty="0"/>
              <a:t>/10.1093/police/paab022</a:t>
            </a:r>
          </a:p>
          <a:p>
            <a:pPr marL="0" indent="0" algn="just">
              <a:buNone/>
            </a:pPr>
            <a:endParaRPr lang="en-GB" sz="1300" dirty="0">
              <a:latin typeface="URWPalladioL"/>
            </a:endParaRPr>
          </a:p>
          <a:p>
            <a:pPr marL="0" indent="0" algn="just">
              <a:buNone/>
            </a:pPr>
            <a:r>
              <a:rPr lang="en-GB" sz="1300" dirty="0"/>
              <a:t>Phillips, K.; Davidson, J.C.; Farr, R.R.; Burkhardt, C.;</a:t>
            </a:r>
            <a:r>
              <a:rPr lang="en-GB" sz="1300" dirty="0" err="1"/>
              <a:t>Caneppele</a:t>
            </a:r>
            <a:r>
              <a:rPr lang="en-GB" sz="1300" dirty="0"/>
              <a:t>, S.; Aiken, M.P. (2022) Conceptualizing Cybercrime: Definitions, Typologies and Taxonomies. </a:t>
            </a:r>
            <a:r>
              <a:rPr lang="en-GB" sz="1300" i="1" dirty="0"/>
              <a:t>Forensic Sci. </a:t>
            </a:r>
            <a:r>
              <a:rPr lang="en-GB" sz="1300" dirty="0"/>
              <a:t>2022, </a:t>
            </a:r>
            <a:r>
              <a:rPr lang="en-GB" sz="1300" i="1" dirty="0"/>
              <a:t>2</a:t>
            </a:r>
            <a:r>
              <a:rPr lang="en-GB" sz="1300" dirty="0"/>
              <a:t>, 379–398. https://</a:t>
            </a:r>
            <a:r>
              <a:rPr lang="en-GB" sz="1300" dirty="0" err="1"/>
              <a:t>doi.org</a:t>
            </a:r>
            <a:r>
              <a:rPr lang="en-GB" sz="1300" dirty="0"/>
              <a:t>/ 10.3390/forensicsci2020028 </a:t>
            </a:r>
          </a:p>
          <a:p>
            <a:pPr marL="0" indent="0" algn="just">
              <a:buNone/>
            </a:pPr>
            <a:endParaRPr lang="en-GB" sz="1300" dirty="0"/>
          </a:p>
          <a:p>
            <a:pPr marL="0" indent="0" algn="just">
              <a:buNone/>
            </a:pPr>
            <a:r>
              <a:rPr lang="en-GB" sz="1300" dirty="0"/>
              <a:t>Loveday, B. (2017). ‘Still Plodding along? Police Response to the Changing Profile of Crime in England and Wales.’ International Journal of Police Science and Management 19: 14613557176996 </a:t>
            </a:r>
          </a:p>
          <a:p>
            <a:pPr marL="0" indent="0" algn="just">
              <a:buNone/>
            </a:pPr>
            <a:endParaRPr lang="en-GB" sz="1300" dirty="0"/>
          </a:p>
          <a:p>
            <a:pPr marL="0" indent="0" algn="just">
              <a:buNone/>
            </a:pPr>
            <a:r>
              <a:rPr lang="en-GB" sz="1300" dirty="0" err="1">
                <a:solidFill>
                  <a:srgbClr val="2A2A2A"/>
                </a:solidFill>
              </a:rPr>
              <a:t>Loveday,B</a:t>
            </a:r>
            <a:r>
              <a:rPr lang="en-GB" sz="1300" dirty="0">
                <a:solidFill>
                  <a:srgbClr val="2A2A2A"/>
                </a:solidFill>
              </a:rPr>
              <a:t>. &amp;  Jung,  J., (2021) A Current and Future Challenge to Contemporary Policing: The Changing Profile of Crime and the Police Response. Examples of Policing Fraud in Two Police Jurisdictions: England and Wales and South Korea, </a:t>
            </a:r>
            <a:r>
              <a:rPr lang="en-GB" sz="1300" i="1" dirty="0">
                <a:solidFill>
                  <a:srgbClr val="2A2A2A"/>
                </a:solidFill>
              </a:rPr>
              <a:t>Policing: A Journal of Policy and Practice</a:t>
            </a:r>
            <a:r>
              <a:rPr lang="en-GB" sz="1300" dirty="0">
                <a:solidFill>
                  <a:srgbClr val="2A2A2A"/>
                </a:solidFill>
              </a:rPr>
              <a:t>, Volume 15, Issue 3, September 2021, Pages 1633–1650, </a:t>
            </a:r>
            <a:r>
              <a:rPr lang="en-GB" sz="1300" dirty="0">
                <a:solidFill>
                  <a:srgbClr val="006FB7"/>
                </a:solidFill>
                <a:hlinkClick r:id="rId5">
                  <a:extLst>
                    <a:ext uri="{A12FA001-AC4F-418D-AE19-62706E023703}">
                      <ahyp:hlinkClr xmlns:ahyp="http://schemas.microsoft.com/office/drawing/2018/hyperlinkcolor" val="tx"/>
                    </a:ext>
                  </a:extLst>
                </a:hlinkClick>
              </a:rPr>
              <a:t>https://doi.org/10.1093/police/paab034</a:t>
            </a:r>
            <a:endParaRPr lang="en-GB" sz="1300" dirty="0"/>
          </a:p>
          <a:p>
            <a:pPr marL="0" indent="0" algn="just">
              <a:buNone/>
            </a:pPr>
            <a:endParaRPr lang="en-GB" sz="1300" dirty="0"/>
          </a:p>
          <a:p>
            <a:pPr marL="0" indent="0" algn="just">
              <a:buNone/>
            </a:pPr>
            <a:r>
              <a:rPr lang="en-GB" sz="1300" dirty="0"/>
              <a:t>UK HMICFRS. (2019). Cyber: Keep the light on. An inspection of the police response to cyber-dependent crime. October 2019. </a:t>
            </a:r>
          </a:p>
          <a:p>
            <a:pPr marL="0" indent="0" algn="just">
              <a:buNone/>
            </a:pPr>
            <a:endParaRPr lang="en-GB" sz="1300" dirty="0"/>
          </a:p>
          <a:p>
            <a:pPr marL="0" indent="0" algn="just">
              <a:buNone/>
            </a:pPr>
            <a:r>
              <a:rPr lang="en-GB" sz="1300" dirty="0">
                <a:ea typeface="Calibri" panose="020F0502020204030204" pitchFamily="34" charset="0"/>
              </a:rPr>
              <a:t>Van </a:t>
            </a:r>
            <a:r>
              <a:rPr lang="en-GB" sz="1300" dirty="0" err="1">
                <a:ea typeface="Calibri" panose="020F0502020204030204" pitchFamily="34" charset="0"/>
              </a:rPr>
              <a:t>Puyvelde</a:t>
            </a:r>
            <a:r>
              <a:rPr lang="en-GB" sz="1300" dirty="0">
                <a:ea typeface="Calibri" panose="020F0502020204030204" pitchFamily="34" charset="0"/>
              </a:rPr>
              <a:t>. D &amp; </a:t>
            </a:r>
            <a:r>
              <a:rPr lang="en-GB" sz="1300" dirty="0" err="1">
                <a:ea typeface="Calibri" panose="020F0502020204030204" pitchFamily="34" charset="0"/>
              </a:rPr>
              <a:t>Brantly</a:t>
            </a:r>
            <a:r>
              <a:rPr lang="en-GB" sz="1300" dirty="0">
                <a:ea typeface="Calibri" panose="020F0502020204030204" pitchFamily="34" charset="0"/>
              </a:rPr>
              <a:t>. A.F (2019) Cybersecurity: Politics, Governance and Conflict in Cyberspace Wiley Publishers UK </a:t>
            </a:r>
            <a:endParaRPr lang="en-GB" sz="1300" b="1" dirty="0"/>
          </a:p>
          <a:p>
            <a:pPr marL="0" indent="0">
              <a:buNone/>
            </a:pPr>
            <a:endParaRPr lang="en-GB" sz="1200" dirty="0"/>
          </a:p>
          <a:p>
            <a:pPr marL="0" indent="0">
              <a:buNone/>
            </a:pPr>
            <a:endParaRPr lang="en-GB" sz="1200" dirty="0"/>
          </a:p>
          <a:p>
            <a:pPr marL="0" indent="0">
              <a:buNone/>
            </a:pPr>
            <a:endParaRPr lang="en-GB" sz="1200" dirty="0"/>
          </a:p>
          <a:p>
            <a:endParaRPr lang="en-US" dirty="0"/>
          </a:p>
        </p:txBody>
      </p:sp>
      <p:pic>
        <p:nvPicPr>
          <p:cNvPr id="4" name="Audio 3">
            <a:hlinkClick r:id="" action="ppaction://media"/>
            <a:extLst>
              <a:ext uri="{FF2B5EF4-FFF2-40B4-BE49-F238E27FC236}">
                <a16:creationId xmlns:a16="http://schemas.microsoft.com/office/drawing/2014/main" id="{66FE0EE1-4F06-675C-58CF-D8D9EC929E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44918833"/>
      </p:ext>
    </p:extLst>
  </p:cSld>
  <p:clrMapOvr>
    <a:masterClrMapping/>
  </p:clrMapOvr>
  <mc:AlternateContent xmlns:mc="http://schemas.openxmlformats.org/markup-compatibility/2006">
    <mc:Choice xmlns:p14="http://schemas.microsoft.com/office/powerpoint/2010/main" Requires="p14">
      <p:transition spd="slow" p14:dur="2000" advTm="58112"/>
    </mc:Choice>
    <mc:Fallback>
      <p:transition spd="slow" advTm="58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5124</TotalTime>
  <Words>3797</Words>
  <Application>Microsoft Macintosh PowerPoint</Application>
  <PresentationFormat>On-screen Show (4:3)</PresentationFormat>
  <Paragraphs>335</Paragraphs>
  <Slides>31</Slides>
  <Notes>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Myriad Pro</vt:lpstr>
      <vt:lpstr>National-LFSN-Semibold</vt:lpstr>
      <vt:lpstr>URWPalladioL</vt:lpstr>
      <vt:lpstr>Theme1.thmx first page pp</vt:lpstr>
      <vt:lpstr>Criminality in a Digital age. Cyber &amp; Economic Crime</vt:lpstr>
      <vt:lpstr>Overview </vt:lpstr>
      <vt:lpstr>Cybersecurity</vt:lpstr>
      <vt:lpstr>Threats</vt:lpstr>
      <vt:lpstr>Internet of Things</vt:lpstr>
      <vt:lpstr>Big Data &amp; Artificial Intelligence</vt:lpstr>
      <vt:lpstr>Human-Machine Synergy?</vt:lpstr>
      <vt:lpstr>The future and cybersecurity </vt:lpstr>
      <vt:lpstr>Break Out session </vt:lpstr>
      <vt:lpstr>Cybercrime</vt:lpstr>
      <vt:lpstr>Cyber Enabled vs Cyber Dependent</vt:lpstr>
      <vt:lpstr>Cyber Crime – The Impact</vt:lpstr>
      <vt:lpstr>Cyber Crime – The Impact</vt:lpstr>
      <vt:lpstr>Cybercrime – The Threats</vt:lpstr>
      <vt:lpstr>Cyber Dependent Crime</vt:lpstr>
      <vt:lpstr>Cyber Dependent Threats</vt:lpstr>
      <vt:lpstr>Cyber Enabled Threats </vt:lpstr>
      <vt:lpstr>Online CSE</vt:lpstr>
      <vt:lpstr>Cyber: Keep the Lights on. </vt:lpstr>
      <vt:lpstr>Cyber crime – The UK response </vt:lpstr>
      <vt:lpstr>National Cyber Strategy 2022</vt:lpstr>
      <vt:lpstr>Break </vt:lpstr>
      <vt:lpstr>Economic Crime – The scale of the challenge</vt:lpstr>
      <vt:lpstr>Break out session - </vt:lpstr>
      <vt:lpstr>Economic Crime – The response </vt:lpstr>
      <vt:lpstr>Economic Crime – The Response</vt:lpstr>
      <vt:lpstr>Fraud and Economic Crime </vt:lpstr>
      <vt:lpstr>Fraud &amp; Economic Crime </vt:lpstr>
      <vt:lpstr>Economic Crime in the UK and Multi-Billion pound Problems </vt:lpstr>
      <vt:lpstr>Conclusions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Criminality in a Digital age. Cyber &amp; Economic Crime</dc:title>
  <dc:creator>joneds@me.com</dc:creator>
  <cp:lastModifiedBy>joneds@me.com</cp:lastModifiedBy>
  <cp:revision>36</cp:revision>
  <cp:lastPrinted>2022-06-12T11:02:42Z</cp:lastPrinted>
  <dcterms:created xsi:type="dcterms:W3CDTF">2022-06-11T10:30:36Z</dcterms:created>
  <dcterms:modified xsi:type="dcterms:W3CDTF">2022-06-15T20:21:39Z</dcterms:modified>
</cp:coreProperties>
</file>