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95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6" r:id="rId13"/>
    <p:sldId id="291" r:id="rId14"/>
    <p:sldId id="29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3FFF"/>
    <a:srgbClr val="0000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B1945-D8FF-43EE-8DB1-CD2DE44DC604}" type="datetimeFigureOut">
              <a:rPr lang="en-GB" smtClean="0"/>
              <a:t>02/12/2019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3577D-8CFC-4887-BB90-A1BAA8F332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5354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92117BC6-E3A7-457F-A74F-B6D7E75C9E37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 smtClean="0"/>
          </a:p>
        </p:txBody>
      </p:sp>
      <p:sp>
        <p:nvSpPr>
          <p:cNvPr id="4099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100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42673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Software Development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Lecture </a:t>
            </a:r>
            <a:r>
              <a:rPr lang="en-GB" altLang="en-US" dirty="0"/>
              <a:t>8</a:t>
            </a:r>
            <a:endParaRPr lang="en-GB" altLang="en-US" dirty="0" smtClean="0"/>
          </a:p>
          <a:p>
            <a:pPr lvl="1" eaLnBrk="1" hangingPunct="1"/>
            <a:r>
              <a:rPr lang="en-GB" altLang="en-US" dirty="0" smtClean="0"/>
              <a:t>Quick Recap</a:t>
            </a:r>
          </a:p>
          <a:p>
            <a:pPr lvl="2" eaLnBrk="1" hangingPunct="1"/>
            <a:r>
              <a:rPr lang="en-GB" altLang="en-US" dirty="0" smtClean="0"/>
              <a:t>Multi-dimensional Arrays</a:t>
            </a:r>
            <a:endParaRPr lang="en-GB" altLang="en-US" dirty="0" smtClean="0"/>
          </a:p>
          <a:p>
            <a:pPr lvl="3" eaLnBrk="1" hangingPunct="1"/>
            <a:r>
              <a:rPr lang="en-GB" altLang="en-US" dirty="0" smtClean="0"/>
              <a:t>Lists of lists</a:t>
            </a:r>
            <a:endParaRPr lang="en-GB" altLang="en-US" dirty="0" smtClean="0"/>
          </a:p>
          <a:p>
            <a:pPr lvl="1" eaLnBrk="1" hangingPunct="1"/>
            <a:r>
              <a:rPr lang="en-GB" altLang="en-US" dirty="0" smtClean="0"/>
              <a:t>Structures</a:t>
            </a:r>
            <a:endParaRPr lang="en-GB" altLang="en-US" dirty="0" smtClean="0"/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667000" y="2157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249388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Structures are collections of related variables</a:t>
            </a:r>
            <a:endParaRPr lang="en-GB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</a:t>
            </a:r>
            <a:r>
              <a:rPr lang="en-GB" dirty="0" smtClean="0">
                <a:solidFill>
                  <a:schemeClr val="tx1"/>
                </a:solidFill>
              </a:rPr>
              <a:t>ometimes referred to as </a:t>
            </a:r>
            <a:r>
              <a:rPr lang="en-GB" i="1" dirty="0" smtClean="0">
                <a:solidFill>
                  <a:schemeClr val="tx1"/>
                </a:solidFill>
              </a:rPr>
              <a:t>Aggregates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i="1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 single name is used to define the group of variables.</a:t>
            </a: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Structures are commonly used to define objects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…whose sum is greater than it’s parts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Similar to classes used in </a:t>
            </a:r>
            <a:r>
              <a:rPr lang="en-GB" dirty="0" smtClean="0">
                <a:solidFill>
                  <a:schemeClr val="tx1"/>
                </a:solidFill>
              </a:rPr>
              <a:t>object oriented programming</a:t>
            </a: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871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Structures are derived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i.e. they are composed of other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 the example below, three </a:t>
            </a:r>
            <a:r>
              <a:rPr lang="en-GB" dirty="0">
                <a:solidFill>
                  <a:schemeClr val="tx1"/>
                </a:solidFill>
              </a:rPr>
              <a:t>colour channels are aggregated into a single </a:t>
            </a: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structure as follows:</a:t>
            </a:r>
          </a:p>
        </p:txBody>
      </p:sp>
      <p:sp>
        <p:nvSpPr>
          <p:cNvPr id="4" name="Rectangle 3"/>
          <p:cNvSpPr/>
          <p:nvPr/>
        </p:nvSpPr>
        <p:spPr>
          <a:xfrm>
            <a:off x="3276600" y="464820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red;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green;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blue;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643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Keyword </a:t>
            </a: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chemeClr val="tx1"/>
                </a:solidFill>
              </a:rPr>
              <a:t> is used to define the derived data type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is the name of this data 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name is used to declare variables of this structure type.</a:t>
            </a:r>
          </a:p>
        </p:txBody>
      </p:sp>
    </p:spTree>
    <p:extLst>
      <p:ext uri="{BB962C8B-B14F-4D97-AF65-F5344CB8AC3E}">
        <p14:creationId xmlns:p14="http://schemas.microsoft.com/office/powerpoint/2010/main" val="4293198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structure definition does not reserve any space in memory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Instead, the structure creates a new data type that is used to declare a variable.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Variables contained within the braces are the structure’s member variables </a:t>
            </a:r>
          </a:p>
        </p:txBody>
      </p:sp>
    </p:spTree>
    <p:extLst>
      <p:ext uri="{BB962C8B-B14F-4D97-AF65-F5344CB8AC3E}">
        <p14:creationId xmlns:p14="http://schemas.microsoft.com/office/powerpoint/2010/main" val="1203555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Unlike arrays, the member variables contained within a structure do not have to be of the same type: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86000" y="396067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sStudentProfile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name[32];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age;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height;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684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Declaration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declaration of a structure of type </a:t>
            </a: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can be done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Memory is allocated for </a:t>
            </a:r>
            <a:r>
              <a:rPr lang="en-GB" sz="2800" dirty="0" err="1" smtClean="0">
                <a:solidFill>
                  <a:schemeClr val="tx1"/>
                </a:solidFill>
              </a:rPr>
              <a:t>myColour</a:t>
            </a:r>
            <a:r>
              <a:rPr lang="en-GB" sz="2800" dirty="0" smtClean="0">
                <a:solidFill>
                  <a:schemeClr val="tx1"/>
                </a:solidFill>
              </a:rPr>
              <a:t> as soon as it gets instantiated (created)</a:t>
            </a:r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971800" y="33528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889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Initialization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 d</a:t>
            </a:r>
            <a:r>
              <a:rPr lang="en-GB" dirty="0" smtClean="0">
                <a:solidFill>
                  <a:schemeClr val="tx1"/>
                </a:solidFill>
              </a:rPr>
              <a:t>erived </a:t>
            </a:r>
            <a:r>
              <a:rPr lang="en-GB" dirty="0" smtClean="0">
                <a:solidFill>
                  <a:schemeClr val="tx1"/>
                </a:solidFill>
              </a:rPr>
              <a:t>data </a:t>
            </a:r>
            <a:r>
              <a:rPr lang="en-GB" dirty="0" smtClean="0">
                <a:solidFill>
                  <a:schemeClr val="tx1"/>
                </a:solidFill>
              </a:rPr>
              <a:t>type </a:t>
            </a:r>
            <a:r>
              <a:rPr lang="en-GB" dirty="0" smtClean="0">
                <a:solidFill>
                  <a:schemeClr val="tx1"/>
                </a:solidFill>
              </a:rPr>
              <a:t>can also be initialised when </a:t>
            </a:r>
            <a:r>
              <a:rPr lang="en-GB" dirty="0">
                <a:solidFill>
                  <a:schemeClr val="tx1"/>
                </a:solidFill>
              </a:rPr>
              <a:t>it gets </a:t>
            </a:r>
            <a:r>
              <a:rPr lang="en-GB" dirty="0" smtClean="0">
                <a:solidFill>
                  <a:schemeClr val="tx1"/>
                </a:solidFill>
              </a:rPr>
              <a:t>declared as follows: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76400" y="3581400"/>
            <a:ext cx="6019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RGB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1.0f, 0.5f, 0.2f 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332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Accessing member variables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Individual member variables can be </a:t>
            </a:r>
            <a:r>
              <a:rPr lang="en-GB" dirty="0" smtClean="0">
                <a:solidFill>
                  <a:schemeClr val="tx1"/>
                </a:solidFill>
              </a:rPr>
              <a:t>accessed / modified after the structure has been instantiated </a:t>
            </a:r>
            <a:r>
              <a:rPr lang="en-GB" dirty="0" smtClean="0">
                <a:solidFill>
                  <a:schemeClr val="tx1"/>
                </a:solidFill>
              </a:rPr>
              <a:t>as follows: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38400" y="3505200"/>
            <a:ext cx="4343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colour to white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myColour.red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latin typeface="Consolas" panose="020B0609020204030204" pitchFamily="49" charset="0"/>
              </a:rPr>
              <a:t>= 1.0f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 smtClean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myColour.green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latin typeface="Consolas" panose="020B0609020204030204" pitchFamily="49" charset="0"/>
              </a:rPr>
              <a:t>= 1.0f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 smtClean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myColour.blue</a:t>
            </a:r>
            <a:r>
              <a:rPr lang="en-GB" dirty="0" smtClean="0">
                <a:latin typeface="Consolas" panose="020B0609020204030204" pitchFamily="49" charset="0"/>
              </a:rPr>
              <a:t>  = 1.0f;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421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Accessing Members </a:t>
            </a:r>
            <a:r>
              <a:rPr lang="en-GB" dirty="0" smtClean="0"/>
              <a:t>variables within an array of Structures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66800" y="1752600"/>
            <a:ext cx="739140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Consolas" panose="020B0609020204030204" pitchFamily="49" charset="0"/>
              </a:rPr>
              <a:t>// </a:t>
            </a:r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instantiate an </a:t>
            </a:r>
            <a:r>
              <a:rPr lang="en-GB" sz="1600" dirty="0">
                <a:solidFill>
                  <a:srgbClr val="00B050"/>
                </a:solidFill>
                <a:latin typeface="Consolas" panose="020B0609020204030204" pitchFamily="49" charset="0"/>
              </a:rPr>
              <a:t>array of </a:t>
            </a:r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structures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[2]</a:t>
            </a:r>
            <a:r>
              <a:rPr lang="en-GB" sz="1600" dirty="0" smtClean="0">
                <a:latin typeface="Consolas" panose="020B0609020204030204" pitchFamily="49" charset="0"/>
              </a:rPr>
              <a:t>;</a:t>
            </a:r>
            <a:endParaRPr lang="en-GB" sz="1600" dirty="0" smtClean="0">
              <a:latin typeface="Consolas" panose="020B0609020204030204" pitchFamily="49" charset="0"/>
            </a:endParaRP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first colour in list to dark grey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latin typeface="Consolas" panose="020B0609020204030204" pitchFamily="49" charset="0"/>
              </a:rPr>
              <a:t>[0</a:t>
            </a:r>
            <a:r>
              <a:rPr lang="en-GB" sz="1600" dirty="0">
                <a:latin typeface="Consolas" panose="020B0609020204030204" pitchFamily="49" charset="0"/>
              </a:rPr>
              <a:t>].red   = </a:t>
            </a:r>
            <a:r>
              <a:rPr lang="en-GB" sz="1600" dirty="0" smtClean="0">
                <a:latin typeface="Consolas" panose="020B0609020204030204" pitchFamily="49" charset="0"/>
              </a:rPr>
              <a:t>0.2f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latin typeface="Consolas" panose="020B0609020204030204" pitchFamily="49" charset="0"/>
              </a:rPr>
              <a:t>[0</a:t>
            </a:r>
            <a:r>
              <a:rPr lang="en-GB" sz="1600" dirty="0" smtClean="0">
                <a:latin typeface="Consolas" panose="020B0609020204030204" pitchFamily="49" charset="0"/>
              </a:rPr>
              <a:t>].green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0.2f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latin typeface="Consolas" panose="020B0609020204030204" pitchFamily="49" charset="0"/>
              </a:rPr>
              <a:t>[0</a:t>
            </a:r>
            <a:r>
              <a:rPr lang="en-GB" sz="1600" dirty="0" smtClean="0">
                <a:latin typeface="Consolas" panose="020B0609020204030204" pitchFamily="49" charset="0"/>
              </a:rPr>
              <a:t>].blue 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0.2f;</a:t>
            </a:r>
          </a:p>
          <a:p>
            <a:endParaRPr lang="en-GB" sz="1600" dirty="0" smtClean="0"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second colour to bright red</a:t>
            </a:r>
            <a:endParaRPr lang="en-GB" sz="1600" dirty="0">
              <a:latin typeface="Consolas" panose="020B0609020204030204" pitchFamily="49" charset="0"/>
            </a:endParaRPr>
          </a:p>
          <a:p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latin typeface="Consolas" panose="020B0609020204030204" pitchFamily="49" charset="0"/>
              </a:rPr>
              <a:t>[1</a:t>
            </a:r>
            <a:r>
              <a:rPr lang="en-GB" sz="1600" dirty="0" smtClean="0">
                <a:latin typeface="Consolas" panose="020B0609020204030204" pitchFamily="49" charset="0"/>
              </a:rPr>
              <a:t>].</a:t>
            </a:r>
            <a:r>
              <a:rPr lang="en-GB" sz="1600" dirty="0">
                <a:latin typeface="Consolas" panose="020B0609020204030204" pitchFamily="49" charset="0"/>
              </a:rPr>
              <a:t>red   = 1.0f;</a:t>
            </a:r>
          </a:p>
          <a:p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latin typeface="Consolas" panose="020B0609020204030204" pitchFamily="49" charset="0"/>
              </a:rPr>
              <a:t>[1</a:t>
            </a:r>
            <a:r>
              <a:rPr lang="en-GB" sz="1600" dirty="0" smtClean="0">
                <a:latin typeface="Consolas" panose="020B0609020204030204" pitchFamily="49" charset="0"/>
              </a:rPr>
              <a:t>].green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0.0f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latin typeface="Consolas" panose="020B0609020204030204" pitchFamily="49" charset="0"/>
              </a:rPr>
              <a:t>[1</a:t>
            </a:r>
            <a:r>
              <a:rPr lang="en-GB" sz="1600" dirty="0" smtClean="0">
                <a:latin typeface="Consolas" panose="020B0609020204030204" pitchFamily="49" charset="0"/>
              </a:rPr>
              <a:t>].blue 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0.0f</a:t>
            </a:r>
            <a:r>
              <a:rPr lang="en-GB" sz="1600" dirty="0" smtClean="0">
                <a:latin typeface="Consolas" panose="020B0609020204030204" pitchFamily="49" charset="0"/>
              </a:rPr>
              <a:t>;</a:t>
            </a:r>
            <a:endParaRPr lang="en-GB" sz="1600" dirty="0" smtClean="0"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802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Passing an array of Structures to a function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371600" y="2743200"/>
            <a:ext cx="67056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onsolas" panose="020B0609020204030204" pitchFamily="49" charset="0"/>
              </a:rPr>
              <a:t>updateParticle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sPosition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list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[], 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808080"/>
                </a:solidFill>
                <a:latin typeface="Consolas" panose="020B0609020204030204" pitchFamily="49" charset="0"/>
              </a:rPr>
              <a:t>count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nn-NO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for</a:t>
            </a:r>
            <a:r>
              <a:rPr lang="nn-NO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nn-NO" sz="16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nn-NO" sz="16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nn-NO" sz="1600" dirty="0">
                <a:solidFill>
                  <a:srgbClr val="000000"/>
                </a:solidFill>
                <a:latin typeface="Consolas" panose="020B0609020204030204" pitchFamily="49" charset="0"/>
              </a:rPr>
              <a:t> i = 0; i &lt; </a:t>
            </a:r>
            <a:r>
              <a:rPr lang="nn-NO" sz="1600" dirty="0">
                <a:solidFill>
                  <a:srgbClr val="808080"/>
                </a:solidFill>
                <a:latin typeface="Consolas" panose="020B0609020204030204" pitchFamily="49" charset="0"/>
              </a:rPr>
              <a:t>count</a:t>
            </a:r>
            <a:r>
              <a:rPr lang="nn-NO" sz="1600" dirty="0">
                <a:solidFill>
                  <a:srgbClr val="000000"/>
                </a:solidFill>
                <a:latin typeface="Consolas" panose="020B0609020204030204" pitchFamily="49" charset="0"/>
              </a:rPr>
              <a:t>; i++)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{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list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].x = 1 * (i+1);</a:t>
            </a:r>
          </a:p>
          <a:p>
            <a:r>
              <a:rPr lang="en-GB" sz="1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list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].y = 2 * (i+1);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}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nn-NO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void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main()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 err="1">
                <a:solidFill>
                  <a:srgbClr val="2B91AF"/>
                </a:solidFill>
                <a:latin typeface="Consolas" panose="020B0609020204030204" pitchFamily="49" charset="0"/>
              </a:rPr>
              <a:t>sPosition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list[2];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updateParticle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list, 2);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Arrays of structures can be passed to a function using the sized or </a:t>
            </a:r>
            <a:r>
              <a:rPr lang="en-GB" sz="2400" dirty="0" err="1" smtClean="0">
                <a:solidFill>
                  <a:schemeClr val="tx1"/>
                </a:solidFill>
              </a:rPr>
              <a:t>unsized</a:t>
            </a:r>
            <a:r>
              <a:rPr lang="en-GB" sz="2400" dirty="0" smtClean="0">
                <a:solidFill>
                  <a:schemeClr val="tx1"/>
                </a:solidFill>
              </a:rPr>
              <a:t> method as </a:t>
            </a:r>
            <a:r>
              <a:rPr lang="en-GB" sz="2400" dirty="0" smtClean="0">
                <a:solidFill>
                  <a:schemeClr val="tx1"/>
                </a:solidFill>
              </a:rPr>
              <a:t>follows: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317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Create </a:t>
            </a:r>
            <a:r>
              <a:rPr lang="en-US" sz="2400" dirty="0">
                <a:solidFill>
                  <a:schemeClr val="tx1"/>
                </a:solidFill>
              </a:rPr>
              <a:t>a </a:t>
            </a:r>
            <a:r>
              <a:rPr lang="en-US" sz="2400" dirty="0" smtClean="0">
                <a:solidFill>
                  <a:schemeClr val="tx1"/>
                </a:solidFill>
              </a:rPr>
              <a:t>structure </a:t>
            </a:r>
            <a:r>
              <a:rPr lang="en-US" sz="2400" dirty="0">
                <a:solidFill>
                  <a:schemeClr val="tx1"/>
                </a:solidFill>
              </a:rPr>
              <a:t>to hold </a:t>
            </a:r>
            <a:r>
              <a:rPr lang="en-US" sz="2400" dirty="0" smtClean="0">
                <a:solidFill>
                  <a:schemeClr val="tx1"/>
                </a:solidFill>
              </a:rPr>
              <a:t>the following </a:t>
            </a:r>
            <a:r>
              <a:rPr lang="en-US" sz="2400" i="1" dirty="0" smtClean="0">
                <a:solidFill>
                  <a:schemeClr val="tx1"/>
                </a:solidFill>
              </a:rPr>
              <a:t>particle</a:t>
            </a:r>
            <a:r>
              <a:rPr lang="en-US" sz="2400" dirty="0" smtClean="0">
                <a:solidFill>
                  <a:schemeClr val="tx1"/>
                </a:solidFill>
              </a:rPr>
              <a:t> data: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Name, Position, </a:t>
            </a:r>
            <a:r>
              <a:rPr lang="en-US" sz="2000" dirty="0" err="1" smtClean="0">
                <a:solidFill>
                  <a:schemeClr val="tx1"/>
                </a:solidFill>
              </a:rPr>
              <a:t>ActiveFlag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sz="24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Using the previously defined structure, create an array of structures that can </a:t>
            </a:r>
            <a:r>
              <a:rPr lang="en-US" sz="2400" dirty="0" smtClean="0">
                <a:solidFill>
                  <a:schemeClr val="tx1"/>
                </a:solidFill>
              </a:rPr>
              <a:t>store </a:t>
            </a:r>
            <a:r>
              <a:rPr lang="en-US" sz="2400" dirty="0" smtClean="0">
                <a:solidFill>
                  <a:schemeClr val="tx1"/>
                </a:solidFill>
              </a:rPr>
              <a:t>3 </a:t>
            </a:r>
            <a:r>
              <a:rPr lang="en-US" sz="2400" dirty="0">
                <a:solidFill>
                  <a:schemeClr val="tx1"/>
                </a:solidFill>
              </a:rPr>
              <a:t>x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particles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sz="2400" i="1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Write a function that accepts an array of particles. Use this function to initialize the values within the array</a:t>
            </a:r>
          </a:p>
          <a:p>
            <a:pPr algn="l"/>
            <a:endParaRPr lang="en-US" sz="2400" i="1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i="1" dirty="0" smtClean="0">
                <a:solidFill>
                  <a:schemeClr val="tx1"/>
                </a:solidFill>
              </a:rPr>
              <a:t>Add a velocity vector to your </a:t>
            </a:r>
            <a:r>
              <a:rPr lang="en-US" sz="2400" i="1" dirty="0" err="1" smtClean="0">
                <a:solidFill>
                  <a:schemeClr val="tx1"/>
                </a:solidFill>
              </a:rPr>
              <a:t>struct</a:t>
            </a:r>
            <a:endParaRPr lang="en-US" sz="2400" i="1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i="1" dirty="0" smtClean="0">
                <a:solidFill>
                  <a:schemeClr val="tx1"/>
                </a:solidFill>
              </a:rPr>
              <a:t>Write a function to u</a:t>
            </a:r>
            <a:r>
              <a:rPr lang="en-US" sz="2000" i="1" dirty="0" smtClean="0">
                <a:solidFill>
                  <a:schemeClr val="tx1"/>
                </a:solidFill>
              </a:rPr>
              <a:t>pdate the position of each </a:t>
            </a:r>
            <a:r>
              <a:rPr lang="en-US" sz="2000" i="1" dirty="0" smtClean="0">
                <a:solidFill>
                  <a:schemeClr val="tx1"/>
                </a:solidFill>
              </a:rPr>
              <a:t>particle by adding the velocity </a:t>
            </a:r>
            <a:r>
              <a:rPr lang="en-US" sz="2000" i="1" dirty="0" smtClean="0">
                <a:solidFill>
                  <a:schemeClr val="tx1"/>
                </a:solidFill>
              </a:rPr>
              <a:t>vector to </a:t>
            </a:r>
            <a:r>
              <a:rPr lang="en-US" sz="2000" i="1" dirty="0" smtClean="0">
                <a:solidFill>
                  <a:schemeClr val="tx1"/>
                </a:solidFill>
              </a:rPr>
              <a:t>the current position for each particle in the list.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6399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Modify your previous program as follows: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Create a vector 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US" sz="2000" dirty="0" smtClean="0">
                <a:solidFill>
                  <a:schemeClr val="tx1"/>
                </a:solidFill>
              </a:rPr>
              <a:t> that contains 3 x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float</a:t>
            </a:r>
            <a:r>
              <a:rPr lang="en-US" sz="2000" dirty="0" smtClean="0">
                <a:solidFill>
                  <a:schemeClr val="tx1"/>
                </a:solidFill>
              </a:rPr>
              <a:t>. 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Use this structure to instantiate your position and velocity attributes within the existing particle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US" sz="2000" dirty="0" smtClean="0">
                <a:solidFill>
                  <a:schemeClr val="tx1"/>
                </a:solidFill>
              </a:rPr>
              <a:t>.</a:t>
            </a:r>
          </a:p>
          <a:p>
            <a:pPr lvl="1" algn="l"/>
            <a:endParaRPr lang="en-GB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6340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558</Words>
  <Application>Microsoft Office PowerPoint</Application>
  <PresentationFormat>On-screen Show (4:3)</PresentationFormat>
  <Paragraphs>106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Consolas</vt:lpstr>
      <vt:lpstr>Times New Roman</vt:lpstr>
      <vt:lpstr>Office Theme</vt:lpstr>
      <vt:lpstr>Software Development</vt:lpstr>
      <vt:lpstr>Structures</vt:lpstr>
      <vt:lpstr>Structures</vt:lpstr>
      <vt:lpstr>Example</vt:lpstr>
      <vt:lpstr>Structures</vt:lpstr>
      <vt:lpstr>Structures</vt:lpstr>
      <vt:lpstr>Structures</vt:lpstr>
      <vt:lpstr>Declaration</vt:lpstr>
      <vt:lpstr>Initialization</vt:lpstr>
      <vt:lpstr>Accessing member variables</vt:lpstr>
      <vt:lpstr>Accessing Members variables within an array of Structures</vt:lpstr>
      <vt:lpstr>Passing an array of Structures to a function</vt:lpstr>
      <vt:lpstr>Exercises</vt:lpstr>
      <vt:lpstr>Exercises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42</cp:revision>
  <dcterms:created xsi:type="dcterms:W3CDTF">2006-08-16T00:00:00Z</dcterms:created>
  <dcterms:modified xsi:type="dcterms:W3CDTF">2019-12-02T14:16:48Z</dcterms:modified>
</cp:coreProperties>
</file>