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1" r:id="rId3"/>
    <p:sldId id="262" r:id="rId4"/>
    <p:sldId id="257" r:id="rId5"/>
    <p:sldId id="264" r:id="rId6"/>
    <p:sldId id="265" r:id="rId7"/>
    <p:sldId id="259" r:id="rId8"/>
    <p:sldId id="268" r:id="rId9"/>
    <p:sldId id="260" r:id="rId10"/>
    <p:sldId id="267" r:id="rId11"/>
    <p:sldId id="269" r:id="rId12"/>
    <p:sldId id="270" r:id="rId13"/>
    <p:sldId id="263" r:id="rId14"/>
    <p:sldId id="266"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4539FC-4378-44C8-8890-81AE3462063B}" v="4354" dt="2020-05-31T21:07:55.1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59722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39474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61090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68828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842177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22600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13942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18951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88211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1588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5/31/2020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485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5/31/2020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277012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theverge.com/2020/5/30/21275524/microsoft-news-msn-layoffs-artificial-intelligence-ai-replacements" TargetMode="External"/><Relationship Id="rId3" Type="http://schemas.openxmlformats.org/officeDocument/2006/relationships/hyperlink" Target="https://techcrunch.com/2019/02/04/after-5-years-microsoft-ceo-satya-nadella-has-transformed-more-than-the-stock-price/" TargetMode="External"/><Relationship Id="rId7" Type="http://schemas.openxmlformats.org/officeDocument/2006/relationships/hyperlink" Target="https://www.economist.com/leaders/2019/07/25/what-microsofts-revival-can-teach-other-tech-companies" TargetMode="External"/><Relationship Id="rId2" Type="http://schemas.openxmlformats.org/officeDocument/2006/relationships/hyperlink" Target="https://uk.reuters.com/article/uk-microsoft-results/microsoft-cloud-revenue-regains-momentum-sending-profit-above-street-estimates-idUKKBN1ZS2Z7" TargetMode="External"/><Relationship Id="rId1" Type="http://schemas.openxmlformats.org/officeDocument/2006/relationships/slideLayout" Target="../slideLayouts/slideLayout2.xml"/><Relationship Id="rId6" Type="http://schemas.openxmlformats.org/officeDocument/2006/relationships/hyperlink" Target="https://www.geekwire.com/2020/microsoft-surpasses-150000-employees-1st-time-hiring-surges-outside-seattle-area-hq/" TargetMode="External"/><Relationship Id="rId5" Type="http://schemas.openxmlformats.org/officeDocument/2006/relationships/hyperlink" Target="https://www.forbes.com/sites/jeanbaptiste/2019/08/06/why-microsoft-has-the-largest-commercial-cloud-business-surpassing-38-billion-in-revenue-per-year/#4e90fa0d5208" TargetMode="External"/><Relationship Id="rId4" Type="http://schemas.openxmlformats.org/officeDocument/2006/relationships/hyperlink" Target="https://www.theverge.com/2016/1/28/10864034/windows-phone-is-dead"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theverge.com/2019/5/16/18628090/microsoft-sony-cloud-gaming-ai-partnership" TargetMode="External"/><Relationship Id="rId2" Type="http://schemas.openxmlformats.org/officeDocument/2006/relationships/hyperlink" Target="https://techcrunch.com/2019/02/06/microsoft-really-really-really-doesnt-want-you-to-buy-office-2019/" TargetMode="External"/><Relationship Id="rId1" Type="http://schemas.openxmlformats.org/officeDocument/2006/relationships/slideLayout" Target="../slideLayouts/slideLayout2.xml"/><Relationship Id="rId6" Type="http://schemas.openxmlformats.org/officeDocument/2006/relationships/hyperlink" Target="https://uk.reuters.com/article/us-microsoft-teams/microsoft-teams-surpasses-20-million-daily-active-users-rival-slack-shares-slip-idUKKBN1XT1VL" TargetMode="External"/><Relationship Id="rId5" Type="http://schemas.openxmlformats.org/officeDocument/2006/relationships/hyperlink" Target="https://thenextweb.com/artificial-intelligence/2019/10/28/amazon-prepares-to-strike-back-after-microsoft-wins-10b-jedi-contract/" TargetMode="External"/><Relationship Id="rId4" Type="http://schemas.openxmlformats.org/officeDocument/2006/relationships/hyperlink" Target="https://techcrunch.com/2019/07/17/att-signs-2-billion-cloud-deal-with-microsof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MICROSOFT</a:t>
            </a:r>
            <a:br>
              <a:rPr lang="en-GB" dirty="0">
                <a:cs typeface="Calibri Light"/>
              </a:rPr>
            </a:br>
            <a:r>
              <a:rPr lang="en-GB">
                <a:cs typeface="Calibri Light"/>
              </a:rPr>
              <a:t>Management of Change</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a:cs typeface="Calibri"/>
              </a:rPr>
              <a:t>By Abdul Momin</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0D4F3-2F5E-427D-8422-E4F67BBC9E77}"/>
              </a:ext>
            </a:extLst>
          </p:cNvPr>
          <p:cNvSpPr>
            <a:spLocks noGrp="1"/>
          </p:cNvSpPr>
          <p:nvPr>
            <p:ph type="title"/>
          </p:nvPr>
        </p:nvSpPr>
        <p:spPr/>
        <p:txBody>
          <a:bodyPr/>
          <a:lstStyle/>
          <a:p>
            <a:r>
              <a:rPr lang="en-GB" dirty="0">
                <a:cs typeface="Calibri Light"/>
              </a:rPr>
              <a:t>Background of Microsoft</a:t>
            </a:r>
            <a:endParaRPr lang="en-GB" dirty="0"/>
          </a:p>
        </p:txBody>
      </p:sp>
      <p:sp>
        <p:nvSpPr>
          <p:cNvPr id="3" name="Content Placeholder 2">
            <a:extLst>
              <a:ext uri="{FF2B5EF4-FFF2-40B4-BE49-F238E27FC236}">
                <a16:creationId xmlns:a16="http://schemas.microsoft.com/office/drawing/2014/main" id="{721B91E4-5843-4455-BB6E-7EDAB311EC4F}"/>
              </a:ext>
            </a:extLst>
          </p:cNvPr>
          <p:cNvSpPr>
            <a:spLocks noGrp="1"/>
          </p:cNvSpPr>
          <p:nvPr>
            <p:ph idx="1"/>
          </p:nvPr>
        </p:nvSpPr>
        <p:spPr/>
        <p:txBody>
          <a:bodyPr vert="horz" lIns="91440" tIns="45720" rIns="91440" bIns="45720" rtlCol="0" anchor="t">
            <a:normAutofit fontScale="92500" lnSpcReduction="20000"/>
          </a:bodyPr>
          <a:lstStyle/>
          <a:p>
            <a:pPr>
              <a:lnSpc>
                <a:spcPct val="120000"/>
              </a:lnSpc>
            </a:pPr>
            <a:r>
              <a:rPr lang="en-GB" b="1" dirty="0">
                <a:ea typeface="+mn-lt"/>
                <a:cs typeface="+mn-lt"/>
              </a:rPr>
              <a:t>Public Limited Technology company founded by Bill Gates and Paul Allen in 1975</a:t>
            </a:r>
            <a:endParaRPr lang="en-GB" b="1" dirty="0">
              <a:cs typeface="Calibri" panose="020F0502020204030204"/>
            </a:endParaRPr>
          </a:p>
          <a:p>
            <a:pPr>
              <a:lnSpc>
                <a:spcPct val="120000"/>
              </a:lnSpc>
            </a:pPr>
            <a:r>
              <a:rPr lang="en-GB" b="1" dirty="0">
                <a:ea typeface="+mn-lt"/>
                <a:cs typeface="+mn-lt"/>
              </a:rPr>
              <a:t>Software and hardware manufacturer</a:t>
            </a:r>
            <a:endParaRPr lang="en-GB" b="1" dirty="0"/>
          </a:p>
          <a:p>
            <a:pPr>
              <a:lnSpc>
                <a:spcPct val="120000"/>
              </a:lnSpc>
            </a:pPr>
            <a:r>
              <a:rPr lang="en-GB" b="1" dirty="0">
                <a:ea typeface="+mn-lt"/>
                <a:cs typeface="+mn-lt"/>
              </a:rPr>
              <a:t>Best known for: </a:t>
            </a:r>
            <a:endParaRPr lang="en-GB" b="1" dirty="0"/>
          </a:p>
          <a:p>
            <a:pPr lvl="1">
              <a:lnSpc>
                <a:spcPct val="120000"/>
              </a:lnSpc>
            </a:pPr>
            <a:r>
              <a:rPr lang="en-GB" b="1" u="sng" dirty="0">
                <a:ea typeface="+mn-lt"/>
                <a:cs typeface="+mn-lt"/>
              </a:rPr>
              <a:t>Software</a:t>
            </a:r>
            <a:r>
              <a:rPr lang="en-GB" b="1" dirty="0">
                <a:ea typeface="+mn-lt"/>
                <a:cs typeface="+mn-lt"/>
              </a:rPr>
              <a:t>: Windows OS, Office package of </a:t>
            </a:r>
            <a:r>
              <a:rPr lang="en-GB" b="1" dirty="0" err="1">
                <a:ea typeface="+mn-lt"/>
                <a:cs typeface="+mn-lt"/>
              </a:rPr>
              <a:t>softwares</a:t>
            </a:r>
            <a:r>
              <a:rPr lang="en-GB" b="1" dirty="0">
                <a:ea typeface="+mn-lt"/>
                <a:cs typeface="+mn-lt"/>
              </a:rPr>
              <a:t>, Teams, Azure cloud service, Bing search engine, Skype</a:t>
            </a:r>
            <a:endParaRPr lang="en-GB" b="1" dirty="0"/>
          </a:p>
          <a:p>
            <a:pPr lvl="1">
              <a:lnSpc>
                <a:spcPct val="120000"/>
              </a:lnSpc>
            </a:pPr>
            <a:r>
              <a:rPr lang="en-GB" b="1" u="sng" dirty="0">
                <a:ea typeface="+mn-lt"/>
                <a:cs typeface="+mn-lt"/>
              </a:rPr>
              <a:t>Hardware</a:t>
            </a:r>
            <a:r>
              <a:rPr lang="en-GB" b="1" dirty="0">
                <a:ea typeface="+mn-lt"/>
                <a:cs typeface="+mn-lt"/>
              </a:rPr>
              <a:t>: Surface laptops, Xbox, office, various software licenses</a:t>
            </a:r>
            <a:endParaRPr lang="en-GB" b="1" dirty="0"/>
          </a:p>
          <a:p>
            <a:pPr>
              <a:lnSpc>
                <a:spcPct val="120000"/>
              </a:lnSpc>
            </a:pPr>
            <a:r>
              <a:rPr lang="en-GB" b="1" dirty="0">
                <a:ea typeface="+mn-lt"/>
                <a:cs typeface="+mn-lt"/>
              </a:rPr>
              <a:t>151,000 employees (</a:t>
            </a:r>
            <a:r>
              <a:rPr lang="en-GB" b="1" dirty="0" err="1">
                <a:ea typeface="+mn-lt"/>
                <a:cs typeface="+mn-lt"/>
              </a:rPr>
              <a:t>Geekwire</a:t>
            </a:r>
            <a:r>
              <a:rPr lang="en-GB" b="1" dirty="0">
                <a:ea typeface="+mn-lt"/>
                <a:cs typeface="+mn-lt"/>
              </a:rPr>
              <a:t>, 2020)</a:t>
            </a:r>
            <a:endParaRPr lang="en-GB" b="1" dirty="0"/>
          </a:p>
          <a:p>
            <a:pPr>
              <a:lnSpc>
                <a:spcPct val="120000"/>
              </a:lnSpc>
            </a:pPr>
            <a:r>
              <a:rPr lang="en-GB" b="1" dirty="0">
                <a:ea typeface="+mn-lt"/>
                <a:cs typeface="+mn-lt"/>
              </a:rPr>
              <a:t>Headquarter in Redmond, Washington, US</a:t>
            </a:r>
            <a:endParaRPr lang="en-GB" b="1" dirty="0"/>
          </a:p>
          <a:p>
            <a:pPr>
              <a:lnSpc>
                <a:spcPct val="120000"/>
              </a:lnSpc>
            </a:pPr>
            <a:r>
              <a:rPr lang="en-GB" b="1" dirty="0">
                <a:ea typeface="+mn-lt"/>
                <a:cs typeface="+mn-lt"/>
              </a:rPr>
              <a:t>One of a few trillion dollar company. Reached trillion dollar value in 2019.</a:t>
            </a:r>
            <a:endParaRPr lang="en-GB" b="1" dirty="0"/>
          </a:p>
          <a:p>
            <a:pPr>
              <a:lnSpc>
                <a:spcPct val="120000"/>
              </a:lnSpc>
            </a:pPr>
            <a:r>
              <a:rPr lang="en-GB" b="1" dirty="0">
                <a:ea typeface="+mn-lt"/>
                <a:cs typeface="+mn-lt"/>
              </a:rPr>
              <a:t>Appointment of Satya Nadella as CEO in 2014 began a cultural change within the organisation, taking a mobile-first, cloud-first approach</a:t>
            </a:r>
            <a:endParaRPr lang="en-GB" b="1" dirty="0"/>
          </a:p>
          <a:p>
            <a:pPr>
              <a:lnSpc>
                <a:spcPct val="120000"/>
              </a:lnSpc>
            </a:pPr>
            <a:endParaRPr lang="en-GB" b="1" dirty="0">
              <a:cs typeface="Calibri"/>
            </a:endParaRPr>
          </a:p>
        </p:txBody>
      </p:sp>
    </p:spTree>
    <p:extLst>
      <p:ext uri="{BB962C8B-B14F-4D97-AF65-F5344CB8AC3E}">
        <p14:creationId xmlns:p14="http://schemas.microsoft.com/office/powerpoint/2010/main" val="2324717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D4EA1-4A29-472F-8713-6C5EB76B93C3}"/>
              </a:ext>
            </a:extLst>
          </p:cNvPr>
          <p:cNvSpPr>
            <a:spLocks noGrp="1"/>
          </p:cNvSpPr>
          <p:nvPr>
            <p:ph type="title"/>
          </p:nvPr>
        </p:nvSpPr>
        <p:spPr/>
        <p:txBody>
          <a:bodyPr/>
          <a:lstStyle/>
          <a:p>
            <a:r>
              <a:rPr lang="en-GB" dirty="0">
                <a:cs typeface="Calibri Light"/>
              </a:rPr>
              <a:t>Current Market Position</a:t>
            </a:r>
            <a:endParaRPr lang="en-GB" dirty="0"/>
          </a:p>
        </p:txBody>
      </p:sp>
      <p:sp>
        <p:nvSpPr>
          <p:cNvPr id="3" name="Content Placeholder 2">
            <a:extLst>
              <a:ext uri="{FF2B5EF4-FFF2-40B4-BE49-F238E27FC236}">
                <a16:creationId xmlns:a16="http://schemas.microsoft.com/office/drawing/2014/main" id="{D2EFBDFE-E1AB-4B86-B2F2-9E906CDE7CE0}"/>
              </a:ext>
            </a:extLst>
          </p:cNvPr>
          <p:cNvSpPr>
            <a:spLocks noGrp="1"/>
          </p:cNvSpPr>
          <p:nvPr>
            <p:ph idx="1"/>
          </p:nvPr>
        </p:nvSpPr>
        <p:spPr/>
        <p:txBody>
          <a:bodyPr vert="horz" lIns="91440" tIns="45720" rIns="91440" bIns="45720" rtlCol="0" anchor="t">
            <a:normAutofit/>
          </a:bodyPr>
          <a:lstStyle/>
          <a:p>
            <a:r>
              <a:rPr lang="en-GB" sz="2800" b="1" dirty="0">
                <a:ea typeface="+mn-lt"/>
                <a:cs typeface="+mn-lt"/>
              </a:rPr>
              <a:t>$33bn revenue in 2019 (Market Insider)</a:t>
            </a:r>
            <a:endParaRPr lang="en-GB" sz="2800" b="1" dirty="0">
              <a:cs typeface="Calibri" panose="020F0502020204030204"/>
            </a:endParaRPr>
          </a:p>
          <a:p>
            <a:r>
              <a:rPr lang="en-GB" sz="2800" b="1" dirty="0">
                <a:ea typeface="+mn-lt"/>
                <a:cs typeface="+mn-lt"/>
              </a:rPr>
              <a:t>£1 trillion - Comapny Market value in July 2019</a:t>
            </a:r>
          </a:p>
          <a:p>
            <a:r>
              <a:rPr lang="en-GB" sz="2800" b="1" dirty="0">
                <a:ea typeface="+mn-lt"/>
                <a:cs typeface="+mn-lt"/>
              </a:rPr>
              <a:t>15% market share in cloud computing, behind market leader amazon who has 32%. Google has 10%</a:t>
            </a:r>
            <a:endParaRPr lang="en-GB" sz="2800" b="1" dirty="0"/>
          </a:p>
          <a:p>
            <a:r>
              <a:rPr lang="en-GB" sz="2800" b="1" dirty="0">
                <a:ea typeface="+mn-lt"/>
                <a:cs typeface="+mn-lt"/>
              </a:rPr>
              <a:t>Rising revenue in all division of company</a:t>
            </a:r>
            <a:endParaRPr lang="en-GB" sz="2800" b="1" dirty="0"/>
          </a:p>
          <a:p>
            <a:pPr lvl="1"/>
            <a:r>
              <a:rPr lang="en-GB" sz="2400" b="1" dirty="0">
                <a:ea typeface="+mn-lt"/>
                <a:cs typeface="+mn-lt"/>
              </a:rPr>
              <a:t>$11.4bn from Azure cloud computing</a:t>
            </a:r>
            <a:endParaRPr lang="en-GB" sz="2400" b="1" dirty="0"/>
          </a:p>
          <a:p>
            <a:pPr lvl="1"/>
            <a:r>
              <a:rPr lang="en-GB" sz="2400" b="1" dirty="0">
                <a:ea typeface="+mn-lt"/>
                <a:cs typeface="+mn-lt"/>
              </a:rPr>
              <a:t>$11bn from Productivity software, up by 14% from previous year</a:t>
            </a:r>
            <a:endParaRPr lang="en-GB" sz="2400" b="1" dirty="0"/>
          </a:p>
          <a:p>
            <a:pPr lvl="1"/>
            <a:r>
              <a:rPr lang="en-GB" sz="2400" b="1" dirty="0">
                <a:ea typeface="+mn-lt"/>
                <a:cs typeface="+mn-lt"/>
              </a:rPr>
              <a:t>$11.3bn from personal computing division</a:t>
            </a:r>
            <a:endParaRPr lang="en-GB" sz="2400" b="1" dirty="0"/>
          </a:p>
          <a:p>
            <a:endParaRPr lang="en-GB" sz="2800" b="1" dirty="0">
              <a:cs typeface="Calibri"/>
            </a:endParaRPr>
          </a:p>
        </p:txBody>
      </p:sp>
    </p:spTree>
    <p:extLst>
      <p:ext uri="{BB962C8B-B14F-4D97-AF65-F5344CB8AC3E}">
        <p14:creationId xmlns:p14="http://schemas.microsoft.com/office/powerpoint/2010/main" val="29270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814D8-D222-4B5B-BF62-86546C3C20A8}"/>
              </a:ext>
            </a:extLst>
          </p:cNvPr>
          <p:cNvSpPr>
            <a:spLocks noGrp="1"/>
          </p:cNvSpPr>
          <p:nvPr>
            <p:ph type="title"/>
          </p:nvPr>
        </p:nvSpPr>
        <p:spPr/>
        <p:txBody>
          <a:bodyPr/>
          <a:lstStyle/>
          <a:p>
            <a:r>
              <a:rPr lang="en-GB" dirty="0">
                <a:cs typeface="Calibri Light"/>
              </a:rPr>
              <a:t>MAJOR CHANGE IN LAST 3 YEARS</a:t>
            </a:r>
            <a:endParaRPr lang="en-GB" dirty="0"/>
          </a:p>
        </p:txBody>
      </p:sp>
      <p:sp>
        <p:nvSpPr>
          <p:cNvPr id="3" name="Content Placeholder 2">
            <a:extLst>
              <a:ext uri="{FF2B5EF4-FFF2-40B4-BE49-F238E27FC236}">
                <a16:creationId xmlns:a16="http://schemas.microsoft.com/office/drawing/2014/main" id="{B7E46204-41BF-4794-A5B7-61EBCD5A2722}"/>
              </a:ext>
            </a:extLst>
          </p:cNvPr>
          <p:cNvSpPr>
            <a:spLocks noGrp="1"/>
          </p:cNvSpPr>
          <p:nvPr>
            <p:ph idx="1"/>
          </p:nvPr>
        </p:nvSpPr>
        <p:spPr/>
        <p:txBody>
          <a:bodyPr vert="horz" lIns="91440" tIns="45720" rIns="91440" bIns="45720" rtlCol="0" anchor="t">
            <a:normAutofit/>
          </a:bodyPr>
          <a:lstStyle/>
          <a:p>
            <a:pPr>
              <a:lnSpc>
                <a:spcPct val="150000"/>
              </a:lnSpc>
            </a:pPr>
            <a:r>
              <a:rPr lang="en-GB" sz="2400" b="1" dirty="0">
                <a:ea typeface="+mn-lt"/>
                <a:cs typeface="+mn-lt"/>
              </a:rPr>
              <a:t>Microsoft has changed from being a rigid company with a fading brand to an open collaborative company with better product and services and a more successful image. From wholly focused on Windows to a diversified company with a focus on cloud computing, subscription-based Office 365 and a collaborative app called Teams. </a:t>
            </a:r>
            <a:endParaRPr lang="en-GB" sz="2400" b="1" dirty="0"/>
          </a:p>
        </p:txBody>
      </p:sp>
    </p:spTree>
    <p:extLst>
      <p:ext uri="{BB962C8B-B14F-4D97-AF65-F5344CB8AC3E}">
        <p14:creationId xmlns:p14="http://schemas.microsoft.com/office/powerpoint/2010/main" val="173339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999B2-5BC3-40E6-8323-792D15F03AD4}"/>
              </a:ext>
            </a:extLst>
          </p:cNvPr>
          <p:cNvSpPr>
            <a:spLocks noGrp="1"/>
          </p:cNvSpPr>
          <p:nvPr>
            <p:ph type="title"/>
          </p:nvPr>
        </p:nvSpPr>
        <p:spPr/>
        <p:txBody>
          <a:bodyPr/>
          <a:lstStyle/>
          <a:p>
            <a:r>
              <a:rPr lang="en-GB" dirty="0">
                <a:cs typeface="Calibri Light"/>
              </a:rPr>
              <a:t>Major Stakeholders</a:t>
            </a:r>
            <a:endParaRPr lang="en-GB" dirty="0"/>
          </a:p>
        </p:txBody>
      </p:sp>
      <p:sp>
        <p:nvSpPr>
          <p:cNvPr id="3" name="Content Placeholder 2">
            <a:extLst>
              <a:ext uri="{FF2B5EF4-FFF2-40B4-BE49-F238E27FC236}">
                <a16:creationId xmlns:a16="http://schemas.microsoft.com/office/drawing/2014/main" id="{65565375-1839-40A7-90B7-E696A929D88B}"/>
              </a:ext>
            </a:extLst>
          </p:cNvPr>
          <p:cNvSpPr>
            <a:spLocks noGrp="1"/>
          </p:cNvSpPr>
          <p:nvPr>
            <p:ph idx="1"/>
          </p:nvPr>
        </p:nvSpPr>
        <p:spPr/>
        <p:txBody>
          <a:bodyPr vert="horz" lIns="91440" tIns="45720" rIns="91440" bIns="45720" rtlCol="0" anchor="t">
            <a:noAutofit/>
          </a:bodyPr>
          <a:lstStyle/>
          <a:p>
            <a:r>
              <a:rPr lang="en-GB" b="1" dirty="0">
                <a:highlight>
                  <a:srgbClr val="FFFF00"/>
                </a:highlight>
                <a:ea typeface="+mn-lt"/>
                <a:cs typeface="+mn-lt"/>
              </a:rPr>
              <a:t>Customers </a:t>
            </a:r>
            <a:r>
              <a:rPr lang="en-GB" dirty="0">
                <a:ea typeface="+mn-lt"/>
                <a:cs typeface="+mn-lt"/>
              </a:rPr>
              <a:t>– many who rely on Microsoft Office applications for productivity work including students, teachers, business people and commercial enterprises</a:t>
            </a:r>
            <a:endParaRPr lang="en-US" dirty="0"/>
          </a:p>
          <a:p>
            <a:r>
              <a:rPr lang="en-GB" b="1" dirty="0">
                <a:highlight>
                  <a:srgbClr val="FFFF00"/>
                </a:highlight>
                <a:ea typeface="+mn-lt"/>
                <a:cs typeface="+mn-lt"/>
              </a:rPr>
              <a:t>Shareholders </a:t>
            </a:r>
            <a:r>
              <a:rPr lang="en-GB" dirty="0">
                <a:ea typeface="+mn-lt"/>
                <a:cs typeface="+mn-lt"/>
              </a:rPr>
              <a:t>– people who have a financial interest in the profitability of the company. Private and business traders who intend to make capital gains from selling shares in the company.</a:t>
            </a:r>
            <a:endParaRPr lang="en-GB" dirty="0"/>
          </a:p>
          <a:p>
            <a:r>
              <a:rPr lang="en-GB" b="1" dirty="0">
                <a:highlight>
                  <a:srgbClr val="FFFF00"/>
                </a:highlight>
                <a:ea typeface="+mn-lt"/>
                <a:cs typeface="+mn-lt"/>
              </a:rPr>
              <a:t>Government </a:t>
            </a:r>
            <a:r>
              <a:rPr lang="en-GB" dirty="0">
                <a:ea typeface="+mn-lt"/>
                <a:cs typeface="+mn-lt"/>
              </a:rPr>
              <a:t>- the Pentagon which has a $10bn 'Joint Enterprise </a:t>
            </a:r>
            <a:r>
              <a:rPr lang="en-GB" dirty="0" err="1">
                <a:ea typeface="+mn-lt"/>
                <a:cs typeface="+mn-lt"/>
              </a:rPr>
              <a:t>Defense</a:t>
            </a:r>
            <a:r>
              <a:rPr lang="en-GB" dirty="0">
                <a:ea typeface="+mn-lt"/>
                <a:cs typeface="+mn-lt"/>
              </a:rPr>
              <a:t> Infrastructure (JEDI) contract with Microsoft to create and maintain an AI-powered, cloud-based weapons platform for the Pentagon. A sizeable contract that guarantees government interest in the success and stability of Micrsoft as a company. Also millions of government employees around the world use Microsoft cloud services for work.</a:t>
            </a:r>
          </a:p>
          <a:p>
            <a:r>
              <a:rPr lang="en-GB" b="1" dirty="0">
                <a:highlight>
                  <a:srgbClr val="FFFF00"/>
                </a:highlight>
                <a:ea typeface="+mn-lt"/>
                <a:cs typeface="+mn-lt"/>
              </a:rPr>
              <a:t>Competitors and allies</a:t>
            </a:r>
            <a:r>
              <a:rPr lang="en-GB" dirty="0">
                <a:ea typeface="+mn-lt"/>
                <a:cs typeface="+mn-lt"/>
              </a:rPr>
              <a:t> - Microsoft has partnered with other tech companies including some rivals to deliver cloud services such as to Sony to support their respective game and content-streaming services.</a:t>
            </a:r>
            <a:endParaRPr lang="en-GB" dirty="0">
              <a:cs typeface="Calibri"/>
            </a:endParaRPr>
          </a:p>
        </p:txBody>
      </p:sp>
    </p:spTree>
    <p:extLst>
      <p:ext uri="{BB962C8B-B14F-4D97-AF65-F5344CB8AC3E}">
        <p14:creationId xmlns:p14="http://schemas.microsoft.com/office/powerpoint/2010/main" val="31837906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94AD6-C73F-4DA9-B51A-6DE0FDC78815}"/>
              </a:ext>
            </a:extLst>
          </p:cNvPr>
          <p:cNvSpPr>
            <a:spLocks noGrp="1"/>
          </p:cNvSpPr>
          <p:nvPr>
            <p:ph type="title"/>
          </p:nvPr>
        </p:nvSpPr>
        <p:spPr/>
        <p:txBody>
          <a:bodyPr/>
          <a:lstStyle/>
          <a:p>
            <a:r>
              <a:rPr lang="en-GB" dirty="0">
                <a:cs typeface="Calibri Light"/>
              </a:rPr>
              <a:t>5 key dates that signifies the change in Microsoft Business</a:t>
            </a:r>
            <a:endParaRPr lang="en-GB" dirty="0"/>
          </a:p>
        </p:txBody>
      </p:sp>
      <p:sp>
        <p:nvSpPr>
          <p:cNvPr id="3" name="Content Placeholder 2">
            <a:extLst>
              <a:ext uri="{FF2B5EF4-FFF2-40B4-BE49-F238E27FC236}">
                <a16:creationId xmlns:a16="http://schemas.microsoft.com/office/drawing/2014/main" id="{3D836129-88AD-4D48-A055-571D025DC35B}"/>
              </a:ext>
            </a:extLst>
          </p:cNvPr>
          <p:cNvSpPr>
            <a:spLocks noGrp="1"/>
          </p:cNvSpPr>
          <p:nvPr>
            <p:ph idx="1"/>
          </p:nvPr>
        </p:nvSpPr>
        <p:spPr/>
        <p:txBody>
          <a:bodyPr vert="horz" lIns="91440" tIns="45720" rIns="91440" bIns="45720" rtlCol="0" anchor="t">
            <a:noAutofit/>
          </a:bodyPr>
          <a:lstStyle/>
          <a:p>
            <a:r>
              <a:rPr lang="en-GB" sz="1600" dirty="0">
                <a:highlight>
                  <a:srgbClr val="FFFF00"/>
                </a:highlight>
                <a:ea typeface="+mn-lt"/>
                <a:cs typeface="+mn-lt"/>
              </a:rPr>
              <a:t>February 2019</a:t>
            </a:r>
            <a:r>
              <a:rPr lang="en-GB" sz="1600" dirty="0">
                <a:ea typeface="+mn-lt"/>
                <a:cs typeface="+mn-lt"/>
              </a:rPr>
              <a:t> - Microsoft  launched ad campaign making it clear the company really </a:t>
            </a:r>
            <a:r>
              <a:rPr lang="en-GB" sz="1600" b="1" u="sng" dirty="0">
                <a:ea typeface="+mn-lt"/>
                <a:cs typeface="+mn-lt"/>
              </a:rPr>
              <a:t>doesn’t want </a:t>
            </a:r>
            <a:r>
              <a:rPr lang="en-GB" sz="1600" dirty="0">
                <a:ea typeface="+mn-lt"/>
                <a:cs typeface="+mn-lt"/>
              </a:rPr>
              <a:t>consumers to buy Office 2019 license, instead to subscribe to Office 365.this is strange and interesting as for years Micrsoft primary revenue was from Office license which is a one time purchase (Tech Crunch)</a:t>
            </a:r>
            <a:endParaRPr lang="en-US" sz="1600" dirty="0">
              <a:cs typeface="Calibri" panose="020F0502020204030204"/>
            </a:endParaRPr>
          </a:p>
          <a:p>
            <a:r>
              <a:rPr lang="en-GB" sz="1600" dirty="0">
                <a:highlight>
                  <a:srgbClr val="FFFF00"/>
                </a:highlight>
                <a:ea typeface="+mn-lt"/>
                <a:cs typeface="+mn-lt"/>
              </a:rPr>
              <a:t>May  2019</a:t>
            </a:r>
            <a:r>
              <a:rPr lang="en-GB" sz="1600" dirty="0">
                <a:ea typeface="+mn-lt"/>
                <a:cs typeface="+mn-lt"/>
              </a:rPr>
              <a:t> - Microsoft and Sony forms partnership to explore joint development of future cloud solutions in Microsoft Azure to support their respective game and content-streaming services. In addition, the two companies will explore the use of current Microsoft Azure data </a:t>
            </a:r>
            <a:r>
              <a:rPr lang="en-GB" sz="1600" dirty="0" err="1">
                <a:ea typeface="+mn-lt"/>
                <a:cs typeface="+mn-lt"/>
              </a:rPr>
              <a:t>center</a:t>
            </a:r>
            <a:r>
              <a:rPr lang="en-GB" sz="1600" dirty="0">
                <a:ea typeface="+mn-lt"/>
                <a:cs typeface="+mn-lt"/>
              </a:rPr>
              <a:t>-based solutions for Sony’s game and content-streaming services. (The Verge)</a:t>
            </a:r>
          </a:p>
          <a:p>
            <a:r>
              <a:rPr lang="en-GB" sz="1600" dirty="0">
                <a:highlight>
                  <a:srgbClr val="FFFF00"/>
                </a:highlight>
                <a:ea typeface="+mn-lt"/>
                <a:cs typeface="+mn-lt"/>
              </a:rPr>
              <a:t>July 2019 </a:t>
            </a:r>
            <a:r>
              <a:rPr lang="en-GB" sz="1600" dirty="0">
                <a:ea typeface="+mn-lt"/>
                <a:cs typeface="+mn-lt"/>
              </a:rPr>
              <a:t>– Microsoft announced a deal with AT&amp;T where AT&amp;T will shift workload to Azure cloud and bring Office 365 to AT&amp;T’s 250,000 employees. They will also collaborate on emerging technologies including 5G to create new kinds of applications and solutions, for example:  provide live voice translation to help first responders communicate instantaneously with someone who speaks a different language. (Tech Crunch)</a:t>
            </a:r>
            <a:endParaRPr lang="en-GB" sz="1600" dirty="0">
              <a:cs typeface="Calibri" panose="020F0502020204030204"/>
            </a:endParaRPr>
          </a:p>
          <a:p>
            <a:r>
              <a:rPr lang="en-GB" sz="1600" dirty="0">
                <a:highlight>
                  <a:srgbClr val="FFFF00"/>
                </a:highlight>
                <a:ea typeface="+mn-lt"/>
                <a:cs typeface="+mn-lt"/>
              </a:rPr>
              <a:t>November 2019 </a:t>
            </a:r>
            <a:r>
              <a:rPr lang="en-GB" sz="1600" dirty="0">
                <a:ea typeface="+mn-lt"/>
                <a:cs typeface="+mn-lt"/>
              </a:rPr>
              <a:t>– Microsoft hits 20m daily active users in Microsoft, up by 53% in July (13m), double that of Slack, it’s rival. (Reuters UK)</a:t>
            </a:r>
          </a:p>
          <a:p>
            <a:r>
              <a:rPr lang="en-GB" sz="1600" dirty="0">
                <a:highlight>
                  <a:srgbClr val="FFFF00"/>
                </a:highlight>
                <a:ea typeface="+mn-lt"/>
                <a:cs typeface="+mn-lt"/>
              </a:rPr>
              <a:t>October 2019</a:t>
            </a:r>
            <a:r>
              <a:rPr lang="en-GB" sz="1600" dirty="0">
                <a:ea typeface="+mn-lt"/>
                <a:cs typeface="+mn-lt"/>
              </a:rPr>
              <a:t> – Microsoft was awarded the Joint Enterprise </a:t>
            </a:r>
            <a:r>
              <a:rPr lang="en-GB" sz="1600" dirty="0" err="1">
                <a:ea typeface="+mn-lt"/>
                <a:cs typeface="+mn-lt"/>
              </a:rPr>
              <a:t>Defense</a:t>
            </a:r>
            <a:r>
              <a:rPr lang="en-GB" sz="1600" dirty="0">
                <a:ea typeface="+mn-lt"/>
                <a:cs typeface="+mn-lt"/>
              </a:rPr>
              <a:t> Infrastructure (JEDI) contract, a $10 billion planned project to create and maintain an AI-powered, cloud-based weapons platform for the Pentagon. (The Next Web)</a:t>
            </a:r>
            <a:endParaRPr lang="en-GB" sz="1600" dirty="0">
              <a:cs typeface="Calibri" panose="020F0502020204030204"/>
            </a:endParaRPr>
          </a:p>
          <a:p>
            <a:endParaRPr lang="en-GB" sz="1600" dirty="0">
              <a:cs typeface="Calibri" panose="020F0502020204030204"/>
            </a:endParaRPr>
          </a:p>
        </p:txBody>
      </p:sp>
    </p:spTree>
    <p:extLst>
      <p:ext uri="{BB962C8B-B14F-4D97-AF65-F5344CB8AC3E}">
        <p14:creationId xmlns:p14="http://schemas.microsoft.com/office/powerpoint/2010/main" val="3499247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28F6F-22E3-41B8-ACAA-17FC8FA9B0B2}"/>
              </a:ext>
            </a:extLst>
          </p:cNvPr>
          <p:cNvSpPr>
            <a:spLocks noGrp="1"/>
          </p:cNvSpPr>
          <p:nvPr>
            <p:ph type="title"/>
          </p:nvPr>
        </p:nvSpPr>
        <p:spPr/>
        <p:txBody>
          <a:bodyPr/>
          <a:lstStyle/>
          <a:p>
            <a:r>
              <a:rPr lang="en-GB" dirty="0"/>
              <a:t>SWOT-</a:t>
            </a:r>
            <a:br>
              <a:rPr lang="en-GB" dirty="0"/>
            </a:br>
            <a:r>
              <a:rPr lang="en-GB" dirty="0"/>
              <a:t>Strength</a:t>
            </a:r>
          </a:p>
        </p:txBody>
      </p:sp>
      <p:graphicFrame>
        <p:nvGraphicFramePr>
          <p:cNvPr id="6" name="Table 6">
            <a:extLst>
              <a:ext uri="{FF2B5EF4-FFF2-40B4-BE49-F238E27FC236}">
                <a16:creationId xmlns:a16="http://schemas.microsoft.com/office/drawing/2014/main" id="{839433CB-E592-4CE5-B306-BC1378408176}"/>
              </a:ext>
            </a:extLst>
          </p:cNvPr>
          <p:cNvGraphicFramePr>
            <a:graphicFrameLocks noGrp="1"/>
          </p:cNvGraphicFramePr>
          <p:nvPr>
            <p:ph idx="1"/>
            <p:extLst>
              <p:ext uri="{D42A27DB-BD31-4B8C-83A1-F6EECF244321}">
                <p14:modId xmlns:p14="http://schemas.microsoft.com/office/powerpoint/2010/main" val="1233895352"/>
              </p:ext>
            </p:extLst>
          </p:nvPr>
        </p:nvGraphicFramePr>
        <p:xfrm>
          <a:off x="3666226" y="201283"/>
          <a:ext cx="8003945" cy="6766560"/>
        </p:xfrm>
        <a:graphic>
          <a:graphicData uri="http://schemas.openxmlformats.org/drawingml/2006/table">
            <a:tbl>
              <a:tblPr firstRow="1" bandRow="1">
                <a:tableStyleId>{5940675A-B579-460E-94D1-54222C63F5DA}</a:tableStyleId>
              </a:tblPr>
              <a:tblGrid>
                <a:gridCol w="3531576">
                  <a:extLst>
                    <a:ext uri="{9D8B030D-6E8A-4147-A177-3AD203B41FA5}">
                      <a16:colId xmlns:a16="http://schemas.microsoft.com/office/drawing/2014/main" val="2732701886"/>
                    </a:ext>
                  </a:extLst>
                </a:gridCol>
                <a:gridCol w="4472369">
                  <a:extLst>
                    <a:ext uri="{9D8B030D-6E8A-4147-A177-3AD203B41FA5}">
                      <a16:colId xmlns:a16="http://schemas.microsoft.com/office/drawing/2014/main" val="1322227920"/>
                    </a:ext>
                  </a:extLst>
                </a:gridCol>
              </a:tblGrid>
              <a:tr h="2737186">
                <a:tc>
                  <a:txBody>
                    <a:bodyPr/>
                    <a:lstStyle/>
                    <a:p>
                      <a:pPr lvl="0" algn="l">
                        <a:lnSpc>
                          <a:spcPct val="100000"/>
                        </a:lnSpc>
                        <a:spcBef>
                          <a:spcPts val="0"/>
                        </a:spcBef>
                        <a:spcAft>
                          <a:spcPts val="0"/>
                        </a:spcAft>
                        <a:buNone/>
                      </a:pPr>
                      <a:r>
                        <a:rPr lang="en-GB" sz="1600" b="0" i="0" u="none" strike="noStrike" noProof="0" dirty="0">
                          <a:highlight>
                            <a:srgbClr val="FFFF00"/>
                          </a:highlight>
                          <a:latin typeface="Calibri"/>
                        </a:rPr>
                        <a:t>Strengths</a:t>
                      </a:r>
                      <a:endParaRPr lang="en-US" sz="1600">
                        <a:highlight>
                          <a:srgbClr val="FFFF00"/>
                        </a:highlight>
                      </a:endParaRPr>
                    </a:p>
                    <a:p>
                      <a:pPr marL="285750" lvl="0" indent="-285750" algn="l">
                        <a:lnSpc>
                          <a:spcPct val="100000"/>
                        </a:lnSpc>
                        <a:spcBef>
                          <a:spcPts val="0"/>
                        </a:spcBef>
                        <a:spcAft>
                          <a:spcPts val="0"/>
                        </a:spcAft>
                        <a:buFont typeface="Arial"/>
                        <a:buChar char="•"/>
                      </a:pPr>
                      <a:r>
                        <a:rPr lang="en-GB" sz="1600" b="0" i="0" u="none" strike="noStrike" noProof="0"/>
                        <a:t>Strong brand recognition </a:t>
                      </a:r>
                      <a:endParaRPr lang="en-GB" sz="1600" dirty="0"/>
                    </a:p>
                    <a:p>
                      <a:pPr marL="285750" lvl="0" indent="-285750" algn="l">
                        <a:lnSpc>
                          <a:spcPct val="100000"/>
                        </a:lnSpc>
                        <a:spcBef>
                          <a:spcPts val="0"/>
                        </a:spcBef>
                        <a:spcAft>
                          <a:spcPts val="0"/>
                        </a:spcAft>
                        <a:buFont typeface="Arial"/>
                        <a:buChar char="•"/>
                      </a:pPr>
                      <a:r>
                        <a:rPr lang="en-GB" sz="1600" b="0" i="0" u="none" strike="noStrike" noProof="0"/>
                        <a:t>Market leader in productivy software - I.e. Office (Excel, Word, Powerpoin, Outlook) </a:t>
                      </a:r>
                      <a:r>
                        <a:rPr lang="en-GB" sz="1600" b="0" i="0" u="none" strike="noStrike" noProof="0">
                          <a:latin typeface="Corbel"/>
                        </a:rPr>
                        <a:t>with no real competition</a:t>
                      </a:r>
                      <a:endParaRPr lang="en-GB" sz="1600" dirty="0"/>
                    </a:p>
                    <a:p>
                      <a:pPr marL="285750" lvl="0" indent="-285750" algn="l">
                        <a:lnSpc>
                          <a:spcPct val="100000"/>
                        </a:lnSpc>
                        <a:spcBef>
                          <a:spcPts val="0"/>
                        </a:spcBef>
                        <a:spcAft>
                          <a:spcPts val="0"/>
                        </a:spcAft>
                        <a:buFont typeface="Arial"/>
                        <a:buChar char="•"/>
                      </a:pPr>
                      <a:r>
                        <a:rPr lang="en-GB" sz="1600" b="0" i="0" u="none" strike="noStrike" noProof="0"/>
                        <a:t>Already established and has huge presence in government and commercial businesses through cloud services I.e. Office, Teams, Skype, OneDrive</a:t>
                      </a:r>
                    </a:p>
                  </a:txBody>
                  <a:tcPr/>
                </a:tc>
                <a:tc>
                  <a:txBody>
                    <a:bodyPr/>
                    <a:lstStyle/>
                    <a:p>
                      <a:pPr lvl="0" algn="l">
                        <a:lnSpc>
                          <a:spcPct val="100000"/>
                        </a:lnSpc>
                        <a:spcBef>
                          <a:spcPts val="0"/>
                        </a:spcBef>
                        <a:spcAft>
                          <a:spcPts val="0"/>
                        </a:spcAft>
                        <a:buNone/>
                      </a:pPr>
                      <a:r>
                        <a:rPr lang="en-GB" sz="1600" b="0" i="0" u="none" strike="noStrike" noProof="0" dirty="0">
                          <a:highlight>
                            <a:srgbClr val="FFFF00"/>
                          </a:highlight>
                          <a:latin typeface="Calibri"/>
                        </a:rPr>
                        <a:t>Weaknesses</a:t>
                      </a:r>
                      <a:endParaRPr lang="en-US" sz="1600">
                        <a:highlight>
                          <a:srgbClr val="FFFF00"/>
                        </a:highlight>
                      </a:endParaRPr>
                    </a:p>
                    <a:p>
                      <a:pPr marL="285750" lvl="0" indent="-285750" algn="l">
                        <a:lnSpc>
                          <a:spcPct val="100000"/>
                        </a:lnSpc>
                        <a:spcBef>
                          <a:spcPts val="0"/>
                        </a:spcBef>
                        <a:spcAft>
                          <a:spcPts val="0"/>
                        </a:spcAft>
                        <a:buFont typeface="Arial"/>
                        <a:buChar char="•"/>
                      </a:pPr>
                      <a:r>
                        <a:rPr lang="en-GB" sz="1600" b="0" i="0" u="none" strike="noStrike" noProof="0" dirty="0">
                          <a:latin typeface="Calibri"/>
                        </a:rPr>
                        <a:t>Rivals having competitive edge </a:t>
                      </a:r>
                      <a:r>
                        <a:rPr lang="en-GB" sz="1600" b="0" i="0" u="none" strike="noStrike" noProof="0">
                          <a:latin typeface="Calibri"/>
                        </a:rPr>
                        <a:t>over Microsoft with better Operating System (OS) - Apple with iOS and Google with Android</a:t>
                      </a:r>
                      <a:endParaRPr lang="en-GB" sz="1600" dirty="0"/>
                    </a:p>
                    <a:p>
                      <a:pPr marL="285750" lvl="0" indent="-285750" algn="l">
                        <a:lnSpc>
                          <a:spcPct val="100000"/>
                        </a:lnSpc>
                        <a:spcBef>
                          <a:spcPts val="0"/>
                        </a:spcBef>
                        <a:spcAft>
                          <a:spcPts val="0"/>
                        </a:spcAft>
                        <a:buFont typeface="Arial"/>
                        <a:buChar char="•"/>
                      </a:pPr>
                      <a:r>
                        <a:rPr lang="en-GB" sz="1600" b="0" i="0" u="none" strike="noStrike" noProof="0" dirty="0">
                          <a:latin typeface="Calibri"/>
                        </a:rPr>
                        <a:t>Skype has poor video quality compared to Facetime, Google </a:t>
                      </a:r>
                      <a:r>
                        <a:rPr lang="en-GB" sz="1600" b="0" i="0" u="none" strike="noStrike" noProof="0">
                          <a:latin typeface="Calibri"/>
                        </a:rPr>
                        <a:t>Duo and other apps </a:t>
                      </a:r>
                      <a:r>
                        <a:rPr lang="en-GB" sz="1600" b="0" i="0" u="none" strike="noStrike" noProof="0"/>
                        <a:t>despite having first mover advantage. Skype was well known but video quality is poor compared to against other apps such as Apple’s Facetime, Google’s Duo app, WhatsApp and Facebook video calling and more recently Zoom. </a:t>
                      </a:r>
                      <a:endParaRPr lang="en-GB" sz="1600" b="0" i="0" u="none" strike="noStrike" noProof="0" dirty="0">
                        <a:latin typeface="Calibri"/>
                      </a:endParaRPr>
                    </a:p>
                  </a:txBody>
                  <a:tcPr/>
                </a:tc>
                <a:extLst>
                  <a:ext uri="{0D108BD9-81ED-4DB2-BD59-A6C34878D82A}">
                    <a16:rowId xmlns:a16="http://schemas.microsoft.com/office/drawing/2014/main" val="3074594427"/>
                  </a:ext>
                </a:extLst>
              </a:tr>
              <a:tr h="3754674">
                <a:tc>
                  <a:txBody>
                    <a:bodyPr/>
                    <a:lstStyle/>
                    <a:p>
                      <a:pPr lvl="0" algn="l">
                        <a:lnSpc>
                          <a:spcPct val="100000"/>
                        </a:lnSpc>
                        <a:spcBef>
                          <a:spcPts val="0"/>
                        </a:spcBef>
                        <a:spcAft>
                          <a:spcPts val="0"/>
                        </a:spcAft>
                        <a:buNone/>
                      </a:pPr>
                      <a:r>
                        <a:rPr lang="en-GB" sz="1600" b="0" i="0" u="none" strike="noStrike" noProof="0" dirty="0">
                          <a:highlight>
                            <a:srgbClr val="FFFF00"/>
                          </a:highlight>
                          <a:latin typeface="Calibri"/>
                        </a:rPr>
                        <a:t>Opportunities</a:t>
                      </a:r>
                      <a:endParaRPr lang="en-US" sz="1600" dirty="0">
                        <a:highlight>
                          <a:srgbClr val="FFFF00"/>
                        </a:highlight>
                      </a:endParaRPr>
                    </a:p>
                    <a:p>
                      <a:pPr marL="285750" lvl="0" indent="-285750" algn="l">
                        <a:lnSpc>
                          <a:spcPct val="100000"/>
                        </a:lnSpc>
                        <a:spcBef>
                          <a:spcPts val="0"/>
                        </a:spcBef>
                        <a:spcAft>
                          <a:spcPts val="0"/>
                        </a:spcAft>
                        <a:buFont typeface="Arial"/>
                        <a:buChar char="•"/>
                      </a:pPr>
                      <a:r>
                        <a:rPr lang="en-GB" sz="1600" b="0" i="0" u="none" strike="noStrike" noProof="0" dirty="0">
                          <a:latin typeface="Calibri"/>
                        </a:rPr>
                        <a:t>Trusted brand in the productivity/business space through Office, Skype. Opportunity to provide other services</a:t>
                      </a:r>
                    </a:p>
                    <a:p>
                      <a:pPr marL="285750" lvl="0" indent="-285750" algn="l">
                        <a:lnSpc>
                          <a:spcPct val="100000"/>
                        </a:lnSpc>
                        <a:spcBef>
                          <a:spcPts val="0"/>
                        </a:spcBef>
                        <a:spcAft>
                          <a:spcPts val="0"/>
                        </a:spcAft>
                        <a:buFont typeface="Arial"/>
                        <a:buChar char="•"/>
                      </a:pPr>
                      <a:r>
                        <a:rPr lang="en-GB" sz="1600" b="0" i="0" u="none" strike="noStrike" noProof="0" dirty="0"/>
                        <a:t>Close integration or bundling between various Microsoft applications to provide an attractive and comprehensive subscription package for businesses and consumers such as Microsoft Azure Cloud computing, Microsoft 365m, One Drive and Teams</a:t>
                      </a:r>
                      <a:endParaRPr lang="en-GB" sz="1600" b="0" i="0" u="none" strike="noStrike" noProof="0" dirty="0">
                        <a:latin typeface="Calibri"/>
                      </a:endParaRPr>
                    </a:p>
                  </a:txBody>
                  <a:tcPr/>
                </a:tc>
                <a:tc>
                  <a:txBody>
                    <a:bodyPr/>
                    <a:lstStyle/>
                    <a:p>
                      <a:pPr lvl="0" algn="l">
                        <a:lnSpc>
                          <a:spcPct val="100000"/>
                        </a:lnSpc>
                        <a:spcBef>
                          <a:spcPts val="0"/>
                        </a:spcBef>
                        <a:spcAft>
                          <a:spcPts val="0"/>
                        </a:spcAft>
                        <a:buNone/>
                      </a:pPr>
                      <a:r>
                        <a:rPr lang="en-GB" sz="1600" b="0" i="0" u="none" strike="noStrike" noProof="0" dirty="0">
                          <a:highlight>
                            <a:srgbClr val="FFFF00"/>
                          </a:highlight>
                          <a:latin typeface="Calibri"/>
                        </a:rPr>
                        <a:t>Threats</a:t>
                      </a:r>
                      <a:r>
                        <a:rPr lang="en-GB" sz="1600" b="0" i="0" u="none" strike="noStrike" noProof="0" dirty="0">
                          <a:latin typeface="Calibri"/>
                        </a:rPr>
                        <a:t>: </a:t>
                      </a:r>
                      <a:endParaRPr lang="en-US" sz="1600" dirty="0"/>
                    </a:p>
                    <a:p>
                      <a:pPr marL="0" lvl="0" indent="0" algn="l">
                        <a:lnSpc>
                          <a:spcPct val="100000"/>
                        </a:lnSpc>
                        <a:spcBef>
                          <a:spcPts val="0"/>
                        </a:spcBef>
                        <a:spcAft>
                          <a:spcPts val="0"/>
                        </a:spcAft>
                        <a:buFont typeface="Arial"/>
                        <a:buChar char="•"/>
                      </a:pPr>
                      <a:r>
                        <a:rPr lang="en-GB" sz="1600" b="0" i="0" u="none" strike="noStrike" noProof="0" dirty="0">
                          <a:latin typeface="Calibri"/>
                        </a:rPr>
                        <a:t>Amazon as cloud services market leader has grown </a:t>
                      </a:r>
                      <a:r>
                        <a:rPr lang="en-GB" sz="1600" b="0" i="0" u="none" strike="noStrike" noProof="0" dirty="0" err="1">
                          <a:latin typeface="Calibri"/>
                        </a:rPr>
                        <a:t>rapidky</a:t>
                      </a:r>
                      <a:r>
                        <a:rPr lang="en-GB" sz="1600" b="0" i="0" u="none" strike="noStrike" noProof="0" dirty="0">
                          <a:latin typeface="Calibri"/>
                        </a:rPr>
                        <a:t> and is a huge market force in </a:t>
                      </a:r>
                      <a:r>
                        <a:rPr lang="en-GB" sz="1600" b="0" i="0" u="none" strike="noStrike" noProof="0" dirty="0" err="1">
                          <a:latin typeface="Calibri"/>
                        </a:rPr>
                        <a:t>mutlple</a:t>
                      </a:r>
                      <a:r>
                        <a:rPr lang="en-GB" sz="1600" b="0" i="0" u="none" strike="noStrike" noProof="0" dirty="0">
                          <a:latin typeface="Calibri"/>
                        </a:rPr>
                        <a:t> </a:t>
                      </a:r>
                      <a:r>
                        <a:rPr lang="en-GB" sz="1600" b="0" i="0" u="none" strike="noStrike" noProof="0" dirty="0" err="1">
                          <a:latin typeface="Calibri"/>
                        </a:rPr>
                        <a:t>induystries</a:t>
                      </a:r>
                      <a:r>
                        <a:rPr lang="en-GB" sz="1600" b="0" i="0" u="none" strike="noStrike" noProof="0" dirty="0">
                          <a:latin typeface="Calibri"/>
                        </a:rPr>
                        <a:t> and can </a:t>
                      </a:r>
                      <a:r>
                        <a:rPr lang="en-GB" sz="1600" b="0" i="0" u="none" strike="noStrike" noProof="0" dirty="0" err="1">
                          <a:latin typeface="Calibri"/>
                        </a:rPr>
                        <a:t>easoily</a:t>
                      </a:r>
                      <a:r>
                        <a:rPr lang="en-GB" sz="1600" b="0" i="0" u="none" strike="noStrike" noProof="0" dirty="0">
                          <a:latin typeface="Calibri"/>
                        </a:rPr>
                        <a:t> disrupt Microsoft and others </a:t>
                      </a:r>
                      <a:r>
                        <a:rPr lang="en-GB" sz="1600" b="0" i="0" u="none" strike="noStrike" noProof="0" dirty="0" err="1">
                          <a:latin typeface="Calibri"/>
                        </a:rPr>
                        <a:t>ehn</a:t>
                      </a:r>
                      <a:r>
                        <a:rPr lang="en-GB" sz="1600" b="0" i="0" u="none" strike="noStrike" noProof="0" dirty="0">
                          <a:latin typeface="Calibri"/>
                        </a:rPr>
                        <a:t> it </a:t>
                      </a:r>
                      <a:r>
                        <a:rPr lang="en-GB" sz="1600" b="0" i="0" u="none" strike="noStrike" noProof="0" dirty="0" err="1">
                          <a:latin typeface="Calibri"/>
                        </a:rPr>
                        <a:t>entrers</a:t>
                      </a:r>
                      <a:r>
                        <a:rPr lang="en-GB" sz="1600" b="0" i="0" u="none" strike="noStrike" noProof="0" dirty="0">
                          <a:latin typeface="Calibri"/>
                        </a:rPr>
                        <a:t> a new industry</a:t>
                      </a:r>
                    </a:p>
                    <a:p>
                      <a:pPr marL="0" lvl="0" indent="0" algn="l">
                        <a:lnSpc>
                          <a:spcPct val="100000"/>
                        </a:lnSpc>
                        <a:spcBef>
                          <a:spcPts val="0"/>
                        </a:spcBef>
                        <a:spcAft>
                          <a:spcPts val="0"/>
                        </a:spcAft>
                        <a:buFont typeface="Arial"/>
                        <a:buChar char="•"/>
                      </a:pPr>
                      <a:r>
                        <a:rPr lang="en-GB" sz="1600" b="0" i="0" u="none" strike="noStrike" noProof="0" dirty="0">
                          <a:latin typeface="Calibri"/>
                        </a:rPr>
                        <a:t>Google launched Stadia, a subscription based streaming gaming service that doesn’t require a console. This along with it’s cloud </a:t>
                      </a:r>
                      <a:r>
                        <a:rPr lang="en-GB" sz="1600" b="0" i="0" u="none" strike="noStrike" noProof="0" dirty="0" err="1">
                          <a:latin typeface="Calibri"/>
                        </a:rPr>
                        <a:t>ingrastrure</a:t>
                      </a:r>
                      <a:r>
                        <a:rPr lang="en-GB" sz="1600" b="0" i="0" u="none" strike="noStrike" noProof="0" dirty="0">
                          <a:latin typeface="Calibri"/>
                        </a:rPr>
                        <a:t> can disrupt and take market share from Microsoft Xbox.</a:t>
                      </a:r>
                    </a:p>
                    <a:p>
                      <a:pPr marL="0" lvl="0" indent="0" algn="l">
                        <a:lnSpc>
                          <a:spcPct val="100000"/>
                        </a:lnSpc>
                        <a:spcBef>
                          <a:spcPts val="0"/>
                        </a:spcBef>
                        <a:spcAft>
                          <a:spcPts val="0"/>
                        </a:spcAft>
                        <a:buFont typeface="Arial"/>
                        <a:buChar char="•"/>
                      </a:pPr>
                      <a:r>
                        <a:rPr lang="en-GB" sz="1600" b="0" i="0" u="none" strike="noStrike" noProof="0" dirty="0">
                          <a:latin typeface="Calibri"/>
                        </a:rPr>
                        <a:t>MS was losing customers when office was not on iOS or android devices as these devices were increasingly used as productivity devices. This changed soon after </a:t>
                      </a:r>
                      <a:r>
                        <a:rPr lang="en-GB" sz="1600" b="0" i="0" u="none" strike="noStrike" noProof="0" dirty="0"/>
                        <a:t>Satya Nadella became CEO in 2014</a:t>
                      </a:r>
                      <a:endParaRPr lang="en-GB" sz="1600" b="0" dirty="0"/>
                    </a:p>
                    <a:p>
                      <a:pPr marL="285750" lvl="0" indent="-285750" algn="l">
                        <a:lnSpc>
                          <a:spcPct val="100000"/>
                        </a:lnSpc>
                        <a:spcBef>
                          <a:spcPts val="0"/>
                        </a:spcBef>
                        <a:spcAft>
                          <a:spcPts val="0"/>
                        </a:spcAft>
                        <a:buFont typeface="Arial"/>
                        <a:buChar char="•"/>
                      </a:pPr>
                      <a:endParaRPr lang="en-GB" sz="1600" dirty="0"/>
                    </a:p>
                  </a:txBody>
                  <a:tcPr/>
                </a:tc>
                <a:extLst>
                  <a:ext uri="{0D108BD9-81ED-4DB2-BD59-A6C34878D82A}">
                    <a16:rowId xmlns:a16="http://schemas.microsoft.com/office/drawing/2014/main" val="1623136081"/>
                  </a:ext>
                </a:extLst>
              </a:tr>
            </a:tbl>
          </a:graphicData>
        </a:graphic>
      </p:graphicFrame>
    </p:spTree>
    <p:extLst>
      <p:ext uri="{BB962C8B-B14F-4D97-AF65-F5344CB8AC3E}">
        <p14:creationId xmlns:p14="http://schemas.microsoft.com/office/powerpoint/2010/main" val="3154886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0929B-2612-434B-9472-CEE0DEFD74D8}"/>
              </a:ext>
            </a:extLst>
          </p:cNvPr>
          <p:cNvSpPr>
            <a:spLocks noGrp="1"/>
          </p:cNvSpPr>
          <p:nvPr>
            <p:ph type="title"/>
          </p:nvPr>
        </p:nvSpPr>
        <p:spPr/>
        <p:txBody>
          <a:bodyPr/>
          <a:lstStyle/>
          <a:p>
            <a:r>
              <a:rPr lang="en-GB" dirty="0"/>
              <a:t>PESTLE- Technology</a:t>
            </a:r>
          </a:p>
        </p:txBody>
      </p:sp>
      <p:sp>
        <p:nvSpPr>
          <p:cNvPr id="3" name="Content Placeholder 2">
            <a:extLst>
              <a:ext uri="{FF2B5EF4-FFF2-40B4-BE49-F238E27FC236}">
                <a16:creationId xmlns:a16="http://schemas.microsoft.com/office/drawing/2014/main" id="{04BC11E4-8A29-4ADF-A281-1ABF5A29C47C}"/>
              </a:ext>
            </a:extLst>
          </p:cNvPr>
          <p:cNvSpPr>
            <a:spLocks noGrp="1"/>
          </p:cNvSpPr>
          <p:nvPr>
            <p:ph idx="1"/>
          </p:nvPr>
        </p:nvSpPr>
        <p:spPr/>
        <p:txBody>
          <a:bodyPr/>
          <a:lstStyle/>
          <a:p>
            <a:pPr marL="0" indent="0" rtl="0">
              <a:lnSpc>
                <a:spcPct val="100000"/>
              </a:lnSpc>
              <a:buNone/>
            </a:pPr>
            <a:endParaRPr lang="en-GB" dirty="0">
              <a:solidFill>
                <a:schemeClr val="tx1"/>
              </a:solidFill>
              <a:effectLst/>
            </a:endParaRPr>
          </a:p>
          <a:p>
            <a:pPr rtl="0">
              <a:lnSpc>
                <a:spcPct val="100000"/>
              </a:lnSpc>
            </a:pPr>
            <a:r>
              <a:rPr lang="en-GB" dirty="0">
                <a:solidFill>
                  <a:schemeClr val="tx1"/>
                </a:solidFill>
                <a:effectLst/>
              </a:rPr>
              <a:t>Technology:</a:t>
            </a:r>
          </a:p>
          <a:p>
            <a:pPr rtl="0">
              <a:lnSpc>
                <a:spcPct val="100000"/>
              </a:lnSpc>
            </a:pPr>
            <a:r>
              <a:rPr lang="en-GB" dirty="0">
                <a:solidFill>
                  <a:schemeClr val="tx1"/>
                </a:solidFill>
                <a:effectLst/>
              </a:rPr>
              <a:t>By innovating in they way operation system are used Microsoft were are the branch out from person computers but also through to tablets and phones, by making it user friendly it has become more acceptable to people who are not tech savvy, software such as android has adopted this use when making their own operating software for phones and tablets.</a:t>
            </a:r>
          </a:p>
          <a:p>
            <a:pPr rtl="0">
              <a:lnSpc>
                <a:spcPct val="100000"/>
              </a:lnSpc>
            </a:pPr>
            <a:r>
              <a:rPr lang="en-GB" dirty="0">
                <a:solidFill>
                  <a:schemeClr val="tx1"/>
                </a:solidFill>
                <a:effectLst/>
              </a:rPr>
              <a:t>This has paved the way for different types of operating system such as </a:t>
            </a:r>
            <a:r>
              <a:rPr lang="en-GB" dirty="0" err="1">
                <a:solidFill>
                  <a:schemeClr val="tx1"/>
                </a:solidFill>
                <a:effectLst/>
              </a:rPr>
              <a:t>linux</a:t>
            </a:r>
            <a:r>
              <a:rPr lang="en-GB" dirty="0">
                <a:solidFill>
                  <a:schemeClr val="tx1"/>
                </a:solidFill>
                <a:effectLst/>
              </a:rPr>
              <a:t>, as the system is similar to the ones Microsoft has pioneered.</a:t>
            </a:r>
          </a:p>
          <a:p>
            <a:endParaRPr lang="en-GB" dirty="0"/>
          </a:p>
        </p:txBody>
      </p:sp>
    </p:spTree>
    <p:extLst>
      <p:ext uri="{BB962C8B-B14F-4D97-AF65-F5344CB8AC3E}">
        <p14:creationId xmlns:p14="http://schemas.microsoft.com/office/powerpoint/2010/main" val="1131861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7DF29-5222-4111-AB7E-58CEC1AE5EF8}"/>
              </a:ext>
            </a:extLst>
          </p:cNvPr>
          <p:cNvSpPr>
            <a:spLocks noGrp="1"/>
          </p:cNvSpPr>
          <p:nvPr>
            <p:ph type="title"/>
          </p:nvPr>
        </p:nvSpPr>
        <p:spPr/>
        <p:txBody>
          <a:bodyPr/>
          <a:lstStyle/>
          <a:p>
            <a:br>
              <a:rPr lang="en-GB" dirty="0">
                <a:cs typeface="Calibri Light"/>
              </a:rPr>
            </a:br>
            <a:r>
              <a:rPr lang="en-GB" dirty="0">
                <a:cs typeface="Calibri Light"/>
              </a:rPr>
              <a:t>- What is the change for operational</a:t>
            </a:r>
            <a:endParaRPr lang="en-GB" dirty="0"/>
          </a:p>
        </p:txBody>
      </p:sp>
      <p:sp>
        <p:nvSpPr>
          <p:cNvPr id="3" name="Content Placeholder 2">
            <a:extLst>
              <a:ext uri="{FF2B5EF4-FFF2-40B4-BE49-F238E27FC236}">
                <a16:creationId xmlns:a16="http://schemas.microsoft.com/office/drawing/2014/main" id="{632EF8F9-59A6-4D1B-815E-B8F6C29D12E7}"/>
              </a:ext>
            </a:extLst>
          </p:cNvPr>
          <p:cNvSpPr>
            <a:spLocks noGrp="1"/>
          </p:cNvSpPr>
          <p:nvPr>
            <p:ph idx="1"/>
          </p:nvPr>
        </p:nvSpPr>
        <p:spPr/>
        <p:txBody>
          <a:bodyPr vert="horz" lIns="91440" tIns="45720" rIns="91440" bIns="45720" rtlCol="0" anchor="t">
            <a:normAutofit/>
          </a:bodyPr>
          <a:lstStyle/>
          <a:p>
            <a:r>
              <a:rPr lang="en-GB" dirty="0">
                <a:ea typeface="+mn-lt"/>
                <a:cs typeface="+mn-lt"/>
              </a:rPr>
              <a:t>Structural change - began in 2014 with the replacement of </a:t>
            </a:r>
            <a:r>
              <a:rPr lang="en-GB" dirty="0" err="1">
                <a:ea typeface="+mn-lt"/>
                <a:cs typeface="+mn-lt"/>
              </a:rPr>
              <a:t>longtime</a:t>
            </a:r>
            <a:r>
              <a:rPr lang="en-GB" dirty="0">
                <a:ea typeface="+mn-lt"/>
                <a:cs typeface="+mn-lt"/>
              </a:rPr>
              <a:t> CEO Steve Balmer with Satya Nadella</a:t>
            </a:r>
            <a:endParaRPr lang="en-GB" dirty="0">
              <a:cs typeface="Calibri" panose="020F0502020204030204"/>
            </a:endParaRPr>
          </a:p>
          <a:p>
            <a:r>
              <a:rPr lang="en-GB" dirty="0">
                <a:ea typeface="+mn-lt"/>
                <a:cs typeface="+mn-lt"/>
              </a:rPr>
              <a:t>Operational change – greater focus on cloud computing and software as a service (subscription-based service rather than one-time sale of licenses for Microsoft products)</a:t>
            </a:r>
            <a:endParaRPr lang="en-GB" dirty="0"/>
          </a:p>
          <a:p>
            <a:r>
              <a:rPr lang="en-GB" dirty="0">
                <a:ea typeface="+mn-lt"/>
                <a:cs typeface="+mn-lt"/>
              </a:rPr>
              <a:t>Change due to failing strategy in the mobile space. Failure to complete with Apple and Android with Windows Mobile 10 and ultimately leaving the mobile OS market. Also failure against Google Chrome and </a:t>
            </a:r>
            <a:r>
              <a:rPr lang="en-GB" dirty="0" err="1">
                <a:ea typeface="+mn-lt"/>
                <a:cs typeface="+mn-lt"/>
              </a:rPr>
              <a:t>Friefox</a:t>
            </a:r>
            <a:r>
              <a:rPr lang="en-GB" dirty="0">
                <a:ea typeface="+mn-lt"/>
                <a:cs typeface="+mn-lt"/>
              </a:rPr>
              <a:t> web browser  (with </a:t>
            </a:r>
            <a:r>
              <a:rPr lang="en-GB" dirty="0" err="1">
                <a:ea typeface="+mn-lt"/>
                <a:cs typeface="+mn-lt"/>
              </a:rPr>
              <a:t>Microsft</a:t>
            </a:r>
            <a:r>
              <a:rPr lang="en-GB" dirty="0">
                <a:ea typeface="+mn-lt"/>
                <a:cs typeface="+mn-lt"/>
              </a:rPr>
              <a:t> Internet Explorer) as well as Google Search Engine (with </a:t>
            </a:r>
            <a:r>
              <a:rPr lang="en-GB" dirty="0" err="1">
                <a:ea typeface="+mn-lt"/>
                <a:cs typeface="+mn-lt"/>
              </a:rPr>
              <a:t>Microsft</a:t>
            </a:r>
            <a:r>
              <a:rPr lang="en-GB" dirty="0">
                <a:ea typeface="+mn-lt"/>
                <a:cs typeface="+mn-lt"/>
              </a:rPr>
              <a:t> Bing search engine).</a:t>
            </a:r>
            <a:endParaRPr lang="en-GB" dirty="0"/>
          </a:p>
          <a:p>
            <a:r>
              <a:rPr lang="en-GB" dirty="0">
                <a:ea typeface="+mn-lt"/>
                <a:cs typeface="+mn-lt"/>
              </a:rPr>
              <a:t>Microsoft has clearly undergone change – with growth in Cloud computing service now accounting for a third of Microsoft revenue at $12.5 billion in the 2nd quarter of financial year, up 69% from the previous year.</a:t>
            </a:r>
            <a:endParaRPr lang="en-GB" dirty="0"/>
          </a:p>
          <a:p>
            <a:endParaRPr lang="en-GB" dirty="0">
              <a:cs typeface="Calibri"/>
            </a:endParaRPr>
          </a:p>
        </p:txBody>
      </p:sp>
    </p:spTree>
    <p:extLst>
      <p:ext uri="{BB962C8B-B14F-4D97-AF65-F5344CB8AC3E}">
        <p14:creationId xmlns:p14="http://schemas.microsoft.com/office/powerpoint/2010/main" val="339040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21F34-5A2A-4820-AE80-9BDE4C6C14E6}"/>
              </a:ext>
            </a:extLst>
          </p:cNvPr>
          <p:cNvSpPr>
            <a:spLocks noGrp="1"/>
          </p:cNvSpPr>
          <p:nvPr>
            <p:ph type="title"/>
          </p:nvPr>
        </p:nvSpPr>
        <p:spPr/>
        <p:txBody>
          <a:bodyPr/>
          <a:lstStyle/>
          <a:p>
            <a:r>
              <a:rPr lang="en-GB" dirty="0"/>
              <a:t>Impact of the </a:t>
            </a:r>
            <a:r>
              <a:rPr lang="en-GB"/>
              <a:t>Change</a:t>
            </a:r>
          </a:p>
        </p:txBody>
      </p:sp>
      <p:sp>
        <p:nvSpPr>
          <p:cNvPr id="3" name="Content Placeholder 2">
            <a:extLst>
              <a:ext uri="{FF2B5EF4-FFF2-40B4-BE49-F238E27FC236}">
                <a16:creationId xmlns:a16="http://schemas.microsoft.com/office/drawing/2014/main" id="{8392FF6E-FB90-4ABD-BFCA-7402D90A56D9}"/>
              </a:ext>
            </a:extLst>
          </p:cNvPr>
          <p:cNvSpPr>
            <a:spLocks noGrp="1"/>
          </p:cNvSpPr>
          <p:nvPr>
            <p:ph idx="1"/>
          </p:nvPr>
        </p:nvSpPr>
        <p:spPr/>
        <p:txBody>
          <a:bodyPr/>
          <a:lstStyle/>
          <a:p>
            <a:r>
              <a:rPr lang="en-GB" dirty="0"/>
              <a:t>Technological Change – Microsoft focus is now on cloud services </a:t>
            </a:r>
            <a:r>
              <a:rPr lang="en-GB" dirty="0" err="1"/>
              <a:t>inluding</a:t>
            </a:r>
            <a:r>
              <a:rPr lang="en-GB" dirty="0"/>
              <a:t> cloud storage (Azure) and software as a service (Teams, Office 365, One Drive). </a:t>
            </a:r>
          </a:p>
          <a:p>
            <a:r>
              <a:rPr lang="en-GB" dirty="0"/>
              <a:t>Also there is a huge </a:t>
            </a:r>
            <a:r>
              <a:rPr lang="en-GB" dirty="0" err="1"/>
              <a:t>forcus</a:t>
            </a:r>
            <a:r>
              <a:rPr lang="en-GB" dirty="0"/>
              <a:t> on </a:t>
            </a:r>
            <a:r>
              <a:rPr lang="en-GB" b="1" i="1" dirty="0" err="1">
                <a:highlight>
                  <a:srgbClr val="FFFF00"/>
                </a:highlight>
              </a:rPr>
              <a:t>Artifical</a:t>
            </a:r>
            <a:r>
              <a:rPr lang="en-GB" b="1" i="1" dirty="0">
                <a:highlight>
                  <a:srgbClr val="FFFF00"/>
                </a:highlight>
              </a:rPr>
              <a:t> Intelligence (AI).</a:t>
            </a:r>
            <a:r>
              <a:rPr lang="en-GB" dirty="0"/>
              <a:t> </a:t>
            </a:r>
            <a:r>
              <a:rPr lang="en-GB" dirty="0">
                <a:ea typeface="+mn-lt"/>
                <a:cs typeface="+mn-lt"/>
              </a:rPr>
              <a:t>Microsoft has </a:t>
            </a:r>
            <a:r>
              <a:rPr lang="en-GB" dirty="0" err="1">
                <a:ea typeface="+mn-lt"/>
                <a:cs typeface="+mn-lt"/>
              </a:rPr>
              <a:t>layed</a:t>
            </a:r>
            <a:r>
              <a:rPr lang="en-GB" dirty="0">
                <a:ea typeface="+mn-lt"/>
                <a:cs typeface="+mn-lt"/>
              </a:rPr>
              <a:t> off dozens of journalists and editorial workers as part of a bigger push by Microsoft to rely on artificial intelligence to pick news and content that’s presented on MSN.com, inside Microsoft’s Edge browser, and in the company’s various Microsoft News apps. (The Verge, 2020)</a:t>
            </a:r>
          </a:p>
        </p:txBody>
      </p:sp>
    </p:spTree>
    <p:extLst>
      <p:ext uri="{BB962C8B-B14F-4D97-AF65-F5344CB8AC3E}">
        <p14:creationId xmlns:p14="http://schemas.microsoft.com/office/powerpoint/2010/main" val="4220861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B8E56-8C18-4B48-A614-C25FB1D5AC0F}"/>
              </a:ext>
            </a:extLst>
          </p:cNvPr>
          <p:cNvSpPr>
            <a:spLocks noGrp="1"/>
          </p:cNvSpPr>
          <p:nvPr>
            <p:ph type="title"/>
          </p:nvPr>
        </p:nvSpPr>
        <p:spPr/>
        <p:txBody>
          <a:bodyPr/>
          <a:lstStyle/>
          <a:p>
            <a:r>
              <a:rPr lang="en-GB" dirty="0"/>
              <a:t>Two Theory of change</a:t>
            </a:r>
          </a:p>
        </p:txBody>
      </p:sp>
      <p:sp>
        <p:nvSpPr>
          <p:cNvPr id="3" name="Content Placeholder 2">
            <a:extLst>
              <a:ext uri="{FF2B5EF4-FFF2-40B4-BE49-F238E27FC236}">
                <a16:creationId xmlns:a16="http://schemas.microsoft.com/office/drawing/2014/main" id="{2883F9B8-9229-4C87-AF07-2E8555FACF47}"/>
              </a:ext>
            </a:extLst>
          </p:cNvPr>
          <p:cNvSpPr>
            <a:spLocks noGrp="1"/>
          </p:cNvSpPr>
          <p:nvPr>
            <p:ph idx="1"/>
          </p:nvPr>
        </p:nvSpPr>
        <p:spPr/>
        <p:txBody>
          <a:bodyPr/>
          <a:lstStyle/>
          <a:p>
            <a:r>
              <a:rPr lang="en-GB" dirty="0"/>
              <a:t>Kurt </a:t>
            </a:r>
            <a:r>
              <a:rPr lang="en-GB" dirty="0" err="1"/>
              <a:t>lewin</a:t>
            </a:r>
            <a:r>
              <a:rPr lang="en-GB" dirty="0"/>
              <a:t> has three stage which:</a:t>
            </a:r>
          </a:p>
          <a:p>
            <a:r>
              <a:rPr lang="en-GB" dirty="0"/>
              <a:t>Unfreeze- making sure everyone is ready for change.</a:t>
            </a:r>
          </a:p>
          <a:p>
            <a:r>
              <a:rPr lang="en-GB" dirty="0"/>
              <a:t>Change- expect the intended change.</a:t>
            </a:r>
          </a:p>
          <a:p>
            <a:r>
              <a:rPr lang="en-GB" dirty="0"/>
              <a:t>Refreeze- making sure the change is </a:t>
            </a:r>
            <a:r>
              <a:rPr lang="en-GB" dirty="0" err="1"/>
              <a:t>permernant</a:t>
            </a:r>
            <a:r>
              <a:rPr lang="en-GB" dirty="0"/>
              <a:t>.</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737726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EF7BA-2510-464C-957A-F57E2CE53C65}"/>
              </a:ext>
            </a:extLst>
          </p:cNvPr>
          <p:cNvSpPr>
            <a:spLocks noGrp="1"/>
          </p:cNvSpPr>
          <p:nvPr>
            <p:ph type="title"/>
          </p:nvPr>
        </p:nvSpPr>
        <p:spPr/>
        <p:txBody>
          <a:bodyPr/>
          <a:lstStyle/>
          <a:p>
            <a:r>
              <a:rPr lang="en-GB" dirty="0"/>
              <a:t>Two Theory of change</a:t>
            </a:r>
          </a:p>
        </p:txBody>
      </p:sp>
      <p:sp>
        <p:nvSpPr>
          <p:cNvPr id="3" name="Content Placeholder 2">
            <a:extLst>
              <a:ext uri="{FF2B5EF4-FFF2-40B4-BE49-F238E27FC236}">
                <a16:creationId xmlns:a16="http://schemas.microsoft.com/office/drawing/2014/main" id="{546A69AA-5C93-41C4-98EB-2A0414A6B6E4}"/>
              </a:ext>
            </a:extLst>
          </p:cNvPr>
          <p:cNvSpPr>
            <a:spLocks noGrp="1"/>
          </p:cNvSpPr>
          <p:nvPr>
            <p:ph idx="1"/>
          </p:nvPr>
        </p:nvSpPr>
        <p:spPr/>
        <p:txBody>
          <a:bodyPr>
            <a:normAutofit lnSpcReduction="10000"/>
          </a:bodyPr>
          <a:lstStyle/>
          <a:p>
            <a:r>
              <a:rPr lang="en-GB" dirty="0"/>
              <a:t>John </a:t>
            </a:r>
            <a:r>
              <a:rPr lang="en-GB" dirty="0" err="1"/>
              <a:t>kotter</a:t>
            </a:r>
            <a:r>
              <a:rPr lang="en-GB" dirty="0"/>
              <a:t> theory of change:</a:t>
            </a:r>
          </a:p>
          <a:p>
            <a:r>
              <a:rPr lang="en-GB" dirty="0"/>
              <a:t>Create urgency- highlight the potential threat.</a:t>
            </a:r>
          </a:p>
          <a:p>
            <a:r>
              <a:rPr lang="en-GB" dirty="0"/>
              <a:t>Build guiding team- form a powerful change coalition who would be working as a team</a:t>
            </a:r>
          </a:p>
          <a:p>
            <a:r>
              <a:rPr lang="en-GB" dirty="0"/>
              <a:t>Develop a vision- determining the core values.</a:t>
            </a:r>
          </a:p>
          <a:p>
            <a:r>
              <a:rPr lang="en-GB" dirty="0"/>
              <a:t>Communicating the vision- handle the concerns and issues of people honestly and with involvement.</a:t>
            </a:r>
          </a:p>
          <a:p>
            <a:r>
              <a:rPr lang="en-GB" dirty="0"/>
              <a:t>Removing obstacles- ensure that the process and structure are in place and inline with the organization vision.</a:t>
            </a:r>
          </a:p>
          <a:p>
            <a:r>
              <a:rPr lang="en-GB" dirty="0"/>
              <a:t>Creating short term wins- reward the contributions of people who are involved.</a:t>
            </a:r>
          </a:p>
          <a:p>
            <a:r>
              <a:rPr lang="en-GB" dirty="0"/>
              <a:t>Consolidating gains- making sure continuous improvement are made.</a:t>
            </a:r>
          </a:p>
          <a:p>
            <a:r>
              <a:rPr lang="en-GB" dirty="0"/>
              <a:t>Making change stick- making sure whatever changes has been made are continually looked over.</a:t>
            </a:r>
          </a:p>
        </p:txBody>
      </p:sp>
    </p:spTree>
    <p:extLst>
      <p:ext uri="{BB962C8B-B14F-4D97-AF65-F5344CB8AC3E}">
        <p14:creationId xmlns:p14="http://schemas.microsoft.com/office/powerpoint/2010/main" val="2090136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89FCC-8C8A-4B33-BFE7-5DEA28CB8FF7}"/>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D9CE7B75-4802-4A49-AFD5-F4A26DB7E602}"/>
              </a:ext>
            </a:extLst>
          </p:cNvPr>
          <p:cNvSpPr>
            <a:spLocks noGrp="1"/>
          </p:cNvSpPr>
          <p:nvPr>
            <p:ph idx="1"/>
          </p:nvPr>
        </p:nvSpPr>
        <p:spPr/>
        <p:txBody>
          <a:bodyPr vert="horz" lIns="91440" tIns="45720" rIns="91440" bIns="45720" rtlCol="0" anchor="t">
            <a:normAutofit fontScale="92500" lnSpcReduction="10000"/>
          </a:bodyPr>
          <a:lstStyle/>
          <a:p>
            <a:r>
              <a:rPr lang="en-GB" b="1" dirty="0">
                <a:ea typeface="+mn-lt"/>
                <a:cs typeface="+mn-lt"/>
                <a:hlinkClick r:id="rId2"/>
              </a:rPr>
              <a:t>https://uk.reuters.com/article/uk-microsoft-results/microsoft-cloud-revenue-regains-momentum-sending-profit-above-street-estimates-idUKKBN1ZS2Z7</a:t>
            </a:r>
            <a:endParaRPr lang="en-GB">
              <a:cs typeface="Calibri" panose="020F0502020204030204"/>
            </a:endParaRPr>
          </a:p>
          <a:p>
            <a:r>
              <a:rPr lang="en-GB" dirty="0">
                <a:ea typeface="+mn-lt"/>
                <a:cs typeface="+mn-lt"/>
                <a:hlinkClick r:id="rId3"/>
              </a:rPr>
              <a:t>https://techcrunch.com/2019/02/04/after-5-years-microsoft-ceo-satya-nadella-has-transformed-more-than-the-stock-price/</a:t>
            </a:r>
            <a:endParaRPr lang="en-GB"/>
          </a:p>
          <a:p>
            <a:r>
              <a:rPr lang="en-GB" dirty="0">
                <a:ea typeface="+mn-lt"/>
                <a:cs typeface="+mn-lt"/>
                <a:hlinkClick r:id="rId4"/>
              </a:rPr>
              <a:t>https://www.theverge.com/2016/1/28/10864034/windows-phone-is-dead</a:t>
            </a:r>
            <a:endParaRPr lang="en-GB"/>
          </a:p>
          <a:p>
            <a:r>
              <a:rPr lang="en-GB" dirty="0">
                <a:ea typeface="+mn-lt"/>
                <a:cs typeface="+mn-lt"/>
                <a:hlinkClick r:id="rId5"/>
              </a:rPr>
              <a:t>https://www.forbes.com/sites/jeanbaptiste/2019/08/06/why-microsoft-has-the-largest-commercial-cloud-business-surpassing-38-billion-in-revenue-per-year/#4e90fa0d5208</a:t>
            </a:r>
            <a:endParaRPr lang="en-GB"/>
          </a:p>
          <a:p>
            <a:r>
              <a:rPr lang="en-GB" dirty="0">
                <a:ea typeface="+mn-lt"/>
                <a:cs typeface="+mn-lt"/>
                <a:hlinkClick r:id="rId6"/>
              </a:rPr>
              <a:t>https://www.geekwire.com/2020/microsoft-surpasses-150000-employees-1st-time-hiring-surges-outside-seattle-area-hq/</a:t>
            </a:r>
            <a:endParaRPr lang="en-GB"/>
          </a:p>
          <a:p>
            <a:r>
              <a:rPr lang="en-GB" dirty="0">
                <a:ea typeface="+mn-lt"/>
                <a:cs typeface="+mn-lt"/>
                <a:hlinkClick r:id="rId7"/>
              </a:rPr>
              <a:t>https://www.economist.com/leaders/2019/07/25/what-microsofts-revival-can-teach-other-tech-companies</a:t>
            </a:r>
            <a:endParaRPr lang="en-GB"/>
          </a:p>
          <a:p>
            <a:r>
              <a:rPr lang="en-GB" dirty="0">
                <a:ea typeface="+mn-lt"/>
                <a:cs typeface="+mn-lt"/>
                <a:hlinkClick r:id="rId8"/>
              </a:rPr>
              <a:t>https://www.theverge.com/2020/5/30/21275524/microsoft-news-msn-layoffs-artificial-intelligence-ai-replacements</a:t>
            </a:r>
          </a:p>
          <a:p>
            <a:endParaRPr lang="en-GB" dirty="0">
              <a:cs typeface="Calibri"/>
            </a:endParaRPr>
          </a:p>
        </p:txBody>
      </p:sp>
    </p:spTree>
    <p:extLst>
      <p:ext uri="{BB962C8B-B14F-4D97-AF65-F5344CB8AC3E}">
        <p14:creationId xmlns:p14="http://schemas.microsoft.com/office/powerpoint/2010/main" val="2253487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F5DD0-73A3-4BF2-8A44-F9F78945936D}"/>
              </a:ext>
            </a:extLst>
          </p:cNvPr>
          <p:cNvSpPr>
            <a:spLocks noGrp="1"/>
          </p:cNvSpPr>
          <p:nvPr>
            <p:ph type="title"/>
          </p:nvPr>
        </p:nvSpPr>
        <p:spPr/>
        <p:txBody>
          <a:bodyPr/>
          <a:lstStyle/>
          <a:p>
            <a:r>
              <a:rPr lang="en-GB">
                <a:cs typeface="Calibri Light"/>
              </a:rPr>
              <a:t>5 key dates – Link references</a:t>
            </a:r>
            <a:endParaRPr lang="en-GB"/>
          </a:p>
        </p:txBody>
      </p:sp>
      <p:sp>
        <p:nvSpPr>
          <p:cNvPr id="3" name="Content Placeholder 2">
            <a:extLst>
              <a:ext uri="{FF2B5EF4-FFF2-40B4-BE49-F238E27FC236}">
                <a16:creationId xmlns:a16="http://schemas.microsoft.com/office/drawing/2014/main" id="{7BCEF504-FDCE-4CB6-9DC7-6906D9DEFE80}"/>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https://techcrunch.com/2019/02/06/microsoft-really-really-really-doesnt-want-you-to-buy-office-2019/</a:t>
            </a:r>
            <a:endParaRPr lang="en-GB">
              <a:ea typeface="+mn-lt"/>
              <a:cs typeface="+mn-lt"/>
            </a:endParaRPr>
          </a:p>
          <a:p>
            <a:r>
              <a:rPr lang="en-GB" dirty="0">
                <a:ea typeface="+mn-lt"/>
                <a:cs typeface="+mn-lt"/>
                <a:hlinkClick r:id="rId3"/>
              </a:rPr>
              <a:t>https://www.theverge.com/2019/5/16/18628090/microsoft-sony-cloud-gaming-ai-partnership</a:t>
            </a:r>
            <a:endParaRPr lang="en-GB">
              <a:cs typeface="Calibri" panose="020F0502020204030204"/>
            </a:endParaRPr>
          </a:p>
          <a:p>
            <a:r>
              <a:rPr lang="en-GB" dirty="0">
                <a:ea typeface="+mn-lt"/>
                <a:cs typeface="+mn-lt"/>
                <a:hlinkClick r:id="rId4"/>
              </a:rPr>
              <a:t>https://techcrunch.com/2019/07/17/att-signs-2-billion-cloud-deal-with-microsoft/</a:t>
            </a:r>
          </a:p>
          <a:p>
            <a:r>
              <a:rPr lang="en-GB" dirty="0">
                <a:ea typeface="+mn-lt"/>
                <a:cs typeface="+mn-lt"/>
                <a:hlinkClick r:id="rId5"/>
              </a:rPr>
              <a:t>https://thenextweb.com/artificial-intelligence/2019/10/28/amazon-prepares-to-strike-back-after-microsoft-wins-10b-jedi-contract/</a:t>
            </a:r>
          </a:p>
          <a:p>
            <a:r>
              <a:rPr lang="en-GB" dirty="0">
                <a:ea typeface="+mn-lt"/>
                <a:cs typeface="+mn-lt"/>
                <a:hlinkClick r:id="rId6"/>
              </a:rPr>
              <a:t>https://uk.reuters.com/article/us-microsoft-teams/microsoft-teams-surpasses-20-million-daily-active-users-rival-slack-shares-slip-idUKKBN1XT1VL</a:t>
            </a:r>
            <a:endParaRPr lang="en-GB"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77594720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TotalTime>42</TotalTime>
  <Words>1591</Words>
  <Application>Microsoft Office PowerPoint</Application>
  <PresentationFormat>Widescreen</PresentationFormat>
  <Paragraphs>91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Corbel</vt:lpstr>
      <vt:lpstr>Wingdings 2</vt:lpstr>
      <vt:lpstr>Frame</vt:lpstr>
      <vt:lpstr>MICROSOFT Management of Change</vt:lpstr>
      <vt:lpstr>Background of Microsoft</vt:lpstr>
      <vt:lpstr>Current Market Position</vt:lpstr>
      <vt:lpstr>MAJOR CHANGE IN LAST 3 YEARS</vt:lpstr>
      <vt:lpstr>Major Stakeholders</vt:lpstr>
      <vt:lpstr>5 key dates that signifies the change in Microsoft Business</vt:lpstr>
      <vt:lpstr>SWOT- Strength</vt:lpstr>
      <vt:lpstr>PESTLE- Technology</vt:lpstr>
      <vt:lpstr> - What is the change for operational</vt:lpstr>
      <vt:lpstr>Impact of the Change</vt:lpstr>
      <vt:lpstr>Two Theory of change</vt:lpstr>
      <vt:lpstr>Two Theory of change</vt:lpstr>
      <vt:lpstr>References</vt:lpstr>
      <vt:lpstr>5 key dates – Link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Najm Rahman</dc:creator>
  <cp:lastModifiedBy>Abdul Momin</cp:lastModifiedBy>
  <cp:revision>488</cp:revision>
  <dcterms:created xsi:type="dcterms:W3CDTF">2020-05-31T19:36:10Z</dcterms:created>
  <dcterms:modified xsi:type="dcterms:W3CDTF">2020-05-31T23:21:39Z</dcterms:modified>
</cp:coreProperties>
</file>