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omments/comment1.xml" ContentType="application/vnd.openxmlformats-officedocument.presentationml.comments+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6"/>
  </p:notesMasterIdLst>
  <p:handoutMasterIdLst>
    <p:handoutMasterId r:id="rId27"/>
  </p:handoutMasterIdLst>
  <p:sldIdLst>
    <p:sldId id="325" r:id="rId5"/>
    <p:sldId id="283" r:id="rId6"/>
    <p:sldId id="297" r:id="rId7"/>
    <p:sldId id="305" r:id="rId8"/>
    <p:sldId id="304" r:id="rId9"/>
    <p:sldId id="307" r:id="rId10"/>
    <p:sldId id="312" r:id="rId11"/>
    <p:sldId id="311" r:id="rId12"/>
    <p:sldId id="306" r:id="rId13"/>
    <p:sldId id="308" r:id="rId14"/>
    <p:sldId id="314" r:id="rId15"/>
    <p:sldId id="315" r:id="rId16"/>
    <p:sldId id="309" r:id="rId17"/>
    <p:sldId id="323" r:id="rId18"/>
    <p:sldId id="316" r:id="rId19"/>
    <p:sldId id="320" r:id="rId20"/>
    <p:sldId id="326" r:id="rId21"/>
    <p:sldId id="321" r:id="rId22"/>
    <p:sldId id="318" r:id="rId23"/>
    <p:sldId id="313" r:id="rId24"/>
    <p:sldId id="310"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Tomy Adattu Chacko" initials="TAC" lastIdx="1" clrIdx="0">
    <p:extLst>
      <p:ext uri="{19B8F6BF-5375-455C-9EA6-DF929625EA0E}">
        <p15:presenceInfo xmlns:p15="http://schemas.microsoft.com/office/powerpoint/2012/main" userId="87ebf91d584d2465"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2097362-5080-A242-BBB5-6F7A2A3F6F0C}" v="10" dt="2021-10-27T22:42:27.455"/>
  </p1510:revLst>
</p1510:revInfo>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3964" autoAdjust="0"/>
  </p:normalViewPr>
  <p:slideViewPr>
    <p:cSldViewPr>
      <p:cViewPr varScale="1">
        <p:scale>
          <a:sx n="71" d="100"/>
          <a:sy n="71" d="100"/>
        </p:scale>
        <p:origin x="408" y="7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commentAuthors" Target="commentAuthor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viewProps" Target="viewProps.xml"/><Relationship Id="rId8" Type="http://schemas.openxmlformats.org/officeDocument/2006/relationships/slide" Target="slides/slide4.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0-04-28T00:08:30.257" idx="1">
    <p:pos x="10" y="10"/>
    <p:text/>
    <p:extLst>
      <p:ext uri="{C676402C-5697-4E1C-873F-D02D1690AC5C}">
        <p15:threadingInfo xmlns:p15="http://schemas.microsoft.com/office/powerpoint/2012/main" timeZoneBias="-60"/>
      </p:ext>
    </p:extLst>
  </p:cm>
</p: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29/06/2022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6/29/2022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14</a:t>
            </a:fld>
            <a:endParaRPr lang="en-US"/>
          </a:p>
        </p:txBody>
      </p:sp>
    </p:spTree>
    <p:extLst>
      <p:ext uri="{BB962C8B-B14F-4D97-AF65-F5344CB8AC3E}">
        <p14:creationId xmlns:p14="http://schemas.microsoft.com/office/powerpoint/2010/main" val="12177400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29/06/2022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29/06/2022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29/06/2022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29/06/2022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29/06/2022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29/06/2022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29/06/2022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29/06/2022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29/06/2022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29/06/2022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29/06/2022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29/06/2022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watch?time_continue=7&amp;v=S7CN9Trw43w&amp;feature=emb_title" TargetMode="External"/><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hyperlink" Target="https://www.youtube.com/watch?v=GJZ_Q8RGZWg&amp;feature=emb_title"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7.xml"/><Relationship Id="rId4" Type="http://schemas.openxmlformats.org/officeDocument/2006/relationships/image" Target="../media/image10.JPG"/></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youtu.be/GJZ_Q8RGZWg" TargetMode="External"/><Relationship Id="rId2" Type="http://schemas.openxmlformats.org/officeDocument/2006/relationships/hyperlink" Target="https://youtu.be/S7CN9Trw43w" TargetMode="Externa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4.gif"/><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1124744"/>
            <a:ext cx="7992888" cy="4824536"/>
          </a:xfrm>
        </p:spPr>
        <p:txBody>
          <a:bodyPr>
            <a:noAutofit/>
          </a:bodyPr>
          <a:lstStyle/>
          <a:p>
            <a:r>
              <a:rPr lang="en-GB" altLang="en-US" sz="2800" b="1" dirty="0"/>
              <a:t>          Certificate of Higher Education in Skills for the Workplace</a:t>
            </a:r>
            <a:br>
              <a:rPr lang="en-GB" altLang="en-US" sz="2800" dirty="0"/>
            </a:br>
            <a:r>
              <a:rPr lang="en-GB" dirty="0"/>
              <a:t> </a:t>
            </a:r>
            <a:r>
              <a:rPr lang="en-GB" sz="3200" b="1" dirty="0">
                <a:solidFill>
                  <a:schemeClr val="accent2">
                    <a:lumMod val="20000"/>
                    <a:lumOff val="80000"/>
                  </a:schemeClr>
                </a:solidFill>
              </a:rPr>
              <a:t>Effective Team Working &amp; Communications</a:t>
            </a:r>
            <a:br>
              <a:rPr lang="en-GB" sz="4000" b="1" dirty="0">
                <a:solidFill>
                  <a:schemeClr val="accent2">
                    <a:lumMod val="20000"/>
                    <a:lumOff val="80000"/>
                  </a:schemeClr>
                </a:solidFill>
              </a:rPr>
            </a:br>
            <a:r>
              <a:rPr lang="en-GB" sz="3200" b="1" dirty="0">
                <a:solidFill>
                  <a:schemeClr val="accent2">
                    <a:lumMod val="20000"/>
                    <a:lumOff val="80000"/>
                  </a:schemeClr>
                </a:solidFill>
              </a:rPr>
              <a:t>(BMSW 4002)</a:t>
            </a:r>
            <a:br>
              <a:rPr lang="en-GB" sz="3600" b="1" dirty="0">
                <a:solidFill>
                  <a:schemeClr val="accent2">
                    <a:lumMod val="20000"/>
                    <a:lumOff val="80000"/>
                  </a:schemeClr>
                </a:solidFill>
              </a:rPr>
            </a:br>
            <a:r>
              <a:rPr lang="en-GB" sz="4000" b="1" dirty="0">
                <a:solidFill>
                  <a:schemeClr val="accent2">
                    <a:lumMod val="20000"/>
                    <a:lumOff val="80000"/>
                  </a:schemeClr>
                </a:solidFill>
              </a:rPr>
              <a:t>Functions of communication</a:t>
            </a:r>
            <a:br>
              <a:rPr lang="en-GB" sz="4000" b="1" dirty="0">
                <a:solidFill>
                  <a:schemeClr val="accent2">
                    <a:lumMod val="20000"/>
                    <a:lumOff val="80000"/>
                  </a:schemeClr>
                </a:solidFill>
              </a:rPr>
            </a:br>
            <a:r>
              <a:rPr lang="en-GB" sz="4000" b="1" dirty="0">
                <a:solidFill>
                  <a:schemeClr val="accent2">
                    <a:lumMod val="20000"/>
                    <a:lumOff val="80000"/>
                  </a:schemeClr>
                </a:solidFill>
              </a:rPr>
              <a:t>Week 6</a:t>
            </a:r>
            <a:br>
              <a:rPr lang="en-GB" sz="4000" b="1" dirty="0">
                <a:solidFill>
                  <a:schemeClr val="accent2">
                    <a:lumMod val="20000"/>
                    <a:lumOff val="80000"/>
                  </a:schemeClr>
                </a:solidFill>
              </a:rPr>
            </a:br>
            <a:endParaRPr lang="en-GB" altLang="en-US" sz="4000" dirty="0">
              <a:solidFill>
                <a:schemeClr val="accent2">
                  <a:lumMod val="20000"/>
                  <a:lumOff val="80000"/>
                </a:schemeClr>
              </a:solidFill>
            </a:endParaRPr>
          </a:p>
        </p:txBody>
      </p:sp>
    </p:spTree>
    <p:extLst>
      <p:ext uri="{BB962C8B-B14F-4D97-AF65-F5344CB8AC3E}">
        <p14:creationId xmlns:p14="http://schemas.microsoft.com/office/powerpoint/2010/main" val="22593170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In this session…..</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p:txBody>
          <a:bodyPr/>
          <a:lstStyle/>
          <a:p>
            <a:r>
              <a:rPr lang="en-US" dirty="0"/>
              <a:t>Overview of week 6 - 10</a:t>
            </a:r>
          </a:p>
          <a:p>
            <a:r>
              <a:rPr lang="en-US" dirty="0"/>
              <a:t>Discuss the functions of communication</a:t>
            </a:r>
          </a:p>
          <a:p>
            <a:r>
              <a:rPr lang="en-US" dirty="0"/>
              <a:t>Introduce component 2 assessment brief </a:t>
            </a:r>
          </a:p>
          <a:p>
            <a:r>
              <a:rPr lang="en-US" dirty="0"/>
              <a:t>Group work allocation. </a:t>
            </a:r>
          </a:p>
          <a:p>
            <a:pPr marL="0" indent="0">
              <a:buNone/>
            </a:pPr>
            <a:endParaRPr lang="en-GB" dirty="0"/>
          </a:p>
        </p:txBody>
      </p:sp>
    </p:spTree>
    <p:extLst>
      <p:ext uri="{BB962C8B-B14F-4D97-AF65-F5344CB8AC3E}">
        <p14:creationId xmlns:p14="http://schemas.microsoft.com/office/powerpoint/2010/main" val="673045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F9892-D485-4F22-92A3-4740D461EF69}"/>
              </a:ext>
            </a:extLst>
          </p:cNvPr>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Overview of week 6 - 10</a:t>
            </a:r>
          </a:p>
        </p:txBody>
      </p:sp>
      <p:graphicFrame>
        <p:nvGraphicFramePr>
          <p:cNvPr id="4" name="Content Placeholder 3">
            <a:extLst>
              <a:ext uri="{FF2B5EF4-FFF2-40B4-BE49-F238E27FC236}">
                <a16:creationId xmlns:a16="http://schemas.microsoft.com/office/drawing/2014/main" id="{7D9E86BF-A898-420D-B828-756163D98846}"/>
              </a:ext>
            </a:extLst>
          </p:cNvPr>
          <p:cNvGraphicFramePr>
            <a:graphicFrameLocks noGrp="1"/>
          </p:cNvGraphicFramePr>
          <p:nvPr>
            <p:ph idx="1"/>
            <p:extLst>
              <p:ext uri="{D42A27DB-BD31-4B8C-83A1-F6EECF244321}">
                <p14:modId xmlns:p14="http://schemas.microsoft.com/office/powerpoint/2010/main" val="824929080"/>
              </p:ext>
            </p:extLst>
          </p:nvPr>
        </p:nvGraphicFramePr>
        <p:xfrm>
          <a:off x="35496" y="1222688"/>
          <a:ext cx="9073008" cy="4015255"/>
        </p:xfrm>
        <a:graphic>
          <a:graphicData uri="http://schemas.openxmlformats.org/drawingml/2006/table">
            <a:tbl>
              <a:tblPr>
                <a:tableStyleId>{8FD4443E-F989-4FC4-A0C8-D5A2AF1F390B}</a:tableStyleId>
              </a:tblPr>
              <a:tblGrid>
                <a:gridCol w="1178404">
                  <a:extLst>
                    <a:ext uri="{9D8B030D-6E8A-4147-A177-3AD203B41FA5}">
                      <a16:colId xmlns:a16="http://schemas.microsoft.com/office/drawing/2014/main" val="3544495237"/>
                    </a:ext>
                  </a:extLst>
                </a:gridCol>
                <a:gridCol w="7894604">
                  <a:extLst>
                    <a:ext uri="{9D8B030D-6E8A-4147-A177-3AD203B41FA5}">
                      <a16:colId xmlns:a16="http://schemas.microsoft.com/office/drawing/2014/main" val="2878179804"/>
                    </a:ext>
                  </a:extLst>
                </a:gridCol>
              </a:tblGrid>
              <a:tr h="772499">
                <a:tc>
                  <a:txBody>
                    <a:bodyPr/>
                    <a:lstStyle/>
                    <a:p>
                      <a:pPr algn="l" fontAlgn="b">
                        <a:lnSpc>
                          <a:spcPct val="150000"/>
                        </a:lnSpc>
                      </a:pPr>
                      <a:r>
                        <a:rPr lang="en-GB" sz="2000" u="none" strike="noStrike" dirty="0">
                          <a:effectLst/>
                        </a:rPr>
                        <a:t>Week 6</a:t>
                      </a:r>
                      <a:endParaRPr lang="en-GB" sz="2000" b="0" i="0" u="none" strike="noStrike" dirty="0">
                        <a:solidFill>
                          <a:srgbClr val="000000"/>
                        </a:solidFill>
                        <a:effectLst/>
                        <a:latin typeface="Calibri" panose="020F0502020204030204" pitchFamily="34" charset="0"/>
                      </a:endParaRPr>
                    </a:p>
                  </a:txBody>
                  <a:tcPr marL="45720" marR="45720" anchor="ctr"/>
                </a:tc>
                <a:tc>
                  <a:txBody>
                    <a:bodyPr/>
                    <a:lstStyle/>
                    <a:p>
                      <a:pPr algn="l" fontAlgn="b">
                        <a:lnSpc>
                          <a:spcPct val="150000"/>
                        </a:lnSpc>
                      </a:pPr>
                      <a:r>
                        <a:rPr lang="en-GB" sz="2000" u="none" strike="noStrike" dirty="0">
                          <a:effectLst/>
                        </a:rPr>
                        <a:t>Functions of communication </a:t>
                      </a:r>
                      <a:endParaRPr lang="en-GB" sz="2000" b="0" i="0" u="none" strike="noStrike" dirty="0">
                        <a:solidFill>
                          <a:srgbClr val="000000"/>
                        </a:solidFill>
                        <a:effectLst/>
                        <a:latin typeface="Calibri" panose="020F0502020204030204" pitchFamily="34" charset="0"/>
                      </a:endParaRPr>
                    </a:p>
                  </a:txBody>
                  <a:tcPr marL="45720" marR="45720" anchor="ctr"/>
                </a:tc>
                <a:extLst>
                  <a:ext uri="{0D108BD9-81ED-4DB2-BD59-A6C34878D82A}">
                    <a16:rowId xmlns:a16="http://schemas.microsoft.com/office/drawing/2014/main" val="373576074"/>
                  </a:ext>
                </a:extLst>
              </a:tr>
              <a:tr h="772499">
                <a:tc>
                  <a:txBody>
                    <a:bodyPr/>
                    <a:lstStyle/>
                    <a:p>
                      <a:pPr algn="l" fontAlgn="b">
                        <a:lnSpc>
                          <a:spcPct val="150000"/>
                        </a:lnSpc>
                      </a:pPr>
                      <a:r>
                        <a:rPr lang="en-GB" sz="2000" u="none" strike="noStrike" dirty="0">
                          <a:effectLst/>
                        </a:rPr>
                        <a:t>Week 7</a:t>
                      </a:r>
                      <a:endParaRPr lang="en-GB" sz="2000" b="0" i="0" u="none" strike="noStrike" dirty="0">
                        <a:solidFill>
                          <a:srgbClr val="000000"/>
                        </a:solidFill>
                        <a:effectLst/>
                        <a:latin typeface="Calibri" panose="020F0502020204030204" pitchFamily="34" charset="0"/>
                      </a:endParaRPr>
                    </a:p>
                  </a:txBody>
                  <a:tcPr marL="45720" marR="45720" anchor="ctr"/>
                </a:tc>
                <a:tc>
                  <a:txBody>
                    <a:bodyPr/>
                    <a:lstStyle/>
                    <a:p>
                      <a:pPr algn="l" fontAlgn="b">
                        <a:lnSpc>
                          <a:spcPct val="150000"/>
                        </a:lnSpc>
                      </a:pPr>
                      <a:r>
                        <a:rPr lang="en-GB" sz="2000" u="none" strike="noStrike">
                          <a:effectLst/>
                        </a:rPr>
                        <a:t>Communication process &amp; Barriers</a:t>
                      </a:r>
                      <a:endParaRPr lang="en-GB" sz="2000" b="0" i="0" u="none" strike="noStrike" dirty="0">
                        <a:solidFill>
                          <a:srgbClr val="000000"/>
                        </a:solidFill>
                        <a:effectLst/>
                        <a:latin typeface="Calibri" panose="020F0502020204030204" pitchFamily="34" charset="0"/>
                      </a:endParaRPr>
                    </a:p>
                  </a:txBody>
                  <a:tcPr marL="45720" marR="45720" anchor="ctr"/>
                </a:tc>
                <a:extLst>
                  <a:ext uri="{0D108BD9-81ED-4DB2-BD59-A6C34878D82A}">
                    <a16:rowId xmlns:a16="http://schemas.microsoft.com/office/drawing/2014/main" val="4137254022"/>
                  </a:ext>
                </a:extLst>
              </a:tr>
              <a:tr h="772499">
                <a:tc>
                  <a:txBody>
                    <a:bodyPr/>
                    <a:lstStyle/>
                    <a:p>
                      <a:pPr algn="l" fontAlgn="b">
                        <a:lnSpc>
                          <a:spcPct val="150000"/>
                        </a:lnSpc>
                      </a:pPr>
                      <a:r>
                        <a:rPr lang="en-GB" sz="2000" u="none" strike="noStrike" dirty="0">
                          <a:effectLst/>
                        </a:rPr>
                        <a:t>Week 8</a:t>
                      </a:r>
                      <a:endParaRPr lang="en-GB" sz="2000" b="0" i="0" u="none" strike="noStrike" dirty="0">
                        <a:solidFill>
                          <a:srgbClr val="000000"/>
                        </a:solidFill>
                        <a:effectLst/>
                        <a:latin typeface="Calibri" panose="020F0502020204030204" pitchFamily="34" charset="0"/>
                      </a:endParaRPr>
                    </a:p>
                  </a:txBody>
                  <a:tcPr marL="45720" marR="45720" anchor="ctr"/>
                </a:tc>
                <a:tc>
                  <a:txBody>
                    <a:bodyPr/>
                    <a:lstStyle/>
                    <a:p>
                      <a:pPr marL="0" marR="0" lvl="0" indent="0" algn="l" defTabSz="914400" rtl="0" eaLnBrk="1" fontAlgn="b" latinLnBrk="0" hangingPunct="1">
                        <a:lnSpc>
                          <a:spcPct val="150000"/>
                        </a:lnSpc>
                        <a:spcBef>
                          <a:spcPts val="0"/>
                        </a:spcBef>
                        <a:spcAft>
                          <a:spcPts val="0"/>
                        </a:spcAft>
                        <a:buClrTx/>
                        <a:buSzTx/>
                        <a:buFontTx/>
                        <a:buNone/>
                        <a:tabLst/>
                        <a:defRPr/>
                      </a:pPr>
                      <a:r>
                        <a:rPr lang="en-GB" sz="2000" u="none" strike="noStrike" baseline="0" dirty="0">
                          <a:effectLst/>
                        </a:rPr>
                        <a:t>Communications </a:t>
                      </a:r>
                      <a:r>
                        <a:rPr lang="en-GB" sz="2000" u="none" strike="noStrike" dirty="0">
                          <a:effectLst/>
                        </a:rPr>
                        <a:t>Channels,</a:t>
                      </a:r>
                      <a:r>
                        <a:rPr lang="en-GB" sz="2000" u="none" strike="noStrike" baseline="0" dirty="0">
                          <a:effectLst/>
                        </a:rPr>
                        <a:t> Technology, &amp; Ethics of communication</a:t>
                      </a:r>
                      <a:endParaRPr lang="en-GB" sz="2000" b="0" i="0" u="none" strike="noStrike" dirty="0">
                        <a:solidFill>
                          <a:srgbClr val="000000"/>
                        </a:solidFill>
                        <a:effectLst/>
                        <a:latin typeface="Calibri" panose="020F0502020204030204" pitchFamily="34" charset="0"/>
                      </a:endParaRPr>
                    </a:p>
                    <a:p>
                      <a:pPr algn="l" fontAlgn="b">
                        <a:lnSpc>
                          <a:spcPct val="150000"/>
                        </a:lnSpc>
                      </a:pPr>
                      <a:endParaRPr lang="en-GB" sz="2000" b="0" i="0" u="none" strike="noStrike" dirty="0">
                        <a:solidFill>
                          <a:srgbClr val="000000"/>
                        </a:solidFill>
                        <a:effectLst/>
                        <a:latin typeface="Calibri" panose="020F0502020204030204" pitchFamily="34" charset="0"/>
                      </a:endParaRPr>
                    </a:p>
                  </a:txBody>
                  <a:tcPr marL="45720" marR="45720" anchor="ctr"/>
                </a:tc>
                <a:extLst>
                  <a:ext uri="{0D108BD9-81ED-4DB2-BD59-A6C34878D82A}">
                    <a16:rowId xmlns:a16="http://schemas.microsoft.com/office/drawing/2014/main" val="1514962232"/>
                  </a:ext>
                </a:extLst>
              </a:tr>
              <a:tr h="772499">
                <a:tc>
                  <a:txBody>
                    <a:bodyPr/>
                    <a:lstStyle/>
                    <a:p>
                      <a:pPr algn="l" fontAlgn="b">
                        <a:lnSpc>
                          <a:spcPct val="150000"/>
                        </a:lnSpc>
                      </a:pPr>
                      <a:r>
                        <a:rPr lang="en-GB" sz="2000" u="none" strike="noStrike" dirty="0">
                          <a:effectLst/>
                        </a:rPr>
                        <a:t>Week  9</a:t>
                      </a:r>
                      <a:endParaRPr lang="en-GB" sz="2000" b="0" i="0" u="none" strike="noStrike" dirty="0">
                        <a:solidFill>
                          <a:srgbClr val="000000"/>
                        </a:solidFill>
                        <a:effectLst/>
                        <a:latin typeface="Calibri" panose="020F0502020204030204" pitchFamily="34" charset="0"/>
                      </a:endParaRPr>
                    </a:p>
                  </a:txBody>
                  <a:tcPr marL="45720" marR="45720" anchor="ctr"/>
                </a:tc>
                <a:tc>
                  <a:txBody>
                    <a:bodyPr/>
                    <a:lstStyle/>
                    <a:p>
                      <a:pPr algn="l" fontAlgn="b">
                        <a:lnSpc>
                          <a:spcPct val="150000"/>
                        </a:lnSpc>
                      </a:pPr>
                      <a:r>
                        <a:rPr lang="en-GB" sz="2000" u="none" strike="noStrike" dirty="0">
                          <a:effectLst/>
                        </a:rPr>
                        <a:t>Communication in Organisation &amp;</a:t>
                      </a:r>
                      <a:r>
                        <a:rPr lang="en-GB" sz="2000" u="none" strike="noStrike" baseline="0" dirty="0">
                          <a:effectLst/>
                        </a:rPr>
                        <a:t> Face to Face</a:t>
                      </a:r>
                      <a:endParaRPr lang="en-GB" sz="2000" b="0" i="0" u="none" strike="noStrike" dirty="0">
                        <a:solidFill>
                          <a:srgbClr val="000000"/>
                        </a:solidFill>
                        <a:effectLst/>
                        <a:latin typeface="Calibri" panose="020F0502020204030204" pitchFamily="34" charset="0"/>
                      </a:endParaRPr>
                    </a:p>
                  </a:txBody>
                  <a:tcPr marL="45720" marR="45720" anchor="ctr"/>
                </a:tc>
                <a:extLst>
                  <a:ext uri="{0D108BD9-81ED-4DB2-BD59-A6C34878D82A}">
                    <a16:rowId xmlns:a16="http://schemas.microsoft.com/office/drawing/2014/main" val="1924812055"/>
                  </a:ext>
                </a:extLst>
              </a:tr>
              <a:tr h="772499">
                <a:tc>
                  <a:txBody>
                    <a:bodyPr/>
                    <a:lstStyle/>
                    <a:p>
                      <a:pPr algn="l" fontAlgn="b">
                        <a:lnSpc>
                          <a:spcPct val="150000"/>
                        </a:lnSpc>
                      </a:pPr>
                      <a:r>
                        <a:rPr lang="en-GB" sz="2000" u="none" strike="noStrike" dirty="0">
                          <a:solidFill>
                            <a:schemeClr val="bg1"/>
                          </a:solidFill>
                          <a:effectLst/>
                        </a:rPr>
                        <a:t>Week 10</a:t>
                      </a:r>
                      <a:endParaRPr lang="en-GB" sz="2000" b="0" i="0" u="none" strike="noStrike" dirty="0">
                        <a:solidFill>
                          <a:schemeClr val="bg1"/>
                        </a:solidFill>
                        <a:effectLst/>
                        <a:latin typeface="Calibri" panose="020F0502020204030204" pitchFamily="34" charset="0"/>
                      </a:endParaRPr>
                    </a:p>
                  </a:txBody>
                  <a:tcPr marL="45720" marR="45720" anchor="ctr"/>
                </a:tc>
                <a:tc>
                  <a:txBody>
                    <a:bodyPr/>
                    <a:lstStyle/>
                    <a:p>
                      <a:pPr algn="l" fontAlgn="b">
                        <a:lnSpc>
                          <a:spcPct val="150000"/>
                        </a:lnSpc>
                      </a:pPr>
                      <a:r>
                        <a:rPr lang="en-GB" sz="2000" u="none" strike="noStrike" dirty="0">
                          <a:solidFill>
                            <a:schemeClr val="accent6">
                              <a:lumMod val="40000"/>
                              <a:lumOff val="60000"/>
                            </a:schemeClr>
                          </a:solidFill>
                          <a:effectLst/>
                        </a:rPr>
                        <a:t>Final assessment week</a:t>
                      </a:r>
                      <a:endParaRPr lang="en-GB" sz="2000" b="0" i="0" u="none" strike="noStrike" dirty="0">
                        <a:solidFill>
                          <a:schemeClr val="accent6">
                            <a:lumMod val="40000"/>
                            <a:lumOff val="60000"/>
                          </a:schemeClr>
                        </a:solidFill>
                        <a:effectLst/>
                        <a:latin typeface="Calibri" panose="020F0502020204030204" pitchFamily="34" charset="0"/>
                      </a:endParaRPr>
                    </a:p>
                  </a:txBody>
                  <a:tcPr marL="45720" marR="45720" anchor="ctr"/>
                </a:tc>
                <a:extLst>
                  <a:ext uri="{0D108BD9-81ED-4DB2-BD59-A6C34878D82A}">
                    <a16:rowId xmlns:a16="http://schemas.microsoft.com/office/drawing/2014/main" val="1241938167"/>
                  </a:ext>
                </a:extLst>
              </a:tr>
            </a:tbl>
          </a:graphicData>
        </a:graphic>
      </p:graphicFrame>
    </p:spTree>
    <p:extLst>
      <p:ext uri="{BB962C8B-B14F-4D97-AF65-F5344CB8AC3E}">
        <p14:creationId xmlns:p14="http://schemas.microsoft.com/office/powerpoint/2010/main" val="1901423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up)">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What is Communication?</a:t>
            </a:r>
          </a:p>
        </p:txBody>
      </p:sp>
      <p:sp>
        <p:nvSpPr>
          <p:cNvPr id="3" name="Content Placeholder 2"/>
          <p:cNvSpPr>
            <a:spLocks noGrp="1"/>
          </p:cNvSpPr>
          <p:nvPr>
            <p:ph idx="1"/>
          </p:nvPr>
        </p:nvSpPr>
        <p:spPr/>
        <p:txBody>
          <a:bodyPr>
            <a:normAutofit lnSpcReduction="10000"/>
          </a:bodyPr>
          <a:lstStyle/>
          <a:p>
            <a:pPr marL="0" indent="0">
              <a:buNone/>
            </a:pPr>
            <a:r>
              <a:rPr lang="en-GB" dirty="0">
                <a:solidFill>
                  <a:srgbClr val="FF0000"/>
                </a:solidFill>
              </a:rPr>
              <a:t>Make notes </a:t>
            </a:r>
            <a:r>
              <a:rPr lang="en-GB" dirty="0"/>
              <a:t>while you watch the video below;</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hlinkClick r:id="rId3"/>
              </a:rPr>
              <a:t>Watch this video</a:t>
            </a:r>
            <a:endParaRPr lang="en-GB" dirty="0"/>
          </a:p>
          <a:p>
            <a:pPr marL="0" indent="0">
              <a:buNone/>
            </a:pPr>
            <a:endParaRPr lang="en-GB" dirty="0"/>
          </a:p>
        </p:txBody>
      </p:sp>
      <p:pic>
        <p:nvPicPr>
          <p:cNvPr id="5" name="Picture 4" descr="A picture containing drawing&#10;&#10;Description automatically generated">
            <a:hlinkClick r:id="rId3"/>
            <a:extLst>
              <a:ext uri="{FF2B5EF4-FFF2-40B4-BE49-F238E27FC236}">
                <a16:creationId xmlns:a16="http://schemas.microsoft.com/office/drawing/2014/main" id="{C5500DDD-A454-4DAE-B657-777C158728A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95487" y="2324100"/>
            <a:ext cx="5153025" cy="2209800"/>
          </a:xfrm>
          <a:prstGeom prst="rect">
            <a:avLst/>
          </a:prstGeom>
        </p:spPr>
      </p:pic>
    </p:spTree>
    <p:extLst>
      <p:ext uri="{BB962C8B-B14F-4D97-AF65-F5344CB8AC3E}">
        <p14:creationId xmlns:p14="http://schemas.microsoft.com/office/powerpoint/2010/main" val="17385931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1" y="-38100"/>
            <a:ext cx="9144000" cy="5733256"/>
          </a:xfrm>
          <a:prstGeom prst="rect">
            <a:avLst/>
          </a:prstGeom>
        </p:spPr>
      </p:pic>
    </p:spTree>
    <p:extLst>
      <p:ext uri="{BB962C8B-B14F-4D97-AF65-F5344CB8AC3E}">
        <p14:creationId xmlns:p14="http://schemas.microsoft.com/office/powerpoint/2010/main" val="19994627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Functions of communication</a:t>
            </a:r>
          </a:p>
        </p:txBody>
      </p:sp>
      <p:grpSp>
        <p:nvGrpSpPr>
          <p:cNvPr id="6" name="Group 5"/>
          <p:cNvGrpSpPr/>
          <p:nvPr/>
        </p:nvGrpSpPr>
        <p:grpSpPr>
          <a:xfrm>
            <a:off x="323528" y="1177488"/>
            <a:ext cx="8688263" cy="4595356"/>
            <a:chOff x="276225" y="1219200"/>
            <a:chExt cx="8688263" cy="4595356"/>
          </a:xfrm>
        </p:grpSpPr>
        <p:pic>
          <p:nvPicPr>
            <p:cNvPr id="4" name="Picture 3"/>
            <p:cNvPicPr>
              <a:picLocks noChangeAspect="1"/>
            </p:cNvPicPr>
            <p:nvPr/>
          </p:nvPicPr>
          <p:blipFill>
            <a:blip r:embed="rId3"/>
            <a:stretch>
              <a:fillRect/>
            </a:stretch>
          </p:blipFill>
          <p:spPr>
            <a:xfrm>
              <a:off x="276225" y="1219200"/>
              <a:ext cx="8591550" cy="4419600"/>
            </a:xfrm>
            <a:prstGeom prst="rect">
              <a:avLst/>
            </a:prstGeom>
          </p:spPr>
        </p:pic>
        <p:sp>
          <p:nvSpPr>
            <p:cNvPr id="5" name="TextBox 4"/>
            <p:cNvSpPr txBox="1"/>
            <p:nvPr/>
          </p:nvSpPr>
          <p:spPr>
            <a:xfrm>
              <a:off x="683568" y="5445224"/>
              <a:ext cx="8280920" cy="369332"/>
            </a:xfrm>
            <a:prstGeom prst="rect">
              <a:avLst/>
            </a:prstGeom>
            <a:noFill/>
          </p:spPr>
          <p:txBody>
            <a:bodyPr wrap="square" rtlCol="0">
              <a:spAutoFit/>
            </a:bodyPr>
            <a:lstStyle/>
            <a:p>
              <a:pPr algn="r"/>
              <a:r>
                <a:rPr lang="fr-FR" dirty="0"/>
                <a:t>(Robbins and Coulter, 2017)</a:t>
              </a:r>
              <a:r>
                <a:rPr lang="en-GB" sz="1200" dirty="0"/>
                <a:t>.</a:t>
              </a:r>
            </a:p>
          </p:txBody>
        </p:sp>
      </p:grpSp>
    </p:spTree>
    <p:extLst>
      <p:ext uri="{BB962C8B-B14F-4D97-AF65-F5344CB8AC3E}">
        <p14:creationId xmlns:p14="http://schemas.microsoft.com/office/powerpoint/2010/main" val="1497668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heel(1)">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757A957-542D-4FF5-8DE4-AA1728410D67}"/>
              </a:ext>
            </a:extLst>
          </p:cNvPr>
          <p:cNvSpPr txBox="1"/>
          <p:nvPr/>
        </p:nvSpPr>
        <p:spPr>
          <a:xfrm>
            <a:off x="395536" y="548680"/>
            <a:ext cx="7776864" cy="4801314"/>
          </a:xfrm>
          <a:prstGeom prst="rect">
            <a:avLst/>
          </a:prstGeom>
          <a:noFill/>
        </p:spPr>
        <p:txBody>
          <a:bodyPr wrap="square" rtlCol="0">
            <a:spAutoFit/>
          </a:bodyPr>
          <a:lstStyle/>
          <a:p>
            <a:r>
              <a:rPr lang="en-GB" dirty="0"/>
              <a:t>What makes this video effective in communicating its message?</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hlinkClick r:id="rId2"/>
              </a:rPr>
              <a:t>Watch this video</a:t>
            </a:r>
            <a:endParaRPr lang="en-GB" dirty="0"/>
          </a:p>
          <a:p>
            <a:endParaRPr lang="en-GB" dirty="0"/>
          </a:p>
        </p:txBody>
      </p:sp>
      <p:pic>
        <p:nvPicPr>
          <p:cNvPr id="5" name="Picture 4" descr="A person wearing a suit and tie&#10;&#10;Description automatically generated">
            <a:hlinkClick r:id="rId2"/>
            <a:extLst>
              <a:ext uri="{FF2B5EF4-FFF2-40B4-BE49-F238E27FC236}">
                <a16:creationId xmlns:a16="http://schemas.microsoft.com/office/drawing/2014/main" id="{2BF5DB11-3249-42FC-AB8B-EABCFA91BC5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03648" y="1340768"/>
            <a:ext cx="5038725" cy="2857500"/>
          </a:xfrm>
          <a:prstGeom prst="rect">
            <a:avLst/>
          </a:prstGeom>
        </p:spPr>
      </p:pic>
    </p:spTree>
    <p:extLst>
      <p:ext uri="{BB962C8B-B14F-4D97-AF65-F5344CB8AC3E}">
        <p14:creationId xmlns:p14="http://schemas.microsoft.com/office/powerpoint/2010/main" val="33312416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phic 2" descr="Woman">
            <a:extLst>
              <a:ext uri="{FF2B5EF4-FFF2-40B4-BE49-F238E27FC236}">
                <a16:creationId xmlns:a16="http://schemas.microsoft.com/office/drawing/2014/main" id="{78242049-5B5C-4CFB-BCF8-A1BCACE5C78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320647" y="1988840"/>
            <a:ext cx="3528392" cy="3528392"/>
          </a:xfrm>
          <a:prstGeom prst="rect">
            <a:avLst/>
          </a:prstGeom>
        </p:spPr>
      </p:pic>
      <p:pic>
        <p:nvPicPr>
          <p:cNvPr id="5" name="Picture 4" descr="A screenshot of a cell phone&#10;&#10;Description automatically generated">
            <a:extLst>
              <a:ext uri="{FF2B5EF4-FFF2-40B4-BE49-F238E27FC236}">
                <a16:creationId xmlns:a16="http://schemas.microsoft.com/office/drawing/2014/main" id="{BFBFC6E6-DA50-4E36-960F-00127E09298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67544" y="611126"/>
            <a:ext cx="1651896" cy="2349822"/>
          </a:xfrm>
          <a:prstGeom prst="rect">
            <a:avLst/>
          </a:prstGeom>
          <a:ln>
            <a:solidFill>
              <a:schemeClr val="tx2"/>
            </a:solidFill>
          </a:ln>
        </p:spPr>
      </p:pic>
      <p:sp>
        <p:nvSpPr>
          <p:cNvPr id="9" name="TextBox 8">
            <a:extLst>
              <a:ext uri="{FF2B5EF4-FFF2-40B4-BE49-F238E27FC236}">
                <a16:creationId xmlns:a16="http://schemas.microsoft.com/office/drawing/2014/main" id="{C082D858-95B7-4D1C-B4E7-2536F1240A13}"/>
              </a:ext>
            </a:extLst>
          </p:cNvPr>
          <p:cNvSpPr txBox="1"/>
          <p:nvPr/>
        </p:nvSpPr>
        <p:spPr>
          <a:xfrm>
            <a:off x="3084843" y="643955"/>
            <a:ext cx="5361801" cy="1323439"/>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Here a person is reading a handwashing poster.</a:t>
            </a:r>
          </a:p>
          <a:p>
            <a:r>
              <a:rPr lang="en-GB" sz="2000" dirty="0">
                <a:latin typeface="Arial" panose="020B0604020202020204" pitchFamily="34" charset="0"/>
                <a:cs typeface="Arial" panose="020B0604020202020204" pitchFamily="34" charset="0"/>
              </a:rPr>
              <a:t> </a:t>
            </a:r>
          </a:p>
          <a:p>
            <a:r>
              <a:rPr lang="en-GB" sz="2000" dirty="0">
                <a:latin typeface="Arial" panose="020B0604020202020204" pitchFamily="34" charset="0"/>
                <a:cs typeface="Arial" panose="020B0604020202020204" pitchFamily="34" charset="0"/>
              </a:rPr>
              <a:t>What is the </a:t>
            </a:r>
            <a:r>
              <a:rPr lang="en-GB" sz="2000" b="1" dirty="0">
                <a:latin typeface="Arial" panose="020B0604020202020204" pitchFamily="34" charset="0"/>
                <a:cs typeface="Arial" panose="020B0604020202020204" pitchFamily="34" charset="0"/>
              </a:rPr>
              <a:t>channel</a:t>
            </a:r>
            <a:r>
              <a:rPr lang="en-GB" sz="2000" dirty="0">
                <a:latin typeface="Arial" panose="020B0604020202020204" pitchFamily="34" charset="0"/>
                <a:cs typeface="Arial" panose="020B0604020202020204" pitchFamily="34" charset="0"/>
              </a:rPr>
              <a:t> of communication here? </a:t>
            </a:r>
          </a:p>
        </p:txBody>
      </p:sp>
      <p:sp>
        <p:nvSpPr>
          <p:cNvPr id="10" name="TextBox 9">
            <a:extLst>
              <a:ext uri="{FF2B5EF4-FFF2-40B4-BE49-F238E27FC236}">
                <a16:creationId xmlns:a16="http://schemas.microsoft.com/office/drawing/2014/main" id="{98253A43-62DB-47BD-BA94-BB3DD2E08811}"/>
              </a:ext>
            </a:extLst>
          </p:cNvPr>
          <p:cNvSpPr txBox="1"/>
          <p:nvPr/>
        </p:nvSpPr>
        <p:spPr>
          <a:xfrm>
            <a:off x="4680420" y="2551837"/>
            <a:ext cx="4139275" cy="1938992"/>
          </a:xfrm>
          <a:prstGeom prst="rect">
            <a:avLst/>
          </a:prstGeom>
          <a:noFill/>
        </p:spPr>
        <p:txBody>
          <a:bodyPr wrap="none" rtlCol="0">
            <a:spAutoFit/>
          </a:bodyPr>
          <a:lstStyle/>
          <a:p>
            <a:r>
              <a:rPr lang="en-GB" sz="2000" dirty="0">
                <a:latin typeface="Arial" panose="020B0604020202020204" pitchFamily="34" charset="0"/>
                <a:cs typeface="Arial" panose="020B0604020202020204" pitchFamily="34" charset="0"/>
              </a:rPr>
              <a:t>What is the function of the poster?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Is it to – Motivate? </a:t>
            </a:r>
          </a:p>
          <a:p>
            <a:r>
              <a:rPr lang="en-GB" sz="2000" dirty="0">
                <a:latin typeface="Arial" panose="020B0604020202020204" pitchFamily="34" charset="0"/>
                <a:cs typeface="Arial" panose="020B0604020202020204" pitchFamily="34" charset="0"/>
              </a:rPr>
              <a:t>           -  Inform? </a:t>
            </a:r>
          </a:p>
          <a:p>
            <a:r>
              <a:rPr lang="en-GB" sz="2000" dirty="0">
                <a:latin typeface="Arial" panose="020B0604020202020204" pitchFamily="34" charset="0"/>
                <a:cs typeface="Arial" panose="020B0604020202020204" pitchFamily="34" charset="0"/>
              </a:rPr>
              <a:t>           -  Control? </a:t>
            </a:r>
          </a:p>
          <a:p>
            <a:r>
              <a:rPr lang="en-GB" sz="2000" dirty="0">
                <a:latin typeface="Arial" panose="020B0604020202020204" pitchFamily="34" charset="0"/>
                <a:cs typeface="Arial" panose="020B0604020202020204" pitchFamily="34" charset="0"/>
              </a:rPr>
              <a:t>           -  Comfort? </a:t>
            </a:r>
          </a:p>
        </p:txBody>
      </p:sp>
    </p:spTree>
    <p:extLst>
      <p:ext uri="{BB962C8B-B14F-4D97-AF65-F5344CB8AC3E}">
        <p14:creationId xmlns:p14="http://schemas.microsoft.com/office/powerpoint/2010/main" val="27469232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How do we communicate?</a:t>
            </a:r>
            <a:endParaRPr lang="en-GB" dirty="0"/>
          </a:p>
        </p:txBody>
      </p:sp>
      <p:sp>
        <p:nvSpPr>
          <p:cNvPr id="5" name="Content Placeholder 4">
            <a:extLst>
              <a:ext uri="{FF2B5EF4-FFF2-40B4-BE49-F238E27FC236}">
                <a16:creationId xmlns:a16="http://schemas.microsoft.com/office/drawing/2014/main" id="{50BE9FDF-619B-B843-9385-4A58FBF68F88}"/>
              </a:ext>
            </a:extLst>
          </p:cNvPr>
          <p:cNvSpPr txBox="1">
            <a:spLocks/>
          </p:cNvSpPr>
          <p:nvPr/>
        </p:nvSpPr>
        <p:spPr>
          <a:xfrm>
            <a:off x="4410824" y="1415704"/>
            <a:ext cx="4733176" cy="4317552"/>
          </a:xfrm>
          <a:prstGeom prst="rect">
            <a:avLst/>
          </a:prstGeom>
          <a:solidFill>
            <a:schemeClr val="accent4">
              <a:lumMod val="20000"/>
              <a:lumOff val="80000"/>
            </a:schemeClr>
          </a:solidFill>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9pPr>
          </a:lstStyle>
          <a:p>
            <a:pPr marL="182880" marR="0" lvl="0" indent="-182880" algn="l" defTabSz="914400" rtl="0" eaLnBrk="1" fontAlgn="auto" latinLnBrk="0" hangingPunct="1">
              <a:lnSpc>
                <a:spcPct val="90000"/>
              </a:lnSpc>
              <a:spcBef>
                <a:spcPts val="1200"/>
              </a:spcBef>
              <a:spcAft>
                <a:spcPts val="0"/>
              </a:spcAft>
              <a:buClr>
                <a:srgbClr val="D34817">
                  <a:lumMod val="75000"/>
                </a:srgbClr>
              </a:buClr>
              <a:buSzPct val="85000"/>
              <a:buFont typeface="Wingdings" pitchFamily="2" charset="2"/>
              <a:buChar char="§"/>
              <a:tabLst/>
              <a:defRPr/>
            </a:pPr>
            <a:r>
              <a:rPr kumimoji="0" lang="en-US" sz="2000" b="0" i="0" u="none" strike="noStrike" kern="1200" cap="none" spc="0" normalizeH="0" baseline="0" noProof="0" dirty="0">
                <a:ln>
                  <a:noFill/>
                </a:ln>
                <a:solidFill>
                  <a:sysClr val="windowText" lastClr="000000"/>
                </a:solidFill>
                <a:effectLst/>
                <a:uLnTx/>
                <a:uFillTx/>
                <a:latin typeface="Rockwell" panose="02060603020205020403"/>
                <a:ea typeface="+mn-ea"/>
                <a:cs typeface="+mn-cs"/>
              </a:rPr>
              <a:t>For communication to be effective we also must be able to understand what others are trying to communicate to us:</a:t>
            </a:r>
          </a:p>
          <a:p>
            <a:pPr marL="182880" marR="0" lvl="0" indent="-182880" algn="l" defTabSz="914400" rtl="0" eaLnBrk="1" fontAlgn="auto" latinLnBrk="0" hangingPunct="1">
              <a:lnSpc>
                <a:spcPct val="90000"/>
              </a:lnSpc>
              <a:spcBef>
                <a:spcPts val="1200"/>
              </a:spcBef>
              <a:spcAft>
                <a:spcPts val="0"/>
              </a:spcAft>
              <a:buClr>
                <a:srgbClr val="D34817">
                  <a:lumMod val="75000"/>
                </a:srgbClr>
              </a:buClr>
              <a:buSzPct val="85000"/>
              <a:buFont typeface="Wingdings" pitchFamily="2" charset="2"/>
              <a:buChar char="§"/>
              <a:tabLst/>
              <a:defRPr/>
            </a:pPr>
            <a:r>
              <a:rPr kumimoji="0" lang="en-US" sz="2000" b="0" i="0" u="none" strike="noStrike" kern="1200" cap="none" spc="0" normalizeH="0" baseline="0" noProof="0" dirty="0">
                <a:ln>
                  <a:noFill/>
                </a:ln>
                <a:solidFill>
                  <a:sysClr val="windowText" lastClr="000000"/>
                </a:solidFill>
                <a:effectLst/>
                <a:uLnTx/>
                <a:uFillTx/>
                <a:latin typeface="Rockwell" panose="02060603020205020403"/>
                <a:ea typeface="+mn-ea"/>
                <a:cs typeface="+mn-cs"/>
              </a:rPr>
              <a:t>Understanding language</a:t>
            </a:r>
          </a:p>
          <a:p>
            <a:pPr marL="182880" marR="0" lvl="0" indent="-182880" algn="l" defTabSz="914400" rtl="0" eaLnBrk="1" fontAlgn="auto" latinLnBrk="0" hangingPunct="1">
              <a:lnSpc>
                <a:spcPct val="90000"/>
              </a:lnSpc>
              <a:spcBef>
                <a:spcPts val="1200"/>
              </a:spcBef>
              <a:spcAft>
                <a:spcPts val="0"/>
              </a:spcAft>
              <a:buClr>
                <a:srgbClr val="D34817">
                  <a:lumMod val="75000"/>
                </a:srgbClr>
              </a:buClr>
              <a:buSzPct val="85000"/>
              <a:buFont typeface="Wingdings" pitchFamily="2" charset="2"/>
              <a:buChar char="§"/>
              <a:tabLst/>
              <a:defRPr/>
            </a:pPr>
            <a:r>
              <a:rPr kumimoji="0" lang="en-US" sz="2000" b="0" i="0" u="none" strike="noStrike" kern="1200" cap="none" spc="0" normalizeH="0" baseline="0" noProof="0" dirty="0">
                <a:ln>
                  <a:noFill/>
                </a:ln>
                <a:solidFill>
                  <a:sysClr val="windowText" lastClr="000000"/>
                </a:solidFill>
                <a:effectLst/>
                <a:uLnTx/>
                <a:uFillTx/>
                <a:latin typeface="Rockwell" panose="02060603020205020403"/>
                <a:ea typeface="+mn-ea"/>
                <a:cs typeface="+mn-cs"/>
              </a:rPr>
              <a:t>Hearing</a:t>
            </a:r>
          </a:p>
          <a:p>
            <a:pPr marL="182880" marR="0" lvl="0" indent="-182880" algn="l" defTabSz="914400" rtl="0" eaLnBrk="1" fontAlgn="auto" latinLnBrk="0" hangingPunct="1">
              <a:lnSpc>
                <a:spcPct val="90000"/>
              </a:lnSpc>
              <a:spcBef>
                <a:spcPts val="1200"/>
              </a:spcBef>
              <a:spcAft>
                <a:spcPts val="0"/>
              </a:spcAft>
              <a:buClr>
                <a:srgbClr val="D34817">
                  <a:lumMod val="75000"/>
                </a:srgbClr>
              </a:buClr>
              <a:buSzPct val="85000"/>
              <a:buFont typeface="Wingdings" pitchFamily="2" charset="2"/>
              <a:buChar char="§"/>
              <a:tabLst/>
              <a:defRPr/>
            </a:pPr>
            <a:r>
              <a:rPr kumimoji="0" lang="en-US" sz="2000" b="0" i="0" u="none" strike="noStrike" kern="1200" cap="none" spc="0" normalizeH="0" baseline="0" noProof="0" dirty="0">
                <a:ln>
                  <a:noFill/>
                </a:ln>
                <a:solidFill>
                  <a:sysClr val="windowText" lastClr="000000"/>
                </a:solidFill>
                <a:effectLst/>
                <a:uLnTx/>
                <a:uFillTx/>
                <a:latin typeface="Rockwell" panose="02060603020205020403"/>
                <a:ea typeface="+mn-ea"/>
                <a:cs typeface="+mn-cs"/>
              </a:rPr>
              <a:t>Ability to see</a:t>
            </a:r>
          </a:p>
          <a:p>
            <a:pPr marL="182880" marR="0" lvl="0" indent="-182880" algn="l" defTabSz="914400" rtl="0" eaLnBrk="1" fontAlgn="auto" latinLnBrk="0" hangingPunct="1">
              <a:lnSpc>
                <a:spcPct val="90000"/>
              </a:lnSpc>
              <a:spcBef>
                <a:spcPts val="1200"/>
              </a:spcBef>
              <a:spcAft>
                <a:spcPts val="0"/>
              </a:spcAft>
              <a:buClr>
                <a:srgbClr val="D34817">
                  <a:lumMod val="75000"/>
                </a:srgbClr>
              </a:buClr>
              <a:buSzPct val="85000"/>
              <a:buFont typeface="Wingdings" pitchFamily="2" charset="2"/>
              <a:buChar char="§"/>
              <a:tabLst/>
              <a:defRPr/>
            </a:pPr>
            <a:r>
              <a:rPr kumimoji="0" lang="en-US" sz="2000" b="0" i="0" u="none" strike="noStrike" kern="1200" cap="none" spc="0" normalizeH="0" baseline="0" noProof="0" dirty="0">
                <a:ln>
                  <a:noFill/>
                </a:ln>
                <a:solidFill>
                  <a:sysClr val="windowText" lastClr="000000"/>
                </a:solidFill>
                <a:effectLst/>
                <a:uLnTx/>
                <a:uFillTx/>
                <a:latin typeface="Rockwell" panose="02060603020205020403"/>
                <a:ea typeface="+mn-ea"/>
                <a:cs typeface="+mn-cs"/>
              </a:rPr>
              <a:t>Reading skills</a:t>
            </a:r>
          </a:p>
          <a:p>
            <a:pPr marL="182880" marR="0" lvl="0" indent="-182880" algn="l" defTabSz="914400" rtl="0" eaLnBrk="1" fontAlgn="auto" latinLnBrk="0" hangingPunct="1">
              <a:lnSpc>
                <a:spcPct val="90000"/>
              </a:lnSpc>
              <a:spcBef>
                <a:spcPts val="1200"/>
              </a:spcBef>
              <a:spcAft>
                <a:spcPts val="0"/>
              </a:spcAft>
              <a:buClr>
                <a:srgbClr val="D34817">
                  <a:lumMod val="75000"/>
                </a:srgbClr>
              </a:buClr>
              <a:buSzPct val="85000"/>
              <a:buFont typeface="Wingdings" pitchFamily="2" charset="2"/>
              <a:buChar char="§"/>
              <a:tabLst/>
              <a:defRPr/>
            </a:pPr>
            <a:r>
              <a:rPr kumimoji="0" lang="en-US" sz="2000" b="0" i="0" u="none" strike="noStrike" kern="1200" cap="none" spc="0" normalizeH="0" baseline="0" noProof="0" dirty="0">
                <a:ln>
                  <a:noFill/>
                </a:ln>
                <a:solidFill>
                  <a:sysClr val="windowText" lastClr="000000"/>
                </a:solidFill>
                <a:effectLst/>
                <a:uLnTx/>
                <a:uFillTx/>
                <a:latin typeface="Rockwell" panose="02060603020205020403"/>
                <a:ea typeface="+mn-ea"/>
                <a:cs typeface="+mn-cs"/>
              </a:rPr>
              <a:t>Ability to recognise and use information</a:t>
            </a:r>
          </a:p>
          <a:p>
            <a:pPr marL="182880" marR="0" lvl="0" indent="-182880" algn="l" defTabSz="914400" rtl="0" eaLnBrk="1" fontAlgn="auto" latinLnBrk="0" hangingPunct="1">
              <a:lnSpc>
                <a:spcPct val="90000"/>
              </a:lnSpc>
              <a:spcBef>
                <a:spcPts val="1200"/>
              </a:spcBef>
              <a:spcAft>
                <a:spcPts val="0"/>
              </a:spcAft>
              <a:buClr>
                <a:srgbClr val="D34817">
                  <a:lumMod val="75000"/>
                </a:srgbClr>
              </a:buClr>
              <a:buSzPct val="85000"/>
              <a:buFont typeface="Wingdings" pitchFamily="2" charset="2"/>
              <a:buChar char="§"/>
              <a:tabLst/>
              <a:defRPr/>
            </a:pPr>
            <a:r>
              <a:rPr kumimoji="0" lang="en-US" sz="2000" b="0" i="0" u="none" strike="noStrike" kern="1200" cap="none" spc="0" normalizeH="0" baseline="0" noProof="0" dirty="0">
                <a:ln>
                  <a:noFill/>
                </a:ln>
                <a:solidFill>
                  <a:sysClr val="windowText" lastClr="000000"/>
                </a:solidFill>
                <a:effectLst/>
                <a:uLnTx/>
                <a:uFillTx/>
                <a:latin typeface="Rockwell" panose="02060603020205020403"/>
                <a:ea typeface="+mn-ea"/>
                <a:cs typeface="+mn-cs"/>
              </a:rPr>
              <a:t>Memory to recall and understand information</a:t>
            </a:r>
          </a:p>
        </p:txBody>
      </p:sp>
      <p:sp>
        <p:nvSpPr>
          <p:cNvPr id="7" name="Content Placeholder 3">
            <a:extLst>
              <a:ext uri="{FF2B5EF4-FFF2-40B4-BE49-F238E27FC236}">
                <a16:creationId xmlns:a16="http://schemas.microsoft.com/office/drawing/2014/main" id="{FE4F38E2-F324-E947-ABE7-88D394DD85B3}"/>
              </a:ext>
            </a:extLst>
          </p:cNvPr>
          <p:cNvSpPr txBox="1">
            <a:spLocks/>
          </p:cNvSpPr>
          <p:nvPr/>
        </p:nvSpPr>
        <p:spPr>
          <a:xfrm>
            <a:off x="0" y="1415704"/>
            <a:ext cx="4410824" cy="4317552"/>
          </a:xfrm>
          <a:prstGeom prst="rect">
            <a:avLst/>
          </a:prstGeom>
          <a:solidFill>
            <a:schemeClr val="accent2">
              <a:lumMod val="20000"/>
              <a:lumOff val="80000"/>
            </a:schemeClr>
          </a:solidFill>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9pPr>
          </a:lstStyle>
          <a:p>
            <a:pPr marL="182880" marR="0" lvl="0" indent="-182880" algn="l" defTabSz="914400" rtl="0" eaLnBrk="1" fontAlgn="auto" latinLnBrk="0" hangingPunct="1">
              <a:lnSpc>
                <a:spcPct val="90000"/>
              </a:lnSpc>
              <a:spcBef>
                <a:spcPts val="1200"/>
              </a:spcBef>
              <a:spcAft>
                <a:spcPts val="0"/>
              </a:spcAft>
              <a:buClr>
                <a:srgbClr val="D34817">
                  <a:lumMod val="75000"/>
                </a:srgbClr>
              </a:buClr>
              <a:buSzPct val="85000"/>
              <a:buFont typeface="Wingdings" pitchFamily="2" charset="2"/>
              <a:buChar char="§"/>
              <a:tabLst/>
              <a:defRPr/>
            </a:pPr>
            <a:r>
              <a:rPr kumimoji="0" lang="en-US" sz="2000" b="0" i="0" u="none" strike="noStrike" kern="1200" cap="none" spc="0" normalizeH="0" baseline="0" noProof="0" dirty="0">
                <a:ln>
                  <a:noFill/>
                </a:ln>
                <a:solidFill>
                  <a:sysClr val="windowText" lastClr="000000"/>
                </a:solidFill>
                <a:effectLst/>
                <a:uLnTx/>
                <a:uFillTx/>
                <a:latin typeface="Rockwell" panose="02060603020205020403"/>
                <a:ea typeface="+mn-ea"/>
                <a:cs typeface="+mn-cs"/>
              </a:rPr>
              <a:t>Most people think about speech when they think about communication but there are many other ways, we can also use to communicate with each other:</a:t>
            </a:r>
          </a:p>
          <a:p>
            <a:pPr marL="182880" marR="0" lvl="0" indent="-182880" algn="l" defTabSz="914400" rtl="0" eaLnBrk="1" fontAlgn="auto" latinLnBrk="0" hangingPunct="1">
              <a:lnSpc>
                <a:spcPct val="90000"/>
              </a:lnSpc>
              <a:spcBef>
                <a:spcPts val="1200"/>
              </a:spcBef>
              <a:spcAft>
                <a:spcPts val="0"/>
              </a:spcAft>
              <a:buClr>
                <a:srgbClr val="D34817">
                  <a:lumMod val="75000"/>
                </a:srgbClr>
              </a:buClr>
              <a:buSzPct val="85000"/>
              <a:buFont typeface="Wingdings" pitchFamily="2" charset="2"/>
              <a:buChar char="§"/>
              <a:tabLst/>
              <a:defRPr/>
            </a:pPr>
            <a:r>
              <a:rPr kumimoji="0" lang="en-US" sz="2000" b="0" i="0" u="none" strike="noStrike" kern="1200" cap="none" spc="0" normalizeH="0" baseline="0" noProof="0" dirty="0">
                <a:ln>
                  <a:noFill/>
                </a:ln>
                <a:solidFill>
                  <a:sysClr val="windowText" lastClr="000000"/>
                </a:solidFill>
                <a:effectLst/>
                <a:uLnTx/>
                <a:uFillTx/>
                <a:latin typeface="Rockwell" panose="02060603020205020403"/>
                <a:ea typeface="+mn-ea"/>
                <a:cs typeface="+mn-cs"/>
              </a:rPr>
              <a:t>Facial expression</a:t>
            </a:r>
          </a:p>
          <a:p>
            <a:pPr marL="182880" marR="0" lvl="0" indent="-182880" algn="l" defTabSz="914400" rtl="0" eaLnBrk="1" fontAlgn="auto" latinLnBrk="0" hangingPunct="1">
              <a:lnSpc>
                <a:spcPct val="90000"/>
              </a:lnSpc>
              <a:spcBef>
                <a:spcPts val="1200"/>
              </a:spcBef>
              <a:spcAft>
                <a:spcPts val="0"/>
              </a:spcAft>
              <a:buClr>
                <a:srgbClr val="D34817">
                  <a:lumMod val="75000"/>
                </a:srgbClr>
              </a:buClr>
              <a:buSzPct val="85000"/>
              <a:buFont typeface="Wingdings" pitchFamily="2" charset="2"/>
              <a:buChar char="§"/>
              <a:tabLst/>
              <a:defRPr/>
            </a:pPr>
            <a:r>
              <a:rPr kumimoji="0" lang="en-US" sz="2000" b="0" i="0" u="none" strike="noStrike" kern="1200" cap="none" spc="0" normalizeH="0" baseline="0" noProof="0" dirty="0">
                <a:ln>
                  <a:noFill/>
                </a:ln>
                <a:solidFill>
                  <a:sysClr val="windowText" lastClr="000000"/>
                </a:solidFill>
                <a:effectLst/>
                <a:uLnTx/>
                <a:uFillTx/>
                <a:latin typeface="Rockwell" panose="02060603020205020403"/>
                <a:ea typeface="+mn-ea"/>
                <a:cs typeface="+mn-cs"/>
              </a:rPr>
              <a:t>Gestures</a:t>
            </a:r>
          </a:p>
          <a:p>
            <a:pPr marL="182880" marR="0" lvl="0" indent="-182880" algn="l" defTabSz="914400" rtl="0" eaLnBrk="1" fontAlgn="auto" latinLnBrk="0" hangingPunct="1">
              <a:lnSpc>
                <a:spcPct val="90000"/>
              </a:lnSpc>
              <a:spcBef>
                <a:spcPts val="1200"/>
              </a:spcBef>
              <a:spcAft>
                <a:spcPts val="0"/>
              </a:spcAft>
              <a:buClr>
                <a:srgbClr val="D34817">
                  <a:lumMod val="75000"/>
                </a:srgbClr>
              </a:buClr>
              <a:buSzPct val="85000"/>
              <a:buFont typeface="Wingdings" pitchFamily="2" charset="2"/>
              <a:buChar char="§"/>
              <a:tabLst/>
              <a:defRPr/>
            </a:pPr>
            <a:r>
              <a:rPr kumimoji="0" lang="en-US" sz="2000" b="0" i="0" u="none" strike="noStrike" kern="1200" cap="none" spc="0" normalizeH="0" baseline="0" noProof="0" dirty="0">
                <a:ln>
                  <a:noFill/>
                </a:ln>
                <a:solidFill>
                  <a:sysClr val="windowText" lastClr="000000"/>
                </a:solidFill>
                <a:effectLst/>
                <a:uLnTx/>
                <a:uFillTx/>
                <a:latin typeface="Rockwell" panose="02060603020205020403"/>
                <a:ea typeface="+mn-ea"/>
                <a:cs typeface="+mn-cs"/>
              </a:rPr>
              <a:t>Pointing / using hands</a:t>
            </a:r>
          </a:p>
          <a:p>
            <a:pPr marL="182880" marR="0" lvl="0" indent="-182880" algn="l" defTabSz="914400" rtl="0" eaLnBrk="1" fontAlgn="auto" latinLnBrk="0" hangingPunct="1">
              <a:lnSpc>
                <a:spcPct val="90000"/>
              </a:lnSpc>
              <a:spcBef>
                <a:spcPts val="1200"/>
              </a:spcBef>
              <a:spcAft>
                <a:spcPts val="0"/>
              </a:spcAft>
              <a:buClr>
                <a:srgbClr val="D34817">
                  <a:lumMod val="75000"/>
                </a:srgbClr>
              </a:buClr>
              <a:buSzPct val="85000"/>
              <a:buFont typeface="Wingdings" pitchFamily="2" charset="2"/>
              <a:buChar char="§"/>
              <a:tabLst/>
              <a:defRPr/>
            </a:pPr>
            <a:r>
              <a:rPr kumimoji="0" lang="en-US" sz="2000" b="0" i="0" u="none" strike="noStrike" kern="1200" cap="none" spc="0" normalizeH="0" baseline="0" noProof="0" dirty="0">
                <a:ln>
                  <a:noFill/>
                </a:ln>
                <a:solidFill>
                  <a:sysClr val="windowText" lastClr="000000"/>
                </a:solidFill>
                <a:effectLst/>
                <a:uLnTx/>
                <a:uFillTx/>
                <a:latin typeface="Rockwell" panose="02060603020205020403"/>
                <a:ea typeface="+mn-ea"/>
                <a:cs typeface="+mn-cs"/>
              </a:rPr>
              <a:t>Writing / Drawing</a:t>
            </a:r>
          </a:p>
          <a:p>
            <a:pPr marL="182880" marR="0" lvl="0" indent="-182880" algn="l" defTabSz="914400" rtl="0" eaLnBrk="1" fontAlgn="auto" latinLnBrk="0" hangingPunct="1">
              <a:lnSpc>
                <a:spcPct val="90000"/>
              </a:lnSpc>
              <a:spcBef>
                <a:spcPts val="1200"/>
              </a:spcBef>
              <a:spcAft>
                <a:spcPts val="0"/>
              </a:spcAft>
              <a:buClr>
                <a:srgbClr val="D34817">
                  <a:lumMod val="75000"/>
                </a:srgbClr>
              </a:buClr>
              <a:buSzPct val="85000"/>
              <a:buFont typeface="Wingdings" pitchFamily="2" charset="2"/>
              <a:buChar char="§"/>
              <a:tabLst/>
              <a:defRPr/>
            </a:pPr>
            <a:r>
              <a:rPr kumimoji="0" lang="en-US" sz="2000" b="0" i="0" u="none" strike="noStrike" kern="1200" cap="none" spc="0" normalizeH="0" baseline="0" noProof="0" dirty="0">
                <a:ln>
                  <a:noFill/>
                </a:ln>
                <a:solidFill>
                  <a:sysClr val="windowText" lastClr="000000"/>
                </a:solidFill>
                <a:effectLst/>
                <a:uLnTx/>
                <a:uFillTx/>
                <a:latin typeface="Rockwell" panose="02060603020205020403"/>
                <a:ea typeface="+mn-ea"/>
                <a:cs typeface="+mn-cs"/>
              </a:rPr>
              <a:t>Touch</a:t>
            </a:r>
          </a:p>
          <a:p>
            <a:pPr marL="182880" marR="0" lvl="0" indent="-182880" algn="l" defTabSz="914400" rtl="0" eaLnBrk="1" fontAlgn="auto" latinLnBrk="0" hangingPunct="1">
              <a:lnSpc>
                <a:spcPct val="90000"/>
              </a:lnSpc>
              <a:spcBef>
                <a:spcPts val="1200"/>
              </a:spcBef>
              <a:spcAft>
                <a:spcPts val="0"/>
              </a:spcAft>
              <a:buClr>
                <a:srgbClr val="D34817">
                  <a:lumMod val="75000"/>
                </a:srgbClr>
              </a:buClr>
              <a:buSzPct val="85000"/>
              <a:buFont typeface="Wingdings" pitchFamily="2" charset="2"/>
              <a:buChar char="§"/>
              <a:tabLst/>
              <a:defRPr/>
            </a:pPr>
            <a:r>
              <a:rPr kumimoji="0" lang="en-US" sz="2000" b="0" i="0" u="none" strike="noStrike" kern="1200" cap="none" spc="0" normalizeH="0" baseline="0" noProof="0" dirty="0">
                <a:ln>
                  <a:noFill/>
                </a:ln>
                <a:solidFill>
                  <a:sysClr val="windowText" lastClr="000000"/>
                </a:solidFill>
                <a:effectLst/>
                <a:uLnTx/>
                <a:uFillTx/>
                <a:latin typeface="Rockwell" panose="02060603020205020403"/>
                <a:ea typeface="+mn-ea"/>
                <a:cs typeface="+mn-cs"/>
              </a:rPr>
              <a:t>Eye contact</a:t>
            </a:r>
          </a:p>
          <a:p>
            <a:pPr marL="182880" marR="0" lvl="0" indent="-182880" algn="l" defTabSz="914400" rtl="0" eaLnBrk="1" fontAlgn="auto" latinLnBrk="0" hangingPunct="1">
              <a:lnSpc>
                <a:spcPct val="90000"/>
              </a:lnSpc>
              <a:spcBef>
                <a:spcPts val="1200"/>
              </a:spcBef>
              <a:spcAft>
                <a:spcPts val="0"/>
              </a:spcAft>
              <a:buClr>
                <a:srgbClr val="D34817">
                  <a:lumMod val="75000"/>
                </a:srgbClr>
              </a:buClr>
              <a:buSzPct val="85000"/>
              <a:buFont typeface="Wingdings" pitchFamily="2" charset="2"/>
              <a:buChar char="§"/>
              <a:tabLst/>
              <a:defRPr/>
            </a:pPr>
            <a:endParaRPr kumimoji="0" lang="en-US" sz="2000" b="0" i="0" u="none" strike="noStrike" kern="1200" cap="none" spc="0" normalizeH="0" baseline="0" noProof="0" dirty="0">
              <a:ln>
                <a:noFill/>
              </a:ln>
              <a:solidFill>
                <a:sysClr val="windowText" lastClr="000000"/>
              </a:solidFill>
              <a:effectLst/>
              <a:uLnTx/>
              <a:uFillTx/>
              <a:latin typeface="Rockwell" panose="02060603020205020403"/>
              <a:ea typeface="+mn-ea"/>
              <a:cs typeface="+mn-cs"/>
            </a:endParaRPr>
          </a:p>
        </p:txBody>
      </p:sp>
    </p:spTree>
    <p:extLst>
      <p:ext uri="{BB962C8B-B14F-4D97-AF65-F5344CB8AC3E}">
        <p14:creationId xmlns:p14="http://schemas.microsoft.com/office/powerpoint/2010/main" val="935815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 Activity</a:t>
            </a:r>
          </a:p>
        </p:txBody>
      </p:sp>
      <p:sp>
        <p:nvSpPr>
          <p:cNvPr id="3" name="Content Placeholder 2"/>
          <p:cNvSpPr>
            <a:spLocks noGrp="1"/>
          </p:cNvSpPr>
          <p:nvPr>
            <p:ph idx="1"/>
          </p:nvPr>
        </p:nvSpPr>
        <p:spPr>
          <a:xfrm>
            <a:off x="143571" y="1268760"/>
            <a:ext cx="4881646" cy="4392488"/>
          </a:xfrm>
        </p:spPr>
        <p:txBody>
          <a:bodyPr>
            <a:normAutofit fontScale="70000" lnSpcReduction="20000"/>
          </a:bodyPr>
          <a:lstStyle/>
          <a:p>
            <a:pPr marL="0" indent="0" algn="just">
              <a:buNone/>
            </a:pPr>
            <a:r>
              <a:rPr lang="en-GB" dirty="0"/>
              <a:t>You are working in a care home as a senior healthcare assistant. </a:t>
            </a:r>
          </a:p>
          <a:p>
            <a:pPr marL="0" indent="0" algn="just">
              <a:buNone/>
            </a:pPr>
            <a:endParaRPr lang="en-GB" dirty="0"/>
          </a:p>
          <a:p>
            <a:pPr marL="0" indent="0" algn="just">
              <a:buNone/>
            </a:pPr>
            <a:r>
              <a:rPr lang="en-GB" dirty="0"/>
              <a:t>Communication is very important for you to prosper in your role and for your care home to deliver high quality services.  </a:t>
            </a:r>
          </a:p>
          <a:p>
            <a:pPr marL="0" indent="0" algn="just">
              <a:buNone/>
            </a:pPr>
            <a:endParaRPr lang="en-GB" dirty="0"/>
          </a:p>
          <a:p>
            <a:pPr marL="0" indent="0" algn="just">
              <a:buNone/>
            </a:pPr>
            <a:r>
              <a:rPr lang="en-GB" dirty="0"/>
              <a:t>Identify </a:t>
            </a:r>
            <a:r>
              <a:rPr lang="en-GB" dirty="0">
                <a:solidFill>
                  <a:srgbClr val="00B050"/>
                </a:solidFill>
              </a:rPr>
              <a:t>one example </a:t>
            </a:r>
            <a:r>
              <a:rPr lang="en-GB" dirty="0"/>
              <a:t>related to </a:t>
            </a:r>
            <a:r>
              <a:rPr lang="en-GB" dirty="0">
                <a:solidFill>
                  <a:schemeClr val="accent6">
                    <a:lumMod val="75000"/>
                  </a:schemeClr>
                </a:solidFill>
              </a:rPr>
              <a:t>each function </a:t>
            </a:r>
            <a:r>
              <a:rPr lang="en-GB" dirty="0"/>
              <a:t>of communication in your care home.</a:t>
            </a:r>
          </a:p>
          <a:p>
            <a:pPr marL="0" indent="0" algn="just">
              <a:buNone/>
            </a:pPr>
            <a:endParaRPr lang="en-GB" dirty="0"/>
          </a:p>
          <a:p>
            <a:pPr marL="0" indent="0" algn="just">
              <a:buNone/>
            </a:pPr>
            <a:r>
              <a:rPr lang="en-GB" dirty="0"/>
              <a:t>Share your ideas with the class. </a:t>
            </a:r>
          </a:p>
        </p:txBody>
      </p:sp>
      <p:grpSp>
        <p:nvGrpSpPr>
          <p:cNvPr id="4" name="Group 3">
            <a:extLst>
              <a:ext uri="{FF2B5EF4-FFF2-40B4-BE49-F238E27FC236}">
                <a16:creationId xmlns:a16="http://schemas.microsoft.com/office/drawing/2014/main" id="{A3C75242-53CA-1846-9D92-356701957477}"/>
              </a:ext>
            </a:extLst>
          </p:cNvPr>
          <p:cNvGrpSpPr/>
          <p:nvPr/>
        </p:nvGrpSpPr>
        <p:grpSpPr>
          <a:xfrm>
            <a:off x="5269586" y="1628800"/>
            <a:ext cx="3843390" cy="2819497"/>
            <a:chOff x="276225" y="1219200"/>
            <a:chExt cx="8688263" cy="4863046"/>
          </a:xfrm>
        </p:grpSpPr>
        <p:pic>
          <p:nvPicPr>
            <p:cNvPr id="5" name="Picture 4">
              <a:extLst>
                <a:ext uri="{FF2B5EF4-FFF2-40B4-BE49-F238E27FC236}">
                  <a16:creationId xmlns:a16="http://schemas.microsoft.com/office/drawing/2014/main" id="{57040C3B-3E31-AB4F-BFD3-0D1E4FC4EECD}"/>
                </a:ext>
              </a:extLst>
            </p:cNvPr>
            <p:cNvPicPr>
              <a:picLocks noChangeAspect="1"/>
            </p:cNvPicPr>
            <p:nvPr/>
          </p:nvPicPr>
          <p:blipFill>
            <a:blip r:embed="rId3"/>
            <a:stretch>
              <a:fillRect/>
            </a:stretch>
          </p:blipFill>
          <p:spPr>
            <a:xfrm>
              <a:off x="276225" y="1219200"/>
              <a:ext cx="8591550" cy="4419600"/>
            </a:xfrm>
            <a:prstGeom prst="rect">
              <a:avLst/>
            </a:prstGeom>
          </p:spPr>
        </p:pic>
        <p:sp>
          <p:nvSpPr>
            <p:cNvPr id="6" name="TextBox 5">
              <a:extLst>
                <a:ext uri="{FF2B5EF4-FFF2-40B4-BE49-F238E27FC236}">
                  <a16:creationId xmlns:a16="http://schemas.microsoft.com/office/drawing/2014/main" id="{9DD40C6D-3ABB-9444-8DE5-CC3FC06FDE69}"/>
                </a:ext>
              </a:extLst>
            </p:cNvPr>
            <p:cNvSpPr txBox="1"/>
            <p:nvPr/>
          </p:nvSpPr>
          <p:spPr>
            <a:xfrm>
              <a:off x="683569" y="5445225"/>
              <a:ext cx="8280919" cy="637021"/>
            </a:xfrm>
            <a:prstGeom prst="rect">
              <a:avLst/>
            </a:prstGeom>
            <a:noFill/>
          </p:spPr>
          <p:txBody>
            <a:bodyPr wrap="square" rtlCol="0">
              <a:spAutoFit/>
            </a:bodyPr>
            <a:lstStyle/>
            <a:p>
              <a:pPr algn="r"/>
              <a:r>
                <a:rPr lang="fr-FR" dirty="0"/>
                <a:t>(Robbins and Coulter, 2017)</a:t>
              </a:r>
              <a:r>
                <a:rPr lang="en-GB" sz="1200" dirty="0"/>
                <a:t>.</a:t>
              </a:r>
            </a:p>
          </p:txBody>
        </p:sp>
      </p:grpSp>
    </p:spTree>
    <p:extLst>
      <p:ext uri="{BB962C8B-B14F-4D97-AF65-F5344CB8AC3E}">
        <p14:creationId xmlns:p14="http://schemas.microsoft.com/office/powerpoint/2010/main" val="3909714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61A3E1F5-8C05-4CED-BE34-52066195792B}"/>
              </a:ext>
            </a:extLst>
          </p:cNvPr>
          <p:cNvSpPr>
            <a:spLocks noGrp="1"/>
          </p:cNvSpPr>
          <p:nvPr>
            <p:ph type="title"/>
          </p:nvPr>
        </p:nvSpPr>
        <p:spPr>
          <a:xfrm>
            <a:off x="457200" y="274638"/>
            <a:ext cx="8229600" cy="1143000"/>
          </a:xfrm>
        </p:spPr>
        <p:txBody>
          <a:bodyPr/>
          <a:lstStyle/>
          <a:p>
            <a:r>
              <a:rPr lang="en-US" dirty="0"/>
              <a:t>Inter-personal communication. </a:t>
            </a:r>
          </a:p>
        </p:txBody>
      </p:sp>
      <p:pic>
        <p:nvPicPr>
          <p:cNvPr id="3" name="Picture 2" descr="A screenshot of a cell phone&#10;&#10;Description automatically generated">
            <a:extLst>
              <a:ext uri="{FF2B5EF4-FFF2-40B4-BE49-F238E27FC236}">
                <a16:creationId xmlns:a16="http://schemas.microsoft.com/office/drawing/2014/main" id="{0D707630-4D49-4E44-A142-128B9681C7F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1560" y="1285814"/>
            <a:ext cx="7088832" cy="3827970"/>
          </a:xfrm>
          <a:prstGeom prst="rect">
            <a:avLst/>
          </a:prstGeom>
          <a:noFill/>
        </p:spPr>
      </p:pic>
      <p:sp>
        <p:nvSpPr>
          <p:cNvPr id="5" name="TextBox 4">
            <a:extLst>
              <a:ext uri="{FF2B5EF4-FFF2-40B4-BE49-F238E27FC236}">
                <a16:creationId xmlns:a16="http://schemas.microsoft.com/office/drawing/2014/main" id="{67147B2D-B3DD-4235-8265-ABE0966F0BA5}"/>
              </a:ext>
            </a:extLst>
          </p:cNvPr>
          <p:cNvSpPr txBox="1"/>
          <p:nvPr/>
        </p:nvSpPr>
        <p:spPr>
          <a:xfrm>
            <a:off x="4716016" y="4947142"/>
            <a:ext cx="4104456" cy="646331"/>
          </a:xfrm>
          <a:prstGeom prst="rect">
            <a:avLst/>
          </a:prstGeom>
          <a:noFill/>
        </p:spPr>
        <p:txBody>
          <a:bodyPr wrap="square" rtlCol="0">
            <a:spAutoFit/>
          </a:bodyPr>
          <a:lstStyle/>
          <a:p>
            <a:endParaRPr lang="en-GB" dirty="0"/>
          </a:p>
          <a:p>
            <a:r>
              <a:rPr lang="en-GB" dirty="0"/>
              <a:t>(Griffith and Dunham, 2015, p.93) </a:t>
            </a:r>
          </a:p>
        </p:txBody>
      </p:sp>
    </p:spTree>
    <p:extLst>
      <p:ext uri="{BB962C8B-B14F-4D97-AF65-F5344CB8AC3E}">
        <p14:creationId xmlns:p14="http://schemas.microsoft.com/office/powerpoint/2010/main" val="23801361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A0919-9D68-476C-8048-9B011B8B9E26}"/>
              </a:ext>
            </a:extLst>
          </p:cNvPr>
          <p:cNvSpPr>
            <a:spLocks noGrp="1"/>
          </p:cNvSpPr>
          <p:nvPr>
            <p:ph type="title"/>
          </p:nvPr>
        </p:nvSpPr>
        <p:spPr/>
        <p:txBody>
          <a:bodyPr>
            <a:normAutofit fontScale="90000"/>
          </a:bodyPr>
          <a:lstStyle/>
          <a:p>
            <a:r>
              <a:rPr lang="en-GB" dirty="0"/>
              <a:t>Develop an activity to promote inter-personal communication. </a:t>
            </a:r>
          </a:p>
        </p:txBody>
      </p:sp>
      <p:sp>
        <p:nvSpPr>
          <p:cNvPr id="3" name="Content Placeholder 2">
            <a:extLst>
              <a:ext uri="{FF2B5EF4-FFF2-40B4-BE49-F238E27FC236}">
                <a16:creationId xmlns:a16="http://schemas.microsoft.com/office/drawing/2014/main" id="{F938F6A8-4AA1-4D26-A9DC-407A32C730D0}"/>
              </a:ext>
            </a:extLst>
          </p:cNvPr>
          <p:cNvSpPr>
            <a:spLocks noGrp="1"/>
          </p:cNvSpPr>
          <p:nvPr>
            <p:ph idx="1"/>
          </p:nvPr>
        </p:nvSpPr>
        <p:spPr>
          <a:xfrm>
            <a:off x="457200" y="1772816"/>
            <a:ext cx="8229600" cy="3744417"/>
          </a:xfrm>
        </p:spPr>
        <p:txBody>
          <a:bodyPr>
            <a:normAutofit fontScale="92500" lnSpcReduction="20000"/>
          </a:bodyPr>
          <a:lstStyle/>
          <a:p>
            <a:r>
              <a:rPr lang="en-GB" sz="2200" dirty="0">
                <a:latin typeface="Arial" panose="020B0604020202020204" pitchFamily="34" charset="0"/>
                <a:cs typeface="Arial" panose="020B0604020202020204" pitchFamily="34" charset="0"/>
              </a:rPr>
              <a:t>Dynes (2017) published a selection of materials to support health and social care professionals to develop communication skills with older people. </a:t>
            </a:r>
          </a:p>
          <a:p>
            <a:pPr marL="0" indent="0">
              <a:buNone/>
            </a:pPr>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Use the chapter ‘Communication activities to support and improve communication skills’ – pdf (in class files and on Moodle week1)  </a:t>
            </a:r>
          </a:p>
          <a:p>
            <a:pPr marL="0" indent="0">
              <a:buNone/>
            </a:pPr>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Read through and choose one of the activities to use as a professional, briefly write (150 words) </a:t>
            </a:r>
            <a:r>
              <a:rPr lang="en-GB" sz="2200" b="1" dirty="0">
                <a:latin typeface="Arial" panose="020B0604020202020204" pitchFamily="34" charset="0"/>
                <a:cs typeface="Arial" panose="020B0604020202020204" pitchFamily="34" charset="0"/>
              </a:rPr>
              <a:t>why</a:t>
            </a:r>
            <a:r>
              <a:rPr lang="en-GB" sz="2200" dirty="0">
                <a:latin typeface="Arial" panose="020B0604020202020204" pitchFamily="34" charset="0"/>
                <a:cs typeface="Arial" panose="020B0604020202020204" pitchFamily="34" charset="0"/>
              </a:rPr>
              <a:t> you have chosen it and </a:t>
            </a:r>
            <a:r>
              <a:rPr lang="en-GB" sz="2200" b="1" dirty="0">
                <a:latin typeface="Arial" panose="020B0604020202020204" pitchFamily="34" charset="0"/>
                <a:cs typeface="Arial" panose="020B0604020202020204" pitchFamily="34" charset="0"/>
              </a:rPr>
              <a:t>how</a:t>
            </a:r>
            <a:r>
              <a:rPr lang="en-GB" sz="2200" dirty="0">
                <a:latin typeface="Arial" panose="020B0604020202020204" pitchFamily="34" charset="0"/>
                <a:cs typeface="Arial" panose="020B0604020202020204" pitchFamily="34" charset="0"/>
              </a:rPr>
              <a:t> you would develop it further. </a:t>
            </a:r>
          </a:p>
          <a:p>
            <a:pPr marL="0" indent="0">
              <a:buNone/>
            </a:pPr>
            <a:endParaRPr lang="en-GB" sz="2400" dirty="0">
              <a:latin typeface="Arial" panose="020B0604020202020204" pitchFamily="34" charset="0"/>
              <a:cs typeface="Arial" panose="020B0604020202020204" pitchFamily="34" charset="0"/>
            </a:endParaRPr>
          </a:p>
          <a:p>
            <a:r>
              <a:rPr lang="en-GB" sz="2400" b="1" u="sng" dirty="0">
                <a:latin typeface="Arial" panose="020B0604020202020204" pitchFamily="34" charset="0"/>
                <a:cs typeface="Arial" panose="020B0604020202020204" pitchFamily="34" charset="0"/>
              </a:rPr>
              <a:t>Email</a:t>
            </a:r>
            <a:r>
              <a:rPr lang="en-GB" sz="2400" dirty="0">
                <a:latin typeface="Arial" panose="020B0604020202020204" pitchFamily="34" charset="0"/>
                <a:cs typeface="Arial" panose="020B0604020202020204" pitchFamily="34" charset="0"/>
              </a:rPr>
              <a:t> your responses to </a:t>
            </a:r>
            <a:r>
              <a:rPr lang="en-GB" sz="2400">
                <a:latin typeface="Arial" panose="020B0604020202020204" pitchFamily="34" charset="0"/>
                <a:cs typeface="Arial" panose="020B0604020202020204" pitchFamily="34" charset="0"/>
              </a:rPr>
              <a:t>your lecturer</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828659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Summary</a:t>
            </a:r>
          </a:p>
        </p:txBody>
      </p:sp>
      <p:sp>
        <p:nvSpPr>
          <p:cNvPr id="3" name="Content Placeholder 2">
            <a:extLst>
              <a:ext uri="{FF2B5EF4-FFF2-40B4-BE49-F238E27FC236}">
                <a16:creationId xmlns:a16="http://schemas.microsoft.com/office/drawing/2014/main" id="{28025432-1175-4309-B3A0-1AF07FEF42AE}"/>
              </a:ext>
            </a:extLst>
          </p:cNvPr>
          <p:cNvSpPr>
            <a:spLocks noGrp="1"/>
          </p:cNvSpPr>
          <p:nvPr>
            <p:ph idx="1"/>
          </p:nvPr>
        </p:nvSpPr>
        <p:spPr>
          <a:xfrm>
            <a:off x="457200" y="1600201"/>
            <a:ext cx="5338936" cy="3773015"/>
          </a:xfrm>
        </p:spPr>
        <p:txBody>
          <a:bodyPr>
            <a:normAutofit/>
          </a:bodyPr>
          <a:lstStyle/>
          <a:p>
            <a:pPr marL="0" indent="0">
              <a:buNone/>
            </a:pPr>
            <a:r>
              <a:rPr lang="en-GB" dirty="0"/>
              <a:t>Can you explain;</a:t>
            </a:r>
          </a:p>
          <a:p>
            <a:r>
              <a:rPr lang="en-GB" dirty="0"/>
              <a:t>What is communication?</a:t>
            </a:r>
          </a:p>
          <a:p>
            <a:r>
              <a:rPr lang="en-GB" dirty="0"/>
              <a:t>How do we communicate?</a:t>
            </a:r>
          </a:p>
          <a:p>
            <a:r>
              <a:rPr lang="en-GB" dirty="0"/>
              <a:t>The functions of communication?</a:t>
            </a:r>
          </a:p>
          <a:p>
            <a:pPr marL="0" indent="0">
              <a:buNone/>
            </a:pPr>
            <a:endParaRPr lang="en-GB" dirty="0"/>
          </a:p>
        </p:txBody>
      </p:sp>
      <p:pic>
        <p:nvPicPr>
          <p:cNvPr id="4" name="Picture 3">
            <a:extLst>
              <a:ext uri="{FF2B5EF4-FFF2-40B4-BE49-F238E27FC236}">
                <a16:creationId xmlns:a16="http://schemas.microsoft.com/office/drawing/2014/main" id="{5C2FF307-FE3D-4D9A-A069-E9E8EBD14A04}"/>
              </a:ext>
            </a:extLst>
          </p:cNvPr>
          <p:cNvPicPr>
            <a:picLocks noChangeAspect="1"/>
          </p:cNvPicPr>
          <p:nvPr/>
        </p:nvPicPr>
        <p:blipFill>
          <a:blip r:embed="rId3"/>
          <a:stretch>
            <a:fillRect/>
          </a:stretch>
        </p:blipFill>
        <p:spPr>
          <a:xfrm>
            <a:off x="6732240" y="716832"/>
            <a:ext cx="2178242" cy="1584176"/>
          </a:xfrm>
          <a:prstGeom prst="rect">
            <a:avLst/>
          </a:prstGeom>
        </p:spPr>
      </p:pic>
      <p:pic>
        <p:nvPicPr>
          <p:cNvPr id="6" name="Picture 1">
            <a:extLst>
              <a:ext uri="{FF2B5EF4-FFF2-40B4-BE49-F238E27FC236}">
                <a16:creationId xmlns:a16="http://schemas.microsoft.com/office/drawing/2014/main" id="{CF580A14-36BE-9447-B651-360E69D1A981}"/>
              </a:ext>
            </a:extLst>
          </p:cNvPr>
          <p:cNvPicPr>
            <a:picLocks noChangeAspect="1"/>
          </p:cNvPicPr>
          <p:nvPr/>
        </p:nvPicPr>
        <p:blipFill>
          <a:blip r:embed="rId4"/>
          <a:srcRect/>
          <a:stretch>
            <a:fillRect/>
          </a:stretch>
        </p:blipFill>
        <p:spPr bwMode="auto">
          <a:xfrm>
            <a:off x="5796136" y="3212976"/>
            <a:ext cx="3223438" cy="2350505"/>
          </a:xfrm>
          <a:prstGeom prst="rect">
            <a:avLst/>
          </a:prstGeom>
          <a:noFill/>
          <a:ln w="9525">
            <a:noFill/>
            <a:miter lim="800000"/>
            <a:headEnd/>
            <a:tailEnd/>
          </a:ln>
        </p:spPr>
      </p:pic>
    </p:spTree>
    <p:extLst>
      <p:ext uri="{BB962C8B-B14F-4D97-AF65-F5344CB8AC3E}">
        <p14:creationId xmlns:p14="http://schemas.microsoft.com/office/powerpoint/2010/main" val="2025273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6"/>
                                        </p:tgtEl>
                                        <p:attrNameLst>
                                          <p:attrName>style.visibility</p:attrName>
                                        </p:attrNameLst>
                                      </p:cBhvr>
                                      <p:to>
                                        <p:strVal val="visible"/>
                                      </p:to>
                                    </p:set>
                                    <p:animEffect transition="in" filter="fade">
                                      <p:cBhvr>
                                        <p:cTn id="3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Component 2 Assessment </a:t>
            </a:r>
          </a:p>
        </p:txBody>
      </p:sp>
      <p:sp>
        <p:nvSpPr>
          <p:cNvPr id="3" name="Content Placeholder 2"/>
          <p:cNvSpPr>
            <a:spLocks noGrp="1"/>
          </p:cNvSpPr>
          <p:nvPr>
            <p:ph idx="1"/>
          </p:nvPr>
        </p:nvSpPr>
        <p:spPr>
          <a:xfrm>
            <a:off x="179511" y="4893907"/>
            <a:ext cx="8856985" cy="767341"/>
          </a:xfrm>
        </p:spPr>
        <p:txBody>
          <a:bodyPr>
            <a:normAutofit fontScale="55000" lnSpcReduction="20000"/>
          </a:bodyPr>
          <a:lstStyle/>
          <a:p>
            <a:pPr marL="0" indent="0">
              <a:buNone/>
            </a:pPr>
            <a:endParaRPr lang="en-GB" sz="2800" dirty="0"/>
          </a:p>
          <a:p>
            <a:pPr marL="0" indent="0">
              <a:buNone/>
            </a:pPr>
            <a:r>
              <a:rPr lang="en-GB" sz="2800" b="1" dirty="0">
                <a:solidFill>
                  <a:srgbClr val="FF0000"/>
                </a:solidFill>
              </a:rPr>
              <a:t>Ensure that you read the full assessment brief which is available on the Module page in Moodle</a:t>
            </a:r>
          </a:p>
        </p:txBody>
      </p:sp>
      <p:sp>
        <p:nvSpPr>
          <p:cNvPr id="8" name="TextBox 7">
            <a:extLst>
              <a:ext uri="{FF2B5EF4-FFF2-40B4-BE49-F238E27FC236}">
                <a16:creationId xmlns:a16="http://schemas.microsoft.com/office/drawing/2014/main" id="{3D16F521-D126-477B-B840-5F4FC8FAFCBB}"/>
              </a:ext>
            </a:extLst>
          </p:cNvPr>
          <p:cNvSpPr txBox="1"/>
          <p:nvPr/>
        </p:nvSpPr>
        <p:spPr>
          <a:xfrm>
            <a:off x="6289848" y="3111847"/>
            <a:ext cx="2674640" cy="1569660"/>
          </a:xfrm>
          <a:prstGeom prst="rect">
            <a:avLst/>
          </a:prstGeom>
          <a:noFill/>
        </p:spPr>
        <p:txBody>
          <a:bodyPr wrap="square" rtlCol="0">
            <a:spAutoFit/>
          </a:bodyPr>
          <a:lstStyle/>
          <a:p>
            <a:r>
              <a:rPr lang="en-GB" sz="2400" b="1" dirty="0"/>
              <a:t>Let’s now look at the full assignment brief together. </a:t>
            </a:r>
          </a:p>
        </p:txBody>
      </p:sp>
      <p:graphicFrame>
        <p:nvGraphicFramePr>
          <p:cNvPr id="4" name="Table 3">
            <a:extLst>
              <a:ext uri="{FF2B5EF4-FFF2-40B4-BE49-F238E27FC236}">
                <a16:creationId xmlns:a16="http://schemas.microsoft.com/office/drawing/2014/main" id="{F6421688-00EA-4C17-B47E-5AFBE49077BD}"/>
              </a:ext>
            </a:extLst>
          </p:cNvPr>
          <p:cNvGraphicFramePr>
            <a:graphicFrameLocks noGrp="1"/>
          </p:cNvGraphicFramePr>
          <p:nvPr>
            <p:extLst>
              <p:ext uri="{D42A27DB-BD31-4B8C-83A1-F6EECF244321}">
                <p14:modId xmlns:p14="http://schemas.microsoft.com/office/powerpoint/2010/main" val="3268632374"/>
              </p:ext>
            </p:extLst>
          </p:nvPr>
        </p:nvGraphicFramePr>
        <p:xfrm>
          <a:off x="53751" y="1417638"/>
          <a:ext cx="9036497" cy="1507306"/>
        </p:xfrm>
        <a:graphic>
          <a:graphicData uri="http://schemas.openxmlformats.org/drawingml/2006/table">
            <a:tbl>
              <a:tblPr>
                <a:tableStyleId>{5C22544A-7EE6-4342-B048-85BDC9FD1C3A}</a:tableStyleId>
              </a:tblPr>
              <a:tblGrid>
                <a:gridCol w="1568317">
                  <a:extLst>
                    <a:ext uri="{9D8B030D-6E8A-4147-A177-3AD203B41FA5}">
                      <a16:colId xmlns:a16="http://schemas.microsoft.com/office/drawing/2014/main" val="2341453814"/>
                    </a:ext>
                  </a:extLst>
                </a:gridCol>
                <a:gridCol w="3833522">
                  <a:extLst>
                    <a:ext uri="{9D8B030D-6E8A-4147-A177-3AD203B41FA5}">
                      <a16:colId xmlns:a16="http://schemas.microsoft.com/office/drawing/2014/main" val="2124829927"/>
                    </a:ext>
                  </a:extLst>
                </a:gridCol>
                <a:gridCol w="1817329">
                  <a:extLst>
                    <a:ext uri="{9D8B030D-6E8A-4147-A177-3AD203B41FA5}">
                      <a16:colId xmlns:a16="http://schemas.microsoft.com/office/drawing/2014/main" val="1052097353"/>
                    </a:ext>
                  </a:extLst>
                </a:gridCol>
                <a:gridCol w="1817329">
                  <a:extLst>
                    <a:ext uri="{9D8B030D-6E8A-4147-A177-3AD203B41FA5}">
                      <a16:colId xmlns:a16="http://schemas.microsoft.com/office/drawing/2014/main" val="2350879165"/>
                    </a:ext>
                  </a:extLst>
                </a:gridCol>
              </a:tblGrid>
              <a:tr h="1507306">
                <a:tc>
                  <a:txBody>
                    <a:bodyPr/>
                    <a:lstStyle/>
                    <a:p>
                      <a:pPr algn="just">
                        <a:spcBef>
                          <a:spcPts val="600"/>
                        </a:spcBef>
                        <a:spcAft>
                          <a:spcPts val="600"/>
                        </a:spcAft>
                      </a:pPr>
                      <a:r>
                        <a:rPr lang="en-GB" sz="1800" b="1" dirty="0">
                          <a:effectLst/>
                        </a:rPr>
                        <a:t>Assignment Title:</a:t>
                      </a:r>
                    </a:p>
                  </a:txBody>
                  <a:tcPr marL="68580" marR="68580" marT="0" marB="0"/>
                </a:tc>
                <a:tc>
                  <a:txBody>
                    <a:bodyPr/>
                    <a:lstStyle/>
                    <a:p>
                      <a:pPr>
                        <a:spcBef>
                          <a:spcPts val="600"/>
                        </a:spcBef>
                        <a:spcAft>
                          <a:spcPts val="600"/>
                        </a:spcAft>
                      </a:pPr>
                      <a:r>
                        <a:rPr lang="en-GB" sz="1800" b="1" dirty="0">
                          <a:effectLst/>
                        </a:rPr>
                        <a:t>Component 2. </a:t>
                      </a:r>
                    </a:p>
                    <a:p>
                      <a:pPr algn="l">
                        <a:spcBef>
                          <a:spcPts val="600"/>
                        </a:spcBef>
                        <a:spcAft>
                          <a:spcPts val="600"/>
                        </a:spcAft>
                      </a:pPr>
                      <a:r>
                        <a:rPr lang="en-US" sz="1800" b="1" kern="1200" dirty="0">
                          <a:solidFill>
                            <a:schemeClr val="dk1"/>
                          </a:solidFill>
                          <a:effectLst/>
                          <a:latin typeface="+mn-lt"/>
                          <a:ea typeface="+mn-ea"/>
                          <a:cs typeface="+mn-cs"/>
                        </a:rPr>
                        <a:t>Presentation – Strategies for Effective Communication in a Business Setting.</a:t>
                      </a:r>
                      <a:r>
                        <a:rPr lang="en-GB" dirty="0">
                          <a:effectLst/>
                        </a:rPr>
                        <a:t> </a:t>
                      </a:r>
                      <a:endParaRPr lang="en-GB" sz="1800" b="1"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l">
                        <a:spcBef>
                          <a:spcPts val="600"/>
                        </a:spcBef>
                        <a:spcAft>
                          <a:spcPts val="600"/>
                        </a:spcAft>
                      </a:pPr>
                      <a:r>
                        <a:rPr lang="en-GB" sz="1800" b="1" dirty="0">
                          <a:effectLst/>
                        </a:rPr>
                        <a:t>Word count</a:t>
                      </a:r>
                    </a:p>
                    <a:p>
                      <a:pPr algn="l">
                        <a:spcBef>
                          <a:spcPts val="600"/>
                        </a:spcBef>
                        <a:spcAft>
                          <a:spcPts val="600"/>
                        </a:spcAft>
                      </a:pPr>
                      <a:r>
                        <a:rPr lang="en-GB" sz="1800" b="1" dirty="0">
                          <a:effectLst/>
                        </a:rPr>
                        <a:t>(or</a:t>
                      </a:r>
                      <a:r>
                        <a:rPr lang="en-GB" sz="1800" b="1" baseline="0" dirty="0">
                          <a:effectLst/>
                        </a:rPr>
                        <a:t> </a:t>
                      </a:r>
                      <a:r>
                        <a:rPr lang="en-GB" sz="1800" b="1" dirty="0">
                          <a:effectLst/>
                        </a:rPr>
                        <a:t>equivalent):</a:t>
                      </a:r>
                      <a:endParaRPr lang="en-GB" sz="1800" b="1"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l">
                        <a:spcBef>
                          <a:spcPts val="600"/>
                        </a:spcBef>
                        <a:spcAft>
                          <a:spcPts val="600"/>
                        </a:spcAft>
                      </a:pPr>
                      <a:r>
                        <a:rPr lang="en-GB" sz="1800" b="1" dirty="0">
                          <a:effectLst/>
                        </a:rPr>
                        <a:t>3 – 5 minutes per person Group Presentation</a:t>
                      </a:r>
                      <a:endParaRPr lang="en-GB" sz="1800" b="1"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4230621668"/>
                  </a:ext>
                </a:extLst>
              </a:tr>
            </a:tbl>
          </a:graphicData>
        </a:graphic>
      </p:graphicFrame>
      <p:graphicFrame>
        <p:nvGraphicFramePr>
          <p:cNvPr id="6" name="Table 5">
            <a:extLst>
              <a:ext uri="{FF2B5EF4-FFF2-40B4-BE49-F238E27FC236}">
                <a16:creationId xmlns:a16="http://schemas.microsoft.com/office/drawing/2014/main" id="{E509A0F7-44B2-4C65-9EAA-7C0D8B8CE135}"/>
              </a:ext>
            </a:extLst>
          </p:cNvPr>
          <p:cNvGraphicFramePr>
            <a:graphicFrameLocks noGrp="1"/>
          </p:cNvGraphicFramePr>
          <p:nvPr>
            <p:extLst>
              <p:ext uri="{D42A27DB-BD31-4B8C-83A1-F6EECF244321}">
                <p14:modId xmlns:p14="http://schemas.microsoft.com/office/powerpoint/2010/main" val="3972845557"/>
              </p:ext>
            </p:extLst>
          </p:nvPr>
        </p:nvGraphicFramePr>
        <p:xfrm>
          <a:off x="437406" y="3137344"/>
          <a:ext cx="5718770" cy="1950720"/>
        </p:xfrm>
        <a:graphic>
          <a:graphicData uri="http://schemas.openxmlformats.org/drawingml/2006/table">
            <a:tbl>
              <a:tblPr>
                <a:tableStyleId>{5C22544A-7EE6-4342-B048-85BDC9FD1C3A}</a:tableStyleId>
              </a:tblPr>
              <a:tblGrid>
                <a:gridCol w="2222315">
                  <a:extLst>
                    <a:ext uri="{9D8B030D-6E8A-4147-A177-3AD203B41FA5}">
                      <a16:colId xmlns:a16="http://schemas.microsoft.com/office/drawing/2014/main" val="3433525854"/>
                    </a:ext>
                  </a:extLst>
                </a:gridCol>
                <a:gridCol w="3496455">
                  <a:extLst>
                    <a:ext uri="{9D8B030D-6E8A-4147-A177-3AD203B41FA5}">
                      <a16:colId xmlns:a16="http://schemas.microsoft.com/office/drawing/2014/main" val="3748742740"/>
                    </a:ext>
                  </a:extLst>
                </a:gridCol>
              </a:tblGrid>
              <a:tr h="1875832">
                <a:tc>
                  <a:txBody>
                    <a:bodyPr/>
                    <a:lstStyle/>
                    <a:p>
                      <a:pPr algn="l">
                        <a:spcBef>
                          <a:spcPts val="600"/>
                        </a:spcBef>
                        <a:spcAft>
                          <a:spcPts val="600"/>
                        </a:spcAft>
                      </a:pPr>
                      <a:r>
                        <a:rPr lang="en-GB" sz="1800" b="1" dirty="0">
                          <a:effectLst/>
                        </a:rPr>
                        <a:t>Submission deadline:</a:t>
                      </a:r>
                      <a:endParaRPr lang="en-GB" sz="1800" b="1"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marL="0" marR="0" lvl="0" indent="0" algn="l" defTabSz="914400" rtl="0" eaLnBrk="1" fontAlgn="auto" latinLnBrk="0" hangingPunct="1">
                        <a:lnSpc>
                          <a:spcPct val="100000"/>
                        </a:lnSpc>
                        <a:spcBef>
                          <a:spcPts val="600"/>
                        </a:spcBef>
                        <a:spcAft>
                          <a:spcPts val="600"/>
                        </a:spcAft>
                        <a:buClrTx/>
                        <a:buSzTx/>
                        <a:buFontTx/>
                        <a:buNone/>
                        <a:tabLst/>
                        <a:defRPr/>
                      </a:pPr>
                      <a:r>
                        <a:rPr lang="en-GB" sz="1800" b="1" dirty="0">
                          <a:effectLst/>
                        </a:rPr>
                        <a:t>Slides to Turnitin- Group presentation slides to Turnitin </a:t>
                      </a:r>
                      <a:r>
                        <a:rPr lang="en-GB" sz="1800" b="1" dirty="0">
                          <a:solidFill>
                            <a:srgbClr val="FF0000"/>
                          </a:solidFill>
                          <a:effectLst/>
                        </a:rPr>
                        <a:t>Sunday 24</a:t>
                      </a:r>
                      <a:r>
                        <a:rPr lang="en-GB" sz="1800" b="1" baseline="30000" dirty="0">
                          <a:solidFill>
                            <a:srgbClr val="FF0000"/>
                          </a:solidFill>
                          <a:effectLst/>
                        </a:rPr>
                        <a:t>th</a:t>
                      </a:r>
                      <a:r>
                        <a:rPr lang="en-GB" sz="1800" b="1" dirty="0">
                          <a:solidFill>
                            <a:srgbClr val="FF0000"/>
                          </a:solidFill>
                          <a:effectLst/>
                        </a:rPr>
                        <a:t> June by 3 pm</a:t>
                      </a:r>
                    </a:p>
                    <a:p>
                      <a:pPr marL="0" marR="0" lvl="0" indent="0" algn="l" defTabSz="914400" rtl="0" eaLnBrk="1" fontAlgn="auto" latinLnBrk="0" hangingPunct="1">
                        <a:lnSpc>
                          <a:spcPct val="100000"/>
                        </a:lnSpc>
                        <a:spcBef>
                          <a:spcPts val="600"/>
                        </a:spcBef>
                        <a:spcAft>
                          <a:spcPts val="600"/>
                        </a:spcAft>
                        <a:buClrTx/>
                        <a:buSzTx/>
                        <a:buFontTx/>
                        <a:buNone/>
                        <a:tabLst/>
                        <a:defRPr/>
                      </a:pPr>
                      <a:r>
                        <a:rPr lang="en-GB" sz="1800" b="1" dirty="0">
                          <a:effectLst/>
                        </a:rPr>
                        <a:t>Group Presentations- Week Commencing </a:t>
                      </a:r>
                      <a:endParaRPr lang="en-GB" sz="1800" b="1" dirty="0">
                        <a:solidFill>
                          <a:srgbClr val="FF0000"/>
                        </a:solidFill>
                        <a:effectLst/>
                        <a:latin typeface="Times New Roman" panose="02020603050405020304" pitchFamily="18" charset="0"/>
                      </a:endParaRPr>
                    </a:p>
                    <a:p>
                      <a:pPr marL="0" marR="0" lvl="0" indent="0" algn="l" defTabSz="914400" rtl="0" eaLnBrk="1" fontAlgn="auto" latinLnBrk="0" hangingPunct="1">
                        <a:lnSpc>
                          <a:spcPct val="100000"/>
                        </a:lnSpc>
                        <a:spcBef>
                          <a:spcPts val="600"/>
                        </a:spcBef>
                        <a:spcAft>
                          <a:spcPts val="600"/>
                        </a:spcAft>
                        <a:buClrTx/>
                        <a:buSzTx/>
                        <a:buFontTx/>
                        <a:buNone/>
                        <a:tabLst/>
                        <a:defRPr/>
                      </a:pPr>
                      <a:r>
                        <a:rPr lang="en-GB" sz="1800" b="1" dirty="0">
                          <a:solidFill>
                            <a:srgbClr val="FF0000"/>
                          </a:solidFill>
                          <a:effectLst/>
                          <a:latin typeface="+mj-lt"/>
                        </a:rPr>
                        <a:t>25</a:t>
                      </a:r>
                      <a:r>
                        <a:rPr lang="en-GB" sz="1800" b="1" baseline="30000" dirty="0">
                          <a:solidFill>
                            <a:srgbClr val="FF0000"/>
                          </a:solidFill>
                          <a:effectLst/>
                          <a:latin typeface="+mj-lt"/>
                        </a:rPr>
                        <a:t>th</a:t>
                      </a:r>
                      <a:r>
                        <a:rPr lang="en-GB" sz="1800" b="1" dirty="0">
                          <a:solidFill>
                            <a:srgbClr val="FF0000"/>
                          </a:solidFill>
                          <a:effectLst/>
                          <a:latin typeface="+mj-lt"/>
                        </a:rPr>
                        <a:t> June2022</a:t>
                      </a:r>
                      <a:endParaRPr lang="en-GB" sz="1800" b="1" dirty="0">
                        <a:effectLst/>
                        <a:latin typeface="+mj-lt"/>
                      </a:endParaRPr>
                    </a:p>
                  </a:txBody>
                  <a:tcPr marL="68580" marR="68580" marT="0" marB="0"/>
                </a:tc>
                <a:extLst>
                  <a:ext uri="{0D108BD9-81ED-4DB2-BD59-A6C34878D82A}">
                    <a16:rowId xmlns:a16="http://schemas.microsoft.com/office/drawing/2014/main" val="3673059452"/>
                  </a:ext>
                </a:extLst>
              </a:tr>
            </a:tbl>
          </a:graphicData>
        </a:graphic>
      </p:graphicFrame>
    </p:spTree>
    <p:extLst>
      <p:ext uri="{BB962C8B-B14F-4D97-AF65-F5344CB8AC3E}">
        <p14:creationId xmlns:p14="http://schemas.microsoft.com/office/powerpoint/2010/main" val="3441280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902E8-9A60-DE48-803D-C864875247A7}"/>
              </a:ext>
            </a:extLst>
          </p:cNvPr>
          <p:cNvSpPr>
            <a:spLocks noGrp="1"/>
          </p:cNvSpPr>
          <p:nvPr>
            <p:ph type="title"/>
          </p:nvPr>
        </p:nvSpPr>
        <p:spPr/>
        <p:txBody>
          <a:bodyPr>
            <a:normAutofit fontScale="90000"/>
          </a:bodyPr>
          <a:lstStyle/>
          <a:p>
            <a:r>
              <a:rPr lang="en-GB" dirty="0"/>
              <a:t>Team Presentation Group Formation </a:t>
            </a:r>
          </a:p>
        </p:txBody>
      </p:sp>
      <p:sp>
        <p:nvSpPr>
          <p:cNvPr id="3" name="Content Placeholder 2">
            <a:extLst>
              <a:ext uri="{FF2B5EF4-FFF2-40B4-BE49-F238E27FC236}">
                <a16:creationId xmlns:a16="http://schemas.microsoft.com/office/drawing/2014/main" id="{D96B7287-F0B4-E543-B247-9C0FB2DA1B3B}"/>
              </a:ext>
            </a:extLst>
          </p:cNvPr>
          <p:cNvSpPr>
            <a:spLocks noGrp="1"/>
          </p:cNvSpPr>
          <p:nvPr>
            <p:ph idx="1"/>
          </p:nvPr>
        </p:nvSpPr>
        <p:spPr>
          <a:xfrm>
            <a:off x="457200" y="1600201"/>
            <a:ext cx="8229600" cy="2908919"/>
          </a:xfrm>
        </p:spPr>
        <p:txBody>
          <a:bodyPr/>
          <a:lstStyle/>
          <a:p>
            <a:r>
              <a:rPr lang="en-GB" dirty="0"/>
              <a:t>The teams are pre-selected:</a:t>
            </a:r>
          </a:p>
          <a:p>
            <a:r>
              <a:rPr lang="en-GB" dirty="0"/>
              <a:t>Your teams are as follows: </a:t>
            </a:r>
          </a:p>
        </p:txBody>
      </p:sp>
      <p:sp>
        <p:nvSpPr>
          <p:cNvPr id="4" name="TextBox 3">
            <a:extLst>
              <a:ext uri="{FF2B5EF4-FFF2-40B4-BE49-F238E27FC236}">
                <a16:creationId xmlns:a16="http://schemas.microsoft.com/office/drawing/2014/main" id="{70D99090-C92B-460D-A805-E431BABFD3F4}"/>
              </a:ext>
            </a:extLst>
          </p:cNvPr>
          <p:cNvSpPr txBox="1"/>
          <p:nvPr/>
        </p:nvSpPr>
        <p:spPr>
          <a:xfrm>
            <a:off x="343304" y="2877366"/>
            <a:ext cx="1224136" cy="1477328"/>
          </a:xfrm>
          <a:prstGeom prst="rect">
            <a:avLst/>
          </a:prstGeom>
          <a:noFill/>
          <a:ln>
            <a:solidFill>
              <a:schemeClr val="accent1"/>
            </a:solidFill>
          </a:ln>
        </p:spPr>
        <p:txBody>
          <a:bodyPr wrap="square" rtlCol="0">
            <a:spAutoFit/>
          </a:bodyPr>
          <a:lstStyle/>
          <a:p>
            <a:r>
              <a:rPr lang="en-GB" dirty="0"/>
              <a:t>Team 1</a:t>
            </a:r>
          </a:p>
          <a:p>
            <a:pPr marL="285750" indent="-285750">
              <a:buFont typeface="Arial" panose="020B0604020202020204" pitchFamily="34" charset="0"/>
              <a:buChar char="•"/>
            </a:pPr>
            <a:r>
              <a:rPr lang="en-GB" dirty="0"/>
              <a:t>Fawaz</a:t>
            </a:r>
          </a:p>
          <a:p>
            <a:pPr marL="285750" indent="-285750">
              <a:buFont typeface="Arial" panose="020B0604020202020204" pitchFamily="34" charset="0"/>
              <a:buChar char="•"/>
            </a:pPr>
            <a:r>
              <a:rPr lang="en-GB" dirty="0"/>
              <a:t>Harris</a:t>
            </a:r>
          </a:p>
          <a:p>
            <a:pPr marL="285750" indent="-285750">
              <a:buFont typeface="Arial" panose="020B0604020202020204" pitchFamily="34" charset="0"/>
              <a:buChar char="•"/>
            </a:pPr>
            <a:r>
              <a:rPr lang="en-GB" dirty="0"/>
              <a:t>Bethan</a:t>
            </a:r>
          </a:p>
          <a:p>
            <a:endParaRPr lang="en-GB" dirty="0"/>
          </a:p>
        </p:txBody>
      </p:sp>
      <p:sp>
        <p:nvSpPr>
          <p:cNvPr id="5" name="TextBox 4">
            <a:extLst>
              <a:ext uri="{FF2B5EF4-FFF2-40B4-BE49-F238E27FC236}">
                <a16:creationId xmlns:a16="http://schemas.microsoft.com/office/drawing/2014/main" id="{C43AAEC6-F36F-433D-8B12-634B41A75B19}"/>
              </a:ext>
            </a:extLst>
          </p:cNvPr>
          <p:cNvSpPr txBox="1"/>
          <p:nvPr/>
        </p:nvSpPr>
        <p:spPr>
          <a:xfrm>
            <a:off x="1768964" y="2877366"/>
            <a:ext cx="1434884" cy="1754326"/>
          </a:xfrm>
          <a:prstGeom prst="rect">
            <a:avLst/>
          </a:prstGeom>
          <a:noFill/>
          <a:ln>
            <a:solidFill>
              <a:schemeClr val="accent1"/>
            </a:solidFill>
          </a:ln>
        </p:spPr>
        <p:txBody>
          <a:bodyPr wrap="square" rtlCol="0">
            <a:spAutoFit/>
          </a:bodyPr>
          <a:lstStyle/>
          <a:p>
            <a:r>
              <a:rPr lang="en-GB" dirty="0"/>
              <a:t>Team 2</a:t>
            </a:r>
          </a:p>
          <a:p>
            <a:pPr marL="342900" indent="-342900">
              <a:buFont typeface="+mj-lt"/>
              <a:buAutoNum type="arabicPeriod"/>
            </a:pPr>
            <a:r>
              <a:rPr lang="en-GB" dirty="0"/>
              <a:t>Corina</a:t>
            </a:r>
          </a:p>
          <a:p>
            <a:pPr marL="342900" indent="-342900">
              <a:buFont typeface="+mj-lt"/>
              <a:buAutoNum type="arabicPeriod"/>
            </a:pPr>
            <a:r>
              <a:rPr lang="en-GB" dirty="0"/>
              <a:t>Aleah</a:t>
            </a:r>
          </a:p>
          <a:p>
            <a:pPr marL="342900" indent="-342900">
              <a:buFont typeface="+mj-lt"/>
              <a:buAutoNum type="arabicPeriod"/>
            </a:pPr>
            <a:r>
              <a:rPr lang="en-GB" dirty="0"/>
              <a:t>Reema</a:t>
            </a:r>
          </a:p>
          <a:p>
            <a:endParaRPr lang="en-GB" dirty="0"/>
          </a:p>
          <a:p>
            <a:endParaRPr lang="en-GB" dirty="0"/>
          </a:p>
        </p:txBody>
      </p:sp>
      <p:sp>
        <p:nvSpPr>
          <p:cNvPr id="6" name="TextBox 5">
            <a:extLst>
              <a:ext uri="{FF2B5EF4-FFF2-40B4-BE49-F238E27FC236}">
                <a16:creationId xmlns:a16="http://schemas.microsoft.com/office/drawing/2014/main" id="{6603C124-CC01-4D62-A2E8-87C2973C917E}"/>
              </a:ext>
            </a:extLst>
          </p:cNvPr>
          <p:cNvSpPr txBox="1"/>
          <p:nvPr/>
        </p:nvSpPr>
        <p:spPr>
          <a:xfrm>
            <a:off x="3511463" y="2877366"/>
            <a:ext cx="1833042" cy="1754326"/>
          </a:xfrm>
          <a:prstGeom prst="rect">
            <a:avLst/>
          </a:prstGeom>
          <a:noFill/>
          <a:ln>
            <a:solidFill>
              <a:schemeClr val="accent1"/>
            </a:solidFill>
          </a:ln>
        </p:spPr>
        <p:txBody>
          <a:bodyPr wrap="square" rtlCol="0">
            <a:spAutoFit/>
          </a:bodyPr>
          <a:lstStyle/>
          <a:p>
            <a:r>
              <a:rPr lang="en-GB" dirty="0"/>
              <a:t>Team 3</a:t>
            </a:r>
          </a:p>
          <a:p>
            <a:pPr marL="342900" indent="-342900">
              <a:buFont typeface="+mj-lt"/>
              <a:buAutoNum type="arabicPeriod"/>
            </a:pPr>
            <a:r>
              <a:rPr lang="en-GB" dirty="0"/>
              <a:t>Tati</a:t>
            </a:r>
          </a:p>
          <a:p>
            <a:pPr marL="342900" indent="-342900">
              <a:buFont typeface="+mj-lt"/>
              <a:buAutoNum type="arabicPeriod"/>
            </a:pPr>
            <a:r>
              <a:rPr lang="en-GB" dirty="0"/>
              <a:t>Anna-Maria</a:t>
            </a:r>
          </a:p>
          <a:p>
            <a:pPr marL="342900" indent="-342900">
              <a:buFont typeface="+mj-lt"/>
              <a:buAutoNum type="arabicPeriod"/>
            </a:pPr>
            <a:r>
              <a:rPr lang="en-GB" dirty="0"/>
              <a:t>Kelvin</a:t>
            </a:r>
          </a:p>
          <a:p>
            <a:endParaRPr lang="en-GB" dirty="0"/>
          </a:p>
          <a:p>
            <a:endParaRPr lang="en-GB" dirty="0"/>
          </a:p>
        </p:txBody>
      </p:sp>
      <p:sp>
        <p:nvSpPr>
          <p:cNvPr id="7" name="TextBox 6">
            <a:extLst>
              <a:ext uri="{FF2B5EF4-FFF2-40B4-BE49-F238E27FC236}">
                <a16:creationId xmlns:a16="http://schemas.microsoft.com/office/drawing/2014/main" id="{05540A22-4C0F-4CC7-9D3A-A74426E4C5D2}"/>
              </a:ext>
            </a:extLst>
          </p:cNvPr>
          <p:cNvSpPr txBox="1"/>
          <p:nvPr/>
        </p:nvSpPr>
        <p:spPr>
          <a:xfrm>
            <a:off x="5652120" y="2903308"/>
            <a:ext cx="1497926" cy="1477328"/>
          </a:xfrm>
          <a:prstGeom prst="rect">
            <a:avLst/>
          </a:prstGeom>
          <a:noFill/>
          <a:ln>
            <a:solidFill>
              <a:schemeClr val="accent1"/>
            </a:solidFill>
          </a:ln>
        </p:spPr>
        <p:txBody>
          <a:bodyPr wrap="square" rtlCol="0">
            <a:spAutoFit/>
          </a:bodyPr>
          <a:lstStyle/>
          <a:p>
            <a:r>
              <a:rPr lang="en-GB" dirty="0"/>
              <a:t>Team 4</a:t>
            </a:r>
          </a:p>
          <a:p>
            <a:pPr marL="342900" indent="-342900">
              <a:buFont typeface="+mj-lt"/>
              <a:buAutoNum type="arabicPeriod"/>
            </a:pPr>
            <a:r>
              <a:rPr lang="en-GB" dirty="0"/>
              <a:t>Gabriela</a:t>
            </a:r>
          </a:p>
          <a:p>
            <a:pPr marL="342900" indent="-342900">
              <a:buFont typeface="+mj-lt"/>
              <a:buAutoNum type="arabicPeriod"/>
            </a:pPr>
            <a:r>
              <a:rPr lang="en-GB" dirty="0"/>
              <a:t>Alex.</a:t>
            </a:r>
          </a:p>
          <a:p>
            <a:endParaRPr lang="en-GB" dirty="0"/>
          </a:p>
          <a:p>
            <a:endParaRPr lang="en-GB" dirty="0"/>
          </a:p>
        </p:txBody>
      </p:sp>
      <p:sp>
        <p:nvSpPr>
          <p:cNvPr id="9" name="TextBox 8">
            <a:extLst>
              <a:ext uri="{FF2B5EF4-FFF2-40B4-BE49-F238E27FC236}">
                <a16:creationId xmlns:a16="http://schemas.microsoft.com/office/drawing/2014/main" id="{A7680BF1-753D-49E9-B13C-231D4F995DDB}"/>
              </a:ext>
            </a:extLst>
          </p:cNvPr>
          <p:cNvSpPr txBox="1"/>
          <p:nvPr/>
        </p:nvSpPr>
        <p:spPr>
          <a:xfrm>
            <a:off x="7321919" y="2877366"/>
            <a:ext cx="1672496" cy="1754326"/>
          </a:xfrm>
          <a:prstGeom prst="rect">
            <a:avLst/>
          </a:prstGeom>
          <a:noFill/>
          <a:ln>
            <a:solidFill>
              <a:schemeClr val="accent1"/>
            </a:solidFill>
          </a:ln>
        </p:spPr>
        <p:txBody>
          <a:bodyPr wrap="square" rtlCol="0">
            <a:spAutoFit/>
          </a:bodyPr>
          <a:lstStyle/>
          <a:p>
            <a:r>
              <a:rPr lang="en-GB" dirty="0"/>
              <a:t>Team 5</a:t>
            </a:r>
          </a:p>
          <a:p>
            <a:pPr marL="342900" indent="-342900">
              <a:buFont typeface="+mj-lt"/>
              <a:buAutoNum type="arabicPeriod"/>
            </a:pPr>
            <a:r>
              <a:rPr lang="en-GB" dirty="0" err="1"/>
              <a:t>Shazia</a:t>
            </a:r>
            <a:endParaRPr lang="en-GB" dirty="0"/>
          </a:p>
          <a:p>
            <a:pPr marL="342900" indent="-342900">
              <a:buFont typeface="+mj-lt"/>
              <a:buAutoNum type="arabicPeriod"/>
            </a:pPr>
            <a:r>
              <a:rPr lang="en-GB" dirty="0" err="1"/>
              <a:t>Rubena</a:t>
            </a:r>
            <a:endParaRPr lang="en-GB" dirty="0"/>
          </a:p>
          <a:p>
            <a:pPr marL="342900" indent="-342900">
              <a:buFont typeface="+mj-lt"/>
              <a:buAutoNum type="arabicPeriod"/>
            </a:pPr>
            <a:r>
              <a:rPr lang="en-GB" dirty="0"/>
              <a:t>Samina</a:t>
            </a:r>
          </a:p>
          <a:p>
            <a:endParaRPr lang="en-GB" dirty="0"/>
          </a:p>
          <a:p>
            <a:endParaRPr lang="en-GB" dirty="0"/>
          </a:p>
        </p:txBody>
      </p:sp>
      <p:sp>
        <p:nvSpPr>
          <p:cNvPr id="10" name="TextBox 9">
            <a:extLst>
              <a:ext uri="{FF2B5EF4-FFF2-40B4-BE49-F238E27FC236}">
                <a16:creationId xmlns:a16="http://schemas.microsoft.com/office/drawing/2014/main" id="{2D31B61E-F027-46BE-AA79-E4329FF5818D}"/>
              </a:ext>
            </a:extLst>
          </p:cNvPr>
          <p:cNvSpPr txBox="1"/>
          <p:nvPr/>
        </p:nvSpPr>
        <p:spPr>
          <a:xfrm>
            <a:off x="213800" y="4509120"/>
            <a:ext cx="1434884" cy="1754326"/>
          </a:xfrm>
          <a:prstGeom prst="rect">
            <a:avLst/>
          </a:prstGeom>
          <a:noFill/>
          <a:ln>
            <a:solidFill>
              <a:schemeClr val="accent1"/>
            </a:solidFill>
          </a:ln>
        </p:spPr>
        <p:txBody>
          <a:bodyPr wrap="square" rtlCol="0">
            <a:spAutoFit/>
          </a:bodyPr>
          <a:lstStyle/>
          <a:p>
            <a:r>
              <a:rPr lang="en-GB" dirty="0"/>
              <a:t>Team 6</a:t>
            </a:r>
          </a:p>
          <a:p>
            <a:pPr marL="342900" indent="-342900">
              <a:buFont typeface="+mj-lt"/>
              <a:buAutoNum type="arabicPeriod"/>
            </a:pPr>
            <a:r>
              <a:rPr lang="en-GB" dirty="0"/>
              <a:t>Ishrat</a:t>
            </a:r>
          </a:p>
          <a:p>
            <a:pPr marL="342900" indent="-342900">
              <a:buFont typeface="+mj-lt"/>
              <a:buAutoNum type="arabicPeriod"/>
            </a:pPr>
            <a:r>
              <a:rPr lang="en-GB" dirty="0" err="1"/>
              <a:t>Cosmina</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1018879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fade">
                                      <p:cBhvr>
                                        <p:cTn id="37" dur="500"/>
                                        <p:tgtEl>
                                          <p:spTgt spid="9"/>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fade">
                                      <p:cBhvr>
                                        <p:cTn id="4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9" grpId="0"/>
      <p:bldP spid="10"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C773F-251A-4914-994B-313E457AB5C2}"/>
              </a:ext>
            </a:extLst>
          </p:cNvPr>
          <p:cNvSpPr>
            <a:spLocks noGrp="1"/>
          </p:cNvSpPr>
          <p:nvPr>
            <p:ph type="title"/>
          </p:nvPr>
        </p:nvSpPr>
        <p:spPr>
          <a:xfrm>
            <a:off x="323528" y="332656"/>
            <a:ext cx="8229600" cy="274042"/>
          </a:xfrm>
        </p:spPr>
        <p:txBody>
          <a:bodyPr>
            <a:normAutofit fontScale="90000"/>
          </a:bodyPr>
          <a:lstStyle/>
          <a:p>
            <a:r>
              <a:rPr lang="en-GB" dirty="0"/>
              <a:t>Assignment Brief Task 1</a:t>
            </a:r>
          </a:p>
        </p:txBody>
      </p:sp>
      <p:sp>
        <p:nvSpPr>
          <p:cNvPr id="3" name="Content Placeholder 2">
            <a:extLst>
              <a:ext uri="{FF2B5EF4-FFF2-40B4-BE49-F238E27FC236}">
                <a16:creationId xmlns:a16="http://schemas.microsoft.com/office/drawing/2014/main" id="{EB124DDB-47E7-4E99-B565-51C8F5A18C16}"/>
              </a:ext>
            </a:extLst>
          </p:cNvPr>
          <p:cNvSpPr>
            <a:spLocks noGrp="1"/>
          </p:cNvSpPr>
          <p:nvPr>
            <p:ph idx="1"/>
          </p:nvPr>
        </p:nvSpPr>
        <p:spPr>
          <a:xfrm>
            <a:off x="0" y="764704"/>
            <a:ext cx="9144000" cy="4968553"/>
          </a:xfrm>
        </p:spPr>
        <p:txBody>
          <a:bodyPr>
            <a:noAutofit/>
          </a:bodyPr>
          <a:lstStyle/>
          <a:p>
            <a:pPr marL="0" indent="0" algn="just">
              <a:buNone/>
            </a:pPr>
            <a:r>
              <a:rPr lang="en-GB" sz="2400" b="1" dirty="0"/>
              <a:t>Task 1 –</a:t>
            </a:r>
          </a:p>
          <a:p>
            <a:pPr algn="just"/>
            <a:endParaRPr lang="en-GB" sz="2000" b="1" dirty="0"/>
          </a:p>
          <a:p>
            <a:pPr algn="just"/>
            <a:r>
              <a:rPr lang="en-GB" sz="2000" dirty="0"/>
              <a:t>For this task you are expected to prepare and deliver a presentation in groups allocated by your lecturer. In your groups, select any health and social care organisation or care home of your choice. </a:t>
            </a:r>
          </a:p>
          <a:p>
            <a:pPr algn="just"/>
            <a:r>
              <a:rPr lang="en-GB" sz="2000" dirty="0"/>
              <a:t>As a group, you are to design and deliver a suitable presentation which critically analyses the communication methods, strategies and communication barriers between your chosen organisation and their residents. The presentation will be prepared using Microsoft PowerPoint and you will need to include a brief overview of the organisation, identify the different needs of the residents and the channels in which they communicate. </a:t>
            </a:r>
          </a:p>
        </p:txBody>
      </p:sp>
    </p:spTree>
    <p:extLst>
      <p:ext uri="{BB962C8B-B14F-4D97-AF65-F5344CB8AC3E}">
        <p14:creationId xmlns:p14="http://schemas.microsoft.com/office/powerpoint/2010/main" val="3589315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C773F-251A-4914-994B-313E457AB5C2}"/>
              </a:ext>
            </a:extLst>
          </p:cNvPr>
          <p:cNvSpPr>
            <a:spLocks noGrp="1"/>
          </p:cNvSpPr>
          <p:nvPr>
            <p:ph type="title"/>
          </p:nvPr>
        </p:nvSpPr>
        <p:spPr>
          <a:xfrm>
            <a:off x="403448" y="260648"/>
            <a:ext cx="8229600" cy="274042"/>
          </a:xfrm>
        </p:spPr>
        <p:txBody>
          <a:bodyPr>
            <a:normAutofit fontScale="90000"/>
          </a:bodyPr>
          <a:lstStyle/>
          <a:p>
            <a:r>
              <a:rPr lang="en-GB" dirty="0"/>
              <a:t>Assignment Brief Task 1</a:t>
            </a:r>
          </a:p>
        </p:txBody>
      </p:sp>
      <p:sp>
        <p:nvSpPr>
          <p:cNvPr id="3" name="Content Placeholder 2">
            <a:extLst>
              <a:ext uri="{FF2B5EF4-FFF2-40B4-BE49-F238E27FC236}">
                <a16:creationId xmlns:a16="http://schemas.microsoft.com/office/drawing/2014/main" id="{EB124DDB-47E7-4E99-B565-51C8F5A18C16}"/>
              </a:ext>
            </a:extLst>
          </p:cNvPr>
          <p:cNvSpPr>
            <a:spLocks noGrp="1"/>
          </p:cNvSpPr>
          <p:nvPr>
            <p:ph idx="1"/>
          </p:nvPr>
        </p:nvSpPr>
        <p:spPr>
          <a:xfrm>
            <a:off x="0" y="764704"/>
            <a:ext cx="9144000" cy="4968553"/>
          </a:xfrm>
        </p:spPr>
        <p:txBody>
          <a:bodyPr>
            <a:noAutofit/>
          </a:bodyPr>
          <a:lstStyle/>
          <a:p>
            <a:pPr marL="0" indent="0" algn="just">
              <a:buNone/>
            </a:pPr>
            <a:r>
              <a:rPr lang="en-GB" sz="2400" dirty="0"/>
              <a:t>The presentation must include:</a:t>
            </a:r>
          </a:p>
          <a:p>
            <a:pPr marL="0" indent="0" algn="just">
              <a:buNone/>
            </a:pPr>
            <a:endParaRPr lang="en-GB" sz="2000" dirty="0"/>
          </a:p>
          <a:p>
            <a:pPr algn="just"/>
            <a:r>
              <a:rPr lang="en-GB" sz="2000" dirty="0"/>
              <a:t>What are the benefits of effective communication on the organization’s business process?</a:t>
            </a:r>
          </a:p>
          <a:p>
            <a:pPr algn="just"/>
            <a:r>
              <a:rPr lang="en-GB" sz="2000" dirty="0"/>
              <a:t>How should the organization use the theories relating to models of communication?</a:t>
            </a:r>
          </a:p>
          <a:p>
            <a:pPr algn="just"/>
            <a:r>
              <a:rPr lang="en-GB" sz="2000" dirty="0"/>
              <a:t>The types of barriers that can prevent effective communication between the</a:t>
            </a:r>
          </a:p>
          <a:p>
            <a:pPr marL="0" indent="0" algn="just">
              <a:buNone/>
            </a:pPr>
            <a:r>
              <a:rPr lang="en-GB" sz="2000" dirty="0"/>
              <a:t>     organisation and their external stakeholders.</a:t>
            </a:r>
          </a:p>
          <a:p>
            <a:pPr algn="just"/>
            <a:r>
              <a:rPr lang="en-GB" sz="2000" dirty="0"/>
              <a:t>What are the channels of communication used by the organization and channels that can be used to improve communication?</a:t>
            </a:r>
          </a:p>
          <a:p>
            <a:pPr marL="0" indent="0" algn="just">
              <a:buNone/>
            </a:pPr>
            <a:r>
              <a:rPr lang="en-GB" sz="2000" dirty="0"/>
              <a:t>You can use examples from your own professional experience to support or enhance your points. </a:t>
            </a:r>
          </a:p>
        </p:txBody>
      </p:sp>
    </p:spTree>
    <p:extLst>
      <p:ext uri="{BB962C8B-B14F-4D97-AF65-F5344CB8AC3E}">
        <p14:creationId xmlns:p14="http://schemas.microsoft.com/office/powerpoint/2010/main" val="2137621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FF429-2AC1-482C-83EE-3868694DDBE3}"/>
              </a:ext>
            </a:extLst>
          </p:cNvPr>
          <p:cNvSpPr>
            <a:spLocks noGrp="1"/>
          </p:cNvSpPr>
          <p:nvPr>
            <p:ph type="title"/>
          </p:nvPr>
        </p:nvSpPr>
        <p:spPr>
          <a:xfrm>
            <a:off x="457200" y="0"/>
            <a:ext cx="8229600" cy="1143000"/>
          </a:xfrm>
        </p:spPr>
        <p:txBody>
          <a:bodyPr/>
          <a:lstStyle/>
          <a:p>
            <a:r>
              <a:rPr lang="en-GB" dirty="0"/>
              <a:t>Assignment Brief Task 2</a:t>
            </a:r>
          </a:p>
        </p:txBody>
      </p:sp>
      <p:sp>
        <p:nvSpPr>
          <p:cNvPr id="3" name="Content Placeholder 2">
            <a:extLst>
              <a:ext uri="{FF2B5EF4-FFF2-40B4-BE49-F238E27FC236}">
                <a16:creationId xmlns:a16="http://schemas.microsoft.com/office/drawing/2014/main" id="{1AA868CA-1030-4750-B819-2706001205F3}"/>
              </a:ext>
            </a:extLst>
          </p:cNvPr>
          <p:cNvSpPr>
            <a:spLocks noGrp="1"/>
          </p:cNvSpPr>
          <p:nvPr>
            <p:ph idx="1"/>
          </p:nvPr>
        </p:nvSpPr>
        <p:spPr>
          <a:xfrm>
            <a:off x="125760" y="908720"/>
            <a:ext cx="8892480" cy="4824536"/>
          </a:xfrm>
        </p:spPr>
        <p:txBody>
          <a:bodyPr>
            <a:noAutofit/>
          </a:bodyPr>
          <a:lstStyle/>
          <a:p>
            <a:pPr marL="0" indent="0">
              <a:buNone/>
            </a:pPr>
            <a:r>
              <a:rPr lang="en-GB" sz="2000" b="1" dirty="0"/>
              <a:t>Task 2 - </a:t>
            </a:r>
            <a:r>
              <a:rPr lang="en-GB" sz="2000" dirty="0"/>
              <a:t>The final slide in your presentation will be a ‘Teamwork Evaluation’ Slide. </a:t>
            </a:r>
          </a:p>
          <a:p>
            <a:r>
              <a:rPr lang="en-GB" sz="2000" dirty="0"/>
              <a:t>USE THE TABLE PROVIDED IN THE BMSW_4002 Moodle WEEK10 folder </a:t>
            </a:r>
          </a:p>
          <a:p>
            <a:pPr marL="0" indent="0">
              <a:buNone/>
            </a:pPr>
            <a:endParaRPr lang="en-GB" sz="2000" dirty="0"/>
          </a:p>
          <a:p>
            <a:r>
              <a:rPr lang="en-GB" sz="2000" dirty="0"/>
              <a:t>This slide will appear after the reference slide and does not need to be presented but must be included in your TURNITIN submission. </a:t>
            </a:r>
          </a:p>
          <a:p>
            <a:endParaRPr lang="en-GB" sz="2000" dirty="0"/>
          </a:p>
          <a:p>
            <a:r>
              <a:rPr lang="en-GB" sz="2000" dirty="0"/>
              <a:t>All members of the group must submit the group slides to the slide submission link on Moodle.</a:t>
            </a:r>
          </a:p>
          <a:p>
            <a:endParaRPr lang="en-GB" sz="2000" dirty="0"/>
          </a:p>
          <a:p>
            <a:r>
              <a:rPr lang="en-US" sz="2000" dirty="0"/>
              <a:t>The presentation should present the most salient (important) points only and you must attend in person. Unless if given the permission by the Assessment team to present online, </a:t>
            </a:r>
            <a:r>
              <a:rPr lang="en-US" sz="2000" b="1" dirty="0"/>
              <a:t>which will require that your camera must be turned on during online/virtual presentation. </a:t>
            </a:r>
            <a:endParaRPr lang="en-GB" sz="2000" dirty="0"/>
          </a:p>
        </p:txBody>
      </p:sp>
    </p:spTree>
    <p:extLst>
      <p:ext uri="{BB962C8B-B14F-4D97-AF65-F5344CB8AC3E}">
        <p14:creationId xmlns:p14="http://schemas.microsoft.com/office/powerpoint/2010/main" val="27535093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30F95-9C48-5C41-83FE-A0B305AC8EA5}"/>
              </a:ext>
            </a:extLst>
          </p:cNvPr>
          <p:cNvSpPr>
            <a:spLocks noGrp="1"/>
          </p:cNvSpPr>
          <p:nvPr>
            <p:ph type="title"/>
          </p:nvPr>
        </p:nvSpPr>
        <p:spPr/>
        <p:txBody>
          <a:bodyPr/>
          <a:lstStyle/>
          <a:p>
            <a:r>
              <a:rPr lang="en-GB" dirty="0"/>
              <a:t>Group Work – Activity. </a:t>
            </a:r>
          </a:p>
        </p:txBody>
      </p:sp>
      <p:sp>
        <p:nvSpPr>
          <p:cNvPr id="3" name="Content Placeholder 2">
            <a:extLst>
              <a:ext uri="{FF2B5EF4-FFF2-40B4-BE49-F238E27FC236}">
                <a16:creationId xmlns:a16="http://schemas.microsoft.com/office/drawing/2014/main" id="{226D366E-3AA2-7D4D-B7C4-BDEB51D9DAC6}"/>
              </a:ext>
            </a:extLst>
          </p:cNvPr>
          <p:cNvSpPr>
            <a:spLocks noGrp="1"/>
          </p:cNvSpPr>
          <p:nvPr>
            <p:ph idx="1"/>
          </p:nvPr>
        </p:nvSpPr>
        <p:spPr>
          <a:xfrm>
            <a:off x="323528" y="1268760"/>
            <a:ext cx="8229600" cy="3917032"/>
          </a:xfrm>
        </p:spPr>
        <p:txBody>
          <a:bodyPr>
            <a:normAutofit/>
          </a:bodyPr>
          <a:lstStyle/>
          <a:p>
            <a:pPr marL="0" indent="0">
              <a:buNone/>
            </a:pPr>
            <a:r>
              <a:rPr lang="en-GB" dirty="0"/>
              <a:t> </a:t>
            </a:r>
          </a:p>
          <a:p>
            <a:pPr marL="0" indent="0">
              <a:buNone/>
            </a:pPr>
            <a:endParaRPr lang="en-GB" dirty="0"/>
          </a:p>
        </p:txBody>
      </p:sp>
      <p:sp>
        <p:nvSpPr>
          <p:cNvPr id="6" name="Freeform: Shape 5">
            <a:extLst>
              <a:ext uri="{FF2B5EF4-FFF2-40B4-BE49-F238E27FC236}">
                <a16:creationId xmlns:a16="http://schemas.microsoft.com/office/drawing/2014/main" id="{881EFA7A-241F-4C47-BB4F-BECB3421696E}"/>
              </a:ext>
            </a:extLst>
          </p:cNvPr>
          <p:cNvSpPr/>
          <p:nvPr/>
        </p:nvSpPr>
        <p:spPr>
          <a:xfrm>
            <a:off x="323528" y="1417638"/>
            <a:ext cx="6690617" cy="889539"/>
          </a:xfrm>
          <a:custGeom>
            <a:avLst/>
            <a:gdLst>
              <a:gd name="connsiteX0" fmla="*/ 0 w 6690617"/>
              <a:gd name="connsiteY0" fmla="*/ 88954 h 889539"/>
              <a:gd name="connsiteX1" fmla="*/ 88954 w 6690617"/>
              <a:gd name="connsiteY1" fmla="*/ 0 h 889539"/>
              <a:gd name="connsiteX2" fmla="*/ 6601663 w 6690617"/>
              <a:gd name="connsiteY2" fmla="*/ 0 h 889539"/>
              <a:gd name="connsiteX3" fmla="*/ 6690617 w 6690617"/>
              <a:gd name="connsiteY3" fmla="*/ 88954 h 889539"/>
              <a:gd name="connsiteX4" fmla="*/ 6690617 w 6690617"/>
              <a:gd name="connsiteY4" fmla="*/ 800585 h 889539"/>
              <a:gd name="connsiteX5" fmla="*/ 6601663 w 6690617"/>
              <a:gd name="connsiteY5" fmla="*/ 889539 h 889539"/>
              <a:gd name="connsiteX6" fmla="*/ 88954 w 6690617"/>
              <a:gd name="connsiteY6" fmla="*/ 889539 h 889539"/>
              <a:gd name="connsiteX7" fmla="*/ 0 w 6690617"/>
              <a:gd name="connsiteY7" fmla="*/ 800585 h 889539"/>
              <a:gd name="connsiteX8" fmla="*/ 0 w 6690617"/>
              <a:gd name="connsiteY8" fmla="*/ 88954 h 889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90617" h="889539">
                <a:moveTo>
                  <a:pt x="0" y="88954"/>
                </a:moveTo>
                <a:cubicBezTo>
                  <a:pt x="0" y="39826"/>
                  <a:pt x="39826" y="0"/>
                  <a:pt x="88954" y="0"/>
                </a:cubicBezTo>
                <a:lnTo>
                  <a:pt x="6601663" y="0"/>
                </a:lnTo>
                <a:cubicBezTo>
                  <a:pt x="6650791" y="0"/>
                  <a:pt x="6690617" y="39826"/>
                  <a:pt x="6690617" y="88954"/>
                </a:cubicBezTo>
                <a:lnTo>
                  <a:pt x="6690617" y="800585"/>
                </a:lnTo>
                <a:cubicBezTo>
                  <a:pt x="6690617" y="849713"/>
                  <a:pt x="6650791" y="889539"/>
                  <a:pt x="6601663" y="889539"/>
                </a:cubicBezTo>
                <a:lnTo>
                  <a:pt x="88954" y="889539"/>
                </a:lnTo>
                <a:cubicBezTo>
                  <a:pt x="39826" y="889539"/>
                  <a:pt x="0" y="849713"/>
                  <a:pt x="0" y="800585"/>
                </a:cubicBezTo>
                <a:lnTo>
                  <a:pt x="0" y="88954"/>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2254" tIns="102254" rIns="1085195" bIns="102254" numCol="1" spcCol="1270" anchor="ctr" anchorCtr="0">
            <a:noAutofit/>
          </a:bodyPr>
          <a:lstStyle/>
          <a:p>
            <a:pPr marL="0" lvl="0" indent="0" algn="l" defTabSz="889000">
              <a:lnSpc>
                <a:spcPct val="90000"/>
              </a:lnSpc>
              <a:spcBef>
                <a:spcPct val="0"/>
              </a:spcBef>
              <a:spcAft>
                <a:spcPct val="35000"/>
              </a:spcAft>
              <a:buNone/>
            </a:pPr>
            <a:r>
              <a:rPr lang="en-GB" sz="2000" kern="1200" dirty="0"/>
              <a:t>Each lecture you will have time together as a team to work on your presentations.</a:t>
            </a:r>
          </a:p>
        </p:txBody>
      </p:sp>
      <p:sp>
        <p:nvSpPr>
          <p:cNvPr id="7" name="Freeform: Shape 6">
            <a:extLst>
              <a:ext uri="{FF2B5EF4-FFF2-40B4-BE49-F238E27FC236}">
                <a16:creationId xmlns:a16="http://schemas.microsoft.com/office/drawing/2014/main" id="{D53455DB-28B4-4B4F-AEED-EDC5F0E9E088}"/>
              </a:ext>
            </a:extLst>
          </p:cNvPr>
          <p:cNvSpPr/>
          <p:nvPr/>
        </p:nvSpPr>
        <p:spPr>
          <a:xfrm>
            <a:off x="883867" y="2468912"/>
            <a:ext cx="6690617" cy="889539"/>
          </a:xfrm>
          <a:custGeom>
            <a:avLst/>
            <a:gdLst>
              <a:gd name="connsiteX0" fmla="*/ 0 w 6690617"/>
              <a:gd name="connsiteY0" fmla="*/ 88954 h 889539"/>
              <a:gd name="connsiteX1" fmla="*/ 88954 w 6690617"/>
              <a:gd name="connsiteY1" fmla="*/ 0 h 889539"/>
              <a:gd name="connsiteX2" fmla="*/ 6601663 w 6690617"/>
              <a:gd name="connsiteY2" fmla="*/ 0 h 889539"/>
              <a:gd name="connsiteX3" fmla="*/ 6690617 w 6690617"/>
              <a:gd name="connsiteY3" fmla="*/ 88954 h 889539"/>
              <a:gd name="connsiteX4" fmla="*/ 6690617 w 6690617"/>
              <a:gd name="connsiteY4" fmla="*/ 800585 h 889539"/>
              <a:gd name="connsiteX5" fmla="*/ 6601663 w 6690617"/>
              <a:gd name="connsiteY5" fmla="*/ 889539 h 889539"/>
              <a:gd name="connsiteX6" fmla="*/ 88954 w 6690617"/>
              <a:gd name="connsiteY6" fmla="*/ 889539 h 889539"/>
              <a:gd name="connsiteX7" fmla="*/ 0 w 6690617"/>
              <a:gd name="connsiteY7" fmla="*/ 800585 h 889539"/>
              <a:gd name="connsiteX8" fmla="*/ 0 w 6690617"/>
              <a:gd name="connsiteY8" fmla="*/ 88954 h 889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90617" h="889539">
                <a:moveTo>
                  <a:pt x="0" y="88954"/>
                </a:moveTo>
                <a:cubicBezTo>
                  <a:pt x="0" y="39826"/>
                  <a:pt x="39826" y="0"/>
                  <a:pt x="88954" y="0"/>
                </a:cubicBezTo>
                <a:lnTo>
                  <a:pt x="6601663" y="0"/>
                </a:lnTo>
                <a:cubicBezTo>
                  <a:pt x="6650791" y="0"/>
                  <a:pt x="6690617" y="39826"/>
                  <a:pt x="6690617" y="88954"/>
                </a:cubicBezTo>
                <a:lnTo>
                  <a:pt x="6690617" y="800585"/>
                </a:lnTo>
                <a:cubicBezTo>
                  <a:pt x="6690617" y="849713"/>
                  <a:pt x="6650791" y="889539"/>
                  <a:pt x="6601663" y="889539"/>
                </a:cubicBezTo>
                <a:lnTo>
                  <a:pt x="88954" y="889539"/>
                </a:lnTo>
                <a:cubicBezTo>
                  <a:pt x="39826" y="889539"/>
                  <a:pt x="0" y="849713"/>
                  <a:pt x="0" y="800585"/>
                </a:cubicBezTo>
                <a:lnTo>
                  <a:pt x="0" y="88954"/>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2254" tIns="102254" rIns="1240794" bIns="102254" numCol="1" spcCol="1270" anchor="ctr" anchorCtr="0">
            <a:noAutofit/>
          </a:bodyPr>
          <a:lstStyle/>
          <a:p>
            <a:pPr marL="0" lvl="0" indent="0" algn="l" defTabSz="889000">
              <a:lnSpc>
                <a:spcPct val="90000"/>
              </a:lnSpc>
              <a:spcBef>
                <a:spcPct val="0"/>
              </a:spcBef>
              <a:spcAft>
                <a:spcPct val="35000"/>
              </a:spcAft>
              <a:buNone/>
            </a:pPr>
            <a:r>
              <a:rPr lang="en-GB" sz="2000" kern="1200" dirty="0"/>
              <a:t>As a team you must demonstrate co-operation and progress to your lecture during this time. </a:t>
            </a:r>
          </a:p>
        </p:txBody>
      </p:sp>
      <p:sp>
        <p:nvSpPr>
          <p:cNvPr id="8" name="Freeform: Shape 7">
            <a:extLst>
              <a:ext uri="{FF2B5EF4-FFF2-40B4-BE49-F238E27FC236}">
                <a16:creationId xmlns:a16="http://schemas.microsoft.com/office/drawing/2014/main" id="{E3A197AC-1445-4F97-B825-1CA3D286935D}"/>
              </a:ext>
            </a:extLst>
          </p:cNvPr>
          <p:cNvSpPr/>
          <p:nvPr/>
        </p:nvSpPr>
        <p:spPr>
          <a:xfrm>
            <a:off x="1435843" y="3520186"/>
            <a:ext cx="6690617" cy="889539"/>
          </a:xfrm>
          <a:custGeom>
            <a:avLst/>
            <a:gdLst>
              <a:gd name="connsiteX0" fmla="*/ 0 w 6690617"/>
              <a:gd name="connsiteY0" fmla="*/ 88954 h 889539"/>
              <a:gd name="connsiteX1" fmla="*/ 88954 w 6690617"/>
              <a:gd name="connsiteY1" fmla="*/ 0 h 889539"/>
              <a:gd name="connsiteX2" fmla="*/ 6601663 w 6690617"/>
              <a:gd name="connsiteY2" fmla="*/ 0 h 889539"/>
              <a:gd name="connsiteX3" fmla="*/ 6690617 w 6690617"/>
              <a:gd name="connsiteY3" fmla="*/ 88954 h 889539"/>
              <a:gd name="connsiteX4" fmla="*/ 6690617 w 6690617"/>
              <a:gd name="connsiteY4" fmla="*/ 800585 h 889539"/>
              <a:gd name="connsiteX5" fmla="*/ 6601663 w 6690617"/>
              <a:gd name="connsiteY5" fmla="*/ 889539 h 889539"/>
              <a:gd name="connsiteX6" fmla="*/ 88954 w 6690617"/>
              <a:gd name="connsiteY6" fmla="*/ 889539 h 889539"/>
              <a:gd name="connsiteX7" fmla="*/ 0 w 6690617"/>
              <a:gd name="connsiteY7" fmla="*/ 800585 h 889539"/>
              <a:gd name="connsiteX8" fmla="*/ 0 w 6690617"/>
              <a:gd name="connsiteY8" fmla="*/ 88954 h 889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90617" h="889539">
                <a:moveTo>
                  <a:pt x="0" y="88954"/>
                </a:moveTo>
                <a:cubicBezTo>
                  <a:pt x="0" y="39826"/>
                  <a:pt x="39826" y="0"/>
                  <a:pt x="88954" y="0"/>
                </a:cubicBezTo>
                <a:lnTo>
                  <a:pt x="6601663" y="0"/>
                </a:lnTo>
                <a:cubicBezTo>
                  <a:pt x="6650791" y="0"/>
                  <a:pt x="6690617" y="39826"/>
                  <a:pt x="6690617" y="88954"/>
                </a:cubicBezTo>
                <a:lnTo>
                  <a:pt x="6690617" y="800585"/>
                </a:lnTo>
                <a:cubicBezTo>
                  <a:pt x="6690617" y="849713"/>
                  <a:pt x="6650791" y="889539"/>
                  <a:pt x="6601663" y="889539"/>
                </a:cubicBezTo>
                <a:lnTo>
                  <a:pt x="88954" y="889539"/>
                </a:lnTo>
                <a:cubicBezTo>
                  <a:pt x="39826" y="889539"/>
                  <a:pt x="0" y="849713"/>
                  <a:pt x="0" y="800585"/>
                </a:cubicBezTo>
                <a:lnTo>
                  <a:pt x="0" y="88954"/>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2254" tIns="102254" rIns="1232431" bIns="102254" numCol="1" spcCol="1270" anchor="ctr" anchorCtr="0">
            <a:noAutofit/>
          </a:bodyPr>
          <a:lstStyle/>
          <a:p>
            <a:pPr marL="0" lvl="0" indent="0" algn="l" defTabSz="889000">
              <a:lnSpc>
                <a:spcPct val="90000"/>
              </a:lnSpc>
              <a:spcBef>
                <a:spcPct val="0"/>
              </a:spcBef>
              <a:spcAft>
                <a:spcPct val="35000"/>
              </a:spcAft>
              <a:buNone/>
            </a:pPr>
            <a:r>
              <a:rPr lang="en-GB" sz="2000" kern="1200" dirty="0"/>
              <a:t>Being absent from a group working session with lead to an absent mark on the register. </a:t>
            </a:r>
          </a:p>
        </p:txBody>
      </p:sp>
      <p:sp>
        <p:nvSpPr>
          <p:cNvPr id="9" name="Freeform: Shape 8">
            <a:extLst>
              <a:ext uri="{FF2B5EF4-FFF2-40B4-BE49-F238E27FC236}">
                <a16:creationId xmlns:a16="http://schemas.microsoft.com/office/drawing/2014/main" id="{73FAFEEB-0D0A-4E4D-B993-EE0064E8AA96}"/>
              </a:ext>
            </a:extLst>
          </p:cNvPr>
          <p:cNvSpPr/>
          <p:nvPr/>
        </p:nvSpPr>
        <p:spPr>
          <a:xfrm>
            <a:off x="1763688" y="4571460"/>
            <a:ext cx="6923111" cy="889539"/>
          </a:xfrm>
          <a:custGeom>
            <a:avLst/>
            <a:gdLst>
              <a:gd name="connsiteX0" fmla="*/ 0 w 6690617"/>
              <a:gd name="connsiteY0" fmla="*/ 88954 h 889539"/>
              <a:gd name="connsiteX1" fmla="*/ 88954 w 6690617"/>
              <a:gd name="connsiteY1" fmla="*/ 0 h 889539"/>
              <a:gd name="connsiteX2" fmla="*/ 6601663 w 6690617"/>
              <a:gd name="connsiteY2" fmla="*/ 0 h 889539"/>
              <a:gd name="connsiteX3" fmla="*/ 6690617 w 6690617"/>
              <a:gd name="connsiteY3" fmla="*/ 88954 h 889539"/>
              <a:gd name="connsiteX4" fmla="*/ 6690617 w 6690617"/>
              <a:gd name="connsiteY4" fmla="*/ 800585 h 889539"/>
              <a:gd name="connsiteX5" fmla="*/ 6601663 w 6690617"/>
              <a:gd name="connsiteY5" fmla="*/ 889539 h 889539"/>
              <a:gd name="connsiteX6" fmla="*/ 88954 w 6690617"/>
              <a:gd name="connsiteY6" fmla="*/ 889539 h 889539"/>
              <a:gd name="connsiteX7" fmla="*/ 0 w 6690617"/>
              <a:gd name="connsiteY7" fmla="*/ 800585 h 889539"/>
              <a:gd name="connsiteX8" fmla="*/ 0 w 6690617"/>
              <a:gd name="connsiteY8" fmla="*/ 88954 h 889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90617" h="889539">
                <a:moveTo>
                  <a:pt x="0" y="88954"/>
                </a:moveTo>
                <a:cubicBezTo>
                  <a:pt x="0" y="39826"/>
                  <a:pt x="39826" y="0"/>
                  <a:pt x="88954" y="0"/>
                </a:cubicBezTo>
                <a:lnTo>
                  <a:pt x="6601663" y="0"/>
                </a:lnTo>
                <a:cubicBezTo>
                  <a:pt x="6650791" y="0"/>
                  <a:pt x="6690617" y="39826"/>
                  <a:pt x="6690617" y="88954"/>
                </a:cubicBezTo>
                <a:lnTo>
                  <a:pt x="6690617" y="800585"/>
                </a:lnTo>
                <a:cubicBezTo>
                  <a:pt x="6690617" y="849713"/>
                  <a:pt x="6650791" y="889539"/>
                  <a:pt x="6601663" y="889539"/>
                </a:cubicBezTo>
                <a:lnTo>
                  <a:pt x="88954" y="889539"/>
                </a:lnTo>
                <a:cubicBezTo>
                  <a:pt x="39826" y="889539"/>
                  <a:pt x="0" y="849713"/>
                  <a:pt x="0" y="800585"/>
                </a:cubicBezTo>
                <a:lnTo>
                  <a:pt x="0" y="88954"/>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2254" tIns="102254" rIns="1240794" bIns="102254" numCol="1" spcCol="1270" anchor="ctr" anchorCtr="0">
            <a:noAutofit/>
          </a:bodyPr>
          <a:lstStyle/>
          <a:p>
            <a:pPr marL="0" lvl="0" indent="0" algn="l" defTabSz="889000">
              <a:lnSpc>
                <a:spcPct val="90000"/>
              </a:lnSpc>
              <a:spcBef>
                <a:spcPct val="0"/>
              </a:spcBef>
              <a:spcAft>
                <a:spcPct val="35000"/>
              </a:spcAft>
              <a:buNone/>
            </a:pPr>
            <a:r>
              <a:rPr lang="en-GB" sz="2000" kern="1200" dirty="0"/>
              <a:t>Please join your group in the designated channel to being working together – get to know each other and begin to divide the workload.  </a:t>
            </a:r>
          </a:p>
        </p:txBody>
      </p:sp>
      <p:sp>
        <p:nvSpPr>
          <p:cNvPr id="10" name="Freeform: Shape 9">
            <a:extLst>
              <a:ext uri="{FF2B5EF4-FFF2-40B4-BE49-F238E27FC236}">
                <a16:creationId xmlns:a16="http://schemas.microsoft.com/office/drawing/2014/main" id="{E562B0D7-C03D-4B56-81A1-0806A088FC01}"/>
              </a:ext>
            </a:extLst>
          </p:cNvPr>
          <p:cNvSpPr/>
          <p:nvPr/>
        </p:nvSpPr>
        <p:spPr>
          <a:xfrm>
            <a:off x="6435944" y="2098944"/>
            <a:ext cx="578200" cy="578200"/>
          </a:xfrm>
          <a:custGeom>
            <a:avLst/>
            <a:gdLst>
              <a:gd name="connsiteX0" fmla="*/ 0 w 578200"/>
              <a:gd name="connsiteY0" fmla="*/ 318010 h 578200"/>
              <a:gd name="connsiteX1" fmla="*/ 130095 w 578200"/>
              <a:gd name="connsiteY1" fmla="*/ 318010 h 578200"/>
              <a:gd name="connsiteX2" fmla="*/ 130095 w 578200"/>
              <a:gd name="connsiteY2" fmla="*/ 0 h 578200"/>
              <a:gd name="connsiteX3" fmla="*/ 448105 w 578200"/>
              <a:gd name="connsiteY3" fmla="*/ 0 h 578200"/>
              <a:gd name="connsiteX4" fmla="*/ 448105 w 578200"/>
              <a:gd name="connsiteY4" fmla="*/ 318010 h 578200"/>
              <a:gd name="connsiteX5" fmla="*/ 578200 w 578200"/>
              <a:gd name="connsiteY5" fmla="*/ 318010 h 578200"/>
              <a:gd name="connsiteX6" fmla="*/ 289100 w 578200"/>
              <a:gd name="connsiteY6" fmla="*/ 578200 h 578200"/>
              <a:gd name="connsiteX7" fmla="*/ 0 w 578200"/>
              <a:gd name="connsiteY7" fmla="*/ 318010 h 578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8200" h="578200">
                <a:moveTo>
                  <a:pt x="0" y="318010"/>
                </a:moveTo>
                <a:lnTo>
                  <a:pt x="130095" y="318010"/>
                </a:lnTo>
                <a:lnTo>
                  <a:pt x="130095" y="0"/>
                </a:lnTo>
                <a:lnTo>
                  <a:pt x="448105" y="0"/>
                </a:lnTo>
                <a:lnTo>
                  <a:pt x="448105" y="318010"/>
                </a:lnTo>
                <a:lnTo>
                  <a:pt x="578200" y="318010"/>
                </a:lnTo>
                <a:lnTo>
                  <a:pt x="289100" y="578200"/>
                </a:lnTo>
                <a:lnTo>
                  <a:pt x="0" y="318010"/>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60575" tIns="30480" rIns="160575" bIns="173584" numCol="1" spcCol="1270" anchor="ctr" anchorCtr="0">
            <a:noAutofit/>
          </a:bodyPr>
          <a:lstStyle/>
          <a:p>
            <a:pPr marL="0" lvl="0" indent="0" algn="ctr" defTabSz="1066800">
              <a:lnSpc>
                <a:spcPct val="90000"/>
              </a:lnSpc>
              <a:spcBef>
                <a:spcPct val="0"/>
              </a:spcBef>
              <a:spcAft>
                <a:spcPct val="35000"/>
              </a:spcAft>
              <a:buNone/>
            </a:pPr>
            <a:endParaRPr lang="en-GB" sz="2400" kern="1200"/>
          </a:p>
        </p:txBody>
      </p:sp>
      <p:sp>
        <p:nvSpPr>
          <p:cNvPr id="11" name="Freeform: Shape 10">
            <a:extLst>
              <a:ext uri="{FF2B5EF4-FFF2-40B4-BE49-F238E27FC236}">
                <a16:creationId xmlns:a16="http://schemas.microsoft.com/office/drawing/2014/main" id="{70659471-2A7C-4613-9828-99DEF6212B00}"/>
              </a:ext>
            </a:extLst>
          </p:cNvPr>
          <p:cNvSpPr/>
          <p:nvPr/>
        </p:nvSpPr>
        <p:spPr>
          <a:xfrm>
            <a:off x="6996284" y="3150218"/>
            <a:ext cx="578200" cy="578200"/>
          </a:xfrm>
          <a:custGeom>
            <a:avLst/>
            <a:gdLst>
              <a:gd name="connsiteX0" fmla="*/ 0 w 578200"/>
              <a:gd name="connsiteY0" fmla="*/ 318010 h 578200"/>
              <a:gd name="connsiteX1" fmla="*/ 130095 w 578200"/>
              <a:gd name="connsiteY1" fmla="*/ 318010 h 578200"/>
              <a:gd name="connsiteX2" fmla="*/ 130095 w 578200"/>
              <a:gd name="connsiteY2" fmla="*/ 0 h 578200"/>
              <a:gd name="connsiteX3" fmla="*/ 448105 w 578200"/>
              <a:gd name="connsiteY3" fmla="*/ 0 h 578200"/>
              <a:gd name="connsiteX4" fmla="*/ 448105 w 578200"/>
              <a:gd name="connsiteY4" fmla="*/ 318010 h 578200"/>
              <a:gd name="connsiteX5" fmla="*/ 578200 w 578200"/>
              <a:gd name="connsiteY5" fmla="*/ 318010 h 578200"/>
              <a:gd name="connsiteX6" fmla="*/ 289100 w 578200"/>
              <a:gd name="connsiteY6" fmla="*/ 578200 h 578200"/>
              <a:gd name="connsiteX7" fmla="*/ 0 w 578200"/>
              <a:gd name="connsiteY7" fmla="*/ 318010 h 578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8200" h="578200">
                <a:moveTo>
                  <a:pt x="0" y="318010"/>
                </a:moveTo>
                <a:lnTo>
                  <a:pt x="130095" y="318010"/>
                </a:lnTo>
                <a:lnTo>
                  <a:pt x="130095" y="0"/>
                </a:lnTo>
                <a:lnTo>
                  <a:pt x="448105" y="0"/>
                </a:lnTo>
                <a:lnTo>
                  <a:pt x="448105" y="318010"/>
                </a:lnTo>
                <a:lnTo>
                  <a:pt x="578200" y="318010"/>
                </a:lnTo>
                <a:lnTo>
                  <a:pt x="289100" y="578200"/>
                </a:lnTo>
                <a:lnTo>
                  <a:pt x="0" y="318010"/>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60575" tIns="30480" rIns="160575" bIns="173584" numCol="1" spcCol="1270" anchor="ctr" anchorCtr="0">
            <a:noAutofit/>
          </a:bodyPr>
          <a:lstStyle/>
          <a:p>
            <a:pPr marL="0" lvl="0" indent="0" algn="ctr" defTabSz="1066800">
              <a:lnSpc>
                <a:spcPct val="90000"/>
              </a:lnSpc>
              <a:spcBef>
                <a:spcPct val="0"/>
              </a:spcBef>
              <a:spcAft>
                <a:spcPct val="35000"/>
              </a:spcAft>
              <a:buNone/>
            </a:pPr>
            <a:endParaRPr lang="en-GB" sz="2400" kern="1200"/>
          </a:p>
        </p:txBody>
      </p:sp>
      <p:sp>
        <p:nvSpPr>
          <p:cNvPr id="12" name="Freeform: Shape 11">
            <a:extLst>
              <a:ext uri="{FF2B5EF4-FFF2-40B4-BE49-F238E27FC236}">
                <a16:creationId xmlns:a16="http://schemas.microsoft.com/office/drawing/2014/main" id="{7AF99077-E2D8-446D-9757-15ADE422DE31}"/>
              </a:ext>
            </a:extLst>
          </p:cNvPr>
          <p:cNvSpPr/>
          <p:nvPr/>
        </p:nvSpPr>
        <p:spPr>
          <a:xfrm>
            <a:off x="7548260" y="4201492"/>
            <a:ext cx="578200" cy="578200"/>
          </a:xfrm>
          <a:custGeom>
            <a:avLst/>
            <a:gdLst>
              <a:gd name="connsiteX0" fmla="*/ 0 w 578200"/>
              <a:gd name="connsiteY0" fmla="*/ 318010 h 578200"/>
              <a:gd name="connsiteX1" fmla="*/ 130095 w 578200"/>
              <a:gd name="connsiteY1" fmla="*/ 318010 h 578200"/>
              <a:gd name="connsiteX2" fmla="*/ 130095 w 578200"/>
              <a:gd name="connsiteY2" fmla="*/ 0 h 578200"/>
              <a:gd name="connsiteX3" fmla="*/ 448105 w 578200"/>
              <a:gd name="connsiteY3" fmla="*/ 0 h 578200"/>
              <a:gd name="connsiteX4" fmla="*/ 448105 w 578200"/>
              <a:gd name="connsiteY4" fmla="*/ 318010 h 578200"/>
              <a:gd name="connsiteX5" fmla="*/ 578200 w 578200"/>
              <a:gd name="connsiteY5" fmla="*/ 318010 h 578200"/>
              <a:gd name="connsiteX6" fmla="*/ 289100 w 578200"/>
              <a:gd name="connsiteY6" fmla="*/ 578200 h 578200"/>
              <a:gd name="connsiteX7" fmla="*/ 0 w 578200"/>
              <a:gd name="connsiteY7" fmla="*/ 318010 h 578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8200" h="578200">
                <a:moveTo>
                  <a:pt x="0" y="318010"/>
                </a:moveTo>
                <a:lnTo>
                  <a:pt x="130095" y="318010"/>
                </a:lnTo>
                <a:lnTo>
                  <a:pt x="130095" y="0"/>
                </a:lnTo>
                <a:lnTo>
                  <a:pt x="448105" y="0"/>
                </a:lnTo>
                <a:lnTo>
                  <a:pt x="448105" y="318010"/>
                </a:lnTo>
                <a:lnTo>
                  <a:pt x="578200" y="318010"/>
                </a:lnTo>
                <a:lnTo>
                  <a:pt x="289100" y="578200"/>
                </a:lnTo>
                <a:lnTo>
                  <a:pt x="0" y="318010"/>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60575" tIns="30480" rIns="160575" bIns="173584" numCol="1" spcCol="1270" anchor="ctr" anchorCtr="0">
            <a:noAutofit/>
          </a:bodyPr>
          <a:lstStyle/>
          <a:p>
            <a:pPr marL="0" lvl="0" indent="0" algn="ctr" defTabSz="1066800">
              <a:lnSpc>
                <a:spcPct val="90000"/>
              </a:lnSpc>
              <a:spcBef>
                <a:spcPct val="0"/>
              </a:spcBef>
              <a:spcAft>
                <a:spcPct val="35000"/>
              </a:spcAft>
              <a:buNone/>
            </a:pPr>
            <a:endParaRPr lang="en-GB" sz="2400" kern="1200"/>
          </a:p>
        </p:txBody>
      </p:sp>
    </p:spTree>
    <p:extLst>
      <p:ext uri="{BB962C8B-B14F-4D97-AF65-F5344CB8AC3E}">
        <p14:creationId xmlns:p14="http://schemas.microsoft.com/office/powerpoint/2010/main" val="36667029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fade">
                                      <p:cBhvr>
                                        <p:cTn id="15" dur="500"/>
                                        <p:tgtEl>
                                          <p:spTgt spid="10"/>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1"/>
                                        </p:tgtEl>
                                        <p:attrNameLst>
                                          <p:attrName>style.visibility</p:attrName>
                                        </p:attrNameLst>
                                      </p:cBhvr>
                                      <p:to>
                                        <p:strVal val="visible"/>
                                      </p:to>
                                    </p:set>
                                    <p:animEffect transition="in" filter="fade">
                                      <p:cBhvr>
                                        <p:cTn id="20" dur="500"/>
                                        <p:tgtEl>
                                          <p:spTgt spid="11"/>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500"/>
                                        <p:tgtEl>
                                          <p:spTgt spid="8"/>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2"/>
                                        </p:tgtEl>
                                        <p:attrNameLst>
                                          <p:attrName>style.visibility</p:attrName>
                                        </p:attrNameLst>
                                      </p:cBhvr>
                                      <p:to>
                                        <p:strVal val="visible"/>
                                      </p:to>
                                    </p:set>
                                    <p:animEffect transition="in" filter="fade">
                                      <p:cBhvr>
                                        <p:cTn id="28" dur="500"/>
                                        <p:tgtEl>
                                          <p:spTgt spid="12"/>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fade">
                                      <p:cBhvr>
                                        <p:cTn id="31"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F7A41F5-2D3A-40A4-BE48-CB1A455E63DC}"/>
              </a:ext>
            </a:extLst>
          </p:cNvPr>
          <p:cNvSpPr txBox="1"/>
          <p:nvPr/>
        </p:nvSpPr>
        <p:spPr>
          <a:xfrm>
            <a:off x="363784" y="265286"/>
            <a:ext cx="1359411" cy="369332"/>
          </a:xfrm>
          <a:prstGeom prst="rect">
            <a:avLst/>
          </a:prstGeom>
          <a:noFill/>
        </p:spPr>
        <p:txBody>
          <a:bodyPr wrap="none" rtlCol="0">
            <a:spAutoFit/>
          </a:bodyPr>
          <a:lstStyle/>
          <a:p>
            <a:r>
              <a:rPr lang="en-GB" b="1" u="sng" dirty="0"/>
              <a:t>References</a:t>
            </a:r>
          </a:p>
        </p:txBody>
      </p:sp>
      <p:sp>
        <p:nvSpPr>
          <p:cNvPr id="3" name="TextBox 2">
            <a:extLst>
              <a:ext uri="{FF2B5EF4-FFF2-40B4-BE49-F238E27FC236}">
                <a16:creationId xmlns:a16="http://schemas.microsoft.com/office/drawing/2014/main" id="{787CB789-4C56-49D4-B07B-41EC8323455E}"/>
              </a:ext>
            </a:extLst>
          </p:cNvPr>
          <p:cNvSpPr txBox="1"/>
          <p:nvPr/>
        </p:nvSpPr>
        <p:spPr>
          <a:xfrm>
            <a:off x="363784" y="751344"/>
            <a:ext cx="8416431" cy="4524315"/>
          </a:xfrm>
          <a:prstGeom prst="rect">
            <a:avLst/>
          </a:prstGeom>
          <a:noFill/>
        </p:spPr>
        <p:txBody>
          <a:bodyPr wrap="square" rtlCol="0">
            <a:spAutoFit/>
          </a:bodyPr>
          <a:lstStyle/>
          <a:p>
            <a:r>
              <a:rPr lang="en-GB" sz="1600" dirty="0"/>
              <a:t>Dynes, R., (2017), </a:t>
            </a:r>
            <a:r>
              <a:rPr lang="en-GB" sz="1600" i="1" dirty="0"/>
              <a:t>Positive Communication : Activities to Reduce Isolation and Improve the Wellbeing of Older Adults</a:t>
            </a:r>
            <a:r>
              <a:rPr lang="en-GB" sz="1600" dirty="0"/>
              <a:t> London: Jessica Kingsley Publishers.  </a:t>
            </a:r>
          </a:p>
          <a:p>
            <a:endParaRPr lang="en-GB" sz="1600" dirty="0"/>
          </a:p>
          <a:p>
            <a:r>
              <a:rPr lang="en-GB" sz="1600" dirty="0"/>
              <a:t>Griffith, B., and Dunham, E., (2015), </a:t>
            </a:r>
            <a:r>
              <a:rPr lang="en-GB" sz="1600" i="1" dirty="0"/>
              <a:t>Working in Teams: moving from high potential to high performance </a:t>
            </a:r>
            <a:r>
              <a:rPr lang="es-ES" sz="1600" dirty="0"/>
              <a:t>Los </a:t>
            </a:r>
            <a:r>
              <a:rPr lang="es-ES" sz="1600" dirty="0" err="1"/>
              <a:t>Angeles</a:t>
            </a:r>
            <a:r>
              <a:rPr lang="es-ES" sz="1600" dirty="0"/>
              <a:t>: SAGE </a:t>
            </a:r>
            <a:r>
              <a:rPr lang="es-ES" sz="1600" dirty="0" err="1"/>
              <a:t>Publications</a:t>
            </a:r>
            <a:r>
              <a:rPr lang="es-ES" sz="1600" dirty="0"/>
              <a:t>. </a:t>
            </a:r>
          </a:p>
          <a:p>
            <a:endParaRPr lang="es-ES" sz="1600" dirty="0"/>
          </a:p>
          <a:p>
            <a:r>
              <a:rPr lang="es-ES" sz="1600" dirty="0"/>
              <a:t>MOOC ICS, (2013), </a:t>
            </a:r>
            <a:r>
              <a:rPr lang="es-ES" sz="1600" i="1" dirty="0"/>
              <a:t>1.2 </a:t>
            </a:r>
            <a:r>
              <a:rPr lang="es-ES" sz="1600" i="1" dirty="0" err="1"/>
              <a:t>What</a:t>
            </a:r>
            <a:r>
              <a:rPr lang="es-ES" sz="1600" i="1" dirty="0"/>
              <a:t> is </a:t>
            </a:r>
            <a:r>
              <a:rPr lang="es-ES" sz="1600" i="1" dirty="0" err="1"/>
              <a:t>communication</a:t>
            </a:r>
            <a:r>
              <a:rPr lang="es-ES" sz="1600" i="1" dirty="0"/>
              <a:t>?, </a:t>
            </a:r>
            <a:r>
              <a:rPr lang="es-ES" sz="1600" dirty="0"/>
              <a:t>[video], </a:t>
            </a:r>
            <a:r>
              <a:rPr lang="es-ES" sz="1600" dirty="0" err="1"/>
              <a:t>Available</a:t>
            </a:r>
            <a:r>
              <a:rPr lang="es-ES" sz="1600" dirty="0"/>
              <a:t> at: </a:t>
            </a:r>
            <a:r>
              <a:rPr lang="es-ES" sz="1600" dirty="0">
                <a:hlinkClick r:id="rId2"/>
              </a:rPr>
              <a:t>https://youtu.be/S7CN9Trw43w</a:t>
            </a:r>
            <a:r>
              <a:rPr lang="es-ES" sz="1600" dirty="0"/>
              <a:t> (</a:t>
            </a:r>
            <a:r>
              <a:rPr lang="es-ES" sz="1600" dirty="0" err="1"/>
              <a:t>Accessed</a:t>
            </a:r>
            <a:r>
              <a:rPr lang="es-ES" sz="1600" dirty="0"/>
              <a:t>: 5 May 2020). </a:t>
            </a:r>
          </a:p>
          <a:p>
            <a:endParaRPr lang="es-ES" sz="1600" dirty="0"/>
          </a:p>
          <a:p>
            <a:r>
              <a:rPr lang="en-GB" sz="1600" dirty="0"/>
              <a:t>Robbins, SP. &amp; Coulter MA. (2017) </a:t>
            </a:r>
            <a:r>
              <a:rPr lang="en-GB" sz="1600" i="1" dirty="0"/>
              <a:t>Management, Global Edition </a:t>
            </a:r>
            <a:r>
              <a:rPr lang="en-GB" sz="1600" dirty="0"/>
              <a:t>Harlow, United Kingdom: Pearson Education Limited. Available from: ProQuest </a:t>
            </a:r>
            <a:r>
              <a:rPr lang="en-GB" sz="1600" dirty="0" err="1"/>
              <a:t>Ebook</a:t>
            </a:r>
            <a:r>
              <a:rPr lang="en-GB" sz="1600" dirty="0"/>
              <a:t> Central. (Accessed: 7 May 2020).</a:t>
            </a:r>
            <a:endParaRPr lang="es-ES" sz="1600" dirty="0"/>
          </a:p>
          <a:p>
            <a:endParaRPr lang="es-ES" sz="1600" dirty="0"/>
          </a:p>
          <a:p>
            <a:r>
              <a:rPr lang="en-GB" sz="1600" dirty="0"/>
              <a:t>Buchanan, D. &amp; Huczynski, A. (2016) </a:t>
            </a:r>
            <a:r>
              <a:rPr lang="en-GB" sz="1600" i="1" dirty="0"/>
              <a:t>Organizational Behaviour, Pearson Education Limited. </a:t>
            </a:r>
            <a:r>
              <a:rPr lang="en-GB" sz="1600" dirty="0"/>
              <a:t>Harlow, United Kingdom. Available from: ProQuest </a:t>
            </a:r>
            <a:r>
              <a:rPr lang="en-GB" sz="1600" dirty="0" err="1"/>
              <a:t>Ebook</a:t>
            </a:r>
            <a:r>
              <a:rPr lang="en-GB" sz="1600" dirty="0"/>
              <a:t> Central. </a:t>
            </a:r>
          </a:p>
          <a:p>
            <a:endParaRPr lang="es-ES" sz="1600" dirty="0"/>
          </a:p>
          <a:p>
            <a:r>
              <a:rPr lang="es-ES" sz="1600" dirty="0" err="1"/>
              <a:t>The</a:t>
            </a:r>
            <a:r>
              <a:rPr lang="es-ES" sz="1600" dirty="0"/>
              <a:t> </a:t>
            </a:r>
            <a:r>
              <a:rPr lang="es-ES" sz="1600" dirty="0" err="1"/>
              <a:t>Telegraph</a:t>
            </a:r>
            <a:r>
              <a:rPr lang="es-ES" sz="1600" dirty="0"/>
              <a:t>, (2020), </a:t>
            </a:r>
            <a:r>
              <a:rPr lang="es-ES" sz="1600" i="1" dirty="0"/>
              <a:t>UK </a:t>
            </a:r>
            <a:r>
              <a:rPr lang="es-ES" sz="1600" i="1" dirty="0" err="1"/>
              <a:t>government</a:t>
            </a:r>
            <a:r>
              <a:rPr lang="es-ES" sz="1600" i="1" dirty="0"/>
              <a:t> </a:t>
            </a:r>
            <a:r>
              <a:rPr lang="es-ES" sz="1600" i="1" dirty="0" err="1"/>
              <a:t>explains</a:t>
            </a:r>
            <a:r>
              <a:rPr lang="es-ES" sz="1600" i="1" dirty="0"/>
              <a:t> ‘R </a:t>
            </a:r>
            <a:r>
              <a:rPr lang="es-ES" sz="1600" i="1" dirty="0" err="1"/>
              <a:t>value</a:t>
            </a:r>
            <a:r>
              <a:rPr lang="es-ES" sz="1600" i="1" dirty="0"/>
              <a:t>’ and </a:t>
            </a:r>
            <a:r>
              <a:rPr lang="es-ES" sz="1600" i="1" dirty="0" err="1"/>
              <a:t>importance</a:t>
            </a:r>
            <a:r>
              <a:rPr lang="es-ES" sz="1600" i="1" dirty="0"/>
              <a:t> </a:t>
            </a:r>
            <a:r>
              <a:rPr lang="es-ES" sz="1600" i="1" dirty="0" err="1"/>
              <a:t>of</a:t>
            </a:r>
            <a:r>
              <a:rPr lang="es-ES" sz="1600" i="1" dirty="0"/>
              <a:t> </a:t>
            </a:r>
            <a:r>
              <a:rPr lang="es-ES" sz="1600" i="1" dirty="0" err="1"/>
              <a:t>keeping</a:t>
            </a:r>
            <a:r>
              <a:rPr lang="es-ES" sz="1600" i="1" dirty="0"/>
              <a:t> </a:t>
            </a:r>
            <a:r>
              <a:rPr lang="es-ES" sz="1600" i="1" dirty="0" err="1"/>
              <a:t>it</a:t>
            </a:r>
            <a:r>
              <a:rPr lang="es-ES" sz="1600" i="1" dirty="0"/>
              <a:t> </a:t>
            </a:r>
            <a:r>
              <a:rPr lang="es-ES" sz="1600" i="1" dirty="0" err="1"/>
              <a:t>low</a:t>
            </a:r>
            <a:r>
              <a:rPr lang="es-ES" sz="1600" i="1" dirty="0"/>
              <a:t> </a:t>
            </a:r>
            <a:r>
              <a:rPr lang="es-ES" sz="1600" i="1" dirty="0" err="1"/>
              <a:t>to</a:t>
            </a:r>
            <a:r>
              <a:rPr lang="es-ES" sz="1600" i="1" dirty="0"/>
              <a:t> </a:t>
            </a:r>
            <a:r>
              <a:rPr lang="es-ES" sz="1600" i="1" dirty="0" err="1"/>
              <a:t>lift</a:t>
            </a:r>
            <a:r>
              <a:rPr lang="es-ES" sz="1600" i="1" dirty="0"/>
              <a:t> </a:t>
            </a:r>
            <a:r>
              <a:rPr lang="es-ES" sz="1600" i="1" dirty="0" err="1"/>
              <a:t>lockdown</a:t>
            </a:r>
            <a:r>
              <a:rPr lang="es-ES" sz="1600" i="1" dirty="0"/>
              <a:t>: </a:t>
            </a:r>
            <a:r>
              <a:rPr lang="es-ES" sz="1600" i="1" dirty="0" err="1"/>
              <a:t>Covid</a:t>
            </a:r>
            <a:r>
              <a:rPr lang="es-ES" sz="1600" i="1" dirty="0"/>
              <a:t> 19</a:t>
            </a:r>
            <a:r>
              <a:rPr lang="es-ES" sz="1600" dirty="0"/>
              <a:t>,[video] </a:t>
            </a:r>
            <a:r>
              <a:rPr lang="es-ES" sz="1600" dirty="0" err="1"/>
              <a:t>Available</a:t>
            </a:r>
            <a:r>
              <a:rPr lang="es-ES" sz="1600" dirty="0"/>
              <a:t> at: </a:t>
            </a:r>
            <a:r>
              <a:rPr lang="es-ES" sz="1600" dirty="0">
                <a:hlinkClick r:id="rId3"/>
              </a:rPr>
              <a:t>https://youtu.be/GJZ_Q8RGZWg</a:t>
            </a:r>
            <a:r>
              <a:rPr lang="es-ES" sz="1600" dirty="0"/>
              <a:t> (</a:t>
            </a:r>
            <a:r>
              <a:rPr lang="es-ES" sz="1600" dirty="0" err="1"/>
              <a:t>Accessed</a:t>
            </a:r>
            <a:r>
              <a:rPr lang="es-ES" sz="1600" dirty="0"/>
              <a:t>: 5 May 2020). </a:t>
            </a:r>
            <a:endParaRPr lang="en-GB" sz="1600" dirty="0"/>
          </a:p>
        </p:txBody>
      </p:sp>
    </p:spTree>
    <p:extLst>
      <p:ext uri="{BB962C8B-B14F-4D97-AF65-F5344CB8AC3E}">
        <p14:creationId xmlns:p14="http://schemas.microsoft.com/office/powerpoint/2010/main" val="33904480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Next session</a:t>
            </a:r>
          </a:p>
        </p:txBody>
      </p:sp>
      <p:sp>
        <p:nvSpPr>
          <p:cNvPr id="3" name="Content Placeholder 2"/>
          <p:cNvSpPr>
            <a:spLocks noGrp="1"/>
          </p:cNvSpPr>
          <p:nvPr>
            <p:ph idx="1"/>
          </p:nvPr>
        </p:nvSpPr>
        <p:spPr>
          <a:xfrm>
            <a:off x="179512" y="1556792"/>
            <a:ext cx="4392488" cy="3917032"/>
          </a:xfrm>
        </p:spPr>
        <p:txBody>
          <a:bodyPr>
            <a:normAutofit/>
          </a:bodyPr>
          <a:lstStyle/>
          <a:p>
            <a:pPr marL="0" indent="0">
              <a:buNone/>
            </a:pPr>
            <a:r>
              <a:rPr lang="en-GB" dirty="0"/>
              <a:t>We will discuss;</a:t>
            </a:r>
          </a:p>
          <a:p>
            <a:pPr marL="0" indent="0">
              <a:buNone/>
            </a:pPr>
            <a:r>
              <a:rPr lang="en-GB" sz="4000" b="1" dirty="0">
                <a:solidFill>
                  <a:srgbClr val="00B050"/>
                </a:solidFill>
              </a:rPr>
              <a:t>The</a:t>
            </a:r>
          </a:p>
          <a:p>
            <a:pPr marL="0" indent="0">
              <a:buNone/>
            </a:pPr>
            <a:r>
              <a:rPr lang="en-GB" sz="4000" b="1" dirty="0">
                <a:solidFill>
                  <a:srgbClr val="00B050"/>
                </a:solidFill>
              </a:rPr>
              <a:t>Communication </a:t>
            </a:r>
          </a:p>
          <a:p>
            <a:pPr marL="0" indent="0">
              <a:buNone/>
            </a:pPr>
            <a:r>
              <a:rPr lang="en-GB" sz="4000" b="1" dirty="0">
                <a:solidFill>
                  <a:srgbClr val="00B050"/>
                </a:solidFill>
              </a:rPr>
              <a:t>Process and Barriers</a:t>
            </a:r>
          </a:p>
        </p:txBody>
      </p:sp>
      <p:pic>
        <p:nvPicPr>
          <p:cNvPr id="1026" name="Picture 2" descr="Image result for communication process clipar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2276872"/>
            <a:ext cx="4437338" cy="33562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163078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purl.org/dc/elements/1.1/"/>
    <ds:schemaRef ds:uri="http://schemas.microsoft.com/office/2006/metadata/properties"/>
    <ds:schemaRef ds:uri="http://purl.org/dc/terms/"/>
    <ds:schemaRef ds:uri="303dbf9b-b85b-46a0-94f1-894078c07ecd"/>
    <ds:schemaRef ds:uri="http://purl.org/dc/dcmitype/"/>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1124</TotalTime>
  <Words>1209</Words>
  <Application>Microsoft Office PowerPoint</Application>
  <PresentationFormat>On-screen Show (4:3)</PresentationFormat>
  <Paragraphs>178</Paragraphs>
  <Slides>21</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21</vt:i4>
      </vt:variant>
    </vt:vector>
  </HeadingPairs>
  <TitlesOfParts>
    <vt:vector size="29" baseType="lpstr">
      <vt:lpstr>Myriad Pro</vt:lpstr>
      <vt:lpstr>Arial</vt:lpstr>
      <vt:lpstr>Calibri</vt:lpstr>
      <vt:lpstr>Rockwell</vt:lpstr>
      <vt:lpstr>Rockwell Condensed</vt:lpstr>
      <vt:lpstr>Times New Roman</vt:lpstr>
      <vt:lpstr>Wingdings</vt:lpstr>
      <vt:lpstr>20140311PresentationUWTSDTemplate</vt:lpstr>
      <vt:lpstr>          Certificate of Higher Education in Skills for the Workplace  Effective Team Working &amp; Communications (BMSW 4002) Functions of communication Week 6 </vt:lpstr>
      <vt:lpstr>In this session…..</vt:lpstr>
      <vt:lpstr>Overview of week 6 - 10</vt:lpstr>
      <vt:lpstr>What is Communication?</vt:lpstr>
      <vt:lpstr>PowerPoint Presentation</vt:lpstr>
      <vt:lpstr>Functions of communication</vt:lpstr>
      <vt:lpstr>PowerPoint Presentation</vt:lpstr>
      <vt:lpstr>PowerPoint Presentation</vt:lpstr>
      <vt:lpstr>How do we communicate?</vt:lpstr>
      <vt:lpstr> Activity</vt:lpstr>
      <vt:lpstr>Inter-personal communication. </vt:lpstr>
      <vt:lpstr>Develop an activity to promote inter-personal communication. </vt:lpstr>
      <vt:lpstr>Summary</vt:lpstr>
      <vt:lpstr>Component 2 Assessment </vt:lpstr>
      <vt:lpstr>Team Presentation Group Formation </vt:lpstr>
      <vt:lpstr>Assignment Brief Task 1</vt:lpstr>
      <vt:lpstr>Assignment Brief Task 1</vt:lpstr>
      <vt:lpstr>Assignment Brief Task 2</vt:lpstr>
      <vt:lpstr>Group Work – Activity. </vt:lpstr>
      <vt:lpstr>PowerPoint Presentation</vt:lpstr>
      <vt:lpstr>Next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Induction to the Module  &amp;  Functions of communication</dc:title>
  <dc:creator>Rebecca Stewart</dc:creator>
  <cp:lastModifiedBy>Joanne Davies (Yr Athrofa)</cp:lastModifiedBy>
  <cp:revision>21</cp:revision>
  <dcterms:created xsi:type="dcterms:W3CDTF">2020-05-05T20:47:51Z</dcterms:created>
  <dcterms:modified xsi:type="dcterms:W3CDTF">2022-06-29T15:47:27Z</dcterms:modified>
</cp:coreProperties>
</file>