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7" r:id="rId2"/>
    <p:sldId id="304" r:id="rId3"/>
    <p:sldId id="312" r:id="rId4"/>
    <p:sldId id="331" r:id="rId5"/>
    <p:sldId id="352" r:id="rId6"/>
    <p:sldId id="358" r:id="rId7"/>
    <p:sldId id="332" r:id="rId8"/>
    <p:sldId id="333" r:id="rId9"/>
    <p:sldId id="334" r:id="rId10"/>
    <p:sldId id="335" r:id="rId11"/>
    <p:sldId id="353" r:id="rId12"/>
    <p:sldId id="354" r:id="rId13"/>
    <p:sldId id="355" r:id="rId14"/>
    <p:sldId id="356" r:id="rId15"/>
    <p:sldId id="357" r:id="rId16"/>
    <p:sldId id="351" r:id="rId17"/>
    <p:sldId id="359" r:id="rId18"/>
    <p:sldId id="360" r:id="rId19"/>
    <p:sldId id="361" r:id="rId20"/>
    <p:sldId id="362" r:id="rId21"/>
    <p:sldId id="363" r:id="rId22"/>
  </p:sldIdLst>
  <p:sldSz cx="9144000" cy="6858000" type="screen4x3"/>
  <p:notesSz cx="6858000" cy="9144000"/>
  <p:defaultTextStyle>
    <a:defPPr>
      <a:defRPr lang="es-E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FFFFCC"/>
    <a:srgbClr val="CC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426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6A3D9-B1AC-45DF-83FB-893CAFC1D6EC}" type="datetimeFigureOut">
              <a:rPr lang="en-GB"/>
              <a:pPr>
                <a:defRPr/>
              </a:pPr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A0DC4-EBFE-49B0-9AC0-06EBB6B577A9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048219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468BB6-4D91-46CD-9999-BA7DD2EF6844}" type="datetimeFigureOut">
              <a:rPr lang="en-GB"/>
              <a:pPr>
                <a:defRPr/>
              </a:pPr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5ADD4-47CE-4C5A-8D8A-EB256D3A83B8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7279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994BEC-2429-4B55-85FA-C69584D51F37}" type="datetimeFigureOut">
              <a:rPr lang="en-GB"/>
              <a:pPr>
                <a:defRPr/>
              </a:pPr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27E668-0AC2-41D5-8C72-B097932E506A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532122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B3F76-7C9F-4473-943A-3C06F668D4CF}" type="datetimeFigureOut">
              <a:rPr lang="en-GB"/>
              <a:pPr>
                <a:defRPr/>
              </a:pPr>
              <a:t>27/02/2019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2C5A0-6D90-41FC-8D80-847A9CBD6B5E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743241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6805B-CFE7-4588-B278-26D52CC4AC56}" type="datetimeFigureOut">
              <a:rPr lang="en-GB"/>
              <a:pPr>
                <a:defRPr/>
              </a:pPr>
              <a:t>27/02/2019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8A13C-072B-4C12-AF38-89CF2E6B43A7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866326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2B9417-AA27-475A-A028-B2654EDCF1CA}" type="datetimeFigureOut">
              <a:rPr lang="en-GB"/>
              <a:pPr>
                <a:defRPr/>
              </a:pPr>
              <a:t>27/02/2019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5F051-FCCD-4C52-A05E-96CAEF766DD7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836662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D22A5-CE87-4F4A-B2B3-DBE311595388}" type="datetimeFigureOut">
              <a:rPr lang="en-GB"/>
              <a:pPr>
                <a:defRPr/>
              </a:pPr>
              <a:t>27/02/2019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89399-478B-4C27-8220-86E7C392FF7F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022776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64349-3FC9-48C7-AD7A-DFD7DB9407EB}" type="datetimeFigureOut">
              <a:rPr lang="en-GB"/>
              <a:pPr>
                <a:defRPr/>
              </a:pPr>
              <a:t>27/02/2019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E2680-6F85-4DE3-ABD1-57C05149AB80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33139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BCB6A-66FA-4918-B0F6-F9BE4C31D101}" type="datetimeFigureOut">
              <a:rPr lang="en-GB"/>
              <a:pPr>
                <a:defRPr/>
              </a:pPr>
              <a:t>27/02/2019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0EC926-C07C-410D-A267-6F52A505C96A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540203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D3192-0FA1-4D99-A114-10D7F162E007}" type="datetimeFigureOut">
              <a:rPr lang="en-GB"/>
              <a:pPr>
                <a:defRPr/>
              </a:pPr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2F3B6-CE15-42F4-9954-D1A242238E12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8402890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CA2F8-805A-420A-9309-31384BD562D0}" type="datetimeFigureOut">
              <a:rPr lang="en-GB"/>
              <a:pPr>
                <a:defRPr/>
              </a:pPr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49B3B-A34E-4A8F-B75E-F583C5CCDBEA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023179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5DF29BB-AAC4-4EE0-8AA4-4594EE22C3A1}" type="datetimeFigureOut">
              <a:rPr lang="en-GB"/>
              <a:pPr>
                <a:defRPr/>
              </a:pPr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AAC4E06-60B5-4B5A-A256-CEF8772DECC1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theprocessconsultant.com/process-mapping/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11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5805488"/>
            <a:ext cx="1809750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11 CuadroTexto"/>
          <p:cNvSpPr txBox="1">
            <a:spLocks noChangeArrowheads="1"/>
          </p:cNvSpPr>
          <p:nvPr/>
        </p:nvSpPr>
        <p:spPr bwMode="auto">
          <a:xfrm>
            <a:off x="250825" y="6165850"/>
            <a:ext cx="30257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s-ES_tradnl" altLang="en-US" b="1"/>
              <a:t>Juan Antonio Férriz Papí</a:t>
            </a:r>
            <a:endParaRPr lang="es-ES" altLang="en-US" b="1"/>
          </a:p>
        </p:txBody>
      </p:sp>
      <p:sp>
        <p:nvSpPr>
          <p:cNvPr id="7" name="Rectangle 6"/>
          <p:cNvSpPr/>
          <p:nvPr/>
        </p:nvSpPr>
        <p:spPr>
          <a:xfrm>
            <a:off x="611560" y="2771886"/>
            <a:ext cx="8131435" cy="144655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GB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BUSINESS </a:t>
            </a:r>
          </a:p>
          <a:p>
            <a:pPr algn="ctr">
              <a:defRPr/>
            </a:pPr>
            <a:r>
              <a:rPr lang="en-GB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PROCESS MANAGEMENT</a:t>
            </a:r>
            <a:endParaRPr lang="en-GB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673022"/>
            <a:ext cx="914400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j-lt"/>
              </a:rPr>
              <a:t>SUSTAINABLE PROCESSES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j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Dem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1557338"/>
            <a:ext cx="5919788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539750" y="692150"/>
            <a:ext cx="6192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 sz="2800" b="1">
                <a:latin typeface="Arial" charset="0"/>
              </a:rPr>
              <a:t>CONTINUOUS IMPROVEMENT</a:t>
            </a:r>
          </a:p>
        </p:txBody>
      </p:sp>
      <p:sp>
        <p:nvSpPr>
          <p:cNvPr id="14340" name="3 CuadroTexto"/>
          <p:cNvSpPr txBox="1">
            <a:spLocks noChangeArrowheads="1"/>
          </p:cNvSpPr>
          <p:nvPr/>
        </p:nvSpPr>
        <p:spPr bwMode="auto">
          <a:xfrm>
            <a:off x="2195513" y="1773238"/>
            <a:ext cx="1296987" cy="46196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s-ES_tradnl" altLang="en-US" sz="2400" b="1">
                <a:latin typeface="Arial" charset="0"/>
              </a:rPr>
              <a:t>Act</a:t>
            </a:r>
            <a:endParaRPr lang="es-ES" altLang="en-US" sz="2400" b="1">
              <a:latin typeface="Arial" charset="0"/>
            </a:endParaRPr>
          </a:p>
        </p:txBody>
      </p:sp>
      <p:sp>
        <p:nvSpPr>
          <p:cNvPr id="14341" name="4 CuadroTexto"/>
          <p:cNvSpPr txBox="1">
            <a:spLocks noChangeArrowheads="1"/>
          </p:cNvSpPr>
          <p:nvPr/>
        </p:nvSpPr>
        <p:spPr bwMode="auto">
          <a:xfrm>
            <a:off x="6300788" y="1700213"/>
            <a:ext cx="1439862" cy="46196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s-ES_tradnl" altLang="en-US" sz="2400" b="1">
                <a:latin typeface="Arial" charset="0"/>
              </a:rPr>
              <a:t>Plan</a:t>
            </a:r>
            <a:endParaRPr lang="es-ES" altLang="en-US" sz="2400" b="1">
              <a:latin typeface="Arial" charset="0"/>
            </a:endParaRPr>
          </a:p>
        </p:txBody>
      </p:sp>
      <p:sp>
        <p:nvSpPr>
          <p:cNvPr id="14342" name="5 CuadroTexto"/>
          <p:cNvSpPr txBox="1">
            <a:spLocks noChangeArrowheads="1"/>
          </p:cNvSpPr>
          <p:nvPr/>
        </p:nvSpPr>
        <p:spPr bwMode="auto">
          <a:xfrm>
            <a:off x="6300788" y="5445125"/>
            <a:ext cx="1439862" cy="46196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s-ES_tradnl" altLang="en-US" sz="2400" b="1">
                <a:latin typeface="Arial" charset="0"/>
              </a:rPr>
              <a:t>Do</a:t>
            </a:r>
            <a:endParaRPr lang="es-ES" altLang="en-US" sz="2400" b="1">
              <a:latin typeface="Arial" charset="0"/>
            </a:endParaRPr>
          </a:p>
        </p:txBody>
      </p:sp>
      <p:sp>
        <p:nvSpPr>
          <p:cNvPr id="14343" name="6 CuadroTexto"/>
          <p:cNvSpPr txBox="1">
            <a:spLocks noChangeArrowheads="1"/>
          </p:cNvSpPr>
          <p:nvPr/>
        </p:nvSpPr>
        <p:spPr bwMode="auto">
          <a:xfrm>
            <a:off x="1908175" y="5373688"/>
            <a:ext cx="1439863" cy="46196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s-ES_tradnl" altLang="en-US" sz="2400" b="1">
                <a:latin typeface="Arial" charset="0"/>
              </a:rPr>
              <a:t>Check</a:t>
            </a:r>
            <a:endParaRPr lang="es-ES" altLang="en-US" sz="2400" b="1">
              <a:latin typeface="Arial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Group 2"/>
          <p:cNvGrpSpPr>
            <a:grpSpLocks/>
          </p:cNvGrpSpPr>
          <p:nvPr/>
        </p:nvGrpSpPr>
        <p:grpSpPr bwMode="auto">
          <a:xfrm>
            <a:off x="1260475" y="908050"/>
            <a:ext cx="6407150" cy="5229225"/>
            <a:chOff x="1926" y="2797"/>
            <a:chExt cx="8010" cy="4464"/>
          </a:xfrm>
        </p:grpSpPr>
        <p:grpSp>
          <p:nvGrpSpPr>
            <p:cNvPr id="21512" name="Group 3"/>
            <p:cNvGrpSpPr>
              <a:grpSpLocks/>
            </p:cNvGrpSpPr>
            <p:nvPr/>
          </p:nvGrpSpPr>
          <p:grpSpPr bwMode="auto">
            <a:xfrm>
              <a:off x="3456" y="3517"/>
              <a:ext cx="5040" cy="3744"/>
              <a:chOff x="3744" y="10944"/>
              <a:chExt cx="5040" cy="3744"/>
            </a:xfrm>
          </p:grpSpPr>
          <p:sp>
            <p:nvSpPr>
              <p:cNvPr id="21539" name="Oval 4"/>
              <p:cNvSpPr>
                <a:spLocks noChangeArrowheads="1"/>
              </p:cNvSpPr>
              <p:nvPr/>
            </p:nvSpPr>
            <p:spPr bwMode="auto">
              <a:xfrm>
                <a:off x="3744" y="10944"/>
                <a:ext cx="5040" cy="3456"/>
              </a:xfrm>
              <a:prstGeom prst="ellipse">
                <a:avLst/>
              </a:prstGeom>
              <a:noFill/>
              <a:ln w="635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 eaLnBrk="0" hangingPunct="0">
                  <a:spcBef>
                    <a:spcPct val="20000"/>
                  </a:spcBef>
                  <a:buFont typeface="Arial" charset="0"/>
                  <a:buChar char="•"/>
                  <a:defRPr sz="3200">
                    <a:solidFill>
                      <a:schemeClr val="tx1"/>
                    </a:solidFill>
                    <a:latin typeface="Calibri" pitchFamily="34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Font typeface="Arial" charset="0"/>
                  <a:buChar char="–"/>
                  <a:defRPr sz="2800">
                    <a:solidFill>
                      <a:schemeClr val="tx1"/>
                    </a:solidFill>
                    <a:latin typeface="Calibri" pitchFamily="34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Font typeface="Arial" charset="0"/>
                  <a:buChar char="•"/>
                  <a:defRPr sz="2400">
                    <a:solidFill>
                      <a:schemeClr val="tx1"/>
                    </a:solidFill>
                    <a:latin typeface="Calibri" pitchFamily="34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Font typeface="Arial" charset="0"/>
                  <a:buChar char="–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charset="0"/>
                </a:endParaRPr>
              </a:p>
            </p:txBody>
          </p:sp>
          <p:sp>
            <p:nvSpPr>
              <p:cNvPr id="21540" name="WordArt 5"/>
              <p:cNvSpPr>
                <a:spLocks noChangeArrowheads="1" noChangeShapeType="1" noTextEdit="1"/>
              </p:cNvSpPr>
              <p:nvPr/>
            </p:nvSpPr>
            <p:spPr bwMode="auto">
              <a:xfrm>
                <a:off x="4896" y="14400"/>
                <a:ext cx="2794" cy="288"/>
              </a:xfrm>
              <a:prstGeom prst="rect">
                <a:avLst/>
              </a:prstGeom>
            </p:spPr>
            <p:txBody>
              <a:bodyPr wrap="none" fromWordArt="1">
                <a:prstTxWarp prst="textCanDown">
                  <a:avLst>
                    <a:gd name="adj" fmla="val 33333"/>
                  </a:avLst>
                </a:prstTxWarp>
              </a:bodyPr>
              <a:lstStyle/>
              <a:p>
                <a:pPr algn="ctr"/>
                <a:r>
                  <a:rPr lang="en-GB" sz="800" kern="10"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solidFill>
                      <a:srgbClr val="000000"/>
                    </a:solidFill>
                    <a:latin typeface="Arial"/>
                    <a:cs typeface="Arial"/>
                  </a:rPr>
                  <a:t>QUALITY MANAGEMENT SYSTEM</a:t>
                </a:r>
              </a:p>
            </p:txBody>
          </p:sp>
        </p:grpSp>
        <p:grpSp>
          <p:nvGrpSpPr>
            <p:cNvPr id="21513" name="Group 6"/>
            <p:cNvGrpSpPr>
              <a:grpSpLocks/>
            </p:cNvGrpSpPr>
            <p:nvPr/>
          </p:nvGrpSpPr>
          <p:grpSpPr bwMode="auto">
            <a:xfrm>
              <a:off x="3888" y="3997"/>
              <a:ext cx="4176" cy="2544"/>
              <a:chOff x="4176" y="11424"/>
              <a:chExt cx="4176" cy="2544"/>
            </a:xfrm>
          </p:grpSpPr>
          <p:sp>
            <p:nvSpPr>
              <p:cNvPr id="21531" name="Rectangle 7"/>
              <p:cNvSpPr>
                <a:spLocks noChangeArrowheads="1"/>
              </p:cNvSpPr>
              <p:nvPr/>
            </p:nvSpPr>
            <p:spPr bwMode="auto">
              <a:xfrm>
                <a:off x="5471" y="11423"/>
                <a:ext cx="1586" cy="576"/>
              </a:xfrm>
              <a:prstGeom prst="rect">
                <a:avLst/>
              </a:prstGeom>
              <a:solidFill>
                <a:srgbClr val="FFFFFF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18900000" algn="ctr" rotWithShape="0">
                  <a:srgbClr val="808080"/>
                </a:outerShdw>
              </a:effectLst>
            </p:spPr>
            <p:txBody>
              <a:bodyPr lIns="0" tIns="72000" rIns="0" bIns="3600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000"/>
                  <a:t>DIRECTION RESPONSIBILITY</a:t>
                </a:r>
              </a:p>
            </p:txBody>
          </p:sp>
          <p:sp>
            <p:nvSpPr>
              <p:cNvPr id="21532" name="Rectangle 8"/>
              <p:cNvSpPr>
                <a:spLocks noChangeArrowheads="1"/>
              </p:cNvSpPr>
              <p:nvPr/>
            </p:nvSpPr>
            <p:spPr bwMode="auto">
              <a:xfrm>
                <a:off x="5471" y="13392"/>
                <a:ext cx="1586" cy="576"/>
              </a:xfrm>
              <a:prstGeom prst="rect">
                <a:avLst/>
              </a:prstGeom>
              <a:solidFill>
                <a:srgbClr val="FFFFFF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 lIns="0" tIns="72000" rIns="0" bIns="3600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000"/>
                  <a:t>PRODUCT ELABORATION</a:t>
                </a:r>
              </a:p>
            </p:txBody>
          </p:sp>
          <p:sp>
            <p:nvSpPr>
              <p:cNvPr id="21533" name="Rectangle 9"/>
              <p:cNvSpPr>
                <a:spLocks noChangeArrowheads="1"/>
              </p:cNvSpPr>
              <p:nvPr/>
            </p:nvSpPr>
            <p:spPr bwMode="auto">
              <a:xfrm>
                <a:off x="6769" y="12384"/>
                <a:ext cx="1584" cy="576"/>
              </a:xfrm>
              <a:prstGeom prst="rect">
                <a:avLst/>
              </a:prstGeom>
              <a:solidFill>
                <a:srgbClr val="FFFFFF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 lIns="0" tIns="72000" rIns="0" bIns="3600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000"/>
                  <a:t>MESUAREMENT, ANALYSIS AND IMPROVEMENT</a:t>
                </a:r>
              </a:p>
            </p:txBody>
          </p:sp>
          <p:sp>
            <p:nvSpPr>
              <p:cNvPr id="21534" name="Rectangle 10"/>
              <p:cNvSpPr>
                <a:spLocks noChangeArrowheads="1"/>
              </p:cNvSpPr>
              <p:nvPr/>
            </p:nvSpPr>
            <p:spPr bwMode="auto">
              <a:xfrm>
                <a:off x="4175" y="12384"/>
                <a:ext cx="1584" cy="576"/>
              </a:xfrm>
              <a:prstGeom prst="rect">
                <a:avLst/>
              </a:prstGeom>
              <a:solidFill>
                <a:srgbClr val="FFFFFF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8100000" algn="ctr" rotWithShape="0">
                  <a:srgbClr val="808080"/>
                </a:outerShdw>
              </a:effectLst>
            </p:spPr>
            <p:txBody>
              <a:bodyPr lIns="0" tIns="72000" rIns="0" bIns="3600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000"/>
                  <a:t>RESOURCES MANAGEMENT</a:t>
                </a:r>
              </a:p>
            </p:txBody>
          </p:sp>
          <p:sp>
            <p:nvSpPr>
              <p:cNvPr id="21535" name="AutoShape 11"/>
              <p:cNvSpPr>
                <a:spLocks noChangeArrowheads="1"/>
              </p:cNvSpPr>
              <p:nvPr/>
            </p:nvSpPr>
            <p:spPr bwMode="auto">
              <a:xfrm rot="16200000" flipH="1">
                <a:off x="4676" y="11732"/>
                <a:ext cx="632" cy="672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1 h 21600"/>
                  <a:gd name="T6" fmla="*/ 1 w 21600"/>
                  <a:gd name="T7" fmla="*/ 0 h 21600"/>
                  <a:gd name="T8" fmla="*/ 17694720 60000 65536"/>
                  <a:gd name="T9" fmla="*/ 5898240 60000 65536"/>
                  <a:gd name="T10" fmla="*/ 5898240 60000 65536"/>
                  <a:gd name="T11" fmla="*/ 0 60000 65536"/>
                  <a:gd name="T12" fmla="*/ 12441 w 21600"/>
                  <a:gd name="T13" fmla="*/ 2925 h 21600"/>
                  <a:gd name="T14" fmla="*/ 18216 w 21600"/>
                  <a:gd name="T15" fmla="*/ 9257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21600" y="6079"/>
                    </a:moveTo>
                    <a:lnTo>
                      <a:pt x="15126" y="0"/>
                    </a:lnTo>
                    <a:lnTo>
                      <a:pt x="15126" y="2912"/>
                    </a:lnTo>
                    <a:lnTo>
                      <a:pt x="12427" y="2912"/>
                    </a:lnTo>
                    <a:cubicBezTo>
                      <a:pt x="5564" y="2912"/>
                      <a:pt x="0" y="7052"/>
                      <a:pt x="0" y="12158"/>
                    </a:cubicBezTo>
                    <a:lnTo>
                      <a:pt x="0" y="21600"/>
                    </a:lnTo>
                    <a:lnTo>
                      <a:pt x="6474" y="21600"/>
                    </a:lnTo>
                    <a:lnTo>
                      <a:pt x="6474" y="12158"/>
                    </a:lnTo>
                    <a:cubicBezTo>
                      <a:pt x="6474" y="10550"/>
                      <a:pt x="9139" y="9246"/>
                      <a:pt x="12427" y="9246"/>
                    </a:cubicBezTo>
                    <a:lnTo>
                      <a:pt x="15126" y="9246"/>
                    </a:lnTo>
                    <a:lnTo>
                      <a:pt x="15126" y="12158"/>
                    </a:lnTo>
                    <a:lnTo>
                      <a:pt x="21600" y="6079"/>
                    </a:lnTo>
                    <a:close/>
                  </a:path>
                </a:pathLst>
              </a:custGeom>
              <a:solidFill>
                <a:srgbClr val="969696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36" name="AutoShape 12"/>
              <p:cNvSpPr>
                <a:spLocks noChangeArrowheads="1"/>
              </p:cNvSpPr>
              <p:nvPr/>
            </p:nvSpPr>
            <p:spPr bwMode="auto">
              <a:xfrm flipV="1">
                <a:off x="4772" y="12960"/>
                <a:ext cx="632" cy="672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1 h 21600"/>
                  <a:gd name="T6" fmla="*/ 1 w 21600"/>
                  <a:gd name="T7" fmla="*/ 0 h 21600"/>
                  <a:gd name="T8" fmla="*/ 17694720 60000 65536"/>
                  <a:gd name="T9" fmla="*/ 5898240 60000 65536"/>
                  <a:gd name="T10" fmla="*/ 5898240 60000 65536"/>
                  <a:gd name="T11" fmla="*/ 0 60000 65536"/>
                  <a:gd name="T12" fmla="*/ 12441 w 21600"/>
                  <a:gd name="T13" fmla="*/ 2925 h 21600"/>
                  <a:gd name="T14" fmla="*/ 18216 w 21600"/>
                  <a:gd name="T15" fmla="*/ 9257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21600" y="6079"/>
                    </a:moveTo>
                    <a:lnTo>
                      <a:pt x="15126" y="0"/>
                    </a:lnTo>
                    <a:lnTo>
                      <a:pt x="15126" y="2912"/>
                    </a:lnTo>
                    <a:lnTo>
                      <a:pt x="12427" y="2912"/>
                    </a:lnTo>
                    <a:cubicBezTo>
                      <a:pt x="5564" y="2912"/>
                      <a:pt x="0" y="7052"/>
                      <a:pt x="0" y="12158"/>
                    </a:cubicBezTo>
                    <a:lnTo>
                      <a:pt x="0" y="21600"/>
                    </a:lnTo>
                    <a:lnTo>
                      <a:pt x="6474" y="21600"/>
                    </a:lnTo>
                    <a:lnTo>
                      <a:pt x="6474" y="12158"/>
                    </a:lnTo>
                    <a:cubicBezTo>
                      <a:pt x="6474" y="10550"/>
                      <a:pt x="9139" y="9246"/>
                      <a:pt x="12427" y="9246"/>
                    </a:cubicBezTo>
                    <a:lnTo>
                      <a:pt x="15126" y="9246"/>
                    </a:lnTo>
                    <a:lnTo>
                      <a:pt x="15126" y="12158"/>
                    </a:lnTo>
                    <a:lnTo>
                      <a:pt x="21600" y="6079"/>
                    </a:lnTo>
                    <a:close/>
                  </a:path>
                </a:pathLst>
              </a:custGeom>
              <a:solidFill>
                <a:srgbClr val="969696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37" name="AutoShape 13"/>
              <p:cNvSpPr>
                <a:spLocks noChangeArrowheads="1"/>
              </p:cNvSpPr>
              <p:nvPr/>
            </p:nvSpPr>
            <p:spPr bwMode="auto">
              <a:xfrm rot="5400000" flipH="1">
                <a:off x="7076" y="13028"/>
                <a:ext cx="632" cy="672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1 h 21600"/>
                  <a:gd name="T6" fmla="*/ 1 w 21600"/>
                  <a:gd name="T7" fmla="*/ 0 h 21600"/>
                  <a:gd name="T8" fmla="*/ 17694720 60000 65536"/>
                  <a:gd name="T9" fmla="*/ 5898240 60000 65536"/>
                  <a:gd name="T10" fmla="*/ 5898240 60000 65536"/>
                  <a:gd name="T11" fmla="*/ 0 60000 65536"/>
                  <a:gd name="T12" fmla="*/ 12441 w 21600"/>
                  <a:gd name="T13" fmla="*/ 2925 h 21600"/>
                  <a:gd name="T14" fmla="*/ 18216 w 21600"/>
                  <a:gd name="T15" fmla="*/ 9257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21600" y="6079"/>
                    </a:moveTo>
                    <a:lnTo>
                      <a:pt x="15126" y="0"/>
                    </a:lnTo>
                    <a:lnTo>
                      <a:pt x="15126" y="2912"/>
                    </a:lnTo>
                    <a:lnTo>
                      <a:pt x="12427" y="2912"/>
                    </a:lnTo>
                    <a:cubicBezTo>
                      <a:pt x="5564" y="2912"/>
                      <a:pt x="0" y="7052"/>
                      <a:pt x="0" y="12158"/>
                    </a:cubicBezTo>
                    <a:lnTo>
                      <a:pt x="0" y="21600"/>
                    </a:lnTo>
                    <a:lnTo>
                      <a:pt x="6474" y="21600"/>
                    </a:lnTo>
                    <a:lnTo>
                      <a:pt x="6474" y="12158"/>
                    </a:lnTo>
                    <a:cubicBezTo>
                      <a:pt x="6474" y="10550"/>
                      <a:pt x="9139" y="9246"/>
                      <a:pt x="12427" y="9246"/>
                    </a:cubicBezTo>
                    <a:lnTo>
                      <a:pt x="15126" y="9246"/>
                    </a:lnTo>
                    <a:lnTo>
                      <a:pt x="15126" y="12158"/>
                    </a:lnTo>
                    <a:lnTo>
                      <a:pt x="21600" y="6079"/>
                    </a:lnTo>
                    <a:close/>
                  </a:path>
                </a:pathLst>
              </a:custGeom>
              <a:solidFill>
                <a:srgbClr val="969696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38" name="AutoShape 14"/>
              <p:cNvSpPr>
                <a:spLocks noChangeArrowheads="1"/>
              </p:cNvSpPr>
              <p:nvPr/>
            </p:nvSpPr>
            <p:spPr bwMode="auto">
              <a:xfrm flipH="1">
                <a:off x="7144" y="11520"/>
                <a:ext cx="632" cy="672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1 h 21600"/>
                  <a:gd name="T6" fmla="*/ 1 w 21600"/>
                  <a:gd name="T7" fmla="*/ 0 h 21600"/>
                  <a:gd name="T8" fmla="*/ 17694720 60000 65536"/>
                  <a:gd name="T9" fmla="*/ 5898240 60000 65536"/>
                  <a:gd name="T10" fmla="*/ 5898240 60000 65536"/>
                  <a:gd name="T11" fmla="*/ 0 60000 65536"/>
                  <a:gd name="T12" fmla="*/ 12441 w 21600"/>
                  <a:gd name="T13" fmla="*/ 2925 h 21600"/>
                  <a:gd name="T14" fmla="*/ 18216 w 21600"/>
                  <a:gd name="T15" fmla="*/ 9257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21600" y="6079"/>
                    </a:moveTo>
                    <a:lnTo>
                      <a:pt x="15126" y="0"/>
                    </a:lnTo>
                    <a:lnTo>
                      <a:pt x="15126" y="2912"/>
                    </a:lnTo>
                    <a:lnTo>
                      <a:pt x="12427" y="2912"/>
                    </a:lnTo>
                    <a:cubicBezTo>
                      <a:pt x="5564" y="2912"/>
                      <a:pt x="0" y="7052"/>
                      <a:pt x="0" y="12158"/>
                    </a:cubicBezTo>
                    <a:lnTo>
                      <a:pt x="0" y="21600"/>
                    </a:lnTo>
                    <a:lnTo>
                      <a:pt x="6474" y="21600"/>
                    </a:lnTo>
                    <a:lnTo>
                      <a:pt x="6474" y="12158"/>
                    </a:lnTo>
                    <a:cubicBezTo>
                      <a:pt x="6474" y="10550"/>
                      <a:pt x="9139" y="9246"/>
                      <a:pt x="12427" y="9246"/>
                    </a:cubicBezTo>
                    <a:lnTo>
                      <a:pt x="15126" y="9246"/>
                    </a:lnTo>
                    <a:lnTo>
                      <a:pt x="15126" y="12158"/>
                    </a:lnTo>
                    <a:lnTo>
                      <a:pt x="21600" y="6079"/>
                    </a:lnTo>
                    <a:close/>
                  </a:path>
                </a:pathLst>
              </a:custGeom>
              <a:solidFill>
                <a:srgbClr val="969696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1514" name="Group 15"/>
            <p:cNvGrpSpPr>
              <a:grpSpLocks/>
            </p:cNvGrpSpPr>
            <p:nvPr/>
          </p:nvGrpSpPr>
          <p:grpSpPr bwMode="auto">
            <a:xfrm>
              <a:off x="8640" y="3661"/>
              <a:ext cx="1296" cy="3168"/>
              <a:chOff x="8928" y="11088"/>
              <a:chExt cx="1296" cy="3168"/>
            </a:xfrm>
          </p:grpSpPr>
          <p:sp>
            <p:nvSpPr>
              <p:cNvPr id="21529" name="Rectangle 16"/>
              <p:cNvSpPr>
                <a:spLocks noChangeArrowheads="1"/>
              </p:cNvSpPr>
              <p:nvPr/>
            </p:nvSpPr>
            <p:spPr bwMode="auto">
              <a:xfrm>
                <a:off x="8928" y="11089"/>
                <a:ext cx="1296" cy="3167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18900000" algn="ctr" rotWithShape="0">
                  <a:srgbClr val="808080"/>
                </a:outerShdw>
              </a:effectLst>
            </p:spPr>
            <p:txBody>
              <a:bodyPr lIns="0" tIns="72000" rIns="0" bIns="3600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200" b="1"/>
                  <a:t>CLIENT</a:t>
                </a:r>
              </a:p>
              <a:p>
                <a:pPr eaLnBrk="1" hangingPunct="1"/>
                <a:endParaRPr lang="es-ES" altLang="en-US"/>
              </a:p>
            </p:txBody>
          </p:sp>
          <p:sp>
            <p:nvSpPr>
              <p:cNvPr id="21530" name="AutoShape 17"/>
              <p:cNvSpPr>
                <a:spLocks noChangeArrowheads="1"/>
              </p:cNvSpPr>
              <p:nvPr/>
            </p:nvSpPr>
            <p:spPr bwMode="auto">
              <a:xfrm>
                <a:off x="8928" y="12384"/>
                <a:ext cx="1296" cy="576"/>
              </a:xfrm>
              <a:prstGeom prst="flowChartAlternateProcess">
                <a:avLst/>
              </a:prstGeom>
              <a:solidFill>
                <a:srgbClr val="FFFFFF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18900000" algn="ctr" rotWithShape="0">
                  <a:srgbClr val="808080"/>
                </a:outerShdw>
              </a:effectLst>
            </p:spPr>
            <p:txBody>
              <a:bodyPr lIns="0" tIns="108000" rIns="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000"/>
                  <a:t>SATISFACTION</a:t>
                </a:r>
              </a:p>
            </p:txBody>
          </p:sp>
        </p:grpSp>
        <p:grpSp>
          <p:nvGrpSpPr>
            <p:cNvPr id="21515" name="Group 18"/>
            <p:cNvGrpSpPr>
              <a:grpSpLocks/>
            </p:cNvGrpSpPr>
            <p:nvPr/>
          </p:nvGrpSpPr>
          <p:grpSpPr bwMode="auto">
            <a:xfrm>
              <a:off x="1926" y="3662"/>
              <a:ext cx="1386" cy="3167"/>
              <a:chOff x="2214" y="11089"/>
              <a:chExt cx="1386" cy="3167"/>
            </a:xfrm>
          </p:grpSpPr>
          <p:sp>
            <p:nvSpPr>
              <p:cNvPr id="21527" name="Rectangle 19"/>
              <p:cNvSpPr>
                <a:spLocks noChangeArrowheads="1"/>
              </p:cNvSpPr>
              <p:nvPr/>
            </p:nvSpPr>
            <p:spPr bwMode="auto">
              <a:xfrm>
                <a:off x="2304" y="11089"/>
                <a:ext cx="1296" cy="3167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13500000" algn="ctr" rotWithShape="0">
                  <a:srgbClr val="808080"/>
                </a:outerShdw>
              </a:effectLst>
            </p:spPr>
            <p:txBody>
              <a:bodyPr lIns="0" tIns="72000" rIns="0" bIns="3600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200" b="1"/>
                  <a:t>CLIENT</a:t>
                </a:r>
              </a:p>
              <a:p>
                <a:pPr eaLnBrk="1" hangingPunct="1"/>
                <a:endParaRPr lang="es-ES" altLang="en-US"/>
              </a:p>
            </p:txBody>
          </p:sp>
          <p:sp>
            <p:nvSpPr>
              <p:cNvPr id="21528" name="AutoShape 20"/>
              <p:cNvSpPr>
                <a:spLocks noChangeArrowheads="1"/>
              </p:cNvSpPr>
              <p:nvPr/>
            </p:nvSpPr>
            <p:spPr bwMode="auto">
              <a:xfrm>
                <a:off x="2214" y="13392"/>
                <a:ext cx="1386" cy="576"/>
              </a:xfrm>
              <a:prstGeom prst="flowChartAlternateProcess">
                <a:avLst/>
              </a:prstGeom>
              <a:solidFill>
                <a:srgbClr val="FFFFFF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13500000" algn="ctr" rotWithShape="0">
                  <a:srgbClr val="808080"/>
                </a:outerShdw>
              </a:effectLst>
            </p:spPr>
            <p:txBody>
              <a:bodyPr lIns="0" tIns="108000" rIns="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000"/>
                  <a:t>REQUIREMENTS</a:t>
                </a:r>
              </a:p>
            </p:txBody>
          </p:sp>
        </p:grpSp>
        <p:grpSp>
          <p:nvGrpSpPr>
            <p:cNvPr id="21516" name="Group 21"/>
            <p:cNvGrpSpPr>
              <a:grpSpLocks/>
            </p:cNvGrpSpPr>
            <p:nvPr/>
          </p:nvGrpSpPr>
          <p:grpSpPr bwMode="auto">
            <a:xfrm>
              <a:off x="3312" y="4237"/>
              <a:ext cx="5328" cy="2508"/>
              <a:chOff x="3312" y="4237"/>
              <a:chExt cx="5328" cy="2508"/>
            </a:xfrm>
          </p:grpSpPr>
          <p:sp>
            <p:nvSpPr>
              <p:cNvPr id="21520" name="Line 22"/>
              <p:cNvSpPr>
                <a:spLocks noChangeShapeType="1"/>
              </p:cNvSpPr>
              <p:nvPr/>
            </p:nvSpPr>
            <p:spPr bwMode="auto">
              <a:xfrm>
                <a:off x="3312" y="6253"/>
                <a:ext cx="1872" cy="0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21" name="Line 23"/>
              <p:cNvSpPr>
                <a:spLocks noChangeShapeType="1"/>
              </p:cNvSpPr>
              <p:nvPr/>
            </p:nvSpPr>
            <p:spPr bwMode="auto">
              <a:xfrm>
                <a:off x="6768" y="6253"/>
                <a:ext cx="1872" cy="0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22" name="Line 24"/>
              <p:cNvSpPr>
                <a:spLocks noChangeShapeType="1"/>
              </p:cNvSpPr>
              <p:nvPr/>
            </p:nvSpPr>
            <p:spPr bwMode="auto">
              <a:xfrm flipH="1">
                <a:off x="8064" y="5245"/>
                <a:ext cx="576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prstDash val="sysDot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23" name="Line 25"/>
              <p:cNvSpPr>
                <a:spLocks noChangeShapeType="1"/>
              </p:cNvSpPr>
              <p:nvPr/>
            </p:nvSpPr>
            <p:spPr bwMode="auto">
              <a:xfrm flipH="1">
                <a:off x="3312" y="4237"/>
                <a:ext cx="1872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prstDash val="sysDot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24" name="AutoShape 26"/>
              <p:cNvSpPr>
                <a:spLocks noChangeArrowheads="1"/>
              </p:cNvSpPr>
              <p:nvPr/>
            </p:nvSpPr>
            <p:spPr bwMode="auto">
              <a:xfrm>
                <a:off x="7200" y="6037"/>
                <a:ext cx="1008" cy="432"/>
              </a:xfrm>
              <a:prstGeom prst="flowChartAlternateProcess">
                <a:avLst/>
              </a:prstGeom>
              <a:solidFill>
                <a:srgbClr val="FFFFFF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lIns="0" rIns="0"/>
              <a:lstStyle>
                <a:lvl1pPr eaLnBrk="0" hangingPunct="0">
                  <a:spcBef>
                    <a:spcPct val="20000"/>
                  </a:spcBef>
                  <a:buFont typeface="Arial" charset="0"/>
                  <a:buChar char="•"/>
                  <a:defRPr sz="3200">
                    <a:solidFill>
                      <a:schemeClr val="tx1"/>
                    </a:solidFill>
                    <a:latin typeface="Calibri" pitchFamily="34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Font typeface="Arial" charset="0"/>
                  <a:buChar char="–"/>
                  <a:defRPr sz="2800">
                    <a:solidFill>
                      <a:schemeClr val="tx1"/>
                    </a:solidFill>
                    <a:latin typeface="Calibri" pitchFamily="34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Font typeface="Arial" charset="0"/>
                  <a:buChar char="•"/>
                  <a:defRPr sz="2400">
                    <a:solidFill>
                      <a:schemeClr val="tx1"/>
                    </a:solidFill>
                    <a:latin typeface="Calibri" pitchFamily="34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Font typeface="Arial" charset="0"/>
                  <a:buChar char="–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es-ES" altLang="en-US" sz="1000">
                    <a:latin typeface="Arial" charset="0"/>
                  </a:rPr>
                  <a:t>PRODUCT</a:t>
                </a:r>
              </a:p>
            </p:txBody>
          </p:sp>
          <p:sp>
            <p:nvSpPr>
              <p:cNvPr id="21525" name="Text Box 27"/>
              <p:cNvSpPr txBox="1">
                <a:spLocks noChangeArrowheads="1"/>
              </p:cNvSpPr>
              <p:nvPr/>
            </p:nvSpPr>
            <p:spPr bwMode="auto">
              <a:xfrm>
                <a:off x="3600" y="6253"/>
                <a:ext cx="1008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spcBef>
                    <a:spcPct val="20000"/>
                  </a:spcBef>
                  <a:buFont typeface="Arial" charset="0"/>
                  <a:buChar char="•"/>
                  <a:defRPr sz="3200">
                    <a:solidFill>
                      <a:schemeClr val="tx1"/>
                    </a:solidFill>
                    <a:latin typeface="Calibri" pitchFamily="34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Font typeface="Arial" charset="0"/>
                  <a:buChar char="–"/>
                  <a:defRPr sz="2800">
                    <a:solidFill>
                      <a:schemeClr val="tx1"/>
                    </a:solidFill>
                    <a:latin typeface="Calibri" pitchFamily="34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Font typeface="Arial" charset="0"/>
                  <a:buChar char="•"/>
                  <a:defRPr sz="2400">
                    <a:solidFill>
                      <a:schemeClr val="tx1"/>
                    </a:solidFill>
                    <a:latin typeface="Calibri" pitchFamily="34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Font typeface="Arial" charset="0"/>
                  <a:buChar char="–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es-ES" altLang="en-US" sz="1000" b="1">
                    <a:latin typeface="Arial" charset="0"/>
                  </a:rPr>
                  <a:t>INPUT</a:t>
                </a:r>
              </a:p>
            </p:txBody>
          </p:sp>
          <p:sp>
            <p:nvSpPr>
              <p:cNvPr id="21526" name="Text Box 28"/>
              <p:cNvSpPr txBox="1">
                <a:spLocks noChangeArrowheads="1"/>
              </p:cNvSpPr>
              <p:nvPr/>
            </p:nvSpPr>
            <p:spPr bwMode="auto">
              <a:xfrm>
                <a:off x="7224" y="6457"/>
                <a:ext cx="1008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spcBef>
                    <a:spcPct val="20000"/>
                  </a:spcBef>
                  <a:buFont typeface="Arial" charset="0"/>
                  <a:buChar char="•"/>
                  <a:defRPr sz="3200">
                    <a:solidFill>
                      <a:schemeClr val="tx1"/>
                    </a:solidFill>
                    <a:latin typeface="Calibri" pitchFamily="34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Font typeface="Arial" charset="0"/>
                  <a:buChar char="–"/>
                  <a:defRPr sz="2800">
                    <a:solidFill>
                      <a:schemeClr val="tx1"/>
                    </a:solidFill>
                    <a:latin typeface="Calibri" pitchFamily="34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Font typeface="Arial" charset="0"/>
                  <a:buChar char="•"/>
                  <a:defRPr sz="2400">
                    <a:solidFill>
                      <a:schemeClr val="tx1"/>
                    </a:solidFill>
                    <a:latin typeface="Calibri" pitchFamily="34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Font typeface="Arial" charset="0"/>
                  <a:buChar char="–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es-ES" altLang="en-US" sz="1000" b="1">
                    <a:latin typeface="Arial" charset="0"/>
                  </a:rPr>
                  <a:t>OUTPUT</a:t>
                </a:r>
              </a:p>
            </p:txBody>
          </p:sp>
        </p:grpSp>
        <p:grpSp>
          <p:nvGrpSpPr>
            <p:cNvPr id="21517" name="Group 29"/>
            <p:cNvGrpSpPr>
              <a:grpSpLocks/>
            </p:cNvGrpSpPr>
            <p:nvPr/>
          </p:nvGrpSpPr>
          <p:grpSpPr bwMode="auto">
            <a:xfrm>
              <a:off x="4464" y="2797"/>
              <a:ext cx="3600" cy="1872"/>
              <a:chOff x="4752" y="10224"/>
              <a:chExt cx="3600" cy="1872"/>
            </a:xfrm>
          </p:grpSpPr>
          <p:sp>
            <p:nvSpPr>
              <p:cNvPr id="21518" name="Rectangle 30"/>
              <p:cNvSpPr>
                <a:spLocks noChangeArrowheads="1"/>
              </p:cNvSpPr>
              <p:nvPr/>
            </p:nvSpPr>
            <p:spPr bwMode="auto">
              <a:xfrm>
                <a:off x="4753" y="10224"/>
                <a:ext cx="3024" cy="576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18900000" algn="ctr" rotWithShape="0">
                  <a:srgbClr val="808080"/>
                </a:outerShdw>
              </a:effectLst>
            </p:spPr>
            <p:txBody>
              <a:bodyPr lIns="0" tIns="72000" rIns="0" bIns="3600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200" b="1"/>
                  <a:t>CONTINUOUS IMPROVEMENT OF THE QUALITY MANAGEMENT SYSTEM</a:t>
                </a:r>
                <a:endParaRPr lang="es-ES" altLang="en-US" sz="1200"/>
              </a:p>
            </p:txBody>
          </p:sp>
          <p:sp>
            <p:nvSpPr>
              <p:cNvPr id="21519" name="AutoShape 31"/>
              <p:cNvSpPr>
                <a:spLocks noChangeArrowheads="1"/>
              </p:cNvSpPr>
              <p:nvPr/>
            </p:nvSpPr>
            <p:spPr bwMode="auto">
              <a:xfrm flipH="1" flipV="1">
                <a:off x="7920" y="10224"/>
                <a:ext cx="432" cy="1872"/>
              </a:xfrm>
              <a:prstGeom prst="curvedRightArrow">
                <a:avLst>
                  <a:gd name="adj1" fmla="val 86667"/>
                  <a:gd name="adj2" fmla="val 173333"/>
                  <a:gd name="adj3" fmla="val 33333"/>
                </a:avLst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spcBef>
                    <a:spcPct val="20000"/>
                  </a:spcBef>
                  <a:buFont typeface="Arial" charset="0"/>
                  <a:buChar char="•"/>
                  <a:defRPr sz="3200">
                    <a:solidFill>
                      <a:schemeClr val="tx1"/>
                    </a:solidFill>
                    <a:latin typeface="Calibri" pitchFamily="34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Font typeface="Arial" charset="0"/>
                  <a:buChar char="–"/>
                  <a:defRPr sz="2800">
                    <a:solidFill>
                      <a:schemeClr val="tx1"/>
                    </a:solidFill>
                    <a:latin typeface="Calibri" pitchFamily="34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Font typeface="Arial" charset="0"/>
                  <a:buChar char="•"/>
                  <a:defRPr sz="2400">
                    <a:solidFill>
                      <a:schemeClr val="tx1"/>
                    </a:solidFill>
                    <a:latin typeface="Calibri" pitchFamily="34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Font typeface="Arial" charset="0"/>
                  <a:buChar char="–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charset="0"/>
                </a:endParaRPr>
              </a:p>
            </p:txBody>
          </p:sp>
        </p:grpSp>
      </p:grpSp>
      <p:grpSp>
        <p:nvGrpSpPr>
          <p:cNvPr id="21507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1508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4" name="Rectangle 33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5" name="Rectangle 34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BUSINESS PROCESS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51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1403648" y="1124744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PROCESSES</a:t>
            </a:r>
            <a:endParaRPr lang="es-ES" sz="2000" b="1" dirty="0"/>
          </a:p>
        </p:txBody>
      </p:sp>
      <p:sp>
        <p:nvSpPr>
          <p:cNvPr id="8" name="7 CuadroTexto"/>
          <p:cNvSpPr txBox="1"/>
          <p:nvPr/>
        </p:nvSpPr>
        <p:spPr>
          <a:xfrm>
            <a:off x="1475656" y="2204864"/>
            <a:ext cx="66247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/>
              <a:t>Process</a:t>
            </a:r>
            <a:endParaRPr lang="es-ES_tradnl" sz="2000" b="1" dirty="0" smtClean="0"/>
          </a:p>
          <a:p>
            <a:r>
              <a:rPr lang="es-ES_tradnl" sz="2000" dirty="0" smtClean="0"/>
              <a:t>Set </a:t>
            </a:r>
            <a:r>
              <a:rPr lang="es-ES_tradnl" sz="2000" dirty="0" smtClean="0"/>
              <a:t>of </a:t>
            </a:r>
            <a:r>
              <a:rPr lang="es-ES_tradnl" sz="2000" dirty="0" err="1" smtClean="0"/>
              <a:t>activities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that</a:t>
            </a:r>
            <a:r>
              <a:rPr lang="es-ES_tradnl" sz="2000" dirty="0" smtClean="0"/>
              <a:t> are </a:t>
            </a:r>
            <a:r>
              <a:rPr lang="es-ES_tradnl" sz="2000" dirty="0" err="1" smtClean="0"/>
              <a:t>linked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interact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between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them</a:t>
            </a:r>
            <a:r>
              <a:rPr lang="es-ES_tradnl" sz="2000" dirty="0" smtClean="0"/>
              <a:t>, and </a:t>
            </a:r>
            <a:r>
              <a:rPr lang="es-ES_tradnl" sz="2000" dirty="0" err="1" smtClean="0"/>
              <a:t>transform</a:t>
            </a:r>
            <a:r>
              <a:rPr lang="es-ES_tradnl" sz="2000" dirty="0" smtClean="0"/>
              <a:t> input </a:t>
            </a:r>
            <a:r>
              <a:rPr lang="es-ES_tradnl" sz="2000" dirty="0" err="1" smtClean="0"/>
              <a:t>elements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results</a:t>
            </a:r>
            <a:endParaRPr lang="es-ES" sz="2000" dirty="0"/>
          </a:p>
        </p:txBody>
      </p:sp>
      <p:sp>
        <p:nvSpPr>
          <p:cNvPr id="9" name="8 CuadroTexto"/>
          <p:cNvSpPr txBox="1"/>
          <p:nvPr/>
        </p:nvSpPr>
        <p:spPr>
          <a:xfrm>
            <a:off x="1475656" y="4005064"/>
            <a:ext cx="68407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/>
              <a:t>Product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or</a:t>
            </a:r>
            <a:r>
              <a:rPr lang="es-ES_tradnl" sz="2000" b="1" dirty="0" smtClean="0"/>
              <a:t> Output</a:t>
            </a:r>
            <a:endParaRPr lang="es-ES_tradnl" sz="2000" b="1" dirty="0" smtClean="0"/>
          </a:p>
          <a:p>
            <a:r>
              <a:rPr lang="es-ES_tradnl" sz="2000" dirty="0" err="1" smtClean="0"/>
              <a:t>Result</a:t>
            </a:r>
            <a:r>
              <a:rPr lang="es-ES_tradnl" sz="2000" dirty="0" smtClean="0"/>
              <a:t> of a </a:t>
            </a:r>
            <a:r>
              <a:rPr lang="es-ES_tradnl" sz="2000" dirty="0" err="1" smtClean="0"/>
              <a:t>process</a:t>
            </a:r>
            <a:endParaRPr lang="es-ES_tradnl" sz="2000" dirty="0" smtClean="0"/>
          </a:p>
          <a:p>
            <a:r>
              <a:rPr lang="es-ES_tradnl" sz="2000" dirty="0" err="1" smtClean="0"/>
              <a:t>It</a:t>
            </a:r>
            <a:r>
              <a:rPr lang="es-ES_tradnl" sz="2000" dirty="0" smtClean="0"/>
              <a:t> can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tangible (</a:t>
            </a:r>
            <a:r>
              <a:rPr lang="es-ES_tradnl" sz="2000" dirty="0" err="1" smtClean="0"/>
              <a:t>processed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materials</a:t>
            </a:r>
            <a:r>
              <a:rPr lang="es-ES_tradnl" sz="2000" dirty="0" smtClean="0"/>
              <a:t>)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intangible (</a:t>
            </a:r>
            <a:r>
              <a:rPr lang="es-ES_tradnl" sz="2000" dirty="0" err="1" smtClean="0"/>
              <a:t>services</a:t>
            </a:r>
            <a:r>
              <a:rPr lang="es-ES_tradnl" sz="2000" dirty="0" smtClean="0"/>
              <a:t>)</a:t>
            </a:r>
            <a:endParaRPr lang="es-ES" sz="2000" dirty="0"/>
          </a:p>
        </p:txBody>
      </p:sp>
      <p:grpSp>
        <p:nvGrpSpPr>
          <p:cNvPr id="15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6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BUSINESS PROCESS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01056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899592" y="935343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BUSINESS PROCESS MANAGEMENT</a:t>
            </a:r>
            <a:endParaRPr lang="es-ES" sz="2000" b="1" dirty="0"/>
          </a:p>
        </p:txBody>
      </p:sp>
      <p:sp>
        <p:nvSpPr>
          <p:cNvPr id="2" name="Rectangle 1"/>
          <p:cNvSpPr/>
          <p:nvPr/>
        </p:nvSpPr>
        <p:spPr>
          <a:xfrm>
            <a:off x="899592" y="1588627"/>
            <a:ext cx="720080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rgbClr val="1B3B62"/>
                </a:solidFill>
                <a:latin typeface="Lato"/>
              </a:rPr>
              <a:t>“</a:t>
            </a:r>
            <a:r>
              <a:rPr lang="en-GB" sz="2000" dirty="0"/>
              <a:t>Business process management (BPM) is a disciplined approach to </a:t>
            </a:r>
            <a:r>
              <a:rPr lang="en-GB" sz="2000" b="1" dirty="0"/>
              <a:t>identify, design, execute, document, measure, monitor, and control </a:t>
            </a:r>
            <a:r>
              <a:rPr lang="en-GB" sz="2000" dirty="0"/>
              <a:t>both </a:t>
            </a:r>
            <a:r>
              <a:rPr lang="en-GB" sz="2000" b="1" dirty="0">
                <a:solidFill>
                  <a:srgbClr val="0070C0"/>
                </a:solidFill>
              </a:rPr>
              <a:t>automated and non-automated business processes</a:t>
            </a:r>
            <a:r>
              <a:rPr lang="en-GB" sz="2000" dirty="0"/>
              <a:t> </a:t>
            </a:r>
            <a:r>
              <a:rPr lang="en-GB" sz="2000" b="1" dirty="0"/>
              <a:t>to achieve consistent, targeted results aligned with an organization’s strategic goals</a:t>
            </a:r>
            <a:r>
              <a:rPr lang="en-GB" sz="2000" dirty="0"/>
              <a:t>. BPM involves the deliberate, collaborative and increasingly technology-aided definition, improvement, innovation, and management of </a:t>
            </a:r>
            <a:r>
              <a:rPr lang="en-GB" sz="2000" b="1" dirty="0"/>
              <a:t>end-to-end business processes </a:t>
            </a:r>
            <a:r>
              <a:rPr lang="en-GB" sz="2000" dirty="0"/>
              <a:t>that drive </a:t>
            </a:r>
            <a:r>
              <a:rPr lang="en-GB" sz="2000" b="1" dirty="0"/>
              <a:t>business results, create value, and enable an organization to meet its business objectives with more agility</a:t>
            </a:r>
            <a:r>
              <a:rPr lang="en-GB" sz="2000" dirty="0"/>
              <a:t>. BPM enables an enterprise to align its business processes to its business strategy, leading to </a:t>
            </a:r>
            <a:r>
              <a:rPr lang="en-GB" sz="2000" b="1" dirty="0"/>
              <a:t>effective overall company performance through improvements of specific work activities</a:t>
            </a:r>
            <a:r>
              <a:rPr lang="en-GB" sz="2000" dirty="0"/>
              <a:t> either within a specific department, across the enterprise, or between organizations.</a:t>
            </a:r>
            <a:endParaRPr lang="en-GB" sz="2000" dirty="0"/>
          </a:p>
        </p:txBody>
      </p:sp>
      <p:sp>
        <p:nvSpPr>
          <p:cNvPr id="3" name="Rectangle 2"/>
          <p:cNvSpPr/>
          <p:nvPr/>
        </p:nvSpPr>
        <p:spPr>
          <a:xfrm>
            <a:off x="1187624" y="6381328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Association of Business Process Management Professionals (2018)</a:t>
            </a:r>
            <a:endParaRPr lang="en-GB" dirty="0"/>
          </a:p>
        </p:txBody>
      </p:sp>
      <p:grpSp>
        <p:nvGrpSpPr>
          <p:cNvPr id="15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6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BUSINESS PROCESS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29371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952200" y="1168370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PROCESS MANAGEMENT</a:t>
            </a:r>
            <a:endParaRPr lang="es-ES" sz="20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988840"/>
            <a:ext cx="4167907" cy="4167907"/>
          </a:xfrm>
          <a:prstGeom prst="rect">
            <a:avLst/>
          </a:prstGeom>
        </p:spPr>
      </p:pic>
      <p:grpSp>
        <p:nvGrpSpPr>
          <p:cNvPr id="15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6" name="Picture 3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BUSINESS PROCESS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53107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17 Rectángulo redondeado"/>
          <p:cNvSpPr/>
          <p:nvPr/>
        </p:nvSpPr>
        <p:spPr>
          <a:xfrm>
            <a:off x="2843808" y="2780928"/>
            <a:ext cx="3600400" cy="2016224"/>
          </a:xfrm>
          <a:prstGeom prst="round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7" name="6 CuadroTexto"/>
          <p:cNvSpPr txBox="1"/>
          <p:nvPr/>
        </p:nvSpPr>
        <p:spPr>
          <a:xfrm>
            <a:off x="1403648" y="1124744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PROCESSES</a:t>
            </a:r>
            <a:endParaRPr lang="es-ES" sz="2000" b="1" dirty="0"/>
          </a:p>
        </p:txBody>
      </p:sp>
      <p:sp>
        <p:nvSpPr>
          <p:cNvPr id="8" name="7 Rectángulo"/>
          <p:cNvSpPr/>
          <p:nvPr/>
        </p:nvSpPr>
        <p:spPr>
          <a:xfrm>
            <a:off x="3347864" y="3140968"/>
            <a:ext cx="2664296" cy="129614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2800" b="1" dirty="0" smtClean="0"/>
              <a:t>PROCESS</a:t>
            </a:r>
            <a:endParaRPr lang="es-ES" sz="2800" b="1" dirty="0"/>
          </a:p>
        </p:txBody>
      </p:sp>
      <p:sp>
        <p:nvSpPr>
          <p:cNvPr id="9" name="8 Flecha derecha"/>
          <p:cNvSpPr/>
          <p:nvPr/>
        </p:nvSpPr>
        <p:spPr>
          <a:xfrm>
            <a:off x="2555776" y="3645024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0" name="9 Flecha derecha"/>
          <p:cNvSpPr/>
          <p:nvPr/>
        </p:nvSpPr>
        <p:spPr>
          <a:xfrm>
            <a:off x="6084168" y="3645024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2" name="11 Flecha abajo"/>
          <p:cNvSpPr/>
          <p:nvPr/>
        </p:nvSpPr>
        <p:spPr>
          <a:xfrm>
            <a:off x="4427984" y="2492896"/>
            <a:ext cx="360040" cy="576064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3" name="12 Flecha abajo"/>
          <p:cNvSpPr/>
          <p:nvPr/>
        </p:nvSpPr>
        <p:spPr>
          <a:xfrm>
            <a:off x="4427984" y="4509120"/>
            <a:ext cx="360040" cy="576064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4" name="13 CuadroTexto"/>
          <p:cNvSpPr txBox="1"/>
          <p:nvPr/>
        </p:nvSpPr>
        <p:spPr>
          <a:xfrm>
            <a:off x="1187624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INPUT</a:t>
            </a:r>
            <a:endParaRPr lang="es-ES" sz="20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6876256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OUTPUT</a:t>
            </a:r>
            <a:endParaRPr lang="es-ES" sz="2000" b="1" dirty="0"/>
          </a:p>
        </p:txBody>
      </p:sp>
      <p:sp>
        <p:nvSpPr>
          <p:cNvPr id="16" name="15 CuadroTexto"/>
          <p:cNvSpPr txBox="1"/>
          <p:nvPr/>
        </p:nvSpPr>
        <p:spPr>
          <a:xfrm>
            <a:off x="3707904" y="1988840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RESOURCES</a:t>
            </a:r>
            <a:endParaRPr lang="es-ES" sz="2000" b="1" dirty="0"/>
          </a:p>
        </p:txBody>
      </p:sp>
      <p:sp>
        <p:nvSpPr>
          <p:cNvPr id="17" name="16 CuadroTexto"/>
          <p:cNvSpPr txBox="1"/>
          <p:nvPr/>
        </p:nvSpPr>
        <p:spPr>
          <a:xfrm>
            <a:off x="3707904" y="5157192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CONTROLS</a:t>
            </a:r>
            <a:endParaRPr lang="es-ES" sz="2000" b="1" dirty="0"/>
          </a:p>
        </p:txBody>
      </p:sp>
      <p:sp>
        <p:nvSpPr>
          <p:cNvPr id="19" name="18 CuadroTexto"/>
          <p:cNvSpPr txBox="1"/>
          <p:nvPr/>
        </p:nvSpPr>
        <p:spPr>
          <a:xfrm>
            <a:off x="6732240" y="2492896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LIMITS</a:t>
            </a:r>
            <a:endParaRPr lang="es-ES" sz="2000" dirty="0"/>
          </a:p>
        </p:txBody>
      </p:sp>
      <p:cxnSp>
        <p:nvCxnSpPr>
          <p:cNvPr id="21" name="20 Conector recto de flecha"/>
          <p:cNvCxnSpPr/>
          <p:nvPr/>
        </p:nvCxnSpPr>
        <p:spPr>
          <a:xfrm flipH="1">
            <a:off x="6444208" y="2852936"/>
            <a:ext cx="50405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22 Rectángulo"/>
          <p:cNvSpPr/>
          <p:nvPr/>
        </p:nvSpPr>
        <p:spPr>
          <a:xfrm>
            <a:off x="2339752" y="5805264"/>
            <a:ext cx="1224136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dirty="0" smtClean="0">
                <a:solidFill>
                  <a:srgbClr val="C00000"/>
                </a:solidFill>
              </a:rPr>
              <a:t>ACTIVITY 1</a:t>
            </a:r>
            <a:endParaRPr lang="es-ES" dirty="0">
              <a:solidFill>
                <a:srgbClr val="C00000"/>
              </a:solidFill>
            </a:endParaRPr>
          </a:p>
        </p:txBody>
      </p:sp>
      <p:sp>
        <p:nvSpPr>
          <p:cNvPr id="24" name="23 Rectángulo"/>
          <p:cNvSpPr/>
          <p:nvPr/>
        </p:nvSpPr>
        <p:spPr>
          <a:xfrm>
            <a:off x="3707904" y="5805264"/>
            <a:ext cx="1224136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dirty="0" smtClean="0">
                <a:solidFill>
                  <a:srgbClr val="C00000"/>
                </a:solidFill>
              </a:rPr>
              <a:t>ACTIVITY 2</a:t>
            </a:r>
            <a:endParaRPr lang="es-ES" dirty="0">
              <a:solidFill>
                <a:srgbClr val="C00000"/>
              </a:solidFill>
            </a:endParaRPr>
          </a:p>
        </p:txBody>
      </p:sp>
      <p:sp>
        <p:nvSpPr>
          <p:cNvPr id="25" name="24 Rectángulo"/>
          <p:cNvSpPr/>
          <p:nvPr/>
        </p:nvSpPr>
        <p:spPr>
          <a:xfrm>
            <a:off x="5580112" y="5805264"/>
            <a:ext cx="1224136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dirty="0" smtClean="0">
                <a:solidFill>
                  <a:srgbClr val="C00000"/>
                </a:solidFill>
              </a:rPr>
              <a:t>ACTIVITY n</a:t>
            </a:r>
            <a:endParaRPr lang="es-ES" dirty="0">
              <a:solidFill>
                <a:srgbClr val="C00000"/>
              </a:solidFill>
            </a:endParaRPr>
          </a:p>
        </p:txBody>
      </p:sp>
      <p:cxnSp>
        <p:nvCxnSpPr>
          <p:cNvPr id="29" name="28 Conector recto de flecha"/>
          <p:cNvCxnSpPr>
            <a:stCxn id="23" idx="3"/>
            <a:endCxn id="24" idx="1"/>
          </p:cNvCxnSpPr>
          <p:nvPr/>
        </p:nvCxnSpPr>
        <p:spPr>
          <a:xfrm>
            <a:off x="3563888" y="6129300"/>
            <a:ext cx="1440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30 Conector recto de flecha"/>
          <p:cNvCxnSpPr>
            <a:stCxn id="24" idx="3"/>
            <a:endCxn id="25" idx="1"/>
          </p:cNvCxnSpPr>
          <p:nvPr/>
        </p:nvCxnSpPr>
        <p:spPr>
          <a:xfrm>
            <a:off x="4932040" y="6129300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31 Rectángulo redondeado"/>
          <p:cNvSpPr/>
          <p:nvPr/>
        </p:nvSpPr>
        <p:spPr>
          <a:xfrm>
            <a:off x="2195736" y="5661248"/>
            <a:ext cx="4752528" cy="936104"/>
          </a:xfrm>
          <a:prstGeom prst="round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4" name="33 Flecha derecha"/>
          <p:cNvSpPr/>
          <p:nvPr/>
        </p:nvSpPr>
        <p:spPr>
          <a:xfrm>
            <a:off x="1619672" y="5949280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5" name="34 Flecha derecha"/>
          <p:cNvSpPr/>
          <p:nvPr/>
        </p:nvSpPr>
        <p:spPr>
          <a:xfrm>
            <a:off x="6876256" y="5949280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grpSp>
        <p:nvGrpSpPr>
          <p:cNvPr id="37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38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9" name="Rectangle 38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40" name="Rectangle 39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BUSINESS PROCESS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4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655977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1403648" y="1124744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PROCESSES</a:t>
            </a:r>
            <a:endParaRPr lang="es-ES" sz="2000" b="1" dirty="0"/>
          </a:p>
        </p:txBody>
      </p:sp>
      <p:sp>
        <p:nvSpPr>
          <p:cNvPr id="8" name="7 Rectángulo"/>
          <p:cNvSpPr/>
          <p:nvPr/>
        </p:nvSpPr>
        <p:spPr>
          <a:xfrm>
            <a:off x="3347864" y="3140968"/>
            <a:ext cx="2664296" cy="129614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2800" b="1" dirty="0" smtClean="0"/>
              <a:t>PROCESS</a:t>
            </a:r>
            <a:endParaRPr lang="es-ES" sz="2800" b="1" dirty="0"/>
          </a:p>
        </p:txBody>
      </p:sp>
      <p:sp>
        <p:nvSpPr>
          <p:cNvPr id="9" name="8 Flecha derecha"/>
          <p:cNvSpPr/>
          <p:nvPr/>
        </p:nvSpPr>
        <p:spPr>
          <a:xfrm>
            <a:off x="2555776" y="3645024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0" name="9 Flecha derecha"/>
          <p:cNvSpPr/>
          <p:nvPr/>
        </p:nvSpPr>
        <p:spPr>
          <a:xfrm>
            <a:off x="6084168" y="3645024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1" name="10 Flecha abajo"/>
          <p:cNvSpPr/>
          <p:nvPr/>
        </p:nvSpPr>
        <p:spPr>
          <a:xfrm>
            <a:off x="4427984" y="2492896"/>
            <a:ext cx="360040" cy="576064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2" name="11 Flecha abajo"/>
          <p:cNvSpPr/>
          <p:nvPr/>
        </p:nvSpPr>
        <p:spPr>
          <a:xfrm>
            <a:off x="4427984" y="4509120"/>
            <a:ext cx="360040" cy="576064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3" name="12 CuadroTexto"/>
          <p:cNvSpPr txBox="1"/>
          <p:nvPr/>
        </p:nvSpPr>
        <p:spPr>
          <a:xfrm>
            <a:off x="1187624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INPUT</a:t>
            </a:r>
            <a:endParaRPr lang="es-ES" sz="20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6876256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OUTPUT</a:t>
            </a:r>
            <a:endParaRPr lang="es-ES" sz="20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3707904" y="1988840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RESOURCES</a:t>
            </a:r>
            <a:endParaRPr lang="es-ES" sz="2000" b="1" dirty="0"/>
          </a:p>
        </p:txBody>
      </p:sp>
      <p:sp>
        <p:nvSpPr>
          <p:cNvPr id="16" name="15 CuadroTexto"/>
          <p:cNvSpPr txBox="1"/>
          <p:nvPr/>
        </p:nvSpPr>
        <p:spPr>
          <a:xfrm>
            <a:off x="3707904" y="5157192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CONTROLS</a:t>
            </a:r>
            <a:endParaRPr lang="es-ES" sz="2000" b="1" dirty="0"/>
          </a:p>
        </p:txBody>
      </p:sp>
      <p:sp>
        <p:nvSpPr>
          <p:cNvPr id="17" name="16 Rectángulo redondeado"/>
          <p:cNvSpPr/>
          <p:nvPr/>
        </p:nvSpPr>
        <p:spPr>
          <a:xfrm>
            <a:off x="1907704" y="1628800"/>
            <a:ext cx="1728192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b="1" dirty="0" err="1" smtClean="0"/>
              <a:t>How</a:t>
            </a:r>
            <a:r>
              <a:rPr lang="es-ES_tradnl" b="1" dirty="0" smtClean="0"/>
              <a:t>?</a:t>
            </a:r>
          </a:p>
          <a:p>
            <a:pPr algn="ctr"/>
            <a:r>
              <a:rPr lang="es-ES_tradnl" dirty="0" err="1" smtClean="0"/>
              <a:t>Methodology</a:t>
            </a:r>
            <a:r>
              <a:rPr lang="es-ES_tradnl" dirty="0" smtClean="0"/>
              <a:t>, </a:t>
            </a:r>
            <a:r>
              <a:rPr lang="es-ES_tradnl" dirty="0" err="1" smtClean="0"/>
              <a:t>procedure</a:t>
            </a:r>
            <a:r>
              <a:rPr lang="es-ES_tradnl" dirty="0" smtClean="0"/>
              <a:t>, </a:t>
            </a:r>
            <a:r>
              <a:rPr lang="es-ES_tradnl" dirty="0" err="1" smtClean="0"/>
              <a:t>practice</a:t>
            </a:r>
            <a:r>
              <a:rPr lang="es-ES_tradnl" dirty="0" smtClean="0"/>
              <a:t> </a:t>
            </a:r>
            <a:endParaRPr lang="es-ES" dirty="0"/>
          </a:p>
        </p:txBody>
      </p:sp>
      <p:sp>
        <p:nvSpPr>
          <p:cNvPr id="18" name="17 Rectángulo redondeado"/>
          <p:cNvSpPr/>
          <p:nvPr/>
        </p:nvSpPr>
        <p:spPr>
          <a:xfrm>
            <a:off x="3779912" y="908720"/>
            <a:ext cx="1728192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b="1" dirty="0" err="1" smtClean="0"/>
              <a:t>what</a:t>
            </a:r>
            <a:r>
              <a:rPr lang="es-ES_tradnl" b="1" dirty="0" smtClean="0"/>
              <a:t> </a:t>
            </a:r>
            <a:r>
              <a:rPr lang="es-ES_tradnl" b="1" dirty="0" err="1" smtClean="0"/>
              <a:t>with</a:t>
            </a:r>
            <a:r>
              <a:rPr lang="es-ES_tradnl" b="1" dirty="0" smtClean="0"/>
              <a:t>?</a:t>
            </a:r>
          </a:p>
          <a:p>
            <a:pPr algn="ctr"/>
            <a:r>
              <a:rPr lang="es-ES_tradnl" dirty="0" err="1" smtClean="0"/>
              <a:t>Installations</a:t>
            </a:r>
            <a:r>
              <a:rPr lang="es-ES_tradnl" dirty="0" smtClean="0"/>
              <a:t>, </a:t>
            </a:r>
            <a:r>
              <a:rPr lang="es-ES_tradnl" dirty="0" err="1" smtClean="0"/>
              <a:t>equipments</a:t>
            </a:r>
            <a:r>
              <a:rPr lang="es-ES_tradnl" dirty="0" smtClean="0"/>
              <a:t>, </a:t>
            </a:r>
            <a:r>
              <a:rPr lang="es-ES_tradnl" dirty="0" err="1" smtClean="0"/>
              <a:t>materials</a:t>
            </a:r>
            <a:endParaRPr lang="es-ES" dirty="0"/>
          </a:p>
        </p:txBody>
      </p:sp>
      <p:sp>
        <p:nvSpPr>
          <p:cNvPr id="19" name="18 Rectángulo redondeado"/>
          <p:cNvSpPr/>
          <p:nvPr/>
        </p:nvSpPr>
        <p:spPr>
          <a:xfrm>
            <a:off x="5652120" y="1628800"/>
            <a:ext cx="1800200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b="1" dirty="0" err="1" smtClean="0"/>
              <a:t>who</a:t>
            </a:r>
            <a:r>
              <a:rPr lang="es-ES_tradnl" b="1" dirty="0" smtClean="0"/>
              <a:t> </a:t>
            </a:r>
            <a:r>
              <a:rPr lang="es-ES_tradnl" b="1" dirty="0" err="1" smtClean="0"/>
              <a:t>with</a:t>
            </a:r>
            <a:r>
              <a:rPr lang="es-ES_tradnl" b="1" dirty="0" smtClean="0"/>
              <a:t>?</a:t>
            </a:r>
          </a:p>
          <a:p>
            <a:pPr algn="ctr"/>
            <a:r>
              <a:rPr lang="es-ES_tradnl" dirty="0" err="1" smtClean="0"/>
              <a:t>Knowledge</a:t>
            </a:r>
            <a:r>
              <a:rPr lang="es-ES_tradnl" dirty="0" smtClean="0"/>
              <a:t>, </a:t>
            </a:r>
            <a:r>
              <a:rPr lang="es-ES_tradnl" dirty="0" err="1" smtClean="0"/>
              <a:t>habilities</a:t>
            </a:r>
            <a:r>
              <a:rPr lang="es-ES_tradnl" dirty="0" smtClean="0"/>
              <a:t>, </a:t>
            </a:r>
            <a:r>
              <a:rPr lang="es-ES_tradnl" dirty="0" err="1" smtClean="0"/>
              <a:t>formation</a:t>
            </a:r>
            <a:endParaRPr lang="es-ES" dirty="0"/>
          </a:p>
        </p:txBody>
      </p:sp>
      <p:sp>
        <p:nvSpPr>
          <p:cNvPr id="20" name="19 Rectángulo redondeado"/>
          <p:cNvSpPr/>
          <p:nvPr/>
        </p:nvSpPr>
        <p:spPr>
          <a:xfrm>
            <a:off x="1187624" y="4149080"/>
            <a:ext cx="1728192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b="1" dirty="0" err="1" smtClean="0"/>
              <a:t>Requirements</a:t>
            </a:r>
            <a:endParaRPr lang="es-ES_tradnl" b="1" dirty="0" smtClean="0"/>
          </a:p>
          <a:p>
            <a:pPr algn="ctr"/>
            <a:r>
              <a:rPr lang="es-ES_tradnl" dirty="0" smtClean="0"/>
              <a:t>¿</a:t>
            </a:r>
            <a:r>
              <a:rPr lang="es-ES_tradnl" dirty="0" err="1" smtClean="0"/>
              <a:t>what</a:t>
            </a:r>
            <a:r>
              <a:rPr lang="es-ES_tradnl" dirty="0" smtClean="0"/>
              <a:t> </a:t>
            </a:r>
            <a:r>
              <a:rPr lang="es-ES_tradnl" dirty="0" err="1" smtClean="0"/>
              <a:t>must</a:t>
            </a:r>
            <a:r>
              <a:rPr lang="es-ES_tradnl" dirty="0" smtClean="0"/>
              <a:t> </a:t>
            </a:r>
            <a:r>
              <a:rPr lang="es-ES_tradnl" dirty="0" err="1" smtClean="0"/>
              <a:t>we</a:t>
            </a:r>
            <a:r>
              <a:rPr lang="es-ES_tradnl" dirty="0" smtClean="0"/>
              <a:t> </a:t>
            </a:r>
            <a:r>
              <a:rPr lang="es-ES_tradnl" dirty="0" err="1" smtClean="0"/>
              <a:t>get</a:t>
            </a:r>
            <a:r>
              <a:rPr lang="es-ES_tradnl" dirty="0" smtClean="0"/>
              <a:t> </a:t>
            </a:r>
            <a:r>
              <a:rPr lang="es-ES_tradnl" dirty="0" err="1" smtClean="0"/>
              <a:t>from</a:t>
            </a:r>
            <a:r>
              <a:rPr lang="es-ES_tradnl" dirty="0" smtClean="0"/>
              <a:t>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client</a:t>
            </a:r>
            <a:r>
              <a:rPr lang="es-ES_tradnl" dirty="0" smtClean="0"/>
              <a:t>?</a:t>
            </a:r>
            <a:endParaRPr lang="es-ES" dirty="0"/>
          </a:p>
        </p:txBody>
      </p:sp>
      <p:sp>
        <p:nvSpPr>
          <p:cNvPr id="21" name="20 Rectángulo redondeado"/>
          <p:cNvSpPr/>
          <p:nvPr/>
        </p:nvSpPr>
        <p:spPr>
          <a:xfrm>
            <a:off x="6300192" y="4149080"/>
            <a:ext cx="1728192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b="1" dirty="0" err="1" smtClean="0"/>
              <a:t>Product</a:t>
            </a:r>
            <a:endParaRPr lang="es-ES_tradnl" b="1" dirty="0" smtClean="0"/>
          </a:p>
          <a:p>
            <a:pPr algn="ctr"/>
            <a:r>
              <a:rPr lang="es-ES_tradnl" dirty="0" smtClean="0"/>
              <a:t>¿</a:t>
            </a:r>
            <a:r>
              <a:rPr lang="es-ES_tradnl" dirty="0" err="1" smtClean="0"/>
              <a:t>what</a:t>
            </a:r>
            <a:r>
              <a:rPr lang="es-ES_tradnl" dirty="0" smtClean="0"/>
              <a:t> </a:t>
            </a:r>
            <a:r>
              <a:rPr lang="es-ES_tradnl" dirty="0" err="1" smtClean="0"/>
              <a:t>must</a:t>
            </a:r>
            <a:r>
              <a:rPr lang="es-ES_tradnl" dirty="0" smtClean="0"/>
              <a:t> </a:t>
            </a:r>
            <a:r>
              <a:rPr lang="es-ES_tradnl" dirty="0" err="1" smtClean="0"/>
              <a:t>we</a:t>
            </a:r>
            <a:r>
              <a:rPr lang="es-ES_tradnl" dirty="0" smtClean="0"/>
              <a:t> </a:t>
            </a:r>
            <a:r>
              <a:rPr lang="es-ES_tradnl" dirty="0" err="1" smtClean="0"/>
              <a:t>give</a:t>
            </a:r>
            <a:r>
              <a:rPr lang="es-ES_tradnl" dirty="0" smtClean="0"/>
              <a:t> </a:t>
            </a:r>
            <a:r>
              <a:rPr lang="es-ES_tradnl" dirty="0" err="1" smtClean="0"/>
              <a:t>to</a:t>
            </a:r>
            <a:r>
              <a:rPr lang="es-ES_tradnl" dirty="0" smtClean="0"/>
              <a:t>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client</a:t>
            </a:r>
            <a:r>
              <a:rPr lang="es-ES_tradnl" dirty="0" smtClean="0"/>
              <a:t>?</a:t>
            </a:r>
            <a:endParaRPr lang="es-ES" dirty="0"/>
          </a:p>
        </p:txBody>
      </p:sp>
      <p:sp>
        <p:nvSpPr>
          <p:cNvPr id="22" name="21 Rectángulo redondeado"/>
          <p:cNvSpPr/>
          <p:nvPr/>
        </p:nvSpPr>
        <p:spPr>
          <a:xfrm>
            <a:off x="3779912" y="5589240"/>
            <a:ext cx="187220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b="1" dirty="0" smtClean="0"/>
              <a:t>¿</a:t>
            </a:r>
            <a:r>
              <a:rPr lang="es-ES_tradnl" b="1" dirty="0" err="1" smtClean="0"/>
              <a:t>How</a:t>
            </a:r>
            <a:r>
              <a:rPr lang="es-ES_tradnl" b="1" dirty="0" smtClean="0"/>
              <a:t> </a:t>
            </a:r>
            <a:r>
              <a:rPr lang="es-ES_tradnl" b="1" dirty="0" err="1" smtClean="0"/>
              <a:t>much</a:t>
            </a:r>
            <a:r>
              <a:rPr lang="es-ES_tradnl" b="1" dirty="0" smtClean="0"/>
              <a:t>?</a:t>
            </a:r>
          </a:p>
          <a:p>
            <a:pPr algn="ctr"/>
            <a:r>
              <a:rPr lang="es-ES_tradnl" dirty="0" err="1" smtClean="0"/>
              <a:t>Measurements</a:t>
            </a:r>
            <a:r>
              <a:rPr lang="es-ES_tradnl" dirty="0" smtClean="0"/>
              <a:t>, performance </a:t>
            </a:r>
            <a:r>
              <a:rPr lang="es-ES_tradnl" dirty="0" err="1" smtClean="0"/>
              <a:t>indicators</a:t>
            </a:r>
            <a:endParaRPr lang="es-ES" dirty="0"/>
          </a:p>
        </p:txBody>
      </p:sp>
      <p:grpSp>
        <p:nvGrpSpPr>
          <p:cNvPr id="28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9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0" name="Rectangle 29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1" name="Rectangle 30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BUSINESS PROCESS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2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34999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1403648" y="1124744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PROCESSES</a:t>
            </a:r>
            <a:endParaRPr lang="es-ES" sz="2000" b="1" dirty="0"/>
          </a:p>
        </p:txBody>
      </p:sp>
      <p:sp>
        <p:nvSpPr>
          <p:cNvPr id="8" name="7 Rectángulo"/>
          <p:cNvSpPr/>
          <p:nvPr/>
        </p:nvSpPr>
        <p:spPr>
          <a:xfrm>
            <a:off x="1835696" y="2132856"/>
            <a:ext cx="2664296" cy="129614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2800" b="1" dirty="0" smtClean="0"/>
              <a:t>PROCESS</a:t>
            </a:r>
            <a:endParaRPr lang="es-ES" sz="2800" b="1" dirty="0"/>
          </a:p>
        </p:txBody>
      </p:sp>
      <p:sp>
        <p:nvSpPr>
          <p:cNvPr id="9" name="8 Flecha derecha"/>
          <p:cNvSpPr/>
          <p:nvPr/>
        </p:nvSpPr>
        <p:spPr>
          <a:xfrm>
            <a:off x="1043608" y="2636912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0" name="9 Flecha derecha"/>
          <p:cNvSpPr/>
          <p:nvPr/>
        </p:nvSpPr>
        <p:spPr>
          <a:xfrm>
            <a:off x="4572000" y="2636912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1" name="10 Flecha abajo"/>
          <p:cNvSpPr/>
          <p:nvPr/>
        </p:nvSpPr>
        <p:spPr>
          <a:xfrm>
            <a:off x="2915816" y="1484784"/>
            <a:ext cx="360040" cy="576064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2" name="11 Flecha abajo"/>
          <p:cNvSpPr/>
          <p:nvPr/>
        </p:nvSpPr>
        <p:spPr>
          <a:xfrm>
            <a:off x="2915816" y="3501008"/>
            <a:ext cx="360040" cy="576064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3" name="12 Rectángulo"/>
          <p:cNvSpPr/>
          <p:nvPr/>
        </p:nvSpPr>
        <p:spPr>
          <a:xfrm>
            <a:off x="5364088" y="2132856"/>
            <a:ext cx="2664296" cy="129614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2800" b="1" dirty="0" smtClean="0"/>
              <a:t>PROCESS</a:t>
            </a:r>
            <a:endParaRPr lang="es-ES" sz="2800" b="1" dirty="0"/>
          </a:p>
        </p:txBody>
      </p:sp>
      <p:sp>
        <p:nvSpPr>
          <p:cNvPr id="14" name="13 Flecha derecha"/>
          <p:cNvSpPr/>
          <p:nvPr/>
        </p:nvSpPr>
        <p:spPr>
          <a:xfrm>
            <a:off x="4572000" y="2636912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5" name="14 Flecha derecha"/>
          <p:cNvSpPr/>
          <p:nvPr/>
        </p:nvSpPr>
        <p:spPr>
          <a:xfrm>
            <a:off x="8100392" y="2636912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6" name="15 Flecha abajo"/>
          <p:cNvSpPr/>
          <p:nvPr/>
        </p:nvSpPr>
        <p:spPr>
          <a:xfrm>
            <a:off x="6444208" y="1484784"/>
            <a:ext cx="360040" cy="576064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7" name="16 Flecha abajo"/>
          <p:cNvSpPr/>
          <p:nvPr/>
        </p:nvSpPr>
        <p:spPr>
          <a:xfrm>
            <a:off x="6444208" y="3501008"/>
            <a:ext cx="360040" cy="576064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8" name="17 Rectángulo"/>
          <p:cNvSpPr/>
          <p:nvPr/>
        </p:nvSpPr>
        <p:spPr>
          <a:xfrm>
            <a:off x="3635896" y="4149080"/>
            <a:ext cx="2664296" cy="129614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2800" b="1" dirty="0" smtClean="0"/>
              <a:t>PROCESS</a:t>
            </a:r>
            <a:endParaRPr lang="es-ES" sz="2800" b="1" dirty="0"/>
          </a:p>
        </p:txBody>
      </p:sp>
      <p:sp>
        <p:nvSpPr>
          <p:cNvPr id="19" name="18 Flecha derecha"/>
          <p:cNvSpPr/>
          <p:nvPr/>
        </p:nvSpPr>
        <p:spPr>
          <a:xfrm>
            <a:off x="2843808" y="4653136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0" name="19 Flecha derecha"/>
          <p:cNvSpPr/>
          <p:nvPr/>
        </p:nvSpPr>
        <p:spPr>
          <a:xfrm>
            <a:off x="6372200" y="4653136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1" name="20 Flecha abajo"/>
          <p:cNvSpPr/>
          <p:nvPr/>
        </p:nvSpPr>
        <p:spPr>
          <a:xfrm>
            <a:off x="4716016" y="3501008"/>
            <a:ext cx="360040" cy="576064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2" name="21 Flecha abajo"/>
          <p:cNvSpPr/>
          <p:nvPr/>
        </p:nvSpPr>
        <p:spPr>
          <a:xfrm>
            <a:off x="4716016" y="5517232"/>
            <a:ext cx="360040" cy="576064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3" name="22 Rectángulo"/>
          <p:cNvSpPr/>
          <p:nvPr/>
        </p:nvSpPr>
        <p:spPr>
          <a:xfrm>
            <a:off x="179512" y="4149080"/>
            <a:ext cx="2484784" cy="129614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2800" b="1" dirty="0" smtClean="0"/>
              <a:t>PROCESS</a:t>
            </a:r>
            <a:endParaRPr lang="es-ES" sz="2800" b="1" dirty="0"/>
          </a:p>
        </p:txBody>
      </p:sp>
      <p:sp>
        <p:nvSpPr>
          <p:cNvPr id="26" name="25 Flecha abajo"/>
          <p:cNvSpPr/>
          <p:nvPr/>
        </p:nvSpPr>
        <p:spPr>
          <a:xfrm>
            <a:off x="1080120" y="3501008"/>
            <a:ext cx="360040" cy="576064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7" name="26 Flecha abajo"/>
          <p:cNvSpPr/>
          <p:nvPr/>
        </p:nvSpPr>
        <p:spPr>
          <a:xfrm>
            <a:off x="1080120" y="5517232"/>
            <a:ext cx="360040" cy="576064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grpSp>
        <p:nvGrpSpPr>
          <p:cNvPr id="32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33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4" name="Rectangle 33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5" name="Rectangle 34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BUSINESS PROCESS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6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59381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31 Rectángulo"/>
          <p:cNvSpPr/>
          <p:nvPr/>
        </p:nvSpPr>
        <p:spPr>
          <a:xfrm>
            <a:off x="1979712" y="1484784"/>
            <a:ext cx="5760640" cy="122413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7" name="6 CuadroTexto"/>
          <p:cNvSpPr txBox="1"/>
          <p:nvPr/>
        </p:nvSpPr>
        <p:spPr>
          <a:xfrm>
            <a:off x="1403648" y="1124744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PROCESS MAP</a:t>
            </a:r>
            <a:endParaRPr lang="es-ES" sz="2000" b="1" dirty="0"/>
          </a:p>
        </p:txBody>
      </p:sp>
      <p:sp>
        <p:nvSpPr>
          <p:cNvPr id="8" name="7 Rectángulo"/>
          <p:cNvSpPr/>
          <p:nvPr/>
        </p:nvSpPr>
        <p:spPr>
          <a:xfrm>
            <a:off x="2051720" y="1844824"/>
            <a:ext cx="1008112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INTERNAL COMMUNIC</a:t>
            </a:r>
            <a:endParaRPr lang="es-ES" sz="1400" dirty="0">
              <a:solidFill>
                <a:schemeClr val="tx1"/>
              </a:solidFill>
            </a:endParaRPr>
          </a:p>
        </p:txBody>
      </p:sp>
      <p:sp>
        <p:nvSpPr>
          <p:cNvPr id="10" name="9 Rectángulo"/>
          <p:cNvSpPr/>
          <p:nvPr/>
        </p:nvSpPr>
        <p:spPr>
          <a:xfrm>
            <a:off x="3203848" y="1844824"/>
            <a:ext cx="1008112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QUALITY PLANNING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11" name="10 Rectángulo"/>
          <p:cNvSpPr/>
          <p:nvPr/>
        </p:nvSpPr>
        <p:spPr>
          <a:xfrm>
            <a:off x="4355976" y="1844824"/>
            <a:ext cx="1008112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RESOURCES MANAGEM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12" name="11 Rectángulo"/>
          <p:cNvSpPr/>
          <p:nvPr/>
        </p:nvSpPr>
        <p:spPr>
          <a:xfrm>
            <a:off x="5508104" y="1844824"/>
            <a:ext cx="1008112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QMS ASSESSMENT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13" name="12 Rectángulo"/>
          <p:cNvSpPr/>
          <p:nvPr/>
        </p:nvSpPr>
        <p:spPr>
          <a:xfrm>
            <a:off x="6660232" y="1844824"/>
            <a:ext cx="1008112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INTERNAL AUDIT MANAGEM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14" name="13 Rectángulo"/>
          <p:cNvSpPr/>
          <p:nvPr/>
        </p:nvSpPr>
        <p:spPr>
          <a:xfrm>
            <a:off x="2051720" y="3212976"/>
            <a:ext cx="100811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MARKETING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15" name="14 Rectángulo"/>
          <p:cNvSpPr/>
          <p:nvPr/>
        </p:nvSpPr>
        <p:spPr>
          <a:xfrm>
            <a:off x="3203848" y="3212976"/>
            <a:ext cx="100811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400" dirty="0" smtClean="0">
                <a:solidFill>
                  <a:schemeClr val="tx1"/>
                </a:solidFill>
              </a:rPr>
              <a:t>DESIGN</a:t>
            </a:r>
            <a:endParaRPr lang="es-ES" sz="1400" dirty="0">
              <a:solidFill>
                <a:schemeClr val="tx1"/>
              </a:solidFill>
            </a:endParaRPr>
          </a:p>
        </p:txBody>
      </p:sp>
      <p:sp>
        <p:nvSpPr>
          <p:cNvPr id="16" name="15 Rectángulo"/>
          <p:cNvSpPr/>
          <p:nvPr/>
        </p:nvSpPr>
        <p:spPr>
          <a:xfrm>
            <a:off x="4355976" y="3212976"/>
            <a:ext cx="100811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400" dirty="0" smtClean="0">
                <a:solidFill>
                  <a:schemeClr val="tx1"/>
                </a:solidFill>
              </a:rPr>
              <a:t>PURCHAS</a:t>
            </a:r>
            <a:endParaRPr lang="es-ES" sz="1400" dirty="0">
              <a:solidFill>
                <a:schemeClr val="tx1"/>
              </a:solidFill>
            </a:endParaRPr>
          </a:p>
        </p:txBody>
      </p:sp>
      <p:sp>
        <p:nvSpPr>
          <p:cNvPr id="17" name="16 Rectángulo"/>
          <p:cNvSpPr/>
          <p:nvPr/>
        </p:nvSpPr>
        <p:spPr>
          <a:xfrm>
            <a:off x="5508104" y="3212976"/>
            <a:ext cx="100811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400" dirty="0" smtClean="0">
                <a:solidFill>
                  <a:schemeClr val="tx1"/>
                </a:solidFill>
              </a:rPr>
              <a:t>PRODUC</a:t>
            </a:r>
            <a:endParaRPr lang="es-ES" sz="1400" dirty="0">
              <a:solidFill>
                <a:schemeClr val="tx1"/>
              </a:solidFill>
            </a:endParaRPr>
          </a:p>
        </p:txBody>
      </p:sp>
      <p:sp>
        <p:nvSpPr>
          <p:cNvPr id="18" name="17 Rectángulo"/>
          <p:cNvSpPr/>
          <p:nvPr/>
        </p:nvSpPr>
        <p:spPr>
          <a:xfrm>
            <a:off x="6660232" y="3212976"/>
            <a:ext cx="100811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400" dirty="0" smtClean="0">
                <a:solidFill>
                  <a:schemeClr val="tx1"/>
                </a:solidFill>
              </a:rPr>
              <a:t>DISTRIBUT</a:t>
            </a:r>
            <a:endParaRPr lang="es-ES" sz="1400" dirty="0">
              <a:solidFill>
                <a:schemeClr val="tx1"/>
              </a:solidFill>
            </a:endParaRPr>
          </a:p>
        </p:txBody>
      </p:sp>
      <p:sp>
        <p:nvSpPr>
          <p:cNvPr id="19" name="18 Rectángulo"/>
          <p:cNvSpPr/>
          <p:nvPr/>
        </p:nvSpPr>
        <p:spPr>
          <a:xfrm>
            <a:off x="2627784" y="4509120"/>
            <a:ext cx="1008112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MAINTENAN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20" name="19 Rectángulo"/>
          <p:cNvSpPr/>
          <p:nvPr/>
        </p:nvSpPr>
        <p:spPr>
          <a:xfrm>
            <a:off x="3779912" y="4509120"/>
            <a:ext cx="1008112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CLIENT SATISFACT MEASUREM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21" name="20 Rectángulo"/>
          <p:cNvSpPr/>
          <p:nvPr/>
        </p:nvSpPr>
        <p:spPr>
          <a:xfrm>
            <a:off x="4932040" y="4509120"/>
            <a:ext cx="1008112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FORMATION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22" name="21 Rectángulo"/>
          <p:cNvSpPr/>
          <p:nvPr/>
        </p:nvSpPr>
        <p:spPr>
          <a:xfrm>
            <a:off x="6084168" y="4509120"/>
            <a:ext cx="1008112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INSTALLAT PLANNING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23" name="22 Rectángulo"/>
          <p:cNvSpPr/>
          <p:nvPr/>
        </p:nvSpPr>
        <p:spPr>
          <a:xfrm>
            <a:off x="2627784" y="5301208"/>
            <a:ext cx="1008112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SUPPLIER SELECTION AND VERIFIC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24" name="23 Rectángulo"/>
          <p:cNvSpPr/>
          <p:nvPr/>
        </p:nvSpPr>
        <p:spPr>
          <a:xfrm>
            <a:off x="3779912" y="5301208"/>
            <a:ext cx="1008112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PROCESS MEASUREM AND MONIT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25" name="24 Rectángulo"/>
          <p:cNvSpPr/>
          <p:nvPr/>
        </p:nvSpPr>
        <p:spPr>
          <a:xfrm>
            <a:off x="4932040" y="5301208"/>
            <a:ext cx="1008112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CONTIN IMPROVEM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26" name="25 Rectángulo"/>
          <p:cNvSpPr/>
          <p:nvPr/>
        </p:nvSpPr>
        <p:spPr>
          <a:xfrm>
            <a:off x="6084168" y="5301208"/>
            <a:ext cx="1008112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PROCESS ENGINEER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27" name="26 Rectángulo redondeado"/>
          <p:cNvSpPr/>
          <p:nvPr/>
        </p:nvSpPr>
        <p:spPr>
          <a:xfrm>
            <a:off x="1115616" y="2708920"/>
            <a:ext cx="504056" cy="1584176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s-ES_tradnl" sz="1400" dirty="0" smtClean="0">
                <a:solidFill>
                  <a:srgbClr val="C00000"/>
                </a:solidFill>
              </a:rPr>
              <a:t>REQUIREMENTS AND EXPECTATIVES</a:t>
            </a:r>
            <a:endParaRPr lang="es-ES" sz="1400" dirty="0">
              <a:solidFill>
                <a:srgbClr val="C00000"/>
              </a:solidFill>
            </a:endParaRPr>
          </a:p>
        </p:txBody>
      </p:sp>
      <p:sp>
        <p:nvSpPr>
          <p:cNvPr id="28" name="27 Rectángulo redondeado"/>
          <p:cNvSpPr/>
          <p:nvPr/>
        </p:nvSpPr>
        <p:spPr>
          <a:xfrm>
            <a:off x="8100392" y="2780928"/>
            <a:ext cx="432048" cy="1584176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s-ES_tradnl" sz="1400" dirty="0" smtClean="0">
                <a:solidFill>
                  <a:srgbClr val="C00000"/>
                </a:solidFill>
              </a:rPr>
              <a:t>SATISFACTION</a:t>
            </a:r>
            <a:endParaRPr lang="es-ES" sz="1400" dirty="0">
              <a:solidFill>
                <a:srgbClr val="C00000"/>
              </a:solidFill>
            </a:endParaRPr>
          </a:p>
        </p:txBody>
      </p:sp>
      <p:sp>
        <p:nvSpPr>
          <p:cNvPr id="29" name="28 CuadroTexto"/>
          <p:cNvSpPr txBox="1"/>
          <p:nvPr/>
        </p:nvSpPr>
        <p:spPr>
          <a:xfrm>
            <a:off x="3203848" y="1484784"/>
            <a:ext cx="33843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600" dirty="0" smtClean="0"/>
              <a:t>MANAGEMENT PROCESSES</a:t>
            </a:r>
            <a:endParaRPr lang="es-ES" sz="1600" dirty="0"/>
          </a:p>
        </p:txBody>
      </p:sp>
      <p:sp>
        <p:nvSpPr>
          <p:cNvPr id="30" name="29 CuadroTexto"/>
          <p:cNvSpPr txBox="1"/>
          <p:nvPr/>
        </p:nvSpPr>
        <p:spPr>
          <a:xfrm>
            <a:off x="2418584" y="3918538"/>
            <a:ext cx="48965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600" dirty="0" smtClean="0"/>
              <a:t>KEY PROCESSES (ORIENTED TO THE CLIENT)</a:t>
            </a:r>
            <a:endParaRPr lang="es-ES" sz="1600" dirty="0"/>
          </a:p>
        </p:txBody>
      </p:sp>
      <p:sp>
        <p:nvSpPr>
          <p:cNvPr id="31" name="30 CuadroTexto"/>
          <p:cNvSpPr txBox="1"/>
          <p:nvPr/>
        </p:nvSpPr>
        <p:spPr>
          <a:xfrm>
            <a:off x="2843808" y="6021288"/>
            <a:ext cx="40324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600" dirty="0" smtClean="0"/>
              <a:t>SUPPORT PROCESSES</a:t>
            </a:r>
            <a:endParaRPr lang="es-ES" sz="1600" dirty="0"/>
          </a:p>
        </p:txBody>
      </p:sp>
      <p:sp>
        <p:nvSpPr>
          <p:cNvPr id="33" name="32 Rectángulo"/>
          <p:cNvSpPr/>
          <p:nvPr/>
        </p:nvSpPr>
        <p:spPr>
          <a:xfrm>
            <a:off x="2555776" y="4365104"/>
            <a:ext cx="4680520" cy="201622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4" name="33 Flecha derecha"/>
          <p:cNvSpPr/>
          <p:nvPr/>
        </p:nvSpPr>
        <p:spPr>
          <a:xfrm>
            <a:off x="1619672" y="3429000"/>
            <a:ext cx="432048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5" name="34 Flecha derecha"/>
          <p:cNvSpPr/>
          <p:nvPr/>
        </p:nvSpPr>
        <p:spPr>
          <a:xfrm>
            <a:off x="3059832" y="3429000"/>
            <a:ext cx="14401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6" name="35 Flecha derecha"/>
          <p:cNvSpPr/>
          <p:nvPr/>
        </p:nvSpPr>
        <p:spPr>
          <a:xfrm>
            <a:off x="4211960" y="3429000"/>
            <a:ext cx="14401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7" name="36 Flecha derecha"/>
          <p:cNvSpPr/>
          <p:nvPr/>
        </p:nvSpPr>
        <p:spPr>
          <a:xfrm>
            <a:off x="5364088" y="3429000"/>
            <a:ext cx="14401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8" name="37 Flecha derecha"/>
          <p:cNvSpPr/>
          <p:nvPr/>
        </p:nvSpPr>
        <p:spPr>
          <a:xfrm>
            <a:off x="6516216" y="3429000"/>
            <a:ext cx="14401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9" name="38 Flecha derecha"/>
          <p:cNvSpPr/>
          <p:nvPr/>
        </p:nvSpPr>
        <p:spPr>
          <a:xfrm>
            <a:off x="7668344" y="3429000"/>
            <a:ext cx="432048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grpSp>
        <p:nvGrpSpPr>
          <p:cNvPr id="45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6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7" name="Rectangle 4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48" name="Rectangle 4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BUSINESS PROCESS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49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497723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0" name="Picture 4" descr="http://www.netcoach.eu.com/uploads/media/flowchart_symbol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83142"/>
            <a:ext cx="7848872" cy="5774858"/>
          </a:xfrm>
          <a:prstGeom prst="rect">
            <a:avLst/>
          </a:prstGeom>
          <a:noFill/>
        </p:spPr>
      </p:pic>
      <p:sp>
        <p:nvSpPr>
          <p:cNvPr id="9" name="8 CuadroTexto"/>
          <p:cNvSpPr txBox="1"/>
          <p:nvPr/>
        </p:nvSpPr>
        <p:spPr>
          <a:xfrm>
            <a:off x="1907704" y="692696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PROCESS MAP/</a:t>
            </a:r>
            <a:r>
              <a:rPr lang="es-ES_tradnl" b="1" dirty="0" smtClean="0"/>
              <a:t>FLOW </a:t>
            </a:r>
            <a:r>
              <a:rPr lang="es-ES_tradnl" b="1" dirty="0" smtClean="0"/>
              <a:t>CHART SYMBOLS</a:t>
            </a:r>
            <a:endParaRPr lang="es-ES" b="1" dirty="0"/>
          </a:p>
        </p:txBody>
      </p:sp>
      <p:grpSp>
        <p:nvGrpSpPr>
          <p:cNvPr id="15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6" name="Picture 3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BUSINESS PROCESS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967851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4.bp.blogspot.com/_cqp-SMr7CJ4/TS-bR2BpNPI/AAAAAAAACT0/3EkhgLoEl0c/s1600/Sample+Flow+cha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8585759" cy="4248472"/>
          </a:xfrm>
          <a:prstGeom prst="rect">
            <a:avLst/>
          </a:prstGeom>
          <a:noFill/>
        </p:spPr>
      </p:pic>
      <p:grpSp>
        <p:nvGrpSpPr>
          <p:cNvPr id="3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" name="Picture 3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BUSINESS PROCESS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773583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RFI Flow Ch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2945602"/>
          </a:xfrm>
          <a:prstGeom prst="rect">
            <a:avLst/>
          </a:prstGeom>
          <a:noFill/>
        </p:spPr>
      </p:pic>
      <p:sp>
        <p:nvSpPr>
          <p:cNvPr id="3" name="2 CuadroTexto"/>
          <p:cNvSpPr txBox="1"/>
          <p:nvPr/>
        </p:nvSpPr>
        <p:spPr>
          <a:xfrm>
            <a:off x="251520" y="188640"/>
            <a:ext cx="2411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REQUESTS FOR INFORMATION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5934269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RFI Flow Ch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6087602"/>
            <a:ext cx="9144000" cy="129456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824745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http://www.ihconstruction.com/wp-content/uploads/2013/06/EPA-PCB-Caulk-flow-cha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1313"/>
            <a:ext cx="9144000" cy="64566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142314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1403648" y="1124744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PROCESS </a:t>
            </a:r>
            <a:r>
              <a:rPr lang="es-ES_tradnl" sz="2000" b="1" dirty="0" smtClean="0"/>
              <a:t>MAP</a:t>
            </a:r>
            <a:endParaRPr lang="es-ES" sz="2000" b="1" dirty="0"/>
          </a:p>
        </p:txBody>
      </p:sp>
      <p:sp>
        <p:nvSpPr>
          <p:cNvPr id="2" name="Rectangle 1">
            <a:hlinkClick r:id="rId2"/>
          </p:cNvPr>
          <p:cNvSpPr/>
          <p:nvPr/>
        </p:nvSpPr>
        <p:spPr>
          <a:xfrm>
            <a:off x="1835696" y="3284984"/>
            <a:ext cx="5886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https://theprocessconsultant.com/process-mapping/</a:t>
            </a:r>
          </a:p>
        </p:txBody>
      </p:sp>
      <p:grpSp>
        <p:nvGrpSpPr>
          <p:cNvPr id="15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6" name="Picture 3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BUSINESS PROCESS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3670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996952"/>
            <a:ext cx="7236296" cy="3731215"/>
          </a:xfrm>
          <a:prstGeom prst="rect">
            <a:avLst/>
          </a:prstGeom>
        </p:spPr>
      </p:pic>
      <p:sp>
        <p:nvSpPr>
          <p:cNvPr id="7" name="6 CuadroTexto"/>
          <p:cNvSpPr txBox="1"/>
          <p:nvPr/>
        </p:nvSpPr>
        <p:spPr>
          <a:xfrm>
            <a:off x="684213" y="1011078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EXECUTION/IMPLEMENTATION</a:t>
            </a:r>
            <a:endParaRPr lang="es-ES" sz="2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1844824"/>
            <a:ext cx="61206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Manually or automatically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Automated systems help implementation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Technology can become a critical component</a:t>
            </a:r>
          </a:p>
          <a:p>
            <a:endParaRPr lang="en-GB" dirty="0"/>
          </a:p>
          <a:p>
            <a:r>
              <a:rPr lang="en-GB" dirty="0" smtClean="0"/>
              <a:t>Training at all levels</a:t>
            </a:r>
            <a:endParaRPr lang="en-GB" dirty="0"/>
          </a:p>
        </p:txBody>
      </p:sp>
      <p:grpSp>
        <p:nvGrpSpPr>
          <p:cNvPr id="15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6" name="Picture 3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BUSINESS PROCESS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32872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1403648" y="1124744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MONITORING AND ASSESSMENT</a:t>
            </a:r>
            <a:endParaRPr lang="es-ES" sz="2400" b="1" dirty="0"/>
          </a:p>
        </p:txBody>
      </p:sp>
      <p:sp>
        <p:nvSpPr>
          <p:cNvPr id="10" name="9 CuadroTexto"/>
          <p:cNvSpPr txBox="1"/>
          <p:nvPr/>
        </p:nvSpPr>
        <p:spPr>
          <a:xfrm>
            <a:off x="1115616" y="2060848"/>
            <a:ext cx="561662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sz="2000" dirty="0" smtClean="0"/>
              <a:t>Measurement </a:t>
            </a:r>
          </a:p>
          <a:p>
            <a:pPr marL="914400" lvl="1" indent="-457200">
              <a:spcAft>
                <a:spcPts val="600"/>
              </a:spcAft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accent2"/>
                </a:solidFill>
              </a:rPr>
              <a:t>Client satisfaction</a:t>
            </a:r>
          </a:p>
          <a:p>
            <a:pPr marL="914400" lvl="1" indent="-457200">
              <a:spcAft>
                <a:spcPts val="600"/>
              </a:spcAft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accent2"/>
                </a:solidFill>
              </a:rPr>
              <a:t>The processes performance</a:t>
            </a:r>
          </a:p>
          <a:p>
            <a:pPr marL="914400" lvl="1" indent="-457200">
              <a:spcAft>
                <a:spcPts val="600"/>
              </a:spcAft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accent2"/>
                </a:solidFill>
              </a:rPr>
              <a:t>The resulting product</a:t>
            </a:r>
          </a:p>
          <a:p>
            <a:pPr marL="914400" lvl="1" indent="-457200">
              <a:spcAft>
                <a:spcPts val="600"/>
              </a:spcAft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accent2"/>
                </a:solidFill>
              </a:rPr>
              <a:t>Indicators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sz="2000" dirty="0" smtClean="0"/>
              <a:t>Data analysis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sz="2000" dirty="0" smtClean="0"/>
              <a:t>Improvement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sz="2000" dirty="0" smtClean="0"/>
              <a:t>Corrective action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sz="2000" dirty="0" smtClean="0"/>
              <a:t>Preventive action</a:t>
            </a: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5508104" y="2348880"/>
          <a:ext cx="3199182" cy="30963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70" name="Imagen" r:id="rId3" imgW="2942640" imgH="2628360" progId="">
                  <p:embed/>
                </p:oleObj>
              </mc:Choice>
              <mc:Fallback>
                <p:oleObj name="Imagen" r:id="rId3" imgW="2942640" imgH="2628360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08104" y="2348880"/>
                        <a:ext cx="3199182" cy="309634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5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6" name="Picture 3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BUSINESS PROCESS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389936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899592" y="2276872"/>
            <a:ext cx="7560840" cy="1368152"/>
          </a:xfrm>
          <a:prstGeom prst="rect">
            <a:avLst/>
          </a:prstGeom>
          <a:noFill/>
          <a:ln/>
        </p:spPr>
        <p:txBody>
          <a:bodyPr vert="horz" lIns="91440" tIns="45720" rIns="91440" bIns="45720" rtlCol="0">
            <a:noAutofit/>
          </a:bodyPr>
          <a:lstStyle/>
          <a:p>
            <a:pPr indent="-300038" defTabSz="952500">
              <a:lnSpc>
                <a:spcPct val="110000"/>
              </a:lnSpc>
              <a:spcBef>
                <a:spcPct val="20000"/>
              </a:spcBef>
              <a:spcAft>
                <a:spcPct val="50000"/>
              </a:spcAft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Measurement tools, based on facts and data, that allow assessment the quality of processes, products and services to ensure the client satisfaction. </a:t>
            </a:r>
            <a:endParaRPr kumimoji="0" lang="en-GB" sz="2000" b="1" i="0" u="none" strike="noStrike" kern="1200" cap="none" spc="0" normalizeH="0" baseline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7 CuadroTexto"/>
          <p:cNvSpPr txBox="1"/>
          <p:nvPr/>
        </p:nvSpPr>
        <p:spPr>
          <a:xfrm>
            <a:off x="539552" y="4581128"/>
            <a:ext cx="38164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Each indicator is associated to the monitoring and assessment of one or various procedures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8 Rectángulo"/>
          <p:cNvSpPr/>
          <p:nvPr/>
        </p:nvSpPr>
        <p:spPr>
          <a:xfrm>
            <a:off x="827584" y="1196752"/>
            <a:ext cx="2071849" cy="3877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00038" lvl="0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defRPr/>
            </a:pPr>
            <a:r>
              <a:rPr lang="es-VE" sz="2400" b="1" dirty="0">
                <a:latin typeface="Arial" pitchFamily="34" charset="0"/>
                <a:cs typeface="Arial" pitchFamily="34" charset="0"/>
              </a:rPr>
              <a:t>INDICATORS</a:t>
            </a:r>
          </a:p>
        </p:txBody>
      </p:sp>
      <p:pic>
        <p:nvPicPr>
          <p:cNvPr id="25602" name="Picture 2" descr="http://www.fusionbposervices.com/blog/wp-content/uploads/2013/03/Key-Performance-Indicator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5206" y="3933056"/>
            <a:ext cx="4648794" cy="2482602"/>
          </a:xfrm>
          <a:prstGeom prst="rect">
            <a:avLst/>
          </a:prstGeom>
          <a:noFill/>
        </p:spPr>
      </p:pic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BUSINESS PROCESS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58304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1187624" y="2132856"/>
            <a:ext cx="7560840" cy="3949700"/>
          </a:xfrm>
          <a:prstGeom prst="rect">
            <a:avLst/>
          </a:prstGeom>
          <a:noFill/>
          <a:ln/>
        </p:spPr>
        <p:txBody>
          <a:bodyPr vert="horz" lIns="91440" tIns="45720" rIns="91440" bIns="45720" rtlCol="0">
            <a:noAutofit/>
          </a:bodyPr>
          <a:lstStyle/>
          <a:p>
            <a:pPr marL="300038" marR="0" lvl="0" indent="-300038" defTabSz="9525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Components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 of the quality indicator:</a:t>
            </a:r>
          </a:p>
          <a:p>
            <a:pPr marL="757238" lvl="1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Font typeface="Wingdings" pitchFamily="2" charset="2"/>
              <a:buChar char="§"/>
            </a:pPr>
            <a:r>
              <a:rPr lang="en-GB" sz="2000" baseline="0" dirty="0" smtClean="0">
                <a:latin typeface="Arial" pitchFamily="34" charset="0"/>
                <a:cs typeface="Arial" pitchFamily="34" charset="0"/>
              </a:rPr>
              <a:t>Indicator: what can be measured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757238" lvl="1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Font typeface="Wingdings" pitchFamily="2" charset="2"/>
              <a:buChar char="§"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Units</a:t>
            </a:r>
            <a:endParaRPr kumimoji="0" lang="en-GB" sz="2000" b="0" i="0" u="none" strike="noStrike" kern="1200" cap="none" spc="0" normalizeH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757238" lvl="1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Font typeface="Wingdings" pitchFamily="2" charset="2"/>
              <a:buChar char="§"/>
            </a:pPr>
            <a:r>
              <a:rPr lang="en-GB" sz="2000" baseline="0" dirty="0" smtClean="0">
                <a:latin typeface="Arial" pitchFamily="34" charset="0"/>
                <a:cs typeface="Arial" pitchFamily="34" charset="0"/>
              </a:rPr>
              <a:t>Reference values: minimum and maximum </a:t>
            </a:r>
          </a:p>
          <a:p>
            <a:pPr marL="757238" lvl="1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Font typeface="Wingdings" pitchFamily="2" charset="2"/>
              <a:buChar char="§"/>
            </a:pP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Data source: where the information come from </a:t>
            </a:r>
          </a:p>
          <a:p>
            <a:pPr marL="757238" lvl="1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Font typeface="Wingdings" pitchFamily="2" charset="2"/>
              <a:buChar char="§"/>
            </a:pPr>
            <a:r>
              <a:rPr lang="en-GB" sz="2000" baseline="0" dirty="0" smtClean="0">
                <a:latin typeface="Arial" pitchFamily="34" charset="0"/>
                <a:cs typeface="Arial" pitchFamily="34" charset="0"/>
              </a:rPr>
              <a:t>Responsible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for data collection</a:t>
            </a:r>
          </a:p>
          <a:p>
            <a:pPr marL="757238" lvl="1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Font typeface="Wingdings" pitchFamily="2" charset="2"/>
              <a:buChar char="§"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Frequency: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 diary, weekly, monthly, etc. </a:t>
            </a:r>
          </a:p>
          <a:p>
            <a:pPr marL="757238" lvl="1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Font typeface="Wingdings" pitchFamily="2" charset="2"/>
              <a:buChar char="§"/>
            </a:pPr>
            <a:r>
              <a:rPr lang="en-GB" sz="2000" baseline="0" dirty="0" smtClean="0">
                <a:latin typeface="Arial" pitchFamily="34" charset="0"/>
                <a:cs typeface="Arial" pitchFamily="34" charset="0"/>
              </a:rPr>
              <a:t>Tendency or desired evolution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757238" lvl="1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Font typeface="Wingdings" pitchFamily="2" charset="2"/>
              <a:buChar char="§"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Data obtained</a:t>
            </a:r>
          </a:p>
          <a:p>
            <a:pPr marL="300038" marR="0" lvl="0" indent="-300038" defTabSz="9525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8 Rectángulo"/>
          <p:cNvSpPr/>
          <p:nvPr/>
        </p:nvSpPr>
        <p:spPr>
          <a:xfrm>
            <a:off x="827584" y="1196752"/>
            <a:ext cx="2071849" cy="3877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00038" lvl="0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defRPr/>
            </a:pPr>
            <a:r>
              <a:rPr lang="es-VE" sz="2400" b="1" dirty="0">
                <a:latin typeface="Arial" pitchFamily="34" charset="0"/>
                <a:cs typeface="Arial" pitchFamily="34" charset="0"/>
              </a:rPr>
              <a:t>INDICATORS</a:t>
            </a:r>
          </a:p>
        </p:txBody>
      </p:sp>
      <p:grpSp>
        <p:nvGrpSpPr>
          <p:cNvPr id="15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6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BUSINESS PROCESS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318717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CuadroTexto"/>
          <p:cNvSpPr txBox="1"/>
          <p:nvPr/>
        </p:nvSpPr>
        <p:spPr>
          <a:xfrm>
            <a:off x="899592" y="2420888"/>
            <a:ext cx="7056784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s-ES_tradnl" sz="2000" b="1" dirty="0" err="1" smtClean="0">
                <a:latin typeface="Arial" pitchFamily="34" charset="0"/>
                <a:cs typeface="Arial" pitchFamily="34" charset="0"/>
              </a:rPr>
              <a:t>Examples</a:t>
            </a:r>
            <a:endParaRPr lang="es-ES_tradnl" sz="2000" b="1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ts val="1200"/>
              </a:spcBef>
            </a:pPr>
            <a:endParaRPr lang="es-ES_tradnl" sz="2000" b="1" dirty="0" smtClean="0">
              <a:latin typeface="Arial" pitchFamily="34" charset="0"/>
              <a:cs typeface="Arial" pitchFamily="34" charset="0"/>
            </a:endParaRPr>
          </a:p>
          <a:p>
            <a:pPr lvl="2">
              <a:spcBef>
                <a:spcPts val="1200"/>
              </a:spcBef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Achievement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of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deadlines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  <a:p>
            <a:pPr lvl="2">
              <a:spcBef>
                <a:spcPts val="1200"/>
              </a:spcBef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Investment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compared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to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expected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  <a:p>
            <a:pPr lvl="2">
              <a:spcBef>
                <a:spcPts val="1200"/>
              </a:spcBef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Average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waiting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time (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personalized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attention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lvl="2">
              <a:spcBef>
                <a:spcPts val="1200"/>
              </a:spcBef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Average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production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time</a:t>
            </a:r>
          </a:p>
          <a:p>
            <a:pPr lvl="2">
              <a:spcBef>
                <a:spcPts val="1200"/>
              </a:spcBef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Number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of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visits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lvl="2">
              <a:spcBef>
                <a:spcPts val="1200"/>
              </a:spcBef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Number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of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complaints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9 Rectángulo"/>
          <p:cNvSpPr/>
          <p:nvPr/>
        </p:nvSpPr>
        <p:spPr>
          <a:xfrm>
            <a:off x="827584" y="1196752"/>
            <a:ext cx="2071849" cy="3877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00038" lvl="0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defRPr/>
            </a:pPr>
            <a:r>
              <a:rPr lang="es-VE" sz="2400" b="1" dirty="0">
                <a:latin typeface="Arial" pitchFamily="34" charset="0"/>
                <a:cs typeface="Arial" pitchFamily="34" charset="0"/>
              </a:rPr>
              <a:t>INDICATORS</a:t>
            </a:r>
          </a:p>
        </p:txBody>
      </p:sp>
      <p:pic>
        <p:nvPicPr>
          <p:cNvPr id="22530" name="Picture 2" descr="http://www.strategydriven.com/wp-content/themes/strategydriven/img/DiverseIndicator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980728"/>
            <a:ext cx="3305175" cy="2743201"/>
          </a:xfrm>
          <a:prstGeom prst="rect">
            <a:avLst/>
          </a:prstGeom>
          <a:noFill/>
        </p:spPr>
      </p:pic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BUSINESS PROCESS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949773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728</TotalTime>
  <Words>564</Words>
  <Application>Microsoft Office PowerPoint</Application>
  <PresentationFormat>On-screen Show (4:3)</PresentationFormat>
  <Paragraphs>147</Paragraphs>
  <Slides>21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Lato</vt:lpstr>
      <vt:lpstr>Wingdings</vt:lpstr>
      <vt:lpstr>Office Theme</vt:lpstr>
      <vt:lpstr>Imagen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MEDIOPIE, S.L.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 Antonio Férriz</dc:creator>
  <cp:lastModifiedBy>Juan</cp:lastModifiedBy>
  <cp:revision>35</cp:revision>
  <dcterms:created xsi:type="dcterms:W3CDTF">2005-01-17T08:25:52Z</dcterms:created>
  <dcterms:modified xsi:type="dcterms:W3CDTF">2019-02-27T19:36:26Z</dcterms:modified>
</cp:coreProperties>
</file>