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4"/>
  </p:notesMasterIdLst>
  <p:sldIdLst>
    <p:sldId id="264" r:id="rId2"/>
    <p:sldId id="265" r:id="rId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500" userDrawn="1">
          <p15:clr>
            <a:srgbClr val="A4A3A4"/>
          </p15:clr>
        </p15:guide>
        <p15:guide id="8" pos="495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84E427A-3D55-4303-BF80-6455036E1D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94291" autoAdjust="0"/>
  </p:normalViewPr>
  <p:slideViewPr>
    <p:cSldViewPr snapToGrid="0" showGuides="1">
      <p:cViewPr varScale="1">
        <p:scale>
          <a:sx n="84" d="100"/>
          <a:sy n="84" d="100"/>
        </p:scale>
        <p:origin x="96" y="108"/>
      </p:cViewPr>
      <p:guideLst>
        <p:guide pos="3840"/>
        <p:guide orient="horz" pos="2500"/>
        <p:guide pos="495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20.03.2019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E013E669-E15F-4096-81CC-6637C4A9F9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1680191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000" b="1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20XX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1333943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1050857" y="4720037"/>
            <a:ext cx="10090287" cy="1101897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40" y="3410712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981036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 b="1"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4070604" y="4804366"/>
            <a:ext cx="4050792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4F6DD4A-6071-4D11-ABDB-28EA5AC871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942478"/>
            <a:ext cx="10515600" cy="45908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lang="en-US" sz="230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169256"/>
            <a:ext cx="5285914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1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36036"/>
            <a:ext cx="5285914" cy="857098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5026" y="1992586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3100269"/>
            <a:ext cx="5288963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40" y="128016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093460"/>
            <a:ext cx="5320386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2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060240"/>
            <a:ext cx="5320386" cy="882524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4693" y="1916790"/>
            <a:ext cx="4500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4B6CBCCA-9781-462D-AF43-C6AAE3D1AAA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17897" y="1125545"/>
            <a:ext cx="4707842" cy="1849304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59649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1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159649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7121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</a:extLst>
          </p:cNvPr>
          <p:cNvSpPr/>
          <p:nvPr userDrawn="1"/>
        </p:nvSpPr>
        <p:spPr>
          <a:xfrm>
            <a:off x="4111752" y="1667974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1248" y="3359239"/>
            <a:ext cx="4357688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2081624"/>
            <a:ext cx="4357688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CHART SLIDE</a:t>
            </a:r>
            <a:endParaRPr lang="ru-RU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</a:extLst>
          </p:cNvPr>
          <p:cNvSpPr/>
          <p:nvPr userDrawn="1"/>
        </p:nvSpPr>
        <p:spPr>
          <a:xfrm>
            <a:off x="911877" y="3191969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6" name="Chart Placeholder 18">
            <a:extLst>
              <a:ext uri="{FF2B5EF4-FFF2-40B4-BE49-F238E27FC236}">
                <a16:creationId xmlns:a16="http://schemas.microsoft.com/office/drawing/2014/main" id="{BE9C98A7-B145-402E-BADA-CE785E3BA99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981371" y="1246188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25342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83563" y="3359239"/>
            <a:ext cx="2596896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83562" y="1757774"/>
            <a:ext cx="2669859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TABLE SLIDE</a:t>
            </a:r>
            <a:endParaRPr lang="ru-RU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</a:extLst>
          </p:cNvPr>
          <p:cNvSpPr/>
          <p:nvPr userDrawn="1"/>
        </p:nvSpPr>
        <p:spPr>
          <a:xfrm>
            <a:off x="8683563" y="3191969"/>
            <a:ext cx="154533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Table Placeholder 17">
            <a:extLst>
              <a:ext uri="{FF2B5EF4-FFF2-40B4-BE49-F238E27FC236}">
                <a16:creationId xmlns:a16="http://schemas.microsoft.com/office/drawing/2014/main" id="{62814DE5-26B2-4A8E-BA8D-A2E4C5547E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11225" y="1505433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01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40" y="128016"/>
            <a:ext cx="11932920" cy="236829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4" name="Text Placeholder 26">
            <a:extLst>
              <a:ext uri="{FF2B5EF4-FFF2-40B4-BE49-F238E27FC236}">
                <a16:creationId xmlns:a16="http://schemas.microsoft.com/office/drawing/2014/main" id="{B33A3032-1037-4342-827F-CF134997826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D6F6A17-AFDC-40C7-9D63-50FA052A16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 SLIDE</a:t>
            </a:r>
            <a:endParaRPr lang="ru-RU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68B9DC-C6AF-45D4-BBA3-A5EF781EAB7F}"/>
              </a:ext>
            </a:extLst>
          </p:cNvPr>
          <p:cNvSpPr/>
          <p:nvPr userDrawn="1"/>
        </p:nvSpPr>
        <p:spPr>
          <a:xfrm>
            <a:off x="3759708" y="1667974"/>
            <a:ext cx="4672584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8873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VIDEO SLIDE</a:t>
            </a:r>
            <a:endParaRPr lang="ru-RU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6" name="Text Placeholder 26">
            <a:extLst>
              <a:ext uri="{FF2B5EF4-FFF2-40B4-BE49-F238E27FC236}">
                <a16:creationId xmlns:a16="http://schemas.microsoft.com/office/drawing/2014/main" id="{82190F1B-1701-4806-870F-8FC7F32FE4A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4222968"/>
            <a:ext cx="4367531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+7 678-555-0128</a:t>
            </a:r>
          </a:p>
        </p:txBody>
      </p:sp>
      <p:sp>
        <p:nvSpPr>
          <p:cNvPr id="18" name="Text Placeholder 26">
            <a:extLst>
              <a:ext uri="{FF2B5EF4-FFF2-40B4-BE49-F238E27FC236}">
                <a16:creationId xmlns:a16="http://schemas.microsoft.com/office/drawing/2014/main" id="{972B7F81-5409-42D9-B44C-88D9CBD9BA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3927698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FAA54554-5CE2-43AD-979D-F095482C49A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50857" y="2655074"/>
            <a:ext cx="10090287" cy="60665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Alexander </a:t>
            </a:r>
            <a:r>
              <a:rPr lang="en-US" dirty="0" err="1"/>
              <a:t>Martensson</a:t>
            </a:r>
            <a:endParaRPr lang="en-US" dirty="0"/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A1D8F0C1-128A-435B-8585-F0B32496EC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35722" y="5230723"/>
            <a:ext cx="5920556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martensson@example.com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90B48E8B-E525-4852-9167-5281C64B1C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912235" y="4929014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0C5EB90F-1ADD-412B-9044-2CC607B786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50856" y="993494"/>
            <a:ext cx="10104124" cy="1517356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0A1271-E1E7-40AB-9552-9B4249544008}"/>
              </a:ext>
            </a:extLst>
          </p:cNvPr>
          <p:cNvSpPr/>
          <p:nvPr userDrawn="1"/>
        </p:nvSpPr>
        <p:spPr>
          <a:xfrm>
            <a:off x="3156204" y="2421953"/>
            <a:ext cx="587959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71178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5532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114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122F4F2-F130-4DBE-B244-1D59BBE5CD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4CE5575-876A-4335-83ED-6B346DA1B4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5035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1F82F6E-10E8-4A58-9655-E18D14D790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40863"/>
            <a:ext cx="5157787" cy="664211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2F6C18E-5BCB-42EF-9310-5BD6E011DF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BA2923F-D123-40C6-A193-B86D683D5B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40863"/>
            <a:ext cx="5183188" cy="6642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8305C175-94AC-44DD-9321-0A8DBDF22D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9988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09FEF38-E3A7-4527-97CB-AF528BAEB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0012" y="457200"/>
            <a:ext cx="6172200" cy="5408613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7947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1B69B4CE-EB2F-46CF-9A80-64E44E5E9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anchor="ctr"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307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</a:extLst>
          </p:cNvPr>
          <p:cNvSpPr/>
          <p:nvPr userDrawn="1"/>
        </p:nvSpPr>
        <p:spPr>
          <a:xfrm>
            <a:off x="4312920" y="1667974"/>
            <a:ext cx="356616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B3756-19E0-4B2F-B1D5-7664E0B38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263062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HOW TO USE THIS TEMPLATE</a:t>
            </a:r>
            <a:endParaRPr lang="ru-RU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</a:extLst>
          </p:cNvPr>
          <p:cNvSpPr/>
          <p:nvPr userDrawn="1"/>
        </p:nvSpPr>
        <p:spPr>
          <a:xfrm>
            <a:off x="2017776" y="1667974"/>
            <a:ext cx="8156448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ru-RU" dirty="0"/>
          </a:p>
        </p:txBody>
      </p:sp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42535" y="1984171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2</a:t>
            </a:r>
            <a:endParaRPr lang="ru-RU" dirty="0"/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77939" y="1984171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77950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3</a:t>
            </a:r>
            <a:endParaRPr lang="ru-RU" dirty="0"/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564052" y="2001950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020059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18684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94793" y="3103993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76955" y="3102450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657040" y="5751926"/>
            <a:ext cx="8877920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794791" y="5070254"/>
            <a:ext cx="2599199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90713" y="5070254"/>
            <a:ext cx="371266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976866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4041034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4041034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821279" y="6118484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bg1"/>
                </a:solidFill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1184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MM.DD.20XX</a:t>
            </a:r>
            <a:endParaRPr lang="ru-R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118484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77" r:id="rId2"/>
    <p:sldLayoutId id="2147483678" r:id="rId3"/>
    <p:sldLayoutId id="2147483679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87" r:id="rId17"/>
    <p:sldLayoutId id="2147483695" r:id="rId18"/>
    <p:sldLayoutId id="2147483688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000" b="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  <p15:guide id="9" pos="302" userDrawn="1">
          <p15:clr>
            <a:srgbClr val="F26B43"/>
          </p15:clr>
        </p15:guide>
        <p15:guide id="10" pos="737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067E3B-B088-4FD8-AA5F-C0AEAAC1A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Outdoor and Adventure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D119BC-74E9-4AC9-A981-5095E6391FFC}"/>
              </a:ext>
            </a:extLst>
          </p:cNvPr>
          <p:cNvSpPr txBox="1"/>
          <p:nvPr/>
        </p:nvSpPr>
        <p:spPr>
          <a:xfrm>
            <a:off x="304800" y="374391"/>
            <a:ext cx="2584174" cy="369331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 Literacy</a:t>
            </a:r>
          </a:p>
          <a:p>
            <a:r>
              <a:rPr lang="en-US" b="1" dirty="0">
                <a:solidFill>
                  <a:schemeClr val="bg1"/>
                </a:solidFill>
              </a:rPr>
              <a:t>“Physical literacy can be described as the motivation, confidence, physical competence, knowledge and understanding to value and take responsibility for engagement in physical activities for life.”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de-DE" b="1" i="1" dirty="0">
                <a:solidFill>
                  <a:schemeClr val="bg1"/>
                </a:solidFill>
              </a:rPr>
              <a:t> (Whitehead, M. 2016.)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427D5A-E09D-4F98-8EDE-6C074415BF4A}"/>
              </a:ext>
            </a:extLst>
          </p:cNvPr>
          <p:cNvSpPr txBox="1"/>
          <p:nvPr/>
        </p:nvSpPr>
        <p:spPr>
          <a:xfrm>
            <a:off x="304800" y="4269046"/>
            <a:ext cx="4744278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David Kirk (2010) is a number of contributors who have highlighted the continued dominance of team games, and physical education-as-sport-techniques, as barriers to realising the full potential of physical education as a valued learning experience and preparation for lifelong activity participation.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A9DA5C-A28A-4D23-AC40-DD0241E3E7E0}"/>
              </a:ext>
            </a:extLst>
          </p:cNvPr>
          <p:cNvSpPr txBox="1"/>
          <p:nvPr/>
        </p:nvSpPr>
        <p:spPr>
          <a:xfrm>
            <a:off x="3511825" y="2066430"/>
            <a:ext cx="2372140" cy="175432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Metzler (2011) identifies eight complimentary pedagogical models for physical education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B3B313-F1F6-4FA9-B2CC-3E4FEE5CEBEF}"/>
              </a:ext>
            </a:extLst>
          </p:cNvPr>
          <p:cNvSpPr txBox="1"/>
          <p:nvPr/>
        </p:nvSpPr>
        <p:spPr>
          <a:xfrm>
            <a:off x="6425648" y="2098288"/>
            <a:ext cx="1391478" cy="175432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Why should OAE be its own pedological model? 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1F0062-4D8E-438A-8248-222DB6300C1D}"/>
              </a:ext>
            </a:extLst>
          </p:cNvPr>
          <p:cNvSpPr txBox="1"/>
          <p:nvPr/>
        </p:nvSpPr>
        <p:spPr>
          <a:xfrm>
            <a:off x="5883965" y="4605477"/>
            <a:ext cx="237255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Challenge by choice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717810-E7F3-4561-80C6-F9EC288BA545}"/>
              </a:ext>
            </a:extLst>
          </p:cNvPr>
          <p:cNvSpPr txBox="1"/>
          <p:nvPr/>
        </p:nvSpPr>
        <p:spPr>
          <a:xfrm>
            <a:off x="6209677" y="5276058"/>
            <a:ext cx="1721126" cy="37094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Personal Skills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CC054A-9327-48EB-B27C-672FC1F41933}"/>
              </a:ext>
            </a:extLst>
          </p:cNvPr>
          <p:cNvSpPr txBox="1"/>
          <p:nvPr/>
        </p:nvSpPr>
        <p:spPr>
          <a:xfrm>
            <a:off x="6096000" y="5902227"/>
            <a:ext cx="2048289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Try something new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597655-E418-41F8-BE95-2BBD89C4D72D}"/>
              </a:ext>
            </a:extLst>
          </p:cNvPr>
          <p:cNvSpPr txBox="1"/>
          <p:nvPr/>
        </p:nvSpPr>
        <p:spPr>
          <a:xfrm>
            <a:off x="8585752" y="2975451"/>
            <a:ext cx="3223260" cy="147732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Green exercise</a:t>
            </a:r>
          </a:p>
          <a:p>
            <a:r>
              <a:rPr lang="en-GB" b="1" dirty="0">
                <a:solidFill>
                  <a:schemeClr val="bg1"/>
                </a:solidFill>
              </a:rPr>
              <a:t>Green exercise is when you exercise outside and in a green environment for example, in a park.</a:t>
            </a:r>
          </a:p>
        </p:txBody>
      </p:sp>
    </p:spTree>
    <p:extLst>
      <p:ext uri="{BB962C8B-B14F-4D97-AF65-F5344CB8AC3E}">
        <p14:creationId xmlns:p14="http://schemas.microsoft.com/office/powerpoint/2010/main" val="694308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BA8BBE-5DC7-4208-AD6D-74B9326FB7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2</a:t>
            </a:fld>
            <a:endParaRPr lang="ru-RU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5E6F5D-464C-4B2A-A8B7-FB5214C3D1B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0AFA97-D31A-400D-BCE8-BC49CB127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056F8A-CA93-41B7-B56A-8951F1B32837}"/>
              </a:ext>
            </a:extLst>
          </p:cNvPr>
          <p:cNvSpPr txBox="1"/>
          <p:nvPr/>
        </p:nvSpPr>
        <p:spPr>
          <a:xfrm>
            <a:off x="594360" y="2420958"/>
            <a:ext cx="1009269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400" b="1" dirty="0">
                <a:solidFill>
                  <a:schemeClr val="bg1"/>
                </a:solidFill>
              </a:rPr>
              <a:t>Andy Williams &amp; </a:t>
            </a:r>
            <a:r>
              <a:rPr lang="en-GB" sz="2400" b="1" dirty="0" err="1">
                <a:solidFill>
                  <a:schemeClr val="bg1"/>
                </a:solidFill>
              </a:rPr>
              <a:t>Nalda</a:t>
            </a:r>
            <a:r>
              <a:rPr lang="en-GB" sz="2400" b="1" dirty="0">
                <a:solidFill>
                  <a:schemeClr val="bg1"/>
                </a:solidFill>
              </a:rPr>
              <a:t> Wainwright (2016) A new pedagogical model for adventure in the curriculum: part one – advocating for the model, Physical Education and Sport Pedagogy</a:t>
            </a:r>
          </a:p>
          <a:p>
            <a:pPr lvl="1"/>
            <a:endParaRPr lang="en-GB" sz="2400" b="1" dirty="0">
              <a:solidFill>
                <a:schemeClr val="bg1"/>
              </a:solidFill>
            </a:endParaRPr>
          </a:p>
          <a:p>
            <a:pPr lvl="1"/>
            <a:r>
              <a:rPr lang="en-GB" sz="2400" b="1" dirty="0">
                <a:solidFill>
                  <a:schemeClr val="bg1"/>
                </a:solidFill>
              </a:rPr>
              <a:t>Kirk, D. 2010. Physical Education Futures.</a:t>
            </a:r>
          </a:p>
          <a:p>
            <a:pPr lvl="1"/>
            <a:endParaRPr lang="en-GB" sz="2400" b="1" dirty="0">
              <a:solidFill>
                <a:schemeClr val="bg1"/>
              </a:solidFill>
            </a:endParaRPr>
          </a:p>
          <a:p>
            <a:pPr lvl="1"/>
            <a:r>
              <a:rPr lang="en-GB" sz="2400" b="1" dirty="0">
                <a:solidFill>
                  <a:schemeClr val="bg1"/>
                </a:solidFill>
              </a:rPr>
              <a:t>Metzler, M. W. 2011. Instructional Models for Physical Education. 3rd ed.</a:t>
            </a:r>
          </a:p>
          <a:p>
            <a:pPr lvl="1"/>
            <a:endParaRPr lang="en-GB" sz="2400" b="1" dirty="0">
              <a:solidFill>
                <a:schemeClr val="bg1"/>
              </a:solidFill>
            </a:endParaRPr>
          </a:p>
          <a:p>
            <a:pPr lvl="1"/>
            <a:r>
              <a:rPr lang="en-GB" sz="2400" b="1" dirty="0">
                <a:solidFill>
                  <a:schemeClr val="bg1"/>
                </a:solidFill>
              </a:rPr>
              <a:t>Whitehead, M. 2013. “What Is Physical Literacy and How Does It Impact on Physical Education?” In Debates in Physical Education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3725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4">
      <a:dk1>
        <a:sysClr val="windowText" lastClr="000000"/>
      </a:dk1>
      <a:lt1>
        <a:sysClr val="window" lastClr="FFFFFF"/>
      </a:lt1>
      <a:dk2>
        <a:srgbClr val="64AC00"/>
      </a:dk2>
      <a:lt2>
        <a:srgbClr val="CBFF00"/>
      </a:lt2>
      <a:accent1>
        <a:srgbClr val="002E62"/>
      </a:accent1>
      <a:accent2>
        <a:srgbClr val="004CB9"/>
      </a:accent2>
      <a:accent3>
        <a:srgbClr val="005500"/>
      </a:accent3>
      <a:accent4>
        <a:srgbClr val="16B3DC"/>
      </a:accent4>
      <a:accent5>
        <a:srgbClr val="F9DC5C"/>
      </a:accent5>
      <a:accent6>
        <a:srgbClr val="EF626C"/>
      </a:accent6>
      <a:hlink>
        <a:srgbClr val="FFFFFF"/>
      </a:hlink>
      <a:folHlink>
        <a:srgbClr val="FFFFFF"/>
      </a:folHlink>
    </a:clrScheme>
    <a:fontScheme name="Custom 21">
      <a:majorFont>
        <a:latin typeface="Gill Sans MT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onBusiness Presentation Layout_Nature_MO - v4.potx" id="{20ED95C4-FC77-4325-ADE4-6B61169EE19C}" vid="{A4071738-43E8-4B3B-A646-9FFE68819E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Outdoors presentation</Template>
  <TotalTime>0</TotalTime>
  <Words>222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Franklin Gothic Book</vt:lpstr>
      <vt:lpstr>Gill Sans MT</vt:lpstr>
      <vt:lpstr>Office Theme</vt:lpstr>
      <vt:lpstr>Outdoor and Adventure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2019-03-20T14:15:33Z</dcterms:created>
  <dcterms:modified xsi:type="dcterms:W3CDTF">2019-03-20T23:44:04Z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2018-08-01T18:52:35.0353158Z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