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121" r:id="rId1"/>
  </p:sldMasterIdLst>
  <p:notesMasterIdLst>
    <p:notesMasterId r:id="rId16"/>
  </p:notesMasterIdLst>
  <p:sldIdLst>
    <p:sldId id="256" r:id="rId2"/>
    <p:sldId id="257" r:id="rId3"/>
    <p:sldId id="267" r:id="rId4"/>
    <p:sldId id="268" r:id="rId5"/>
    <p:sldId id="265" r:id="rId6"/>
    <p:sldId id="258" r:id="rId7"/>
    <p:sldId id="263" r:id="rId8"/>
    <p:sldId id="264" r:id="rId9"/>
    <p:sldId id="259" r:id="rId10"/>
    <p:sldId id="260" r:id="rId11"/>
    <p:sldId id="261" r:id="rId12"/>
    <p:sldId id="269" r:id="rId13"/>
    <p:sldId id="266" r:id="rId14"/>
    <p:sldId id="262"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69" autoAdjust="0"/>
    <p:restoredTop sz="88542" autoAdjust="0"/>
  </p:normalViewPr>
  <p:slideViewPr>
    <p:cSldViewPr snapToGrid="0" snapToObjects="1">
      <p:cViewPr varScale="1">
        <p:scale>
          <a:sx n="69" d="100"/>
          <a:sy n="69" d="100"/>
        </p:scale>
        <p:origin x="1072" y="44"/>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_rels/data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_rels/drawing3.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image" Target="../media/image10.svg"/><Relationship Id="rId1" Type="http://schemas.openxmlformats.org/officeDocument/2006/relationships/image" Target="../media/image9.png"/><Relationship Id="rId6" Type="http://schemas.openxmlformats.org/officeDocument/2006/relationships/image" Target="../media/image14.svg"/><Relationship Id="rId5" Type="http://schemas.openxmlformats.org/officeDocument/2006/relationships/image" Target="../media/image13.png"/><Relationship Id="rId10" Type="http://schemas.openxmlformats.org/officeDocument/2006/relationships/image" Target="../media/image18.svg"/><Relationship Id="rId4" Type="http://schemas.openxmlformats.org/officeDocument/2006/relationships/image" Target="../media/image12.svg"/><Relationship Id="rId9" Type="http://schemas.openxmlformats.org/officeDocument/2006/relationships/image" Target="../media/image17.png"/></Relationships>
</file>

<file path=ppt/diagrams/colors1.xml><?xml version="1.0" encoding="utf-8"?>
<dgm:colorsDef xmlns:dgm="http://schemas.openxmlformats.org/drawingml/2006/diagram" xmlns:a="http://schemas.openxmlformats.org/drawingml/2006/main" uniqueId="urn:microsoft.com/office/officeart/2005/8/colors/accent4_2">
  <dgm:title val=""/>
  <dgm:desc val=""/>
  <dgm:catLst>
    <dgm:cat type="accent4" pri="11200"/>
  </dgm:catLst>
  <dgm:styleLbl name="node0">
    <dgm:fillClrLst meth="repeat">
      <a:schemeClr val="accent4"/>
    </dgm:fillClrLst>
    <dgm:linClrLst meth="repeat">
      <a:schemeClr val="lt1"/>
    </dgm:linClrLst>
    <dgm:effectClrLst/>
    <dgm:txLinClrLst/>
    <dgm:txFillClrLst/>
    <dgm:txEffectClrLst/>
  </dgm:styleLbl>
  <dgm:styleLbl name="node1">
    <dgm:fillClrLst meth="repeat">
      <a:schemeClr val="accent4"/>
    </dgm:fillClrLst>
    <dgm:linClrLst meth="repeat">
      <a:schemeClr val="lt1"/>
    </dgm:linClrLst>
    <dgm:effectClrLst/>
    <dgm:txLinClrLst/>
    <dgm:txFillClrLst/>
    <dgm:txEffectClrLst/>
  </dgm:styleLbl>
  <dgm:styleLbl name="alignNode1">
    <dgm:fillClrLst meth="repeat">
      <a:schemeClr val="accent4"/>
    </dgm:fillClrLst>
    <dgm:linClrLst meth="repeat">
      <a:schemeClr val="accent4"/>
    </dgm:linClrLst>
    <dgm:effectClrLst/>
    <dgm:txLinClrLst/>
    <dgm:txFillClrLst/>
    <dgm:txEffectClrLst/>
  </dgm:styleLbl>
  <dgm:styleLbl name="lnNode1">
    <dgm:fillClrLst meth="repeat">
      <a:schemeClr val="accent4"/>
    </dgm:fillClrLst>
    <dgm:linClrLst meth="repeat">
      <a:schemeClr val="lt1"/>
    </dgm:linClrLst>
    <dgm:effectClrLst/>
    <dgm:txLinClrLst/>
    <dgm:txFillClrLst/>
    <dgm:txEffectClrLst/>
  </dgm:styleLbl>
  <dgm:styleLbl name="vennNode1">
    <dgm:fillClrLst meth="repeat">
      <a:schemeClr val="accent4">
        <a:alpha val="50000"/>
      </a:schemeClr>
    </dgm:fillClrLst>
    <dgm:linClrLst meth="repeat">
      <a:schemeClr val="lt1"/>
    </dgm:linClrLst>
    <dgm:effectClrLst/>
    <dgm:txLinClrLst/>
    <dgm:txFillClrLst/>
    <dgm:txEffectClrLst/>
  </dgm:styleLbl>
  <dgm:styleLbl name="node2">
    <dgm:fillClrLst meth="repeat">
      <a:schemeClr val="accent4"/>
    </dgm:fillClrLst>
    <dgm:linClrLst meth="repeat">
      <a:schemeClr val="lt1"/>
    </dgm:linClrLst>
    <dgm:effectClrLst/>
    <dgm:txLinClrLst/>
    <dgm:txFillClrLst/>
    <dgm:txEffectClrLst/>
  </dgm:styleLbl>
  <dgm:styleLbl name="node3">
    <dgm:fillClrLst meth="repeat">
      <a:schemeClr val="accent4"/>
    </dgm:fillClrLst>
    <dgm:linClrLst meth="repeat">
      <a:schemeClr val="lt1"/>
    </dgm:linClrLst>
    <dgm:effectClrLst/>
    <dgm:txLinClrLst/>
    <dgm:txFillClrLst/>
    <dgm:txEffectClrLst/>
  </dgm:styleLbl>
  <dgm:styleLbl name="node4">
    <dgm:fillClrLst meth="repeat">
      <a:schemeClr val="accent4"/>
    </dgm:fillClrLst>
    <dgm:linClrLst meth="repeat">
      <a:schemeClr val="lt1"/>
    </dgm:linClrLst>
    <dgm:effectClrLst/>
    <dgm:txLinClrLst/>
    <dgm:txFillClrLst/>
    <dgm:txEffectClrLst/>
  </dgm:styleLbl>
  <dgm:styleLbl name="f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4">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4">
        <a:tint val="60000"/>
      </a:schemeClr>
    </dgm:fillClrLst>
    <dgm:linClrLst meth="repeat">
      <a:schemeClr val="accent4">
        <a:tint val="60000"/>
      </a:schemeClr>
    </dgm:linClrLst>
    <dgm:effectClrLst/>
    <dgm:txLinClrLst/>
    <dgm:txFillClrLst/>
    <dgm:txEffectClrLst/>
  </dgm:styleLbl>
  <dgm:styleLbl name="fgSibTrans2D1">
    <dgm:fillClrLst meth="repeat">
      <a:schemeClr val="accent4">
        <a:tint val="60000"/>
      </a:schemeClr>
    </dgm:fillClrLst>
    <dgm:linClrLst meth="repeat">
      <a:schemeClr val="accent4">
        <a:tint val="60000"/>
      </a:schemeClr>
    </dgm:linClrLst>
    <dgm:effectClrLst/>
    <dgm:txLinClrLst/>
    <dgm:txFillClrLst/>
    <dgm:txEffectClrLst/>
  </dgm:styleLbl>
  <dgm:styleLbl name="bgSibTrans2D1">
    <dgm:fillClrLst meth="repeat">
      <a:schemeClr val="accent4">
        <a:tint val="60000"/>
      </a:schemeClr>
    </dgm:fillClrLst>
    <dgm:linClrLst meth="repeat">
      <a:schemeClr val="accent4">
        <a:tint val="60000"/>
      </a:schemeClr>
    </dgm:linClrLst>
    <dgm:effectClrLst/>
    <dgm:txLinClrLst/>
    <dgm:txFillClrLst/>
    <dgm:txEffectClrLst/>
  </dgm:styleLbl>
  <dgm:styleLbl name="sibTrans1D1">
    <dgm:fillClrLst meth="repeat">
      <a:schemeClr val="accent4"/>
    </dgm:fillClrLst>
    <dgm:linClrLst meth="repeat">
      <a:schemeClr val="accent4"/>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dgm:linClrLst>
    <dgm:effectClrLst/>
    <dgm:txLinClrLst/>
    <dgm:txFillClrLst/>
    <dgm:txEffectClrLst/>
  </dgm:styleLbl>
  <dgm:styleLbl name="asst1">
    <dgm:fillClrLst meth="repeat">
      <a:schemeClr val="accent4"/>
    </dgm:fillClrLst>
    <dgm:linClrLst meth="repeat">
      <a:schemeClr val="lt1"/>
    </dgm:linClrLst>
    <dgm:effectClrLst/>
    <dgm:txLinClrLst/>
    <dgm:txFillClrLst/>
    <dgm:txEffectClrLst/>
  </dgm:styleLbl>
  <dgm:styleLbl name="asst2">
    <dgm:fillClrLst meth="repeat">
      <a:schemeClr val="accent4"/>
    </dgm:fillClrLst>
    <dgm:linClrLst meth="repeat">
      <a:schemeClr val="lt1"/>
    </dgm:linClrLst>
    <dgm:effectClrLst/>
    <dgm:txLinClrLst/>
    <dgm:txFillClrLst/>
    <dgm:txEffectClrLst/>
  </dgm:styleLbl>
  <dgm:styleLbl name="asst3">
    <dgm:fillClrLst meth="repeat">
      <a:schemeClr val="accent4"/>
    </dgm:fillClrLst>
    <dgm:linClrLst meth="repeat">
      <a:schemeClr val="lt1"/>
    </dgm:linClrLst>
    <dgm:effectClrLst/>
    <dgm:txLinClrLst/>
    <dgm:txFillClrLst/>
    <dgm:txEffectClrLst/>
  </dgm:styleLbl>
  <dgm:styleLbl name="asst4">
    <dgm:fillClrLst meth="repeat">
      <a:schemeClr val="accent4"/>
    </dgm:fillClrLst>
    <dgm:linClrLst meth="repeat">
      <a:schemeClr val="lt1"/>
    </dgm:linClrLst>
    <dgm:effectClrLst/>
    <dgm:txLinClrLst/>
    <dgm:txFillClrLst/>
    <dgm:txEffectClrLst/>
  </dgm:styleLbl>
  <dgm:styleLbl name="parChTrans2D1">
    <dgm:fillClrLst meth="repeat">
      <a:schemeClr val="accent4">
        <a:tint val="60000"/>
      </a:schemeClr>
    </dgm:fillClrLst>
    <dgm:linClrLst meth="repeat">
      <a:schemeClr val="accent4">
        <a:tint val="60000"/>
      </a:schemeClr>
    </dgm:linClrLst>
    <dgm:effectClrLst/>
    <dgm:txLinClrLst/>
    <dgm:txFillClrLst meth="repeat">
      <a:schemeClr val="lt1"/>
    </dgm:txFillClrLst>
    <dgm:txEffectClrLst/>
  </dgm:styleLbl>
  <dgm:styleLbl name="parChTrans2D2">
    <dgm:fillClrLst meth="repeat">
      <a:schemeClr val="accent4"/>
    </dgm:fillClrLst>
    <dgm:linClrLst meth="repeat">
      <a:schemeClr val="accent4"/>
    </dgm:linClrLst>
    <dgm:effectClrLst/>
    <dgm:txLinClrLst/>
    <dgm:txFillClrLst meth="repeat">
      <a:schemeClr val="lt1"/>
    </dgm:txFillClrLst>
    <dgm:txEffectClrLst/>
  </dgm:styleLbl>
  <dgm:styleLbl name="parChTrans2D3">
    <dgm:fillClrLst meth="repeat">
      <a:schemeClr val="accent4"/>
    </dgm:fillClrLst>
    <dgm:linClrLst meth="repeat">
      <a:schemeClr val="accent4"/>
    </dgm:linClrLst>
    <dgm:effectClrLst/>
    <dgm:txLinClrLst/>
    <dgm:txFillClrLst meth="repeat">
      <a:schemeClr val="lt1"/>
    </dgm:txFillClrLst>
    <dgm:txEffectClrLst/>
  </dgm:styleLbl>
  <dgm:styleLbl name="parChTrans2D4">
    <dgm:fillClrLst meth="repeat">
      <a:schemeClr val="accent4"/>
    </dgm:fillClrLst>
    <dgm:linClrLst meth="repeat">
      <a:schemeClr val="accent4"/>
    </dgm:linClrLst>
    <dgm:effectClrLst/>
    <dgm:txLinClrLst/>
    <dgm:txFillClrLst meth="repeat">
      <a:schemeClr val="lt1"/>
    </dgm:txFillClrLst>
    <dgm:txEffectClrLst/>
  </dgm:styleLbl>
  <dgm:styleLbl name="parChTrans1D1">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2">
    <dgm:fillClrLst meth="repeat">
      <a:schemeClr val="accent4"/>
    </dgm:fillClrLst>
    <dgm:linClrLst meth="repeat">
      <a:schemeClr val="accent4">
        <a:shade val="60000"/>
      </a:schemeClr>
    </dgm:linClrLst>
    <dgm:effectClrLst/>
    <dgm:txLinClrLst/>
    <dgm:txFillClrLst meth="repeat">
      <a:schemeClr val="tx1"/>
    </dgm:txFillClrLst>
    <dgm:txEffectClrLst/>
  </dgm:styleLbl>
  <dgm:styleLbl name="parChTrans1D3">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parChTrans1D4">
    <dgm:fillClrLst meth="repeat">
      <a:schemeClr val="accent4"/>
    </dgm:fillClrLst>
    <dgm:linClrLst meth="repeat">
      <a:schemeClr val="accent4">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solidFgAcc1">
    <dgm:fillClrLst meth="repeat">
      <a:schemeClr val="lt1"/>
    </dgm:fillClrLst>
    <dgm:linClrLst meth="repeat">
      <a:schemeClr val="accent4"/>
    </dgm:linClrLst>
    <dgm:effectClrLst/>
    <dgm:txLinClrLst/>
    <dgm:txFillClrLst meth="repeat">
      <a:schemeClr val="dk1"/>
    </dgm:txFillClrLst>
    <dgm:txEffectClrLst/>
  </dgm:styleLbl>
  <dgm:styleLbl name="solidAlignAcc1">
    <dgm:fillClrLst meth="repeat">
      <a:schemeClr val="lt1"/>
    </dgm:fillClrLst>
    <dgm:linClrLst meth="repeat">
      <a:schemeClr val="accent4"/>
    </dgm:linClrLst>
    <dgm:effectClrLst/>
    <dgm:txLinClrLst/>
    <dgm:txFillClrLst meth="repeat">
      <a:schemeClr val="dk1"/>
    </dgm:txFillClrLst>
    <dgm:txEffectClrLst/>
  </dgm:styleLbl>
  <dgm:styleLbl name="solidBgAcc1">
    <dgm:fillClrLst meth="repeat">
      <a:schemeClr val="lt1"/>
    </dgm:fillClrLst>
    <dgm:linClrLst meth="repeat">
      <a:schemeClr val="accent4"/>
    </dgm:linClrLst>
    <dgm:effectClrLst/>
    <dgm:txLinClrLst/>
    <dgm:txFillClrLst meth="repeat">
      <a:schemeClr val="dk1"/>
    </dgm:txFillClrLst>
    <dgm:txEffectClrLst/>
  </dgm:styleLbl>
  <dgm:styleLbl name="f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align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bgAccFollowNode1">
    <dgm:fillClrLst meth="repeat">
      <a:schemeClr val="accent4">
        <a:alpha val="90000"/>
        <a:tint val="40000"/>
      </a:schemeClr>
    </dgm:fillClrLst>
    <dgm:linClrLst meth="repeat">
      <a:schemeClr val="accent4">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4"/>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accent4"/>
    </dgm:linClrLst>
    <dgm:effectClrLst/>
    <dgm:txLinClrLst/>
    <dgm:txFillClrLst meth="repeat">
      <a:schemeClr val="dk1"/>
    </dgm:txFillClrLst>
    <dgm:txEffectClrLst/>
  </dgm:styleLbl>
  <dgm:styleLbl name="dkBgShp">
    <dgm:fillClrLst meth="repeat">
      <a:schemeClr val="accent4">
        <a:shade val="80000"/>
      </a:schemeClr>
    </dgm:fillClrLst>
    <dgm:linClrLst meth="repeat">
      <a:schemeClr val="accent4"/>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2596B55C-73A7-4BE6-8F61-5A907BFE3CCE}" type="doc">
      <dgm:prSet loTypeId="urn:microsoft.com/office/officeart/2008/layout/LinedList" loCatId="list" qsTypeId="urn:microsoft.com/office/officeart/2005/8/quickstyle/simple1" qsCatId="simple" csTypeId="urn:microsoft.com/office/officeart/2005/8/colors/accent4_2" csCatId="accent4"/>
      <dgm:spPr/>
      <dgm:t>
        <a:bodyPr/>
        <a:lstStyle/>
        <a:p>
          <a:endParaRPr lang="en-US"/>
        </a:p>
      </dgm:t>
    </dgm:pt>
    <dgm:pt modelId="{712F8696-5243-428D-8411-781A6544456F}">
      <dgm:prSet/>
      <dgm:spPr/>
      <dgm:t>
        <a:bodyPr/>
        <a:lstStyle/>
        <a:p>
          <a:pPr>
            <a:lnSpc>
              <a:spcPct val="100000"/>
            </a:lnSpc>
          </a:pPr>
          <a:r>
            <a:rPr lang="en-US" dirty="0">
              <a:latin typeface="Arial" panose="020B0604020202020204" pitchFamily="34" charset="0"/>
              <a:cs typeface="Arial" panose="020B0604020202020204" pitchFamily="34" charset="0"/>
            </a:rPr>
            <a:t>Oak Study Cafe Ltd</a:t>
          </a:r>
        </a:p>
      </dgm:t>
    </dgm:pt>
    <dgm:pt modelId="{BDCD8DA5-1E91-4329-82C8-FED131D8D6B2}" type="parTrans" cxnId="{523E6D7C-F0F4-4DB5-BC10-DCE54B46DA06}">
      <dgm:prSet/>
      <dgm:spPr/>
      <dgm:t>
        <a:bodyPr/>
        <a:lstStyle/>
        <a:p>
          <a:endParaRPr lang="en-US"/>
        </a:p>
      </dgm:t>
    </dgm:pt>
    <dgm:pt modelId="{2C96AF09-19FE-420E-AE26-04F0877A32D4}" type="sibTrans" cxnId="{523E6D7C-F0F4-4DB5-BC10-DCE54B46DA06}">
      <dgm:prSet/>
      <dgm:spPr/>
      <dgm:t>
        <a:bodyPr/>
        <a:lstStyle/>
        <a:p>
          <a:endParaRPr lang="en-US"/>
        </a:p>
      </dgm:t>
    </dgm:pt>
    <dgm:pt modelId="{209855DD-0426-47A5-9B90-11FAADDE0107}">
      <dgm:prSet/>
      <dgm:spPr/>
      <dgm:t>
        <a:bodyPr/>
        <a:lstStyle/>
        <a:p>
          <a:pPr>
            <a:lnSpc>
              <a:spcPct val="100000"/>
            </a:lnSpc>
          </a:pPr>
          <a:r>
            <a:rPr lang="en-US" dirty="0">
              <a:latin typeface="Arial" panose="020B0604020202020204" pitchFamily="34" charset="0"/>
              <a:cs typeface="Arial" panose="020B0604020202020204" pitchFamily="34" charset="0"/>
            </a:rPr>
            <a:t>Program: Business Skills for Workplace</a:t>
          </a:r>
        </a:p>
      </dgm:t>
    </dgm:pt>
    <dgm:pt modelId="{F3880818-10CA-45A7-990E-17F59D0C1993}" type="parTrans" cxnId="{83BB37BC-7E27-45E7-9E28-0C7C9D9EF877}">
      <dgm:prSet/>
      <dgm:spPr/>
      <dgm:t>
        <a:bodyPr/>
        <a:lstStyle/>
        <a:p>
          <a:endParaRPr lang="en-US"/>
        </a:p>
      </dgm:t>
    </dgm:pt>
    <dgm:pt modelId="{F3B97F62-3E28-4A9D-9B79-1FD149EAF246}" type="sibTrans" cxnId="{83BB37BC-7E27-45E7-9E28-0C7C9D9EF877}">
      <dgm:prSet/>
      <dgm:spPr/>
      <dgm:t>
        <a:bodyPr/>
        <a:lstStyle/>
        <a:p>
          <a:endParaRPr lang="en-US"/>
        </a:p>
      </dgm:t>
    </dgm:pt>
    <dgm:pt modelId="{87B5DF52-B631-4B89-9FBE-EF111E3B7EEC}">
      <dgm:prSet/>
      <dgm:spPr/>
      <dgm:t>
        <a:bodyPr/>
        <a:lstStyle/>
        <a:p>
          <a:pPr>
            <a:lnSpc>
              <a:spcPct val="100000"/>
            </a:lnSpc>
          </a:pPr>
          <a:r>
            <a:rPr lang="en-US" dirty="0">
              <a:latin typeface="Arial" panose="020B0604020202020204" pitchFamily="34" charset="0"/>
              <a:cs typeface="Arial" panose="020B0604020202020204" pitchFamily="34" charset="0"/>
            </a:rPr>
            <a:t>Module:</a:t>
          </a:r>
          <a:r>
            <a:rPr lang="en-GB"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LCLM4006</a:t>
          </a:r>
          <a:r>
            <a:rPr lang="en-GB" dirty="0">
              <a:latin typeface="Arial" panose="020B0604020202020204" pitchFamily="34" charset="0"/>
              <a:cs typeface="Arial" panose="020B0604020202020204" pitchFamily="34" charset="0"/>
            </a:rPr>
            <a:t> </a:t>
          </a:r>
          <a:r>
            <a:rPr lang="en-US" dirty="0">
              <a:latin typeface="Arial" panose="020B0604020202020204" pitchFamily="34" charset="0"/>
              <a:cs typeface="Arial" panose="020B0604020202020204" pitchFamily="34" charset="0"/>
            </a:rPr>
            <a:t>Enterprise &amp; Entrepreneurship</a:t>
          </a:r>
        </a:p>
      </dgm:t>
    </dgm:pt>
    <dgm:pt modelId="{762F904B-353E-4DBC-BB61-92D6AB7131CC}" type="parTrans" cxnId="{B0532F28-785E-4601-9E69-2A3DFC08AC69}">
      <dgm:prSet/>
      <dgm:spPr/>
      <dgm:t>
        <a:bodyPr/>
        <a:lstStyle/>
        <a:p>
          <a:endParaRPr lang="en-US"/>
        </a:p>
      </dgm:t>
    </dgm:pt>
    <dgm:pt modelId="{A1A0A96D-0074-447A-8363-D0F3BF1C30F0}" type="sibTrans" cxnId="{B0532F28-785E-4601-9E69-2A3DFC08AC69}">
      <dgm:prSet/>
      <dgm:spPr/>
      <dgm:t>
        <a:bodyPr/>
        <a:lstStyle/>
        <a:p>
          <a:endParaRPr lang="en-US"/>
        </a:p>
      </dgm:t>
    </dgm:pt>
    <dgm:pt modelId="{6246ADB0-2009-4A2B-A3AD-6416FE68AA68}">
      <dgm:prSet/>
      <dgm:spPr/>
      <dgm:t>
        <a:bodyPr/>
        <a:lstStyle/>
        <a:p>
          <a:pPr>
            <a:lnSpc>
              <a:spcPct val="100000"/>
            </a:lnSpc>
          </a:pPr>
          <a:r>
            <a:rPr lang="en-US" dirty="0">
              <a:latin typeface="Arial" panose="020B0604020202020204" pitchFamily="34" charset="0"/>
              <a:cs typeface="Arial" panose="020B0604020202020204" pitchFamily="34" charset="0"/>
            </a:rPr>
            <a:t>Assignment: Business Plan Presentation</a:t>
          </a:r>
        </a:p>
      </dgm:t>
    </dgm:pt>
    <dgm:pt modelId="{223D2BCF-6D62-4199-9891-C2BAA99A63A2}" type="parTrans" cxnId="{813A84FF-12AC-4E67-8ADC-274C2AF849E4}">
      <dgm:prSet/>
      <dgm:spPr/>
      <dgm:t>
        <a:bodyPr/>
        <a:lstStyle/>
        <a:p>
          <a:endParaRPr lang="en-US"/>
        </a:p>
      </dgm:t>
    </dgm:pt>
    <dgm:pt modelId="{815865CB-87BD-4DBF-A073-8933A73652AC}" type="sibTrans" cxnId="{813A84FF-12AC-4E67-8ADC-274C2AF849E4}">
      <dgm:prSet/>
      <dgm:spPr/>
      <dgm:t>
        <a:bodyPr/>
        <a:lstStyle/>
        <a:p>
          <a:endParaRPr lang="en-US"/>
        </a:p>
      </dgm:t>
    </dgm:pt>
    <dgm:pt modelId="{DFA1D35D-33EF-4FD8-A132-5C4AA176E64C}">
      <dgm:prSet/>
      <dgm:spPr/>
      <dgm:t>
        <a:bodyPr/>
        <a:lstStyle/>
        <a:p>
          <a:pPr>
            <a:lnSpc>
              <a:spcPct val="100000"/>
            </a:lnSpc>
          </a:pPr>
          <a:r>
            <a:rPr lang="en-US" dirty="0">
              <a:latin typeface="Arial" panose="020B0604020202020204" pitchFamily="34" charset="0"/>
              <a:cs typeface="Arial" panose="020B0604020202020204" pitchFamily="34" charset="0"/>
            </a:rPr>
            <a:t>Lecturer: Dr </a:t>
          </a:r>
          <a:r>
            <a:rPr lang="en-US" dirty="0" err="1">
              <a:latin typeface="Arial" panose="020B0604020202020204" pitchFamily="34" charset="0"/>
              <a:cs typeface="Arial" panose="020B0604020202020204" pitchFamily="34" charset="0"/>
            </a:rPr>
            <a:t>Fouziya</a:t>
          </a:r>
          <a:r>
            <a:rPr lang="en-US" dirty="0">
              <a:latin typeface="Arial" panose="020B0604020202020204" pitchFamily="34" charset="0"/>
              <a:cs typeface="Arial" panose="020B0604020202020204" pitchFamily="34" charset="0"/>
            </a:rPr>
            <a:t> Farheen</a:t>
          </a:r>
        </a:p>
      </dgm:t>
    </dgm:pt>
    <dgm:pt modelId="{2F4E3589-AE3E-4FF4-B577-10416CB888C2}" type="parTrans" cxnId="{BEABD536-333D-4427-9D3C-0229CA32C34E}">
      <dgm:prSet/>
      <dgm:spPr/>
      <dgm:t>
        <a:bodyPr/>
        <a:lstStyle/>
        <a:p>
          <a:endParaRPr lang="en-US"/>
        </a:p>
      </dgm:t>
    </dgm:pt>
    <dgm:pt modelId="{CE154E3F-950F-4C5F-BFAD-18D62E393DEC}" type="sibTrans" cxnId="{BEABD536-333D-4427-9D3C-0229CA32C34E}">
      <dgm:prSet/>
      <dgm:spPr/>
      <dgm:t>
        <a:bodyPr/>
        <a:lstStyle/>
        <a:p>
          <a:endParaRPr lang="en-US"/>
        </a:p>
      </dgm:t>
    </dgm:pt>
    <dgm:pt modelId="{C321BCA6-9425-4E0D-AEF8-980472016B31}">
      <dgm:prSet/>
      <dgm:spPr/>
      <dgm:t>
        <a:bodyPr/>
        <a:lstStyle/>
        <a:p>
          <a:pPr>
            <a:lnSpc>
              <a:spcPct val="100000"/>
            </a:lnSpc>
          </a:pPr>
          <a:r>
            <a:rPr lang="en-US" dirty="0">
              <a:latin typeface="Arial" panose="020B0604020202020204" pitchFamily="34" charset="0"/>
              <a:cs typeface="Arial" panose="020B0604020202020204" pitchFamily="34" charset="0"/>
            </a:rPr>
            <a:t>Student: Foad Rabia Abdulaziz Fayyad</a:t>
          </a:r>
        </a:p>
      </dgm:t>
    </dgm:pt>
    <dgm:pt modelId="{9193BB99-DB80-40CC-9495-E3A4798577F6}" type="parTrans" cxnId="{0A7EB3EC-78A6-46F3-B797-7D858013C550}">
      <dgm:prSet/>
      <dgm:spPr/>
      <dgm:t>
        <a:bodyPr/>
        <a:lstStyle/>
        <a:p>
          <a:endParaRPr lang="en-US"/>
        </a:p>
      </dgm:t>
    </dgm:pt>
    <dgm:pt modelId="{9093D138-84DC-421C-B725-4E17F259CC5E}" type="sibTrans" cxnId="{0A7EB3EC-78A6-46F3-B797-7D858013C550}">
      <dgm:prSet/>
      <dgm:spPr/>
      <dgm:t>
        <a:bodyPr/>
        <a:lstStyle/>
        <a:p>
          <a:endParaRPr lang="en-US"/>
        </a:p>
      </dgm:t>
    </dgm:pt>
    <dgm:pt modelId="{AAC04471-008F-4054-A5D0-1B9EF867FD98}">
      <dgm:prSet/>
      <dgm:spPr/>
      <dgm:t>
        <a:bodyPr/>
        <a:lstStyle/>
        <a:p>
          <a:pPr>
            <a:lnSpc>
              <a:spcPct val="100000"/>
            </a:lnSpc>
          </a:pPr>
          <a:r>
            <a:rPr lang="en-US" dirty="0">
              <a:latin typeface="Arial" panose="020B0604020202020204" pitchFamily="34" charset="0"/>
              <a:cs typeface="Arial" panose="020B0604020202020204" pitchFamily="34" charset="0"/>
            </a:rPr>
            <a:t>Student ID: 2432992</a:t>
          </a:r>
        </a:p>
      </dgm:t>
    </dgm:pt>
    <dgm:pt modelId="{9828A485-81A4-4B5C-9CCE-22A91A0A20D8}" type="parTrans" cxnId="{B9A26905-08A8-4BB4-AF1B-DEF97FF0CC8B}">
      <dgm:prSet/>
      <dgm:spPr/>
      <dgm:t>
        <a:bodyPr/>
        <a:lstStyle/>
        <a:p>
          <a:endParaRPr lang="en-US"/>
        </a:p>
      </dgm:t>
    </dgm:pt>
    <dgm:pt modelId="{4BA55652-DFC0-485E-BEAD-B3A24F0A7FCC}" type="sibTrans" cxnId="{B9A26905-08A8-4BB4-AF1B-DEF97FF0CC8B}">
      <dgm:prSet/>
      <dgm:spPr/>
      <dgm:t>
        <a:bodyPr/>
        <a:lstStyle/>
        <a:p>
          <a:endParaRPr lang="en-US"/>
        </a:p>
      </dgm:t>
    </dgm:pt>
    <dgm:pt modelId="{7087CDAA-0D2B-46D6-A481-31D0B014AAFB}" type="pres">
      <dgm:prSet presAssocID="{2596B55C-73A7-4BE6-8F61-5A907BFE3CCE}" presName="vert0" presStyleCnt="0">
        <dgm:presLayoutVars>
          <dgm:dir/>
          <dgm:animOne val="branch"/>
          <dgm:animLvl val="lvl"/>
        </dgm:presLayoutVars>
      </dgm:prSet>
      <dgm:spPr/>
    </dgm:pt>
    <dgm:pt modelId="{0102B107-2788-41DE-96C4-F89919709FE1}" type="pres">
      <dgm:prSet presAssocID="{712F8696-5243-428D-8411-781A6544456F}" presName="thickLine" presStyleLbl="alignNode1" presStyleIdx="0" presStyleCnt="7"/>
      <dgm:spPr/>
    </dgm:pt>
    <dgm:pt modelId="{2756A820-E1D1-46F5-B286-B3B6440EBE03}" type="pres">
      <dgm:prSet presAssocID="{712F8696-5243-428D-8411-781A6544456F}" presName="horz1" presStyleCnt="0"/>
      <dgm:spPr/>
    </dgm:pt>
    <dgm:pt modelId="{25E978BC-42D9-4191-B3FA-50372AED8C89}" type="pres">
      <dgm:prSet presAssocID="{712F8696-5243-428D-8411-781A6544456F}" presName="tx1" presStyleLbl="revTx" presStyleIdx="0" presStyleCnt="7"/>
      <dgm:spPr/>
    </dgm:pt>
    <dgm:pt modelId="{BFD9F3E1-B4FE-417B-81C0-5310EF36B630}" type="pres">
      <dgm:prSet presAssocID="{712F8696-5243-428D-8411-781A6544456F}" presName="vert1" presStyleCnt="0"/>
      <dgm:spPr/>
    </dgm:pt>
    <dgm:pt modelId="{FF2C34C5-FBDA-4547-80E1-5C2EF4E0ADC2}" type="pres">
      <dgm:prSet presAssocID="{209855DD-0426-47A5-9B90-11FAADDE0107}" presName="thickLine" presStyleLbl="alignNode1" presStyleIdx="1" presStyleCnt="7"/>
      <dgm:spPr/>
    </dgm:pt>
    <dgm:pt modelId="{715072B8-E77A-448B-8438-AC298DBEB722}" type="pres">
      <dgm:prSet presAssocID="{209855DD-0426-47A5-9B90-11FAADDE0107}" presName="horz1" presStyleCnt="0"/>
      <dgm:spPr/>
    </dgm:pt>
    <dgm:pt modelId="{3C6C6CC5-5DD4-4F6A-B538-C38486AD956A}" type="pres">
      <dgm:prSet presAssocID="{209855DD-0426-47A5-9B90-11FAADDE0107}" presName="tx1" presStyleLbl="revTx" presStyleIdx="1" presStyleCnt="7"/>
      <dgm:spPr/>
    </dgm:pt>
    <dgm:pt modelId="{F0AF55A4-BD1C-4AB1-9B71-6E300C9939B7}" type="pres">
      <dgm:prSet presAssocID="{209855DD-0426-47A5-9B90-11FAADDE0107}" presName="vert1" presStyleCnt="0"/>
      <dgm:spPr/>
    </dgm:pt>
    <dgm:pt modelId="{05C317A0-FA56-4578-BAF2-E2DD770B07FF}" type="pres">
      <dgm:prSet presAssocID="{87B5DF52-B631-4B89-9FBE-EF111E3B7EEC}" presName="thickLine" presStyleLbl="alignNode1" presStyleIdx="2" presStyleCnt="7"/>
      <dgm:spPr/>
    </dgm:pt>
    <dgm:pt modelId="{0B6EA8EE-785C-41B3-AA97-9C8B127935BD}" type="pres">
      <dgm:prSet presAssocID="{87B5DF52-B631-4B89-9FBE-EF111E3B7EEC}" presName="horz1" presStyleCnt="0"/>
      <dgm:spPr/>
    </dgm:pt>
    <dgm:pt modelId="{94B98A10-7D1C-4CAF-8A65-933C5B9452BE}" type="pres">
      <dgm:prSet presAssocID="{87B5DF52-B631-4B89-9FBE-EF111E3B7EEC}" presName="tx1" presStyleLbl="revTx" presStyleIdx="2" presStyleCnt="7"/>
      <dgm:spPr/>
    </dgm:pt>
    <dgm:pt modelId="{E514CE0C-E1D3-46E2-A84A-A682689B31BF}" type="pres">
      <dgm:prSet presAssocID="{87B5DF52-B631-4B89-9FBE-EF111E3B7EEC}" presName="vert1" presStyleCnt="0"/>
      <dgm:spPr/>
    </dgm:pt>
    <dgm:pt modelId="{8CC46FED-C8E6-4709-9C34-B9F3B6E90606}" type="pres">
      <dgm:prSet presAssocID="{6246ADB0-2009-4A2B-A3AD-6416FE68AA68}" presName="thickLine" presStyleLbl="alignNode1" presStyleIdx="3" presStyleCnt="7"/>
      <dgm:spPr/>
    </dgm:pt>
    <dgm:pt modelId="{388C8012-5F1F-4E81-A360-C2CF4B104029}" type="pres">
      <dgm:prSet presAssocID="{6246ADB0-2009-4A2B-A3AD-6416FE68AA68}" presName="horz1" presStyleCnt="0"/>
      <dgm:spPr/>
    </dgm:pt>
    <dgm:pt modelId="{0E82302F-F3FB-40D0-9FFD-BE1BA3BC4FC2}" type="pres">
      <dgm:prSet presAssocID="{6246ADB0-2009-4A2B-A3AD-6416FE68AA68}" presName="tx1" presStyleLbl="revTx" presStyleIdx="3" presStyleCnt="7"/>
      <dgm:spPr/>
    </dgm:pt>
    <dgm:pt modelId="{7D10D7A7-7FD5-4921-8830-F9C60B9D6D45}" type="pres">
      <dgm:prSet presAssocID="{6246ADB0-2009-4A2B-A3AD-6416FE68AA68}" presName="vert1" presStyleCnt="0"/>
      <dgm:spPr/>
    </dgm:pt>
    <dgm:pt modelId="{67D06937-0F34-4AC1-88A5-692184E871E4}" type="pres">
      <dgm:prSet presAssocID="{DFA1D35D-33EF-4FD8-A132-5C4AA176E64C}" presName="thickLine" presStyleLbl="alignNode1" presStyleIdx="4" presStyleCnt="7"/>
      <dgm:spPr/>
    </dgm:pt>
    <dgm:pt modelId="{9337B61E-9659-49F6-AF48-71E323E3AB31}" type="pres">
      <dgm:prSet presAssocID="{DFA1D35D-33EF-4FD8-A132-5C4AA176E64C}" presName="horz1" presStyleCnt="0"/>
      <dgm:spPr/>
    </dgm:pt>
    <dgm:pt modelId="{A4AF515D-8E12-4C65-AA4B-219BB200843F}" type="pres">
      <dgm:prSet presAssocID="{DFA1D35D-33EF-4FD8-A132-5C4AA176E64C}" presName="tx1" presStyleLbl="revTx" presStyleIdx="4" presStyleCnt="7"/>
      <dgm:spPr/>
    </dgm:pt>
    <dgm:pt modelId="{20673D1A-F1CD-4D8B-AEED-3CCEBEBA590F}" type="pres">
      <dgm:prSet presAssocID="{DFA1D35D-33EF-4FD8-A132-5C4AA176E64C}" presName="vert1" presStyleCnt="0"/>
      <dgm:spPr/>
    </dgm:pt>
    <dgm:pt modelId="{4CBCBB32-C67B-4B96-8711-EB0752F7B121}" type="pres">
      <dgm:prSet presAssocID="{C321BCA6-9425-4E0D-AEF8-980472016B31}" presName="thickLine" presStyleLbl="alignNode1" presStyleIdx="5" presStyleCnt="7"/>
      <dgm:spPr/>
    </dgm:pt>
    <dgm:pt modelId="{7A8999E1-18EA-49C5-8011-3667C073EB55}" type="pres">
      <dgm:prSet presAssocID="{C321BCA6-9425-4E0D-AEF8-980472016B31}" presName="horz1" presStyleCnt="0"/>
      <dgm:spPr/>
    </dgm:pt>
    <dgm:pt modelId="{29F804A2-4089-4C24-9316-58CBD09DE91B}" type="pres">
      <dgm:prSet presAssocID="{C321BCA6-9425-4E0D-AEF8-980472016B31}" presName="tx1" presStyleLbl="revTx" presStyleIdx="5" presStyleCnt="7"/>
      <dgm:spPr/>
    </dgm:pt>
    <dgm:pt modelId="{995108B2-19B1-4A23-95B3-24DDABDC8FCD}" type="pres">
      <dgm:prSet presAssocID="{C321BCA6-9425-4E0D-AEF8-980472016B31}" presName="vert1" presStyleCnt="0"/>
      <dgm:spPr/>
    </dgm:pt>
    <dgm:pt modelId="{C8CC609B-8D78-486D-8F56-DE3D7171AA3F}" type="pres">
      <dgm:prSet presAssocID="{AAC04471-008F-4054-A5D0-1B9EF867FD98}" presName="thickLine" presStyleLbl="alignNode1" presStyleIdx="6" presStyleCnt="7"/>
      <dgm:spPr/>
    </dgm:pt>
    <dgm:pt modelId="{9AA51FD8-A973-437C-9404-710DE9C6B98F}" type="pres">
      <dgm:prSet presAssocID="{AAC04471-008F-4054-A5D0-1B9EF867FD98}" presName="horz1" presStyleCnt="0"/>
      <dgm:spPr/>
    </dgm:pt>
    <dgm:pt modelId="{C457E97B-1A78-4017-B1E6-F45C5B2756FE}" type="pres">
      <dgm:prSet presAssocID="{AAC04471-008F-4054-A5D0-1B9EF867FD98}" presName="tx1" presStyleLbl="revTx" presStyleIdx="6" presStyleCnt="7"/>
      <dgm:spPr/>
    </dgm:pt>
    <dgm:pt modelId="{3679F6B9-DB45-4305-9133-2A583A16FA09}" type="pres">
      <dgm:prSet presAssocID="{AAC04471-008F-4054-A5D0-1B9EF867FD98}" presName="vert1" presStyleCnt="0"/>
      <dgm:spPr/>
    </dgm:pt>
  </dgm:ptLst>
  <dgm:cxnLst>
    <dgm:cxn modelId="{B9A26905-08A8-4BB4-AF1B-DEF97FF0CC8B}" srcId="{2596B55C-73A7-4BE6-8F61-5A907BFE3CCE}" destId="{AAC04471-008F-4054-A5D0-1B9EF867FD98}" srcOrd="6" destOrd="0" parTransId="{9828A485-81A4-4B5C-9CCE-22A91A0A20D8}" sibTransId="{4BA55652-DFC0-485E-BEAD-B3A24F0A7FCC}"/>
    <dgm:cxn modelId="{B0532F28-785E-4601-9E69-2A3DFC08AC69}" srcId="{2596B55C-73A7-4BE6-8F61-5A907BFE3CCE}" destId="{87B5DF52-B631-4B89-9FBE-EF111E3B7EEC}" srcOrd="2" destOrd="0" parTransId="{762F904B-353E-4DBC-BB61-92D6AB7131CC}" sibTransId="{A1A0A96D-0074-447A-8363-D0F3BF1C30F0}"/>
    <dgm:cxn modelId="{2B64E128-CEBA-400F-A95B-64EA3F289E8F}" type="presOf" srcId="{209855DD-0426-47A5-9B90-11FAADDE0107}" destId="{3C6C6CC5-5DD4-4F6A-B538-C38486AD956A}" srcOrd="0" destOrd="0" presId="urn:microsoft.com/office/officeart/2008/layout/LinedList"/>
    <dgm:cxn modelId="{BEABD536-333D-4427-9D3C-0229CA32C34E}" srcId="{2596B55C-73A7-4BE6-8F61-5A907BFE3CCE}" destId="{DFA1D35D-33EF-4FD8-A132-5C4AA176E64C}" srcOrd="4" destOrd="0" parTransId="{2F4E3589-AE3E-4FF4-B577-10416CB888C2}" sibTransId="{CE154E3F-950F-4C5F-BFAD-18D62E393DEC}"/>
    <dgm:cxn modelId="{8CD2B948-7A4F-458F-B00B-DE2262BD4EBE}" type="presOf" srcId="{DFA1D35D-33EF-4FD8-A132-5C4AA176E64C}" destId="{A4AF515D-8E12-4C65-AA4B-219BB200843F}" srcOrd="0" destOrd="0" presId="urn:microsoft.com/office/officeart/2008/layout/LinedList"/>
    <dgm:cxn modelId="{450D6173-3BE1-4579-8D2F-3FCE0B7BEBFA}" type="presOf" srcId="{C321BCA6-9425-4E0D-AEF8-980472016B31}" destId="{29F804A2-4089-4C24-9316-58CBD09DE91B}" srcOrd="0" destOrd="0" presId="urn:microsoft.com/office/officeart/2008/layout/LinedList"/>
    <dgm:cxn modelId="{44342C58-8A0B-42FA-92FD-237EACB53EA1}" type="presOf" srcId="{2596B55C-73A7-4BE6-8F61-5A907BFE3CCE}" destId="{7087CDAA-0D2B-46D6-A481-31D0B014AAFB}" srcOrd="0" destOrd="0" presId="urn:microsoft.com/office/officeart/2008/layout/LinedList"/>
    <dgm:cxn modelId="{57BC3959-FD00-46BC-9BA9-642432D71300}" type="presOf" srcId="{6246ADB0-2009-4A2B-A3AD-6416FE68AA68}" destId="{0E82302F-F3FB-40D0-9FFD-BE1BA3BC4FC2}" srcOrd="0" destOrd="0" presId="urn:microsoft.com/office/officeart/2008/layout/LinedList"/>
    <dgm:cxn modelId="{F81C535A-05B1-45E6-AE8E-271E38CF0D14}" type="presOf" srcId="{87B5DF52-B631-4B89-9FBE-EF111E3B7EEC}" destId="{94B98A10-7D1C-4CAF-8A65-933C5B9452BE}" srcOrd="0" destOrd="0" presId="urn:microsoft.com/office/officeart/2008/layout/LinedList"/>
    <dgm:cxn modelId="{523E6D7C-F0F4-4DB5-BC10-DCE54B46DA06}" srcId="{2596B55C-73A7-4BE6-8F61-5A907BFE3CCE}" destId="{712F8696-5243-428D-8411-781A6544456F}" srcOrd="0" destOrd="0" parTransId="{BDCD8DA5-1E91-4329-82C8-FED131D8D6B2}" sibTransId="{2C96AF09-19FE-420E-AE26-04F0877A32D4}"/>
    <dgm:cxn modelId="{BD6C59B1-777C-44CF-B886-6EE3F0519224}" type="presOf" srcId="{AAC04471-008F-4054-A5D0-1B9EF867FD98}" destId="{C457E97B-1A78-4017-B1E6-F45C5B2756FE}" srcOrd="0" destOrd="0" presId="urn:microsoft.com/office/officeart/2008/layout/LinedList"/>
    <dgm:cxn modelId="{83BB37BC-7E27-45E7-9E28-0C7C9D9EF877}" srcId="{2596B55C-73A7-4BE6-8F61-5A907BFE3CCE}" destId="{209855DD-0426-47A5-9B90-11FAADDE0107}" srcOrd="1" destOrd="0" parTransId="{F3880818-10CA-45A7-990E-17F59D0C1993}" sibTransId="{F3B97F62-3E28-4A9D-9B79-1FD149EAF246}"/>
    <dgm:cxn modelId="{372D3BE2-A4E5-43BB-A062-7AD39BC264F6}" type="presOf" srcId="{712F8696-5243-428D-8411-781A6544456F}" destId="{25E978BC-42D9-4191-B3FA-50372AED8C89}" srcOrd="0" destOrd="0" presId="urn:microsoft.com/office/officeart/2008/layout/LinedList"/>
    <dgm:cxn modelId="{0A7EB3EC-78A6-46F3-B797-7D858013C550}" srcId="{2596B55C-73A7-4BE6-8F61-5A907BFE3CCE}" destId="{C321BCA6-9425-4E0D-AEF8-980472016B31}" srcOrd="5" destOrd="0" parTransId="{9193BB99-DB80-40CC-9495-E3A4798577F6}" sibTransId="{9093D138-84DC-421C-B725-4E17F259CC5E}"/>
    <dgm:cxn modelId="{813A84FF-12AC-4E67-8ADC-274C2AF849E4}" srcId="{2596B55C-73A7-4BE6-8F61-5A907BFE3CCE}" destId="{6246ADB0-2009-4A2B-A3AD-6416FE68AA68}" srcOrd="3" destOrd="0" parTransId="{223D2BCF-6D62-4199-9891-C2BAA99A63A2}" sibTransId="{815865CB-87BD-4DBF-A073-8933A73652AC}"/>
    <dgm:cxn modelId="{2046453F-40D0-4666-9E51-47D40283EE72}" type="presParOf" srcId="{7087CDAA-0D2B-46D6-A481-31D0B014AAFB}" destId="{0102B107-2788-41DE-96C4-F89919709FE1}" srcOrd="0" destOrd="0" presId="urn:microsoft.com/office/officeart/2008/layout/LinedList"/>
    <dgm:cxn modelId="{5CEC4830-3481-431E-8DBC-13D9F0AAC650}" type="presParOf" srcId="{7087CDAA-0D2B-46D6-A481-31D0B014AAFB}" destId="{2756A820-E1D1-46F5-B286-B3B6440EBE03}" srcOrd="1" destOrd="0" presId="urn:microsoft.com/office/officeart/2008/layout/LinedList"/>
    <dgm:cxn modelId="{0F42FE1F-CB07-42E9-A286-B385369537B3}" type="presParOf" srcId="{2756A820-E1D1-46F5-B286-B3B6440EBE03}" destId="{25E978BC-42D9-4191-B3FA-50372AED8C89}" srcOrd="0" destOrd="0" presId="urn:microsoft.com/office/officeart/2008/layout/LinedList"/>
    <dgm:cxn modelId="{1CD8EE7C-4A53-4EA6-A92C-6F1F4DE027AF}" type="presParOf" srcId="{2756A820-E1D1-46F5-B286-B3B6440EBE03}" destId="{BFD9F3E1-B4FE-417B-81C0-5310EF36B630}" srcOrd="1" destOrd="0" presId="urn:microsoft.com/office/officeart/2008/layout/LinedList"/>
    <dgm:cxn modelId="{E0526B63-A5A9-49A3-B671-2D3D18C9FD47}" type="presParOf" srcId="{7087CDAA-0D2B-46D6-A481-31D0B014AAFB}" destId="{FF2C34C5-FBDA-4547-80E1-5C2EF4E0ADC2}" srcOrd="2" destOrd="0" presId="urn:microsoft.com/office/officeart/2008/layout/LinedList"/>
    <dgm:cxn modelId="{75D0A1DC-5646-4D8D-9E4E-5280C636CAF9}" type="presParOf" srcId="{7087CDAA-0D2B-46D6-A481-31D0B014AAFB}" destId="{715072B8-E77A-448B-8438-AC298DBEB722}" srcOrd="3" destOrd="0" presId="urn:microsoft.com/office/officeart/2008/layout/LinedList"/>
    <dgm:cxn modelId="{D82ECB7A-E15C-4809-901E-E72B76FB238B}" type="presParOf" srcId="{715072B8-E77A-448B-8438-AC298DBEB722}" destId="{3C6C6CC5-5DD4-4F6A-B538-C38486AD956A}" srcOrd="0" destOrd="0" presId="urn:microsoft.com/office/officeart/2008/layout/LinedList"/>
    <dgm:cxn modelId="{22F796FE-35A3-4401-925B-FA2242D286B7}" type="presParOf" srcId="{715072B8-E77A-448B-8438-AC298DBEB722}" destId="{F0AF55A4-BD1C-4AB1-9B71-6E300C9939B7}" srcOrd="1" destOrd="0" presId="urn:microsoft.com/office/officeart/2008/layout/LinedList"/>
    <dgm:cxn modelId="{4909CFC6-E0D7-4CD7-AD4A-1EB09ECD349D}" type="presParOf" srcId="{7087CDAA-0D2B-46D6-A481-31D0B014AAFB}" destId="{05C317A0-FA56-4578-BAF2-E2DD770B07FF}" srcOrd="4" destOrd="0" presId="urn:microsoft.com/office/officeart/2008/layout/LinedList"/>
    <dgm:cxn modelId="{E7C9AE3A-B8B9-4A6E-AC29-0B07F330F728}" type="presParOf" srcId="{7087CDAA-0D2B-46D6-A481-31D0B014AAFB}" destId="{0B6EA8EE-785C-41B3-AA97-9C8B127935BD}" srcOrd="5" destOrd="0" presId="urn:microsoft.com/office/officeart/2008/layout/LinedList"/>
    <dgm:cxn modelId="{9767D01C-3B16-408B-9F75-A4DA790E4C8B}" type="presParOf" srcId="{0B6EA8EE-785C-41B3-AA97-9C8B127935BD}" destId="{94B98A10-7D1C-4CAF-8A65-933C5B9452BE}" srcOrd="0" destOrd="0" presId="urn:microsoft.com/office/officeart/2008/layout/LinedList"/>
    <dgm:cxn modelId="{A606CA7C-F3FE-4967-BA96-2611FCDFA393}" type="presParOf" srcId="{0B6EA8EE-785C-41B3-AA97-9C8B127935BD}" destId="{E514CE0C-E1D3-46E2-A84A-A682689B31BF}" srcOrd="1" destOrd="0" presId="urn:microsoft.com/office/officeart/2008/layout/LinedList"/>
    <dgm:cxn modelId="{D3E9A25B-D517-4AAC-B4FC-F76D345733D0}" type="presParOf" srcId="{7087CDAA-0D2B-46D6-A481-31D0B014AAFB}" destId="{8CC46FED-C8E6-4709-9C34-B9F3B6E90606}" srcOrd="6" destOrd="0" presId="urn:microsoft.com/office/officeart/2008/layout/LinedList"/>
    <dgm:cxn modelId="{65EECB56-FAC3-4794-B1A3-D6C8964EA6AB}" type="presParOf" srcId="{7087CDAA-0D2B-46D6-A481-31D0B014AAFB}" destId="{388C8012-5F1F-4E81-A360-C2CF4B104029}" srcOrd="7" destOrd="0" presId="urn:microsoft.com/office/officeart/2008/layout/LinedList"/>
    <dgm:cxn modelId="{3D1D20E8-2EAD-4D0E-BC9F-77CEDB42C450}" type="presParOf" srcId="{388C8012-5F1F-4E81-A360-C2CF4B104029}" destId="{0E82302F-F3FB-40D0-9FFD-BE1BA3BC4FC2}" srcOrd="0" destOrd="0" presId="urn:microsoft.com/office/officeart/2008/layout/LinedList"/>
    <dgm:cxn modelId="{E97C8A70-BC9B-4385-A83E-CE7C0F889788}" type="presParOf" srcId="{388C8012-5F1F-4E81-A360-C2CF4B104029}" destId="{7D10D7A7-7FD5-4921-8830-F9C60B9D6D45}" srcOrd="1" destOrd="0" presId="urn:microsoft.com/office/officeart/2008/layout/LinedList"/>
    <dgm:cxn modelId="{9AAD6202-B51C-4B0A-B419-11D5FAD6FF5C}" type="presParOf" srcId="{7087CDAA-0D2B-46D6-A481-31D0B014AAFB}" destId="{67D06937-0F34-4AC1-88A5-692184E871E4}" srcOrd="8" destOrd="0" presId="urn:microsoft.com/office/officeart/2008/layout/LinedList"/>
    <dgm:cxn modelId="{4AA8473B-8FB7-408E-BAB6-05244B8FAA51}" type="presParOf" srcId="{7087CDAA-0D2B-46D6-A481-31D0B014AAFB}" destId="{9337B61E-9659-49F6-AF48-71E323E3AB31}" srcOrd="9" destOrd="0" presId="urn:microsoft.com/office/officeart/2008/layout/LinedList"/>
    <dgm:cxn modelId="{3E58D92F-1866-4DA0-AB16-1CCF6F39BB75}" type="presParOf" srcId="{9337B61E-9659-49F6-AF48-71E323E3AB31}" destId="{A4AF515D-8E12-4C65-AA4B-219BB200843F}" srcOrd="0" destOrd="0" presId="urn:microsoft.com/office/officeart/2008/layout/LinedList"/>
    <dgm:cxn modelId="{ED09BE31-8D72-4B61-9410-3A00D03BE8EE}" type="presParOf" srcId="{9337B61E-9659-49F6-AF48-71E323E3AB31}" destId="{20673D1A-F1CD-4D8B-AEED-3CCEBEBA590F}" srcOrd="1" destOrd="0" presId="urn:microsoft.com/office/officeart/2008/layout/LinedList"/>
    <dgm:cxn modelId="{7A11E752-F807-4082-95A8-B4EF33E9A3F2}" type="presParOf" srcId="{7087CDAA-0D2B-46D6-A481-31D0B014AAFB}" destId="{4CBCBB32-C67B-4B96-8711-EB0752F7B121}" srcOrd="10" destOrd="0" presId="urn:microsoft.com/office/officeart/2008/layout/LinedList"/>
    <dgm:cxn modelId="{82ECD572-FFE8-42A4-999C-31913746DB56}" type="presParOf" srcId="{7087CDAA-0D2B-46D6-A481-31D0B014AAFB}" destId="{7A8999E1-18EA-49C5-8011-3667C073EB55}" srcOrd="11" destOrd="0" presId="urn:microsoft.com/office/officeart/2008/layout/LinedList"/>
    <dgm:cxn modelId="{2E71CBD1-BD89-4288-AAEA-D01FEC7B2C0E}" type="presParOf" srcId="{7A8999E1-18EA-49C5-8011-3667C073EB55}" destId="{29F804A2-4089-4C24-9316-58CBD09DE91B}" srcOrd="0" destOrd="0" presId="urn:microsoft.com/office/officeart/2008/layout/LinedList"/>
    <dgm:cxn modelId="{EF9D29CB-0F8B-4FDB-BDA9-386BA33219E5}" type="presParOf" srcId="{7A8999E1-18EA-49C5-8011-3667C073EB55}" destId="{995108B2-19B1-4A23-95B3-24DDABDC8FCD}" srcOrd="1" destOrd="0" presId="urn:microsoft.com/office/officeart/2008/layout/LinedList"/>
    <dgm:cxn modelId="{EAF4367C-ED90-4167-B24D-BFFFB35A5D37}" type="presParOf" srcId="{7087CDAA-0D2B-46D6-A481-31D0B014AAFB}" destId="{C8CC609B-8D78-486D-8F56-DE3D7171AA3F}" srcOrd="12" destOrd="0" presId="urn:microsoft.com/office/officeart/2008/layout/LinedList"/>
    <dgm:cxn modelId="{51415B72-3151-4583-8273-B2AABCF0EC10}" type="presParOf" srcId="{7087CDAA-0D2B-46D6-A481-31D0B014AAFB}" destId="{9AA51FD8-A973-437C-9404-710DE9C6B98F}" srcOrd="13" destOrd="0" presId="urn:microsoft.com/office/officeart/2008/layout/LinedList"/>
    <dgm:cxn modelId="{6FD02FBF-E1A1-4FD2-BD08-651EF5465532}" type="presParOf" srcId="{9AA51FD8-A973-437C-9404-710DE9C6B98F}" destId="{C457E97B-1A78-4017-B1E6-F45C5B2756FE}" srcOrd="0" destOrd="0" presId="urn:microsoft.com/office/officeart/2008/layout/LinedList"/>
    <dgm:cxn modelId="{5792A600-6FB2-4935-B1D8-92FBD51CC8D5}" type="presParOf" srcId="{9AA51FD8-A973-437C-9404-710DE9C6B98F}" destId="{3679F6B9-DB45-4305-9133-2A583A16FA09}"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7E1AAFF-DF07-4E70-A238-18C4E0EB15F2}"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4CE22E06-9E2E-46E1-B008-748934814E00}">
      <dgm:prSet custT="1"/>
      <dgm:spPr/>
      <dgm:t>
        <a:bodyPr/>
        <a:lstStyle/>
        <a:p>
          <a:r>
            <a:rPr lang="en-US" sz="1800" dirty="0">
              <a:latin typeface="Arial" panose="020B0604020202020204" pitchFamily="34" charset="0"/>
              <a:cs typeface="Arial" panose="020B0604020202020204" pitchFamily="34" charset="0"/>
            </a:rPr>
            <a:t>Social Media Marketing</a:t>
          </a:r>
        </a:p>
      </dgm:t>
    </dgm:pt>
    <dgm:pt modelId="{7338468F-1F60-4AF0-923C-DE983FBD75BD}" type="parTrans" cxnId="{5717F755-1C4B-4346-8DF7-401AEDD8132C}">
      <dgm:prSet/>
      <dgm:spPr/>
      <dgm:t>
        <a:bodyPr/>
        <a:lstStyle/>
        <a:p>
          <a:endParaRPr lang="en-US"/>
        </a:p>
      </dgm:t>
    </dgm:pt>
    <dgm:pt modelId="{AE524E89-55F8-4625-915E-3F2C477C14B2}" type="sibTrans" cxnId="{5717F755-1C4B-4346-8DF7-401AEDD8132C}">
      <dgm:prSet/>
      <dgm:spPr/>
      <dgm:t>
        <a:bodyPr/>
        <a:lstStyle/>
        <a:p>
          <a:endParaRPr lang="en-US"/>
        </a:p>
      </dgm:t>
    </dgm:pt>
    <dgm:pt modelId="{16C314E6-FE79-4CF2-B701-E267B6273F2A}">
      <dgm:prSet/>
      <dgm:spPr/>
      <dgm:t>
        <a:bodyPr/>
        <a:lstStyle/>
        <a:p>
          <a:r>
            <a:rPr lang="en-US" dirty="0">
              <a:latin typeface="Arial" panose="020B0604020202020204" pitchFamily="34" charset="0"/>
              <a:cs typeface="Arial" panose="020B0604020202020204" pitchFamily="34" charset="0"/>
            </a:rPr>
            <a:t>- Use Instagram and TikTok to promote products and student atmosphere</a:t>
          </a:r>
        </a:p>
      </dgm:t>
    </dgm:pt>
    <dgm:pt modelId="{5B214346-26AF-414D-A0A5-03199F72C384}" type="parTrans" cxnId="{6E20B8A3-7405-4841-92EF-144FC8FAD6AD}">
      <dgm:prSet/>
      <dgm:spPr/>
      <dgm:t>
        <a:bodyPr/>
        <a:lstStyle/>
        <a:p>
          <a:endParaRPr lang="en-US"/>
        </a:p>
      </dgm:t>
    </dgm:pt>
    <dgm:pt modelId="{1AACA1CC-9D8D-4BD4-AF89-596BC2A7CC93}" type="sibTrans" cxnId="{6E20B8A3-7405-4841-92EF-144FC8FAD6AD}">
      <dgm:prSet/>
      <dgm:spPr/>
      <dgm:t>
        <a:bodyPr/>
        <a:lstStyle/>
        <a:p>
          <a:endParaRPr lang="en-US"/>
        </a:p>
      </dgm:t>
    </dgm:pt>
    <dgm:pt modelId="{4C473FFD-F9A9-43A9-9B53-E91BFAA8CCDC}">
      <dgm:prSet custT="1"/>
      <dgm:spPr/>
      <dgm:t>
        <a:bodyPr/>
        <a:lstStyle/>
        <a:p>
          <a:r>
            <a:rPr lang="en-US" sz="1800" dirty="0">
              <a:latin typeface="Arial" panose="020B0604020202020204" pitchFamily="34" charset="0"/>
              <a:cs typeface="Arial" panose="020B0604020202020204" pitchFamily="34" charset="0"/>
            </a:rPr>
            <a:t>- Share short videos, offers, and cafe events</a:t>
          </a:r>
        </a:p>
      </dgm:t>
    </dgm:pt>
    <dgm:pt modelId="{47807BB2-F12F-4F85-A661-5BBDFD0E9748}" type="parTrans" cxnId="{DA29969C-59D1-46D0-B189-FBFB72CD3C7D}">
      <dgm:prSet/>
      <dgm:spPr/>
      <dgm:t>
        <a:bodyPr/>
        <a:lstStyle/>
        <a:p>
          <a:endParaRPr lang="en-US"/>
        </a:p>
      </dgm:t>
    </dgm:pt>
    <dgm:pt modelId="{6E29A801-4E0B-49F4-B481-75CF72176A65}" type="sibTrans" cxnId="{DA29969C-59D1-46D0-B189-FBFB72CD3C7D}">
      <dgm:prSet/>
      <dgm:spPr/>
      <dgm:t>
        <a:bodyPr/>
        <a:lstStyle/>
        <a:p>
          <a:endParaRPr lang="en-US"/>
        </a:p>
      </dgm:t>
    </dgm:pt>
    <dgm:pt modelId="{482DE212-9977-4B52-94CE-DA038B68253D}">
      <dgm:prSet custT="1"/>
      <dgm:spPr/>
      <dgm:t>
        <a:bodyPr/>
        <a:lstStyle/>
        <a:p>
          <a:r>
            <a:rPr lang="en-US" sz="1800" b="0" dirty="0">
              <a:latin typeface="Arial" panose="020B0604020202020204" pitchFamily="34" charset="0"/>
              <a:cs typeface="Arial" panose="020B0604020202020204" pitchFamily="34" charset="0"/>
            </a:rPr>
            <a:t>Student Loyalty &amp; Discounts</a:t>
          </a:r>
        </a:p>
      </dgm:t>
    </dgm:pt>
    <dgm:pt modelId="{35D60CE1-E60C-4302-96C6-D0EC8DF63896}" type="parTrans" cxnId="{8A705AF5-CA6E-4D40-A0E5-5469B575D492}">
      <dgm:prSet/>
      <dgm:spPr/>
      <dgm:t>
        <a:bodyPr/>
        <a:lstStyle/>
        <a:p>
          <a:endParaRPr lang="en-US"/>
        </a:p>
      </dgm:t>
    </dgm:pt>
    <dgm:pt modelId="{3CE6AAEA-2321-4815-97BC-493B0E4ADC3F}" type="sibTrans" cxnId="{8A705AF5-CA6E-4D40-A0E5-5469B575D492}">
      <dgm:prSet/>
      <dgm:spPr/>
      <dgm:t>
        <a:bodyPr/>
        <a:lstStyle/>
        <a:p>
          <a:endParaRPr lang="en-US"/>
        </a:p>
      </dgm:t>
    </dgm:pt>
    <dgm:pt modelId="{FD530F7F-9AD0-428B-9573-A1A6EE47481C}">
      <dgm:prSet custT="1"/>
      <dgm:spPr/>
      <dgm:t>
        <a:bodyPr/>
        <a:lstStyle/>
        <a:p>
          <a:r>
            <a:rPr lang="en-US" sz="1800" dirty="0">
              <a:latin typeface="Arial" panose="020B0604020202020204" pitchFamily="34" charset="0"/>
              <a:cs typeface="Arial" panose="020B0604020202020204" pitchFamily="34" charset="0"/>
            </a:rPr>
            <a:t>- 10% student discount</a:t>
          </a:r>
        </a:p>
      </dgm:t>
    </dgm:pt>
    <dgm:pt modelId="{B15B1F92-03FB-4C63-BE0A-0500F4EFF33E}" type="parTrans" cxnId="{C0F24685-F4F8-4C0B-BD5A-16825FAA2FA7}">
      <dgm:prSet/>
      <dgm:spPr/>
      <dgm:t>
        <a:bodyPr/>
        <a:lstStyle/>
        <a:p>
          <a:endParaRPr lang="en-US"/>
        </a:p>
      </dgm:t>
    </dgm:pt>
    <dgm:pt modelId="{445B87F5-CDD6-4745-A90A-696B11C40C72}" type="sibTrans" cxnId="{C0F24685-F4F8-4C0B-BD5A-16825FAA2FA7}">
      <dgm:prSet/>
      <dgm:spPr/>
      <dgm:t>
        <a:bodyPr/>
        <a:lstStyle/>
        <a:p>
          <a:endParaRPr lang="en-US"/>
        </a:p>
      </dgm:t>
    </dgm:pt>
    <dgm:pt modelId="{898B78CE-EC97-4F72-A5D3-25B5DA50D5A1}">
      <dgm:prSet custT="1"/>
      <dgm:spPr/>
      <dgm:t>
        <a:bodyPr/>
        <a:lstStyle/>
        <a:p>
          <a:r>
            <a:rPr lang="en-US" sz="1800" dirty="0">
              <a:latin typeface="Arial" panose="020B0604020202020204" pitchFamily="34" charset="0"/>
              <a:cs typeface="Arial" panose="020B0604020202020204" pitchFamily="34" charset="0"/>
            </a:rPr>
            <a:t>- Digital loyalty card to encourage repeat visits</a:t>
          </a:r>
        </a:p>
      </dgm:t>
    </dgm:pt>
    <dgm:pt modelId="{7AADF3AA-84E4-46D7-8A5C-7F1862CB97FE}" type="parTrans" cxnId="{E30DDD52-1C96-412C-ACE2-D392A1859278}">
      <dgm:prSet/>
      <dgm:spPr/>
      <dgm:t>
        <a:bodyPr/>
        <a:lstStyle/>
        <a:p>
          <a:endParaRPr lang="en-US"/>
        </a:p>
      </dgm:t>
    </dgm:pt>
    <dgm:pt modelId="{CA825A2B-D0CD-477A-8B15-976B694C5998}" type="sibTrans" cxnId="{E30DDD52-1C96-412C-ACE2-D392A1859278}">
      <dgm:prSet/>
      <dgm:spPr/>
      <dgm:t>
        <a:bodyPr/>
        <a:lstStyle/>
        <a:p>
          <a:endParaRPr lang="en-US"/>
        </a:p>
      </dgm:t>
    </dgm:pt>
    <dgm:pt modelId="{16B2BF27-77AB-4F41-90E0-6A8915FC7BA7}" type="pres">
      <dgm:prSet presAssocID="{B7E1AAFF-DF07-4E70-A238-18C4E0EB15F2}" presName="diagram" presStyleCnt="0">
        <dgm:presLayoutVars>
          <dgm:dir/>
          <dgm:resizeHandles val="exact"/>
        </dgm:presLayoutVars>
      </dgm:prSet>
      <dgm:spPr/>
    </dgm:pt>
    <dgm:pt modelId="{A6E32EB0-D52B-4BAE-9DFC-64AB2B74BE01}" type="pres">
      <dgm:prSet presAssocID="{4CE22E06-9E2E-46E1-B008-748934814E00}" presName="node" presStyleLbl="node1" presStyleIdx="0" presStyleCnt="6">
        <dgm:presLayoutVars>
          <dgm:bulletEnabled val="1"/>
        </dgm:presLayoutVars>
      </dgm:prSet>
      <dgm:spPr/>
    </dgm:pt>
    <dgm:pt modelId="{AC5B678F-974F-4698-A8AA-857368A10524}" type="pres">
      <dgm:prSet presAssocID="{AE524E89-55F8-4625-915E-3F2C477C14B2}" presName="sibTrans" presStyleCnt="0"/>
      <dgm:spPr/>
    </dgm:pt>
    <dgm:pt modelId="{84B63106-196D-4133-8B8E-3DCC6BE0575F}" type="pres">
      <dgm:prSet presAssocID="{16C314E6-FE79-4CF2-B701-E267B6273F2A}" presName="node" presStyleLbl="node1" presStyleIdx="1" presStyleCnt="6">
        <dgm:presLayoutVars>
          <dgm:bulletEnabled val="1"/>
        </dgm:presLayoutVars>
      </dgm:prSet>
      <dgm:spPr/>
    </dgm:pt>
    <dgm:pt modelId="{74A1AB07-DE37-42B9-BD76-50C3469AF224}" type="pres">
      <dgm:prSet presAssocID="{1AACA1CC-9D8D-4BD4-AF89-596BC2A7CC93}" presName="sibTrans" presStyleCnt="0"/>
      <dgm:spPr/>
    </dgm:pt>
    <dgm:pt modelId="{2026053F-42DB-4A8B-98E2-3341E4B3D984}" type="pres">
      <dgm:prSet presAssocID="{4C473FFD-F9A9-43A9-9B53-E91BFAA8CCDC}" presName="node" presStyleLbl="node1" presStyleIdx="2" presStyleCnt="6">
        <dgm:presLayoutVars>
          <dgm:bulletEnabled val="1"/>
        </dgm:presLayoutVars>
      </dgm:prSet>
      <dgm:spPr/>
    </dgm:pt>
    <dgm:pt modelId="{86FE85AD-33C3-4A20-A329-E2A58A150EDA}" type="pres">
      <dgm:prSet presAssocID="{6E29A801-4E0B-49F4-B481-75CF72176A65}" presName="sibTrans" presStyleCnt="0"/>
      <dgm:spPr/>
    </dgm:pt>
    <dgm:pt modelId="{D1952436-5A06-4FC3-8DB3-4C0FB25840C0}" type="pres">
      <dgm:prSet presAssocID="{482DE212-9977-4B52-94CE-DA038B68253D}" presName="node" presStyleLbl="node1" presStyleIdx="3" presStyleCnt="6">
        <dgm:presLayoutVars>
          <dgm:bulletEnabled val="1"/>
        </dgm:presLayoutVars>
      </dgm:prSet>
      <dgm:spPr/>
    </dgm:pt>
    <dgm:pt modelId="{1F526C37-A1B3-45F7-99DD-1D6820EA1E50}" type="pres">
      <dgm:prSet presAssocID="{3CE6AAEA-2321-4815-97BC-493B0E4ADC3F}" presName="sibTrans" presStyleCnt="0"/>
      <dgm:spPr/>
    </dgm:pt>
    <dgm:pt modelId="{EF9D3215-0E80-4280-B6A2-A99B6C803EF3}" type="pres">
      <dgm:prSet presAssocID="{FD530F7F-9AD0-428B-9573-A1A6EE47481C}" presName="node" presStyleLbl="node1" presStyleIdx="4" presStyleCnt="6">
        <dgm:presLayoutVars>
          <dgm:bulletEnabled val="1"/>
        </dgm:presLayoutVars>
      </dgm:prSet>
      <dgm:spPr/>
    </dgm:pt>
    <dgm:pt modelId="{B13163D9-63D0-445C-A35A-577E57B73A6D}" type="pres">
      <dgm:prSet presAssocID="{445B87F5-CDD6-4745-A90A-696B11C40C72}" presName="sibTrans" presStyleCnt="0"/>
      <dgm:spPr/>
    </dgm:pt>
    <dgm:pt modelId="{C8CA9837-B2EF-4AF6-AD23-453EC27B60E4}" type="pres">
      <dgm:prSet presAssocID="{898B78CE-EC97-4F72-A5D3-25B5DA50D5A1}" presName="node" presStyleLbl="node1" presStyleIdx="5" presStyleCnt="6">
        <dgm:presLayoutVars>
          <dgm:bulletEnabled val="1"/>
        </dgm:presLayoutVars>
      </dgm:prSet>
      <dgm:spPr/>
    </dgm:pt>
  </dgm:ptLst>
  <dgm:cxnLst>
    <dgm:cxn modelId="{8A425805-F765-4BD3-81F5-3F0D37C48B4C}" type="presOf" srcId="{16C314E6-FE79-4CF2-B701-E267B6273F2A}" destId="{84B63106-196D-4133-8B8E-3DCC6BE0575F}" srcOrd="0" destOrd="0" presId="urn:microsoft.com/office/officeart/2005/8/layout/default"/>
    <dgm:cxn modelId="{8396204F-2B59-465A-B122-6F148BDA0F92}" type="presOf" srcId="{482DE212-9977-4B52-94CE-DA038B68253D}" destId="{D1952436-5A06-4FC3-8DB3-4C0FB25840C0}" srcOrd="0" destOrd="0" presId="urn:microsoft.com/office/officeart/2005/8/layout/default"/>
    <dgm:cxn modelId="{E30DDD52-1C96-412C-ACE2-D392A1859278}" srcId="{B7E1AAFF-DF07-4E70-A238-18C4E0EB15F2}" destId="{898B78CE-EC97-4F72-A5D3-25B5DA50D5A1}" srcOrd="5" destOrd="0" parTransId="{7AADF3AA-84E4-46D7-8A5C-7F1862CB97FE}" sibTransId="{CA825A2B-D0CD-477A-8B15-976B694C5998}"/>
    <dgm:cxn modelId="{5717F755-1C4B-4346-8DF7-401AEDD8132C}" srcId="{B7E1AAFF-DF07-4E70-A238-18C4E0EB15F2}" destId="{4CE22E06-9E2E-46E1-B008-748934814E00}" srcOrd="0" destOrd="0" parTransId="{7338468F-1F60-4AF0-923C-DE983FBD75BD}" sibTransId="{AE524E89-55F8-4625-915E-3F2C477C14B2}"/>
    <dgm:cxn modelId="{43965683-E476-45E2-A915-B2DEBF869DD7}" type="presOf" srcId="{FD530F7F-9AD0-428B-9573-A1A6EE47481C}" destId="{EF9D3215-0E80-4280-B6A2-A99B6C803EF3}" srcOrd="0" destOrd="0" presId="urn:microsoft.com/office/officeart/2005/8/layout/default"/>
    <dgm:cxn modelId="{C0F24685-F4F8-4C0B-BD5A-16825FAA2FA7}" srcId="{B7E1AAFF-DF07-4E70-A238-18C4E0EB15F2}" destId="{FD530F7F-9AD0-428B-9573-A1A6EE47481C}" srcOrd="4" destOrd="0" parTransId="{B15B1F92-03FB-4C63-BE0A-0500F4EFF33E}" sibTransId="{445B87F5-CDD6-4745-A90A-696B11C40C72}"/>
    <dgm:cxn modelId="{DA29969C-59D1-46D0-B189-FBFB72CD3C7D}" srcId="{B7E1AAFF-DF07-4E70-A238-18C4E0EB15F2}" destId="{4C473FFD-F9A9-43A9-9B53-E91BFAA8CCDC}" srcOrd="2" destOrd="0" parTransId="{47807BB2-F12F-4F85-A661-5BBDFD0E9748}" sibTransId="{6E29A801-4E0B-49F4-B481-75CF72176A65}"/>
    <dgm:cxn modelId="{6E20B8A3-7405-4841-92EF-144FC8FAD6AD}" srcId="{B7E1AAFF-DF07-4E70-A238-18C4E0EB15F2}" destId="{16C314E6-FE79-4CF2-B701-E267B6273F2A}" srcOrd="1" destOrd="0" parTransId="{5B214346-26AF-414D-A0A5-03199F72C384}" sibTransId="{1AACA1CC-9D8D-4BD4-AF89-596BC2A7CC93}"/>
    <dgm:cxn modelId="{13B18AB0-FB72-4207-86D7-C64DF2CAA7D1}" type="presOf" srcId="{4C473FFD-F9A9-43A9-9B53-E91BFAA8CCDC}" destId="{2026053F-42DB-4A8B-98E2-3341E4B3D984}" srcOrd="0" destOrd="0" presId="urn:microsoft.com/office/officeart/2005/8/layout/default"/>
    <dgm:cxn modelId="{7D0111E3-1562-4C79-AB19-9353BDA3F3D4}" type="presOf" srcId="{B7E1AAFF-DF07-4E70-A238-18C4E0EB15F2}" destId="{16B2BF27-77AB-4F41-90E0-6A8915FC7BA7}" srcOrd="0" destOrd="0" presId="urn:microsoft.com/office/officeart/2005/8/layout/default"/>
    <dgm:cxn modelId="{44AD6AF5-B8BC-4649-B9F6-C13711B4513A}" type="presOf" srcId="{898B78CE-EC97-4F72-A5D3-25B5DA50D5A1}" destId="{C8CA9837-B2EF-4AF6-AD23-453EC27B60E4}" srcOrd="0" destOrd="0" presId="urn:microsoft.com/office/officeart/2005/8/layout/default"/>
    <dgm:cxn modelId="{8A705AF5-CA6E-4D40-A0E5-5469B575D492}" srcId="{B7E1AAFF-DF07-4E70-A238-18C4E0EB15F2}" destId="{482DE212-9977-4B52-94CE-DA038B68253D}" srcOrd="3" destOrd="0" parTransId="{35D60CE1-E60C-4302-96C6-D0EC8DF63896}" sibTransId="{3CE6AAEA-2321-4815-97BC-493B0E4ADC3F}"/>
    <dgm:cxn modelId="{8FED10FF-5B77-41AF-A526-1C918F81E3D5}" type="presOf" srcId="{4CE22E06-9E2E-46E1-B008-748934814E00}" destId="{A6E32EB0-D52B-4BAE-9DFC-64AB2B74BE01}" srcOrd="0" destOrd="0" presId="urn:microsoft.com/office/officeart/2005/8/layout/default"/>
    <dgm:cxn modelId="{4D1D05C3-D8B3-4927-B27E-DBCF8D044D8A}" type="presParOf" srcId="{16B2BF27-77AB-4F41-90E0-6A8915FC7BA7}" destId="{A6E32EB0-D52B-4BAE-9DFC-64AB2B74BE01}" srcOrd="0" destOrd="0" presId="urn:microsoft.com/office/officeart/2005/8/layout/default"/>
    <dgm:cxn modelId="{E1051CA7-C3D9-4EA2-9E57-1C4C5A14597C}" type="presParOf" srcId="{16B2BF27-77AB-4F41-90E0-6A8915FC7BA7}" destId="{AC5B678F-974F-4698-A8AA-857368A10524}" srcOrd="1" destOrd="0" presId="urn:microsoft.com/office/officeart/2005/8/layout/default"/>
    <dgm:cxn modelId="{2A708404-B3E7-48DD-A648-C911C2D00763}" type="presParOf" srcId="{16B2BF27-77AB-4F41-90E0-6A8915FC7BA7}" destId="{84B63106-196D-4133-8B8E-3DCC6BE0575F}" srcOrd="2" destOrd="0" presId="urn:microsoft.com/office/officeart/2005/8/layout/default"/>
    <dgm:cxn modelId="{8B4467C2-7C9E-44A9-9FCD-D51671D62213}" type="presParOf" srcId="{16B2BF27-77AB-4F41-90E0-6A8915FC7BA7}" destId="{74A1AB07-DE37-42B9-BD76-50C3469AF224}" srcOrd="3" destOrd="0" presId="urn:microsoft.com/office/officeart/2005/8/layout/default"/>
    <dgm:cxn modelId="{27BD3EF3-3239-444D-B484-B19B6EF3786C}" type="presParOf" srcId="{16B2BF27-77AB-4F41-90E0-6A8915FC7BA7}" destId="{2026053F-42DB-4A8B-98E2-3341E4B3D984}" srcOrd="4" destOrd="0" presId="urn:microsoft.com/office/officeart/2005/8/layout/default"/>
    <dgm:cxn modelId="{C388F13C-3EAB-4CB6-AF65-807CD1E84F47}" type="presParOf" srcId="{16B2BF27-77AB-4F41-90E0-6A8915FC7BA7}" destId="{86FE85AD-33C3-4A20-A329-E2A58A150EDA}" srcOrd="5" destOrd="0" presId="urn:microsoft.com/office/officeart/2005/8/layout/default"/>
    <dgm:cxn modelId="{7F94138C-7E12-4D6C-A9DD-6E8EF9B177FA}" type="presParOf" srcId="{16B2BF27-77AB-4F41-90E0-6A8915FC7BA7}" destId="{D1952436-5A06-4FC3-8DB3-4C0FB25840C0}" srcOrd="6" destOrd="0" presId="urn:microsoft.com/office/officeart/2005/8/layout/default"/>
    <dgm:cxn modelId="{3553A30F-86CE-4AB5-B690-CEE2882B19D4}" type="presParOf" srcId="{16B2BF27-77AB-4F41-90E0-6A8915FC7BA7}" destId="{1F526C37-A1B3-45F7-99DD-1D6820EA1E50}" srcOrd="7" destOrd="0" presId="urn:microsoft.com/office/officeart/2005/8/layout/default"/>
    <dgm:cxn modelId="{0D25CB36-81A5-4A33-9922-714AA3D2A82C}" type="presParOf" srcId="{16B2BF27-77AB-4F41-90E0-6A8915FC7BA7}" destId="{EF9D3215-0E80-4280-B6A2-A99B6C803EF3}" srcOrd="8" destOrd="0" presId="urn:microsoft.com/office/officeart/2005/8/layout/default"/>
    <dgm:cxn modelId="{EADB9F91-9C55-4CB6-922F-0FEA55C974EE}" type="presParOf" srcId="{16B2BF27-77AB-4F41-90E0-6A8915FC7BA7}" destId="{B13163D9-63D0-445C-A35A-577E57B73A6D}" srcOrd="9" destOrd="0" presId="urn:microsoft.com/office/officeart/2005/8/layout/default"/>
    <dgm:cxn modelId="{6D5082EB-9B75-4351-90B0-3B26E4F2B487}" type="presParOf" srcId="{16B2BF27-77AB-4F41-90E0-6A8915FC7BA7}" destId="{C8CA9837-B2EF-4AF6-AD23-453EC27B60E4}"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754975C-598B-4078-95D9-52784DA0C045}"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694DA5DE-EE2E-4C89-898E-F4F3EBA7CA57}">
      <dgm:prSet custT="1"/>
      <dgm:spPr/>
      <dgm:t>
        <a:bodyPr/>
        <a:lstStyle/>
        <a:p>
          <a:pPr algn="just">
            <a:lnSpc>
              <a:spcPct val="100000"/>
            </a:lnSpc>
          </a:pPr>
          <a:r>
            <a:rPr lang="en-US" sz="1400" b="0" dirty="0">
              <a:latin typeface="Arial" panose="020B0604020202020204" pitchFamily="34" charset="0"/>
              <a:cs typeface="Arial" panose="020B0604020202020204" pitchFamily="34" charset="0"/>
            </a:rPr>
            <a:t>The net cash flow of the business is calculated by subtracting the total cash outflows from the total cash inflows.</a:t>
          </a:r>
        </a:p>
      </dgm:t>
    </dgm:pt>
    <dgm:pt modelId="{D7018160-0E47-4F8A-BBDB-4307FDACBE92}" type="parTrans" cxnId="{9D0A09BA-8FF6-4D5C-A659-3310798903C5}">
      <dgm:prSet/>
      <dgm:spPr/>
      <dgm:t>
        <a:bodyPr/>
        <a:lstStyle/>
        <a:p>
          <a:endParaRPr lang="en-US"/>
        </a:p>
      </dgm:t>
    </dgm:pt>
    <dgm:pt modelId="{B35051A6-078E-40FF-B1AE-807369C0C15D}" type="sibTrans" cxnId="{9D0A09BA-8FF6-4D5C-A659-3310798903C5}">
      <dgm:prSet/>
      <dgm:spPr/>
      <dgm:t>
        <a:bodyPr/>
        <a:lstStyle/>
        <a:p>
          <a:pPr>
            <a:lnSpc>
              <a:spcPct val="100000"/>
            </a:lnSpc>
          </a:pPr>
          <a:endParaRPr lang="en-US"/>
        </a:p>
      </dgm:t>
    </dgm:pt>
    <dgm:pt modelId="{430A0002-EC33-4A63-96BC-CA7D3920A6EE}">
      <dgm:prSet custT="1"/>
      <dgm:spPr/>
      <dgm:t>
        <a:bodyPr/>
        <a:lstStyle/>
        <a:p>
          <a:pPr>
            <a:lnSpc>
              <a:spcPct val="100000"/>
            </a:lnSpc>
          </a:pPr>
          <a:r>
            <a:rPr lang="en-US" sz="1600" b="1" i="1" dirty="0"/>
            <a:t>Net Cash Flow = A – B</a:t>
          </a:r>
        </a:p>
      </dgm:t>
    </dgm:pt>
    <dgm:pt modelId="{9841D1B8-0CAD-44F7-9136-0A64853B3AA5}" type="parTrans" cxnId="{5104AF8E-5D8C-48EF-811D-CB102C637686}">
      <dgm:prSet/>
      <dgm:spPr/>
      <dgm:t>
        <a:bodyPr/>
        <a:lstStyle/>
        <a:p>
          <a:endParaRPr lang="en-US"/>
        </a:p>
      </dgm:t>
    </dgm:pt>
    <dgm:pt modelId="{716977E9-6A4C-4BBB-A42D-78D5E4B318D9}" type="sibTrans" cxnId="{5104AF8E-5D8C-48EF-811D-CB102C637686}">
      <dgm:prSet/>
      <dgm:spPr/>
      <dgm:t>
        <a:bodyPr/>
        <a:lstStyle/>
        <a:p>
          <a:pPr>
            <a:lnSpc>
              <a:spcPct val="100000"/>
            </a:lnSpc>
          </a:pPr>
          <a:endParaRPr lang="en-US"/>
        </a:p>
      </dgm:t>
    </dgm:pt>
    <dgm:pt modelId="{1255B219-A96B-459B-AAFA-A5B6E8A2CD03}">
      <dgm:prSet custT="1"/>
      <dgm:spPr/>
      <dgm:t>
        <a:bodyPr/>
        <a:lstStyle/>
        <a:p>
          <a:pPr>
            <a:lnSpc>
              <a:spcPct val="100000"/>
            </a:lnSpc>
          </a:pPr>
          <a:r>
            <a:rPr lang="en-GB" sz="1600" b="1" i="1" dirty="0"/>
            <a:t>£72,000 – £30,300 = £41,700</a:t>
          </a:r>
          <a:endParaRPr lang="en-US" sz="1600" b="1" i="1" dirty="0"/>
        </a:p>
      </dgm:t>
    </dgm:pt>
    <dgm:pt modelId="{143634F5-C98F-4C70-B152-DDF42DD76FC9}" type="parTrans" cxnId="{CA1552FD-F531-4916-B638-39747AA9C729}">
      <dgm:prSet/>
      <dgm:spPr/>
      <dgm:t>
        <a:bodyPr/>
        <a:lstStyle/>
        <a:p>
          <a:endParaRPr lang="en-US"/>
        </a:p>
      </dgm:t>
    </dgm:pt>
    <dgm:pt modelId="{38318B63-505D-4937-A563-0406CC36FD47}" type="sibTrans" cxnId="{CA1552FD-F531-4916-B638-39747AA9C729}">
      <dgm:prSet/>
      <dgm:spPr/>
      <dgm:t>
        <a:bodyPr/>
        <a:lstStyle/>
        <a:p>
          <a:pPr>
            <a:lnSpc>
              <a:spcPct val="100000"/>
            </a:lnSpc>
          </a:pPr>
          <a:endParaRPr lang="en-US"/>
        </a:p>
      </dgm:t>
    </dgm:pt>
    <dgm:pt modelId="{EF5290B8-B0C8-4BB3-8FC2-0A27915E5734}">
      <dgm:prSet custT="1"/>
      <dgm:spPr/>
      <dgm:t>
        <a:bodyPr/>
        <a:lstStyle/>
        <a:p>
          <a:pPr algn="just">
            <a:lnSpc>
              <a:spcPct val="100000"/>
            </a:lnSpc>
          </a:pPr>
          <a:r>
            <a:rPr lang="en-US" sz="1600" b="0" i="1" dirty="0"/>
            <a:t>The opening balance at the beginning of the period is </a:t>
          </a:r>
          <a:r>
            <a:rPr lang="en-US" sz="1600" b="1" i="1" dirty="0"/>
            <a:t>£0</a:t>
          </a:r>
          <a:r>
            <a:rPr lang="en-US" sz="1600" b="0" i="1" dirty="0"/>
            <a:t>, as the business is in the start-up phase. After accounting for all projected inflows and outflows, the closing balance is expected to be </a:t>
          </a:r>
          <a:r>
            <a:rPr lang="en-US" sz="1600" b="1" i="1" dirty="0"/>
            <a:t>£41,700</a:t>
          </a:r>
          <a:r>
            <a:rPr lang="en-US" sz="1600" b="0" i="1" dirty="0"/>
            <a:t>.</a:t>
          </a:r>
        </a:p>
      </dgm:t>
    </dgm:pt>
    <dgm:pt modelId="{C3C76057-DA5A-461C-AE4C-C1E0DB056C77}" type="parTrans" cxnId="{46679527-D6E5-4CCC-A804-70A449E2E8E2}">
      <dgm:prSet/>
      <dgm:spPr/>
      <dgm:t>
        <a:bodyPr/>
        <a:lstStyle/>
        <a:p>
          <a:endParaRPr lang="en-US"/>
        </a:p>
      </dgm:t>
    </dgm:pt>
    <dgm:pt modelId="{4C17045E-3678-4B3D-828C-23CEE9F57FEF}" type="sibTrans" cxnId="{46679527-D6E5-4CCC-A804-70A449E2E8E2}">
      <dgm:prSet/>
      <dgm:spPr/>
      <dgm:t>
        <a:bodyPr/>
        <a:lstStyle/>
        <a:p>
          <a:pPr>
            <a:lnSpc>
              <a:spcPct val="100000"/>
            </a:lnSpc>
          </a:pPr>
          <a:endParaRPr lang="en-US"/>
        </a:p>
      </dgm:t>
    </dgm:pt>
    <dgm:pt modelId="{F1AB4939-649D-4ED8-B2F6-8F345C8FC13F}">
      <dgm:prSet custT="1"/>
      <dgm:spPr/>
      <dgm:t>
        <a:bodyPr/>
        <a:lstStyle/>
        <a:p>
          <a:pPr algn="just">
            <a:lnSpc>
              <a:spcPct val="100000"/>
            </a:lnSpc>
          </a:pPr>
          <a:r>
            <a:rPr lang="en-US" sz="1400" b="0" i="1" dirty="0"/>
            <a:t>This positive closing balance indicates that the business is financially viable and demonstrates strong short-term liquidity. It also suggests that the cafe will have sufficient financial resources to support its initial operations and manage early-stage expenses.</a:t>
          </a:r>
        </a:p>
      </dgm:t>
    </dgm:pt>
    <dgm:pt modelId="{D8845EF0-2DAD-4371-937B-596234F82EA5}" type="parTrans" cxnId="{D5112019-C017-4009-B061-B42914A1DFDE}">
      <dgm:prSet/>
      <dgm:spPr/>
      <dgm:t>
        <a:bodyPr/>
        <a:lstStyle/>
        <a:p>
          <a:endParaRPr lang="en-US"/>
        </a:p>
      </dgm:t>
    </dgm:pt>
    <dgm:pt modelId="{7F8444DC-1290-4F4B-B195-A9C346BF0236}" type="sibTrans" cxnId="{D5112019-C017-4009-B061-B42914A1DFDE}">
      <dgm:prSet/>
      <dgm:spPr/>
      <dgm:t>
        <a:bodyPr/>
        <a:lstStyle/>
        <a:p>
          <a:endParaRPr lang="en-US"/>
        </a:p>
      </dgm:t>
    </dgm:pt>
    <dgm:pt modelId="{2AA2BACD-9FF0-4FDA-9F4F-442FD0985E5F}" type="pres">
      <dgm:prSet presAssocID="{3754975C-598B-4078-95D9-52784DA0C045}" presName="root" presStyleCnt="0">
        <dgm:presLayoutVars>
          <dgm:dir/>
          <dgm:resizeHandles val="exact"/>
        </dgm:presLayoutVars>
      </dgm:prSet>
      <dgm:spPr/>
    </dgm:pt>
    <dgm:pt modelId="{D042E906-764F-4204-81CE-51CF27B77B4A}" type="pres">
      <dgm:prSet presAssocID="{3754975C-598B-4078-95D9-52784DA0C045}" presName="container" presStyleCnt="0">
        <dgm:presLayoutVars>
          <dgm:dir/>
          <dgm:resizeHandles val="exact"/>
        </dgm:presLayoutVars>
      </dgm:prSet>
      <dgm:spPr/>
    </dgm:pt>
    <dgm:pt modelId="{9189E7F7-B803-42F9-AE3D-92DB62CE130D}" type="pres">
      <dgm:prSet presAssocID="{694DA5DE-EE2E-4C89-898E-F4F3EBA7CA57}" presName="compNode" presStyleCnt="0"/>
      <dgm:spPr/>
    </dgm:pt>
    <dgm:pt modelId="{EE4A9DD1-DA76-412D-8FC5-A459675D04EA}" type="pres">
      <dgm:prSet presAssocID="{694DA5DE-EE2E-4C89-898E-F4F3EBA7CA57}" presName="iconBgRect" presStyleLbl="bgShp" presStyleIdx="0" presStyleCnt="5"/>
      <dgm:spPr/>
    </dgm:pt>
    <dgm:pt modelId="{33062941-6BE3-4529-8CFB-C3C1FCCA23A7}" type="pres">
      <dgm:prSet presAssocID="{694DA5DE-EE2E-4C89-898E-F4F3EBA7CA5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oney"/>
        </a:ext>
      </dgm:extLst>
    </dgm:pt>
    <dgm:pt modelId="{1C7DE3D2-51BD-4771-8D9A-51A117D74ABD}" type="pres">
      <dgm:prSet presAssocID="{694DA5DE-EE2E-4C89-898E-F4F3EBA7CA57}" presName="spaceRect" presStyleCnt="0"/>
      <dgm:spPr/>
    </dgm:pt>
    <dgm:pt modelId="{29D94F9D-8BE7-46C6-AD82-D8697B8605D4}" type="pres">
      <dgm:prSet presAssocID="{694DA5DE-EE2E-4C89-898E-F4F3EBA7CA57}" presName="textRect" presStyleLbl="revTx" presStyleIdx="0" presStyleCnt="5">
        <dgm:presLayoutVars>
          <dgm:chMax val="1"/>
          <dgm:chPref val="1"/>
        </dgm:presLayoutVars>
      </dgm:prSet>
      <dgm:spPr/>
    </dgm:pt>
    <dgm:pt modelId="{7B44AB30-6F10-4DE0-85B9-2306AA4A03F6}" type="pres">
      <dgm:prSet presAssocID="{B35051A6-078E-40FF-B1AE-807369C0C15D}" presName="sibTrans" presStyleLbl="sibTrans2D1" presStyleIdx="0" presStyleCnt="0"/>
      <dgm:spPr/>
    </dgm:pt>
    <dgm:pt modelId="{0E71ABF1-02B1-408A-921E-07EB50AA621B}" type="pres">
      <dgm:prSet presAssocID="{430A0002-EC33-4A63-96BC-CA7D3920A6EE}" presName="compNode" presStyleCnt="0"/>
      <dgm:spPr/>
    </dgm:pt>
    <dgm:pt modelId="{7C86B67B-75FE-46F0-9A37-607F0A5C1933}" type="pres">
      <dgm:prSet presAssocID="{430A0002-EC33-4A63-96BC-CA7D3920A6EE}" presName="iconBgRect" presStyleLbl="bgShp" presStyleIdx="1" presStyleCnt="5"/>
      <dgm:spPr/>
    </dgm:pt>
    <dgm:pt modelId="{BE1E0D06-51AF-43C6-BDD3-00A67F2B0B87}" type="pres">
      <dgm:prSet presAssocID="{430A0002-EC33-4A63-96BC-CA7D3920A6EE}"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oins"/>
        </a:ext>
      </dgm:extLst>
    </dgm:pt>
    <dgm:pt modelId="{AEBE9995-4683-44C0-8C46-E072F869EA99}" type="pres">
      <dgm:prSet presAssocID="{430A0002-EC33-4A63-96BC-CA7D3920A6EE}" presName="spaceRect" presStyleCnt="0"/>
      <dgm:spPr/>
    </dgm:pt>
    <dgm:pt modelId="{ED62230C-0085-407E-B95A-4A7C16331A0C}" type="pres">
      <dgm:prSet presAssocID="{430A0002-EC33-4A63-96BC-CA7D3920A6EE}" presName="textRect" presStyleLbl="revTx" presStyleIdx="1" presStyleCnt="5">
        <dgm:presLayoutVars>
          <dgm:chMax val="1"/>
          <dgm:chPref val="1"/>
        </dgm:presLayoutVars>
      </dgm:prSet>
      <dgm:spPr/>
    </dgm:pt>
    <dgm:pt modelId="{496EA1C0-552F-491E-BBC6-4CB5A3403758}" type="pres">
      <dgm:prSet presAssocID="{716977E9-6A4C-4BBB-A42D-78D5E4B318D9}" presName="sibTrans" presStyleLbl="sibTrans2D1" presStyleIdx="0" presStyleCnt="0"/>
      <dgm:spPr/>
    </dgm:pt>
    <dgm:pt modelId="{E3217AC2-9C28-475A-AA4F-4124C8F8E90B}" type="pres">
      <dgm:prSet presAssocID="{1255B219-A96B-459B-AAFA-A5B6E8A2CD03}" presName="compNode" presStyleCnt="0"/>
      <dgm:spPr/>
    </dgm:pt>
    <dgm:pt modelId="{8D0601E0-7106-4839-9886-3D8F5A46CF54}" type="pres">
      <dgm:prSet presAssocID="{1255B219-A96B-459B-AAFA-A5B6E8A2CD03}" presName="iconBgRect" presStyleLbl="bgShp" presStyleIdx="2" presStyleCnt="5"/>
      <dgm:spPr/>
    </dgm:pt>
    <dgm:pt modelId="{DDE22C96-83BA-47BB-A299-5DC7F7EED6C1}" type="pres">
      <dgm:prSet presAssocID="{1255B219-A96B-459B-AAFA-A5B6E8A2CD03}"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eckmark"/>
        </a:ext>
      </dgm:extLst>
    </dgm:pt>
    <dgm:pt modelId="{E2F7E82F-64B5-46C7-9EEB-6FBEAB87F0A0}" type="pres">
      <dgm:prSet presAssocID="{1255B219-A96B-459B-AAFA-A5B6E8A2CD03}" presName="spaceRect" presStyleCnt="0"/>
      <dgm:spPr/>
    </dgm:pt>
    <dgm:pt modelId="{EC8250AB-8365-4B6B-97C6-2B566D02CFEB}" type="pres">
      <dgm:prSet presAssocID="{1255B219-A96B-459B-AAFA-A5B6E8A2CD03}" presName="textRect" presStyleLbl="revTx" presStyleIdx="2" presStyleCnt="5" custLinFactNeighborY="-19287">
        <dgm:presLayoutVars>
          <dgm:chMax val="1"/>
          <dgm:chPref val="1"/>
        </dgm:presLayoutVars>
      </dgm:prSet>
      <dgm:spPr/>
    </dgm:pt>
    <dgm:pt modelId="{47650CD6-DDAA-4308-AF99-0345C4D2E815}" type="pres">
      <dgm:prSet presAssocID="{38318B63-505D-4937-A563-0406CC36FD47}" presName="sibTrans" presStyleLbl="sibTrans2D1" presStyleIdx="0" presStyleCnt="0"/>
      <dgm:spPr/>
    </dgm:pt>
    <dgm:pt modelId="{49F3BADC-47A2-4A64-BE1E-2A6D86DCFF93}" type="pres">
      <dgm:prSet presAssocID="{EF5290B8-B0C8-4BB3-8FC2-0A27915E5734}" presName="compNode" presStyleCnt="0"/>
      <dgm:spPr/>
    </dgm:pt>
    <dgm:pt modelId="{649346C7-2C28-4ADF-9DC1-D2ADAE71D3E8}" type="pres">
      <dgm:prSet presAssocID="{EF5290B8-B0C8-4BB3-8FC2-0A27915E5734}" presName="iconBgRect" presStyleLbl="bgShp" presStyleIdx="3" presStyleCnt="5"/>
      <dgm:spPr/>
    </dgm:pt>
    <dgm:pt modelId="{9359CEDA-A620-446F-82AE-F87CD098891E}" type="pres">
      <dgm:prSet presAssocID="{EF5290B8-B0C8-4BB3-8FC2-0A27915E5734}"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Dollar"/>
        </a:ext>
      </dgm:extLst>
    </dgm:pt>
    <dgm:pt modelId="{EF445E7C-914E-4D10-A187-7418E0546A10}" type="pres">
      <dgm:prSet presAssocID="{EF5290B8-B0C8-4BB3-8FC2-0A27915E5734}" presName="spaceRect" presStyleCnt="0"/>
      <dgm:spPr/>
    </dgm:pt>
    <dgm:pt modelId="{BC04C25E-52EA-4464-B7C4-638139364BB4}" type="pres">
      <dgm:prSet presAssocID="{EF5290B8-B0C8-4BB3-8FC2-0A27915E5734}" presName="textRect" presStyleLbl="revTx" presStyleIdx="3" presStyleCnt="5">
        <dgm:presLayoutVars>
          <dgm:chMax val="1"/>
          <dgm:chPref val="1"/>
        </dgm:presLayoutVars>
      </dgm:prSet>
      <dgm:spPr/>
    </dgm:pt>
    <dgm:pt modelId="{E404D7DE-ECF4-4A82-8ECD-0DEB15705FE8}" type="pres">
      <dgm:prSet presAssocID="{4C17045E-3678-4B3D-828C-23CEE9F57FEF}" presName="sibTrans" presStyleLbl="sibTrans2D1" presStyleIdx="0" presStyleCnt="0"/>
      <dgm:spPr/>
    </dgm:pt>
    <dgm:pt modelId="{F0756DF3-CAD3-445C-A0FD-9F03F72D93D4}" type="pres">
      <dgm:prSet presAssocID="{F1AB4939-649D-4ED8-B2F6-8F345C8FC13F}" presName="compNode" presStyleCnt="0"/>
      <dgm:spPr/>
    </dgm:pt>
    <dgm:pt modelId="{449DD866-69C2-4C23-9651-DA6D1E78D7F7}" type="pres">
      <dgm:prSet presAssocID="{F1AB4939-649D-4ED8-B2F6-8F345C8FC13F}" presName="iconBgRect" presStyleLbl="bgShp" presStyleIdx="4" presStyleCnt="5"/>
      <dgm:spPr/>
    </dgm:pt>
    <dgm:pt modelId="{F3170629-F410-494E-9BAE-039F00D76337}" type="pres">
      <dgm:prSet presAssocID="{F1AB4939-649D-4ED8-B2F6-8F345C8FC13F}" presName="iconRect" presStyleLbl="node1" presStyleIdx="4" presStyleCnt="5" custLinFactNeighborX="-1583" custLinFactNeighborY="-316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Yuan"/>
        </a:ext>
      </dgm:extLst>
    </dgm:pt>
    <dgm:pt modelId="{030B9171-565F-4508-B8E4-BC092FC87D55}" type="pres">
      <dgm:prSet presAssocID="{F1AB4939-649D-4ED8-B2F6-8F345C8FC13F}" presName="spaceRect" presStyleCnt="0"/>
      <dgm:spPr/>
    </dgm:pt>
    <dgm:pt modelId="{4D2FDE15-3C0A-4390-A3C4-A7D6D19FEC46}" type="pres">
      <dgm:prSet presAssocID="{F1AB4939-649D-4ED8-B2F6-8F345C8FC13F}" presName="textRect" presStyleLbl="revTx" presStyleIdx="4" presStyleCnt="5" custLinFactNeighborX="389" custLinFactNeighborY="11775">
        <dgm:presLayoutVars>
          <dgm:chMax val="1"/>
          <dgm:chPref val="1"/>
        </dgm:presLayoutVars>
      </dgm:prSet>
      <dgm:spPr/>
    </dgm:pt>
  </dgm:ptLst>
  <dgm:cxnLst>
    <dgm:cxn modelId="{01ADD409-E107-4EAD-98C3-E9F9B1C4A3B4}" type="presOf" srcId="{B35051A6-078E-40FF-B1AE-807369C0C15D}" destId="{7B44AB30-6F10-4DE0-85B9-2306AA4A03F6}" srcOrd="0" destOrd="0" presId="urn:microsoft.com/office/officeart/2018/2/layout/IconCircleList"/>
    <dgm:cxn modelId="{D5112019-C017-4009-B061-B42914A1DFDE}" srcId="{3754975C-598B-4078-95D9-52784DA0C045}" destId="{F1AB4939-649D-4ED8-B2F6-8F345C8FC13F}" srcOrd="4" destOrd="0" parTransId="{D8845EF0-2DAD-4371-937B-596234F82EA5}" sibTransId="{7F8444DC-1290-4F4B-B195-A9C346BF0236}"/>
    <dgm:cxn modelId="{7CD0A71C-BA5F-4F3E-A29D-E6A8C6FFD386}" type="presOf" srcId="{38318B63-505D-4937-A563-0406CC36FD47}" destId="{47650CD6-DDAA-4308-AF99-0345C4D2E815}" srcOrd="0" destOrd="0" presId="urn:microsoft.com/office/officeart/2018/2/layout/IconCircleList"/>
    <dgm:cxn modelId="{46679527-D6E5-4CCC-A804-70A449E2E8E2}" srcId="{3754975C-598B-4078-95D9-52784DA0C045}" destId="{EF5290B8-B0C8-4BB3-8FC2-0A27915E5734}" srcOrd="3" destOrd="0" parTransId="{C3C76057-DA5A-461C-AE4C-C1E0DB056C77}" sibTransId="{4C17045E-3678-4B3D-828C-23CEE9F57FEF}"/>
    <dgm:cxn modelId="{7B2ADC2F-42D2-422D-BA9A-DD2AFFDB34F3}" type="presOf" srcId="{1255B219-A96B-459B-AAFA-A5B6E8A2CD03}" destId="{EC8250AB-8365-4B6B-97C6-2B566D02CFEB}" srcOrd="0" destOrd="0" presId="urn:microsoft.com/office/officeart/2018/2/layout/IconCircleList"/>
    <dgm:cxn modelId="{BB576C4C-8C65-454E-8278-4185A00805F3}" type="presOf" srcId="{3754975C-598B-4078-95D9-52784DA0C045}" destId="{2AA2BACD-9FF0-4FDA-9F4F-442FD0985E5F}" srcOrd="0" destOrd="0" presId="urn:microsoft.com/office/officeart/2018/2/layout/IconCircleList"/>
    <dgm:cxn modelId="{FB160354-0A97-4EBF-A262-9EF355601F20}" type="presOf" srcId="{EF5290B8-B0C8-4BB3-8FC2-0A27915E5734}" destId="{BC04C25E-52EA-4464-B7C4-638139364BB4}" srcOrd="0" destOrd="0" presId="urn:microsoft.com/office/officeart/2018/2/layout/IconCircleList"/>
    <dgm:cxn modelId="{245BB980-23F4-4553-B3FB-52D9D289610A}" type="presOf" srcId="{4C17045E-3678-4B3D-828C-23CEE9F57FEF}" destId="{E404D7DE-ECF4-4A82-8ECD-0DEB15705FE8}" srcOrd="0" destOrd="0" presId="urn:microsoft.com/office/officeart/2018/2/layout/IconCircleList"/>
    <dgm:cxn modelId="{5104AF8E-5D8C-48EF-811D-CB102C637686}" srcId="{3754975C-598B-4078-95D9-52784DA0C045}" destId="{430A0002-EC33-4A63-96BC-CA7D3920A6EE}" srcOrd="1" destOrd="0" parTransId="{9841D1B8-0CAD-44F7-9136-0A64853B3AA5}" sibTransId="{716977E9-6A4C-4BBB-A42D-78D5E4B318D9}"/>
    <dgm:cxn modelId="{2C35B4A4-0BB2-4231-9DBA-E8B9A07D1218}" type="presOf" srcId="{430A0002-EC33-4A63-96BC-CA7D3920A6EE}" destId="{ED62230C-0085-407E-B95A-4A7C16331A0C}" srcOrd="0" destOrd="0" presId="urn:microsoft.com/office/officeart/2018/2/layout/IconCircleList"/>
    <dgm:cxn modelId="{9D0A09BA-8FF6-4D5C-A659-3310798903C5}" srcId="{3754975C-598B-4078-95D9-52784DA0C045}" destId="{694DA5DE-EE2E-4C89-898E-F4F3EBA7CA57}" srcOrd="0" destOrd="0" parTransId="{D7018160-0E47-4F8A-BBDB-4307FDACBE92}" sibTransId="{B35051A6-078E-40FF-B1AE-807369C0C15D}"/>
    <dgm:cxn modelId="{E27767DF-EEBE-4838-BDB6-3378E0B89347}" type="presOf" srcId="{F1AB4939-649D-4ED8-B2F6-8F345C8FC13F}" destId="{4D2FDE15-3C0A-4390-A3C4-A7D6D19FEC46}" srcOrd="0" destOrd="0" presId="urn:microsoft.com/office/officeart/2018/2/layout/IconCircleList"/>
    <dgm:cxn modelId="{1E059BE2-5BD1-4C1F-BC74-2A79606FF049}" type="presOf" srcId="{716977E9-6A4C-4BBB-A42D-78D5E4B318D9}" destId="{496EA1C0-552F-491E-BBC6-4CB5A3403758}" srcOrd="0" destOrd="0" presId="urn:microsoft.com/office/officeart/2018/2/layout/IconCircleList"/>
    <dgm:cxn modelId="{01B0B9FA-1A14-4255-BE58-59B6A7ABB1D9}" type="presOf" srcId="{694DA5DE-EE2E-4C89-898E-F4F3EBA7CA57}" destId="{29D94F9D-8BE7-46C6-AD82-D8697B8605D4}" srcOrd="0" destOrd="0" presId="urn:microsoft.com/office/officeart/2018/2/layout/IconCircleList"/>
    <dgm:cxn modelId="{CA1552FD-F531-4916-B638-39747AA9C729}" srcId="{3754975C-598B-4078-95D9-52784DA0C045}" destId="{1255B219-A96B-459B-AAFA-A5B6E8A2CD03}" srcOrd="2" destOrd="0" parTransId="{143634F5-C98F-4C70-B152-DDF42DD76FC9}" sibTransId="{38318B63-505D-4937-A563-0406CC36FD47}"/>
    <dgm:cxn modelId="{8F990A48-06A8-4F2F-87AF-FB985F315A36}" type="presParOf" srcId="{2AA2BACD-9FF0-4FDA-9F4F-442FD0985E5F}" destId="{D042E906-764F-4204-81CE-51CF27B77B4A}" srcOrd="0" destOrd="0" presId="urn:microsoft.com/office/officeart/2018/2/layout/IconCircleList"/>
    <dgm:cxn modelId="{43E1EC7A-5EF2-4892-9693-1F50860BE3A4}" type="presParOf" srcId="{D042E906-764F-4204-81CE-51CF27B77B4A}" destId="{9189E7F7-B803-42F9-AE3D-92DB62CE130D}" srcOrd="0" destOrd="0" presId="urn:microsoft.com/office/officeart/2018/2/layout/IconCircleList"/>
    <dgm:cxn modelId="{62D8F425-2832-4EF5-95BC-014BE66E27F6}" type="presParOf" srcId="{9189E7F7-B803-42F9-AE3D-92DB62CE130D}" destId="{EE4A9DD1-DA76-412D-8FC5-A459675D04EA}" srcOrd="0" destOrd="0" presId="urn:microsoft.com/office/officeart/2018/2/layout/IconCircleList"/>
    <dgm:cxn modelId="{0D580CBD-548B-4D93-9BE8-310CD0FBCCBF}" type="presParOf" srcId="{9189E7F7-B803-42F9-AE3D-92DB62CE130D}" destId="{33062941-6BE3-4529-8CFB-C3C1FCCA23A7}" srcOrd="1" destOrd="0" presId="urn:microsoft.com/office/officeart/2018/2/layout/IconCircleList"/>
    <dgm:cxn modelId="{E7D0AA79-F60A-4C6C-BA97-551E65FEB592}" type="presParOf" srcId="{9189E7F7-B803-42F9-AE3D-92DB62CE130D}" destId="{1C7DE3D2-51BD-4771-8D9A-51A117D74ABD}" srcOrd="2" destOrd="0" presId="urn:microsoft.com/office/officeart/2018/2/layout/IconCircleList"/>
    <dgm:cxn modelId="{39EBA6DF-7956-40EF-8C6F-BCAA371E02A2}" type="presParOf" srcId="{9189E7F7-B803-42F9-AE3D-92DB62CE130D}" destId="{29D94F9D-8BE7-46C6-AD82-D8697B8605D4}" srcOrd="3" destOrd="0" presId="urn:microsoft.com/office/officeart/2018/2/layout/IconCircleList"/>
    <dgm:cxn modelId="{856DAFD1-1F45-4D9F-9726-3E8A0F0E9887}" type="presParOf" srcId="{D042E906-764F-4204-81CE-51CF27B77B4A}" destId="{7B44AB30-6F10-4DE0-85B9-2306AA4A03F6}" srcOrd="1" destOrd="0" presId="urn:microsoft.com/office/officeart/2018/2/layout/IconCircleList"/>
    <dgm:cxn modelId="{CF00F107-C532-4C45-8124-A43B1456463C}" type="presParOf" srcId="{D042E906-764F-4204-81CE-51CF27B77B4A}" destId="{0E71ABF1-02B1-408A-921E-07EB50AA621B}" srcOrd="2" destOrd="0" presId="urn:microsoft.com/office/officeart/2018/2/layout/IconCircleList"/>
    <dgm:cxn modelId="{3D46C451-169F-4412-95DA-CBF743A1A524}" type="presParOf" srcId="{0E71ABF1-02B1-408A-921E-07EB50AA621B}" destId="{7C86B67B-75FE-46F0-9A37-607F0A5C1933}" srcOrd="0" destOrd="0" presId="urn:microsoft.com/office/officeart/2018/2/layout/IconCircleList"/>
    <dgm:cxn modelId="{CB256CCC-DDB3-469A-B49F-C6B7036CF516}" type="presParOf" srcId="{0E71ABF1-02B1-408A-921E-07EB50AA621B}" destId="{BE1E0D06-51AF-43C6-BDD3-00A67F2B0B87}" srcOrd="1" destOrd="0" presId="urn:microsoft.com/office/officeart/2018/2/layout/IconCircleList"/>
    <dgm:cxn modelId="{3314F085-0DBB-4017-940D-02DA9B063098}" type="presParOf" srcId="{0E71ABF1-02B1-408A-921E-07EB50AA621B}" destId="{AEBE9995-4683-44C0-8C46-E072F869EA99}" srcOrd="2" destOrd="0" presId="urn:microsoft.com/office/officeart/2018/2/layout/IconCircleList"/>
    <dgm:cxn modelId="{5279490F-97B8-4947-828A-10AE1B93B189}" type="presParOf" srcId="{0E71ABF1-02B1-408A-921E-07EB50AA621B}" destId="{ED62230C-0085-407E-B95A-4A7C16331A0C}" srcOrd="3" destOrd="0" presId="urn:microsoft.com/office/officeart/2018/2/layout/IconCircleList"/>
    <dgm:cxn modelId="{4CFEF626-F2A5-4A40-9ABB-C01210C50D12}" type="presParOf" srcId="{D042E906-764F-4204-81CE-51CF27B77B4A}" destId="{496EA1C0-552F-491E-BBC6-4CB5A3403758}" srcOrd="3" destOrd="0" presId="urn:microsoft.com/office/officeart/2018/2/layout/IconCircleList"/>
    <dgm:cxn modelId="{C5176537-122D-494D-A93B-2CA059AC0B25}" type="presParOf" srcId="{D042E906-764F-4204-81CE-51CF27B77B4A}" destId="{E3217AC2-9C28-475A-AA4F-4124C8F8E90B}" srcOrd="4" destOrd="0" presId="urn:microsoft.com/office/officeart/2018/2/layout/IconCircleList"/>
    <dgm:cxn modelId="{C1D65433-C691-4F24-B79D-26BCA05682F0}" type="presParOf" srcId="{E3217AC2-9C28-475A-AA4F-4124C8F8E90B}" destId="{8D0601E0-7106-4839-9886-3D8F5A46CF54}" srcOrd="0" destOrd="0" presId="urn:microsoft.com/office/officeart/2018/2/layout/IconCircleList"/>
    <dgm:cxn modelId="{0B983DA2-CC17-4C41-8551-C7A082E194EA}" type="presParOf" srcId="{E3217AC2-9C28-475A-AA4F-4124C8F8E90B}" destId="{DDE22C96-83BA-47BB-A299-5DC7F7EED6C1}" srcOrd="1" destOrd="0" presId="urn:microsoft.com/office/officeart/2018/2/layout/IconCircleList"/>
    <dgm:cxn modelId="{947ACAE9-1997-436C-B3DA-22F635BBF318}" type="presParOf" srcId="{E3217AC2-9C28-475A-AA4F-4124C8F8E90B}" destId="{E2F7E82F-64B5-46C7-9EEB-6FBEAB87F0A0}" srcOrd="2" destOrd="0" presId="urn:microsoft.com/office/officeart/2018/2/layout/IconCircleList"/>
    <dgm:cxn modelId="{2E3B11D8-F5B3-4549-8B6A-C59D3F3D4A93}" type="presParOf" srcId="{E3217AC2-9C28-475A-AA4F-4124C8F8E90B}" destId="{EC8250AB-8365-4B6B-97C6-2B566D02CFEB}" srcOrd="3" destOrd="0" presId="urn:microsoft.com/office/officeart/2018/2/layout/IconCircleList"/>
    <dgm:cxn modelId="{50F89076-4006-4925-A3FA-21624C1F0CC8}" type="presParOf" srcId="{D042E906-764F-4204-81CE-51CF27B77B4A}" destId="{47650CD6-DDAA-4308-AF99-0345C4D2E815}" srcOrd="5" destOrd="0" presId="urn:microsoft.com/office/officeart/2018/2/layout/IconCircleList"/>
    <dgm:cxn modelId="{B9706223-2C2C-40CA-BA55-C2614ECE7FB4}" type="presParOf" srcId="{D042E906-764F-4204-81CE-51CF27B77B4A}" destId="{49F3BADC-47A2-4A64-BE1E-2A6D86DCFF93}" srcOrd="6" destOrd="0" presId="urn:microsoft.com/office/officeart/2018/2/layout/IconCircleList"/>
    <dgm:cxn modelId="{6A76F4D1-4411-4E4F-954E-2395B3D286EC}" type="presParOf" srcId="{49F3BADC-47A2-4A64-BE1E-2A6D86DCFF93}" destId="{649346C7-2C28-4ADF-9DC1-D2ADAE71D3E8}" srcOrd="0" destOrd="0" presId="urn:microsoft.com/office/officeart/2018/2/layout/IconCircleList"/>
    <dgm:cxn modelId="{3A59D1EA-EF9E-4D4C-A383-9BB5BFDECBF5}" type="presParOf" srcId="{49F3BADC-47A2-4A64-BE1E-2A6D86DCFF93}" destId="{9359CEDA-A620-446F-82AE-F87CD098891E}" srcOrd="1" destOrd="0" presId="urn:microsoft.com/office/officeart/2018/2/layout/IconCircleList"/>
    <dgm:cxn modelId="{AAE6C2BE-9624-439E-8886-96854493A8C3}" type="presParOf" srcId="{49F3BADC-47A2-4A64-BE1E-2A6D86DCFF93}" destId="{EF445E7C-914E-4D10-A187-7418E0546A10}" srcOrd="2" destOrd="0" presId="urn:microsoft.com/office/officeart/2018/2/layout/IconCircleList"/>
    <dgm:cxn modelId="{36B7D120-D300-466B-9988-14C0D7C47F49}" type="presParOf" srcId="{49F3BADC-47A2-4A64-BE1E-2A6D86DCFF93}" destId="{BC04C25E-52EA-4464-B7C4-638139364BB4}" srcOrd="3" destOrd="0" presId="urn:microsoft.com/office/officeart/2018/2/layout/IconCircleList"/>
    <dgm:cxn modelId="{FBBDA665-F478-4929-BDB4-ACE5CF9750CA}" type="presParOf" srcId="{D042E906-764F-4204-81CE-51CF27B77B4A}" destId="{E404D7DE-ECF4-4A82-8ECD-0DEB15705FE8}" srcOrd="7" destOrd="0" presId="urn:microsoft.com/office/officeart/2018/2/layout/IconCircleList"/>
    <dgm:cxn modelId="{EB460E64-DFB0-4CD7-8552-C095EBFC9470}" type="presParOf" srcId="{D042E906-764F-4204-81CE-51CF27B77B4A}" destId="{F0756DF3-CAD3-445C-A0FD-9F03F72D93D4}" srcOrd="8" destOrd="0" presId="urn:microsoft.com/office/officeart/2018/2/layout/IconCircleList"/>
    <dgm:cxn modelId="{17F05E9F-BA85-4D7B-AA86-AF8B654EBD36}" type="presParOf" srcId="{F0756DF3-CAD3-445C-A0FD-9F03F72D93D4}" destId="{449DD866-69C2-4C23-9651-DA6D1E78D7F7}" srcOrd="0" destOrd="0" presId="urn:microsoft.com/office/officeart/2018/2/layout/IconCircleList"/>
    <dgm:cxn modelId="{84C14560-4D79-4D59-B054-4C32E812BE17}" type="presParOf" srcId="{F0756DF3-CAD3-445C-A0FD-9F03F72D93D4}" destId="{F3170629-F410-494E-9BAE-039F00D76337}" srcOrd="1" destOrd="0" presId="urn:microsoft.com/office/officeart/2018/2/layout/IconCircleList"/>
    <dgm:cxn modelId="{C314C715-7AB7-4E8D-9174-D0DDE479FA1F}" type="presParOf" srcId="{F0756DF3-CAD3-445C-A0FD-9F03F72D93D4}" destId="{030B9171-565F-4508-B8E4-BC092FC87D55}" srcOrd="2" destOrd="0" presId="urn:microsoft.com/office/officeart/2018/2/layout/IconCircleList"/>
    <dgm:cxn modelId="{71B5396C-7A3A-4D2D-88D4-149F51A32692}" type="presParOf" srcId="{F0756DF3-CAD3-445C-A0FD-9F03F72D93D4}" destId="{4D2FDE15-3C0A-4390-A3C4-A7D6D19FEC46}"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B921C4BE-D840-430F-8629-AC0A29AC99A1}" type="doc">
      <dgm:prSet loTypeId="urn:microsoft.com/office/officeart/2005/8/layout/default" loCatId="list" qsTypeId="urn:microsoft.com/office/officeart/2005/8/quickstyle/simple1" qsCatId="simple" csTypeId="urn:microsoft.com/office/officeart/2005/8/colors/colorful2" csCatId="colorful" phldr="1"/>
      <dgm:spPr/>
      <dgm:t>
        <a:bodyPr/>
        <a:lstStyle/>
        <a:p>
          <a:endParaRPr lang="en-US"/>
        </a:p>
      </dgm:t>
    </dgm:pt>
    <dgm:pt modelId="{7F0E8BDB-B042-43D2-B306-E3F3AF9DAE59}">
      <dgm:prSet custT="1"/>
      <dgm:spPr/>
      <dgm:t>
        <a:bodyPr/>
        <a:lstStyle/>
        <a:p>
          <a:pPr algn="just"/>
          <a:r>
            <a:rPr lang="en-US" sz="1400" b="0" i="1" dirty="0">
              <a:latin typeface="Arial" panose="020B0604020202020204" pitchFamily="34" charset="0"/>
              <a:cs typeface="Arial" panose="020B0604020202020204" pitchFamily="34" charset="0"/>
            </a:rPr>
            <a:t>The long-term sustainability of the Student Multicultural Cafe will depend on effective risk management and the ability to adapt to changing market conditions. One potential risk is the seasonal fluctuation in student demand, particularly during university holiday periods when footfall in Selly Oak may decline. This reduction in student presence could lead to lower customer traffic and reduced sales for the cafe.</a:t>
          </a:r>
        </a:p>
      </dgm:t>
    </dgm:pt>
    <dgm:pt modelId="{D6EDB32A-BF8C-437D-AAF6-E2E17C47C543}" type="parTrans" cxnId="{50E6C8C8-B93B-4A35-B47E-C935FD569459}">
      <dgm:prSet/>
      <dgm:spPr/>
      <dgm:t>
        <a:bodyPr/>
        <a:lstStyle/>
        <a:p>
          <a:endParaRPr lang="en-US"/>
        </a:p>
      </dgm:t>
    </dgm:pt>
    <dgm:pt modelId="{C1833DF9-0060-4038-83B1-85456A9C3257}" type="sibTrans" cxnId="{50E6C8C8-B93B-4A35-B47E-C935FD569459}">
      <dgm:prSet/>
      <dgm:spPr/>
      <dgm:t>
        <a:bodyPr/>
        <a:lstStyle/>
        <a:p>
          <a:endParaRPr lang="en-US"/>
        </a:p>
      </dgm:t>
    </dgm:pt>
    <dgm:pt modelId="{BA1BE428-2FDB-4860-AE76-2550858E3ED6}">
      <dgm:prSet custT="1"/>
      <dgm:spPr/>
      <dgm:t>
        <a:bodyPr/>
        <a:lstStyle/>
        <a:p>
          <a:pPr algn="just"/>
          <a:r>
            <a:rPr lang="en-US" sz="1400" b="1" i="1" dirty="0">
              <a:solidFill>
                <a:schemeClr val="tx2"/>
              </a:solidFill>
              <a:latin typeface="Arial" panose="020B0604020202020204" pitchFamily="34" charset="0"/>
              <a:cs typeface="Arial" panose="020B0604020202020204" pitchFamily="34" charset="0"/>
            </a:rPr>
            <a:t>To mitigate this risk, the business will implement flexible staffing schedules during quieter periods in order to control labor costs. In addition, promotional offers and marketing campaigns will be introduced to attract local residents and customers from the surrounding community. These strategies will help maintain a stable level of revenue even during periods when student demand is lower.</a:t>
          </a:r>
        </a:p>
      </dgm:t>
    </dgm:pt>
    <dgm:pt modelId="{00072429-808E-4F97-8116-66E89CB81B6E}" type="parTrans" cxnId="{B78829D8-48C2-4AC9-9EDC-C8FAECBF2B61}">
      <dgm:prSet/>
      <dgm:spPr/>
      <dgm:t>
        <a:bodyPr/>
        <a:lstStyle/>
        <a:p>
          <a:endParaRPr lang="en-US"/>
        </a:p>
      </dgm:t>
    </dgm:pt>
    <dgm:pt modelId="{238CA1F0-F711-4925-8FDB-FC01EA3B66A3}" type="sibTrans" cxnId="{B78829D8-48C2-4AC9-9EDC-C8FAECBF2B61}">
      <dgm:prSet/>
      <dgm:spPr/>
      <dgm:t>
        <a:bodyPr/>
        <a:lstStyle/>
        <a:p>
          <a:endParaRPr lang="en-US"/>
        </a:p>
      </dgm:t>
    </dgm:pt>
    <dgm:pt modelId="{CD29A79B-8F95-447A-97E7-B26C0ED20AEB}">
      <dgm:prSet custT="1"/>
      <dgm:spPr/>
      <dgm:t>
        <a:bodyPr/>
        <a:lstStyle/>
        <a:p>
          <a:pPr algn="just"/>
          <a:r>
            <a:rPr lang="en-US" sz="1400" b="1" i="1" u="none" dirty="0">
              <a:solidFill>
                <a:schemeClr val="bg1"/>
              </a:solidFill>
              <a:latin typeface="Arial" panose="020B0604020202020204" pitchFamily="34" charset="0"/>
              <a:cs typeface="Arial" panose="020B0604020202020204" pitchFamily="34" charset="0"/>
            </a:rPr>
            <a:t>Another operational risk relates to rising supplier and utility costs, which could reduce profit margins over time. The business will address this challenge by establishing long-term relationships with reliable suppliers to ensure stable pricing and consistent product quality. The café will also regularly review its pricing strategies to protect profitability while remaining competitive in the local market. Maintaining strict control over inventory management and </a:t>
          </a:r>
          <a:r>
            <a:rPr lang="en-US" sz="1400" b="1" i="1" u="none" dirty="0" err="1">
              <a:solidFill>
                <a:schemeClr val="bg1"/>
              </a:solidFill>
              <a:latin typeface="Arial" panose="020B0604020202020204" pitchFamily="34" charset="0"/>
              <a:cs typeface="Arial" panose="020B0604020202020204" pitchFamily="34" charset="0"/>
            </a:rPr>
            <a:t>labour</a:t>
          </a:r>
          <a:r>
            <a:rPr lang="en-US" sz="1400" b="1" i="1" u="none" dirty="0">
              <a:solidFill>
                <a:schemeClr val="bg1"/>
              </a:solidFill>
              <a:latin typeface="Arial" panose="020B0604020202020204" pitchFamily="34" charset="0"/>
              <a:cs typeface="Arial" panose="020B0604020202020204" pitchFamily="34" charset="0"/>
            </a:rPr>
            <a:t> costs will also be essential during the early stages of operation</a:t>
          </a:r>
          <a:r>
            <a:rPr lang="en-US" sz="1400" b="1" i="1" u="none" dirty="0">
              <a:solidFill>
                <a:srgbClr val="FF0000"/>
              </a:solidFill>
              <a:latin typeface="Arial" panose="020B0604020202020204" pitchFamily="34" charset="0"/>
              <a:cs typeface="Arial" panose="020B0604020202020204" pitchFamily="34" charset="0"/>
            </a:rPr>
            <a:t>.</a:t>
          </a:r>
        </a:p>
      </dgm:t>
    </dgm:pt>
    <dgm:pt modelId="{028749C7-625D-4B50-8C46-5E6ECC23DB8D}" type="parTrans" cxnId="{B6D23C0E-C86F-4192-AF67-6A4309258D1E}">
      <dgm:prSet/>
      <dgm:spPr/>
      <dgm:t>
        <a:bodyPr/>
        <a:lstStyle/>
        <a:p>
          <a:endParaRPr lang="en-US"/>
        </a:p>
      </dgm:t>
    </dgm:pt>
    <dgm:pt modelId="{AC42FF90-C173-488D-875C-D9763B56275F}" type="sibTrans" cxnId="{B6D23C0E-C86F-4192-AF67-6A4309258D1E}">
      <dgm:prSet/>
      <dgm:spPr/>
      <dgm:t>
        <a:bodyPr/>
        <a:lstStyle/>
        <a:p>
          <a:endParaRPr lang="en-US"/>
        </a:p>
      </dgm:t>
    </dgm:pt>
    <dgm:pt modelId="{56CA4575-8FF8-4F45-ABF5-AD4FA341B539}">
      <dgm:prSet custT="1"/>
      <dgm:spPr/>
      <dgm:t>
        <a:bodyPr/>
        <a:lstStyle/>
        <a:p>
          <a:pPr algn="just"/>
          <a:r>
            <a:rPr lang="en-US" sz="1400" b="0" i="1" dirty="0">
              <a:latin typeface="Arial" panose="020B0604020202020204" pitchFamily="34" charset="0"/>
              <a:cs typeface="Arial" panose="020B0604020202020204" pitchFamily="34" charset="0"/>
            </a:rPr>
            <a:t>From a growth perspective, the café has strong potential to expand its revenue streams through partnerships with university societies, themed cultural events, and possible collaboration with food delivery platforms. As brand recognition increases, there may also be opportunities to replicate the business model in other student-dense areas within Birmingham. By combining proactive risk management with gradual expansion strategies, the business can strengthen its resilience and support sustainable long-term growth.</a:t>
          </a:r>
        </a:p>
      </dgm:t>
    </dgm:pt>
    <dgm:pt modelId="{C868C140-AB48-468B-9B3D-C3AE1B3552F6}" type="parTrans" cxnId="{07E3737E-12ED-4B7B-BEA7-A5E02E0641D7}">
      <dgm:prSet/>
      <dgm:spPr/>
      <dgm:t>
        <a:bodyPr/>
        <a:lstStyle/>
        <a:p>
          <a:endParaRPr lang="en-US"/>
        </a:p>
      </dgm:t>
    </dgm:pt>
    <dgm:pt modelId="{DBBF9B75-73FC-4989-9BDC-7BD0E581FFCB}" type="sibTrans" cxnId="{07E3737E-12ED-4B7B-BEA7-A5E02E0641D7}">
      <dgm:prSet/>
      <dgm:spPr/>
      <dgm:t>
        <a:bodyPr/>
        <a:lstStyle/>
        <a:p>
          <a:endParaRPr lang="en-US"/>
        </a:p>
      </dgm:t>
    </dgm:pt>
    <dgm:pt modelId="{7D7C758C-98BE-4E78-A33D-E57776FC0578}" type="pres">
      <dgm:prSet presAssocID="{B921C4BE-D840-430F-8629-AC0A29AC99A1}" presName="diagram" presStyleCnt="0">
        <dgm:presLayoutVars>
          <dgm:dir/>
          <dgm:resizeHandles val="exact"/>
        </dgm:presLayoutVars>
      </dgm:prSet>
      <dgm:spPr/>
    </dgm:pt>
    <dgm:pt modelId="{53236BB2-6A98-45DB-BF90-BB2199749BE3}" type="pres">
      <dgm:prSet presAssocID="{7F0E8BDB-B042-43D2-B306-E3F3AF9DAE59}" presName="node" presStyleLbl="node1" presStyleIdx="0" presStyleCnt="4" custLinFactNeighborY="-13">
        <dgm:presLayoutVars>
          <dgm:bulletEnabled val="1"/>
        </dgm:presLayoutVars>
      </dgm:prSet>
      <dgm:spPr/>
    </dgm:pt>
    <dgm:pt modelId="{26F29E30-35D1-4D0B-9124-457431AED48D}" type="pres">
      <dgm:prSet presAssocID="{C1833DF9-0060-4038-83B1-85456A9C3257}" presName="sibTrans" presStyleCnt="0"/>
      <dgm:spPr/>
    </dgm:pt>
    <dgm:pt modelId="{17115F34-2394-41E5-B927-1EADFE6C14A2}" type="pres">
      <dgm:prSet presAssocID="{BA1BE428-2FDB-4860-AE76-2550858E3ED6}" presName="node" presStyleLbl="node1" presStyleIdx="1" presStyleCnt="4">
        <dgm:presLayoutVars>
          <dgm:bulletEnabled val="1"/>
        </dgm:presLayoutVars>
      </dgm:prSet>
      <dgm:spPr/>
    </dgm:pt>
    <dgm:pt modelId="{83ADF429-C983-4BAB-81BD-71779C17A432}" type="pres">
      <dgm:prSet presAssocID="{238CA1F0-F711-4925-8FDB-FC01EA3B66A3}" presName="sibTrans" presStyleCnt="0"/>
      <dgm:spPr/>
    </dgm:pt>
    <dgm:pt modelId="{44BA894F-4858-49AC-9673-63B0B3FF012B}" type="pres">
      <dgm:prSet presAssocID="{CD29A79B-8F95-447A-97E7-B26C0ED20AEB}" presName="node" presStyleLbl="node1" presStyleIdx="2" presStyleCnt="4">
        <dgm:presLayoutVars>
          <dgm:bulletEnabled val="1"/>
        </dgm:presLayoutVars>
      </dgm:prSet>
      <dgm:spPr/>
    </dgm:pt>
    <dgm:pt modelId="{9A001435-B307-4C4D-B5A0-FAEF83C311E7}" type="pres">
      <dgm:prSet presAssocID="{AC42FF90-C173-488D-875C-D9763B56275F}" presName="sibTrans" presStyleCnt="0"/>
      <dgm:spPr/>
    </dgm:pt>
    <dgm:pt modelId="{19099EA1-1BBA-400C-BE03-B433424460CD}" type="pres">
      <dgm:prSet presAssocID="{56CA4575-8FF8-4F45-ABF5-AD4FA341B539}" presName="node" presStyleLbl="node1" presStyleIdx="3" presStyleCnt="4">
        <dgm:presLayoutVars>
          <dgm:bulletEnabled val="1"/>
        </dgm:presLayoutVars>
      </dgm:prSet>
      <dgm:spPr/>
    </dgm:pt>
  </dgm:ptLst>
  <dgm:cxnLst>
    <dgm:cxn modelId="{1CDBB808-E693-42BD-BD24-B1A1F226FE1B}" type="presOf" srcId="{BA1BE428-2FDB-4860-AE76-2550858E3ED6}" destId="{17115F34-2394-41E5-B927-1EADFE6C14A2}" srcOrd="0" destOrd="0" presId="urn:microsoft.com/office/officeart/2005/8/layout/default"/>
    <dgm:cxn modelId="{B6D23C0E-C86F-4192-AF67-6A4309258D1E}" srcId="{B921C4BE-D840-430F-8629-AC0A29AC99A1}" destId="{CD29A79B-8F95-447A-97E7-B26C0ED20AEB}" srcOrd="2" destOrd="0" parTransId="{028749C7-625D-4B50-8C46-5E6ECC23DB8D}" sibTransId="{AC42FF90-C173-488D-875C-D9763B56275F}"/>
    <dgm:cxn modelId="{F2E06723-7AC5-43E1-92AD-35C336A84409}" type="presOf" srcId="{B921C4BE-D840-430F-8629-AC0A29AC99A1}" destId="{7D7C758C-98BE-4E78-A33D-E57776FC0578}" srcOrd="0" destOrd="0" presId="urn:microsoft.com/office/officeart/2005/8/layout/default"/>
    <dgm:cxn modelId="{CB212771-1D40-4403-80DF-CEE15AF1A54F}" type="presOf" srcId="{CD29A79B-8F95-447A-97E7-B26C0ED20AEB}" destId="{44BA894F-4858-49AC-9673-63B0B3FF012B}" srcOrd="0" destOrd="0" presId="urn:microsoft.com/office/officeart/2005/8/layout/default"/>
    <dgm:cxn modelId="{07E3737E-12ED-4B7B-BEA7-A5E02E0641D7}" srcId="{B921C4BE-D840-430F-8629-AC0A29AC99A1}" destId="{56CA4575-8FF8-4F45-ABF5-AD4FA341B539}" srcOrd="3" destOrd="0" parTransId="{C868C140-AB48-468B-9B3D-C3AE1B3552F6}" sibTransId="{DBBF9B75-73FC-4989-9BDC-7BD0E581FFCB}"/>
    <dgm:cxn modelId="{65C4018D-9A38-420A-8714-8A8E48B6A58D}" type="presOf" srcId="{56CA4575-8FF8-4F45-ABF5-AD4FA341B539}" destId="{19099EA1-1BBA-400C-BE03-B433424460CD}" srcOrd="0" destOrd="0" presId="urn:microsoft.com/office/officeart/2005/8/layout/default"/>
    <dgm:cxn modelId="{2AFCE1BD-C271-4EFC-8072-85A9AB67854A}" type="presOf" srcId="{7F0E8BDB-B042-43D2-B306-E3F3AF9DAE59}" destId="{53236BB2-6A98-45DB-BF90-BB2199749BE3}" srcOrd="0" destOrd="0" presId="urn:microsoft.com/office/officeart/2005/8/layout/default"/>
    <dgm:cxn modelId="{50E6C8C8-B93B-4A35-B47E-C935FD569459}" srcId="{B921C4BE-D840-430F-8629-AC0A29AC99A1}" destId="{7F0E8BDB-B042-43D2-B306-E3F3AF9DAE59}" srcOrd="0" destOrd="0" parTransId="{D6EDB32A-BF8C-437D-AAF6-E2E17C47C543}" sibTransId="{C1833DF9-0060-4038-83B1-85456A9C3257}"/>
    <dgm:cxn modelId="{B78829D8-48C2-4AC9-9EDC-C8FAECBF2B61}" srcId="{B921C4BE-D840-430F-8629-AC0A29AC99A1}" destId="{BA1BE428-2FDB-4860-AE76-2550858E3ED6}" srcOrd="1" destOrd="0" parTransId="{00072429-808E-4F97-8116-66E89CB81B6E}" sibTransId="{238CA1F0-F711-4925-8FDB-FC01EA3B66A3}"/>
    <dgm:cxn modelId="{54F908A7-5E55-46E3-8F3B-3869825BAB7F}" type="presParOf" srcId="{7D7C758C-98BE-4E78-A33D-E57776FC0578}" destId="{53236BB2-6A98-45DB-BF90-BB2199749BE3}" srcOrd="0" destOrd="0" presId="urn:microsoft.com/office/officeart/2005/8/layout/default"/>
    <dgm:cxn modelId="{3F530A39-5683-4E36-8607-4CED4923E04B}" type="presParOf" srcId="{7D7C758C-98BE-4E78-A33D-E57776FC0578}" destId="{26F29E30-35D1-4D0B-9124-457431AED48D}" srcOrd="1" destOrd="0" presId="urn:microsoft.com/office/officeart/2005/8/layout/default"/>
    <dgm:cxn modelId="{0CE89D38-35CE-41C5-AE12-5B5353697FDD}" type="presParOf" srcId="{7D7C758C-98BE-4E78-A33D-E57776FC0578}" destId="{17115F34-2394-41E5-B927-1EADFE6C14A2}" srcOrd="2" destOrd="0" presId="urn:microsoft.com/office/officeart/2005/8/layout/default"/>
    <dgm:cxn modelId="{C9686112-C1CB-42F8-8DC4-4C73567ABF62}" type="presParOf" srcId="{7D7C758C-98BE-4E78-A33D-E57776FC0578}" destId="{83ADF429-C983-4BAB-81BD-71779C17A432}" srcOrd="3" destOrd="0" presId="urn:microsoft.com/office/officeart/2005/8/layout/default"/>
    <dgm:cxn modelId="{D76B06B0-0846-4EA4-BB9A-131D61519C5A}" type="presParOf" srcId="{7D7C758C-98BE-4E78-A33D-E57776FC0578}" destId="{44BA894F-4858-49AC-9673-63B0B3FF012B}" srcOrd="4" destOrd="0" presId="urn:microsoft.com/office/officeart/2005/8/layout/default"/>
    <dgm:cxn modelId="{777E1FAB-0A82-474E-AC15-BEC0F10ED2EC}" type="presParOf" srcId="{7D7C758C-98BE-4E78-A33D-E57776FC0578}" destId="{9A001435-B307-4C4D-B5A0-FAEF83C311E7}" srcOrd="5" destOrd="0" presId="urn:microsoft.com/office/officeart/2005/8/layout/default"/>
    <dgm:cxn modelId="{D8E8E830-3FCA-4F33-B5AC-3C9C87F4F9DB}" type="presParOf" srcId="{7D7C758C-98BE-4E78-A33D-E57776FC0578}" destId="{19099EA1-1BBA-400C-BE03-B433424460CD}" srcOrd="6"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02B107-2788-41DE-96C4-F89919709FE1}">
      <dsp:nvSpPr>
        <dsp:cNvPr id="0" name=""/>
        <dsp:cNvSpPr/>
      </dsp:nvSpPr>
      <dsp:spPr>
        <a:xfrm>
          <a:off x="0" y="531"/>
          <a:ext cx="78867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5E978BC-42D9-4191-B3FA-50372AED8C89}">
      <dsp:nvSpPr>
        <dsp:cNvPr id="0" name=""/>
        <dsp:cNvSpPr/>
      </dsp:nvSpPr>
      <dsp:spPr>
        <a:xfrm>
          <a:off x="0" y="531"/>
          <a:ext cx="78867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100000"/>
            </a:lnSpc>
            <a:spcBef>
              <a:spcPct val="0"/>
            </a:spcBef>
            <a:spcAft>
              <a:spcPct val="35000"/>
            </a:spcAft>
            <a:buNone/>
          </a:pPr>
          <a:r>
            <a:rPr lang="en-US" sz="2600" kern="1200" dirty="0">
              <a:latin typeface="Arial" panose="020B0604020202020204" pitchFamily="34" charset="0"/>
              <a:cs typeface="Arial" panose="020B0604020202020204" pitchFamily="34" charset="0"/>
            </a:rPr>
            <a:t>Oak Study Cafe Ltd</a:t>
          </a:r>
        </a:p>
      </dsp:txBody>
      <dsp:txXfrm>
        <a:off x="0" y="531"/>
        <a:ext cx="7886700" cy="621467"/>
      </dsp:txXfrm>
    </dsp:sp>
    <dsp:sp modelId="{FF2C34C5-FBDA-4547-80E1-5C2EF4E0ADC2}">
      <dsp:nvSpPr>
        <dsp:cNvPr id="0" name=""/>
        <dsp:cNvSpPr/>
      </dsp:nvSpPr>
      <dsp:spPr>
        <a:xfrm>
          <a:off x="0" y="621999"/>
          <a:ext cx="78867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C6C6CC5-5DD4-4F6A-B538-C38486AD956A}">
      <dsp:nvSpPr>
        <dsp:cNvPr id="0" name=""/>
        <dsp:cNvSpPr/>
      </dsp:nvSpPr>
      <dsp:spPr>
        <a:xfrm>
          <a:off x="0" y="621999"/>
          <a:ext cx="78867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100000"/>
            </a:lnSpc>
            <a:spcBef>
              <a:spcPct val="0"/>
            </a:spcBef>
            <a:spcAft>
              <a:spcPct val="35000"/>
            </a:spcAft>
            <a:buNone/>
          </a:pPr>
          <a:r>
            <a:rPr lang="en-US" sz="2600" kern="1200" dirty="0">
              <a:latin typeface="Arial" panose="020B0604020202020204" pitchFamily="34" charset="0"/>
              <a:cs typeface="Arial" panose="020B0604020202020204" pitchFamily="34" charset="0"/>
            </a:rPr>
            <a:t>Program: Business Skills for Workplace</a:t>
          </a:r>
        </a:p>
      </dsp:txBody>
      <dsp:txXfrm>
        <a:off x="0" y="621999"/>
        <a:ext cx="7886700" cy="621467"/>
      </dsp:txXfrm>
    </dsp:sp>
    <dsp:sp modelId="{05C317A0-FA56-4578-BAF2-E2DD770B07FF}">
      <dsp:nvSpPr>
        <dsp:cNvPr id="0" name=""/>
        <dsp:cNvSpPr/>
      </dsp:nvSpPr>
      <dsp:spPr>
        <a:xfrm>
          <a:off x="0" y="1243467"/>
          <a:ext cx="78867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4B98A10-7D1C-4CAF-8A65-933C5B9452BE}">
      <dsp:nvSpPr>
        <dsp:cNvPr id="0" name=""/>
        <dsp:cNvSpPr/>
      </dsp:nvSpPr>
      <dsp:spPr>
        <a:xfrm>
          <a:off x="0" y="1243467"/>
          <a:ext cx="78867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100000"/>
            </a:lnSpc>
            <a:spcBef>
              <a:spcPct val="0"/>
            </a:spcBef>
            <a:spcAft>
              <a:spcPct val="35000"/>
            </a:spcAft>
            <a:buNone/>
          </a:pPr>
          <a:r>
            <a:rPr lang="en-US" sz="2600" kern="1200" dirty="0">
              <a:latin typeface="Arial" panose="020B0604020202020204" pitchFamily="34" charset="0"/>
              <a:cs typeface="Arial" panose="020B0604020202020204" pitchFamily="34" charset="0"/>
            </a:rPr>
            <a:t>Module:</a:t>
          </a:r>
          <a:r>
            <a:rPr lang="en-GB" sz="2600" kern="1200" dirty="0">
              <a:latin typeface="Arial" panose="020B0604020202020204" pitchFamily="34" charset="0"/>
              <a:cs typeface="Arial" panose="020B0604020202020204" pitchFamily="34" charset="0"/>
            </a:rPr>
            <a:t> </a:t>
          </a:r>
          <a:r>
            <a:rPr lang="en-US" sz="2600" kern="1200" dirty="0">
              <a:latin typeface="Arial" panose="020B0604020202020204" pitchFamily="34" charset="0"/>
              <a:cs typeface="Arial" panose="020B0604020202020204" pitchFamily="34" charset="0"/>
            </a:rPr>
            <a:t>LCLM4006</a:t>
          </a:r>
          <a:r>
            <a:rPr lang="en-GB" sz="2600" kern="1200" dirty="0">
              <a:latin typeface="Arial" panose="020B0604020202020204" pitchFamily="34" charset="0"/>
              <a:cs typeface="Arial" panose="020B0604020202020204" pitchFamily="34" charset="0"/>
            </a:rPr>
            <a:t> </a:t>
          </a:r>
          <a:r>
            <a:rPr lang="en-US" sz="2600" kern="1200" dirty="0">
              <a:latin typeface="Arial" panose="020B0604020202020204" pitchFamily="34" charset="0"/>
              <a:cs typeface="Arial" panose="020B0604020202020204" pitchFamily="34" charset="0"/>
            </a:rPr>
            <a:t>Enterprise &amp; Entrepreneurship</a:t>
          </a:r>
        </a:p>
      </dsp:txBody>
      <dsp:txXfrm>
        <a:off x="0" y="1243467"/>
        <a:ext cx="7886700" cy="621467"/>
      </dsp:txXfrm>
    </dsp:sp>
    <dsp:sp modelId="{8CC46FED-C8E6-4709-9C34-B9F3B6E90606}">
      <dsp:nvSpPr>
        <dsp:cNvPr id="0" name=""/>
        <dsp:cNvSpPr/>
      </dsp:nvSpPr>
      <dsp:spPr>
        <a:xfrm>
          <a:off x="0" y="1864935"/>
          <a:ext cx="78867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E82302F-F3FB-40D0-9FFD-BE1BA3BC4FC2}">
      <dsp:nvSpPr>
        <dsp:cNvPr id="0" name=""/>
        <dsp:cNvSpPr/>
      </dsp:nvSpPr>
      <dsp:spPr>
        <a:xfrm>
          <a:off x="0" y="1864935"/>
          <a:ext cx="78867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100000"/>
            </a:lnSpc>
            <a:spcBef>
              <a:spcPct val="0"/>
            </a:spcBef>
            <a:spcAft>
              <a:spcPct val="35000"/>
            </a:spcAft>
            <a:buNone/>
          </a:pPr>
          <a:r>
            <a:rPr lang="en-US" sz="2600" kern="1200" dirty="0">
              <a:latin typeface="Arial" panose="020B0604020202020204" pitchFamily="34" charset="0"/>
              <a:cs typeface="Arial" panose="020B0604020202020204" pitchFamily="34" charset="0"/>
            </a:rPr>
            <a:t>Assignment: Business Plan Presentation</a:t>
          </a:r>
        </a:p>
      </dsp:txBody>
      <dsp:txXfrm>
        <a:off x="0" y="1864935"/>
        <a:ext cx="7886700" cy="621467"/>
      </dsp:txXfrm>
    </dsp:sp>
    <dsp:sp modelId="{67D06937-0F34-4AC1-88A5-692184E871E4}">
      <dsp:nvSpPr>
        <dsp:cNvPr id="0" name=""/>
        <dsp:cNvSpPr/>
      </dsp:nvSpPr>
      <dsp:spPr>
        <a:xfrm>
          <a:off x="0" y="2486402"/>
          <a:ext cx="78867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4AF515D-8E12-4C65-AA4B-219BB200843F}">
      <dsp:nvSpPr>
        <dsp:cNvPr id="0" name=""/>
        <dsp:cNvSpPr/>
      </dsp:nvSpPr>
      <dsp:spPr>
        <a:xfrm>
          <a:off x="0" y="2486402"/>
          <a:ext cx="78867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100000"/>
            </a:lnSpc>
            <a:spcBef>
              <a:spcPct val="0"/>
            </a:spcBef>
            <a:spcAft>
              <a:spcPct val="35000"/>
            </a:spcAft>
            <a:buNone/>
          </a:pPr>
          <a:r>
            <a:rPr lang="en-US" sz="2600" kern="1200" dirty="0">
              <a:latin typeface="Arial" panose="020B0604020202020204" pitchFamily="34" charset="0"/>
              <a:cs typeface="Arial" panose="020B0604020202020204" pitchFamily="34" charset="0"/>
            </a:rPr>
            <a:t>Lecturer: Dr </a:t>
          </a:r>
          <a:r>
            <a:rPr lang="en-US" sz="2600" kern="1200" dirty="0" err="1">
              <a:latin typeface="Arial" panose="020B0604020202020204" pitchFamily="34" charset="0"/>
              <a:cs typeface="Arial" panose="020B0604020202020204" pitchFamily="34" charset="0"/>
            </a:rPr>
            <a:t>Fouziya</a:t>
          </a:r>
          <a:r>
            <a:rPr lang="en-US" sz="2600" kern="1200" dirty="0">
              <a:latin typeface="Arial" panose="020B0604020202020204" pitchFamily="34" charset="0"/>
              <a:cs typeface="Arial" panose="020B0604020202020204" pitchFamily="34" charset="0"/>
            </a:rPr>
            <a:t> Farheen</a:t>
          </a:r>
        </a:p>
      </dsp:txBody>
      <dsp:txXfrm>
        <a:off x="0" y="2486402"/>
        <a:ext cx="7886700" cy="621467"/>
      </dsp:txXfrm>
    </dsp:sp>
    <dsp:sp modelId="{4CBCBB32-C67B-4B96-8711-EB0752F7B121}">
      <dsp:nvSpPr>
        <dsp:cNvPr id="0" name=""/>
        <dsp:cNvSpPr/>
      </dsp:nvSpPr>
      <dsp:spPr>
        <a:xfrm>
          <a:off x="0" y="3107870"/>
          <a:ext cx="78867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F804A2-4089-4C24-9316-58CBD09DE91B}">
      <dsp:nvSpPr>
        <dsp:cNvPr id="0" name=""/>
        <dsp:cNvSpPr/>
      </dsp:nvSpPr>
      <dsp:spPr>
        <a:xfrm>
          <a:off x="0" y="3107870"/>
          <a:ext cx="78867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100000"/>
            </a:lnSpc>
            <a:spcBef>
              <a:spcPct val="0"/>
            </a:spcBef>
            <a:spcAft>
              <a:spcPct val="35000"/>
            </a:spcAft>
            <a:buNone/>
          </a:pPr>
          <a:r>
            <a:rPr lang="en-US" sz="2600" kern="1200" dirty="0">
              <a:latin typeface="Arial" panose="020B0604020202020204" pitchFamily="34" charset="0"/>
              <a:cs typeface="Arial" panose="020B0604020202020204" pitchFamily="34" charset="0"/>
            </a:rPr>
            <a:t>Student: Foad Rabia Abdulaziz Fayyad</a:t>
          </a:r>
        </a:p>
      </dsp:txBody>
      <dsp:txXfrm>
        <a:off x="0" y="3107870"/>
        <a:ext cx="7886700" cy="621467"/>
      </dsp:txXfrm>
    </dsp:sp>
    <dsp:sp modelId="{C8CC609B-8D78-486D-8F56-DE3D7171AA3F}">
      <dsp:nvSpPr>
        <dsp:cNvPr id="0" name=""/>
        <dsp:cNvSpPr/>
      </dsp:nvSpPr>
      <dsp:spPr>
        <a:xfrm>
          <a:off x="0" y="3729338"/>
          <a:ext cx="7886700" cy="0"/>
        </a:xfrm>
        <a:prstGeom prst="line">
          <a:avLst/>
        </a:prstGeom>
        <a:solidFill>
          <a:schemeClr val="accent4">
            <a:hueOff val="0"/>
            <a:satOff val="0"/>
            <a:lumOff val="0"/>
            <a:alphaOff val="0"/>
          </a:schemeClr>
        </a:solidFill>
        <a:ln w="19050" cap="flat" cmpd="sng" algn="ctr">
          <a:solidFill>
            <a:schemeClr val="accent4">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457E97B-1A78-4017-B1E6-F45C5B2756FE}">
      <dsp:nvSpPr>
        <dsp:cNvPr id="0" name=""/>
        <dsp:cNvSpPr/>
      </dsp:nvSpPr>
      <dsp:spPr>
        <a:xfrm>
          <a:off x="0" y="3729338"/>
          <a:ext cx="7886700" cy="62146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9060" tIns="99060" rIns="99060" bIns="99060" numCol="1" spcCol="1270" anchor="t" anchorCtr="0">
          <a:noAutofit/>
        </a:bodyPr>
        <a:lstStyle/>
        <a:p>
          <a:pPr marL="0" lvl="0" indent="0" algn="l" defTabSz="1155700">
            <a:lnSpc>
              <a:spcPct val="100000"/>
            </a:lnSpc>
            <a:spcBef>
              <a:spcPct val="0"/>
            </a:spcBef>
            <a:spcAft>
              <a:spcPct val="35000"/>
            </a:spcAft>
            <a:buNone/>
          </a:pPr>
          <a:r>
            <a:rPr lang="en-US" sz="2600" kern="1200" dirty="0">
              <a:latin typeface="Arial" panose="020B0604020202020204" pitchFamily="34" charset="0"/>
              <a:cs typeface="Arial" panose="020B0604020202020204" pitchFamily="34" charset="0"/>
            </a:rPr>
            <a:t>Student ID: 2432992</a:t>
          </a:r>
        </a:p>
      </dsp:txBody>
      <dsp:txXfrm>
        <a:off x="0" y="3729338"/>
        <a:ext cx="7886700" cy="62146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E32EB0-D52B-4BAE-9DFC-64AB2B74BE01}">
      <dsp:nvSpPr>
        <dsp:cNvPr id="0" name=""/>
        <dsp:cNvSpPr/>
      </dsp:nvSpPr>
      <dsp:spPr>
        <a:xfrm>
          <a:off x="0" y="573683"/>
          <a:ext cx="2464593" cy="1478756"/>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Social Media Marketing</a:t>
          </a:r>
        </a:p>
      </dsp:txBody>
      <dsp:txXfrm>
        <a:off x="0" y="573683"/>
        <a:ext cx="2464593" cy="1478756"/>
      </dsp:txXfrm>
    </dsp:sp>
    <dsp:sp modelId="{84B63106-196D-4133-8B8E-3DCC6BE0575F}">
      <dsp:nvSpPr>
        <dsp:cNvPr id="0" name=""/>
        <dsp:cNvSpPr/>
      </dsp:nvSpPr>
      <dsp:spPr>
        <a:xfrm>
          <a:off x="2711053" y="573683"/>
          <a:ext cx="2464593" cy="1478756"/>
        </a:xfrm>
        <a:prstGeom prst="rect">
          <a:avLst/>
        </a:prstGeom>
        <a:solidFill>
          <a:schemeClr val="accent2">
            <a:hueOff val="1288723"/>
            <a:satOff val="-3699"/>
            <a:lumOff val="-5922"/>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US" sz="2000" kern="1200" dirty="0">
              <a:latin typeface="Arial" panose="020B0604020202020204" pitchFamily="34" charset="0"/>
              <a:cs typeface="Arial" panose="020B0604020202020204" pitchFamily="34" charset="0"/>
            </a:rPr>
            <a:t>- Use Instagram and TikTok to promote products and student atmosphere</a:t>
          </a:r>
        </a:p>
      </dsp:txBody>
      <dsp:txXfrm>
        <a:off x="2711053" y="573683"/>
        <a:ext cx="2464593" cy="1478756"/>
      </dsp:txXfrm>
    </dsp:sp>
    <dsp:sp modelId="{2026053F-42DB-4A8B-98E2-3341E4B3D984}">
      <dsp:nvSpPr>
        <dsp:cNvPr id="0" name=""/>
        <dsp:cNvSpPr/>
      </dsp:nvSpPr>
      <dsp:spPr>
        <a:xfrm>
          <a:off x="5422106" y="573683"/>
          <a:ext cx="2464593" cy="1478756"/>
        </a:xfrm>
        <a:prstGeom prst="rect">
          <a:avLst/>
        </a:prstGeom>
        <a:solidFill>
          <a:schemeClr val="accent2">
            <a:hueOff val="2577445"/>
            <a:satOff val="-7397"/>
            <a:lumOff val="-11844"/>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 Share short videos, offers, and cafe events</a:t>
          </a:r>
        </a:p>
      </dsp:txBody>
      <dsp:txXfrm>
        <a:off x="5422106" y="573683"/>
        <a:ext cx="2464593" cy="1478756"/>
      </dsp:txXfrm>
    </dsp:sp>
    <dsp:sp modelId="{D1952436-5A06-4FC3-8DB3-4C0FB25840C0}">
      <dsp:nvSpPr>
        <dsp:cNvPr id="0" name=""/>
        <dsp:cNvSpPr/>
      </dsp:nvSpPr>
      <dsp:spPr>
        <a:xfrm>
          <a:off x="0" y="2298898"/>
          <a:ext cx="2464593" cy="1478756"/>
        </a:xfrm>
        <a:prstGeom prst="rect">
          <a:avLst/>
        </a:prstGeom>
        <a:solidFill>
          <a:schemeClr val="accent2">
            <a:hueOff val="3866169"/>
            <a:satOff val="-11096"/>
            <a:lumOff val="-17765"/>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b="0" kern="1200" dirty="0">
              <a:latin typeface="Arial" panose="020B0604020202020204" pitchFamily="34" charset="0"/>
              <a:cs typeface="Arial" panose="020B0604020202020204" pitchFamily="34" charset="0"/>
            </a:rPr>
            <a:t>Student Loyalty &amp; Discounts</a:t>
          </a:r>
        </a:p>
      </dsp:txBody>
      <dsp:txXfrm>
        <a:off x="0" y="2298898"/>
        <a:ext cx="2464593" cy="1478756"/>
      </dsp:txXfrm>
    </dsp:sp>
    <dsp:sp modelId="{EF9D3215-0E80-4280-B6A2-A99B6C803EF3}">
      <dsp:nvSpPr>
        <dsp:cNvPr id="0" name=""/>
        <dsp:cNvSpPr/>
      </dsp:nvSpPr>
      <dsp:spPr>
        <a:xfrm>
          <a:off x="2711053" y="2298898"/>
          <a:ext cx="2464593" cy="1478756"/>
        </a:xfrm>
        <a:prstGeom prst="rect">
          <a:avLst/>
        </a:prstGeom>
        <a:solidFill>
          <a:schemeClr val="accent2">
            <a:hueOff val="5154891"/>
            <a:satOff val="-14794"/>
            <a:lumOff val="-23687"/>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- 10% student discount</a:t>
          </a:r>
        </a:p>
      </dsp:txBody>
      <dsp:txXfrm>
        <a:off x="2711053" y="2298898"/>
        <a:ext cx="2464593" cy="1478756"/>
      </dsp:txXfrm>
    </dsp:sp>
    <dsp:sp modelId="{C8CA9837-B2EF-4AF6-AD23-453EC27B60E4}">
      <dsp:nvSpPr>
        <dsp:cNvPr id="0" name=""/>
        <dsp:cNvSpPr/>
      </dsp:nvSpPr>
      <dsp:spPr>
        <a:xfrm>
          <a:off x="5422106" y="2298898"/>
          <a:ext cx="2464593" cy="1478756"/>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0" algn="ctr" defTabSz="800100">
            <a:lnSpc>
              <a:spcPct val="90000"/>
            </a:lnSpc>
            <a:spcBef>
              <a:spcPct val="0"/>
            </a:spcBef>
            <a:spcAft>
              <a:spcPct val="35000"/>
            </a:spcAft>
            <a:buNone/>
          </a:pPr>
          <a:r>
            <a:rPr lang="en-US" sz="1800" kern="1200" dirty="0">
              <a:latin typeface="Arial" panose="020B0604020202020204" pitchFamily="34" charset="0"/>
              <a:cs typeface="Arial" panose="020B0604020202020204" pitchFamily="34" charset="0"/>
            </a:rPr>
            <a:t>- Digital loyalty card to encourage repeat visits</a:t>
          </a:r>
        </a:p>
      </dsp:txBody>
      <dsp:txXfrm>
        <a:off x="5422106" y="2298898"/>
        <a:ext cx="2464593" cy="1478756"/>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E4A9DD1-DA76-412D-8FC5-A459675D04EA}">
      <dsp:nvSpPr>
        <dsp:cNvPr id="0" name=""/>
        <dsp:cNvSpPr/>
      </dsp:nvSpPr>
      <dsp:spPr>
        <a:xfrm>
          <a:off x="145153" y="118414"/>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3062941-6BE3-4529-8CFB-C3C1FCCA23A7}">
      <dsp:nvSpPr>
        <dsp:cNvPr id="0" name=""/>
        <dsp:cNvSpPr/>
      </dsp:nvSpPr>
      <dsp:spPr>
        <a:xfrm>
          <a:off x="356344" y="329604"/>
          <a:ext cx="583288" cy="58328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9D94F9D-8BE7-46C6-AD82-D8697B8605D4}">
      <dsp:nvSpPr>
        <dsp:cNvPr id="0" name=""/>
        <dsp:cNvSpPr/>
      </dsp:nvSpPr>
      <dsp:spPr>
        <a:xfrm>
          <a:off x="1366323" y="118414"/>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just" defTabSz="622300">
            <a:lnSpc>
              <a:spcPct val="100000"/>
            </a:lnSpc>
            <a:spcBef>
              <a:spcPct val="0"/>
            </a:spcBef>
            <a:spcAft>
              <a:spcPct val="35000"/>
            </a:spcAft>
            <a:buNone/>
          </a:pPr>
          <a:r>
            <a:rPr lang="en-US" sz="1400" b="0" kern="1200" dirty="0">
              <a:latin typeface="Arial" panose="020B0604020202020204" pitchFamily="34" charset="0"/>
              <a:cs typeface="Arial" panose="020B0604020202020204" pitchFamily="34" charset="0"/>
            </a:rPr>
            <a:t>The net cash flow of the business is calculated by subtracting the total cash outflows from the total cash inflows.</a:t>
          </a:r>
        </a:p>
      </dsp:txBody>
      <dsp:txXfrm>
        <a:off x="1366323" y="118414"/>
        <a:ext cx="2370505" cy="1005669"/>
      </dsp:txXfrm>
    </dsp:sp>
    <dsp:sp modelId="{7C86B67B-75FE-46F0-9A37-607F0A5C1933}">
      <dsp:nvSpPr>
        <dsp:cNvPr id="0" name=""/>
        <dsp:cNvSpPr/>
      </dsp:nvSpPr>
      <dsp:spPr>
        <a:xfrm>
          <a:off x="4149871" y="118414"/>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1E0D06-51AF-43C6-BDD3-00A67F2B0B87}">
      <dsp:nvSpPr>
        <dsp:cNvPr id="0" name=""/>
        <dsp:cNvSpPr/>
      </dsp:nvSpPr>
      <dsp:spPr>
        <a:xfrm>
          <a:off x="4361061" y="329604"/>
          <a:ext cx="583288" cy="58328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D62230C-0085-407E-B95A-4A7C16331A0C}">
      <dsp:nvSpPr>
        <dsp:cNvPr id="0" name=""/>
        <dsp:cNvSpPr/>
      </dsp:nvSpPr>
      <dsp:spPr>
        <a:xfrm>
          <a:off x="5371040" y="118414"/>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US" sz="1600" b="1" i="1" kern="1200" dirty="0"/>
            <a:t>Net Cash Flow = A – B</a:t>
          </a:r>
        </a:p>
      </dsp:txBody>
      <dsp:txXfrm>
        <a:off x="5371040" y="118414"/>
        <a:ext cx="2370505" cy="1005669"/>
      </dsp:txXfrm>
    </dsp:sp>
    <dsp:sp modelId="{8D0601E0-7106-4839-9886-3D8F5A46CF54}">
      <dsp:nvSpPr>
        <dsp:cNvPr id="0" name=""/>
        <dsp:cNvSpPr/>
      </dsp:nvSpPr>
      <dsp:spPr>
        <a:xfrm>
          <a:off x="145153" y="1962192"/>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DE22C96-83BA-47BB-A299-5DC7F7EED6C1}">
      <dsp:nvSpPr>
        <dsp:cNvPr id="0" name=""/>
        <dsp:cNvSpPr/>
      </dsp:nvSpPr>
      <dsp:spPr>
        <a:xfrm>
          <a:off x="356344" y="2173382"/>
          <a:ext cx="583288" cy="58328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8250AB-8365-4B6B-97C6-2B566D02CFEB}">
      <dsp:nvSpPr>
        <dsp:cNvPr id="0" name=""/>
        <dsp:cNvSpPr/>
      </dsp:nvSpPr>
      <dsp:spPr>
        <a:xfrm>
          <a:off x="1366323" y="1768229"/>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11200">
            <a:lnSpc>
              <a:spcPct val="100000"/>
            </a:lnSpc>
            <a:spcBef>
              <a:spcPct val="0"/>
            </a:spcBef>
            <a:spcAft>
              <a:spcPct val="35000"/>
            </a:spcAft>
            <a:buNone/>
          </a:pPr>
          <a:r>
            <a:rPr lang="en-GB" sz="1600" b="1" i="1" kern="1200" dirty="0"/>
            <a:t>£72,000 – £30,300 = £41,700</a:t>
          </a:r>
          <a:endParaRPr lang="en-US" sz="1600" b="1" i="1" kern="1200" dirty="0"/>
        </a:p>
      </dsp:txBody>
      <dsp:txXfrm>
        <a:off x="1366323" y="1768229"/>
        <a:ext cx="2370505" cy="1005669"/>
      </dsp:txXfrm>
    </dsp:sp>
    <dsp:sp modelId="{649346C7-2C28-4ADF-9DC1-D2ADAE71D3E8}">
      <dsp:nvSpPr>
        <dsp:cNvPr id="0" name=""/>
        <dsp:cNvSpPr/>
      </dsp:nvSpPr>
      <dsp:spPr>
        <a:xfrm>
          <a:off x="4149871" y="1962192"/>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359CEDA-A620-446F-82AE-F87CD098891E}">
      <dsp:nvSpPr>
        <dsp:cNvPr id="0" name=""/>
        <dsp:cNvSpPr/>
      </dsp:nvSpPr>
      <dsp:spPr>
        <a:xfrm>
          <a:off x="4361061" y="2173382"/>
          <a:ext cx="583288" cy="58328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C04C25E-52EA-4464-B7C4-638139364BB4}">
      <dsp:nvSpPr>
        <dsp:cNvPr id="0" name=""/>
        <dsp:cNvSpPr/>
      </dsp:nvSpPr>
      <dsp:spPr>
        <a:xfrm>
          <a:off x="5371040" y="1962192"/>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just" defTabSz="711200">
            <a:lnSpc>
              <a:spcPct val="100000"/>
            </a:lnSpc>
            <a:spcBef>
              <a:spcPct val="0"/>
            </a:spcBef>
            <a:spcAft>
              <a:spcPct val="35000"/>
            </a:spcAft>
            <a:buNone/>
          </a:pPr>
          <a:r>
            <a:rPr lang="en-US" sz="1600" b="0" i="1" kern="1200" dirty="0"/>
            <a:t>The opening balance at the beginning of the period is </a:t>
          </a:r>
          <a:r>
            <a:rPr lang="en-US" sz="1600" b="1" i="1" kern="1200" dirty="0"/>
            <a:t>£0</a:t>
          </a:r>
          <a:r>
            <a:rPr lang="en-US" sz="1600" b="0" i="1" kern="1200" dirty="0"/>
            <a:t>, as the business is in the start-up phase. After accounting for all projected inflows and outflows, the closing balance is expected to be </a:t>
          </a:r>
          <a:r>
            <a:rPr lang="en-US" sz="1600" b="1" i="1" kern="1200" dirty="0"/>
            <a:t>£41,700</a:t>
          </a:r>
          <a:r>
            <a:rPr lang="en-US" sz="1600" b="0" i="1" kern="1200" dirty="0"/>
            <a:t>.</a:t>
          </a:r>
        </a:p>
      </dsp:txBody>
      <dsp:txXfrm>
        <a:off x="5371040" y="1962192"/>
        <a:ext cx="2370505" cy="1005669"/>
      </dsp:txXfrm>
    </dsp:sp>
    <dsp:sp modelId="{449DD866-69C2-4C23-9651-DA6D1E78D7F7}">
      <dsp:nvSpPr>
        <dsp:cNvPr id="0" name=""/>
        <dsp:cNvSpPr/>
      </dsp:nvSpPr>
      <dsp:spPr>
        <a:xfrm>
          <a:off x="145153" y="3805970"/>
          <a:ext cx="1005669" cy="1005669"/>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3170629-F410-494E-9BAE-039F00D76337}">
      <dsp:nvSpPr>
        <dsp:cNvPr id="0" name=""/>
        <dsp:cNvSpPr/>
      </dsp:nvSpPr>
      <dsp:spPr>
        <a:xfrm>
          <a:off x="347110" y="3998688"/>
          <a:ext cx="583288" cy="58328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D2FDE15-3C0A-4390-A3C4-A7D6D19FEC46}">
      <dsp:nvSpPr>
        <dsp:cNvPr id="0" name=""/>
        <dsp:cNvSpPr/>
      </dsp:nvSpPr>
      <dsp:spPr>
        <a:xfrm>
          <a:off x="1375544" y="3924385"/>
          <a:ext cx="2370505" cy="10056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just" defTabSz="622300">
            <a:lnSpc>
              <a:spcPct val="100000"/>
            </a:lnSpc>
            <a:spcBef>
              <a:spcPct val="0"/>
            </a:spcBef>
            <a:spcAft>
              <a:spcPct val="35000"/>
            </a:spcAft>
            <a:buNone/>
          </a:pPr>
          <a:r>
            <a:rPr lang="en-US" sz="1400" b="0" i="1" kern="1200" dirty="0"/>
            <a:t>This positive closing balance indicates that the business is financially viable and demonstrates strong short-term liquidity. It also suggests that the cafe will have sufficient financial resources to support its initial operations and manage early-stage expenses.</a:t>
          </a:r>
        </a:p>
      </dsp:txBody>
      <dsp:txXfrm>
        <a:off x="1375544" y="3924385"/>
        <a:ext cx="2370505" cy="1005669"/>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236BB2-6A98-45DB-BF90-BB2199749BE3}">
      <dsp:nvSpPr>
        <dsp:cNvPr id="0" name=""/>
        <dsp:cNvSpPr/>
      </dsp:nvSpPr>
      <dsp:spPr>
        <a:xfrm>
          <a:off x="201945" y="18"/>
          <a:ext cx="4047610" cy="2428566"/>
        </a:xfrm>
        <a:prstGeom prst="rect">
          <a:avLst/>
        </a:prstGeom>
        <a:solidFill>
          <a:schemeClr val="accent2">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US" sz="1400" b="0" i="1" kern="1200" dirty="0">
              <a:latin typeface="Arial" panose="020B0604020202020204" pitchFamily="34" charset="0"/>
              <a:cs typeface="Arial" panose="020B0604020202020204" pitchFamily="34" charset="0"/>
            </a:rPr>
            <a:t>The long-term sustainability of the Student Multicultural Cafe will depend on effective risk management and the ability to adapt to changing market conditions. One potential risk is the seasonal fluctuation in student demand, particularly during university holiday periods when footfall in Selly Oak may decline. This reduction in student presence could lead to lower customer traffic and reduced sales for the cafe.</a:t>
          </a:r>
        </a:p>
      </dsp:txBody>
      <dsp:txXfrm>
        <a:off x="201945" y="18"/>
        <a:ext cx="4047610" cy="2428566"/>
      </dsp:txXfrm>
    </dsp:sp>
    <dsp:sp modelId="{17115F34-2394-41E5-B927-1EADFE6C14A2}">
      <dsp:nvSpPr>
        <dsp:cNvPr id="0" name=""/>
        <dsp:cNvSpPr/>
      </dsp:nvSpPr>
      <dsp:spPr>
        <a:xfrm>
          <a:off x="4654317" y="334"/>
          <a:ext cx="4047610" cy="2428566"/>
        </a:xfrm>
        <a:prstGeom prst="rect">
          <a:avLst/>
        </a:prstGeom>
        <a:solidFill>
          <a:schemeClr val="accent2">
            <a:hueOff val="2147871"/>
            <a:satOff val="-6164"/>
            <a:lumOff val="-987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US" sz="1400" b="1" i="1" kern="1200" dirty="0">
              <a:solidFill>
                <a:schemeClr val="tx2"/>
              </a:solidFill>
              <a:latin typeface="Arial" panose="020B0604020202020204" pitchFamily="34" charset="0"/>
              <a:cs typeface="Arial" panose="020B0604020202020204" pitchFamily="34" charset="0"/>
            </a:rPr>
            <a:t>To mitigate this risk, the business will implement flexible staffing schedules during quieter periods in order to control labor costs. In addition, promotional offers and marketing campaigns will be introduced to attract local residents and customers from the surrounding community. These strategies will help maintain a stable level of revenue even during periods when student demand is lower.</a:t>
          </a:r>
        </a:p>
      </dsp:txBody>
      <dsp:txXfrm>
        <a:off x="4654317" y="334"/>
        <a:ext cx="4047610" cy="2428566"/>
      </dsp:txXfrm>
    </dsp:sp>
    <dsp:sp modelId="{44BA894F-4858-49AC-9673-63B0B3FF012B}">
      <dsp:nvSpPr>
        <dsp:cNvPr id="0" name=""/>
        <dsp:cNvSpPr/>
      </dsp:nvSpPr>
      <dsp:spPr>
        <a:xfrm>
          <a:off x="201945" y="2833662"/>
          <a:ext cx="4047610" cy="2428566"/>
        </a:xfrm>
        <a:prstGeom prst="rect">
          <a:avLst/>
        </a:prstGeom>
        <a:solidFill>
          <a:schemeClr val="accent2">
            <a:hueOff val="4295743"/>
            <a:satOff val="-12329"/>
            <a:lumOff val="-1973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US" sz="1400" b="1" i="1" u="none" kern="1200" dirty="0">
              <a:solidFill>
                <a:schemeClr val="bg1"/>
              </a:solidFill>
              <a:latin typeface="Arial" panose="020B0604020202020204" pitchFamily="34" charset="0"/>
              <a:cs typeface="Arial" panose="020B0604020202020204" pitchFamily="34" charset="0"/>
            </a:rPr>
            <a:t>Another operational risk relates to rising supplier and utility costs, which could reduce profit margins over time. The business will address this challenge by establishing long-term relationships with reliable suppliers to ensure stable pricing and consistent product quality. The café will also regularly review its pricing strategies to protect profitability while remaining competitive in the local market. Maintaining strict control over inventory management and </a:t>
          </a:r>
          <a:r>
            <a:rPr lang="en-US" sz="1400" b="1" i="1" u="none" kern="1200" dirty="0" err="1">
              <a:solidFill>
                <a:schemeClr val="bg1"/>
              </a:solidFill>
              <a:latin typeface="Arial" panose="020B0604020202020204" pitchFamily="34" charset="0"/>
              <a:cs typeface="Arial" panose="020B0604020202020204" pitchFamily="34" charset="0"/>
            </a:rPr>
            <a:t>labour</a:t>
          </a:r>
          <a:r>
            <a:rPr lang="en-US" sz="1400" b="1" i="1" u="none" kern="1200" dirty="0">
              <a:solidFill>
                <a:schemeClr val="bg1"/>
              </a:solidFill>
              <a:latin typeface="Arial" panose="020B0604020202020204" pitchFamily="34" charset="0"/>
              <a:cs typeface="Arial" panose="020B0604020202020204" pitchFamily="34" charset="0"/>
            </a:rPr>
            <a:t> costs will also be essential during the early stages of operation</a:t>
          </a:r>
          <a:r>
            <a:rPr lang="en-US" sz="1400" b="1" i="1" u="none" kern="1200" dirty="0">
              <a:solidFill>
                <a:srgbClr val="FF0000"/>
              </a:solidFill>
              <a:latin typeface="Arial" panose="020B0604020202020204" pitchFamily="34" charset="0"/>
              <a:cs typeface="Arial" panose="020B0604020202020204" pitchFamily="34" charset="0"/>
            </a:rPr>
            <a:t>.</a:t>
          </a:r>
        </a:p>
      </dsp:txBody>
      <dsp:txXfrm>
        <a:off x="201945" y="2833662"/>
        <a:ext cx="4047610" cy="2428566"/>
      </dsp:txXfrm>
    </dsp:sp>
    <dsp:sp modelId="{19099EA1-1BBA-400C-BE03-B433424460CD}">
      <dsp:nvSpPr>
        <dsp:cNvPr id="0" name=""/>
        <dsp:cNvSpPr/>
      </dsp:nvSpPr>
      <dsp:spPr>
        <a:xfrm>
          <a:off x="4654317" y="2833662"/>
          <a:ext cx="4047610" cy="2428566"/>
        </a:xfrm>
        <a:prstGeom prst="rect">
          <a:avLst/>
        </a:prstGeom>
        <a:solidFill>
          <a:schemeClr val="accent2">
            <a:hueOff val="6443614"/>
            <a:satOff val="-18493"/>
            <a:lumOff val="-29609"/>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just" defTabSz="622300">
            <a:lnSpc>
              <a:spcPct val="90000"/>
            </a:lnSpc>
            <a:spcBef>
              <a:spcPct val="0"/>
            </a:spcBef>
            <a:spcAft>
              <a:spcPct val="35000"/>
            </a:spcAft>
            <a:buNone/>
          </a:pPr>
          <a:r>
            <a:rPr lang="en-US" sz="1400" b="0" i="1" kern="1200" dirty="0">
              <a:latin typeface="Arial" panose="020B0604020202020204" pitchFamily="34" charset="0"/>
              <a:cs typeface="Arial" panose="020B0604020202020204" pitchFamily="34" charset="0"/>
            </a:rPr>
            <a:t>From a growth perspective, the café has strong potential to expand its revenue streams through partnerships with university societies, themed cultural events, and possible collaboration with food delivery platforms. As brand recognition increases, there may also be opportunities to replicate the business model in other student-dense areas within Birmingham. By combining proactive risk management with gradual expansion strategies, the business can strengthen its resilience and support sustainable long-term growth.</a:t>
          </a:r>
        </a:p>
      </dsp:txBody>
      <dsp:txXfrm>
        <a:off x="4654317" y="2833662"/>
        <a:ext cx="4047610" cy="2428566"/>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F3F44CC-78F7-4DCD-9E4F-E40AFD78FACD}" type="datetimeFigureOut">
              <a:rPr lang="en-GB" smtClean="0"/>
              <a:t>15/03/2026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BCED9B9-BC47-4AE2-AD23-67A0A7ED0027}" type="slidenum">
              <a:rPr lang="en-GB" smtClean="0"/>
              <a:t>‹#›</a:t>
            </a:fld>
            <a:endParaRPr lang="en-GB"/>
          </a:p>
        </p:txBody>
      </p:sp>
    </p:spTree>
    <p:extLst>
      <p:ext uri="{BB962C8B-B14F-4D97-AF65-F5344CB8AC3E}">
        <p14:creationId xmlns:p14="http://schemas.microsoft.com/office/powerpoint/2010/main" val="788829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6BCED9B9-BC47-4AE2-AD23-67A0A7ED0027}" type="slidenum">
              <a:rPr lang="en-GB" smtClean="0"/>
              <a:t>2</a:t>
            </a:fld>
            <a:endParaRPr lang="en-GB"/>
          </a:p>
        </p:txBody>
      </p:sp>
    </p:spTree>
    <p:extLst>
      <p:ext uri="{BB962C8B-B14F-4D97-AF65-F5344CB8AC3E}">
        <p14:creationId xmlns:p14="http://schemas.microsoft.com/office/powerpoint/2010/main" val="286291484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E9576F-AC0F-E3E1-B740-26CC684BB367}"/>
              </a:ext>
            </a:extLst>
          </p:cNvPr>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a:extLst>
              <a:ext uri="{FF2B5EF4-FFF2-40B4-BE49-F238E27FC236}">
                <a16:creationId xmlns:a16="http://schemas.microsoft.com/office/drawing/2014/main" id="{E9986114-251B-BF54-4BF2-5FF796715199}"/>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FEA696A-A954-5E60-102A-32820336A3CF}"/>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5" name="Footer Placeholder 4">
            <a:extLst>
              <a:ext uri="{FF2B5EF4-FFF2-40B4-BE49-F238E27FC236}">
                <a16:creationId xmlns:a16="http://schemas.microsoft.com/office/drawing/2014/main" id="{11B537C7-3ADE-978A-B07F-8B2D0CD8DC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72D91A-C1DF-5892-1B44-D7D56E9A1F04}"/>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45372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0F458A-9193-EED1-11A7-CE09AD555AA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EBE4ADA-52AF-16E2-76E0-E5F31C38271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9A7003C-7B18-463B-2599-8C0B5C5F7F13}"/>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5" name="Footer Placeholder 4">
            <a:extLst>
              <a:ext uri="{FF2B5EF4-FFF2-40B4-BE49-F238E27FC236}">
                <a16:creationId xmlns:a16="http://schemas.microsoft.com/office/drawing/2014/main" id="{B6303F8B-904E-33E7-DDF9-1B61184F85E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2F96A2E-BC26-1869-E386-742B2D64E81B}"/>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07612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FDF743-438E-8F5C-FD7C-C55A49D7B0D5}"/>
              </a:ext>
            </a:extLst>
          </p:cNvPr>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82DB33A-1F60-55EC-49E6-4AEA984E7896}"/>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39671D6-F863-5344-EDFB-0A2FD34B3E15}"/>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5" name="Footer Placeholder 4">
            <a:extLst>
              <a:ext uri="{FF2B5EF4-FFF2-40B4-BE49-F238E27FC236}">
                <a16:creationId xmlns:a16="http://schemas.microsoft.com/office/drawing/2014/main" id="{16416A43-6583-2FBF-7178-AB2D1B689DE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2400CA9-3F99-1CE5-6690-A4E0D4ED0150}"/>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5689995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6B5A1C-B4A4-7818-77A5-10269015973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8687C58-6031-2493-37EA-F84F70157E69}"/>
              </a:ext>
            </a:extLst>
          </p:cNvPr>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301BE90-9E36-956B-F1BF-84F81B7B04DC}"/>
              </a:ext>
            </a:extLst>
          </p:cNvPr>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8CB01D7-5046-74D5-1501-E37F4DB6A5B2}"/>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6" name="Footer Placeholder 5">
            <a:extLst>
              <a:ext uri="{FF2B5EF4-FFF2-40B4-BE49-F238E27FC236}">
                <a16:creationId xmlns:a16="http://schemas.microsoft.com/office/drawing/2014/main" id="{42E57317-382F-4C9B-9BE9-7C70F187A50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4FDD81F-3627-81DC-D68F-46D110D24652}"/>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841395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01B123-E79E-1B3F-BA74-EF778F98B130}"/>
              </a:ext>
            </a:extLst>
          </p:cNvPr>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AD65B1A9-B03A-AD8E-5750-56506A8B9F1A}"/>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3BC2CA74-B087-6656-E131-4A5CDB152624}"/>
              </a:ext>
            </a:extLst>
          </p:cNvPr>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A0DB053C-9674-5E1D-6873-B6BF438C05CD}"/>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B4F8DCAE-DDC2-EDF3-DF11-98F1E723ECD3}"/>
              </a:ext>
            </a:extLst>
          </p:cNvPr>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DE26A6E-EA23-D7BC-0581-525E4A31C6AD}"/>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8" name="Footer Placeholder 7">
            <a:extLst>
              <a:ext uri="{FF2B5EF4-FFF2-40B4-BE49-F238E27FC236}">
                <a16:creationId xmlns:a16="http://schemas.microsoft.com/office/drawing/2014/main" id="{707EB752-8BB6-1112-20CA-6B05BCA305E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CBA7B0E-1E3D-6E95-E3A7-153E8DD2CE35}"/>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0859904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29A01F-9212-2E45-4CB2-E5DE309BB79B}"/>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DE2654E-9A21-E41E-C469-58EF0782E229}"/>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4" name="Footer Placeholder 3">
            <a:extLst>
              <a:ext uri="{FF2B5EF4-FFF2-40B4-BE49-F238E27FC236}">
                <a16:creationId xmlns:a16="http://schemas.microsoft.com/office/drawing/2014/main" id="{0A36AAA7-1050-1C2C-0A98-92F4C56ECD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B56AC57-A383-B55E-6C4A-367ADEC54DE9}"/>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5355292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8B34586-8F4A-18EF-87A1-AE9924B697A8}"/>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3" name="Footer Placeholder 2">
            <a:extLst>
              <a:ext uri="{FF2B5EF4-FFF2-40B4-BE49-F238E27FC236}">
                <a16:creationId xmlns:a16="http://schemas.microsoft.com/office/drawing/2014/main" id="{160AD818-7DF3-0533-6833-D8298550152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49287246-51D8-A6E7-B3BF-3C3141EC67B0}"/>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81959051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158ECB-61B4-067A-D45F-DFB40B5F182E}"/>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A6BBA99-48E5-A6AF-12CA-9CC7BC5AF6F0}"/>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D638A66-16BB-2F6B-2A1B-5BEE78240967}"/>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12300ADE-80B0-9D8F-2298-2978C921B567}"/>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6" name="Footer Placeholder 5">
            <a:extLst>
              <a:ext uri="{FF2B5EF4-FFF2-40B4-BE49-F238E27FC236}">
                <a16:creationId xmlns:a16="http://schemas.microsoft.com/office/drawing/2014/main" id="{67B8CF12-4DCA-6C58-A491-8FFB47573F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3F28BA4-B5F1-F466-7640-9F4B4D65C04D}"/>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135898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2FAA3C-1D02-D3FC-452F-B3D0FCA8D369}"/>
              </a:ext>
            </a:extLst>
          </p:cNvPr>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87EF3904-5F39-9618-2E1D-151FE7376856}"/>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GB"/>
          </a:p>
        </p:txBody>
      </p:sp>
      <p:sp>
        <p:nvSpPr>
          <p:cNvPr id="4" name="Text Placeholder 3">
            <a:extLst>
              <a:ext uri="{FF2B5EF4-FFF2-40B4-BE49-F238E27FC236}">
                <a16:creationId xmlns:a16="http://schemas.microsoft.com/office/drawing/2014/main" id="{9C6A40B9-E483-7691-2CB2-C96E99D391CE}"/>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C79F23C3-57B0-D7B6-7E80-75E1B3B65A86}"/>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6" name="Footer Placeholder 5">
            <a:extLst>
              <a:ext uri="{FF2B5EF4-FFF2-40B4-BE49-F238E27FC236}">
                <a16:creationId xmlns:a16="http://schemas.microsoft.com/office/drawing/2014/main" id="{33A35EA3-FB82-68A6-F5B5-FD2AE6C1C91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84FBC87-3C5E-15FE-53B3-363E4192AFE1}"/>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0201431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0A59A6-BA98-6A74-29CC-DCC1F329431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C2B6AD7-9FD1-8FDE-37C0-C6674BAC05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D6293D0-9038-BEC2-68FB-2B19BBA93D7A}"/>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5" name="Footer Placeholder 4">
            <a:extLst>
              <a:ext uri="{FF2B5EF4-FFF2-40B4-BE49-F238E27FC236}">
                <a16:creationId xmlns:a16="http://schemas.microsoft.com/office/drawing/2014/main" id="{B24EF9F9-8F68-8245-0DFB-A0A046E82D4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53CA922-892C-AA36-D43B-F9279447D93A}"/>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7656711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B2BEC24-9CBB-56A5-130C-2BCB5C01D25E}"/>
              </a:ext>
            </a:extLst>
          </p:cNvPr>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AC60C46-4857-6AD3-C046-3842F9CE2F1A}"/>
              </a:ext>
            </a:extLst>
          </p:cNvPr>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229E636-B1AD-F95E-C2AC-CCCCED676B04}"/>
              </a:ext>
            </a:extLst>
          </p:cNvPr>
          <p:cNvSpPr>
            <a:spLocks noGrp="1"/>
          </p:cNvSpPr>
          <p:nvPr>
            <p:ph type="dt" sz="half" idx="10"/>
          </p:nvPr>
        </p:nvSpPr>
        <p:spPr/>
        <p:txBody>
          <a:bodyPr/>
          <a:lstStyle/>
          <a:p>
            <a:fld id="{5BCAD085-E8A6-8845-BD4E-CB4CCA059FC4}" type="datetimeFigureOut">
              <a:rPr lang="en-US" smtClean="0"/>
              <a:t>3/15/2026</a:t>
            </a:fld>
            <a:endParaRPr lang="en-US"/>
          </a:p>
        </p:txBody>
      </p:sp>
      <p:sp>
        <p:nvSpPr>
          <p:cNvPr id="5" name="Footer Placeholder 4">
            <a:extLst>
              <a:ext uri="{FF2B5EF4-FFF2-40B4-BE49-F238E27FC236}">
                <a16:creationId xmlns:a16="http://schemas.microsoft.com/office/drawing/2014/main" id="{89DA68C0-0A28-9B5E-78FE-380357AF89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3307EF7-6678-792D-58A7-C8AADCA6830E}"/>
              </a:ext>
            </a:extLst>
          </p:cNvPr>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0743210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C7D6CAB-E824-82F8-5098-CC0CA27895D4}"/>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ABF9A88-EFF6-DA0C-4939-25FB5FADA4F3}"/>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9898E9-7D70-C419-CC85-1C828789E909}"/>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5BCAD085-E8A6-8845-BD4E-CB4CCA059FC4}" type="datetimeFigureOut">
              <a:rPr lang="en-US" smtClean="0"/>
              <a:t>3/15/2026</a:t>
            </a:fld>
            <a:endParaRPr lang="en-US"/>
          </a:p>
        </p:txBody>
      </p:sp>
      <p:sp>
        <p:nvSpPr>
          <p:cNvPr id="5" name="Footer Placeholder 4">
            <a:extLst>
              <a:ext uri="{FF2B5EF4-FFF2-40B4-BE49-F238E27FC236}">
                <a16:creationId xmlns:a16="http://schemas.microsoft.com/office/drawing/2014/main" id="{4732B157-C6BA-FB0C-3FEA-E971605D3767}"/>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US"/>
          </a:p>
        </p:txBody>
      </p:sp>
      <p:sp>
        <p:nvSpPr>
          <p:cNvPr id="6" name="Slide Number Placeholder 5">
            <a:extLst>
              <a:ext uri="{FF2B5EF4-FFF2-40B4-BE49-F238E27FC236}">
                <a16:creationId xmlns:a16="http://schemas.microsoft.com/office/drawing/2014/main" id="{AC648A67-18D3-0194-17D1-97168E326EF9}"/>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3863049662"/>
      </p:ext>
    </p:extLst>
  </p:cSld>
  <p:clrMap bg1="lt1" tx1="dk1" bg2="lt2" tx2="dk2" accent1="accent1" accent2="accent2" accent3="accent3" accent4="accent4" accent5="accent5" accent6="accent6" hlink="hlink" folHlink="folHlink"/>
  <p:sldLayoutIdLst>
    <p:sldLayoutId id="2147484122" r:id="rId1"/>
    <p:sldLayoutId id="2147484123" r:id="rId2"/>
    <p:sldLayoutId id="2147484124" r:id="rId3"/>
    <p:sldLayoutId id="2147484125" r:id="rId4"/>
    <p:sldLayoutId id="2147484126" r:id="rId5"/>
    <p:sldLayoutId id="2147484127" r:id="rId6"/>
    <p:sldLayoutId id="2147484128" r:id="rId7"/>
    <p:sldLayoutId id="2147484129" r:id="rId8"/>
    <p:sldLayoutId id="2147484130" r:id="rId9"/>
    <p:sldLayoutId id="2147484131" r:id="rId10"/>
    <p:sldLayoutId id="2147484132"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3.xml.rels><?xml version="1.0" encoding="UTF-8" standalone="yes"?>
<Relationships xmlns="http://schemas.openxmlformats.org/package/2006/relationships"><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image" Target="../media/image19.jpeg"/><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aphicFrame>
        <p:nvGraphicFramePr>
          <p:cNvPr id="5" name="Content Placeholder 2">
            <a:extLst>
              <a:ext uri="{FF2B5EF4-FFF2-40B4-BE49-F238E27FC236}">
                <a16:creationId xmlns:a16="http://schemas.microsoft.com/office/drawing/2014/main" id="{D66366CB-EC6A-DADC-2476-DC136382ACAE}"/>
              </a:ext>
            </a:extLst>
          </p:cNvPr>
          <p:cNvGraphicFramePr>
            <a:graphicFrameLocks noGrp="1"/>
          </p:cNvGraphicFramePr>
          <p:nvPr>
            <p:ph idx="1"/>
            <p:extLst>
              <p:ext uri="{D42A27DB-BD31-4B8C-83A1-F6EECF244321}">
                <p14:modId xmlns:p14="http://schemas.microsoft.com/office/powerpoint/2010/main" val="2042230845"/>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2" name="Picture 1">
            <a:extLst>
              <a:ext uri="{FF2B5EF4-FFF2-40B4-BE49-F238E27FC236}">
                <a16:creationId xmlns:a16="http://schemas.microsoft.com/office/drawing/2014/main" id="{6DA8F8C9-AFF1-A126-68E1-68B80FAC9BE1}"/>
              </a:ext>
            </a:extLst>
          </p:cNvPr>
          <p:cNvPicPr>
            <a:picLocks noChangeAspect="1"/>
          </p:cNvPicPr>
          <p:nvPr/>
        </p:nvPicPr>
        <p:blipFill>
          <a:blip r:embed="rId7"/>
          <a:stretch>
            <a:fillRect/>
          </a:stretch>
        </p:blipFill>
        <p:spPr>
          <a:xfrm>
            <a:off x="477682" y="572655"/>
            <a:ext cx="1886827" cy="799655"/>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9369" y="238539"/>
            <a:ext cx="8263890" cy="1434415"/>
          </a:xfrm>
        </p:spPr>
        <p:txBody>
          <a:bodyPr anchor="b">
            <a:normAutofit/>
          </a:bodyPr>
          <a:lstStyle/>
          <a:p>
            <a:r>
              <a:rPr lang="en-US" sz="4700" dirty="0">
                <a:solidFill>
                  <a:srgbClr val="FF0000"/>
                </a:solidFill>
                <a:latin typeface="Arial" panose="020B0604020202020204" pitchFamily="34" charset="0"/>
                <a:cs typeface="Arial" panose="020B0604020202020204" pitchFamily="34" charset="0"/>
              </a:rPr>
              <a:t>Overview of the Business Idea</a:t>
            </a:r>
          </a:p>
        </p:txBody>
      </p:sp>
      <p:sp>
        <p:nvSpPr>
          <p:cNvPr id="3" name="Content Placeholder 2"/>
          <p:cNvSpPr>
            <a:spLocks noGrp="1"/>
          </p:cNvSpPr>
          <p:nvPr>
            <p:ph idx="1"/>
          </p:nvPr>
        </p:nvSpPr>
        <p:spPr>
          <a:xfrm>
            <a:off x="429369" y="2071316"/>
            <a:ext cx="5035164" cy="4119172"/>
          </a:xfrm>
        </p:spPr>
        <p:txBody>
          <a:bodyPr anchor="t">
            <a:normAutofit/>
          </a:bodyPr>
          <a:lstStyle/>
          <a:p>
            <a:pPr marL="0" indent="0">
              <a:buNone/>
            </a:pPr>
            <a:r>
              <a:rPr lang="en-GB" sz="1600" b="1" dirty="0">
                <a:solidFill>
                  <a:srgbClr val="FF0000"/>
                </a:solidFill>
                <a:latin typeface="Arial" panose="020B0604020202020204" pitchFamily="34" charset="0"/>
              </a:rPr>
              <a:t>Business Concept and Offering</a:t>
            </a:r>
            <a:endParaRPr lang="ar-SY" sz="1600" b="1" dirty="0">
              <a:solidFill>
                <a:srgbClr val="FF0000"/>
              </a:solidFill>
              <a:latin typeface="Arial" panose="020B0604020202020204" pitchFamily="34" charset="0"/>
            </a:endParaRPr>
          </a:p>
          <a:p>
            <a:pPr marL="0" indent="0" algn="just">
              <a:buNone/>
            </a:pPr>
            <a:r>
              <a:rPr lang="en-US" sz="1600" i="1" dirty="0">
                <a:latin typeface="Arial" panose="020B0604020202020204" pitchFamily="34" charset="0"/>
              </a:rPr>
              <a:t>The proposed venture is a multicultural student cafe located in Selly Oak, Birmingham, an area known for its large student population due to its proximity to the University of Birmingham. The primary objective of the cafe is to create an inclusive and comfortable environment where students can study, socialize, and enjoy culturally diverse food and beverages at affordable prices.</a:t>
            </a:r>
            <a:endParaRPr lang="ar-SY" sz="1600" i="1" dirty="0">
              <a:latin typeface="Arial" panose="020B0604020202020204" pitchFamily="34" charset="0"/>
            </a:endParaRPr>
          </a:p>
          <a:p>
            <a:pPr marL="0" indent="0">
              <a:buNone/>
            </a:pPr>
            <a:endParaRPr lang="ar-SY" sz="1600" i="1" dirty="0">
              <a:latin typeface="Arial" panose="020B0604020202020204" pitchFamily="34" charset="0"/>
            </a:endParaRPr>
          </a:p>
          <a:p>
            <a:pPr marL="0" indent="0" algn="just">
              <a:buNone/>
            </a:pPr>
            <a:r>
              <a:rPr lang="en-US" sz="1600" i="1" dirty="0">
                <a:latin typeface="Arial" panose="020B0604020202020204" pitchFamily="34" charset="0"/>
              </a:rPr>
              <a:t>The cafe will operate seven days per week </a:t>
            </a:r>
            <a:r>
              <a:rPr lang="en-US" sz="1600" b="1" i="1" dirty="0">
                <a:latin typeface="Arial" panose="020B0604020202020204" pitchFamily="34" charset="0"/>
              </a:rPr>
              <a:t>from 8:00 AM to 10:00 PM</a:t>
            </a:r>
            <a:r>
              <a:rPr lang="en-US" sz="1600" i="1" dirty="0">
                <a:latin typeface="Arial" panose="020B0604020202020204" pitchFamily="34" charset="0"/>
              </a:rPr>
              <a:t>, providing a flexible space for students throughout the day. The product offering will prioritize quality and authenticity rather than offering an excessively large menu.</a:t>
            </a:r>
            <a:endParaRPr lang="en-GB" sz="1600" i="1" dirty="0">
              <a:latin typeface="Arial" panose="020B0604020202020204" pitchFamily="34" charset="0"/>
            </a:endParaRPr>
          </a:p>
        </p:txBody>
      </p:sp>
      <p:pic>
        <p:nvPicPr>
          <p:cNvPr id="5" name="Picture 4" descr="Empty office area">
            <a:extLst>
              <a:ext uri="{FF2B5EF4-FFF2-40B4-BE49-F238E27FC236}">
                <a16:creationId xmlns:a16="http://schemas.microsoft.com/office/drawing/2014/main" id="{740A2945-512B-1E5A-F52E-E2E67A42B56C}"/>
              </a:ext>
            </a:extLst>
          </p:cNvPr>
          <p:cNvPicPr>
            <a:picLocks noChangeAspect="1"/>
          </p:cNvPicPr>
          <p:nvPr/>
        </p:nvPicPr>
        <p:blipFill>
          <a:blip r:embed="rId3"/>
          <a:srcRect l="35168" r="16670" b="2"/>
          <a:stretch>
            <a:fillRect/>
          </a:stretch>
        </p:blipFill>
        <p:spPr>
          <a:xfrm>
            <a:off x="5756743" y="2093976"/>
            <a:ext cx="2955798" cy="4096512"/>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64E9D6-46C3-9986-F683-46979F3D42CD}"/>
              </a:ext>
            </a:extLst>
          </p:cNvPr>
          <p:cNvSpPr>
            <a:spLocks noGrp="1"/>
          </p:cNvSpPr>
          <p:nvPr>
            <p:ph type="title"/>
          </p:nvPr>
        </p:nvSpPr>
        <p:spPr>
          <a:xfrm>
            <a:off x="5060693" y="546908"/>
            <a:ext cx="4083287" cy="783127"/>
          </a:xfrm>
        </p:spPr>
        <p:txBody>
          <a:bodyPr anchor="t">
            <a:normAutofit fontScale="90000"/>
          </a:bodyPr>
          <a:lstStyle/>
          <a:p>
            <a:r>
              <a:rPr lang="en-GB" sz="2800" b="1" dirty="0">
                <a:solidFill>
                  <a:srgbClr val="FF0000"/>
                </a:solidFill>
              </a:rPr>
              <a:t>Products and Market Environment</a:t>
            </a:r>
          </a:p>
        </p:txBody>
      </p:sp>
      <p:sp>
        <p:nvSpPr>
          <p:cNvPr id="3" name="Content Placeholder 2">
            <a:extLst>
              <a:ext uri="{FF2B5EF4-FFF2-40B4-BE49-F238E27FC236}">
                <a16:creationId xmlns:a16="http://schemas.microsoft.com/office/drawing/2014/main" id="{5F522AA4-7D51-9F9E-B265-E91B5F6E6C4E}"/>
              </a:ext>
            </a:extLst>
          </p:cNvPr>
          <p:cNvSpPr>
            <a:spLocks noGrp="1"/>
          </p:cNvSpPr>
          <p:nvPr>
            <p:ph idx="1"/>
          </p:nvPr>
        </p:nvSpPr>
        <p:spPr>
          <a:xfrm>
            <a:off x="4401417" y="1330035"/>
            <a:ext cx="4083287" cy="5301673"/>
          </a:xfrm>
        </p:spPr>
        <p:txBody>
          <a:bodyPr>
            <a:normAutofit fontScale="92500" lnSpcReduction="10000"/>
          </a:bodyPr>
          <a:lstStyle/>
          <a:p>
            <a:pPr algn="just"/>
            <a:r>
              <a:rPr lang="en-US" sz="1700" i="1" dirty="0"/>
              <a:t>The cafe will offer a variety of premium specialty coffee options, including espresso, cappuccino, latte, Arabic coffee, and Turkish coffee. In addition, the food menu will reflect Middle Eastern, Asian, and British culinary influences, including pastries, light meals, vegetarian options, and halal selections.</a:t>
            </a:r>
            <a:endParaRPr lang="ar-SY" sz="1700" i="1" dirty="0"/>
          </a:p>
          <a:p>
            <a:pPr algn="just"/>
            <a:r>
              <a:rPr lang="en-US" sz="1700" i="1" dirty="0"/>
              <a:t>The UK hospitality sector remains an important contributor to small business growth (Department for Business and Trade, 2024). Furthermore, Birmingham is recognized as one of the most culturally diverse cities in the UK (ONS, 2023), which supports the demand for multicultural dining experiences and creates a favorable environment for this type of business.</a:t>
            </a:r>
            <a:endParaRPr lang="ar-SY" sz="1700" i="1" dirty="0"/>
          </a:p>
          <a:p>
            <a:pPr algn="just"/>
            <a:r>
              <a:rPr lang="en-US" sz="1700" i="1" dirty="0"/>
              <a:t>In addition to food and beverages, the café will provide high-speed Wi-Fi, charging points, quiet study zones, and collaborative seating areas, allowing students to use the café as both a social and academic space.</a:t>
            </a:r>
            <a:endParaRPr lang="ar-SY" sz="1700" i="1" dirty="0"/>
          </a:p>
          <a:p>
            <a:endParaRPr lang="en-GB" sz="1200" dirty="0"/>
          </a:p>
        </p:txBody>
      </p:sp>
      <p:pic>
        <p:nvPicPr>
          <p:cNvPr id="5" name="Picture 4" descr="Coffee and a croissant">
            <a:extLst>
              <a:ext uri="{FF2B5EF4-FFF2-40B4-BE49-F238E27FC236}">
                <a16:creationId xmlns:a16="http://schemas.microsoft.com/office/drawing/2014/main" id="{E4FB6F9E-2E0E-A90B-BFA0-992B98D83B3D}"/>
              </a:ext>
            </a:extLst>
          </p:cNvPr>
          <p:cNvPicPr>
            <a:picLocks noChangeAspect="1"/>
          </p:cNvPicPr>
          <p:nvPr/>
        </p:nvPicPr>
        <p:blipFill>
          <a:blip r:embed="rId2"/>
          <a:srcRect l="31199" r="31198" b="-1"/>
          <a:stretch>
            <a:fillRect/>
          </a:stretch>
        </p:blipFill>
        <p:spPr>
          <a:xfrm>
            <a:off x="20" y="10"/>
            <a:ext cx="3863363" cy="6857990"/>
          </a:xfrm>
          <a:prstGeom prst="rect">
            <a:avLst/>
          </a:prstGeom>
        </p:spPr>
      </p:pic>
    </p:spTree>
    <p:extLst>
      <p:ext uri="{BB962C8B-B14F-4D97-AF65-F5344CB8AC3E}">
        <p14:creationId xmlns:p14="http://schemas.microsoft.com/office/powerpoint/2010/main" val="23451449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46F213-4316-0069-1825-281FEADB6939}"/>
              </a:ext>
            </a:extLst>
          </p:cNvPr>
          <p:cNvSpPr>
            <a:spLocks noGrp="1"/>
          </p:cNvSpPr>
          <p:nvPr>
            <p:ph type="title"/>
          </p:nvPr>
        </p:nvSpPr>
        <p:spPr>
          <a:xfrm>
            <a:off x="469750" y="108529"/>
            <a:ext cx="4000647" cy="1306944"/>
          </a:xfrm>
        </p:spPr>
        <p:txBody>
          <a:bodyPr anchor="ctr">
            <a:normAutofit fontScale="90000"/>
          </a:bodyPr>
          <a:lstStyle/>
          <a:p>
            <a:r>
              <a:rPr lang="en-GB" sz="3000" b="1" dirty="0">
                <a:solidFill>
                  <a:srgbClr val="FF0000"/>
                </a:solidFill>
              </a:rPr>
              <a:t>Entrepreneurial Opportunity and Unique Selling Proposition</a:t>
            </a:r>
          </a:p>
        </p:txBody>
      </p:sp>
      <p:sp>
        <p:nvSpPr>
          <p:cNvPr id="3" name="Content Placeholder 2">
            <a:extLst>
              <a:ext uri="{FF2B5EF4-FFF2-40B4-BE49-F238E27FC236}">
                <a16:creationId xmlns:a16="http://schemas.microsoft.com/office/drawing/2014/main" id="{BAF210C9-2EFE-E2E2-B67A-70A3F604F93D}"/>
              </a:ext>
            </a:extLst>
          </p:cNvPr>
          <p:cNvSpPr>
            <a:spLocks noGrp="1"/>
          </p:cNvSpPr>
          <p:nvPr>
            <p:ph idx="1"/>
          </p:nvPr>
        </p:nvSpPr>
        <p:spPr>
          <a:xfrm>
            <a:off x="349677" y="2974108"/>
            <a:ext cx="4637959" cy="1930401"/>
          </a:xfrm>
        </p:spPr>
        <p:txBody>
          <a:bodyPr anchor="ctr">
            <a:noAutofit/>
          </a:bodyPr>
          <a:lstStyle/>
          <a:p>
            <a:pPr algn="just"/>
            <a:r>
              <a:rPr lang="en-US" sz="1400" i="1" dirty="0"/>
              <a:t>Entrepreneurial success depends on identifying unmet market needs and delivering differentiated value (Burns, 2020). Many cafés in Selly Oak focus mainly on standardized products and high customer turnover, while very few provide culturally diverse menus combined with structured study environments designed specifically for students.</a:t>
            </a:r>
            <a:endParaRPr lang="ar-SY" sz="1400" i="1" dirty="0"/>
          </a:p>
          <a:p>
            <a:pPr marL="0" indent="0" algn="just">
              <a:buNone/>
            </a:pPr>
            <a:r>
              <a:rPr lang="en-US" sz="1400" b="1" i="1" dirty="0">
                <a:solidFill>
                  <a:srgbClr val="FF0000"/>
                </a:solidFill>
              </a:rPr>
              <a:t>The unique selling proposition (USP) of the proposed café integrates three key elements:</a:t>
            </a:r>
            <a:endParaRPr lang="ar-SY" sz="1400" b="1" i="1" dirty="0">
              <a:solidFill>
                <a:srgbClr val="FF0000"/>
              </a:solidFill>
            </a:endParaRPr>
          </a:p>
          <a:p>
            <a:pPr marL="0" indent="0" algn="just">
              <a:buNone/>
            </a:pPr>
            <a:r>
              <a:rPr lang="en-US" sz="1400" i="1" dirty="0"/>
              <a:t>• Multicultural cuisine</a:t>
            </a:r>
            <a:endParaRPr lang="ar-SY" sz="1400" i="1" dirty="0"/>
          </a:p>
          <a:p>
            <a:pPr marL="0" indent="0" algn="just">
              <a:buNone/>
            </a:pPr>
            <a:r>
              <a:rPr lang="en-US" sz="1400" i="1" dirty="0"/>
              <a:t>• Premium specialty coffee</a:t>
            </a:r>
            <a:endParaRPr lang="ar-SY" sz="1400" i="1" dirty="0"/>
          </a:p>
          <a:p>
            <a:pPr marL="0" indent="0" algn="just">
              <a:buNone/>
            </a:pPr>
            <a:r>
              <a:rPr lang="en-US" sz="1400" i="1" dirty="0"/>
              <a:t>• Dedicated student study space</a:t>
            </a:r>
            <a:endParaRPr lang="ar-SY" sz="1400" i="1" dirty="0"/>
          </a:p>
          <a:p>
            <a:pPr marL="0" indent="0" algn="just">
              <a:buNone/>
            </a:pPr>
            <a:r>
              <a:rPr lang="en-US" sz="1400" i="1" dirty="0"/>
              <a:t>•This positioning creates a clear point of differentiation and reduces direct price competition with traditional coffee chains. In addition, consumer behavior research suggests that modern customers increasingly value experiential offerings alongside product quality (Kotler and Keller, 2020). By combining both social and academic value, the café encourages stronger customer engagement and repeat visits.</a:t>
            </a:r>
            <a:endParaRPr lang="ar-SY" sz="1400" i="1" dirty="0"/>
          </a:p>
        </p:txBody>
      </p:sp>
      <p:pic>
        <p:nvPicPr>
          <p:cNvPr id="5" name="Picture 4" descr="Empty office area">
            <a:extLst>
              <a:ext uri="{FF2B5EF4-FFF2-40B4-BE49-F238E27FC236}">
                <a16:creationId xmlns:a16="http://schemas.microsoft.com/office/drawing/2014/main" id="{06819B66-99FC-B468-4664-FBC6B55E92A7}"/>
              </a:ext>
            </a:extLst>
          </p:cNvPr>
          <p:cNvPicPr>
            <a:picLocks noChangeAspect="1"/>
          </p:cNvPicPr>
          <p:nvPr/>
        </p:nvPicPr>
        <p:blipFill>
          <a:blip r:embed="rId2"/>
          <a:srcRect l="30562" r="30561" b="-1"/>
          <a:stretch>
            <a:fillRect/>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94804600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9B6D22-6435-885D-13A2-13C4348488E6}"/>
              </a:ext>
            </a:extLst>
          </p:cNvPr>
          <p:cNvSpPr>
            <a:spLocks noGrp="1"/>
          </p:cNvSpPr>
          <p:nvPr>
            <p:ph type="title"/>
          </p:nvPr>
        </p:nvSpPr>
        <p:spPr>
          <a:xfrm>
            <a:off x="429369" y="238540"/>
            <a:ext cx="8263890" cy="435716"/>
          </a:xfrm>
        </p:spPr>
        <p:txBody>
          <a:bodyPr anchor="b">
            <a:normAutofit fontScale="90000"/>
          </a:bodyPr>
          <a:lstStyle/>
          <a:p>
            <a:r>
              <a:rPr lang="en-US" sz="2800" b="1" dirty="0">
                <a:solidFill>
                  <a:srgbClr val="FF0000"/>
                </a:solidFill>
              </a:rPr>
              <a:t>Legal Format and Management Structure</a:t>
            </a:r>
            <a:endParaRPr lang="en-GB" sz="2800" b="1" dirty="0">
              <a:solidFill>
                <a:srgbClr val="FF0000"/>
              </a:solidFill>
            </a:endParaRPr>
          </a:p>
        </p:txBody>
      </p:sp>
      <p:sp>
        <p:nvSpPr>
          <p:cNvPr id="3" name="Content Placeholder 2">
            <a:extLst>
              <a:ext uri="{FF2B5EF4-FFF2-40B4-BE49-F238E27FC236}">
                <a16:creationId xmlns:a16="http://schemas.microsoft.com/office/drawing/2014/main" id="{5E743CB9-FDEB-6E0B-F8ED-C6BA2B8B4763}"/>
              </a:ext>
            </a:extLst>
          </p:cNvPr>
          <p:cNvSpPr>
            <a:spLocks noGrp="1"/>
          </p:cNvSpPr>
          <p:nvPr>
            <p:ph idx="1"/>
          </p:nvPr>
        </p:nvSpPr>
        <p:spPr>
          <a:xfrm>
            <a:off x="429369" y="745929"/>
            <a:ext cx="6313174" cy="5366142"/>
          </a:xfrm>
        </p:spPr>
        <p:txBody>
          <a:bodyPr anchor="t">
            <a:noAutofit/>
          </a:bodyPr>
          <a:lstStyle/>
          <a:p>
            <a:pPr algn="just"/>
            <a:r>
              <a:rPr lang="en-GB" sz="1400" b="1" i="1" dirty="0">
                <a:solidFill>
                  <a:srgbClr val="FF0000"/>
                </a:solidFill>
              </a:rPr>
              <a:t>Legal Structure</a:t>
            </a:r>
            <a:endParaRPr lang="ar-SY" sz="1400" b="1" i="1" dirty="0">
              <a:solidFill>
                <a:srgbClr val="FF0000"/>
              </a:solidFill>
            </a:endParaRPr>
          </a:p>
          <a:p>
            <a:pPr algn="just"/>
            <a:r>
              <a:rPr lang="en-US" sz="1400" i="1" dirty="0"/>
              <a:t>Oak Study Cafe Ltd will operate as a Private Limited Company (Ltd). A Private Limited Company is a separate legal entity in which the liability of shareholders is limited to the amount they invest in the business (Scarborough, 2021). This legal structure is suitable for the café because it offers several important advantages.</a:t>
            </a:r>
            <a:endParaRPr lang="ar-SY" sz="1400" i="1" dirty="0"/>
          </a:p>
          <a:p>
            <a:pPr algn="just"/>
            <a:r>
              <a:rPr lang="en-US" sz="1400" i="1" dirty="0"/>
              <a:t>Firstly, it protects the owner’s personal assets from business liabilities, reducing financial risk. Secondly, operating as a limited company enhances the credibility of the business with lenders, suppliers, and potential investors. In addition, the Ltd structure allows the business to expand more easily in the future while maintaining a clear separation between personal and business finances.</a:t>
            </a:r>
            <a:endParaRPr lang="ar-SY" sz="1400" i="1" dirty="0"/>
          </a:p>
          <a:p>
            <a:pPr algn="just"/>
            <a:r>
              <a:rPr lang="en-GB" sz="1400" b="1" i="1" dirty="0">
                <a:solidFill>
                  <a:srgbClr val="FF0000"/>
                </a:solidFill>
              </a:rPr>
              <a:t>Management Structure</a:t>
            </a:r>
            <a:endParaRPr lang="ar-SY" sz="1400" b="1" i="1" dirty="0">
              <a:solidFill>
                <a:srgbClr val="FF0000"/>
              </a:solidFill>
            </a:endParaRPr>
          </a:p>
          <a:p>
            <a:pPr algn="just"/>
            <a:r>
              <a:rPr lang="en-US" sz="1400" i="1" dirty="0"/>
              <a:t>The cafe will adopt a relatively simple and flexible organizational structure to ensure effective communication and efficient operations during the early stages of the business.</a:t>
            </a:r>
            <a:endParaRPr lang="ar-SY" sz="1400" i="1" dirty="0"/>
          </a:p>
          <a:p>
            <a:pPr algn="just"/>
            <a:r>
              <a:rPr lang="en-US" sz="1400" i="1" dirty="0"/>
              <a:t>The Owner or Founder will be responsible for strategic planning and financial management. A Cafe Manager will oversee the daily operations of the café and supervise staff. The team will also include Baristas, who will prepare beverages and coffee products, Kitchen Staff responsible for food preparation, and Service Staff who will ensure high levels of customer service and a positive customer experience.</a:t>
            </a:r>
            <a:endParaRPr lang="ar-SY" sz="1400" i="1" dirty="0"/>
          </a:p>
          <a:p>
            <a:pPr algn="just"/>
            <a:r>
              <a:rPr lang="en-US" sz="1400" i="1" dirty="0"/>
              <a:t>A flexible management structure is particularly important for start-up businesses because it allows faster decision-making and operational efficiency (Burns, 2020).</a:t>
            </a:r>
            <a:endParaRPr lang="ar-SY" sz="1400" i="1" dirty="0"/>
          </a:p>
        </p:txBody>
      </p:sp>
      <p:pic>
        <p:nvPicPr>
          <p:cNvPr id="5" name="Picture 4">
            <a:extLst>
              <a:ext uri="{FF2B5EF4-FFF2-40B4-BE49-F238E27FC236}">
                <a16:creationId xmlns:a16="http://schemas.microsoft.com/office/drawing/2014/main" id="{0329255D-2EC6-9A2D-453C-3C2353A3CC06}"/>
              </a:ext>
            </a:extLst>
          </p:cNvPr>
          <p:cNvPicPr>
            <a:picLocks noChangeAspect="1"/>
          </p:cNvPicPr>
          <p:nvPr/>
        </p:nvPicPr>
        <p:blipFill>
          <a:blip r:embed="rId2"/>
          <a:srcRect l="17311" r="37232"/>
          <a:stretch>
            <a:fillRect/>
          </a:stretch>
        </p:blipFill>
        <p:spPr>
          <a:xfrm>
            <a:off x="6816435" y="1777146"/>
            <a:ext cx="2251387" cy="3120252"/>
          </a:xfrm>
          <a:prstGeom prst="rect">
            <a:avLst/>
          </a:prstGeom>
        </p:spPr>
      </p:pic>
    </p:spTree>
    <p:extLst>
      <p:ext uri="{BB962C8B-B14F-4D97-AF65-F5344CB8AC3E}">
        <p14:creationId xmlns:p14="http://schemas.microsoft.com/office/powerpoint/2010/main" val="31221114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63902"/>
            <a:ext cx="8229600" cy="638354"/>
          </a:xfrm>
        </p:spPr>
        <p:txBody>
          <a:bodyPr>
            <a:normAutofit/>
          </a:bodyPr>
          <a:lstStyle/>
          <a:p>
            <a:r>
              <a:rPr dirty="0">
                <a:solidFill>
                  <a:srgbClr val="FF0000"/>
                </a:solidFill>
              </a:rPr>
              <a:t>Key External Factors – PESTEL</a:t>
            </a:r>
          </a:p>
        </p:txBody>
      </p:sp>
      <p:graphicFrame>
        <p:nvGraphicFramePr>
          <p:cNvPr id="4" name="Table 3">
            <a:extLst>
              <a:ext uri="{FF2B5EF4-FFF2-40B4-BE49-F238E27FC236}">
                <a16:creationId xmlns:a16="http://schemas.microsoft.com/office/drawing/2014/main" id="{90C00973-141F-0A5D-A1A8-4C974A602CB6}"/>
              </a:ext>
            </a:extLst>
          </p:cNvPr>
          <p:cNvGraphicFramePr>
            <a:graphicFrameLocks noGrp="1"/>
          </p:cNvGraphicFramePr>
          <p:nvPr>
            <p:extLst>
              <p:ext uri="{D42A27DB-BD31-4B8C-83A1-F6EECF244321}">
                <p14:modId xmlns:p14="http://schemas.microsoft.com/office/powerpoint/2010/main" val="2617277722"/>
              </p:ext>
            </p:extLst>
          </p:nvPr>
        </p:nvGraphicFramePr>
        <p:xfrm>
          <a:off x="0" y="802256"/>
          <a:ext cx="9144000" cy="4644103"/>
        </p:xfrm>
        <a:graphic>
          <a:graphicData uri="http://schemas.openxmlformats.org/drawingml/2006/table">
            <a:tbl>
              <a:tblPr firstRow="1" bandRow="1">
                <a:tableStyleId>{5C22544A-7EE6-4342-B048-85BDC9FD1C3A}</a:tableStyleId>
              </a:tblPr>
              <a:tblGrid>
                <a:gridCol w="4594433">
                  <a:extLst>
                    <a:ext uri="{9D8B030D-6E8A-4147-A177-3AD203B41FA5}">
                      <a16:colId xmlns:a16="http://schemas.microsoft.com/office/drawing/2014/main" val="1253598579"/>
                    </a:ext>
                  </a:extLst>
                </a:gridCol>
                <a:gridCol w="4549567">
                  <a:extLst>
                    <a:ext uri="{9D8B030D-6E8A-4147-A177-3AD203B41FA5}">
                      <a16:colId xmlns:a16="http://schemas.microsoft.com/office/drawing/2014/main" val="2694042116"/>
                    </a:ext>
                  </a:extLst>
                </a:gridCol>
              </a:tblGrid>
              <a:tr h="290637">
                <a:tc>
                  <a:txBody>
                    <a:bodyPr/>
                    <a:lstStyle/>
                    <a:p>
                      <a:pPr algn="ctr"/>
                      <a:r>
                        <a:rPr lang="en-US" b="1" dirty="0">
                          <a:latin typeface="Arial" panose="020B0604020202020204" pitchFamily="34" charset="0"/>
                          <a:cs typeface="Arial" panose="020B0604020202020204" pitchFamily="34" charset="0"/>
                        </a:rPr>
                        <a:t>Factor</a:t>
                      </a:r>
                      <a:r>
                        <a:rPr lang="en-US" dirty="0"/>
                        <a:t> </a:t>
                      </a:r>
                      <a:endParaRPr lang="en-GB" dirty="0"/>
                    </a:p>
                  </a:txBody>
                  <a:tcPr/>
                </a:tc>
                <a:tc>
                  <a:txBody>
                    <a:bodyPr/>
                    <a:lstStyle/>
                    <a:p>
                      <a:pPr algn="ctr"/>
                      <a:r>
                        <a:rPr lang="en-GB" b="1" dirty="0">
                          <a:latin typeface="Arial" panose="020B0604020202020204" pitchFamily="34" charset="0"/>
                          <a:cs typeface="Arial" panose="020B0604020202020204" pitchFamily="34" charset="0"/>
                        </a:rPr>
                        <a:t>Impact</a:t>
                      </a:r>
                    </a:p>
                  </a:txBody>
                  <a:tcPr/>
                </a:tc>
                <a:extLst>
                  <a:ext uri="{0D108BD9-81ED-4DB2-BD59-A6C34878D82A}">
                    <a16:rowId xmlns:a16="http://schemas.microsoft.com/office/drawing/2014/main" val="3599834431"/>
                  </a:ext>
                </a:extLst>
              </a:tr>
              <a:tr h="1060415">
                <a:tc>
                  <a:txBody>
                    <a:bodyPr/>
                    <a:lstStyle/>
                    <a:p>
                      <a:r>
                        <a:rPr lang="en-GB" b="1" dirty="0"/>
                        <a:t>Political</a:t>
                      </a:r>
                    </a:p>
                  </a:txBody>
                  <a:tcPr/>
                </a:tc>
                <a:tc>
                  <a:txBody>
                    <a:bodyPr/>
                    <a:lstStyle/>
                    <a:p>
                      <a:pPr algn="just"/>
                      <a:r>
                        <a:rPr lang="en-US" sz="1200" i="1" dirty="0">
                          <a:latin typeface="Arial" panose="020B0604020202020204" pitchFamily="34" charset="0"/>
                          <a:cs typeface="Arial" panose="020B0604020202020204" pitchFamily="34" charset="0"/>
                        </a:rPr>
                        <a:t>The UK provides a stable political environment supportive of small business development. However, hospitality businesses must comply with Food Standards Agency regulations (FSA, 2023). Changes in National Minimum Wage legislation may increase </a:t>
                      </a:r>
                      <a:r>
                        <a:rPr lang="en-US" sz="1200" i="1" dirty="0" err="1">
                          <a:latin typeface="Arial" panose="020B0604020202020204" pitchFamily="34" charset="0"/>
                          <a:cs typeface="Arial" panose="020B0604020202020204" pitchFamily="34" charset="0"/>
                        </a:rPr>
                        <a:t>labour</a:t>
                      </a:r>
                      <a:r>
                        <a:rPr lang="en-US" sz="1200" i="1" dirty="0">
                          <a:latin typeface="Arial" panose="020B0604020202020204" pitchFamily="34" charset="0"/>
                          <a:cs typeface="Arial" panose="020B0604020202020204" pitchFamily="34" charset="0"/>
                        </a:rPr>
                        <a:t> costs (UK Government, 2024).</a:t>
                      </a:r>
                      <a:endParaRPr lang="en-GB" sz="1200" i="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028166956"/>
                  </a:ext>
                </a:extLst>
              </a:tr>
              <a:tr h="897147">
                <a:tc>
                  <a:txBody>
                    <a:bodyPr/>
                    <a:lstStyle/>
                    <a:p>
                      <a:r>
                        <a:rPr lang="en-GB" b="1" dirty="0"/>
                        <a:t>Economic</a:t>
                      </a:r>
                    </a:p>
                  </a:txBody>
                  <a:tcPr/>
                </a:tc>
                <a:tc>
                  <a:txBody>
                    <a:bodyPr/>
                    <a:lstStyle/>
                    <a:p>
                      <a:pPr algn="just"/>
                      <a:r>
                        <a:rPr lang="en-US" sz="1200" i="1" dirty="0">
                          <a:latin typeface="Arial" panose="020B0604020202020204" pitchFamily="34" charset="0"/>
                          <a:cs typeface="Arial" panose="020B0604020202020204" pitchFamily="34" charset="0"/>
                        </a:rPr>
                        <a:t>Inflation and rising living costs influence student disposable income (ONS, 2024). Nevertheless, the UK coffee shop market continues to demonstrate resilience, particularly in urban student locations (Statista, 2024</a:t>
                      </a:r>
                      <a:r>
                        <a:rPr lang="en-US" i="1" dirty="0"/>
                        <a:t>).</a:t>
                      </a:r>
                      <a:endParaRPr lang="en-GB" i="1" dirty="0"/>
                    </a:p>
                  </a:txBody>
                  <a:tcPr/>
                </a:tc>
                <a:extLst>
                  <a:ext uri="{0D108BD9-81ED-4DB2-BD59-A6C34878D82A}">
                    <a16:rowId xmlns:a16="http://schemas.microsoft.com/office/drawing/2014/main" val="2158022796"/>
                  </a:ext>
                </a:extLst>
              </a:tr>
              <a:tr h="629728">
                <a:tc>
                  <a:txBody>
                    <a:bodyPr/>
                    <a:lstStyle/>
                    <a:p>
                      <a:r>
                        <a:rPr lang="en-GB" b="1" dirty="0"/>
                        <a:t>Social</a:t>
                      </a:r>
                    </a:p>
                  </a:txBody>
                  <a:tcPr/>
                </a:tc>
                <a:tc>
                  <a:txBody>
                    <a:bodyPr/>
                    <a:lstStyle/>
                    <a:p>
                      <a:pPr algn="just"/>
                      <a:r>
                        <a:rPr lang="en-US" sz="1200" i="1" dirty="0">
                          <a:latin typeface="Arial" panose="020B0604020202020204" pitchFamily="34" charset="0"/>
                          <a:cs typeface="Arial" panose="020B0604020202020204" pitchFamily="34" charset="0"/>
                        </a:rPr>
                        <a:t>Birmingham’s multicultural demographic profile supports demand for diverse food concepts (ONS, 2023). Students increasingly prefer flexible social learning spaces outside traditional libraries.</a:t>
                      </a:r>
                      <a:endParaRPr lang="en-GB" sz="1200" i="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72807823"/>
                  </a:ext>
                </a:extLst>
              </a:tr>
              <a:tr h="909054">
                <a:tc>
                  <a:txBody>
                    <a:bodyPr/>
                    <a:lstStyle/>
                    <a:p>
                      <a:r>
                        <a:rPr lang="en-GB" b="1" dirty="0"/>
                        <a:t>Technological</a:t>
                      </a:r>
                    </a:p>
                  </a:txBody>
                  <a:tcPr/>
                </a:tc>
                <a:tc>
                  <a:txBody>
                    <a:bodyPr/>
                    <a:lstStyle/>
                    <a:p>
                      <a:pPr algn="just"/>
                      <a:r>
                        <a:rPr lang="en-US" sz="1200" i="1" dirty="0">
                          <a:latin typeface="Arial" panose="020B0604020202020204" pitchFamily="34" charset="0"/>
                          <a:cs typeface="Arial" panose="020B0604020202020204" pitchFamily="34" charset="0"/>
                        </a:rPr>
                        <a:t>Digital payments, online marketing, and social media engagement are essential for modern hospitality businesses (Kotler and Keller, 2020). Free Wi-Fi is considered a basic expectation among student customers.</a:t>
                      </a:r>
                      <a:endParaRPr lang="en-GB" sz="1200" i="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511380865"/>
                  </a:ext>
                </a:extLst>
              </a:tr>
              <a:tr h="840227">
                <a:tc>
                  <a:txBody>
                    <a:bodyPr/>
                    <a:lstStyle/>
                    <a:p>
                      <a:r>
                        <a:rPr lang="en-GB" b="1" dirty="0"/>
                        <a:t>Environmental</a:t>
                      </a:r>
                    </a:p>
                  </a:txBody>
                  <a:tcPr/>
                </a:tc>
                <a:tc>
                  <a:txBody>
                    <a:bodyPr/>
                    <a:lstStyle/>
                    <a:p>
                      <a:pPr algn="just"/>
                      <a:r>
                        <a:rPr lang="en-US" sz="1200" i="1" dirty="0">
                          <a:latin typeface="Arial" panose="020B0604020202020204" pitchFamily="34" charset="0"/>
                          <a:cs typeface="Arial" panose="020B0604020202020204" pitchFamily="34" charset="0"/>
                        </a:rPr>
                        <a:t>Sustainability awareness among young consumers continues to increase. The café will use recyclable packaging and implement waste-reduction practices in line with UK environmental guidance (UK Government, 2023).</a:t>
                      </a:r>
                      <a:endParaRPr lang="en-GB" sz="1200" i="1"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907788440"/>
                  </a:ext>
                </a:extLst>
              </a:tr>
            </a:tbl>
          </a:graphicData>
        </a:graphic>
      </p:graphicFrame>
      <p:graphicFrame>
        <p:nvGraphicFramePr>
          <p:cNvPr id="6" name="Table 5">
            <a:extLst>
              <a:ext uri="{FF2B5EF4-FFF2-40B4-BE49-F238E27FC236}">
                <a16:creationId xmlns:a16="http://schemas.microsoft.com/office/drawing/2014/main" id="{EF577D97-D383-DA8C-31E2-AD02489111D1}"/>
              </a:ext>
            </a:extLst>
          </p:cNvPr>
          <p:cNvGraphicFramePr>
            <a:graphicFrameLocks noGrp="1"/>
          </p:cNvGraphicFramePr>
          <p:nvPr>
            <p:extLst>
              <p:ext uri="{D42A27DB-BD31-4B8C-83A1-F6EECF244321}">
                <p14:modId xmlns:p14="http://schemas.microsoft.com/office/powerpoint/2010/main" val="301066057"/>
              </p:ext>
            </p:extLst>
          </p:nvPr>
        </p:nvGraphicFramePr>
        <p:xfrm>
          <a:off x="0" y="5532192"/>
          <a:ext cx="9125527" cy="1095578"/>
        </p:xfrm>
        <a:graphic>
          <a:graphicData uri="http://schemas.openxmlformats.org/drawingml/2006/table">
            <a:tbl>
              <a:tblPr firstRow="1" bandRow="1">
                <a:tableStyleId>{5C22544A-7EE6-4342-B048-85BDC9FD1C3A}</a:tableStyleId>
              </a:tblPr>
              <a:tblGrid>
                <a:gridCol w="4578507">
                  <a:extLst>
                    <a:ext uri="{9D8B030D-6E8A-4147-A177-3AD203B41FA5}">
                      <a16:colId xmlns:a16="http://schemas.microsoft.com/office/drawing/2014/main" val="1802055476"/>
                    </a:ext>
                  </a:extLst>
                </a:gridCol>
                <a:gridCol w="4547020">
                  <a:extLst>
                    <a:ext uri="{9D8B030D-6E8A-4147-A177-3AD203B41FA5}">
                      <a16:colId xmlns:a16="http://schemas.microsoft.com/office/drawing/2014/main" val="271440846"/>
                    </a:ext>
                  </a:extLst>
                </a:gridCol>
              </a:tblGrid>
              <a:tr h="1095578">
                <a:tc>
                  <a:txBody>
                    <a:bodyPr/>
                    <a:lstStyle/>
                    <a:p>
                      <a:r>
                        <a:rPr lang="en-GB" dirty="0"/>
                        <a:t>Legal</a:t>
                      </a:r>
                    </a:p>
                  </a:txBody>
                  <a:tcPr/>
                </a:tc>
                <a:tc>
                  <a:txBody>
                    <a:bodyPr/>
                    <a:lstStyle/>
                    <a:p>
                      <a:pPr algn="just"/>
                      <a:r>
                        <a:rPr lang="en-US" sz="1200" b="0" i="1" dirty="0">
                          <a:latin typeface="Arial" panose="020B0604020202020204" pitchFamily="34" charset="0"/>
                          <a:cs typeface="Arial" panose="020B0604020202020204" pitchFamily="34" charset="0"/>
                        </a:rPr>
                        <a:t>Compliance with employment law, health and safety regulations, food hygiene standards, and data protection requirements is mandatory (FSA, 2023).</a:t>
                      </a:r>
                    </a:p>
                  </a:txBody>
                  <a:tcPr/>
                </a:tc>
                <a:extLst>
                  <a:ext uri="{0D108BD9-81ED-4DB2-BD59-A6C34878D82A}">
                    <a16:rowId xmlns:a16="http://schemas.microsoft.com/office/drawing/2014/main" val="1240994488"/>
                  </a:ext>
                </a:extLst>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033B2A-7FA5-E194-E789-494F372E63B2}"/>
              </a:ext>
            </a:extLst>
          </p:cNvPr>
          <p:cNvSpPr>
            <a:spLocks noGrp="1"/>
          </p:cNvSpPr>
          <p:nvPr>
            <p:ph type="title"/>
          </p:nvPr>
        </p:nvSpPr>
        <p:spPr>
          <a:xfrm>
            <a:off x="457200" y="274637"/>
            <a:ext cx="8229600" cy="1535689"/>
          </a:xfrm>
        </p:spPr>
        <p:txBody>
          <a:bodyPr>
            <a:normAutofit/>
          </a:bodyPr>
          <a:lstStyle/>
          <a:p>
            <a:r>
              <a:rPr lang="en-US" sz="2000" dirty="0">
                <a:solidFill>
                  <a:srgbClr val="FF0000"/>
                </a:solidFill>
                <a:latin typeface="Arial" panose="020B0604020202020204" pitchFamily="34" charset="0"/>
                <a:cs typeface="Arial" panose="020B0604020202020204" pitchFamily="34" charset="0"/>
              </a:rPr>
              <a:t>SWOT ANALYSIS</a:t>
            </a:r>
            <a:br>
              <a:rPr lang="en-US" dirty="0">
                <a:solidFill>
                  <a:srgbClr val="FF0000"/>
                </a:solidFill>
              </a:rPr>
            </a:br>
            <a:r>
              <a:rPr lang="en-US" sz="2000" dirty="0">
                <a:solidFill>
                  <a:srgbClr val="FF0000"/>
                </a:solidFill>
                <a:latin typeface="Arial" panose="020B0604020202020204" pitchFamily="34" charset="0"/>
                <a:cs typeface="Arial" panose="020B0604020202020204" pitchFamily="34" charset="0"/>
              </a:rPr>
              <a:t>The SWOT framework evaluates internal capabilities and external risks (Johnson et al., 2020).</a:t>
            </a:r>
            <a:endParaRPr lang="en-GB" dirty="0">
              <a:solidFill>
                <a:srgbClr val="FF0000"/>
              </a:solidFill>
            </a:endParaRPr>
          </a:p>
        </p:txBody>
      </p:sp>
      <p:graphicFrame>
        <p:nvGraphicFramePr>
          <p:cNvPr id="4" name="Content Placeholder 3">
            <a:extLst>
              <a:ext uri="{FF2B5EF4-FFF2-40B4-BE49-F238E27FC236}">
                <a16:creationId xmlns:a16="http://schemas.microsoft.com/office/drawing/2014/main" id="{13357951-3B75-B8D2-5C17-DC45CA6C5873}"/>
              </a:ext>
            </a:extLst>
          </p:cNvPr>
          <p:cNvGraphicFramePr>
            <a:graphicFrameLocks noGrp="1"/>
          </p:cNvGraphicFramePr>
          <p:nvPr>
            <p:ph idx="1"/>
            <p:extLst>
              <p:ext uri="{D42A27DB-BD31-4B8C-83A1-F6EECF244321}">
                <p14:modId xmlns:p14="http://schemas.microsoft.com/office/powerpoint/2010/main" val="30849863"/>
              </p:ext>
            </p:extLst>
          </p:nvPr>
        </p:nvGraphicFramePr>
        <p:xfrm>
          <a:off x="628650" y="1825625"/>
          <a:ext cx="7886703" cy="3136900"/>
        </p:xfrm>
        <a:graphic>
          <a:graphicData uri="http://schemas.openxmlformats.org/drawingml/2006/table">
            <a:tbl>
              <a:tblPr firstRow="1" bandRow="1">
                <a:tableStyleId>{5C22544A-7EE6-4342-B048-85BDC9FD1C3A}</a:tableStyleId>
              </a:tblPr>
              <a:tblGrid>
                <a:gridCol w="1971676">
                  <a:extLst>
                    <a:ext uri="{9D8B030D-6E8A-4147-A177-3AD203B41FA5}">
                      <a16:colId xmlns:a16="http://schemas.microsoft.com/office/drawing/2014/main" val="1143646209"/>
                    </a:ext>
                  </a:extLst>
                </a:gridCol>
                <a:gridCol w="1971676">
                  <a:extLst>
                    <a:ext uri="{9D8B030D-6E8A-4147-A177-3AD203B41FA5}">
                      <a16:colId xmlns:a16="http://schemas.microsoft.com/office/drawing/2014/main" val="4146849754"/>
                    </a:ext>
                  </a:extLst>
                </a:gridCol>
                <a:gridCol w="1972712">
                  <a:extLst>
                    <a:ext uri="{9D8B030D-6E8A-4147-A177-3AD203B41FA5}">
                      <a16:colId xmlns:a16="http://schemas.microsoft.com/office/drawing/2014/main" val="2290182728"/>
                    </a:ext>
                  </a:extLst>
                </a:gridCol>
                <a:gridCol w="1970639">
                  <a:extLst>
                    <a:ext uri="{9D8B030D-6E8A-4147-A177-3AD203B41FA5}">
                      <a16:colId xmlns:a16="http://schemas.microsoft.com/office/drawing/2014/main" val="224128418"/>
                    </a:ext>
                  </a:extLst>
                </a:gridCol>
              </a:tblGrid>
              <a:tr h="370840">
                <a:tc>
                  <a:txBody>
                    <a:bodyPr/>
                    <a:lstStyle/>
                    <a:p>
                      <a:r>
                        <a:rPr lang="en-GB" dirty="0">
                          <a:latin typeface="Arial" panose="020B0604020202020204" pitchFamily="34" charset="0"/>
                          <a:cs typeface="Arial" panose="020B0604020202020204" pitchFamily="34" charset="0"/>
                        </a:rPr>
                        <a:t>Strengths</a:t>
                      </a:r>
                    </a:p>
                  </a:txBody>
                  <a:tcPr marL="87630" marR="8763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Weaknesses</a:t>
                      </a:r>
                    </a:p>
                  </a:txBody>
                  <a:tcPr marL="87630" marR="8763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Opportunities</a:t>
                      </a:r>
                    </a:p>
                  </a:txBody>
                  <a:tcPr marL="87630" marR="87630"/>
                </a:tc>
                <a:tc>
                  <a:txBody>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lang="en-US" dirty="0"/>
                        <a:t>Threats</a:t>
                      </a:r>
                    </a:p>
                  </a:txBody>
                  <a:tcPr marL="87630" marR="87630"/>
                </a:tc>
                <a:extLst>
                  <a:ext uri="{0D108BD9-81ED-4DB2-BD59-A6C34878D82A}">
                    <a16:rowId xmlns:a16="http://schemas.microsoft.com/office/drawing/2014/main" val="1731969902"/>
                  </a:ext>
                </a:extLst>
              </a:tr>
              <a:tr h="370840">
                <a:tc>
                  <a:txBody>
                    <a:bodyPr/>
                    <a:lstStyle/>
                    <a:p>
                      <a:pPr algn="l"/>
                      <a:r>
                        <a:rPr lang="en-US" dirty="0">
                          <a:latin typeface="Arial" panose="020B0604020202020204" pitchFamily="34" charset="0"/>
                          <a:cs typeface="Arial" panose="020B0604020202020204" pitchFamily="34" charset="0"/>
                        </a:rPr>
                        <a:t>The cafe benefits from a differentiated multicultural concept and strategic student-focused location. The hybrid study-hospitality model increases customer dwell time and potential spending.</a:t>
                      </a:r>
                    </a:p>
                    <a:p>
                      <a:endParaRPr lang="en-US"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txBody>
                  <a:tcPr marL="87630" marR="87630"/>
                </a:tc>
                <a:tc>
                  <a:txBody>
                    <a:bodyPr/>
                    <a:lstStyle/>
                    <a:p>
                      <a:r>
                        <a:rPr lang="en-US" dirty="0">
                          <a:latin typeface="Arial" panose="020B0604020202020204" pitchFamily="34" charset="0"/>
                          <a:cs typeface="Arial" panose="020B0604020202020204" pitchFamily="34" charset="0"/>
                        </a:rPr>
                        <a:t>As a new entrant, the business lacks brand recognition. It is also highly dependent on student demand, which may fluctuate seasonally. Initial capital requirements create financial exposure.</a:t>
                      </a:r>
                    </a:p>
                    <a:p>
                      <a:endParaRPr lang="en-GB" dirty="0"/>
                    </a:p>
                  </a:txBody>
                  <a:tcPr marL="87630" marR="87630"/>
                </a:tc>
                <a:tc>
                  <a:txBody>
                    <a:bodyPr/>
                    <a:lstStyle/>
                    <a:p>
                      <a:r>
                        <a:rPr lang="en-US" dirty="0">
                          <a:latin typeface="Arial" panose="020B0604020202020204" pitchFamily="34" charset="0"/>
                          <a:cs typeface="Arial" panose="020B0604020202020204" pitchFamily="34" charset="0"/>
                        </a:rPr>
                        <a:t>Growing demand for multicultural dining presents expansion potential. Partnerships with university societies and delivery platforms could generate additional revenue streams. Sustainability initiatives may strengthen brand image.</a:t>
                      </a:r>
                    </a:p>
                    <a:p>
                      <a:endParaRPr lang="en-GB" dirty="0"/>
                    </a:p>
                  </a:txBody>
                  <a:tcPr marL="87630" marR="87630"/>
                </a:tc>
                <a:tc>
                  <a:txBody>
                    <a:bodyPr/>
                    <a:lstStyle/>
                    <a:p>
                      <a:r>
                        <a:rPr lang="en-US" dirty="0">
                          <a:latin typeface="Arial" panose="020B0604020202020204" pitchFamily="34" charset="0"/>
                          <a:cs typeface="Arial" panose="020B0604020202020204" pitchFamily="34" charset="0"/>
                        </a:rPr>
                        <a:t>Strong competition from established coffee chains remains the primary threat. Inflation and rising supplier costs may reduce profit margins (ONS, 2024). Wage increases may also raise operating costs (UK Government, 2024).</a:t>
                      </a:r>
                    </a:p>
                    <a:p>
                      <a:endParaRPr lang="en-GB" dirty="0"/>
                    </a:p>
                  </a:txBody>
                  <a:tcPr marL="87630" marR="87630"/>
                </a:tc>
                <a:extLst>
                  <a:ext uri="{0D108BD9-81ED-4DB2-BD59-A6C34878D82A}">
                    <a16:rowId xmlns:a16="http://schemas.microsoft.com/office/drawing/2014/main" val="1343411703"/>
                  </a:ext>
                </a:extLst>
              </a:tr>
            </a:tbl>
          </a:graphicData>
        </a:graphic>
      </p:graphicFrame>
    </p:spTree>
    <p:extLst>
      <p:ext uri="{BB962C8B-B14F-4D97-AF65-F5344CB8AC3E}">
        <p14:creationId xmlns:p14="http://schemas.microsoft.com/office/powerpoint/2010/main" val="6098108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CB73DB-7F26-B6E5-2BA2-AD1ABBBF1BBB}"/>
              </a:ext>
            </a:extLst>
          </p:cNvPr>
          <p:cNvSpPr>
            <a:spLocks noGrp="1"/>
          </p:cNvSpPr>
          <p:nvPr>
            <p:ph type="title"/>
          </p:nvPr>
        </p:nvSpPr>
        <p:spPr>
          <a:xfrm>
            <a:off x="571350" y="762001"/>
            <a:ext cx="4000647" cy="1708242"/>
          </a:xfrm>
        </p:spPr>
        <p:txBody>
          <a:bodyPr anchor="ctr">
            <a:normAutofit/>
          </a:bodyPr>
          <a:lstStyle/>
          <a:p>
            <a:r>
              <a:rPr lang="en-US" sz="3500" b="1" dirty="0">
                <a:solidFill>
                  <a:srgbClr val="FF0000"/>
                </a:solidFill>
                <a:latin typeface="Arial" panose="020B0604020202020204" pitchFamily="34" charset="0"/>
                <a:cs typeface="Arial" panose="020B0604020202020204" pitchFamily="34" charset="0"/>
              </a:rPr>
              <a:t>6. COMPETITION ANALYSIS</a:t>
            </a:r>
            <a:endParaRPr lang="en-GB" sz="3500" b="1" dirty="0">
              <a:solidFill>
                <a:srgbClr val="FF0000"/>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BAC1D849-92B9-80DD-5F8D-D06AD0FA1696}"/>
              </a:ext>
            </a:extLst>
          </p:cNvPr>
          <p:cNvSpPr>
            <a:spLocks noGrp="1"/>
          </p:cNvSpPr>
          <p:nvPr>
            <p:ph idx="1"/>
          </p:nvPr>
        </p:nvSpPr>
        <p:spPr>
          <a:xfrm>
            <a:off x="571350" y="2470244"/>
            <a:ext cx="4000647" cy="3769835"/>
          </a:xfrm>
        </p:spPr>
        <p:txBody>
          <a:bodyPr anchor="ctr">
            <a:normAutofit/>
          </a:bodyPr>
          <a:lstStyle/>
          <a:p>
            <a:endParaRPr lang="en-US" sz="1600" dirty="0"/>
          </a:p>
          <a:p>
            <a:pPr algn="just"/>
            <a:r>
              <a:rPr lang="en-US" sz="1600" dirty="0">
                <a:latin typeface="Arial" panose="020B0604020202020204" pitchFamily="34" charset="0"/>
                <a:cs typeface="Arial" panose="020B0604020202020204" pitchFamily="34" charset="0"/>
              </a:rPr>
              <a:t>Key competitors include Starbucks, Costa Coffee, and independent cafés within Selly Oak. These businesses benefit from established brand recognition and economies of scale.</a:t>
            </a:r>
          </a:p>
          <a:p>
            <a:pPr algn="just"/>
            <a:r>
              <a:rPr lang="en-US" sz="1600" dirty="0">
                <a:latin typeface="Arial" panose="020B0604020202020204" pitchFamily="34" charset="0"/>
                <a:cs typeface="Arial" panose="020B0604020202020204" pitchFamily="34" charset="0"/>
              </a:rPr>
              <a:t>However, Porter (1985) argues that focused differentiation enables smaller firms to compete effectively. By targeting the student niche and emphasizing multicultural identity, the proposed café reduces direct competitive pressure and strengthens market positioning.</a:t>
            </a:r>
          </a:p>
          <a:p>
            <a:endParaRPr lang="en-GB" sz="1600" dirty="0"/>
          </a:p>
        </p:txBody>
      </p:sp>
      <p:pic>
        <p:nvPicPr>
          <p:cNvPr id="5" name="Picture 4" descr="Diner restaurant">
            <a:extLst>
              <a:ext uri="{FF2B5EF4-FFF2-40B4-BE49-F238E27FC236}">
                <a16:creationId xmlns:a16="http://schemas.microsoft.com/office/drawing/2014/main" id="{A2CB63E4-B4DE-1157-EFB7-CDF06AAC5A85}"/>
              </a:ext>
            </a:extLst>
          </p:cNvPr>
          <p:cNvPicPr>
            <a:picLocks noChangeAspect="1"/>
          </p:cNvPicPr>
          <p:nvPr/>
        </p:nvPicPr>
        <p:blipFill>
          <a:blip r:embed="rId2"/>
          <a:srcRect l="32691" r="28431" b="-1"/>
          <a:stretch>
            <a:fillRect/>
          </a:stretch>
        </p:blipFill>
        <p:spPr>
          <a:xfrm>
            <a:off x="5143347" y="-10886"/>
            <a:ext cx="4000653" cy="6868886"/>
          </a:xfrm>
          <a:prstGeom prst="rect">
            <a:avLst/>
          </a:prstGeom>
          <a:effectLst>
            <a:outerShdw blurRad="127000" dist="50800" dir="10800000" sx="99000" sy="99000" algn="r" rotWithShape="0">
              <a:prstClr val="black">
                <a:alpha val="40000"/>
              </a:prstClr>
            </a:outerShdw>
          </a:effectLst>
        </p:spPr>
      </p:pic>
    </p:spTree>
    <p:extLst>
      <p:ext uri="{BB962C8B-B14F-4D97-AF65-F5344CB8AC3E}">
        <p14:creationId xmlns:p14="http://schemas.microsoft.com/office/powerpoint/2010/main" val="7119617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628650" y="556995"/>
            <a:ext cx="7886700" cy="1133693"/>
          </a:xfrm>
        </p:spPr>
        <p:txBody>
          <a:bodyPr>
            <a:normAutofit/>
          </a:bodyPr>
          <a:lstStyle/>
          <a:p>
            <a:r>
              <a:rPr lang="en-GB" sz="4500" dirty="0">
                <a:solidFill>
                  <a:srgbClr val="FF0000"/>
                </a:solidFill>
                <a:latin typeface="Arial" panose="020B0604020202020204" pitchFamily="34" charset="0"/>
                <a:cs typeface="Arial" panose="020B0604020202020204" pitchFamily="34" charset="0"/>
              </a:rPr>
              <a:t>Marketing Strategies</a:t>
            </a:r>
          </a:p>
        </p:txBody>
      </p:sp>
      <p:graphicFrame>
        <p:nvGraphicFramePr>
          <p:cNvPr id="5" name="Content Placeholder 2">
            <a:extLst>
              <a:ext uri="{FF2B5EF4-FFF2-40B4-BE49-F238E27FC236}">
                <a16:creationId xmlns:a16="http://schemas.microsoft.com/office/drawing/2014/main" id="{E59FE910-B99A-950F-F675-914FFA73F888}"/>
              </a:ext>
            </a:extLst>
          </p:cNvPr>
          <p:cNvGraphicFramePr>
            <a:graphicFrameLocks noGrp="1"/>
          </p:cNvGraphicFramePr>
          <p:nvPr>
            <p:ph idx="1"/>
            <p:extLst>
              <p:ext uri="{D42A27DB-BD31-4B8C-83A1-F6EECF244321}">
                <p14:modId xmlns:p14="http://schemas.microsoft.com/office/powerpoint/2010/main" val="2454570009"/>
              </p:ext>
            </p:extLst>
          </p:nvPr>
        </p:nvGraphicFramePr>
        <p:xfrm>
          <a:off x="628650" y="1825625"/>
          <a:ext cx="7886700"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235406" y="1172"/>
            <a:ext cx="8263890" cy="721609"/>
          </a:xfrm>
        </p:spPr>
        <p:txBody>
          <a:bodyPr anchor="b">
            <a:normAutofit fontScale="90000"/>
          </a:bodyPr>
          <a:lstStyle/>
          <a:p>
            <a:r>
              <a:rPr lang="en-GB" sz="4700" dirty="0">
                <a:solidFill>
                  <a:srgbClr val="FF0000"/>
                </a:solidFill>
                <a:latin typeface="Arial" panose="020B0604020202020204" pitchFamily="34" charset="0"/>
                <a:cs typeface="Arial" panose="020B0604020202020204" pitchFamily="34" charset="0"/>
              </a:rPr>
              <a:t>Funding Requirements</a:t>
            </a:r>
          </a:p>
        </p:txBody>
      </p:sp>
      <p:sp>
        <p:nvSpPr>
          <p:cNvPr id="3" name="Content Placeholder 2"/>
          <p:cNvSpPr>
            <a:spLocks noGrp="1"/>
          </p:cNvSpPr>
          <p:nvPr>
            <p:ph idx="1"/>
          </p:nvPr>
        </p:nvSpPr>
        <p:spPr>
          <a:xfrm>
            <a:off x="87624" y="895558"/>
            <a:ext cx="7228648" cy="4343585"/>
          </a:xfrm>
        </p:spPr>
        <p:txBody>
          <a:bodyPr anchor="t">
            <a:noAutofit/>
          </a:bodyPr>
          <a:lstStyle/>
          <a:p>
            <a:pPr algn="just"/>
            <a:r>
              <a:rPr lang="en-US" sz="1600" i="1" dirty="0"/>
              <a:t>The total start-up capital required for Oak Study Cafe Ltd is estimated at </a:t>
            </a:r>
            <a:r>
              <a:rPr lang="en-US" sz="1600" b="1" i="1" dirty="0"/>
              <a:t>£45,000. </a:t>
            </a:r>
            <a:r>
              <a:rPr lang="en-US" sz="1600" i="1" dirty="0"/>
              <a:t>This funding will come from two main sources: </a:t>
            </a:r>
            <a:r>
              <a:rPr lang="en-US" sz="1600" b="1" i="1" dirty="0"/>
              <a:t>£20,000 </a:t>
            </a:r>
            <a:r>
              <a:rPr lang="en-US" sz="1600" i="1" dirty="0"/>
              <a:t>personal investment from the owner and a</a:t>
            </a:r>
            <a:r>
              <a:rPr lang="en-US" sz="1600" b="1" i="1" dirty="0"/>
              <a:t> £25,000 </a:t>
            </a:r>
            <a:r>
              <a:rPr lang="en-US" sz="1600" i="1" dirty="0"/>
              <a:t>bank loan. Combining personal investment with external financing allows the business to secure the necessary capital to launch the café successfully.</a:t>
            </a:r>
            <a:endParaRPr lang="ar-SY" sz="1600" i="1" dirty="0"/>
          </a:p>
          <a:p>
            <a:pPr algn="just"/>
            <a:r>
              <a:rPr lang="en-US" sz="1600" i="1" dirty="0"/>
              <a:t>The funding will be used to cover the main start-up costs of the business. These include purchasing equipment such as coffee machines and furniture, paying the rent deposit for the café premises, funding marketing activities to promote the business, and purchasing the initial inventory of food and beverages. In addition, part of the funding will be used as working capital to support daily operations during the early stages.</a:t>
            </a:r>
            <a:endParaRPr lang="ar-SY" sz="1600" i="1" dirty="0"/>
          </a:p>
          <a:p>
            <a:pPr marL="0" indent="0" algn="just">
              <a:buNone/>
            </a:pPr>
            <a:r>
              <a:rPr lang="ar-SY" sz="1600" i="1" dirty="0">
                <a:solidFill>
                  <a:srgbClr val="FF0000"/>
                </a:solidFill>
              </a:rPr>
              <a:t>    </a:t>
            </a:r>
            <a:r>
              <a:rPr lang="en-US" sz="1600" b="1" i="1" dirty="0">
                <a:solidFill>
                  <a:srgbClr val="FF0000"/>
                </a:solidFill>
              </a:rPr>
              <a:t>Advantages</a:t>
            </a:r>
            <a:endParaRPr lang="ar-SY" sz="1600" b="1" i="1" dirty="0">
              <a:solidFill>
                <a:srgbClr val="FF0000"/>
              </a:solidFill>
            </a:endParaRPr>
          </a:p>
          <a:p>
            <a:pPr algn="just"/>
            <a:r>
              <a:rPr lang="en-US" sz="1600" i="1" dirty="0"/>
              <a:t>This funding structure demonstrates the owner’s commitment through personal investment and provides additional financial support through the bank loan, enabling the café to cover important start-up expenses.</a:t>
            </a:r>
            <a:endParaRPr lang="ar-SY" sz="1600" i="1" dirty="0"/>
          </a:p>
          <a:p>
            <a:pPr marL="0" indent="0" algn="just">
              <a:buNone/>
            </a:pPr>
            <a:r>
              <a:rPr lang="ar-SY" sz="1600" b="1" i="1" dirty="0">
                <a:solidFill>
                  <a:srgbClr val="FF0000"/>
                </a:solidFill>
              </a:rPr>
              <a:t>   </a:t>
            </a:r>
            <a:r>
              <a:rPr lang="en-GB" sz="1600" b="1" i="1" dirty="0">
                <a:solidFill>
                  <a:srgbClr val="FF0000"/>
                </a:solidFill>
              </a:rPr>
              <a:t>Disadvantages</a:t>
            </a:r>
            <a:endParaRPr lang="ar-SY" sz="1600" b="1" i="1" dirty="0">
              <a:solidFill>
                <a:srgbClr val="FF0000"/>
              </a:solidFill>
            </a:endParaRPr>
          </a:p>
          <a:p>
            <a:pPr algn="just"/>
            <a:r>
              <a:rPr lang="en-US" sz="1600" i="1" dirty="0"/>
              <a:t>However, the bank loan must be repaid with interest, which may create financial pressure during the early stages if the business generates lower-than-expected revenue.</a:t>
            </a:r>
          </a:p>
        </p:txBody>
      </p:sp>
      <p:pic>
        <p:nvPicPr>
          <p:cNvPr id="13" name="Picture 12">
            <a:extLst>
              <a:ext uri="{FF2B5EF4-FFF2-40B4-BE49-F238E27FC236}">
                <a16:creationId xmlns:a16="http://schemas.microsoft.com/office/drawing/2014/main" id="{3828EC33-A87A-4012-423B-7F2ADA53AEFC}"/>
              </a:ext>
            </a:extLst>
          </p:cNvPr>
          <p:cNvPicPr>
            <a:picLocks noChangeAspect="1"/>
          </p:cNvPicPr>
          <p:nvPr/>
        </p:nvPicPr>
        <p:blipFill>
          <a:blip r:embed="rId2"/>
          <a:srcRect l="18271" r="41143" b="2"/>
          <a:stretch>
            <a:fillRect/>
          </a:stretch>
        </p:blipFill>
        <p:spPr>
          <a:xfrm>
            <a:off x="7658017" y="1172"/>
            <a:ext cx="1483697" cy="2056292"/>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132618" cy="288780"/>
          </a:xfrm>
        </p:spPr>
        <p:txBody>
          <a:bodyPr>
            <a:noAutofit/>
          </a:bodyPr>
          <a:lstStyle/>
          <a:p>
            <a:r>
              <a:rPr lang="en-US" dirty="0">
                <a:solidFill>
                  <a:srgbClr val="FF0000"/>
                </a:solidFill>
              </a:rPr>
              <a:t>Startup Expenses and Cash Flow Forecast</a:t>
            </a:r>
          </a:p>
        </p:txBody>
      </p:sp>
      <p:pic>
        <p:nvPicPr>
          <p:cNvPr id="6" name="Picture 5">
            <a:extLst>
              <a:ext uri="{FF2B5EF4-FFF2-40B4-BE49-F238E27FC236}">
                <a16:creationId xmlns:a16="http://schemas.microsoft.com/office/drawing/2014/main" id="{0DCC6DDD-4C13-A943-9D78-B0A3BACA32BA}"/>
              </a:ext>
            </a:extLst>
          </p:cNvPr>
          <p:cNvPicPr>
            <a:picLocks noChangeAspect="1"/>
          </p:cNvPicPr>
          <p:nvPr/>
        </p:nvPicPr>
        <p:blipFill>
          <a:blip r:embed="rId2"/>
          <a:stretch>
            <a:fillRect/>
          </a:stretch>
        </p:blipFill>
        <p:spPr>
          <a:xfrm>
            <a:off x="1296542" y="646545"/>
            <a:ext cx="5474682" cy="1484126"/>
          </a:xfrm>
          <a:prstGeom prst="rect">
            <a:avLst/>
          </a:prstGeom>
        </p:spPr>
      </p:pic>
      <p:pic>
        <p:nvPicPr>
          <p:cNvPr id="7" name="Picture 6">
            <a:extLst>
              <a:ext uri="{FF2B5EF4-FFF2-40B4-BE49-F238E27FC236}">
                <a16:creationId xmlns:a16="http://schemas.microsoft.com/office/drawing/2014/main" id="{8F4226AA-16BA-AA8C-BF7F-C62325F2D501}"/>
              </a:ext>
            </a:extLst>
          </p:cNvPr>
          <p:cNvPicPr>
            <a:picLocks noChangeAspect="1"/>
          </p:cNvPicPr>
          <p:nvPr/>
        </p:nvPicPr>
        <p:blipFill>
          <a:blip r:embed="rId3"/>
          <a:stretch>
            <a:fillRect/>
          </a:stretch>
        </p:blipFill>
        <p:spPr>
          <a:xfrm>
            <a:off x="1330072" y="2213797"/>
            <a:ext cx="6286076" cy="3997657"/>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37BD66-2AA1-9272-D198-B52953DA6DC7}"/>
              </a:ext>
            </a:extLst>
          </p:cNvPr>
          <p:cNvSpPr>
            <a:spLocks noGrp="1"/>
          </p:cNvSpPr>
          <p:nvPr>
            <p:ph type="title"/>
          </p:nvPr>
        </p:nvSpPr>
        <p:spPr>
          <a:xfrm>
            <a:off x="628650" y="365127"/>
            <a:ext cx="7886700" cy="743238"/>
          </a:xfrm>
        </p:spPr>
        <p:txBody>
          <a:bodyPr/>
          <a:lstStyle/>
          <a:p>
            <a:r>
              <a:rPr lang="en-GB" dirty="0">
                <a:solidFill>
                  <a:srgbClr val="FF0000"/>
                </a:solidFill>
              </a:rPr>
              <a:t>Net Cash Flow Analysis</a:t>
            </a:r>
          </a:p>
        </p:txBody>
      </p:sp>
      <p:graphicFrame>
        <p:nvGraphicFramePr>
          <p:cNvPr id="5" name="Content Placeholder 2">
            <a:extLst>
              <a:ext uri="{FF2B5EF4-FFF2-40B4-BE49-F238E27FC236}">
                <a16:creationId xmlns:a16="http://schemas.microsoft.com/office/drawing/2014/main" id="{A9AB304B-3200-40E6-492E-BBC3E672E2A4}"/>
              </a:ext>
            </a:extLst>
          </p:cNvPr>
          <p:cNvGraphicFramePr>
            <a:graphicFrameLocks noGrp="1"/>
          </p:cNvGraphicFramePr>
          <p:nvPr>
            <p:ph idx="1"/>
            <p:extLst>
              <p:ext uri="{D42A27DB-BD31-4B8C-83A1-F6EECF244321}">
                <p14:modId xmlns:p14="http://schemas.microsoft.com/office/powerpoint/2010/main" val="27732076"/>
              </p:ext>
            </p:extLst>
          </p:nvPr>
        </p:nvGraphicFramePr>
        <p:xfrm>
          <a:off x="628650" y="1246909"/>
          <a:ext cx="7886700" cy="49300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00361149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9" name="Picture 28">
            <a:extLst>
              <a:ext uri="{FF2B5EF4-FFF2-40B4-BE49-F238E27FC236}">
                <a16:creationId xmlns:a16="http://schemas.microsoft.com/office/drawing/2014/main" id="{1EF09BCC-DF6C-930E-CFDA-549AD0F886F1}"/>
              </a:ext>
            </a:extLst>
          </p:cNvPr>
          <p:cNvPicPr>
            <a:picLocks noChangeAspect="1"/>
          </p:cNvPicPr>
          <p:nvPr/>
        </p:nvPicPr>
        <p:blipFill>
          <a:blip r:embed="rId2">
            <a:duotone>
              <a:schemeClr val="bg2">
                <a:shade val="45000"/>
                <a:satMod val="135000"/>
              </a:schemeClr>
              <a:prstClr val="white"/>
            </a:duotone>
          </a:blip>
          <a:srcRect r="10999" b="-1"/>
          <a:stretch>
            <a:fillRect/>
          </a:stretch>
        </p:blipFill>
        <p:spPr>
          <a:xfrm>
            <a:off x="0" y="9"/>
            <a:ext cx="9143980" cy="7075045"/>
          </a:xfrm>
          <a:prstGeom prst="rect">
            <a:avLst/>
          </a:prstGeom>
        </p:spPr>
      </p:pic>
      <p:sp>
        <p:nvSpPr>
          <p:cNvPr id="33" name="Rectangle 32">
            <a:extLst>
              <a:ext uri="{FF2B5EF4-FFF2-40B4-BE49-F238E27FC236}">
                <a16:creationId xmlns:a16="http://schemas.microsoft.com/office/drawing/2014/main" id="{B50AB553-2A96-4A92-96F2-93548E09695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gradFill>
            <a:gsLst>
              <a:gs pos="10000">
                <a:schemeClr val="bg2">
                  <a:alpha val="68000"/>
                </a:schemeClr>
              </a:gs>
              <a:gs pos="85000">
                <a:schemeClr val="bg2">
                  <a:alpha val="97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CC435AB-08DA-3977-9801-88499214E2FB}"/>
              </a:ext>
            </a:extLst>
          </p:cNvPr>
          <p:cNvSpPr>
            <a:spLocks noGrp="1"/>
          </p:cNvSpPr>
          <p:nvPr>
            <p:ph type="title"/>
          </p:nvPr>
        </p:nvSpPr>
        <p:spPr>
          <a:xfrm>
            <a:off x="628650" y="365125"/>
            <a:ext cx="7886700" cy="332221"/>
          </a:xfrm>
        </p:spPr>
        <p:txBody>
          <a:bodyPr>
            <a:normAutofit fontScale="90000"/>
          </a:bodyPr>
          <a:lstStyle/>
          <a:p>
            <a:r>
              <a:rPr lang="en-US" b="1" dirty="0">
                <a:solidFill>
                  <a:srgbClr val="FF0000"/>
                </a:solidFill>
              </a:rPr>
              <a:t>Risk Management and Future Growth </a:t>
            </a:r>
            <a:br>
              <a:rPr lang="en-US" b="1" dirty="0">
                <a:solidFill>
                  <a:srgbClr val="FF0000"/>
                </a:solidFill>
              </a:rPr>
            </a:br>
            <a:endParaRPr lang="en-GB" b="1" dirty="0">
              <a:solidFill>
                <a:srgbClr val="FF0000"/>
              </a:solidFill>
            </a:endParaRPr>
          </a:p>
        </p:txBody>
      </p:sp>
      <p:graphicFrame>
        <p:nvGraphicFramePr>
          <p:cNvPr id="22" name="Content Placeholder 2">
            <a:extLst>
              <a:ext uri="{FF2B5EF4-FFF2-40B4-BE49-F238E27FC236}">
                <a16:creationId xmlns:a16="http://schemas.microsoft.com/office/drawing/2014/main" id="{A745404E-9AD0-3F9A-9D3C-C53D4DC6EE5D}"/>
              </a:ext>
            </a:extLst>
          </p:cNvPr>
          <p:cNvGraphicFramePr>
            <a:graphicFrameLocks noGrp="1"/>
          </p:cNvGraphicFramePr>
          <p:nvPr>
            <p:ph idx="1"/>
            <p:extLst>
              <p:ext uri="{D42A27DB-BD31-4B8C-83A1-F6EECF244321}">
                <p14:modId xmlns:p14="http://schemas.microsoft.com/office/powerpoint/2010/main" val="2164752738"/>
              </p:ext>
            </p:extLst>
          </p:nvPr>
        </p:nvGraphicFramePr>
        <p:xfrm>
          <a:off x="-19" y="914400"/>
          <a:ext cx="8903874" cy="52625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20707909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48331D-B11B-2A37-88DA-629B405927F6}"/>
              </a:ext>
            </a:extLst>
          </p:cNvPr>
          <p:cNvSpPr>
            <a:spLocks noGrp="1"/>
          </p:cNvSpPr>
          <p:nvPr>
            <p:ph type="title"/>
          </p:nvPr>
        </p:nvSpPr>
        <p:spPr>
          <a:xfrm>
            <a:off x="429369" y="443346"/>
            <a:ext cx="3616158" cy="725640"/>
          </a:xfrm>
        </p:spPr>
        <p:txBody>
          <a:bodyPr anchor="b">
            <a:normAutofit fontScale="90000"/>
          </a:bodyPr>
          <a:lstStyle/>
          <a:p>
            <a:r>
              <a:rPr lang="en-GB" sz="4700" dirty="0">
                <a:solidFill>
                  <a:srgbClr val="FF0000"/>
                </a:solidFill>
              </a:rPr>
              <a:t>Conclusion</a:t>
            </a:r>
          </a:p>
        </p:txBody>
      </p:sp>
      <p:sp>
        <p:nvSpPr>
          <p:cNvPr id="3" name="Content Placeholder 2">
            <a:extLst>
              <a:ext uri="{FF2B5EF4-FFF2-40B4-BE49-F238E27FC236}">
                <a16:creationId xmlns:a16="http://schemas.microsoft.com/office/drawing/2014/main" id="{F9FE9AAF-5BA6-977D-DE31-007262E24B2C}"/>
              </a:ext>
            </a:extLst>
          </p:cNvPr>
          <p:cNvSpPr>
            <a:spLocks noGrp="1"/>
          </p:cNvSpPr>
          <p:nvPr>
            <p:ph idx="1"/>
          </p:nvPr>
        </p:nvSpPr>
        <p:spPr>
          <a:xfrm>
            <a:off x="429369" y="1168986"/>
            <a:ext cx="5035164" cy="5689014"/>
          </a:xfrm>
        </p:spPr>
        <p:txBody>
          <a:bodyPr anchor="t">
            <a:noAutofit/>
          </a:bodyPr>
          <a:lstStyle/>
          <a:p>
            <a:pPr algn="just"/>
            <a:r>
              <a:rPr lang="en-US" sz="1400" i="1" dirty="0">
                <a:latin typeface="Arial" panose="020B0604020202020204" pitchFamily="34" charset="0"/>
                <a:cs typeface="Arial" panose="020B0604020202020204" pitchFamily="34" charset="0"/>
              </a:rPr>
              <a:t>In conclusion, Oak Study Cafe Ltd represents a unique and promising business opportunity within the Selly Oak area of Birmingham. The café aims to provide a multicultural dining experience combined with a comfortable study-friendly environment designed specifically for university students.</a:t>
            </a:r>
            <a:endParaRPr lang="ar-SY" sz="1400" i="1" dirty="0">
              <a:latin typeface="Arial" panose="020B0604020202020204" pitchFamily="34" charset="0"/>
              <a:cs typeface="Arial" panose="020B0604020202020204" pitchFamily="34" charset="0"/>
            </a:endParaRPr>
          </a:p>
          <a:p>
            <a:pPr algn="just"/>
            <a:r>
              <a:rPr lang="en-US" sz="1400" i="1" dirty="0">
                <a:latin typeface="Arial" panose="020B0604020202020204" pitchFamily="34" charset="0"/>
                <a:cs typeface="Arial" panose="020B0604020202020204" pitchFamily="34" charset="0"/>
              </a:rPr>
              <a:t>By offering premium specialty coffee, culturally diverse food options, and dedicated study facilities, the café differentiates itself from traditional coffee chains operating in the area. The strategic location in a student-dense area, together with effective marketing strategies and a clear financial plan, provides strong potential for attracting a stable customer base.</a:t>
            </a:r>
            <a:endParaRPr lang="ar-SY" sz="1400" i="1" dirty="0">
              <a:latin typeface="Arial" panose="020B0604020202020204" pitchFamily="34" charset="0"/>
              <a:cs typeface="Arial" panose="020B0604020202020204" pitchFamily="34" charset="0"/>
            </a:endParaRPr>
          </a:p>
          <a:p>
            <a:pPr algn="just"/>
            <a:r>
              <a:rPr lang="en-US" sz="1400" i="1" dirty="0">
                <a:latin typeface="Arial" panose="020B0604020202020204" pitchFamily="34" charset="0"/>
                <a:cs typeface="Arial" panose="020B0604020202020204" pitchFamily="34" charset="0"/>
              </a:rPr>
              <a:t>Furthermore, the financial projections indicate positive cash flow and operational feasibility during the early stages of the business. With appropriate risk management strategies and opportunities for future expansion, the café has the potential to grow and establish a strong presence within the local student community.</a:t>
            </a:r>
            <a:endParaRPr lang="ar-SY" sz="1400" i="1" dirty="0">
              <a:latin typeface="Arial" panose="020B0604020202020204" pitchFamily="34" charset="0"/>
              <a:cs typeface="Arial" panose="020B0604020202020204" pitchFamily="34" charset="0"/>
            </a:endParaRPr>
          </a:p>
          <a:p>
            <a:pPr algn="just"/>
            <a:r>
              <a:rPr lang="en-US" sz="1400" i="1" dirty="0">
                <a:latin typeface="Arial" panose="020B0604020202020204" pitchFamily="34" charset="0"/>
                <a:cs typeface="Arial" panose="020B0604020202020204" pitchFamily="34" charset="0"/>
              </a:rPr>
              <a:t>Overall, the Student Multicultural Cafe demonstrates strong potential for sustainable long term growth while also creating social and economic value by providing a supportive study environment for students, promoting multicultural food experiences, and contributing to local business development.</a:t>
            </a:r>
            <a:endParaRPr lang="en-GB" sz="1400" i="1" dirty="0">
              <a:latin typeface="Arial" panose="020B0604020202020204" pitchFamily="34" charset="0"/>
              <a:cs typeface="Arial" panose="020B0604020202020204" pitchFamily="34" charset="0"/>
            </a:endParaRPr>
          </a:p>
        </p:txBody>
      </p:sp>
      <p:pic>
        <p:nvPicPr>
          <p:cNvPr id="5" name="Picture 4" descr="Empty office table">
            <a:extLst>
              <a:ext uri="{FF2B5EF4-FFF2-40B4-BE49-F238E27FC236}">
                <a16:creationId xmlns:a16="http://schemas.microsoft.com/office/drawing/2014/main" id="{8DE4DEED-4861-251D-DCAD-D274C603D0C4}"/>
              </a:ext>
            </a:extLst>
          </p:cNvPr>
          <p:cNvPicPr>
            <a:picLocks noChangeAspect="1"/>
          </p:cNvPicPr>
          <p:nvPr/>
        </p:nvPicPr>
        <p:blipFill>
          <a:blip r:embed="rId2"/>
          <a:srcRect l="13609" r="38229" b="2"/>
          <a:stretch>
            <a:fillRect/>
          </a:stretch>
        </p:blipFill>
        <p:spPr>
          <a:xfrm>
            <a:off x="6188202" y="955746"/>
            <a:ext cx="2955798" cy="4096512"/>
          </a:xfrm>
          <a:prstGeom prst="rect">
            <a:avLst/>
          </a:prstGeom>
        </p:spPr>
      </p:pic>
    </p:spTree>
    <p:extLst>
      <p:ext uri="{BB962C8B-B14F-4D97-AF65-F5344CB8AC3E}">
        <p14:creationId xmlns:p14="http://schemas.microsoft.com/office/powerpoint/2010/main" val="19356579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Facet</Template>
  <TotalTime>999</TotalTime>
  <Words>1985</Words>
  <Application>Microsoft Office PowerPoint</Application>
  <PresentationFormat>On-screen Show (4:3)</PresentationFormat>
  <Paragraphs>91</Paragraphs>
  <Slides>14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Aptos</vt:lpstr>
      <vt:lpstr>Aptos Display</vt:lpstr>
      <vt:lpstr>Arial</vt:lpstr>
      <vt:lpstr>Office Theme</vt:lpstr>
      <vt:lpstr>PowerPoint Presentation</vt:lpstr>
      <vt:lpstr>Overview of the Business Idea</vt:lpstr>
      <vt:lpstr>Products and Market Environment</vt:lpstr>
      <vt:lpstr>Entrepreneurial Opportunity and Unique Selling Proposition</vt:lpstr>
      <vt:lpstr>Legal Format and Management Structure</vt:lpstr>
      <vt:lpstr>Key External Factors – PESTEL</vt:lpstr>
      <vt:lpstr>SWOT ANALYSIS The SWOT framework evaluates internal capabilities and external risks (Johnson et al., 2020).</vt:lpstr>
      <vt:lpstr>6. COMPETITION ANALYSIS</vt:lpstr>
      <vt:lpstr>Marketing Strategies</vt:lpstr>
      <vt:lpstr>Funding Requirements</vt:lpstr>
      <vt:lpstr>Startup Expenses and Cash Flow Forecast</vt:lpstr>
      <vt:lpstr>Net Cash Flow Analysis</vt:lpstr>
      <vt:lpstr>Risk Management and Future Growth  </vt:lpstr>
      <vt:lpstr>Conclusion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Fouad</dc:creator>
  <cp:keywords/>
  <dc:description>generated using python-pptx</dc:description>
  <cp:lastModifiedBy>Foad Fayyad</cp:lastModifiedBy>
  <cp:revision>11</cp:revision>
  <dcterms:created xsi:type="dcterms:W3CDTF">2013-01-27T09:14:16Z</dcterms:created>
  <dcterms:modified xsi:type="dcterms:W3CDTF">2026-03-15T19:18:39Z</dcterms:modified>
  <cp:category/>
</cp:coreProperties>
</file>