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9" r:id="rId5"/>
    <p:sldId id="259" r:id="rId6"/>
    <p:sldId id="260" r:id="rId7"/>
    <p:sldId id="261" r:id="rId8"/>
    <p:sldId id="262" r:id="rId9"/>
    <p:sldId id="263"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477" autoAdjust="0"/>
  </p:normalViewPr>
  <p:slideViewPr>
    <p:cSldViewPr snapToGrid="0">
      <p:cViewPr varScale="1">
        <p:scale>
          <a:sx n="49" d="100"/>
          <a:sy n="49" d="100"/>
        </p:scale>
        <p:origin x="197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8A9953-A6C0-41AB-B6F9-5E289526C3AE}"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043D9-0CFD-4F75-9B89-6EF01F447A50}" type="slidenum">
              <a:rPr lang="en-GB" smtClean="0"/>
              <a:t>‹#›</a:t>
            </a:fld>
            <a:endParaRPr lang="en-GB"/>
          </a:p>
        </p:txBody>
      </p:sp>
    </p:spTree>
    <p:extLst>
      <p:ext uri="{BB962C8B-B14F-4D97-AF65-F5344CB8AC3E}">
        <p14:creationId xmlns:p14="http://schemas.microsoft.com/office/powerpoint/2010/main" val="797372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Marketing has become one of the most important aspects in a company. When applying the right marketing theories in your company, the results are beyond expectations( </a:t>
            </a:r>
            <a:r>
              <a:rPr lang="en-GB" sz="1800" dirty="0">
                <a:solidFill>
                  <a:srgbClr val="222222"/>
                </a:solidFill>
                <a:effectLst/>
                <a:latin typeface="Arial" panose="020B0604020202020204" pitchFamily="34" charset="0"/>
                <a:ea typeface="Calibri" panose="020F0502020204030204" pitchFamily="34" charset="0"/>
              </a:rPr>
              <a:t>Deepak, Jeyakumar,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scope of this presentation is to analyse three different theories that Apple implemented and what were the benefits gained by the company. The chosen theories are STP, Marketing Mix (7P) and green marketing.</a:t>
            </a:r>
          </a:p>
          <a:p>
            <a:endParaRPr lang="en-GB" dirty="0"/>
          </a:p>
        </p:txBody>
      </p:sp>
      <p:sp>
        <p:nvSpPr>
          <p:cNvPr id="4" name="Slide Number Placeholder 3"/>
          <p:cNvSpPr>
            <a:spLocks noGrp="1"/>
          </p:cNvSpPr>
          <p:nvPr>
            <p:ph type="sldNum" sz="quarter" idx="5"/>
          </p:nvPr>
        </p:nvSpPr>
        <p:spPr/>
        <p:txBody>
          <a:bodyPr/>
          <a:lstStyle/>
          <a:p>
            <a:fld id="{86F043D9-0CFD-4F75-9B89-6EF01F447A50}" type="slidenum">
              <a:rPr lang="en-GB" smtClean="0"/>
              <a:t>3</a:t>
            </a:fld>
            <a:endParaRPr lang="en-GB"/>
          </a:p>
        </p:txBody>
      </p:sp>
    </p:spTree>
    <p:extLst>
      <p:ext uri="{BB962C8B-B14F-4D97-AF65-F5344CB8AC3E}">
        <p14:creationId xmlns:p14="http://schemas.microsoft.com/office/powerpoint/2010/main" val="2500659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Marketing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represents all the activities that a company is implementing in order to promote and sell a product or a service. The relation between customers and the company represent one of the focused task in marketing. Marketing`s role is to create a match between the company`s product or service and the targeted customers( </a:t>
            </a:r>
            <a:r>
              <a:rPr lang="en-GB" sz="1800" dirty="0">
                <a:solidFill>
                  <a:srgbClr val="222222"/>
                </a:solidFill>
                <a:effectLst/>
                <a:latin typeface="Arial" panose="020B0604020202020204" pitchFamily="34" charset="0"/>
                <a:ea typeface="Calibri" panose="020F0502020204030204" pitchFamily="34" charset="0"/>
              </a:rPr>
              <a:t>Deepak, Jeyakumar,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6F043D9-0CFD-4F75-9B89-6EF01F447A50}" type="slidenum">
              <a:rPr lang="en-GB" smtClean="0"/>
              <a:t>4</a:t>
            </a:fld>
            <a:endParaRPr lang="en-GB"/>
          </a:p>
        </p:txBody>
      </p:sp>
    </p:spTree>
    <p:extLst>
      <p:ext uri="{BB962C8B-B14F-4D97-AF65-F5344CB8AC3E}">
        <p14:creationId xmlns:p14="http://schemas.microsoft.com/office/powerpoint/2010/main" val="84178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Apple is one of the most American successful companies. They created a high class profile, image, and brand for themselves in the market and they are doing everything to support that. Everything that is related to Apple Company, from website to physical store, is well organised, elegant, smart and pricey. Based on the existing literature, a great deal of their success is based on a good focused marketing. Apple vision is to develop and create the best products for the customers and also, to care for the environment, leave it behind at least as good as it was(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Janik</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2011). </a:t>
            </a:r>
            <a:endParaRPr lang="en-GB" dirty="0"/>
          </a:p>
        </p:txBody>
      </p:sp>
      <p:sp>
        <p:nvSpPr>
          <p:cNvPr id="4" name="Slide Number Placeholder 3"/>
          <p:cNvSpPr>
            <a:spLocks noGrp="1"/>
          </p:cNvSpPr>
          <p:nvPr>
            <p:ph type="sldNum" sz="quarter" idx="5"/>
          </p:nvPr>
        </p:nvSpPr>
        <p:spPr/>
        <p:txBody>
          <a:bodyPr/>
          <a:lstStyle/>
          <a:p>
            <a:fld id="{86F043D9-0CFD-4F75-9B89-6EF01F447A50}" type="slidenum">
              <a:rPr lang="en-GB" smtClean="0"/>
              <a:t>5</a:t>
            </a:fld>
            <a:endParaRPr lang="en-GB"/>
          </a:p>
        </p:txBody>
      </p:sp>
    </p:spTree>
    <p:extLst>
      <p:ext uri="{BB962C8B-B14F-4D97-AF65-F5344CB8AC3E}">
        <p14:creationId xmlns:p14="http://schemas.microsoft.com/office/powerpoint/2010/main" val="1074926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STP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Stands for segmentation, targeting and positioning. It helps companies examine their products/services and with the way the company is reaching its customers.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Segmentation: divide the market into segments based on segmentation practices.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Targeting: determine which segment of customers to focus on.</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Positioning: develop a product and place it in a way that is accessible to the targeted customers.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using STP the target market is well defined and all the marketing processes that are not reaching that certain target market will be avoided, moreover it helps increasing the market efficiency.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Apple STP</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helped the company to attract the targeted customers, building brand loyalty, avoid and reduce the marketing failure.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Segmentation: apple divided the customers based on similar interest, needs, demography, etc. Apple then looked at what design, technology or performance those customers were interested in.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Target: the target for Apple is divided into four categories: teenagers, students, business people and adults, so they developed different products based on these criteria.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Positioning: apple positioned the company as a premium band. At start, the company was targeting the high class professionals and business people. To be able achieve this apple implemented the following factors: product features, product class and their products were unique, o they had no competition. </a:t>
            </a:r>
          </a:p>
          <a:p>
            <a:pPr marL="0" indent="0">
              <a:lnSpc>
                <a:spcPct val="107000"/>
              </a:lnSpc>
              <a:spcAft>
                <a:spcPts val="800"/>
              </a:spcAft>
              <a:buFont typeface="Arial" panose="020B0604020202020204" pitchFamily="34" charse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(Kotler, Keller, 2008)</a:t>
            </a:r>
          </a:p>
          <a:p>
            <a:endParaRPr lang="en-GB" dirty="0"/>
          </a:p>
        </p:txBody>
      </p:sp>
      <p:sp>
        <p:nvSpPr>
          <p:cNvPr id="4" name="Slide Number Placeholder 3"/>
          <p:cNvSpPr>
            <a:spLocks noGrp="1"/>
          </p:cNvSpPr>
          <p:nvPr>
            <p:ph type="sldNum" sz="quarter" idx="5"/>
          </p:nvPr>
        </p:nvSpPr>
        <p:spPr/>
        <p:txBody>
          <a:bodyPr/>
          <a:lstStyle/>
          <a:p>
            <a:fld id="{86F043D9-0CFD-4F75-9B89-6EF01F447A50}" type="slidenum">
              <a:rPr lang="en-GB" smtClean="0"/>
              <a:t>6</a:t>
            </a:fld>
            <a:endParaRPr lang="en-GB"/>
          </a:p>
        </p:txBody>
      </p:sp>
    </p:spTree>
    <p:extLst>
      <p:ext uri="{BB962C8B-B14F-4D97-AF65-F5344CB8AC3E}">
        <p14:creationId xmlns:p14="http://schemas.microsoft.com/office/powerpoint/2010/main" val="2576776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Marketing mix role is to focus on a large marketing plan for the company based on product, promotion, price, place, people, process and physical evidence, moreover, the marketing mix increase the customer loyalty, increase sales and create brand awareness( Ivy, 2008).</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company Apple use marketing mix to promote a premium product related to its brand: </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Product: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company offer to their customers a large range of products such as: MAC, iPad, iPhone, Apple watch, Apple TV, moreover, they offer services such as: apple music,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ICloud</a:t>
            </a:r>
            <a:r>
              <a:rPr lang="en-GB" sz="1800" dirty="0">
                <a:effectLst/>
                <a:latin typeface="Calibri" panose="020F0502020204030204" pitchFamily="34" charset="0"/>
                <a:ea typeface="Calibri" panose="020F0502020204030204" pitchFamily="34" charset="0"/>
                <a:cs typeface="Times New Roman" panose="02020603050405020304" pitchFamily="18" charset="0"/>
              </a:rPr>
              <a:t>, Apple news, Apple books, Apple arcade, Apple podcasts, Apple fitness+ too. Apple has such successful products because the company do lots of research prior investing in new products, they keep the designs a secret and the company`s focus in on quality and not on quantity. The product strategy helped Apple to diverse from computer technology to information technology as a company.   </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Promotion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Apple use lots of ways to reach their customers such as: advertising, sponsorship, social media, direct marketing, etc. The promotion step of the marketing mix is just as elegant as the product, simple and to the point, with no unnecessary information. The company spend around $100 million on their social media campaign on Twitter. </a:t>
            </a: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based on the brand that the company created for itself, the company implemented a pricing policy. The price is on the same scale with their high quality products. The company keep their pricing high to maintain a premium brand image. If they will lower the price, the brand could be weakened.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t>
            </a:r>
            <a:r>
              <a:rPr lang="en-GB" sz="1800" dirty="0" err="1"/>
              <a:t>Londhe</a:t>
            </a:r>
            <a:r>
              <a:rPr lang="en-GB" sz="1800" dirty="0"/>
              <a:t>, 2014)</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6F043D9-0CFD-4F75-9B89-6EF01F447A50}" type="slidenum">
              <a:rPr lang="en-GB" smtClean="0"/>
              <a:t>7</a:t>
            </a:fld>
            <a:endParaRPr lang="en-GB"/>
          </a:p>
        </p:txBody>
      </p:sp>
    </p:spTree>
    <p:extLst>
      <p:ext uri="{BB962C8B-B14F-4D97-AF65-F5344CB8AC3E}">
        <p14:creationId xmlns:p14="http://schemas.microsoft.com/office/powerpoint/2010/main" val="399045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mix continued: </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Apple products are available everywhere around the globe. They have around 260 stores and they also offer the possibility of online shopping. Their products can be also founded in premium retailers too. The retailers are choose based on the place layout, monthly sales or the high profile that should be presented into the shop. </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People: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company is extremely focused on their customers so they invested lots of time and money to train their employees, just to make sure that their customers will experience a professional and knowledge approach. </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Process: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order to maintain the high standards, Apple invested into creating automated process such us delivery, returns, the option to personalize the products in order to provide to their customers an efficient service. </a:t>
            </a: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Physical evidence: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environment that Apple desire to implement is an appealing and inviting one. Everything from logo to stores, websites are modern and promote high class products.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a:t>
            </a:r>
            <a:r>
              <a:rPr lang="en-GB" dirty="0" err="1"/>
              <a:t>Londhe</a:t>
            </a:r>
            <a:r>
              <a:rPr lang="en-GB" dirty="0"/>
              <a:t>, 2014)</a:t>
            </a:r>
          </a:p>
        </p:txBody>
      </p:sp>
      <p:sp>
        <p:nvSpPr>
          <p:cNvPr id="4" name="Slide Number Placeholder 3"/>
          <p:cNvSpPr>
            <a:spLocks noGrp="1"/>
          </p:cNvSpPr>
          <p:nvPr>
            <p:ph type="sldNum" sz="quarter" idx="5"/>
          </p:nvPr>
        </p:nvSpPr>
        <p:spPr/>
        <p:txBody>
          <a:bodyPr/>
          <a:lstStyle/>
          <a:p>
            <a:fld id="{86F043D9-0CFD-4F75-9B89-6EF01F447A50}" type="slidenum">
              <a:rPr lang="en-GB" smtClean="0"/>
              <a:t>8</a:t>
            </a:fld>
            <a:endParaRPr lang="en-GB"/>
          </a:p>
        </p:txBody>
      </p:sp>
    </p:spTree>
    <p:extLst>
      <p:ext uri="{BB962C8B-B14F-4D97-AF65-F5344CB8AC3E}">
        <p14:creationId xmlns:p14="http://schemas.microsoft.com/office/powerpoint/2010/main" val="4044048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Green marketing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represent all the activities that are developed and implemented to achieve any needs that individuals might have with no negative impact on the environment or future generations. Green marketing include: developing eco-friendly products, reducing gas emissions when companies are processing the products, developing packaging based on recycled materials, promoting, and communicating the benefits of product friendly environment, adopting sustainability in their practices, etc.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Greenwashing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represented by a company`s advertising to their customer that they will attempt to implement a green marketing approach, but in reality the approach is far from green practices or sustainability. Greenwashing must be avoided, otherwise the company will mislead and loose customers and can affect the company health.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rPr>
              <a:t>(Peattie, Charter, 1992)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Apple green marketing: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Apple understand very well the green marketing and they are committed to adapt their approach to the environment and become as green and suitable as possible. They are focused on using more recycled resources rather than using natural resources all the time.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Mukeshkannaya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a:t>
            </a:r>
            <a:endParaRPr lang="en-GB" dirty="0"/>
          </a:p>
        </p:txBody>
      </p:sp>
      <p:sp>
        <p:nvSpPr>
          <p:cNvPr id="4" name="Slide Number Placeholder 3"/>
          <p:cNvSpPr>
            <a:spLocks noGrp="1"/>
          </p:cNvSpPr>
          <p:nvPr>
            <p:ph type="sldNum" sz="quarter" idx="5"/>
          </p:nvPr>
        </p:nvSpPr>
        <p:spPr/>
        <p:txBody>
          <a:bodyPr/>
          <a:lstStyle/>
          <a:p>
            <a:fld id="{86F043D9-0CFD-4F75-9B89-6EF01F447A50}" type="slidenum">
              <a:rPr lang="en-GB" smtClean="0"/>
              <a:t>9</a:t>
            </a:fld>
            <a:endParaRPr lang="en-GB"/>
          </a:p>
        </p:txBody>
      </p:sp>
    </p:spTree>
    <p:extLst>
      <p:ext uri="{BB962C8B-B14F-4D97-AF65-F5344CB8AC3E}">
        <p14:creationId xmlns:p14="http://schemas.microsoft.com/office/powerpoint/2010/main" val="4252353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First of all, they implemented the Closed-loop supply chain. The first aspect is described by the source where the company is using recycled or renewable materials from previous products followed by the second aspect which is described by designing and manufacturing new products with less materials, efficient. The third aspect is based on producing durable products so they can last longer with no need of substituting followed by the last step that is focused on customer`s contribution to their green marketing approach. When the customers purchase a new iPhone, they have the option to trade-in the old one, then Apple use the materials from the old one to create new ones.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Mukeshkannaya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86F043D9-0CFD-4F75-9B89-6EF01F447A50}" type="slidenum">
              <a:rPr lang="en-GB" smtClean="0"/>
              <a:t>10</a:t>
            </a:fld>
            <a:endParaRPr lang="en-GB"/>
          </a:p>
        </p:txBody>
      </p:sp>
    </p:spTree>
    <p:extLst>
      <p:ext uri="{BB962C8B-B14F-4D97-AF65-F5344CB8AC3E}">
        <p14:creationId xmlns:p14="http://schemas.microsoft.com/office/powerpoint/2010/main" val="3011965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Secondly, based on innovation and high skilled employees, Apple was able to develop “Daisy”, the recycling robot. It represent the most efficient way to dissemble the product and its capacity is to achieve around 200 products per hour. The robot is removing and sorting components and its able to recover high quality of minerals.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Mukeshkannaya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a:t>
            </a:r>
          </a:p>
        </p:txBody>
      </p:sp>
      <p:sp>
        <p:nvSpPr>
          <p:cNvPr id="4" name="Slide Number Placeholder 3"/>
          <p:cNvSpPr>
            <a:spLocks noGrp="1"/>
          </p:cNvSpPr>
          <p:nvPr>
            <p:ph type="sldNum" sz="quarter" idx="5"/>
          </p:nvPr>
        </p:nvSpPr>
        <p:spPr/>
        <p:txBody>
          <a:bodyPr/>
          <a:lstStyle/>
          <a:p>
            <a:fld id="{86F043D9-0CFD-4F75-9B89-6EF01F447A50}" type="slidenum">
              <a:rPr lang="en-GB" smtClean="0"/>
              <a:t>11</a:t>
            </a:fld>
            <a:endParaRPr lang="en-GB"/>
          </a:p>
        </p:txBody>
      </p:sp>
    </p:spTree>
    <p:extLst>
      <p:ext uri="{BB962C8B-B14F-4D97-AF65-F5344CB8AC3E}">
        <p14:creationId xmlns:p14="http://schemas.microsoft.com/office/powerpoint/2010/main" val="2097521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of marketing management: </a:t>
            </a:r>
          </a:p>
          <a:p>
            <a:pPr marL="171450" indent="-171450">
              <a:buFont typeface="Arial" panose="020B0604020202020204" pitchFamily="34" charset="0"/>
              <a:buChar char="•"/>
            </a:pPr>
            <a:r>
              <a:rPr lang="en-GB" dirty="0"/>
              <a:t>Expanding the market: when implementing the process of marketing it can expose hidden customers; it helps the company to improve their production. Moreover, it will start curiosity in some that did not even knew they wanted or needed that product. </a:t>
            </a:r>
          </a:p>
          <a:p>
            <a:pPr marL="171450" indent="-171450">
              <a:buFont typeface="Arial" panose="020B0604020202020204" pitchFamily="34" charset="0"/>
              <a:buChar char="•"/>
            </a:pPr>
            <a:r>
              <a:rPr lang="en-GB" dirty="0"/>
              <a:t>Understanding the market: it helps companies to understand what exactly the targeted market is interesting in.</a:t>
            </a:r>
          </a:p>
          <a:p>
            <a:pPr marL="171450" indent="-171450">
              <a:buFont typeface="Arial" panose="020B0604020202020204" pitchFamily="34" charset="0"/>
              <a:buChar char="•"/>
            </a:pPr>
            <a:r>
              <a:rPr lang="en-GB" dirty="0"/>
              <a:t>Increase the brand value and awareness: the customers will know what they will get when buying the products and they will become loyal. </a:t>
            </a:r>
          </a:p>
          <a:p>
            <a:pPr marL="171450" indent="-171450">
              <a:buFont typeface="Arial" panose="020B0604020202020204" pitchFamily="34" charset="0"/>
              <a:buChar char="•"/>
            </a:pPr>
            <a:r>
              <a:rPr lang="en-GB" dirty="0"/>
              <a:t>Increase the sales: the more you invest in marketing and promotion, the more customers you will attract. </a:t>
            </a:r>
          </a:p>
          <a:p>
            <a:pPr marL="0" indent="0">
              <a:buFont typeface="Arial" panose="020B0604020202020204" pitchFamily="34" charset="0"/>
              <a:buNone/>
            </a:pPr>
            <a:r>
              <a:rPr lang="en-GB" dirty="0"/>
              <a:t>(Buttle, 1997)</a:t>
            </a:r>
          </a:p>
        </p:txBody>
      </p:sp>
      <p:sp>
        <p:nvSpPr>
          <p:cNvPr id="4" name="Slide Number Placeholder 3"/>
          <p:cNvSpPr>
            <a:spLocks noGrp="1"/>
          </p:cNvSpPr>
          <p:nvPr>
            <p:ph type="sldNum" sz="quarter" idx="5"/>
          </p:nvPr>
        </p:nvSpPr>
        <p:spPr/>
        <p:txBody>
          <a:bodyPr/>
          <a:lstStyle/>
          <a:p>
            <a:fld id="{86F043D9-0CFD-4F75-9B89-6EF01F447A50}" type="slidenum">
              <a:rPr lang="en-GB" smtClean="0"/>
              <a:t>12</a:t>
            </a:fld>
            <a:endParaRPr lang="en-GB"/>
          </a:p>
        </p:txBody>
      </p:sp>
    </p:spTree>
    <p:extLst>
      <p:ext uri="{BB962C8B-B14F-4D97-AF65-F5344CB8AC3E}">
        <p14:creationId xmlns:p14="http://schemas.microsoft.com/office/powerpoint/2010/main" val="1417005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discussed marketing represent the processes between the customers and the products or services that the company is selling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222222"/>
                </a:solidFill>
                <a:effectLst/>
                <a:latin typeface="Arial" panose="020B0604020202020204" pitchFamily="34" charset="0"/>
                <a:ea typeface="Calibri" panose="020F0502020204030204" pitchFamily="34" charset="0"/>
              </a:rPr>
              <a:t>Deepak, Jeyakumar, 2019). </a:t>
            </a:r>
            <a:endParaRPr lang="en-GB" sz="12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In this presentation it was discussed three theories that </a:t>
            </a:r>
            <a:r>
              <a:rPr lang="en-GB" dirty="0"/>
              <a:t> Apple implemented: STP, Marketing Mix and Green Marketing with the relevant examples and literature. With the help of these theories, but not limited to, Apple is now one of the most profitability American Company  and it represent the top company when it comes down to technology.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Apple is committed to maintain a high class imagine and create their marketing and products in the same way with the outcome of sustaining their mission and vision. Moreover, implementing the green marketing, their customers will adapt the same approach and they will trust and appreciate the brand even more.  </a:t>
            </a:r>
          </a:p>
        </p:txBody>
      </p:sp>
      <p:sp>
        <p:nvSpPr>
          <p:cNvPr id="4" name="Slide Number Placeholder 3"/>
          <p:cNvSpPr>
            <a:spLocks noGrp="1"/>
          </p:cNvSpPr>
          <p:nvPr>
            <p:ph type="sldNum" sz="quarter" idx="5"/>
          </p:nvPr>
        </p:nvSpPr>
        <p:spPr/>
        <p:txBody>
          <a:bodyPr/>
          <a:lstStyle/>
          <a:p>
            <a:fld id="{86F043D9-0CFD-4F75-9B89-6EF01F447A50}" type="slidenum">
              <a:rPr lang="en-GB" smtClean="0"/>
              <a:t>13</a:t>
            </a:fld>
            <a:endParaRPr lang="en-GB"/>
          </a:p>
        </p:txBody>
      </p:sp>
    </p:spTree>
    <p:extLst>
      <p:ext uri="{BB962C8B-B14F-4D97-AF65-F5344CB8AC3E}">
        <p14:creationId xmlns:p14="http://schemas.microsoft.com/office/powerpoint/2010/main" val="30877477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F043D9-0CFD-4F75-9B89-6EF01F447A50}" type="slidenum">
              <a:rPr lang="en-GB" smtClean="0"/>
              <a:t>14</a:t>
            </a:fld>
            <a:endParaRPr lang="en-GB"/>
          </a:p>
        </p:txBody>
      </p:sp>
    </p:spTree>
    <p:extLst>
      <p:ext uri="{BB962C8B-B14F-4D97-AF65-F5344CB8AC3E}">
        <p14:creationId xmlns:p14="http://schemas.microsoft.com/office/powerpoint/2010/main" val="751511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DBEBA4-EC3D-4681-9EB4-97E0904C6A40}"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1046780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BEBA4-EC3D-4681-9EB4-97E0904C6A40}"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4077679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DBEBA4-EC3D-4681-9EB4-97E0904C6A40}"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2935089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DBEBA4-EC3D-4681-9EB4-97E0904C6A40}"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87269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DBEBA4-EC3D-4681-9EB4-97E0904C6A40}"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2068956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DBEBA4-EC3D-4681-9EB4-97E0904C6A40}"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3556836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BEBA4-EC3D-4681-9EB4-97E0904C6A40}"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4145993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DBEBA4-EC3D-4681-9EB4-97E0904C6A40}"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2661344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DBEBA4-EC3D-4681-9EB4-97E0904C6A40}"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3512772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BEBA4-EC3D-4681-9EB4-97E0904C6A40}"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2219557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DBEBA4-EC3D-4681-9EB4-97E0904C6A40}"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95A1E-1809-41A8-A6F1-B3550A063755}" type="slidenum">
              <a:rPr lang="en-GB" smtClean="0"/>
              <a:t>‹#›</a:t>
            </a:fld>
            <a:endParaRPr lang="en-GB"/>
          </a:p>
        </p:txBody>
      </p:sp>
    </p:spTree>
    <p:extLst>
      <p:ext uri="{BB962C8B-B14F-4D97-AF65-F5344CB8AC3E}">
        <p14:creationId xmlns:p14="http://schemas.microsoft.com/office/powerpoint/2010/main" val="3695775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DBEBA4-EC3D-4681-9EB4-97E0904C6A40}" type="datetimeFigureOut">
              <a:rPr lang="en-GB" smtClean="0"/>
              <a:t>20/03/2023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C95A1E-1809-41A8-A6F1-B3550A063755}" type="slidenum">
              <a:rPr lang="en-GB" smtClean="0"/>
              <a:t>‹#›</a:t>
            </a:fld>
            <a:endParaRPr lang="en-GB"/>
          </a:p>
        </p:txBody>
      </p:sp>
    </p:spTree>
    <p:extLst>
      <p:ext uri="{BB962C8B-B14F-4D97-AF65-F5344CB8AC3E}">
        <p14:creationId xmlns:p14="http://schemas.microsoft.com/office/powerpoint/2010/main" val="33868997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AED67D-87D4-DE86-7819-3A7CCDF6EBF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4304" b="5335"/>
          <a:stretch/>
        </p:blipFill>
        <p:spPr>
          <a:xfrm>
            <a:off x="20" y="10"/>
            <a:ext cx="12191980" cy="6857990"/>
          </a:xfrm>
          <a:prstGeom prst="rect">
            <a:avLst/>
          </a:prstGeom>
        </p:spPr>
      </p:pic>
      <p:sp>
        <p:nvSpPr>
          <p:cNvPr id="2" name="Title 1">
            <a:extLst>
              <a:ext uri="{FF2B5EF4-FFF2-40B4-BE49-F238E27FC236}">
                <a16:creationId xmlns:a16="http://schemas.microsoft.com/office/drawing/2014/main" id="{CACAB9AA-182B-BE2E-97CD-7AC98EA3EA85}"/>
              </a:ext>
            </a:extLst>
          </p:cNvPr>
          <p:cNvSpPr>
            <a:spLocks noGrp="1"/>
          </p:cNvSpPr>
          <p:nvPr>
            <p:ph type="ctrTitle"/>
          </p:nvPr>
        </p:nvSpPr>
        <p:spPr>
          <a:xfrm>
            <a:off x="965200" y="965200"/>
            <a:ext cx="10261600" cy="3564869"/>
          </a:xfrm>
        </p:spPr>
        <p:txBody>
          <a:bodyPr>
            <a:normAutofit/>
          </a:bodyPr>
          <a:lstStyle/>
          <a:p>
            <a:pPr algn="l"/>
            <a:r>
              <a:rPr lang="en-GB" sz="11500">
                <a:ln w="22225">
                  <a:solidFill>
                    <a:schemeClr val="tx1"/>
                  </a:solidFill>
                  <a:miter lim="800000"/>
                </a:ln>
                <a:noFill/>
              </a:rPr>
              <a:t>Marketing Management</a:t>
            </a:r>
          </a:p>
        </p:txBody>
      </p:sp>
      <p:sp>
        <p:nvSpPr>
          <p:cNvPr id="3" name="Subtitle 2">
            <a:extLst>
              <a:ext uri="{FF2B5EF4-FFF2-40B4-BE49-F238E27FC236}">
                <a16:creationId xmlns:a16="http://schemas.microsoft.com/office/drawing/2014/main" id="{A880C302-7F25-0142-C426-37FC5D44341D}"/>
              </a:ext>
            </a:extLst>
          </p:cNvPr>
          <p:cNvSpPr>
            <a:spLocks noGrp="1"/>
          </p:cNvSpPr>
          <p:nvPr>
            <p:ph type="subTitle" idx="1"/>
          </p:nvPr>
        </p:nvSpPr>
        <p:spPr>
          <a:xfrm>
            <a:off x="965200" y="4572002"/>
            <a:ext cx="10261600" cy="1202995"/>
          </a:xfrm>
        </p:spPr>
        <p:txBody>
          <a:bodyPr>
            <a:normAutofit/>
          </a:bodyPr>
          <a:lstStyle/>
          <a:p>
            <a:pPr algn="l"/>
            <a:r>
              <a:rPr lang="en-GB" sz="2000" dirty="0"/>
              <a:t>Daniela Alina Cioranu</a:t>
            </a:r>
            <a:endParaRPr lang="en-GB" sz="2000"/>
          </a:p>
          <a:p>
            <a:pPr algn="l"/>
            <a:r>
              <a:rPr lang="en-GB" sz="2000" dirty="0"/>
              <a:t>1914830  LCMB7001</a:t>
            </a:r>
            <a:endParaRPr lang="en-GB" sz="2000"/>
          </a:p>
          <a:p>
            <a:pPr algn="l"/>
            <a:r>
              <a:rPr lang="en-GB" sz="2000" dirty="0"/>
              <a:t>Task 2 – Presentation  </a:t>
            </a:r>
            <a:endParaRPr lang="en-GB" sz="2000"/>
          </a:p>
        </p:txBody>
      </p:sp>
    </p:spTree>
    <p:extLst>
      <p:ext uri="{BB962C8B-B14F-4D97-AF65-F5344CB8AC3E}">
        <p14:creationId xmlns:p14="http://schemas.microsoft.com/office/powerpoint/2010/main" val="8943712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D97CB5-227B-B966-DE26-3439B1D3B8FB}"/>
              </a:ext>
            </a:extLst>
          </p:cNvPr>
          <p:cNvSpPr>
            <a:spLocks noGrp="1"/>
          </p:cNvSpPr>
          <p:nvPr>
            <p:ph idx="1"/>
          </p:nvPr>
        </p:nvSpPr>
        <p:spPr>
          <a:xfrm>
            <a:off x="897769" y="1909192"/>
            <a:ext cx="4586513" cy="3647710"/>
          </a:xfrm>
        </p:spPr>
        <p:txBody>
          <a:bodyPr>
            <a:normAutofit/>
          </a:bodyPr>
          <a:lstStyle/>
          <a:p>
            <a:pPr marL="0" indent="0">
              <a:buNone/>
            </a:pPr>
            <a:r>
              <a:rPr lang="en-GB" sz="2000" dirty="0">
                <a:latin typeface="Arial" panose="020B0604020202020204" pitchFamily="34" charset="0"/>
                <a:cs typeface="Arial" panose="020B0604020202020204" pitchFamily="34" charset="0"/>
              </a:rPr>
              <a:t>Introduction</a:t>
            </a:r>
          </a:p>
          <a:p>
            <a:pPr marL="0" indent="0">
              <a:buNone/>
            </a:pPr>
            <a:r>
              <a:rPr lang="en-GB" sz="2000" dirty="0">
                <a:latin typeface="Arial" panose="020B0604020202020204" pitchFamily="34" charset="0"/>
                <a:cs typeface="Arial" panose="020B0604020202020204" pitchFamily="34" charset="0"/>
              </a:rPr>
              <a:t>What is marketing? </a:t>
            </a:r>
          </a:p>
          <a:p>
            <a:pPr marL="0" indent="0">
              <a:buNone/>
            </a:pPr>
            <a:r>
              <a:rPr lang="en-GB" sz="2000" dirty="0">
                <a:latin typeface="Arial" panose="020B0604020202020204" pitchFamily="34" charset="0"/>
                <a:cs typeface="Arial" panose="020B0604020202020204" pitchFamily="34" charset="0"/>
              </a:rPr>
              <a:t>Company`s background</a:t>
            </a:r>
          </a:p>
          <a:p>
            <a:pPr marL="0" indent="0">
              <a:buNone/>
            </a:pPr>
            <a:r>
              <a:rPr lang="en-GB" sz="2000" dirty="0">
                <a:latin typeface="Arial" panose="020B0604020202020204" pitchFamily="34" charset="0"/>
                <a:cs typeface="Arial" panose="020B0604020202020204" pitchFamily="34" charset="0"/>
              </a:rPr>
              <a:t>Apple`s STP</a:t>
            </a:r>
          </a:p>
          <a:p>
            <a:pPr marL="0" indent="0">
              <a:buNone/>
            </a:pPr>
            <a:r>
              <a:rPr lang="en-GB" sz="2000" dirty="0">
                <a:latin typeface="Arial" panose="020B0604020202020204" pitchFamily="34" charset="0"/>
                <a:cs typeface="Arial" panose="020B0604020202020204" pitchFamily="34" charset="0"/>
              </a:rPr>
              <a:t>Apple`s Marketing Mix</a:t>
            </a:r>
          </a:p>
          <a:p>
            <a:pPr marL="0" indent="0">
              <a:buNone/>
            </a:pPr>
            <a:r>
              <a:rPr lang="en-GB" sz="2000" dirty="0">
                <a:latin typeface="Arial" panose="020B0604020202020204" pitchFamily="34" charset="0"/>
                <a:cs typeface="Arial" panose="020B0604020202020204" pitchFamily="34" charset="0"/>
              </a:rPr>
              <a:t>Apple`s Green Marketing</a:t>
            </a:r>
          </a:p>
          <a:p>
            <a:pPr marL="0" indent="0">
              <a:buNone/>
            </a:pPr>
            <a:r>
              <a:rPr lang="en-GB" sz="2000" dirty="0">
                <a:latin typeface="Arial" panose="020B0604020202020204" pitchFamily="34" charset="0"/>
                <a:cs typeface="Arial" panose="020B0604020202020204" pitchFamily="34" charset="0"/>
              </a:rPr>
              <a:t>Apple`s benefits</a:t>
            </a:r>
          </a:p>
          <a:p>
            <a:pPr marL="0" indent="0">
              <a:buNone/>
            </a:pPr>
            <a:r>
              <a:rPr lang="en-GB" sz="2000" dirty="0">
                <a:latin typeface="Arial" panose="020B0604020202020204" pitchFamily="34" charset="0"/>
                <a:cs typeface="Arial" panose="020B0604020202020204" pitchFamily="34" charset="0"/>
              </a:rPr>
              <a:t>Conclusion</a:t>
            </a:r>
          </a:p>
          <a:p>
            <a:pPr marL="0" indent="0">
              <a:buNone/>
            </a:pPr>
            <a:r>
              <a:rPr lang="en-GB" sz="2000" dirty="0">
                <a:latin typeface="Arial" panose="020B0604020202020204" pitchFamily="34" charset="0"/>
                <a:cs typeface="Arial" panose="020B0604020202020204" pitchFamily="34" charset="0"/>
              </a:rPr>
              <a:t>References </a:t>
            </a:r>
          </a:p>
        </p:txBody>
      </p:sp>
      <p:pic>
        <p:nvPicPr>
          <p:cNvPr id="4" name="Picture 3">
            <a:extLst>
              <a:ext uri="{FF2B5EF4-FFF2-40B4-BE49-F238E27FC236}">
                <a16:creationId xmlns:a16="http://schemas.microsoft.com/office/drawing/2014/main" id="{B788A82E-447F-3B14-C3A4-58E67259B35E}"/>
              </a:ext>
            </a:extLst>
          </p:cNvPr>
          <p:cNvPicPr>
            <a:picLocks noChangeAspect="1"/>
          </p:cNvPicPr>
          <p:nvPr/>
        </p:nvPicPr>
        <p:blipFill rotWithShape="1">
          <a:blip r:embed="rId2">
            <a:extLst>
              <a:ext uri="{28A0092B-C50C-407E-A947-70E740481C1C}">
                <a14:useLocalDpi xmlns:a14="http://schemas.microsoft.com/office/drawing/2010/main" val="0"/>
              </a:ext>
            </a:extLst>
          </a:blip>
          <a:srcRect l="19476" r="29089"/>
          <a:stretch/>
        </p:blipFill>
        <p:spPr>
          <a:xfrm>
            <a:off x="6525453" y="10"/>
            <a:ext cx="5666547" cy="6857990"/>
          </a:xfrm>
          <a:prstGeom prst="rect">
            <a:avLst/>
          </a:prstGeom>
        </p:spPr>
      </p:pic>
      <p:sp>
        <p:nvSpPr>
          <p:cNvPr id="6" name="Title 5">
            <a:extLst>
              <a:ext uri="{FF2B5EF4-FFF2-40B4-BE49-F238E27FC236}">
                <a16:creationId xmlns:a16="http://schemas.microsoft.com/office/drawing/2014/main" id="{69F59F75-C631-DC2C-67BC-F09F403BD74B}"/>
              </a:ext>
            </a:extLst>
          </p:cNvPr>
          <p:cNvSpPr>
            <a:spLocks noGrp="1"/>
          </p:cNvSpPr>
          <p:nvPr>
            <p:ph type="title"/>
          </p:nvPr>
        </p:nvSpPr>
        <p:spPr/>
        <p:txBody>
          <a:bodyPr/>
          <a:lstStyle/>
          <a:p>
            <a:r>
              <a:rPr lang="en-GB" dirty="0"/>
              <a:t>Table of content</a:t>
            </a:r>
          </a:p>
        </p:txBody>
      </p:sp>
    </p:spTree>
    <p:extLst>
      <p:ext uri="{BB962C8B-B14F-4D97-AF65-F5344CB8AC3E}">
        <p14:creationId xmlns:p14="http://schemas.microsoft.com/office/powerpoint/2010/main" val="2857102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EFE9-0DCD-D0BE-C2AF-28E385DBB1D0}"/>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rPr>
              <a:t>Introduction </a:t>
            </a:r>
          </a:p>
        </p:txBody>
      </p:sp>
      <p:sp>
        <p:nvSpPr>
          <p:cNvPr id="3" name="Content Placeholder 2">
            <a:extLst>
              <a:ext uri="{FF2B5EF4-FFF2-40B4-BE49-F238E27FC236}">
                <a16:creationId xmlns:a16="http://schemas.microsoft.com/office/drawing/2014/main" id="{A59596BF-E68A-F18C-A4D3-89EC501A2EDA}"/>
              </a:ext>
            </a:extLst>
          </p:cNvPr>
          <p:cNvSpPr>
            <a:spLocks noGrp="1"/>
          </p:cNvSpPr>
          <p:nvPr>
            <p:ph idx="1"/>
          </p:nvPr>
        </p:nvSpPr>
        <p:spPr>
          <a:xfrm>
            <a:off x="897769" y="1909192"/>
            <a:ext cx="4586513" cy="3647710"/>
          </a:xfrm>
        </p:spPr>
        <p:txBody>
          <a:bodyPr>
            <a:noAutofit/>
          </a:bodyPr>
          <a:lstStyle/>
          <a:p>
            <a:pPr marL="0" indent="0" algn="ctr">
              <a:buNone/>
            </a:pPr>
            <a:r>
              <a:rPr lang="en-GB" sz="5400" dirty="0"/>
              <a:t>Introduction</a:t>
            </a:r>
          </a:p>
          <a:p>
            <a:pPr marL="0" indent="0" algn="ctr">
              <a:buNone/>
            </a:pPr>
            <a:r>
              <a:rPr lang="en-GB" sz="3200" dirty="0"/>
              <a:t>The role of this presentation is to analyse the marketing at Apple`s company and how marketing can bring several benefits to the company. </a:t>
            </a:r>
          </a:p>
        </p:txBody>
      </p:sp>
      <p:pic>
        <p:nvPicPr>
          <p:cNvPr id="4" name="Picture 3">
            <a:extLst>
              <a:ext uri="{FF2B5EF4-FFF2-40B4-BE49-F238E27FC236}">
                <a16:creationId xmlns:a16="http://schemas.microsoft.com/office/drawing/2014/main" id="{EC06DE30-DF0C-8977-39C9-542C6EB3DDD6}"/>
              </a:ext>
            </a:extLst>
          </p:cNvPr>
          <p:cNvPicPr>
            <a:picLocks noChangeAspect="1"/>
          </p:cNvPicPr>
          <p:nvPr/>
        </p:nvPicPr>
        <p:blipFill rotWithShape="1">
          <a:blip r:embed="rId3">
            <a:extLst>
              <a:ext uri="{28A0092B-C50C-407E-A947-70E740481C1C}">
                <a14:useLocalDpi xmlns:a14="http://schemas.microsoft.com/office/drawing/2010/main" val="0"/>
              </a:ext>
            </a:extLst>
          </a:blip>
          <a:srcRect l="19476" r="29089"/>
          <a:stretch/>
        </p:blipFill>
        <p:spPr>
          <a:xfrm>
            <a:off x="6525453" y="10"/>
            <a:ext cx="5666547" cy="6857990"/>
          </a:xfrm>
          <a:prstGeom prst="rect">
            <a:avLst/>
          </a:prstGeom>
        </p:spPr>
      </p:pic>
    </p:spTree>
    <p:extLst>
      <p:ext uri="{BB962C8B-B14F-4D97-AF65-F5344CB8AC3E}">
        <p14:creationId xmlns:p14="http://schemas.microsoft.com/office/powerpoint/2010/main" val="2771115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9F331CD-8C39-C5C8-5471-0EA0152E1A26}"/>
              </a:ext>
            </a:extLst>
          </p:cNvPr>
          <p:cNvPicPr>
            <a:picLocks noChangeAspect="1"/>
          </p:cNvPicPr>
          <p:nvPr/>
        </p:nvPicPr>
        <p:blipFill rotWithShape="1">
          <a:blip r:embed="rId3">
            <a:extLst>
              <a:ext uri="{28A0092B-C50C-407E-A947-70E740481C1C}">
                <a14:useLocalDpi xmlns:a14="http://schemas.microsoft.com/office/drawing/2010/main" val="0"/>
              </a:ext>
            </a:extLst>
          </a:blip>
          <a:srcRect l="1308" r="1092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307274-ADBD-77AC-6415-52BD76797CFD}"/>
              </a:ext>
            </a:extLst>
          </p:cNvPr>
          <p:cNvSpPr>
            <a:spLocks noGrp="1"/>
          </p:cNvSpPr>
          <p:nvPr>
            <p:ph type="title"/>
          </p:nvPr>
        </p:nvSpPr>
        <p:spPr>
          <a:xfrm>
            <a:off x="7531610" y="365125"/>
            <a:ext cx="3822189" cy="1899912"/>
          </a:xfrm>
        </p:spPr>
        <p:txBody>
          <a:bodyPr>
            <a:normAutofit/>
          </a:bodyPr>
          <a:lstStyle/>
          <a:p>
            <a:r>
              <a:rPr lang="en-GB" sz="4000"/>
              <a:t>What is marketing? </a:t>
            </a:r>
          </a:p>
        </p:txBody>
      </p:sp>
      <p:sp>
        <p:nvSpPr>
          <p:cNvPr id="3" name="Content Placeholder 2">
            <a:extLst>
              <a:ext uri="{FF2B5EF4-FFF2-40B4-BE49-F238E27FC236}">
                <a16:creationId xmlns:a16="http://schemas.microsoft.com/office/drawing/2014/main" id="{92E7722D-B049-8AD0-E288-96864451E5C8}"/>
              </a:ext>
            </a:extLst>
          </p:cNvPr>
          <p:cNvSpPr>
            <a:spLocks noGrp="1"/>
          </p:cNvSpPr>
          <p:nvPr>
            <p:ph idx="1"/>
          </p:nvPr>
        </p:nvSpPr>
        <p:spPr>
          <a:xfrm>
            <a:off x="7531610" y="2434201"/>
            <a:ext cx="3822189" cy="3742762"/>
          </a:xfrm>
        </p:spPr>
        <p:txBody>
          <a:bodyPr>
            <a:normAutofit/>
          </a:bodyPr>
          <a:lstStyle/>
          <a:p>
            <a:pPr marL="0" indent="0">
              <a:buNone/>
            </a:pPr>
            <a:r>
              <a:rPr lang="en-GB" sz="2000" dirty="0"/>
              <a:t>Represent the activities adapted by a company in order to attract customers to sell their products, services. </a:t>
            </a:r>
          </a:p>
          <a:p>
            <a:pPr marL="0" indent="0">
              <a:buNone/>
            </a:pPr>
            <a:r>
              <a:rPr lang="en-GB" sz="2000" dirty="0"/>
              <a:t>It involves advertising, market research, promoting, etc. </a:t>
            </a:r>
          </a:p>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a:effectLst/>
                <a:latin typeface="Arial" panose="020B0604020202020204" pitchFamily="34" charset="0"/>
                <a:ea typeface="Calibri" panose="020F0502020204030204" pitchFamily="34" charset="0"/>
              </a:rPr>
              <a:t>Deepak, Jeyakumar, 2019)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2744551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5" name="Picture 1">
            <a:extLst>
              <a:ext uri="{FF2B5EF4-FFF2-40B4-BE49-F238E27FC236}">
                <a16:creationId xmlns:a16="http://schemas.microsoft.com/office/drawing/2014/main" id="{BCB1DED1-C8C2-245A-C9DE-C6123DEC8C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47" r="26361"/>
          <a:stretch/>
        </p:blipFill>
        <p:spPr bwMode="auto">
          <a:xfrm>
            <a:off x="20" y="10"/>
            <a:ext cx="810176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F0884E6-41BB-8BB6-E944-46D19DB8621A}"/>
              </a:ext>
            </a:extLst>
          </p:cNvPr>
          <p:cNvSpPr>
            <a:spLocks noGrp="1"/>
          </p:cNvSpPr>
          <p:nvPr>
            <p:ph type="title"/>
          </p:nvPr>
        </p:nvSpPr>
        <p:spPr>
          <a:xfrm>
            <a:off x="8003458" y="1161288"/>
            <a:ext cx="3805156" cy="1124712"/>
          </a:xfrm>
        </p:spPr>
        <p:txBody>
          <a:bodyPr anchor="b">
            <a:noAutofit/>
          </a:bodyPr>
          <a:lstStyle/>
          <a:p>
            <a:pPr algn="ctr"/>
            <a:r>
              <a:rPr lang="en-GB" sz="5400" dirty="0"/>
              <a:t>Company`s Background</a:t>
            </a:r>
          </a:p>
        </p:txBody>
      </p:sp>
      <p:sp>
        <p:nvSpPr>
          <p:cNvPr id="1043" name="Content Placeholder 2">
            <a:extLst>
              <a:ext uri="{FF2B5EF4-FFF2-40B4-BE49-F238E27FC236}">
                <a16:creationId xmlns:a16="http://schemas.microsoft.com/office/drawing/2014/main" id="{B75595A6-333C-96F2-03B8-AF3A606EF1D4}"/>
              </a:ext>
            </a:extLst>
          </p:cNvPr>
          <p:cNvSpPr>
            <a:spLocks noGrp="1"/>
          </p:cNvSpPr>
          <p:nvPr>
            <p:ph idx="1"/>
          </p:nvPr>
        </p:nvSpPr>
        <p:spPr>
          <a:xfrm>
            <a:off x="8370470" y="2718054"/>
            <a:ext cx="3438906" cy="3207258"/>
          </a:xfrm>
        </p:spPr>
        <p:txBody>
          <a:bodyPr anchor="t">
            <a:normAutofit/>
          </a:bodyPr>
          <a:lstStyle/>
          <a:p>
            <a:pPr marL="0" indent="0" algn="ctr">
              <a:buNone/>
            </a:pPr>
            <a:r>
              <a:rPr lang="en-GB" sz="2400" dirty="0"/>
              <a:t>Apple represent on of the top company from America and from the start the company promised a high class of products designed and promoted in the same way (</a:t>
            </a:r>
            <a:r>
              <a:rPr lang="en-GB" sz="2400" dirty="0" err="1"/>
              <a:t>Janik</a:t>
            </a:r>
            <a:r>
              <a:rPr lang="en-GB" sz="2400" dirty="0"/>
              <a:t>, 2011). </a:t>
            </a:r>
          </a:p>
        </p:txBody>
      </p:sp>
      <p:sp>
        <p:nvSpPr>
          <p:cNvPr id="4" name="Rectangle 2">
            <a:extLst>
              <a:ext uri="{FF2B5EF4-FFF2-40B4-BE49-F238E27FC236}">
                <a16:creationId xmlns:a16="http://schemas.microsoft.com/office/drawing/2014/main" id="{78E2FBA4-7850-FF51-7209-AEAC62FF269D}"/>
              </a:ext>
            </a:extLst>
          </p:cNvPr>
          <p:cNvSpPr>
            <a:spLocks noChangeArrowheads="1"/>
          </p:cNvSpPr>
          <p:nvPr/>
        </p:nvSpPr>
        <p:spPr bwMode="auto">
          <a:xfrm>
            <a:off x="1995948" y="1327354"/>
            <a:ext cx="734469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25465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9EF4-4E4E-946E-ABEA-8B46B1C08588}"/>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3200"/>
              <a:t>Apple`s STP </a:t>
            </a:r>
          </a:p>
        </p:txBody>
      </p:sp>
      <p:pic>
        <p:nvPicPr>
          <p:cNvPr id="4" name="Picture 3" descr="Diagram&#10;&#10;Description automatically generated with low confidence">
            <a:extLst>
              <a:ext uri="{FF2B5EF4-FFF2-40B4-BE49-F238E27FC236}">
                <a16:creationId xmlns:a16="http://schemas.microsoft.com/office/drawing/2014/main" id="{9F7BD797-B839-E451-CDBF-DC107B3BCEC5}"/>
              </a:ext>
            </a:extLst>
          </p:cNvPr>
          <p:cNvPicPr>
            <a:picLocks noChangeAspect="1"/>
          </p:cNvPicPr>
          <p:nvPr/>
        </p:nvPicPr>
        <p:blipFill rotWithShape="1">
          <a:blip r:embed="rId3">
            <a:extLst>
              <a:ext uri="{28A0092B-C50C-407E-A947-70E740481C1C}">
                <a14:useLocalDpi xmlns:a14="http://schemas.microsoft.com/office/drawing/2010/main" val="0"/>
              </a:ext>
            </a:extLst>
          </a:blip>
          <a:srcRect t="18701" r="1" b="5529"/>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2985642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955E2-9DF1-F756-5138-0EA3D2B9723B}"/>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3200"/>
              <a:t>Apple`s Marketing Mix</a:t>
            </a:r>
          </a:p>
        </p:txBody>
      </p:sp>
      <p:pic>
        <p:nvPicPr>
          <p:cNvPr id="2049" name="Picture 1" descr="Diagram&#10;&#10;Description automatically generated">
            <a:extLst>
              <a:ext uri="{FF2B5EF4-FFF2-40B4-BE49-F238E27FC236}">
                <a16:creationId xmlns:a16="http://schemas.microsoft.com/office/drawing/2014/main" id="{93B8CBCE-9CCE-3A1E-4E3E-156751987D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68" r="-1" b="8722"/>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9B2CEE07-386A-1E03-C3B7-36535A835F96}"/>
              </a:ext>
            </a:extLst>
          </p:cNvPr>
          <p:cNvSpPr>
            <a:spLocks noChangeArrowheads="1"/>
          </p:cNvSpPr>
          <p:nvPr/>
        </p:nvSpPr>
        <p:spPr bwMode="auto">
          <a:xfrm>
            <a:off x="2045109" y="1307690"/>
            <a:ext cx="597801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6281037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3" name="Picture 1" descr="Graphical user interface&#10;&#10;Description automatically generated">
            <a:extLst>
              <a:ext uri="{FF2B5EF4-FFF2-40B4-BE49-F238E27FC236}">
                <a16:creationId xmlns:a16="http://schemas.microsoft.com/office/drawing/2014/main" id="{273B12DE-EFDF-8385-584A-881B204B9C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391" r="2" b="22031"/>
          <a:stretch/>
        </p:blipFill>
        <p:spPr bwMode="auto">
          <a:xfrm>
            <a:off x="2664294" y="-1"/>
            <a:ext cx="9526226" cy="3405188"/>
          </a:xfrm>
          <a:custGeom>
            <a:avLst/>
            <a:gdLst/>
            <a:ahLst/>
            <a:cxnLst/>
            <a:rect l="l" t="t" r="r" b="b"/>
            <a:pathLst>
              <a:path w="9526226" h="3405188">
                <a:moveTo>
                  <a:pt x="1617925" y="0"/>
                </a:moveTo>
                <a:lnTo>
                  <a:pt x="2711158" y="0"/>
                </a:lnTo>
                <a:lnTo>
                  <a:pt x="3027357" y="0"/>
                </a:lnTo>
                <a:lnTo>
                  <a:pt x="3491324" y="0"/>
                </a:lnTo>
                <a:lnTo>
                  <a:pt x="5200853" y="0"/>
                </a:lnTo>
                <a:lnTo>
                  <a:pt x="9526226" y="0"/>
                </a:lnTo>
                <a:lnTo>
                  <a:pt x="9526226" y="3405188"/>
                </a:lnTo>
                <a:lnTo>
                  <a:pt x="0" y="3405188"/>
                </a:lnTo>
                <a:lnTo>
                  <a:pt x="1596" y="3337395"/>
                </a:lnTo>
                <a:cubicBezTo>
                  <a:pt x="68390" y="1928213"/>
                  <a:pt x="632836" y="708413"/>
                  <a:pt x="1595801" y="14997"/>
                </a:cubicBezTo>
                <a:close/>
              </a:path>
            </a:pathLst>
          </a:custGeom>
          <a:noFill/>
          <a:extLst>
            <a:ext uri="{909E8E84-426E-40DD-AFC4-6F175D3DCCD1}">
              <a14:hiddenFill xmlns:a14="http://schemas.microsoft.com/office/drawing/2010/main">
                <a:solidFill>
                  <a:srgbClr val="FFFFFF"/>
                </a:solidFill>
              </a14:hiddenFill>
            </a:ext>
          </a:extLst>
        </p:spPr>
      </p:pic>
      <p:pic>
        <p:nvPicPr>
          <p:cNvPr id="3075" name="Picture 3" descr="A group of people walking in a large building&#10;&#10;Description automatically generated with low confidence">
            <a:extLst>
              <a:ext uri="{FF2B5EF4-FFF2-40B4-BE49-F238E27FC236}">
                <a16:creationId xmlns:a16="http://schemas.microsoft.com/office/drawing/2014/main" id="{FA0E0B26-4075-6805-6711-DFF4B416A8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522" r="-1" b="26394"/>
          <a:stretch/>
        </p:blipFill>
        <p:spPr bwMode="auto">
          <a:xfrm>
            <a:off x="2660676" y="3452815"/>
            <a:ext cx="9531324" cy="3405187"/>
          </a:xfrm>
          <a:custGeom>
            <a:avLst/>
            <a:gdLst/>
            <a:ahLst/>
            <a:cxnLst/>
            <a:rect l="l" t="t" r="r" b="b"/>
            <a:pathLst>
              <a:path w="9531324" h="3405187">
                <a:moveTo>
                  <a:pt x="3977" y="0"/>
                </a:moveTo>
                <a:lnTo>
                  <a:pt x="9531324" y="0"/>
                </a:lnTo>
                <a:lnTo>
                  <a:pt x="9531324" y="3405187"/>
                </a:lnTo>
                <a:lnTo>
                  <a:pt x="5205951" y="3405187"/>
                </a:lnTo>
                <a:lnTo>
                  <a:pt x="3496422" y="3405187"/>
                </a:lnTo>
                <a:lnTo>
                  <a:pt x="3032455" y="3405187"/>
                </a:lnTo>
                <a:lnTo>
                  <a:pt x="2716256" y="3405187"/>
                </a:lnTo>
                <a:lnTo>
                  <a:pt x="2502754" y="3405187"/>
                </a:lnTo>
                <a:lnTo>
                  <a:pt x="2390998" y="3327786"/>
                </a:lnTo>
                <a:cubicBezTo>
                  <a:pt x="2217180" y="3200295"/>
                  <a:pt x="2046553" y="3062584"/>
                  <a:pt x="1874350" y="2922001"/>
                </a:cubicBezTo>
                <a:cubicBezTo>
                  <a:pt x="928725" y="2150026"/>
                  <a:pt x="0" y="1516318"/>
                  <a:pt x="0" y="168843"/>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A45CE308-36DF-5D2F-8A76-D767BF7A8F56}"/>
              </a:ext>
            </a:extLst>
          </p:cNvPr>
          <p:cNvSpPr>
            <a:spLocks noChangeArrowheads="1"/>
          </p:cNvSpPr>
          <p:nvPr/>
        </p:nvSpPr>
        <p:spPr bwMode="auto">
          <a:xfrm>
            <a:off x="796413" y="-108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4">
            <a:extLst>
              <a:ext uri="{FF2B5EF4-FFF2-40B4-BE49-F238E27FC236}">
                <a16:creationId xmlns:a16="http://schemas.microsoft.com/office/drawing/2014/main" id="{6874F63B-2B9E-EF6E-73C8-BCCBD1B113A8}"/>
              </a:ext>
            </a:extLst>
          </p:cNvPr>
          <p:cNvSpPr>
            <a:spLocks noChangeArrowheads="1"/>
          </p:cNvSpPr>
          <p:nvPr/>
        </p:nvSpPr>
        <p:spPr bwMode="auto">
          <a:xfrm>
            <a:off x="796413" y="-1081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6">
            <a:extLst>
              <a:ext uri="{FF2B5EF4-FFF2-40B4-BE49-F238E27FC236}">
                <a16:creationId xmlns:a16="http://schemas.microsoft.com/office/drawing/2014/main" id="{4B60CAD1-63DE-7CAA-4D47-9635D73CA19B}"/>
              </a:ext>
            </a:extLst>
          </p:cNvPr>
          <p:cNvSpPr>
            <a:spLocks noChangeArrowheads="1"/>
          </p:cNvSpPr>
          <p:nvPr/>
        </p:nvSpPr>
        <p:spPr bwMode="auto">
          <a:xfrm>
            <a:off x="8239648" y="2414383"/>
            <a:ext cx="1021237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19964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a:extLst>
              <a:ext uri="{FF2B5EF4-FFF2-40B4-BE49-F238E27FC236}">
                <a16:creationId xmlns:a16="http://schemas.microsoft.com/office/drawing/2014/main" id="{EF08D258-FFD4-8823-D5A3-F250002EA603}"/>
              </a:ext>
            </a:extLst>
          </p:cNvPr>
          <p:cNvPicPr>
            <a:picLocks noChangeAspect="1"/>
          </p:cNvPicPr>
          <p:nvPr/>
        </p:nvPicPr>
        <p:blipFill rotWithShape="1">
          <a:blip r:embed="rId3">
            <a:extLst>
              <a:ext uri="{28A0092B-C50C-407E-A947-70E740481C1C}">
                <a14:useLocalDpi xmlns:a14="http://schemas.microsoft.com/office/drawing/2010/main" val="0"/>
              </a:ext>
            </a:extLst>
          </a:blip>
          <a:srcRect t="443"/>
          <a:stretch/>
        </p:blipFill>
        <p:spPr>
          <a:xfrm>
            <a:off x="-3047" y="10"/>
            <a:ext cx="12191999" cy="6857990"/>
          </a:xfrm>
          <a:prstGeom prst="rect">
            <a:avLst/>
          </a:prstGeom>
        </p:spPr>
      </p:pic>
      <p:sp>
        <p:nvSpPr>
          <p:cNvPr id="2" name="Title 1">
            <a:extLst>
              <a:ext uri="{FF2B5EF4-FFF2-40B4-BE49-F238E27FC236}">
                <a16:creationId xmlns:a16="http://schemas.microsoft.com/office/drawing/2014/main" id="{4A72FAF0-69CF-DEFC-58C6-C67352BA81E1}"/>
              </a:ext>
            </a:extLst>
          </p:cNvPr>
          <p:cNvSpPr>
            <a:spLocks noGrp="1"/>
          </p:cNvSpPr>
          <p:nvPr>
            <p:ph type="title"/>
          </p:nvPr>
        </p:nvSpPr>
        <p:spPr>
          <a:xfrm>
            <a:off x="1097280" y="325550"/>
            <a:ext cx="10058400" cy="210301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7200" b="1" dirty="0">
                <a:solidFill>
                  <a:srgbClr val="FFFFFF"/>
                </a:solidFill>
              </a:rPr>
              <a:t>Apple`s Green Marketing</a:t>
            </a:r>
          </a:p>
        </p:txBody>
      </p:sp>
    </p:spTree>
    <p:extLst>
      <p:ext uri="{BB962C8B-B14F-4D97-AF65-F5344CB8AC3E}">
        <p14:creationId xmlns:p14="http://schemas.microsoft.com/office/powerpoint/2010/main" val="1086021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053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FD634-E23A-AF42-91AB-E9F4BF4C4DA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Apple`s closed loop supply chain</a:t>
            </a:r>
          </a:p>
        </p:txBody>
      </p:sp>
      <p:pic>
        <p:nvPicPr>
          <p:cNvPr id="5" name="Picture 4" descr="Diagram&#10;&#10;Description automatically generated">
            <a:extLst>
              <a:ext uri="{FF2B5EF4-FFF2-40B4-BE49-F238E27FC236}">
                <a16:creationId xmlns:a16="http://schemas.microsoft.com/office/drawing/2014/main" id="{D9BEA3D8-0072-01B2-8615-636E563FD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7933" y="848665"/>
            <a:ext cx="7347537" cy="5161646"/>
          </a:xfrm>
          <a:prstGeom prst="rect">
            <a:avLst/>
          </a:prstGeom>
        </p:spPr>
      </p:pic>
    </p:spTree>
    <p:extLst>
      <p:ext uri="{BB962C8B-B14F-4D97-AF65-F5344CB8AC3E}">
        <p14:creationId xmlns:p14="http://schemas.microsoft.com/office/powerpoint/2010/main" val="2651036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appliance, automaton, miller">
            <a:extLst>
              <a:ext uri="{FF2B5EF4-FFF2-40B4-BE49-F238E27FC236}">
                <a16:creationId xmlns:a16="http://schemas.microsoft.com/office/drawing/2014/main" id="{E99A2B8F-A38E-7B98-5162-276707A6B7FE}"/>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0358"/>
          <a:stretch/>
        </p:blipFill>
        <p:spPr>
          <a:xfrm>
            <a:off x="20" y="1"/>
            <a:ext cx="12191980" cy="6857999"/>
          </a:xfrm>
          <a:prstGeom prst="rect">
            <a:avLst/>
          </a:prstGeom>
        </p:spPr>
      </p:pic>
    </p:spTree>
    <p:extLst>
      <p:ext uri="{BB962C8B-B14F-4D97-AF65-F5344CB8AC3E}">
        <p14:creationId xmlns:p14="http://schemas.microsoft.com/office/powerpoint/2010/main" val="325131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night sky&#10;&#10;Description automatically generated">
            <a:extLst>
              <a:ext uri="{FF2B5EF4-FFF2-40B4-BE49-F238E27FC236}">
                <a16:creationId xmlns:a16="http://schemas.microsoft.com/office/drawing/2014/main" id="{46751CF5-F486-28CE-5A63-AC3A780308F1}"/>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DAF9698-A06A-A21B-4E5D-5A5CCDDD34AD}"/>
              </a:ext>
            </a:extLst>
          </p:cNvPr>
          <p:cNvSpPr>
            <a:spLocks noGrp="1"/>
          </p:cNvSpPr>
          <p:nvPr>
            <p:ph type="title"/>
          </p:nvPr>
        </p:nvSpPr>
        <p:spPr>
          <a:xfrm>
            <a:off x="523765" y="614855"/>
            <a:ext cx="10261600" cy="2181007"/>
          </a:xfrm>
        </p:spPr>
        <p:txBody>
          <a:bodyPr vert="horz" lIns="91440" tIns="45720" rIns="91440" bIns="45720" rtlCol="0" anchor="b">
            <a:normAutofit/>
          </a:bodyPr>
          <a:lstStyle/>
          <a:p>
            <a:r>
              <a:rPr lang="en-US" sz="11500" dirty="0">
                <a:ln w="22225">
                  <a:solidFill>
                    <a:schemeClr val="tx1"/>
                  </a:solidFill>
                  <a:miter lim="800000"/>
                </a:ln>
                <a:noFill/>
              </a:rPr>
              <a:t>Benefits:</a:t>
            </a:r>
          </a:p>
        </p:txBody>
      </p:sp>
      <p:sp>
        <p:nvSpPr>
          <p:cNvPr id="11" name="TextBox 10">
            <a:extLst>
              <a:ext uri="{FF2B5EF4-FFF2-40B4-BE49-F238E27FC236}">
                <a16:creationId xmlns:a16="http://schemas.microsoft.com/office/drawing/2014/main" id="{0F43900A-98C2-E1FE-FFEF-C1AC2F9E33E0}"/>
              </a:ext>
            </a:extLst>
          </p:cNvPr>
          <p:cNvSpPr txBox="1"/>
          <p:nvPr/>
        </p:nvSpPr>
        <p:spPr>
          <a:xfrm>
            <a:off x="523765" y="2795862"/>
            <a:ext cx="5025697" cy="2831544"/>
          </a:xfrm>
          <a:prstGeom prst="rect">
            <a:avLst/>
          </a:prstGeom>
          <a:noFill/>
        </p:spPr>
        <p:txBody>
          <a:bodyPr wrap="square" rtlCol="0">
            <a:spAutoFit/>
          </a:bodyPr>
          <a:lstStyle/>
          <a:p>
            <a:pPr marL="285750" indent="-285750">
              <a:buFont typeface="Arial" panose="020B0604020202020204" pitchFamily="34" charset="0"/>
              <a:buChar char="•"/>
            </a:pPr>
            <a:r>
              <a:rPr lang="en-GB" sz="3200" dirty="0"/>
              <a:t>Expanding the market.</a:t>
            </a:r>
          </a:p>
          <a:p>
            <a:pPr marL="285750" indent="-285750">
              <a:buFont typeface="Arial" panose="020B0604020202020204" pitchFamily="34" charset="0"/>
              <a:buChar char="•"/>
            </a:pPr>
            <a:r>
              <a:rPr lang="en-GB" sz="3200" dirty="0"/>
              <a:t>Understanding the market.</a:t>
            </a:r>
          </a:p>
          <a:p>
            <a:pPr marL="285750" indent="-285750">
              <a:buFont typeface="Arial" panose="020B0604020202020204" pitchFamily="34" charset="0"/>
              <a:buChar char="•"/>
            </a:pPr>
            <a:r>
              <a:rPr lang="en-GB" sz="3200" dirty="0"/>
              <a:t>Increase the brand value and awareness.</a:t>
            </a:r>
          </a:p>
          <a:p>
            <a:pPr marL="285750" indent="-285750">
              <a:buFont typeface="Arial" panose="020B0604020202020204" pitchFamily="34" charset="0"/>
              <a:buChar char="•"/>
            </a:pPr>
            <a:r>
              <a:rPr lang="en-GB" sz="3200" dirty="0"/>
              <a:t>Increase the sales.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9469076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xt, whiteboard&#10;&#10;Description automatically generated">
            <a:extLst>
              <a:ext uri="{FF2B5EF4-FFF2-40B4-BE49-F238E27FC236}">
                <a16:creationId xmlns:a16="http://schemas.microsoft.com/office/drawing/2014/main" id="{AD48DA11-E03B-51BC-869D-72D70B339EA8}"/>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4304" b="5335"/>
          <a:stretch/>
        </p:blipFill>
        <p:spPr>
          <a:xfrm>
            <a:off x="20" y="10"/>
            <a:ext cx="12191980" cy="6857990"/>
          </a:xfrm>
          <a:prstGeom prst="rect">
            <a:avLst/>
          </a:prstGeom>
        </p:spPr>
      </p:pic>
      <p:sp>
        <p:nvSpPr>
          <p:cNvPr id="2" name="Title 1">
            <a:extLst>
              <a:ext uri="{FF2B5EF4-FFF2-40B4-BE49-F238E27FC236}">
                <a16:creationId xmlns:a16="http://schemas.microsoft.com/office/drawing/2014/main" id="{918388DD-A2E3-90E3-834F-2020EADC0588}"/>
              </a:ext>
            </a:extLst>
          </p:cNvPr>
          <p:cNvSpPr>
            <a:spLocks noGrp="1"/>
          </p:cNvSpPr>
          <p:nvPr>
            <p:ph type="title"/>
          </p:nvPr>
        </p:nvSpPr>
        <p:spPr/>
        <p:txBody>
          <a:bodyPr>
            <a:normAutofit/>
          </a:bodyPr>
          <a:lstStyle/>
          <a:p>
            <a:r>
              <a:rPr lang="en-GB" dirty="0">
                <a:solidFill>
                  <a:srgbClr val="FFFFFF"/>
                </a:solidFill>
              </a:rPr>
              <a:t>Conclusion</a:t>
            </a:r>
          </a:p>
        </p:txBody>
      </p:sp>
      <p:sp>
        <p:nvSpPr>
          <p:cNvPr id="3" name="Content Placeholder 2">
            <a:extLst>
              <a:ext uri="{FF2B5EF4-FFF2-40B4-BE49-F238E27FC236}">
                <a16:creationId xmlns:a16="http://schemas.microsoft.com/office/drawing/2014/main" id="{32E99415-F1DF-022B-D47C-306E80BF4E0D}"/>
              </a:ext>
            </a:extLst>
          </p:cNvPr>
          <p:cNvSpPr>
            <a:spLocks noGrp="1"/>
          </p:cNvSpPr>
          <p:nvPr>
            <p:ph idx="1"/>
          </p:nvPr>
        </p:nvSpPr>
        <p:spPr/>
        <p:txBody>
          <a:bodyPr>
            <a:normAutofit/>
          </a:bodyPr>
          <a:lstStyle/>
          <a:p>
            <a:pPr marL="0" indent="0" algn="ctr">
              <a:buNone/>
            </a:pPr>
            <a:r>
              <a:rPr lang="en-GB" dirty="0">
                <a:solidFill>
                  <a:srgbClr val="FFFFFF"/>
                </a:solidFill>
              </a:rPr>
              <a:t>Marketing management and marketing theories ( the ones that the company is choosing to implement) contribute to a company success and profitability. </a:t>
            </a:r>
          </a:p>
          <a:p>
            <a:pPr marL="0" indent="0" algn="ctr">
              <a:buNone/>
            </a:pPr>
            <a:endParaRPr lang="en-GB" dirty="0">
              <a:solidFill>
                <a:srgbClr val="FFFFFF"/>
              </a:solidFill>
            </a:endParaRPr>
          </a:p>
          <a:p>
            <a:pPr marL="0" indent="0" algn="ctr">
              <a:buNone/>
            </a:pPr>
            <a:endParaRPr lang="en-GB" dirty="0">
              <a:solidFill>
                <a:srgbClr val="FFFFFF"/>
              </a:solidFill>
            </a:endParaRPr>
          </a:p>
          <a:p>
            <a:pPr marL="0" indent="0" algn="ctr">
              <a:buNone/>
            </a:pPr>
            <a:r>
              <a:rPr lang="en-GB" dirty="0">
                <a:solidFill>
                  <a:srgbClr val="FFFFFF"/>
                </a:solidFill>
              </a:rPr>
              <a:t>Apple is one of the most successful companies and they implemented several marketing theories through the years including the ones presented today.</a:t>
            </a:r>
          </a:p>
        </p:txBody>
      </p:sp>
    </p:spTree>
    <p:extLst>
      <p:ext uri="{BB962C8B-B14F-4D97-AF65-F5344CB8AC3E}">
        <p14:creationId xmlns:p14="http://schemas.microsoft.com/office/powerpoint/2010/main" val="255018733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xt, whiteboard&#10;&#10;Description automatically generated">
            <a:extLst>
              <a:ext uri="{FF2B5EF4-FFF2-40B4-BE49-F238E27FC236}">
                <a16:creationId xmlns:a16="http://schemas.microsoft.com/office/drawing/2014/main" id="{6D2BD60C-E619-ECF6-A6EA-9D156831BE1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4304" b="5335"/>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8E6B95D4-311B-97E5-B7CE-EDD9E9CD05E8}"/>
              </a:ext>
            </a:extLst>
          </p:cNvPr>
          <p:cNvSpPr>
            <a:spLocks noGrp="1"/>
          </p:cNvSpPr>
          <p:nvPr>
            <p:ph idx="1"/>
          </p:nvPr>
        </p:nvSpPr>
        <p:spPr>
          <a:xfrm>
            <a:off x="838200" y="299546"/>
            <a:ext cx="10515600" cy="5877418"/>
          </a:xfrm>
        </p:spPr>
        <p:txBody>
          <a:bodyPr>
            <a:normAutofit fontScale="92500" lnSpcReduction="20000"/>
          </a:bodyPr>
          <a:lstStyle/>
          <a:p>
            <a:pPr marL="226695" indent="0" algn="ctr">
              <a:lnSpc>
                <a:spcPct val="107000"/>
              </a:lnSpc>
              <a:spcAft>
                <a:spcPts val="800"/>
              </a:spcAft>
              <a:buNone/>
            </a:pPr>
            <a:r>
              <a:rPr lang="en-GB" sz="2600" b="1" u="sng" dirty="0">
                <a:effectLst/>
                <a:latin typeface="Arial" panose="020B0604020202020204" pitchFamily="34" charset="0"/>
                <a:ea typeface="Calibri" panose="020F0502020204030204" pitchFamily="34" charset="0"/>
                <a:cs typeface="Times New Roman" panose="02020603050405020304" pitchFamily="18" charset="0"/>
              </a:rPr>
              <a:t>References:</a:t>
            </a: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Buttle, F., 1997. ISO 9000: marketing motivations and benefits.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quality &amp;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i="1" dirty="0">
                <a:effectLst/>
                <a:latin typeface="Arial" panose="020B0604020202020204" pitchFamily="34" charset="0"/>
                <a:ea typeface="Calibri" panose="020F0502020204030204" pitchFamily="34" charset="0"/>
                <a:cs typeface="Times New Roman" panose="02020603050405020304" pitchFamily="18" charset="0"/>
              </a:rPr>
              <a:t>reliability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Deepak, R.K.A. and Jeyakumar, S.,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Marketing 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Educreation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Publishing.</a:t>
            </a: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Ivy, J., 2008. A new higher education marketing mix: the 7Ps for MBA marketing.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i="1" dirty="0">
                <a:effectLst/>
                <a:latin typeface="Arial" panose="020B0604020202020204" pitchFamily="34" charset="0"/>
                <a:ea typeface="Calibri" panose="020F0502020204030204" pitchFamily="34" charset="0"/>
                <a:cs typeface="Times New Roman" panose="02020603050405020304" pitchFamily="18" charset="0"/>
              </a:rPr>
              <a:t>Journal of educational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22</a:t>
            </a:r>
            <a:r>
              <a:rPr lang="en-GB" sz="1800" dirty="0">
                <a:effectLst/>
                <a:latin typeface="Arial" panose="020B0604020202020204" pitchFamily="34" charset="0"/>
                <a:ea typeface="Calibri" panose="020F0502020204030204" pitchFamily="34" charset="0"/>
                <a:cs typeface="Times New Roman" panose="02020603050405020304" pitchFamily="18" charset="0"/>
              </a:rPr>
              <a:t>(4), pp.288-299.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Janik</a:t>
            </a:r>
            <a:r>
              <a:rPr lang="en-GB" sz="1800" dirty="0">
                <a:effectLst/>
                <a:latin typeface="Arial" panose="020B0604020202020204" pitchFamily="34" charset="0"/>
                <a:ea typeface="Calibri" panose="020F0502020204030204" pitchFamily="34" charset="0"/>
                <a:cs typeface="Times New Roman" panose="02020603050405020304" pitchFamily="18" charset="0"/>
              </a:rPr>
              <a:t>, E., 2011.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Apple: A Global History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Reaktion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Books.</a:t>
            </a: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rPr>
              <a:t>Kotler, P., and Keller, K.L., 2008. Marketing strategy. In </a:t>
            </a:r>
            <a:r>
              <a:rPr lang="en-GB" i="1" dirty="0">
                <a:effectLst/>
              </a:rPr>
              <a:t>London: London </a:t>
            </a:r>
          </a:p>
          <a:p>
            <a:pPr marL="453390" indent="-226695" algn="ct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Londhe</a:t>
            </a:r>
            <a:r>
              <a:rPr lang="en-GB" sz="1800" dirty="0">
                <a:effectLst/>
                <a:latin typeface="Arial" panose="020B0604020202020204" pitchFamily="34" charset="0"/>
                <a:ea typeface="Calibri" panose="020F0502020204030204" pitchFamily="34" charset="0"/>
                <a:cs typeface="Times New Roman" panose="02020603050405020304" pitchFamily="18" charset="0"/>
              </a:rPr>
              <a:t>, B.R., 2014. Marketing mix for next generation marketing.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Procedia Economics and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3390" indent="-226695" algn="ctr">
              <a:lnSpc>
                <a:spcPct val="107000"/>
              </a:lnSpc>
              <a:spcAft>
                <a:spcPts val="800"/>
              </a:spcAft>
            </a:pPr>
            <a:r>
              <a:rPr lang="en-GB" sz="1800" i="1" dirty="0">
                <a:effectLst/>
                <a:latin typeface="Arial" panose="020B0604020202020204" pitchFamily="34" charset="0"/>
                <a:ea typeface="Calibri" panose="020F0502020204030204" pitchFamily="34" charset="0"/>
                <a:cs typeface="Times New Roman" panose="02020603050405020304" pitchFamily="18" charset="0"/>
              </a:rPr>
              <a:t>Finance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11</a:t>
            </a:r>
            <a:r>
              <a:rPr lang="en-GB" sz="1800" dirty="0">
                <a:effectLst/>
                <a:latin typeface="Arial" panose="020B0604020202020204" pitchFamily="34" charset="0"/>
                <a:ea typeface="Calibri" panose="020F0502020204030204" pitchFamily="34" charset="0"/>
                <a:cs typeface="Times New Roman" panose="02020603050405020304" pitchFamily="18" charset="0"/>
              </a:rPr>
              <a:t>, pp.335-340.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Mukeshkannaya</a:t>
            </a:r>
            <a:r>
              <a:rPr lang="en-GB" sz="1800" dirty="0">
                <a:effectLst/>
                <a:latin typeface="Times New Roman" panose="02020603050405020304" pitchFamily="18" charset="0"/>
                <a:ea typeface="Times New Roman" panose="02020603050405020304" pitchFamily="18" charset="0"/>
              </a:rPr>
              <a:t>, M. (2019) </a:t>
            </a:r>
            <a:r>
              <a:rPr lang="en-GB" sz="1800" i="1" dirty="0">
                <a:effectLst/>
                <a:latin typeface="Times New Roman" panose="02020603050405020304" pitchFamily="18" charset="0"/>
                <a:ea typeface="Times New Roman" panose="02020603050405020304" pitchFamily="18" charset="0"/>
              </a:rPr>
              <a:t>Apple's: Sustainable Marketing by making New Products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Apple Environment</a:t>
            </a:r>
            <a:r>
              <a:rPr lang="en-GB" sz="1800" dirty="0">
                <a:effectLst/>
                <a:latin typeface="Times New Roman" panose="02020603050405020304" pitchFamily="18" charset="0"/>
                <a:ea typeface="Times New Roman" panose="02020603050405020304" pitchFamily="18" charset="0"/>
              </a:rPr>
              <a:t>.</a:t>
            </a:r>
          </a:p>
          <a:p>
            <a:pPr marL="453390" indent="-226695" algn="ct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Peattie, K. and Charter, M., 1992. Green marketing.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marketing 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726</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 </a:t>
            </a:r>
            <a:endParaRPr lang="en-GB" dirty="0"/>
          </a:p>
        </p:txBody>
      </p:sp>
    </p:spTree>
    <p:extLst>
      <p:ext uri="{BB962C8B-B14F-4D97-AF65-F5344CB8AC3E}">
        <p14:creationId xmlns:p14="http://schemas.microsoft.com/office/powerpoint/2010/main" val="389042769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117</TotalTime>
  <Words>2077</Words>
  <Application>Microsoft Office PowerPoint</Application>
  <PresentationFormat>Widescreen</PresentationFormat>
  <Paragraphs>118</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Marketing Management</vt:lpstr>
      <vt:lpstr>Table of content</vt:lpstr>
      <vt:lpstr>Introduction </vt:lpstr>
      <vt:lpstr>What is marketing? </vt:lpstr>
      <vt:lpstr>Company`s Background</vt:lpstr>
      <vt:lpstr>Apple`s STP </vt:lpstr>
      <vt:lpstr>Apple`s Marketing Mix</vt:lpstr>
      <vt:lpstr>PowerPoint Presentation</vt:lpstr>
      <vt:lpstr>Apple`s Green Marketing</vt:lpstr>
      <vt:lpstr>Apple`s closed loop supply chain</vt:lpstr>
      <vt:lpstr>PowerPoint Presentation</vt:lpstr>
      <vt:lpstr>Benefits: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Daniela Cioranu</dc:creator>
  <cp:lastModifiedBy>Daniela Cioranu</cp:lastModifiedBy>
  <cp:revision>9</cp:revision>
  <dcterms:created xsi:type="dcterms:W3CDTF">2023-03-20T10:28:08Z</dcterms:created>
  <dcterms:modified xsi:type="dcterms:W3CDTF">2023-03-20T12:25:52Z</dcterms:modified>
</cp:coreProperties>
</file>