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rts/chart1.xml" ContentType="application/vnd.openxmlformats-officedocument.drawingml.chart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1"/>
  </p:sldMasterIdLst>
  <p:notesMasterIdLst>
    <p:notesMasterId r:id="rId65"/>
  </p:notesMasterIdLst>
  <p:sldIdLst>
    <p:sldId id="256" r:id="rId2"/>
    <p:sldId id="675" r:id="rId3"/>
    <p:sldId id="258" r:id="rId4"/>
    <p:sldId id="288" r:id="rId5"/>
    <p:sldId id="259" r:id="rId6"/>
    <p:sldId id="291" r:id="rId7"/>
    <p:sldId id="287" r:id="rId8"/>
    <p:sldId id="260" r:id="rId9"/>
    <p:sldId id="263" r:id="rId10"/>
    <p:sldId id="264" r:id="rId11"/>
    <p:sldId id="265" r:id="rId12"/>
    <p:sldId id="269" r:id="rId13"/>
    <p:sldId id="270" r:id="rId14"/>
    <p:sldId id="271" r:id="rId15"/>
    <p:sldId id="272" r:id="rId16"/>
    <p:sldId id="321" r:id="rId17"/>
    <p:sldId id="653" r:id="rId18"/>
    <p:sldId id="346" r:id="rId19"/>
    <p:sldId id="632" r:id="rId20"/>
    <p:sldId id="654" r:id="rId21"/>
    <p:sldId id="670" r:id="rId22"/>
    <p:sldId id="267" r:id="rId23"/>
    <p:sldId id="327" r:id="rId24"/>
    <p:sldId id="626" r:id="rId25"/>
    <p:sldId id="671" r:id="rId26"/>
    <p:sldId id="672" r:id="rId27"/>
    <p:sldId id="656" r:id="rId28"/>
    <p:sldId id="628" r:id="rId29"/>
    <p:sldId id="657" r:id="rId30"/>
    <p:sldId id="651" r:id="rId31"/>
    <p:sldId id="658" r:id="rId32"/>
    <p:sldId id="293" r:id="rId33"/>
    <p:sldId id="294" r:id="rId34"/>
    <p:sldId id="673" r:id="rId35"/>
    <p:sldId id="295" r:id="rId36"/>
    <p:sldId id="660" r:id="rId37"/>
    <p:sldId id="347" r:id="rId38"/>
    <p:sldId id="351" r:id="rId39"/>
    <p:sldId id="296" r:id="rId40"/>
    <p:sldId id="316" r:id="rId41"/>
    <p:sldId id="314" r:id="rId42"/>
    <p:sldId id="297" r:id="rId43"/>
    <p:sldId id="298" r:id="rId44"/>
    <p:sldId id="317" r:id="rId45"/>
    <p:sldId id="661" r:id="rId46"/>
    <p:sldId id="674" r:id="rId47"/>
    <p:sldId id="683" r:id="rId48"/>
    <p:sldId id="273" r:id="rId49"/>
    <p:sldId id="678" r:id="rId50"/>
    <p:sldId id="274" r:id="rId51"/>
    <p:sldId id="275" r:id="rId52"/>
    <p:sldId id="679" r:id="rId53"/>
    <p:sldId id="680" r:id="rId54"/>
    <p:sldId id="282" r:id="rId55"/>
    <p:sldId id="278" r:id="rId56"/>
    <p:sldId id="328" r:id="rId57"/>
    <p:sldId id="279" r:id="rId58"/>
    <p:sldId id="280" r:id="rId59"/>
    <p:sldId id="281" r:id="rId60"/>
    <p:sldId id="682" r:id="rId61"/>
    <p:sldId id="286" r:id="rId62"/>
    <p:sldId id="329" r:id="rId63"/>
    <p:sldId id="325" r:id="rId6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67BA7A-1804-48A7-81A6-E95DA5167EC3}" v="4" dt="2026-02-05T16:29:06.2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713" autoAdjust="0"/>
    <p:restoredTop sz="93947" autoAdjust="0"/>
  </p:normalViewPr>
  <p:slideViewPr>
    <p:cSldViewPr snapToGrid="0">
      <p:cViewPr varScale="1">
        <p:scale>
          <a:sx n="101" d="100"/>
          <a:sy n="101" d="100"/>
        </p:scale>
        <p:origin x="35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oang Dang Nguyen" userId="1de6b3a7-5191-4a0c-8968-b8f905305e1d" providerId="ADAL" clId="{1479FA30-7CD6-43D6-9981-0488DB1D0CB6}"/>
    <pc:docChg chg="custSel modSld">
      <pc:chgData name="Hoang Dang Nguyen" userId="1de6b3a7-5191-4a0c-8968-b8f905305e1d" providerId="ADAL" clId="{1479FA30-7CD6-43D6-9981-0488DB1D0CB6}" dt="2026-02-05T16:29:06.808" v="4" actId="27636"/>
      <pc:docMkLst>
        <pc:docMk/>
      </pc:docMkLst>
      <pc:sldChg chg="modSp mod">
        <pc:chgData name="Hoang Dang Nguyen" userId="1de6b3a7-5191-4a0c-8968-b8f905305e1d" providerId="ADAL" clId="{1479FA30-7CD6-43D6-9981-0488DB1D0CB6}" dt="2026-02-05T16:28:56.654" v="1" actId="27636"/>
        <pc:sldMkLst>
          <pc:docMk/>
          <pc:sldMk cId="0" sldId="273"/>
        </pc:sldMkLst>
        <pc:spChg chg="mod">
          <ac:chgData name="Hoang Dang Nguyen" userId="1de6b3a7-5191-4a0c-8968-b8f905305e1d" providerId="ADAL" clId="{1479FA30-7CD6-43D6-9981-0488DB1D0CB6}" dt="2026-02-05T16:28:56.654" v="1" actId="27636"/>
          <ac:spMkLst>
            <pc:docMk/>
            <pc:sldMk cId="0" sldId="273"/>
            <ac:spMk id="215" creationId="{00000000-0000-0000-0000-000000000000}"/>
          </ac:spMkLst>
        </pc:spChg>
      </pc:sldChg>
      <pc:sldChg chg="modSp mod">
        <pc:chgData name="Hoang Dang Nguyen" userId="1de6b3a7-5191-4a0c-8968-b8f905305e1d" providerId="ADAL" clId="{1479FA30-7CD6-43D6-9981-0488DB1D0CB6}" dt="2026-02-05T16:29:06.808" v="4" actId="27636"/>
        <pc:sldMkLst>
          <pc:docMk/>
          <pc:sldMk cId="0" sldId="274"/>
        </pc:sldMkLst>
        <pc:spChg chg="mod">
          <ac:chgData name="Hoang Dang Nguyen" userId="1de6b3a7-5191-4a0c-8968-b8f905305e1d" providerId="ADAL" clId="{1479FA30-7CD6-43D6-9981-0488DB1D0CB6}" dt="2026-02-05T16:29:06.808" v="4" actId="27636"/>
          <ac:spMkLst>
            <pc:docMk/>
            <pc:sldMk cId="0" sldId="274"/>
            <ac:spMk id="221" creationId="{00000000-0000-0000-0000-000000000000}"/>
          </ac:spMkLst>
        </pc:spChg>
      </pc:sldChg>
      <pc:sldChg chg="modSp mod">
        <pc:chgData name="Hoang Dang Nguyen" userId="1de6b3a7-5191-4a0c-8968-b8f905305e1d" providerId="ADAL" clId="{1479FA30-7CD6-43D6-9981-0488DB1D0CB6}" dt="2026-02-05T16:29:06.606" v="2" actId="27636"/>
        <pc:sldMkLst>
          <pc:docMk/>
          <pc:sldMk cId="3793495931" sldId="287"/>
        </pc:sldMkLst>
        <pc:spChg chg="mod">
          <ac:chgData name="Hoang Dang Nguyen" userId="1de6b3a7-5191-4a0c-8968-b8f905305e1d" providerId="ADAL" clId="{1479FA30-7CD6-43D6-9981-0488DB1D0CB6}" dt="2026-02-05T16:29:06.606" v="2" actId="27636"/>
          <ac:spMkLst>
            <pc:docMk/>
            <pc:sldMk cId="3793495931" sldId="287"/>
            <ac:spMk id="350" creationId="{00000000-0000-0000-0000-000000000000}"/>
          </ac:spMkLst>
        </pc:spChg>
      </pc:sldChg>
      <pc:sldChg chg="modSp mod">
        <pc:chgData name="Hoang Dang Nguyen" userId="1de6b3a7-5191-4a0c-8968-b8f905305e1d" providerId="ADAL" clId="{1479FA30-7CD6-43D6-9981-0488DB1D0CB6}" dt="2026-02-05T16:29:06.762" v="3" actId="27636"/>
        <pc:sldMkLst>
          <pc:docMk/>
          <pc:sldMk cId="1140826314" sldId="317"/>
        </pc:sldMkLst>
        <pc:spChg chg="mod">
          <ac:chgData name="Hoang Dang Nguyen" userId="1de6b3a7-5191-4a0c-8968-b8f905305e1d" providerId="ADAL" clId="{1479FA30-7CD6-43D6-9981-0488DB1D0CB6}" dt="2026-02-05T16:29:06.762" v="3" actId="27636"/>
          <ac:spMkLst>
            <pc:docMk/>
            <pc:sldMk cId="1140826314" sldId="317"/>
            <ac:spMk id="3" creationId="{00000000-0000-0000-0000-000000000000}"/>
          </ac:spMkLst>
        </pc:spChg>
      </pc:sldChg>
      <pc:sldChg chg="modSp mod">
        <pc:chgData name="Hoang Dang Nguyen" userId="1de6b3a7-5191-4a0c-8968-b8f905305e1d" providerId="ADAL" clId="{1479FA30-7CD6-43D6-9981-0488DB1D0CB6}" dt="2026-02-05T16:28:56.608" v="0" actId="27636"/>
        <pc:sldMkLst>
          <pc:docMk/>
          <pc:sldMk cId="2643794764" sldId="658"/>
        </pc:sldMkLst>
        <pc:spChg chg="mod">
          <ac:chgData name="Hoang Dang Nguyen" userId="1de6b3a7-5191-4a0c-8968-b8f905305e1d" providerId="ADAL" clId="{1479FA30-7CD6-43D6-9981-0488DB1D0CB6}" dt="2026-02-05T16:28:56.608" v="0" actId="27636"/>
          <ac:spMkLst>
            <pc:docMk/>
            <pc:sldMk cId="2643794764" sldId="658"/>
            <ac:spMk id="3" creationId="{00000000-0000-0000-0000-000000000000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20463234403391881"/>
          <c:y val="0.17605369324940515"/>
          <c:w val="0.72972769028871398"/>
          <c:h val="0.45286184681460301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invertIfNegative val="0"/>
          <c:cat>
            <c:strRef>
              <c:f>Sheet1!$A$2:$A$5</c:f>
              <c:strCache>
                <c:ptCount val="4"/>
                <c:pt idx="0">
                  <c:v>Strongly Agree</c:v>
                </c:pt>
                <c:pt idx="1">
                  <c:v>Agree</c:v>
                </c:pt>
                <c:pt idx="2">
                  <c:v>Disagree</c:v>
                </c:pt>
                <c:pt idx="3">
                  <c:v>Strongly Disagree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50</c:v>
                </c:pt>
                <c:pt idx="1">
                  <c:v>15</c:v>
                </c:pt>
                <c:pt idx="2">
                  <c:v>20</c:v>
                </c:pt>
                <c:pt idx="3">
                  <c:v>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FAF-4842-9954-44A4079DD98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-2131204024"/>
        <c:axId val="-2131201048"/>
      </c:barChart>
      <c:catAx>
        <c:axId val="-213120402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txPr>
          <a:bodyPr/>
          <a:lstStyle/>
          <a:p>
            <a:pPr>
              <a:defRPr sz="1200"/>
            </a:pPr>
            <a:endParaRPr lang="en-US"/>
          </a:p>
        </c:txPr>
        <c:crossAx val="-2131201048"/>
        <c:crosses val="autoZero"/>
        <c:auto val="1"/>
        <c:lblAlgn val="ctr"/>
        <c:lblOffset val="100"/>
        <c:noMultiLvlLbl val="0"/>
      </c:catAx>
      <c:valAx>
        <c:axId val="-2131201048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400"/>
            </a:pPr>
            <a:endParaRPr lang="en-US"/>
          </a:p>
        </c:txPr>
        <c:crossAx val="-2131204024"/>
        <c:crosses val="autoZero"/>
        <c:crossBetween val="between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alibri" panose="020F050202020403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C13872A1-F9F3-4828-92EA-6DAA22A9D75A}" type="datetimeFigureOut">
              <a:rPr lang="en-GB" smtClean="0"/>
              <a:pPr/>
              <a:t>05/02/2026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alibri" panose="020F050202020403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657F13BE-0D13-4DB1-B8FE-C23C5387B70B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0835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0231518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Google Shape;352;p3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4</a:t>
            </a:fld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53" name="Google Shape;353;p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354" name="Google Shape;354;p3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946748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1" name="Google Shape;131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5217691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2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1" name="Google Shape;231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961962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" name="Google Shape;345;p3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6" name="Google Shape;346;p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7451251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" name="Google Shape;137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5771276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4" name="Google Shape;154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8244804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0" name="Google Shape;160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5909184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6" name="Google Shape;166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87586096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29805402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4" name="Google Shape;194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6669094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1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0" name="Google Shape;200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4324567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1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6" name="Google Shape;206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28666652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8" name="Google Shape;178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9507835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6">
          <a:extLst>
            <a:ext uri="{FF2B5EF4-FFF2-40B4-BE49-F238E27FC236}">
              <a16:creationId xmlns:a16="http://schemas.microsoft.com/office/drawing/2014/main" id="{D4BCE842-C082-8013-8C45-3CB2B379B1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12:notes">
            <a:extLst>
              <a:ext uri="{FF2B5EF4-FFF2-40B4-BE49-F238E27FC236}">
                <a16:creationId xmlns:a16="http://schemas.microsoft.com/office/drawing/2014/main" id="{FDFBBF3F-8B77-BF5D-E308-61567C8816E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8" name="Google Shape;178;p12:notes">
            <a:extLst>
              <a:ext uri="{FF2B5EF4-FFF2-40B4-BE49-F238E27FC236}">
                <a16:creationId xmlns:a16="http://schemas.microsoft.com/office/drawing/2014/main" id="{2985B304-F2F4-1E76-1D68-80C01D54747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43324801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2233DEA-1557-4E09-AEC2-4C1D2FC599B4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673302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p1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2" name="Google Shape;212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>
          <a:extLst>
            <a:ext uri="{FF2B5EF4-FFF2-40B4-BE49-F238E27FC236}">
              <a16:creationId xmlns:a16="http://schemas.microsoft.com/office/drawing/2014/main" id="{F8186E60-36AE-4E89-D281-7F73AD43BA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5:notes">
            <a:extLst>
              <a:ext uri="{FF2B5EF4-FFF2-40B4-BE49-F238E27FC236}">
                <a16:creationId xmlns:a16="http://schemas.microsoft.com/office/drawing/2014/main" id="{426945B8-A895-7D67-2952-25326C04C47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" name="Google Shape;137;p5:notes">
            <a:extLst>
              <a:ext uri="{FF2B5EF4-FFF2-40B4-BE49-F238E27FC236}">
                <a16:creationId xmlns:a16="http://schemas.microsoft.com/office/drawing/2014/main" id="{7BCCE653-06F9-952E-998F-6CAC73384FA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35528776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p1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8" name="Google Shape;218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24" name="Google Shape;224;p2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5" name="Google Shape;225;p2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Times"/>
                <a:ea typeface="Times"/>
                <a:cs typeface="Times"/>
                <a:sym typeface="Times"/>
              </a:rPr>
              <a:t>51</a:t>
            </a:fld>
            <a:endParaRPr sz="1200" b="0" i="0" u="none" strike="noStrike" cap="none">
              <a:solidFill>
                <a:schemeClr val="dk1"/>
              </a:solidFill>
              <a:latin typeface="Times"/>
              <a:ea typeface="Times"/>
              <a:cs typeface="Times"/>
              <a:sym typeface="Times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308" name="Google Shape;308;p2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309" name="Google Shape;309;p27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Times"/>
                <a:ea typeface="Times"/>
                <a:cs typeface="Times"/>
                <a:sym typeface="Times"/>
              </a:rPr>
              <a:t>54</a:t>
            </a:fld>
            <a:endParaRPr sz="1200" b="0" i="0" u="none" strike="noStrike" cap="none">
              <a:solidFill>
                <a:schemeClr val="dk1"/>
              </a:solidFill>
              <a:latin typeface="Times"/>
              <a:ea typeface="Times"/>
              <a:cs typeface="Times"/>
              <a:sym typeface="Times"/>
            </a:endParaRPr>
          </a:p>
        </p:txBody>
      </p:sp>
    </p:spTree>
    <p:extLst>
      <p:ext uri="{BB962C8B-B14F-4D97-AF65-F5344CB8AC3E}">
        <p14:creationId xmlns:p14="http://schemas.microsoft.com/office/powerpoint/2010/main" val="57754967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Google Shape;273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74" name="Google Shape;274;p2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275" name="Google Shape;275;p23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Times"/>
                <a:ea typeface="Times"/>
                <a:cs typeface="Times"/>
                <a:sym typeface="Times"/>
              </a:rPr>
              <a:t>55</a:t>
            </a:fld>
            <a:endParaRPr sz="1200" b="0" i="0" u="none" strike="noStrike" cap="none">
              <a:solidFill>
                <a:schemeClr val="dk1"/>
              </a:solidFill>
              <a:latin typeface="Times"/>
              <a:ea typeface="Times"/>
              <a:cs typeface="Times"/>
              <a:sym typeface="Times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9">
          <a:extLst>
            <a:ext uri="{FF2B5EF4-FFF2-40B4-BE49-F238E27FC236}">
              <a16:creationId xmlns:a16="http://schemas.microsoft.com/office/drawing/2014/main" id="{2A0DB80F-ABCB-49C2-1047-F4F363AD6F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Google Shape;280;p24:notes">
            <a:extLst>
              <a:ext uri="{FF2B5EF4-FFF2-40B4-BE49-F238E27FC236}">
                <a16:creationId xmlns:a16="http://schemas.microsoft.com/office/drawing/2014/main" id="{0C86DF37-4562-16B7-4C0C-D163C43B96C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81" name="Google Shape;281;p24:notes">
            <a:extLst>
              <a:ext uri="{FF2B5EF4-FFF2-40B4-BE49-F238E27FC236}">
                <a16:creationId xmlns:a16="http://schemas.microsoft.com/office/drawing/2014/main" id="{4E9C09AA-44DD-C896-B1DC-8BE97A10B54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282" name="Google Shape;282;p24:notes">
            <a:extLst>
              <a:ext uri="{FF2B5EF4-FFF2-40B4-BE49-F238E27FC236}">
                <a16:creationId xmlns:a16="http://schemas.microsoft.com/office/drawing/2014/main" id="{51D02C49-FD5F-7377-A242-59A82DA4FD80}"/>
              </a:ext>
            </a:extLst>
          </p:cNvPr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Times"/>
                <a:ea typeface="Times"/>
                <a:cs typeface="Times"/>
                <a:sym typeface="Times"/>
              </a:rPr>
              <a:t>56</a:t>
            </a:fld>
            <a:endParaRPr sz="1200" b="0" i="0" u="none" strike="noStrike" cap="none">
              <a:solidFill>
                <a:schemeClr val="dk1"/>
              </a:solidFill>
              <a:latin typeface="Times"/>
              <a:ea typeface="Times"/>
              <a:cs typeface="Times"/>
              <a:sym typeface="Times"/>
            </a:endParaRPr>
          </a:p>
        </p:txBody>
      </p:sp>
    </p:spTree>
    <p:extLst>
      <p:ext uri="{BB962C8B-B14F-4D97-AF65-F5344CB8AC3E}">
        <p14:creationId xmlns:p14="http://schemas.microsoft.com/office/powerpoint/2010/main" val="410776392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Google Shape;280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81" name="Google Shape;281;p2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282" name="Google Shape;282;p24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Times"/>
                <a:ea typeface="Times"/>
                <a:cs typeface="Times"/>
                <a:sym typeface="Times"/>
              </a:rPr>
              <a:t>57</a:t>
            </a:fld>
            <a:endParaRPr sz="1200" b="0" i="0" u="none" strike="noStrike" cap="none">
              <a:solidFill>
                <a:schemeClr val="dk1"/>
              </a:solidFill>
              <a:latin typeface="Times"/>
              <a:ea typeface="Times"/>
              <a:cs typeface="Times"/>
              <a:sym typeface="Times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90" name="Google Shape;290;p2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291" name="Google Shape;291;p25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Times"/>
                <a:ea typeface="Times"/>
                <a:cs typeface="Times"/>
                <a:sym typeface="Times"/>
              </a:rPr>
              <a:t>58</a:t>
            </a:fld>
            <a:endParaRPr sz="1200" b="0" i="0" u="none" strike="noStrike" cap="none">
              <a:solidFill>
                <a:schemeClr val="dk1"/>
              </a:solidFill>
              <a:latin typeface="Times"/>
              <a:ea typeface="Times"/>
              <a:cs typeface="Times"/>
              <a:sym typeface="Times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Google Shape;298;p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99" name="Google Shape;299;p2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400"/>
          </a:p>
        </p:txBody>
      </p:sp>
      <p:sp>
        <p:nvSpPr>
          <p:cNvPr id="300" name="Google Shape;300;p26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Times"/>
                <a:ea typeface="Times"/>
                <a:cs typeface="Times"/>
                <a:sym typeface="Times"/>
              </a:rPr>
              <a:t>59</a:t>
            </a:fld>
            <a:endParaRPr sz="1200" b="0" i="0" u="none" strike="noStrike" cap="none">
              <a:solidFill>
                <a:schemeClr val="dk1"/>
              </a:solidFill>
              <a:latin typeface="Times"/>
              <a:ea typeface="Times"/>
              <a:cs typeface="Times"/>
              <a:sym typeface="Times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>
          <a:extLst>
            <a:ext uri="{FF2B5EF4-FFF2-40B4-BE49-F238E27FC236}">
              <a16:creationId xmlns:a16="http://schemas.microsoft.com/office/drawing/2014/main" id="{FAEDF861-F147-4040-C6D3-41FD437ECD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5:notes">
            <a:extLst>
              <a:ext uri="{FF2B5EF4-FFF2-40B4-BE49-F238E27FC236}">
                <a16:creationId xmlns:a16="http://schemas.microsoft.com/office/drawing/2014/main" id="{C5653B20-7E0F-64A9-A25B-4EAF3B06CA4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" name="Google Shape;137;p5:notes">
            <a:extLst>
              <a:ext uri="{FF2B5EF4-FFF2-40B4-BE49-F238E27FC236}">
                <a16:creationId xmlns:a16="http://schemas.microsoft.com/office/drawing/2014/main" id="{5BC241EE-EEDB-F7F6-E232-01F279B0175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27608796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" name="Google Shape;338;p31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61</a:t>
            </a:fld>
            <a:endParaRPr sz="1200" b="0" i="0" u="none" strike="noStrike" cap="non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9" name="Google Shape;339;p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340" name="Google Shape;340;p3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Calibri" panose="020F0502020204030204" pitchFamily="34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F359BAA-4C3D-44E8-B8AA-0115E484A9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4473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Calibri" panose="020F0502020204030204" pitchFamily="34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9CAAEB-5DD4-4716-AEA0-BEF1B1D22B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98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1849F-B6E9-463C-863F-F83F5B516C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7955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04277-C628-43FA-A2BC-FD18438DA0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844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160C6-49D9-4220-8F9B-E6D75A4A520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693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76563-ED30-428B-AA1A-693B19CC86B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354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080E3-C8E4-4072-87F6-5D763E1F83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8666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13F12-140F-4D67-A983-8262FE4BD8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9567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800EC-6038-4ABE-90F4-B340C636B6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9240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FB4C0-BCC1-4045-872C-DFC030CF8F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21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920C4-CCA8-4BB0-BD4A-982A7DEE6F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2073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1974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9135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828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3125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5857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1949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9355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37752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5601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74602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57718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52921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14776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296230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74145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06306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922977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1282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6030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018007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92181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4525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  <a:endParaRPr lang="en-GB" altLang="en-US" dirty="0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31F3F4A0-9296-4EBF-B673-F9FBF68C122A}" type="slidenum">
              <a:rPr lang="en-US" altLang="en-US" smtClean="0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297012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8" r:id="rId28"/>
    <p:sldLayoutId id="2147483679" r:id="rId29"/>
    <p:sldLayoutId id="2147483680" r:id="rId30"/>
    <p:sldLayoutId id="2147483681" r:id="rId31"/>
    <p:sldLayoutId id="2147483682" r:id="rId32"/>
    <p:sldLayoutId id="2147483683" r:id="rId3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Calibri" panose="020F0502020204030204" pitchFamily="34" charset="0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Calibri" panose="020F050202020403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images.google.com/imgres?imgurl=www.taxtips.co.uk/content/Graphs.gif&amp;imgrefurl=http://www.taxtips.co.uk/content/YEAccts.htm&amp;h=936&amp;w=535&amp;sz=15&amp;tbnid=tTMhPfDW7JoJ:&amp;tbnh=146&amp;tbnw=84&amp;prev=/images%3Fq%3Dgraphs%26start%3D40%26hl%3Den%26lr%3D%26ie%3DUTF-8%26oe%3DUTF-8%26sa%3DN" TargetMode="External"/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http://images.google.com/imgres?imgurl=privatewww.essex.ac.uk/~scholp/distrib_files/image014.gif&amp;imgrefurl=http://privatewww.essex.ac.uk/~scholp/distrib.htm&amp;h=376&amp;w=471&amp;sz=5&amp;tbnid=cGzTpt_3phcJ:&amp;tbnh=99&amp;tbnw=124&amp;prev=/images%3Fq%3Dnormal%2Bdistribution%26hl%3Den%26lr%3D%26ie%3DUTF-8%26oe%3DUTF-8%26sa%3D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images.google.com/imgres?imgurl=www.soils.wisc.edu/~barak/poster_gallery/ncsu2002/graph1.gif&amp;imgrefurl=http://www.soils.wisc.edu/~barak/poster_gallery/ncsu2002/results.html&amp;h=320&amp;w=532&amp;sz=7&amp;tbnid=lTFnBJmFn_MJ:&amp;tbnh=77&amp;tbnw=128&amp;prev=/images%3Fq%3Dgraphs%26start%3D80%26hl%3Den%26lr%3D%26ie%3DUTF-8%26oe%3DUTF-8%26sa%3DN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://images.google.com/imgres?imgurl=www.surgical-tutor.org.uk/pictures/diagrams/normal_dist.gif&amp;imgrefurl=http://www.surgical-tutor.org.uk/core/neoplasia/statistics.htm&amp;h=575&amp;w=628&amp;sz=8&amp;tbnid=FjJxyA6fz0cJ:&amp;tbnh=121&amp;tbnw=133&amp;prev=/images%3Fq%3Dnormal%2Bdistribution%26hl%3Den%26lr%3D%26ie%3DUTF-8%26oe%3DUTF-8%26sa%3DG" TargetMode="External"/><Relationship Id="rId9" Type="http://schemas.openxmlformats.org/officeDocument/2006/relationships/image" Target="../media/image9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7F435BA-7D13-2A2A-3218-88D7753701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77749" y="2834277"/>
            <a:ext cx="4392613" cy="936625"/>
          </a:xfrm>
        </p:spPr>
        <p:txBody>
          <a:bodyPr/>
          <a:lstStyle/>
          <a:p>
            <a:r>
              <a:rPr lang="en-GB" altLang="en-US" b="1" dirty="0"/>
              <a:t>LCMB7035</a:t>
            </a: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D5520C09-344C-5086-48D5-55B49BD92B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5" y="3962400"/>
            <a:ext cx="518477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Workshop 4.2: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Data analysis</a:t>
            </a:r>
          </a:p>
        </p:txBody>
      </p:sp>
      <p:sp>
        <p:nvSpPr>
          <p:cNvPr id="6" name="Subtitle 4">
            <a:extLst>
              <a:ext uri="{FF2B5EF4-FFF2-40B4-BE49-F238E27FC236}">
                <a16:creationId xmlns:a16="http://schemas.microsoft.com/office/drawing/2014/main" id="{5E33CEC2-4CCC-CBE6-2D77-B35CDDBE7A37}"/>
              </a:ext>
            </a:extLst>
          </p:cNvPr>
          <p:cNvSpPr txBox="1">
            <a:spLocks/>
          </p:cNvSpPr>
          <p:nvPr/>
        </p:nvSpPr>
        <p:spPr bwMode="auto">
          <a:xfrm>
            <a:off x="3651566" y="1073035"/>
            <a:ext cx="8244829" cy="1917289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Dissertation</a:t>
            </a:r>
            <a:endParaRPr lang="en-GB" altLang="en-US" sz="48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A65D9C3-DBFB-8353-8918-F1C6851C8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359BAA-4C3D-44E8-B8AA-0115E484A981}" type="slidenum">
              <a:rPr lang="en-US" altLang="en-US" smtClean="0"/>
              <a:pPr>
                <a:defRPr/>
              </a:pPr>
              <a:t>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613400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BD09E-C512-8E3C-6DCC-5DD8331393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2A5CC-08BE-9442-4F1A-E5CEE4D53C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Quantitative data analysis</a:t>
            </a:r>
          </a:p>
          <a:p>
            <a:r>
              <a:rPr lang="en-US" dirty="0"/>
              <a:t>Qualitative data analysis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9888DA-5AF2-9EAB-5C3B-27FF526D03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441887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21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/>
            <a:r>
              <a:rPr lang="en-GB"/>
              <a:t>What is data analysis?</a:t>
            </a:r>
          </a:p>
        </p:txBody>
      </p:sp>
      <p:sp>
        <p:nvSpPr>
          <p:cNvPr id="128" name="Google Shape;128;p21" descr="Rectangle: Click to edit Master text styles&#10;Second level&#10;Third level&#10;Fourth level&#10;Fifth level"/>
          <p:cNvSpPr txBox="1"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lvl="0"/>
            <a:r>
              <a:rPr lang="en-US"/>
              <a:t>A complex process that involves moving back and forth </a:t>
            </a:r>
          </a:p>
          <a:p>
            <a:pPr lvl="1"/>
            <a:r>
              <a:rPr lang="en-US"/>
              <a:t>between concrete bits of data and abstract concepts</a:t>
            </a:r>
          </a:p>
          <a:p>
            <a:pPr lvl="1"/>
            <a:r>
              <a:rPr lang="en-US"/>
              <a:t>between inductive and deductive reasoning</a:t>
            </a:r>
          </a:p>
          <a:p>
            <a:pPr lvl="1"/>
            <a:r>
              <a:rPr lang="en-US"/>
              <a:t>between description and interpretation</a:t>
            </a:r>
          </a:p>
          <a:p>
            <a:pPr lvl="0"/>
            <a:r>
              <a:rPr lang="en-US"/>
              <a:t>Simply put:  Data analysis is the process of making meaning from the data collected from your research </a:t>
            </a:r>
          </a:p>
          <a:p>
            <a:pPr lvl="0"/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614EE1D-D405-468F-7F08-64D24A98D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005578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Google Shape;356;p51"/>
          <p:cNvSpPr txBox="1">
            <a:spLocks noGrp="1"/>
          </p:cNvSpPr>
          <p:nvPr>
            <p:ph type="title"/>
          </p:nvPr>
        </p:nvSpPr>
        <p:spPr>
          <a:xfrm>
            <a:off x="2362200" y="304800"/>
            <a:ext cx="77724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>
              <a:buSzPct val="100000"/>
            </a:pPr>
            <a:r>
              <a:rPr lang="en-GB" dirty="0"/>
              <a:t>Why a data analysis plan?</a:t>
            </a:r>
            <a:endParaRPr dirty="0"/>
          </a:p>
        </p:txBody>
      </p:sp>
      <p:sp>
        <p:nvSpPr>
          <p:cNvPr id="357" name="Google Shape;357;p51"/>
          <p:cNvSpPr txBox="1">
            <a:spLocks noGrp="1"/>
          </p:cNvSpPr>
          <p:nvPr>
            <p:ph type="body" idx="1"/>
          </p:nvPr>
        </p:nvSpPr>
        <p:spPr>
          <a:xfrm>
            <a:off x="736270" y="1352550"/>
            <a:ext cx="10379405" cy="3741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dirty="0"/>
              <a:t>To make sure the questions and your data collection instrument will get the information you want.</a:t>
            </a:r>
            <a:endParaRPr dirty="0"/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dirty="0"/>
              <a:t>To align your desired “report” with the results of analysis and interpretation. </a:t>
            </a:r>
            <a:endParaRPr dirty="0"/>
          </a:p>
          <a:p>
            <a:pPr marL="342900" lvl="0" indent="-3429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dirty="0"/>
              <a:t>To improve reliability--consistent measures over time.</a:t>
            </a:r>
            <a:endParaRPr dirty="0"/>
          </a:p>
          <a:p>
            <a:pPr marL="342900" lvl="0" indent="-1397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None/>
            </a:pPr>
            <a:endParaRPr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D7AF89C-5410-D610-56DB-BFFB07C8B7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223339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22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/>
            <a:r>
              <a:rPr lang="en-US"/>
              <a:t>Analysis process needs to do four things</a:t>
            </a:r>
          </a:p>
        </p:txBody>
      </p:sp>
      <p:sp>
        <p:nvSpPr>
          <p:cNvPr id="134" name="Google Shape;134;p22"/>
          <p:cNvSpPr txBox="1"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lvl="0"/>
            <a:r>
              <a:rPr lang="en-US"/>
              <a:t>Describe the data clearly</a:t>
            </a:r>
          </a:p>
          <a:p>
            <a:pPr lvl="0"/>
            <a:r>
              <a:rPr lang="en-US"/>
              <a:t>Identify what is typical and atypical among the data.</a:t>
            </a:r>
          </a:p>
          <a:p>
            <a:pPr lvl="0"/>
            <a:r>
              <a:rPr lang="en-US"/>
              <a:t>Expose data, identify differences, relationships, and patterns existent in the data; and</a:t>
            </a:r>
          </a:p>
          <a:p>
            <a:pPr lvl="0"/>
            <a:r>
              <a:rPr lang="en-US"/>
              <a:t>Answer research questions or test hypotheses.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72CFCB1-F07D-B394-34D3-E6815C442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435053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37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/>
            <a:r>
              <a:rPr lang="en-GB"/>
              <a:t>Quantitative vs qualitative</a:t>
            </a:r>
          </a:p>
        </p:txBody>
      </p:sp>
      <p:sp>
        <p:nvSpPr>
          <p:cNvPr id="235" name="Google Shape;235;p37"/>
          <p:cNvSpPr txBox="1"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lvl="0"/>
            <a:r>
              <a:rPr lang="en-US"/>
              <a:t>Quantitative research</a:t>
            </a:r>
          </a:p>
          <a:p>
            <a:pPr lvl="1"/>
            <a:r>
              <a:rPr lang="en-US"/>
              <a:t>systematically observe changes in the phenomena of interest while manipulating what are believed to be causal influences e.g. longitudinal study/research, cross sectional study</a:t>
            </a:r>
          </a:p>
          <a:p>
            <a:pPr lvl="0"/>
            <a:r>
              <a:rPr lang="en-US"/>
              <a:t>Qualitative research</a:t>
            </a:r>
          </a:p>
          <a:p>
            <a:pPr lvl="1"/>
            <a:r>
              <a:rPr lang="en-US"/>
              <a:t>may be more concerned with the individual’s personal experiences of the problem under study e.g systematic literature review / thematic analysis</a:t>
            </a:r>
          </a:p>
        </p:txBody>
      </p:sp>
      <p:sp>
        <p:nvSpPr>
          <p:cNvPr id="233" name="Google Shape;233;p37"/>
          <p:cNvSpPr txBox="1"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lvl="0"/>
            <a:fld id="{00000000-1234-1234-1234-123412341234}" type="slidenum">
              <a:rPr lang="en-GB">
                <a:sym typeface="Arial"/>
              </a:rPr>
              <a:pPr lvl="0"/>
              <a:t>6</a:t>
            </a:fld>
            <a:endParaRPr lang="en-GB"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190643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" name="Google Shape;349;p50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Open Sans"/>
              <a:buNone/>
            </a:pPr>
            <a:r>
              <a:rPr lang="en-GB"/>
              <a:t>Effective Data Analysis</a:t>
            </a:r>
            <a:endParaRPr/>
          </a:p>
        </p:txBody>
      </p:sp>
      <p:sp>
        <p:nvSpPr>
          <p:cNvPr id="350" name="Google Shape;350;p50"/>
          <p:cNvSpPr txBox="1"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dirty="0"/>
              <a:t>Effective data analysis involves</a:t>
            </a:r>
            <a:endParaRPr dirty="0"/>
          </a:p>
          <a:p>
            <a:pPr marL="742950" lvl="1" indent="-2857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</a:pPr>
            <a:r>
              <a:rPr lang="en-GB" dirty="0"/>
              <a:t>keeping your eye on the main game</a:t>
            </a:r>
            <a:endParaRPr dirty="0"/>
          </a:p>
          <a:p>
            <a:pPr marL="742950" lvl="1" indent="-2857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</a:pPr>
            <a:r>
              <a:rPr lang="en-GB" dirty="0"/>
              <a:t>managing your data</a:t>
            </a:r>
            <a:endParaRPr dirty="0"/>
          </a:p>
          <a:p>
            <a:pPr marL="742950" lvl="1" indent="-2857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</a:pPr>
            <a:r>
              <a:rPr lang="en-GB" dirty="0"/>
              <a:t>engaging in the actual process of quantitative and / or qualitative analysis</a:t>
            </a:r>
            <a:endParaRPr dirty="0"/>
          </a:p>
          <a:p>
            <a:pPr marL="742950" lvl="1" indent="-2857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</a:pPr>
            <a:r>
              <a:rPr lang="en-GB" dirty="0"/>
              <a:t>presenting your data</a:t>
            </a:r>
            <a:endParaRPr dirty="0"/>
          </a:p>
          <a:p>
            <a:pPr marL="742950" lvl="1" indent="-2857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</a:pPr>
            <a:r>
              <a:rPr lang="en-GB" dirty="0"/>
              <a:t>drawing meaningful and logical conclusions  </a:t>
            </a:r>
          </a:p>
          <a:p>
            <a:pPr marL="742950" lvl="1" indent="-28575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</a:pPr>
            <a:r>
              <a:rPr lang="en-GB" dirty="0"/>
              <a:t>Answer the research questions by using the findings and insights from your data analysis</a:t>
            </a:r>
            <a:endParaRPr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CF25C75-73EB-9A4A-5B8F-04C4E2679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934959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23"/>
          <p:cNvSpPr txBox="1"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None/>
            </a:pPr>
            <a:endParaRPr sz="4400" dirty="0"/>
          </a:p>
          <a:p>
            <a:pPr marL="0" lvl="0" indent="0" algn="ctr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SzPts val="4400"/>
              <a:buNone/>
            </a:pPr>
            <a:r>
              <a:rPr lang="en-GB" sz="4400" b="1" dirty="0"/>
              <a:t>What are the main options for quantitative data analysis? </a:t>
            </a:r>
            <a:endParaRPr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C38EE90-EEBC-E0E1-E6CA-799E70185A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158904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26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/>
            <a:r>
              <a:rPr lang="en-GB"/>
              <a:t>Analysing quantitative data</a:t>
            </a:r>
          </a:p>
        </p:txBody>
      </p:sp>
      <p:sp>
        <p:nvSpPr>
          <p:cNvPr id="157" name="Google Shape;157;p26"/>
          <p:cNvSpPr txBox="1"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lvl="0"/>
            <a:r>
              <a:rPr lang="en-US"/>
              <a:t>Show relationship between and among variables;</a:t>
            </a:r>
          </a:p>
          <a:p>
            <a:pPr lvl="0"/>
            <a:r>
              <a:rPr lang="en-US"/>
              <a:t>Show similarities and differences among groups;</a:t>
            </a:r>
          </a:p>
          <a:p>
            <a:pPr lvl="0"/>
            <a:r>
              <a:rPr lang="en-US"/>
              <a:t>Identify error that is inherent in a sample selection;</a:t>
            </a:r>
          </a:p>
          <a:p>
            <a:pPr lvl="0"/>
            <a:r>
              <a:rPr lang="en-US"/>
              <a:t>Test for significance of findings; and</a:t>
            </a:r>
          </a:p>
          <a:p>
            <a:pPr lvl="0"/>
            <a:r>
              <a:rPr lang="en-US"/>
              <a:t>Support the researchers in making other inferences about population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F143744-EBB9-D911-8C15-0AAFC245A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538442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27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/>
            <a:r>
              <a:rPr lang="en-GB"/>
              <a:t>Analysing quantitative data</a:t>
            </a:r>
          </a:p>
        </p:txBody>
      </p:sp>
      <p:sp>
        <p:nvSpPr>
          <p:cNvPr id="163" name="Google Shape;163;p27"/>
          <p:cNvSpPr txBox="1"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lvl="0"/>
            <a:r>
              <a:rPr lang="en-US"/>
              <a:t>Statistics help to condense a vast body of data into an amount of information that the mind can more easily understand.</a:t>
            </a:r>
          </a:p>
          <a:p>
            <a:pPr lvl="0"/>
            <a:r>
              <a:rPr lang="en-US"/>
              <a:t>Statistics identifies patterns and relationships within the data that they may otherwise go unnoticed.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1109153-1073-1540-F764-C7F44E635B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025073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28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/>
            <a:r>
              <a:rPr lang="en-GB"/>
              <a:t>Generating statistics</a:t>
            </a:r>
          </a:p>
        </p:txBody>
      </p:sp>
      <p:sp>
        <p:nvSpPr>
          <p:cNvPr id="169" name="Google Shape;169;p28"/>
          <p:cNvSpPr txBox="1"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lvl="0"/>
            <a:r>
              <a:rPr lang="en-US"/>
              <a:t>For many, the thought of generating statistics can be quite scary</a:t>
            </a:r>
          </a:p>
          <a:p>
            <a:pPr lvl="0"/>
            <a:r>
              <a:rPr lang="en-US"/>
              <a:t>The process of engaging with formulas and completing complex calculation can be daunting.</a:t>
            </a:r>
          </a:p>
          <a:p>
            <a:pPr lvl="0"/>
            <a:r>
              <a:rPr lang="en-US"/>
              <a:t>However modern technology, the software program such as SPSS ( Statistical Package for the Social Sciences)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1F199D4-3D75-2C82-23AD-8F891A726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089324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32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/>
            <a:r>
              <a:rPr lang="en-GB"/>
              <a:t>Descriptive statistics</a:t>
            </a:r>
          </a:p>
        </p:txBody>
      </p:sp>
      <p:sp>
        <p:nvSpPr>
          <p:cNvPr id="191" name="Google Shape;191;p32"/>
          <p:cNvSpPr txBox="1"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92500" lnSpcReduction="10000"/>
          </a:bodyPr>
          <a:lstStyle/>
          <a:p>
            <a:pPr lvl="0"/>
            <a:r>
              <a:rPr lang="en-US" dirty="0"/>
              <a:t>Calculated in order to report on and describe what happened during the period of research.</a:t>
            </a:r>
          </a:p>
          <a:p>
            <a:pPr lvl="0"/>
            <a:r>
              <a:rPr lang="en-US" dirty="0"/>
              <a:t>There are three basic categories of descriptive statistics, all of which are frequently used by teacher- researchers. These categories are:</a:t>
            </a:r>
          </a:p>
          <a:p>
            <a:pPr lvl="1"/>
            <a:r>
              <a:rPr lang="en-US" dirty="0"/>
              <a:t>Measures of central tendency</a:t>
            </a:r>
          </a:p>
          <a:p>
            <a:pPr lvl="1"/>
            <a:r>
              <a:rPr lang="en-US" dirty="0"/>
              <a:t>Measures of dispersion</a:t>
            </a:r>
          </a:p>
          <a:p>
            <a:pPr lvl="1"/>
            <a:r>
              <a:rPr lang="en-US" dirty="0"/>
              <a:t>Measures of relationship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842F681-E2D7-2BC7-F289-B4619FFAC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763750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p33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Open Sans"/>
              <a:buNone/>
            </a:pPr>
            <a:r>
              <a:rPr lang="en-GB"/>
              <a:t>Measures of central tendency</a:t>
            </a:r>
            <a:endParaRPr/>
          </a:p>
        </p:txBody>
      </p:sp>
      <p:sp>
        <p:nvSpPr>
          <p:cNvPr id="197" name="Google Shape;197;p33"/>
          <p:cNvSpPr txBox="1"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dirty="0"/>
              <a:t>Statistical procedures that indicate, with a single score, what is typical or standard about a group of individuals.</a:t>
            </a:r>
          </a:p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dirty="0"/>
              <a:t>These indices are commonly used when trying to describe the collective level of performance, attitude, or opinion of a group of study participants.</a:t>
            </a:r>
          </a:p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dirty="0"/>
              <a:t>Three measures of central tendency: the mean, the median, and the mode.</a:t>
            </a:r>
            <a:endParaRPr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F3386E4-036D-717A-5828-1852381939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93309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p34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/>
            <a:r>
              <a:rPr lang="en-GB"/>
              <a:t>Measures of dispersion</a:t>
            </a:r>
          </a:p>
        </p:txBody>
      </p:sp>
      <p:sp>
        <p:nvSpPr>
          <p:cNvPr id="203" name="Google Shape;203;p34"/>
          <p:cNvSpPr txBox="1"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lvl="0"/>
            <a:r>
              <a:rPr lang="en-US" dirty="0"/>
              <a:t>Indicates what is different within a group of scores,</a:t>
            </a:r>
          </a:p>
          <a:p>
            <a:pPr lvl="0"/>
            <a:r>
              <a:rPr lang="en-US" dirty="0"/>
              <a:t>It also indicates how much spread or diversity exist within a group of scores.</a:t>
            </a:r>
          </a:p>
          <a:p>
            <a:pPr lvl="0"/>
            <a:r>
              <a:rPr lang="en-US" dirty="0"/>
              <a:t>The two primary measures of dispersion:</a:t>
            </a:r>
          </a:p>
          <a:p>
            <a:pPr lvl="1"/>
            <a:r>
              <a:rPr lang="en-US" dirty="0"/>
              <a:t>Range (H-L)</a:t>
            </a:r>
          </a:p>
          <a:p>
            <a:pPr lvl="1"/>
            <a:r>
              <a:rPr lang="en-US" dirty="0"/>
              <a:t>Standard deviation is formally designed as the average distance to scores away from the mean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7E8FC50-8FD5-E930-95FE-1A5042294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284828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35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Open Sans"/>
              <a:buNone/>
            </a:pPr>
            <a:r>
              <a:rPr lang="en-GB"/>
              <a:t>Measures of relationship</a:t>
            </a:r>
            <a:endParaRPr/>
          </a:p>
        </p:txBody>
      </p:sp>
      <p:sp>
        <p:nvSpPr>
          <p:cNvPr id="209" name="Google Shape;209;p35"/>
          <p:cNvSpPr txBox="1"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dirty="0"/>
              <a:t>The third type of descriptive statistics measures relationship between variables.</a:t>
            </a:r>
          </a:p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dirty="0"/>
              <a:t>There are numerous types of correlation coefficients, the name given to these various measures the direction and degree of relation ship between two variables.</a:t>
            </a:r>
          </a:p>
          <a:p>
            <a:pPr marL="342900" lvl="0" indent="-34290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</a:pPr>
            <a:r>
              <a:rPr lang="en-GB" dirty="0"/>
              <a:t>It is calculated when analysing data from studies using correlation design.</a:t>
            </a:r>
            <a:endParaRPr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80B44AF-0F38-2126-44C6-35C3A123A1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15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473990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dirty="0"/>
              <a:t>Types of Statistics/Analyses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0362B0A-F2C0-73BB-7DF4-89B6C4DA0E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>
            <a:noAutofit/>
          </a:bodyPr>
          <a:lstStyle/>
          <a:p>
            <a:pPr lvl="1"/>
            <a:r>
              <a:rPr lang="en-US" dirty="0"/>
              <a:t>Frequencies</a:t>
            </a:r>
          </a:p>
          <a:p>
            <a:pPr lvl="1"/>
            <a:r>
              <a:rPr lang="en-US" dirty="0"/>
              <a:t>Basic measurements</a:t>
            </a:r>
          </a:p>
          <a:p>
            <a:pPr lvl="2"/>
            <a:r>
              <a:rPr lang="en-US" dirty="0"/>
              <a:t>Descriptive Statistics describe a phenomena</a:t>
            </a:r>
          </a:p>
          <a:p>
            <a:pPr lvl="2"/>
            <a:r>
              <a:rPr lang="en-US" dirty="0"/>
              <a:t>How many? How much? </a:t>
            </a:r>
          </a:p>
          <a:p>
            <a:pPr lvl="2"/>
            <a:r>
              <a:rPr lang="en-US" dirty="0"/>
              <a:t>BP, HR, BMI, IQ, etc.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2838" y="1535113"/>
            <a:ext cx="5389562" cy="639762"/>
          </a:xfr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137160" tIns="45720" rIns="137160" bIns="45720" rtlCol="0" anchor="ctr">
            <a:normAutofit/>
          </a:bodyPr>
          <a:lstStyle/>
          <a:p>
            <a:pPr algn="ctr" eaLnBrk="1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</a:pPr>
            <a:r>
              <a:rPr lang="en-US" sz="2200" dirty="0"/>
              <a:t>Inferential Statistics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2838" y="2174875"/>
            <a:ext cx="5389562" cy="4149725"/>
          </a:xfrm>
          <a:solidFill>
            <a:schemeClr val="bg1"/>
          </a:solidFill>
        </p:spPr>
        <p:txBody>
          <a:bodyPr>
            <a:noAutofit/>
          </a:bodyPr>
          <a:lstStyle/>
          <a:p>
            <a:pPr lvl="1"/>
            <a:r>
              <a:rPr lang="en-US" dirty="0"/>
              <a:t>Hypothesis Testing</a:t>
            </a:r>
          </a:p>
          <a:p>
            <a:pPr lvl="1"/>
            <a:r>
              <a:rPr lang="en-US" dirty="0"/>
              <a:t>Correlation</a:t>
            </a:r>
          </a:p>
          <a:p>
            <a:pPr lvl="1"/>
            <a:r>
              <a:rPr lang="en-US" dirty="0"/>
              <a:t>Confidence Intervals</a:t>
            </a:r>
          </a:p>
          <a:p>
            <a:pPr lvl="1"/>
            <a:r>
              <a:rPr lang="en-US" dirty="0"/>
              <a:t>Significance Testing</a:t>
            </a:r>
          </a:p>
          <a:p>
            <a:pPr lvl="1"/>
            <a:r>
              <a:rPr lang="en-US" dirty="0"/>
              <a:t>Prediction </a:t>
            </a:r>
          </a:p>
          <a:p>
            <a:pPr lvl="2"/>
            <a:r>
              <a:rPr lang="en-US" dirty="0"/>
              <a:t>Inferential statistics make Inferences about a phenomena</a:t>
            </a:r>
          </a:p>
          <a:p>
            <a:pPr lvl="2"/>
            <a:r>
              <a:rPr lang="en-US" dirty="0"/>
              <a:t>Proving or disproving theories</a:t>
            </a:r>
          </a:p>
          <a:p>
            <a:pPr lvl="2"/>
            <a:r>
              <a:rPr lang="en-US" dirty="0"/>
              <a:t>Associations between phenomena</a:t>
            </a:r>
          </a:p>
          <a:p>
            <a:pPr lvl="2"/>
            <a:r>
              <a:rPr lang="en-US" dirty="0"/>
              <a:t>If sample relates to the larger population</a:t>
            </a:r>
          </a:p>
          <a:p>
            <a:pPr lvl="2"/>
            <a:r>
              <a:rPr lang="en-US" dirty="0"/>
              <a:t>E.g., Diet and health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46FBD4D3-B3B6-7121-548B-791AC934DA26}"/>
              </a:ext>
            </a:extLst>
          </p:cNvPr>
          <p:cNvSpPr txBox="1">
            <a:spLocks/>
          </p:cNvSpPr>
          <p:nvPr/>
        </p:nvSpPr>
        <p:spPr>
          <a:xfrm>
            <a:off x="609600" y="1533789"/>
            <a:ext cx="5386388" cy="639762"/>
          </a:xfrm>
          <a:prstGeom prst="rect">
            <a:avLst/>
          </a:prstGeom>
          <a:solidFill>
            <a:srgbClr val="FFC000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137160" tIns="45720" rIns="137160" bIns="4572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1"/>
                </a:solidFill>
                <a:latin typeface="Calibri" panose="020F0502020204030204" pitchFamily="34" charset="0"/>
              </a:rPr>
              <a:t>Descriptive Statistics</a:t>
            </a:r>
            <a:endParaRPr lang="en-GB" b="1" dirty="0">
              <a:latin typeface="Calibri" panose="020F0502020204030204" pitchFamily="34" charset="0"/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2D125301-85F5-59B3-1EF3-E2E3C86DC6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94160C6-49D9-4220-8F9B-E6D75A4A520C}" type="slidenum">
              <a:rPr lang="en-US" altLang="en-US" smtClean="0"/>
              <a:pPr>
                <a:defRPr/>
              </a:pPr>
              <a:t>16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747424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dirty="0"/>
              <a:t>Descriptive Statistics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Autofit/>
          </a:bodyPr>
          <a:lstStyle/>
          <a:p>
            <a:pPr lvl="1"/>
            <a:r>
              <a:rPr lang="en-US" dirty="0"/>
              <a:t>Descriptive statistics can be used to summarize and describe a single variable </a:t>
            </a:r>
          </a:p>
          <a:p>
            <a:pPr lvl="2"/>
            <a:r>
              <a:rPr lang="en-US" dirty="0"/>
              <a:t>Frequencies (counts) &amp; Percentages </a:t>
            </a:r>
          </a:p>
          <a:p>
            <a:pPr lvl="2"/>
            <a:r>
              <a:rPr lang="en-US" dirty="0"/>
              <a:t>Use with categorical (nominal) data </a:t>
            </a:r>
          </a:p>
          <a:p>
            <a:pPr lvl="2"/>
            <a:r>
              <a:rPr lang="en-US" dirty="0"/>
              <a:t>Levels, types, groupings, yes/no, Drug A vs. Drug B </a:t>
            </a:r>
          </a:p>
          <a:p>
            <a:pPr lvl="1"/>
            <a:r>
              <a:rPr lang="en-US" dirty="0"/>
              <a:t>Means &amp; Standard Deviations </a:t>
            </a:r>
          </a:p>
          <a:p>
            <a:pPr lvl="2"/>
            <a:r>
              <a:rPr lang="en-US" dirty="0"/>
              <a:t>Use with continuous (interval/ratio) data</a:t>
            </a:r>
          </a:p>
          <a:p>
            <a:pPr lvl="2"/>
            <a:r>
              <a:rPr lang="en-US" dirty="0"/>
              <a:t>Height, weight, cholesterol, scores on a test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C254CDD-7263-5057-E015-FB376C94E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fld id="{5ADD6836-E50F-42BB-A4CC-6A6502CFA6A5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757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>
            <a:extLst>
              <a:ext uri="{FF2B5EF4-FFF2-40B4-BE49-F238E27FC236}">
                <a16:creationId xmlns:a16="http://schemas.microsoft.com/office/drawing/2014/main" id="{36FF5C54-92C1-E5B2-3CBC-FE1B4436D68F}"/>
              </a:ext>
            </a:extLst>
          </p:cNvPr>
          <p:cNvSpPr txBox="1">
            <a:spLocks noChangeArrowheads="1"/>
          </p:cNvSpPr>
          <p:nvPr/>
        </p:nvSpPr>
        <p:spPr>
          <a:xfrm>
            <a:off x="2133601" y="1438275"/>
            <a:ext cx="3808413" cy="4114800"/>
          </a:xfrm>
          <a:prstGeom prst="rect">
            <a:avLst/>
          </a:prstGeom>
          <a:solidFill>
            <a:srgbClr val="FFFF00"/>
          </a:solidFill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buFont typeface="Wingdings" pitchFamily="2" charset="2"/>
              <a:buNone/>
              <a:defRPr/>
            </a:pPr>
            <a:r>
              <a:rPr lang="en-US" sz="2800" i="1" dirty="0">
                <a:solidFill>
                  <a:schemeClr val="folHlink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alibri" panose="020F0502020204030204" pitchFamily="34" charset="0"/>
              </a:rPr>
              <a:t>Descriptive Statistics</a:t>
            </a:r>
            <a:r>
              <a:rPr lang="en-US" sz="2800" dirty="0">
                <a:effectLst>
                  <a:outerShdw blurRad="38100" dist="38100" dir="2700000" algn="tl">
                    <a:srgbClr val="FFFFFF"/>
                  </a:outerShdw>
                </a:effectLst>
                <a:latin typeface="Calibri" panose="020F0502020204030204" pitchFamily="34" charset="0"/>
              </a:rPr>
              <a:t> </a:t>
            </a:r>
          </a:p>
          <a:p>
            <a:pPr eaLnBrk="1" hangingPunct="1">
              <a:defRPr/>
            </a:pPr>
            <a:r>
              <a:rPr lang="en-US" sz="2800" dirty="0">
                <a:effectLst>
                  <a:outerShdw blurRad="38100" dist="38100" dir="2700000" algn="tl">
                    <a:srgbClr val="FFFFFF"/>
                  </a:outerShdw>
                </a:effectLst>
                <a:latin typeface="Calibri" panose="020F0502020204030204" pitchFamily="34" charset="0"/>
              </a:rPr>
              <a:t>Organize</a:t>
            </a:r>
          </a:p>
          <a:p>
            <a:pPr eaLnBrk="1" hangingPunct="1">
              <a:defRPr/>
            </a:pPr>
            <a:r>
              <a:rPr lang="en-US" sz="2800" dirty="0">
                <a:effectLst>
                  <a:outerShdw blurRad="38100" dist="38100" dir="2700000" algn="tl">
                    <a:srgbClr val="FFFFFF"/>
                  </a:outerShdw>
                </a:effectLst>
                <a:latin typeface="Calibri" panose="020F0502020204030204" pitchFamily="34" charset="0"/>
              </a:rPr>
              <a:t>Summarize</a:t>
            </a:r>
          </a:p>
          <a:p>
            <a:pPr eaLnBrk="1" hangingPunct="1">
              <a:defRPr/>
            </a:pPr>
            <a:r>
              <a:rPr lang="en-US" sz="2800" dirty="0">
                <a:effectLst>
                  <a:outerShdw blurRad="38100" dist="38100" dir="2700000" algn="tl">
                    <a:srgbClr val="FFFFFF"/>
                  </a:outerShdw>
                </a:effectLst>
                <a:latin typeface="Calibri" panose="020F0502020204030204" pitchFamily="34" charset="0"/>
              </a:rPr>
              <a:t>Simplify</a:t>
            </a:r>
          </a:p>
          <a:p>
            <a:pPr eaLnBrk="1" hangingPunct="1">
              <a:defRPr/>
            </a:pPr>
            <a:r>
              <a:rPr lang="en-US" sz="2800" dirty="0">
                <a:effectLst>
                  <a:outerShdw blurRad="38100" dist="38100" dir="2700000" algn="tl">
                    <a:srgbClr val="FFFFFF"/>
                  </a:outerShdw>
                </a:effectLst>
                <a:latin typeface="Calibri" panose="020F0502020204030204" pitchFamily="34" charset="0"/>
              </a:rPr>
              <a:t>Presentation of data</a:t>
            </a:r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D2BF441-5AFC-91BD-618D-75A044F41A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1" y="1438275"/>
            <a:ext cx="3808413" cy="41148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/>
        </p:spPr>
        <p:txBody>
          <a:bodyPr/>
          <a:lstStyle/>
          <a:p>
            <a:pPr>
              <a:spcBef>
                <a:spcPct val="20000"/>
              </a:spcBef>
              <a:buClr>
                <a:schemeClr val="tx1"/>
              </a:buClr>
              <a:buSzPct val="65000"/>
              <a:defRPr/>
            </a:pPr>
            <a:r>
              <a:rPr lang="en-US" sz="2800" b="1" i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libri" panose="020F0502020204030204" pitchFamily="34" charset="0"/>
                <a:cs typeface="Times New Roman" pitchFamily="18" charset="0"/>
              </a:rPr>
              <a:t>Inferential Statistics</a:t>
            </a:r>
            <a:r>
              <a:rPr lang="en-US" sz="24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Calibri" panose="020F0502020204030204" pitchFamily="34" charset="0"/>
              </a:rPr>
              <a:t>  </a:t>
            </a:r>
          </a:p>
          <a:p>
            <a:pPr marL="457200" indent="-457200">
              <a:spcBef>
                <a:spcPct val="20000"/>
              </a:spcBef>
              <a:buClr>
                <a:schemeClr val="tx1"/>
              </a:buClr>
              <a:buSzPct val="100000"/>
              <a:buFont typeface="Arial" pitchFamily="34" charset="0"/>
              <a:buChar char="•"/>
              <a:defRPr/>
            </a:pPr>
            <a:r>
              <a:rPr lang="en-US" sz="2400" dirty="0">
                <a:effectLst>
                  <a:outerShdw blurRad="38100" dist="38100" dir="2700000" algn="tl">
                    <a:srgbClr val="C0C0C0"/>
                  </a:outerShdw>
                </a:effectLst>
                <a:latin typeface="Calibri" panose="020F0502020204030204" pitchFamily="34" charset="0"/>
              </a:rPr>
              <a:t>Generalize from samples to pops</a:t>
            </a:r>
          </a:p>
          <a:p>
            <a:pPr marL="457200" indent="-457200">
              <a:spcBef>
                <a:spcPct val="20000"/>
              </a:spcBef>
              <a:buClr>
                <a:schemeClr val="tx1"/>
              </a:buClr>
              <a:buSzPct val="100000"/>
              <a:buFont typeface="Arial" pitchFamily="34" charset="0"/>
              <a:buChar char="•"/>
              <a:defRPr/>
            </a:pPr>
            <a:r>
              <a:rPr lang="en-US" sz="2400" dirty="0">
                <a:effectLst>
                  <a:outerShdw blurRad="38100" dist="38100" dir="2700000" algn="tl">
                    <a:srgbClr val="C0C0C0"/>
                  </a:outerShdw>
                </a:effectLst>
                <a:latin typeface="Calibri" panose="020F0502020204030204" pitchFamily="34" charset="0"/>
              </a:rPr>
              <a:t>Hypothesis testing</a:t>
            </a:r>
          </a:p>
          <a:p>
            <a:pPr marL="457200" indent="-457200">
              <a:spcBef>
                <a:spcPct val="20000"/>
              </a:spcBef>
              <a:buClr>
                <a:schemeClr val="tx1"/>
              </a:buClr>
              <a:buSzPct val="100000"/>
              <a:buFont typeface="Arial" pitchFamily="34" charset="0"/>
              <a:buChar char="•"/>
              <a:defRPr/>
            </a:pPr>
            <a:r>
              <a:rPr lang="en-US" sz="2400" dirty="0">
                <a:effectLst>
                  <a:outerShdw blurRad="38100" dist="38100" dir="2700000" algn="tl">
                    <a:srgbClr val="C0C0C0"/>
                  </a:outerShdw>
                </a:effectLst>
                <a:latin typeface="Calibri" panose="020F0502020204030204" pitchFamily="34" charset="0"/>
              </a:rPr>
              <a:t>Relationships among variables </a:t>
            </a:r>
          </a:p>
          <a:p>
            <a:pPr marL="457200" indent="-457200">
              <a:spcBef>
                <a:spcPct val="20000"/>
              </a:spcBef>
              <a:buClr>
                <a:schemeClr val="tx1"/>
              </a:buClr>
              <a:buSzPct val="65000"/>
              <a:buFont typeface="Arial" pitchFamily="34" charset="0"/>
              <a:buChar char="•"/>
              <a:defRPr/>
            </a:pPr>
            <a:endParaRPr lang="en-US" sz="2400" dirty="0">
              <a:effectLst>
                <a:outerShdw blurRad="38100" dist="38100" dir="2700000" algn="tl">
                  <a:srgbClr val="C0C0C0"/>
                </a:outerShdw>
              </a:effectLst>
              <a:latin typeface="Calibri" panose="020F0502020204030204" pitchFamily="34" charset="0"/>
            </a:endParaRPr>
          </a:p>
          <a:p>
            <a:pPr marL="457200" indent="-457200">
              <a:spcBef>
                <a:spcPct val="20000"/>
              </a:spcBef>
              <a:buClr>
                <a:schemeClr val="tx1"/>
              </a:buClr>
              <a:buSzPct val="65000"/>
              <a:buFont typeface="Arial" pitchFamily="34" charset="0"/>
              <a:buChar char="•"/>
              <a:defRPr/>
            </a:pPr>
            <a:endParaRPr lang="en-US" sz="2400" dirty="0">
              <a:effectLst>
                <a:outerShdw blurRad="38100" dist="38100" dir="2700000" algn="tl">
                  <a:srgbClr val="C0C0C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22533" name="Text Box 5">
            <a:extLst>
              <a:ext uri="{FF2B5EF4-FFF2-40B4-BE49-F238E27FC236}">
                <a16:creationId xmlns:a16="http://schemas.microsoft.com/office/drawing/2014/main" id="{10751F87-AD1C-B6BF-DD84-EE466472A16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19401" y="5172075"/>
            <a:ext cx="1939955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000" dirty="0">
                <a:latin typeface="Tahoma" panose="020B0604030504040204" pitchFamily="34" charset="0"/>
              </a:rPr>
              <a:t>Describing data</a:t>
            </a:r>
          </a:p>
        </p:txBody>
      </p:sp>
      <p:sp>
        <p:nvSpPr>
          <p:cNvPr id="22534" name="Line 6">
            <a:extLst>
              <a:ext uri="{FF2B5EF4-FFF2-40B4-BE49-F238E27FC236}">
                <a16:creationId xmlns:a16="http://schemas.microsoft.com/office/drawing/2014/main" id="{B474FA24-B525-2325-8038-85C77DFA3B4B}"/>
              </a:ext>
            </a:extLst>
          </p:cNvPr>
          <p:cNvSpPr>
            <a:spLocks noChangeShapeType="1"/>
          </p:cNvSpPr>
          <p:nvPr/>
        </p:nvSpPr>
        <p:spPr bwMode="auto">
          <a:xfrm>
            <a:off x="3886200" y="4333875"/>
            <a:ext cx="0" cy="381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600" dirty="0">
              <a:latin typeface="Calibri" panose="020F0502020204030204" pitchFamily="34" charset="0"/>
            </a:endParaRPr>
          </a:p>
        </p:txBody>
      </p:sp>
      <p:sp>
        <p:nvSpPr>
          <p:cNvPr id="9" name="Text Box 5">
            <a:extLst>
              <a:ext uri="{FF2B5EF4-FFF2-40B4-BE49-F238E27FC236}">
                <a16:creationId xmlns:a16="http://schemas.microsoft.com/office/drawing/2014/main" id="{DDF59635-3CD4-D298-04B2-B039D5E9951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5202239"/>
            <a:ext cx="2895600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9pPr>
          </a:lstStyle>
          <a:p>
            <a:pPr eaLnBrk="1" hangingPunct="1">
              <a:defRPr/>
            </a:pPr>
            <a:r>
              <a:rPr lang="en-US" sz="2000" dirty="0"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rPr>
              <a:t>Make predictions</a:t>
            </a:r>
            <a:endParaRPr lang="en-US" sz="2000" dirty="0">
              <a:latin typeface="Tahoma" pitchFamily="34" charset="0"/>
            </a:endParaRPr>
          </a:p>
        </p:txBody>
      </p:sp>
      <p:sp>
        <p:nvSpPr>
          <p:cNvPr id="22536" name="Line 6">
            <a:extLst>
              <a:ext uri="{FF2B5EF4-FFF2-40B4-BE49-F238E27FC236}">
                <a16:creationId xmlns:a16="http://schemas.microsoft.com/office/drawing/2014/main" id="{4D42C9B7-09CA-174B-2FAA-C06E10B1FF05}"/>
              </a:ext>
            </a:extLst>
          </p:cNvPr>
          <p:cNvSpPr>
            <a:spLocks noChangeShapeType="1"/>
          </p:cNvSpPr>
          <p:nvPr/>
        </p:nvSpPr>
        <p:spPr bwMode="auto">
          <a:xfrm>
            <a:off x="7772400" y="4364038"/>
            <a:ext cx="0" cy="381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600" dirty="0">
              <a:latin typeface="Calibri" panose="020F0502020204030204" pitchFamily="34" charset="0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1AC1F67-5BDF-0AD5-CD08-F349EEAAA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>
            <a:spAutoFit/>
          </a:bodyPr>
          <a:lstStyle/>
          <a:p>
            <a:r>
              <a:rPr lang="en-US" dirty="0"/>
              <a:t>Descriptive &amp; Inferential Statistics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A3D8759-C4AA-3BB2-FA3F-CD45ACA7087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18</a:t>
            </a:fld>
            <a:endParaRPr lang="en-US" alt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9" name="Oval 3">
            <a:extLst>
              <a:ext uri="{FF2B5EF4-FFF2-40B4-BE49-F238E27FC236}">
                <a16:creationId xmlns:a16="http://schemas.microsoft.com/office/drawing/2014/main" id="{C998FF61-3538-A72A-E515-E622C2614E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0" y="2305050"/>
            <a:ext cx="3276600" cy="19812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800" dirty="0">
                <a:latin typeface="Calibri" panose="020F0502020204030204" pitchFamily="34" charset="0"/>
              </a:rPr>
              <a:t>Population</a:t>
            </a:r>
          </a:p>
        </p:txBody>
      </p:sp>
      <p:sp>
        <p:nvSpPr>
          <p:cNvPr id="24580" name="Oval 4">
            <a:extLst>
              <a:ext uri="{FF2B5EF4-FFF2-40B4-BE49-F238E27FC236}">
                <a16:creationId xmlns:a16="http://schemas.microsoft.com/office/drawing/2014/main" id="{B81C4212-9C28-BDE9-0A00-21E72F8B1B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4600" y="4210050"/>
            <a:ext cx="990600" cy="8382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Calibri" panose="020F0502020204030204" pitchFamily="34" charset="0"/>
              </a:rPr>
              <a:t>Sample</a:t>
            </a:r>
          </a:p>
        </p:txBody>
      </p:sp>
      <p:sp>
        <p:nvSpPr>
          <p:cNvPr id="24581" name="Line 5">
            <a:extLst>
              <a:ext uri="{FF2B5EF4-FFF2-40B4-BE49-F238E27FC236}">
                <a16:creationId xmlns:a16="http://schemas.microsoft.com/office/drawing/2014/main" id="{166FAB0E-B772-A3D2-4B57-DAE1D06D3396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429000" y="3676650"/>
            <a:ext cx="762000" cy="6096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25606" name="Text Box 6">
            <a:extLst>
              <a:ext uri="{FF2B5EF4-FFF2-40B4-BE49-F238E27FC236}">
                <a16:creationId xmlns:a16="http://schemas.microsoft.com/office/drawing/2014/main" id="{C46A0ECD-61E6-35B8-3613-76C092E62B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6225" y="4210050"/>
            <a:ext cx="4695131" cy="1077218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9pPr>
          </a:lstStyle>
          <a:p>
            <a:pPr algn="ctr" eaLnBrk="1" hangingPunct="1">
              <a:defRPr/>
            </a:pPr>
            <a:r>
              <a:rPr lang="en-US" sz="3200" dirty="0">
                <a:solidFill>
                  <a:schemeClr val="bg1"/>
                </a:solidFill>
                <a:latin typeface="Calibri" panose="020F0502020204030204" pitchFamily="34" charset="0"/>
              </a:rPr>
              <a:t>Draw inferences about the </a:t>
            </a:r>
          </a:p>
          <a:p>
            <a:pPr algn="ctr" eaLnBrk="1" hangingPunct="1">
              <a:defRPr/>
            </a:pPr>
            <a:r>
              <a:rPr lang="en-US" sz="3200" dirty="0">
                <a:solidFill>
                  <a:schemeClr val="bg1"/>
                </a:solidFill>
                <a:latin typeface="Calibri" panose="020F0502020204030204" pitchFamily="34" charset="0"/>
              </a:rPr>
              <a:t>larger group</a:t>
            </a:r>
          </a:p>
        </p:txBody>
      </p:sp>
      <p:sp>
        <p:nvSpPr>
          <p:cNvPr id="24583" name="Oval 7">
            <a:extLst>
              <a:ext uri="{FF2B5EF4-FFF2-40B4-BE49-F238E27FC236}">
                <a16:creationId xmlns:a16="http://schemas.microsoft.com/office/drawing/2014/main" id="{3935E7FF-4EBB-96CD-2820-BD624CA217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43400" y="1390650"/>
            <a:ext cx="990600" cy="8382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Calibri" panose="020F0502020204030204" pitchFamily="34" charset="0"/>
              </a:rPr>
              <a:t>Sample</a:t>
            </a:r>
          </a:p>
        </p:txBody>
      </p:sp>
      <p:sp>
        <p:nvSpPr>
          <p:cNvPr id="24584" name="Oval 8">
            <a:extLst>
              <a:ext uri="{FF2B5EF4-FFF2-40B4-BE49-F238E27FC236}">
                <a16:creationId xmlns:a16="http://schemas.microsoft.com/office/drawing/2014/main" id="{67B7F9A7-5BAE-5026-63F9-3251246496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800" y="2762250"/>
            <a:ext cx="990600" cy="8382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Calibri" panose="020F0502020204030204" pitchFamily="34" charset="0"/>
              </a:rPr>
              <a:t>Sample</a:t>
            </a:r>
          </a:p>
        </p:txBody>
      </p:sp>
      <p:sp>
        <p:nvSpPr>
          <p:cNvPr id="24585" name="Oval 9">
            <a:extLst>
              <a:ext uri="{FF2B5EF4-FFF2-40B4-BE49-F238E27FC236}">
                <a16:creationId xmlns:a16="http://schemas.microsoft.com/office/drawing/2014/main" id="{79B7FCCE-034A-E1C2-B4AE-295DB17920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3600" y="1695450"/>
            <a:ext cx="990600" cy="8382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Calibri" panose="020F0502020204030204" pitchFamily="34" charset="0"/>
              </a:rPr>
              <a:t>Sample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44AFCC7-926C-9AC8-7587-104DF9FB7D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Inferential Statistics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70BEF0-99BC-A825-A103-CDD7E445B4E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19</a:t>
            </a:fld>
            <a:endParaRPr lang="en-US" alt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1856420" y="1359221"/>
            <a:ext cx="8479160" cy="4955854"/>
            <a:chOff x="332420" y="1061095"/>
            <a:chExt cx="8479160" cy="4955854"/>
          </a:xfrm>
        </p:grpSpPr>
        <p:sp>
          <p:nvSpPr>
            <p:cNvPr id="7" name="Straight Connector 3"/>
            <p:cNvSpPr/>
            <p:nvPr/>
          </p:nvSpPr>
          <p:spPr>
            <a:xfrm>
              <a:off x="6639721" y="3810000"/>
              <a:ext cx="1083569" cy="858329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426489"/>
                  </a:lnTo>
                  <a:lnTo>
                    <a:pt x="1083569" y="426489"/>
                  </a:lnTo>
                  <a:lnTo>
                    <a:pt x="1083569" y="591464"/>
                  </a:lnTo>
                </a:path>
              </a:pathLst>
            </a:custGeom>
            <a:noFill/>
            <a:ln w="28575" cmpd="dbl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8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dirty="0">
                <a:latin typeface="Calibri" panose="020F0502020204030204" pitchFamily="34" charset="0"/>
              </a:endParaRPr>
            </a:p>
          </p:txBody>
        </p:sp>
        <p:sp>
          <p:nvSpPr>
            <p:cNvPr id="8" name="Straight Connector 4"/>
            <p:cNvSpPr/>
            <p:nvPr/>
          </p:nvSpPr>
          <p:spPr>
            <a:xfrm>
              <a:off x="5495425" y="3810000"/>
              <a:ext cx="1144296" cy="825837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1144296" y="0"/>
                  </a:moveTo>
                  <a:lnTo>
                    <a:pt x="1144296" y="404099"/>
                  </a:lnTo>
                  <a:lnTo>
                    <a:pt x="0" y="404099"/>
                  </a:lnTo>
                  <a:lnTo>
                    <a:pt x="0" y="569074"/>
                  </a:lnTo>
                </a:path>
              </a:pathLst>
            </a:custGeom>
            <a:noFill/>
            <a:ln w="28575" cmpd="dbl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8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dirty="0">
                <a:latin typeface="Calibri" panose="020F0502020204030204" pitchFamily="34" charset="0"/>
              </a:endParaRPr>
            </a:p>
          </p:txBody>
        </p:sp>
        <p:sp>
          <p:nvSpPr>
            <p:cNvPr id="9" name="Straight Connector 6"/>
            <p:cNvSpPr/>
            <p:nvPr/>
          </p:nvSpPr>
          <p:spPr>
            <a:xfrm>
              <a:off x="2286566" y="3820389"/>
              <a:ext cx="1088288" cy="751611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0" y="0"/>
                  </a:moveTo>
                  <a:lnTo>
                    <a:pt x="0" y="352951"/>
                  </a:lnTo>
                  <a:lnTo>
                    <a:pt x="1088288" y="352951"/>
                  </a:lnTo>
                  <a:lnTo>
                    <a:pt x="1088288" y="517926"/>
                  </a:lnTo>
                </a:path>
              </a:pathLst>
            </a:custGeom>
            <a:noFill/>
            <a:ln w="28575" cmpd="dbl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8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dirty="0">
                <a:latin typeface="Calibri" panose="020F0502020204030204" pitchFamily="34" charset="0"/>
              </a:endParaRPr>
            </a:p>
          </p:txBody>
        </p:sp>
        <p:sp>
          <p:nvSpPr>
            <p:cNvPr id="10" name="Straight Connector 7"/>
            <p:cNvSpPr/>
            <p:nvPr/>
          </p:nvSpPr>
          <p:spPr>
            <a:xfrm>
              <a:off x="1198277" y="3820389"/>
              <a:ext cx="1088288" cy="751611"/>
            </a:xfrm>
            <a:custGeom>
              <a:avLst/>
              <a:gdLst/>
              <a:ahLst/>
              <a:cxnLst/>
              <a:rect l="0" t="0" r="0" b="0"/>
              <a:pathLst>
                <a:path>
                  <a:moveTo>
                    <a:pt x="1088288" y="0"/>
                  </a:moveTo>
                  <a:lnTo>
                    <a:pt x="1088288" y="352951"/>
                  </a:lnTo>
                  <a:lnTo>
                    <a:pt x="0" y="352951"/>
                  </a:lnTo>
                  <a:lnTo>
                    <a:pt x="0" y="517926"/>
                  </a:lnTo>
                </a:path>
              </a:pathLst>
            </a:custGeom>
            <a:noFill/>
            <a:ln w="28575" cmpd="dbl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80000"/>
                <a:hueOff val="0"/>
                <a:satOff val="0"/>
                <a:lumOff val="0"/>
                <a:alphaOff val="0"/>
              </a:schemeClr>
            </a:lnRef>
            <a:fillRef idx="0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 dirty="0">
                <a:latin typeface="Calibri" panose="020F0502020204030204" pitchFamily="34" charset="0"/>
              </a:endParaRPr>
            </a:p>
          </p:txBody>
        </p:sp>
        <p:grpSp>
          <p:nvGrpSpPr>
            <p:cNvPr id="11" name="Group 29"/>
            <p:cNvGrpSpPr/>
            <p:nvPr/>
          </p:nvGrpSpPr>
          <p:grpSpPr>
            <a:xfrm>
              <a:off x="1842676" y="1061095"/>
              <a:ext cx="4837268" cy="2139305"/>
              <a:chOff x="1842676" y="1061095"/>
              <a:chExt cx="4837268" cy="2139305"/>
            </a:xfrm>
          </p:grpSpPr>
          <p:sp>
            <p:nvSpPr>
              <p:cNvPr id="30" name="Straight Connector 5"/>
              <p:cNvSpPr/>
              <p:nvPr/>
            </p:nvSpPr>
            <p:spPr>
              <a:xfrm>
                <a:off x="4063439" y="2054066"/>
                <a:ext cx="2108761" cy="1146334"/>
              </a:xfrm>
              <a:custGeom>
                <a:avLst/>
                <a:gdLst/>
                <a:ahLst/>
                <a:cxnLst/>
                <a:rect l="0" t="0" r="0" b="0"/>
                <a:pathLst>
                  <a:path>
                    <a:moveTo>
                      <a:pt x="0" y="0"/>
                    </a:moveTo>
                    <a:lnTo>
                      <a:pt x="0" y="352951"/>
                    </a:lnTo>
                    <a:lnTo>
                      <a:pt x="2576282" y="352951"/>
                    </a:lnTo>
                    <a:lnTo>
                      <a:pt x="2576282" y="517926"/>
                    </a:lnTo>
                  </a:path>
                </a:pathLst>
              </a:custGeom>
              <a:noFill/>
              <a:ln w="28575" cmpd="dbl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60000"/>
                  <a:hueOff val="0"/>
                  <a:satOff val="0"/>
                  <a:lumOff val="0"/>
                  <a:alphaOff val="0"/>
                </a:schemeClr>
              </a:lnRef>
              <a:fillRef idx="0">
                <a:scrgbClr r="0" g="0" b="0"/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tx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endParaRPr lang="en-GB" dirty="0">
                  <a:latin typeface="Calibri" panose="020F0502020204030204" pitchFamily="34" charset="0"/>
                </a:endParaRPr>
              </a:p>
            </p:txBody>
          </p:sp>
          <p:sp>
            <p:nvSpPr>
              <p:cNvPr id="31" name="Straight Connector 8"/>
              <p:cNvSpPr/>
              <p:nvPr/>
            </p:nvSpPr>
            <p:spPr>
              <a:xfrm>
                <a:off x="2286566" y="2050732"/>
                <a:ext cx="1776873" cy="751611"/>
              </a:xfrm>
              <a:custGeom>
                <a:avLst/>
                <a:gdLst/>
                <a:ahLst/>
                <a:cxnLst/>
                <a:rect l="0" t="0" r="0" b="0"/>
                <a:pathLst>
                  <a:path>
                    <a:moveTo>
                      <a:pt x="1776873" y="0"/>
                    </a:moveTo>
                    <a:lnTo>
                      <a:pt x="1776873" y="352951"/>
                    </a:lnTo>
                    <a:lnTo>
                      <a:pt x="0" y="352951"/>
                    </a:lnTo>
                    <a:lnTo>
                      <a:pt x="0" y="517926"/>
                    </a:lnTo>
                  </a:path>
                </a:pathLst>
              </a:custGeom>
              <a:noFill/>
              <a:ln w="28575" cmpd="dbl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2">
                <a:schemeClr val="accent1">
                  <a:shade val="60000"/>
                  <a:hueOff val="0"/>
                  <a:satOff val="0"/>
                  <a:lumOff val="0"/>
                  <a:alphaOff val="0"/>
                </a:schemeClr>
              </a:lnRef>
              <a:fillRef idx="0">
                <a:scrgbClr r="0" g="0" b="0"/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tx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endParaRPr lang="en-GB" dirty="0">
                  <a:latin typeface="Calibri" panose="020F0502020204030204" pitchFamily="34" charset="0"/>
                </a:endParaRPr>
              </a:p>
            </p:txBody>
          </p:sp>
          <p:grpSp>
            <p:nvGrpSpPr>
              <p:cNvPr id="32" name="Group 36"/>
              <p:cNvGrpSpPr/>
              <p:nvPr/>
            </p:nvGrpSpPr>
            <p:grpSpPr>
              <a:xfrm>
                <a:off x="1842676" y="1061095"/>
                <a:ext cx="4837268" cy="1037159"/>
                <a:chOff x="1710651" y="853321"/>
                <a:chExt cx="4837268" cy="714694"/>
              </a:xfrm>
            </p:grpSpPr>
            <p:sp>
              <p:nvSpPr>
                <p:cNvPr id="33" name="Rounded Rectangle 32"/>
                <p:cNvSpPr/>
                <p:nvPr/>
              </p:nvSpPr>
              <p:spPr>
                <a:xfrm>
                  <a:off x="1710651" y="853321"/>
                  <a:ext cx="4837268" cy="714694"/>
                </a:xfrm>
                <a:prstGeom prst="roundRect">
                  <a:avLst>
                    <a:gd name="adj" fmla="val 10000"/>
                  </a:avLst>
                </a:prstGeom>
                <a:ln w="28575" cmpd="dbl">
                  <a:solidFill>
                    <a:schemeClr val="accent6">
                      <a:lumMod val="75000"/>
                    </a:schemeClr>
                  </a:solidFill>
                </a:ln>
              </p:spPr>
              <p:style>
                <a:lnRef idx="2">
                  <a:schemeClr val="accent1">
                    <a:hueOff val="0"/>
                    <a:satOff val="0"/>
                    <a:lumOff val="0"/>
                    <a:alphaOff val="0"/>
                  </a:schemeClr>
                </a:lnRef>
                <a:fillRef idx="1">
                  <a:schemeClr val="lt1">
                    <a:alpha val="90000"/>
                    <a:hueOff val="0"/>
                    <a:satOff val="0"/>
                    <a:lumOff val="0"/>
                    <a:alphaOff val="0"/>
                  </a:schemeClr>
                </a:fillRef>
                <a:effectRef idx="0">
                  <a:schemeClr val="lt1">
                    <a:alpha val="90000"/>
                    <a:hueOff val="0"/>
                    <a:satOff val="0"/>
                    <a:lumOff val="0"/>
                    <a:alphaOff val="0"/>
                  </a:schemeClr>
                </a:effectRef>
                <a:fontRef idx="minor">
                  <a:schemeClr val="dk1">
                    <a:hueOff val="0"/>
                    <a:satOff val="0"/>
                    <a:lumOff val="0"/>
                    <a:alphaOff val="0"/>
                  </a:schemeClr>
                </a:fontRef>
              </p:style>
              <p:txBody>
                <a:bodyPr/>
                <a:lstStyle/>
                <a:p>
                  <a:endParaRPr lang="en-GB" dirty="0">
                    <a:latin typeface="Calibri" panose="020F0502020204030204" pitchFamily="34" charset="0"/>
                  </a:endParaRPr>
                </a:p>
              </p:txBody>
            </p:sp>
            <p:sp>
              <p:nvSpPr>
                <p:cNvPr id="34" name="Rounded Rectangle 10"/>
                <p:cNvSpPr/>
                <p:nvPr/>
              </p:nvSpPr>
              <p:spPr>
                <a:xfrm>
                  <a:off x="1743772" y="853322"/>
                  <a:ext cx="4771026" cy="686540"/>
                </a:xfrm>
                <a:prstGeom prst="rect">
                  <a:avLst/>
                </a:prstGeom>
                <a:ln w="28575" cmpd="dbl">
                  <a:solidFill>
                    <a:schemeClr val="accent6">
                      <a:lumMod val="75000"/>
                    </a:schemeClr>
                  </a:solidFill>
                </a:ln>
              </p:spPr>
              <p:style>
                <a:lnRef idx="0">
                  <a:scrgbClr r="0" g="0" b="0"/>
                </a:lnRef>
                <a:fillRef idx="0">
                  <a:scrgbClr r="0" g="0" b="0"/>
                </a:fillRef>
                <a:effectRef idx="0">
                  <a:scrgbClr r="0" g="0" b="0"/>
                </a:effectRef>
                <a:fontRef idx="minor">
                  <a:schemeClr val="dk1">
                    <a:hueOff val="0"/>
                    <a:satOff val="0"/>
                    <a:lumOff val="0"/>
                    <a:alphaOff val="0"/>
                  </a:schemeClr>
                </a:fontRef>
              </p:style>
              <p:txBody>
                <a:bodyPr spcFirstLastPara="0" vert="horz" wrap="square" lIns="118110" tIns="118110" rIns="118110" bIns="118110" numCol="1" spcCol="1270" anchor="ctr" anchorCtr="0">
                  <a:noAutofit/>
                </a:bodyPr>
                <a:lstStyle/>
                <a:p>
                  <a:pPr algn="ctr" defTabSz="1377950" rtl="1">
                    <a:lnSpc>
                      <a:spcPct val="90000"/>
                    </a:lnSpc>
                    <a:spcBef>
                      <a:spcPct val="0"/>
                    </a:spcBef>
                    <a:spcAft>
                      <a:spcPct val="35000"/>
                    </a:spcAft>
                  </a:pPr>
                  <a:r>
                    <a:rPr lang="en-US" sz="4000" b="1" dirty="0">
                      <a:solidFill>
                        <a:srgbClr val="C00000"/>
                      </a:solidFill>
                      <a:latin typeface="Calibri" panose="020F0502020204030204" pitchFamily="34" charset="0"/>
                      <a:cs typeface="Times New Roman" pitchFamily="18" charset="0"/>
                    </a:rPr>
                    <a:t>Measurement Scales</a:t>
                  </a:r>
                  <a:endParaRPr lang="ar-SA" sz="4000" b="1" dirty="0">
                    <a:solidFill>
                      <a:srgbClr val="C00000"/>
                    </a:solidFill>
                    <a:latin typeface="Calibri" panose="020F0502020204030204" pitchFamily="34" charset="0"/>
                    <a:cs typeface="Times New Roman" pitchFamily="18" charset="0"/>
                  </a:endParaRPr>
                </a:p>
              </p:txBody>
            </p:sp>
          </p:grpSp>
        </p:grpSp>
        <p:grpSp>
          <p:nvGrpSpPr>
            <p:cNvPr id="12" name="Group 37"/>
            <p:cNvGrpSpPr/>
            <p:nvPr/>
          </p:nvGrpSpPr>
          <p:grpSpPr>
            <a:xfrm>
              <a:off x="332420" y="2621270"/>
              <a:ext cx="4304032" cy="1310661"/>
              <a:chOff x="200395" y="2057789"/>
              <a:chExt cx="4304032" cy="903160"/>
            </a:xfrm>
          </p:grpSpPr>
          <p:sp>
            <p:nvSpPr>
              <p:cNvPr id="28" name="Rounded Rectangle 27"/>
              <p:cNvSpPr/>
              <p:nvPr/>
            </p:nvSpPr>
            <p:spPr>
              <a:xfrm>
                <a:off x="200395" y="2057789"/>
                <a:ext cx="4304032" cy="903160"/>
              </a:xfrm>
              <a:prstGeom prst="roundRect">
                <a:avLst>
                  <a:gd name="adj" fmla="val 10000"/>
                </a:avLst>
              </a:prstGeom>
              <a:ln w="28575" cmpd="dbl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2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endParaRPr lang="en-GB" dirty="0">
                  <a:latin typeface="Calibri" panose="020F0502020204030204" pitchFamily="34" charset="0"/>
                </a:endParaRPr>
              </a:p>
            </p:txBody>
          </p:sp>
          <p:sp>
            <p:nvSpPr>
              <p:cNvPr id="29" name="Rounded Rectangle 12"/>
              <p:cNvSpPr/>
              <p:nvPr/>
            </p:nvSpPr>
            <p:spPr>
              <a:xfrm>
                <a:off x="226848" y="2084242"/>
                <a:ext cx="4251126" cy="850254"/>
              </a:xfrm>
              <a:prstGeom prst="rect">
                <a:avLst/>
              </a:prstGeom>
              <a:ln w="28575" cmpd="dbl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118110" tIns="118110" rIns="118110" bIns="118110" numCol="1" spcCol="1270" anchor="ctr" anchorCtr="0">
                <a:noAutofit/>
              </a:bodyPr>
              <a:lstStyle/>
              <a:p>
                <a:pPr algn="ctr" defTabSz="1377950" rtl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sz="3100" b="1" dirty="0">
                    <a:solidFill>
                      <a:srgbClr val="00B050"/>
                    </a:solidFill>
                    <a:latin typeface="Calibri" panose="020F0502020204030204" pitchFamily="34" charset="0"/>
                    <a:cs typeface="Times New Roman" pitchFamily="18" charset="0"/>
                  </a:rPr>
                  <a:t>Qualitative</a:t>
                </a:r>
                <a:endParaRPr lang="ar-SA" sz="3100" dirty="0">
                  <a:solidFill>
                    <a:srgbClr val="00B050"/>
                  </a:solidFill>
                  <a:latin typeface="Calibri" panose="020F0502020204030204" pitchFamily="34" charset="0"/>
                  <a:cs typeface="Times New Roman" pitchFamily="18" charset="0"/>
                </a:endParaRPr>
              </a:p>
            </p:txBody>
          </p:sp>
        </p:grpSp>
        <p:grpSp>
          <p:nvGrpSpPr>
            <p:cNvPr id="13" name="Group 38"/>
            <p:cNvGrpSpPr/>
            <p:nvPr/>
          </p:nvGrpSpPr>
          <p:grpSpPr>
            <a:xfrm>
              <a:off x="505729" y="4343400"/>
              <a:ext cx="1780836" cy="1641056"/>
              <a:chOff x="373704" y="3478877"/>
              <a:chExt cx="1780836" cy="1130831"/>
            </a:xfrm>
          </p:grpSpPr>
          <p:sp>
            <p:nvSpPr>
              <p:cNvPr id="26" name="Rounded Rectangle 25"/>
              <p:cNvSpPr/>
              <p:nvPr/>
            </p:nvSpPr>
            <p:spPr>
              <a:xfrm>
                <a:off x="373704" y="3478877"/>
                <a:ext cx="1780836" cy="1130831"/>
              </a:xfrm>
              <a:prstGeom prst="roundRect">
                <a:avLst>
                  <a:gd name="adj" fmla="val 10000"/>
                </a:avLst>
              </a:prstGeom>
              <a:ln w="28575" cmpd="dbl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2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endParaRPr lang="en-GB" dirty="0">
                  <a:latin typeface="Calibri" panose="020F0502020204030204" pitchFamily="34" charset="0"/>
                </a:endParaRPr>
              </a:p>
            </p:txBody>
          </p:sp>
          <p:sp>
            <p:nvSpPr>
              <p:cNvPr id="27" name="Rounded Rectangle 14"/>
              <p:cNvSpPr/>
              <p:nvPr/>
            </p:nvSpPr>
            <p:spPr>
              <a:xfrm>
                <a:off x="406825" y="3511998"/>
                <a:ext cx="1714594" cy="1064589"/>
              </a:xfrm>
              <a:prstGeom prst="rect">
                <a:avLst/>
              </a:prstGeom>
              <a:ln w="28575" cmpd="dbl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118110" tIns="118110" rIns="118110" bIns="118110" numCol="1" spcCol="1270" anchor="ctr" anchorCtr="0">
                <a:noAutofit/>
              </a:bodyPr>
              <a:lstStyle/>
              <a:p>
                <a:pPr algn="ctr" defTabSz="1377950" rtl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sz="3100" dirty="0">
                    <a:solidFill>
                      <a:srgbClr val="002060"/>
                    </a:solidFill>
                    <a:latin typeface="Calibri" panose="020F0502020204030204" pitchFamily="34" charset="0"/>
                    <a:cs typeface="Times New Roman" pitchFamily="18" charset="0"/>
                  </a:rPr>
                  <a:t>Nominal</a:t>
                </a:r>
                <a:endParaRPr lang="ar-SA" sz="3100" dirty="0">
                  <a:solidFill>
                    <a:srgbClr val="002060"/>
                  </a:solidFill>
                  <a:latin typeface="Calibri" panose="020F0502020204030204" pitchFamily="34" charset="0"/>
                  <a:cs typeface="Times New Roman" pitchFamily="18" charset="0"/>
                </a:endParaRPr>
              </a:p>
            </p:txBody>
          </p:sp>
        </p:grpSp>
        <p:grpSp>
          <p:nvGrpSpPr>
            <p:cNvPr id="14" name="Group 39"/>
            <p:cNvGrpSpPr/>
            <p:nvPr/>
          </p:nvGrpSpPr>
          <p:grpSpPr>
            <a:xfrm>
              <a:off x="2682307" y="4343400"/>
              <a:ext cx="1780836" cy="1641056"/>
              <a:chOff x="2550282" y="3478877"/>
              <a:chExt cx="1780836" cy="1130831"/>
            </a:xfrm>
          </p:grpSpPr>
          <p:sp>
            <p:nvSpPr>
              <p:cNvPr id="24" name="Rounded Rectangle 23"/>
              <p:cNvSpPr/>
              <p:nvPr/>
            </p:nvSpPr>
            <p:spPr>
              <a:xfrm>
                <a:off x="2550282" y="3478877"/>
                <a:ext cx="1780836" cy="1130831"/>
              </a:xfrm>
              <a:prstGeom prst="roundRect">
                <a:avLst>
                  <a:gd name="adj" fmla="val 10000"/>
                </a:avLst>
              </a:prstGeom>
              <a:ln w="28575" cmpd="dbl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2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endParaRPr lang="en-GB" dirty="0">
                  <a:latin typeface="Calibri" panose="020F0502020204030204" pitchFamily="34" charset="0"/>
                </a:endParaRPr>
              </a:p>
            </p:txBody>
          </p:sp>
          <p:sp>
            <p:nvSpPr>
              <p:cNvPr id="25" name="Rounded Rectangle 16"/>
              <p:cNvSpPr/>
              <p:nvPr/>
            </p:nvSpPr>
            <p:spPr>
              <a:xfrm>
                <a:off x="2583403" y="3511998"/>
                <a:ext cx="1714594" cy="1064589"/>
              </a:xfrm>
              <a:prstGeom prst="rect">
                <a:avLst/>
              </a:prstGeom>
              <a:ln w="28575" cmpd="dbl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118110" tIns="118110" rIns="118110" bIns="118110" numCol="1" spcCol="1270" anchor="ctr" anchorCtr="0">
                <a:noAutofit/>
              </a:bodyPr>
              <a:lstStyle/>
              <a:p>
                <a:pPr algn="ctr" defTabSz="1377950" rtl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sz="3100" dirty="0">
                    <a:solidFill>
                      <a:srgbClr val="002060"/>
                    </a:solidFill>
                    <a:latin typeface="Calibri" panose="020F0502020204030204" pitchFamily="34" charset="0"/>
                    <a:cs typeface="Times New Roman" pitchFamily="18" charset="0"/>
                  </a:rPr>
                  <a:t>Ordinal</a:t>
                </a:r>
                <a:endParaRPr lang="ar-SA" sz="3100" dirty="0">
                  <a:solidFill>
                    <a:srgbClr val="002060"/>
                  </a:solidFill>
                  <a:latin typeface="Calibri" panose="020F0502020204030204" pitchFamily="34" charset="0"/>
                  <a:cs typeface="Times New Roman" pitchFamily="18" charset="0"/>
                </a:endParaRPr>
              </a:p>
            </p:txBody>
          </p:sp>
        </p:grpSp>
        <p:grpSp>
          <p:nvGrpSpPr>
            <p:cNvPr id="15" name="Group 40"/>
            <p:cNvGrpSpPr/>
            <p:nvPr/>
          </p:nvGrpSpPr>
          <p:grpSpPr>
            <a:xfrm>
              <a:off x="5410200" y="2667000"/>
              <a:ext cx="2705215" cy="1176292"/>
              <a:chOff x="5352960" y="2057789"/>
              <a:chExt cx="2705215" cy="810568"/>
            </a:xfrm>
          </p:grpSpPr>
          <p:sp>
            <p:nvSpPr>
              <p:cNvPr id="22" name="Rounded Rectangle 21"/>
              <p:cNvSpPr/>
              <p:nvPr/>
            </p:nvSpPr>
            <p:spPr>
              <a:xfrm>
                <a:off x="5352960" y="2057789"/>
                <a:ext cx="2705215" cy="810568"/>
              </a:xfrm>
              <a:prstGeom prst="roundRect">
                <a:avLst>
                  <a:gd name="adj" fmla="val 10000"/>
                </a:avLst>
              </a:prstGeom>
              <a:ln w="28575" cmpd="dbl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2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endParaRPr lang="en-GB" dirty="0">
                  <a:latin typeface="Calibri" panose="020F0502020204030204" pitchFamily="34" charset="0"/>
                </a:endParaRPr>
              </a:p>
            </p:txBody>
          </p:sp>
          <p:sp>
            <p:nvSpPr>
              <p:cNvPr id="23" name="Rounded Rectangle 18"/>
              <p:cNvSpPr/>
              <p:nvPr/>
            </p:nvSpPr>
            <p:spPr>
              <a:xfrm>
                <a:off x="5376701" y="2081530"/>
                <a:ext cx="2657733" cy="763086"/>
              </a:xfrm>
              <a:prstGeom prst="rect">
                <a:avLst/>
              </a:prstGeom>
              <a:ln w="28575" cmpd="dbl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118110" tIns="118110" rIns="118110" bIns="118110" numCol="1" spcCol="1270" anchor="ctr" anchorCtr="0">
                <a:noAutofit/>
              </a:bodyPr>
              <a:lstStyle/>
              <a:p>
                <a:pPr algn="ctr" defTabSz="1377950" rtl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sz="3100" b="1" dirty="0">
                    <a:solidFill>
                      <a:srgbClr val="00B050"/>
                    </a:solidFill>
                    <a:latin typeface="Calibri" panose="020F0502020204030204" pitchFamily="34" charset="0"/>
                    <a:cs typeface="Times New Roman" pitchFamily="18" charset="0"/>
                  </a:rPr>
                  <a:t>Quantitative</a:t>
                </a:r>
                <a:endParaRPr lang="ar-SA" sz="3100" dirty="0">
                  <a:solidFill>
                    <a:srgbClr val="00B050"/>
                  </a:solidFill>
                  <a:latin typeface="Calibri" panose="020F0502020204030204" pitchFamily="34" charset="0"/>
                  <a:cs typeface="Times New Roman" pitchFamily="18" charset="0"/>
                </a:endParaRPr>
              </a:p>
            </p:txBody>
          </p:sp>
        </p:grpSp>
        <p:grpSp>
          <p:nvGrpSpPr>
            <p:cNvPr id="16" name="Group 41"/>
            <p:cNvGrpSpPr/>
            <p:nvPr/>
          </p:nvGrpSpPr>
          <p:grpSpPr>
            <a:xfrm>
              <a:off x="4802878" y="4343400"/>
              <a:ext cx="1780836" cy="1641056"/>
              <a:chOff x="4670853" y="3437432"/>
              <a:chExt cx="1780836" cy="1130831"/>
            </a:xfrm>
          </p:grpSpPr>
          <p:sp>
            <p:nvSpPr>
              <p:cNvPr id="20" name="Rounded Rectangle 19"/>
              <p:cNvSpPr/>
              <p:nvPr/>
            </p:nvSpPr>
            <p:spPr>
              <a:xfrm>
                <a:off x="4670853" y="3437432"/>
                <a:ext cx="1780836" cy="1130831"/>
              </a:xfrm>
              <a:prstGeom prst="roundRect">
                <a:avLst>
                  <a:gd name="adj" fmla="val 10000"/>
                </a:avLst>
              </a:prstGeom>
              <a:ln w="28575" cmpd="dbl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2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endParaRPr lang="en-GB" dirty="0">
                  <a:latin typeface="Calibri" panose="020F0502020204030204" pitchFamily="34" charset="0"/>
                </a:endParaRPr>
              </a:p>
            </p:txBody>
          </p:sp>
          <p:sp>
            <p:nvSpPr>
              <p:cNvPr id="21" name="Rounded Rectangle 20"/>
              <p:cNvSpPr/>
              <p:nvPr/>
            </p:nvSpPr>
            <p:spPr>
              <a:xfrm>
                <a:off x="4703974" y="3470553"/>
                <a:ext cx="1714594" cy="1064589"/>
              </a:xfrm>
              <a:prstGeom prst="rect">
                <a:avLst/>
              </a:prstGeom>
              <a:ln w="28575" cmpd="dbl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118110" tIns="118110" rIns="118110" bIns="118110" numCol="1" spcCol="1270" anchor="ctr" anchorCtr="0">
                <a:noAutofit/>
              </a:bodyPr>
              <a:lstStyle/>
              <a:p>
                <a:pPr algn="ctr" defTabSz="1377950" rtl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sz="3100" dirty="0">
                    <a:solidFill>
                      <a:srgbClr val="002060"/>
                    </a:solidFill>
                    <a:latin typeface="Calibri" panose="020F0502020204030204" pitchFamily="34" charset="0"/>
                    <a:cs typeface="Times New Roman" pitchFamily="18" charset="0"/>
                  </a:rPr>
                  <a:t>Interval</a:t>
                </a:r>
                <a:endParaRPr lang="ar-SA" sz="3100" dirty="0">
                  <a:solidFill>
                    <a:srgbClr val="002060"/>
                  </a:solidFill>
                  <a:latin typeface="Calibri" panose="020F0502020204030204" pitchFamily="34" charset="0"/>
                  <a:cs typeface="Times New Roman" pitchFamily="18" charset="0"/>
                </a:endParaRPr>
              </a:p>
            </p:txBody>
          </p:sp>
        </p:grpSp>
        <p:grpSp>
          <p:nvGrpSpPr>
            <p:cNvPr id="17" name="Group 42"/>
            <p:cNvGrpSpPr/>
            <p:nvPr/>
          </p:nvGrpSpPr>
          <p:grpSpPr>
            <a:xfrm>
              <a:off x="7030744" y="4375893"/>
              <a:ext cx="1780836" cy="1641056"/>
              <a:chOff x="6898719" y="3459822"/>
              <a:chExt cx="1780836" cy="1130831"/>
            </a:xfrm>
          </p:grpSpPr>
          <p:sp>
            <p:nvSpPr>
              <p:cNvPr id="18" name="Rounded Rectangle 17"/>
              <p:cNvSpPr/>
              <p:nvPr/>
            </p:nvSpPr>
            <p:spPr>
              <a:xfrm>
                <a:off x="6898719" y="3459822"/>
                <a:ext cx="1780836" cy="1130831"/>
              </a:xfrm>
              <a:prstGeom prst="roundRect">
                <a:avLst>
                  <a:gd name="adj" fmla="val 10000"/>
                </a:avLst>
              </a:prstGeom>
              <a:ln w="28575" cmpd="dbl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2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lt1">
                  <a:alpha val="9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endParaRPr lang="en-GB" dirty="0">
                  <a:latin typeface="Calibri" panose="020F0502020204030204" pitchFamily="34" charset="0"/>
                </a:endParaRPr>
              </a:p>
            </p:txBody>
          </p:sp>
          <p:sp>
            <p:nvSpPr>
              <p:cNvPr id="19" name="Rounded Rectangle 22"/>
              <p:cNvSpPr/>
              <p:nvPr/>
            </p:nvSpPr>
            <p:spPr>
              <a:xfrm>
                <a:off x="6931840" y="3492943"/>
                <a:ext cx="1714594" cy="1064589"/>
              </a:xfrm>
              <a:prstGeom prst="rect">
                <a:avLst/>
              </a:prstGeom>
              <a:ln w="28575" cmpd="dbl">
                <a:solidFill>
                  <a:schemeClr val="accent6">
                    <a:lumMod val="75000"/>
                  </a:schemeClr>
                </a:solidFill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 spcFirstLastPara="0" vert="horz" wrap="square" lIns="118110" tIns="118110" rIns="118110" bIns="118110" numCol="1" spcCol="1270" anchor="ctr" anchorCtr="0">
                <a:noAutofit/>
              </a:bodyPr>
              <a:lstStyle/>
              <a:p>
                <a:pPr algn="ctr" defTabSz="1377950" rtl="1">
                  <a:lnSpc>
                    <a:spcPct val="90000"/>
                  </a:lnSpc>
                  <a:spcBef>
                    <a:spcPct val="0"/>
                  </a:spcBef>
                  <a:spcAft>
                    <a:spcPct val="35000"/>
                  </a:spcAft>
                </a:pPr>
                <a:r>
                  <a:rPr lang="en-US" sz="3100" dirty="0">
                    <a:solidFill>
                      <a:srgbClr val="002060"/>
                    </a:solidFill>
                    <a:latin typeface="Calibri" panose="020F0502020204030204" pitchFamily="34" charset="0"/>
                    <a:cs typeface="Times New Roman" pitchFamily="18" charset="0"/>
                  </a:rPr>
                  <a:t>Ratio</a:t>
                </a:r>
                <a:endParaRPr lang="ar-SA" sz="3100" dirty="0">
                  <a:solidFill>
                    <a:srgbClr val="002060"/>
                  </a:solidFill>
                  <a:latin typeface="Calibri" panose="020F0502020204030204" pitchFamily="34" charset="0"/>
                  <a:cs typeface="Times New Roman" pitchFamily="18" charset="0"/>
                </a:endParaRPr>
              </a:p>
            </p:txBody>
          </p:sp>
        </p:grpSp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0A89AA30-4552-0E23-8C90-A78BE91BF8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4000" dirty="0">
                <a:cs typeface="Times New Roman" panose="02020603050405020304" pitchFamily="18" charset="0"/>
              </a:rPr>
              <a:t>Scale of Data</a:t>
            </a:r>
            <a:endParaRPr lang="en-GB" sz="4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BF2E75-950B-F53E-22E7-EF0D60490E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20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849436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098C3-6233-68A8-2B64-090E2B37D6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Scale of Data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6A36D3-A1D0-B129-7923-B9FA1CAC38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altLang="en-US" sz="2400" b="1" dirty="0">
                <a:solidFill>
                  <a:srgbClr val="0070C0"/>
                </a:solidFill>
                <a:cs typeface="Times New Roman" panose="02020603050405020304" pitchFamily="18" charset="0"/>
              </a:rPr>
              <a:t> Nominal</a:t>
            </a:r>
            <a:r>
              <a:rPr lang="en-US" altLang="en-US" sz="2400" dirty="0">
                <a:cs typeface="Times New Roman" panose="02020603050405020304" pitchFamily="18" charset="0"/>
              </a:rPr>
              <a:t>:  Data do not represent an amount or quantity (e.g., Marital Status, Sex) 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sz="2400" dirty="0">
                <a:cs typeface="Times New Roman" panose="02020603050405020304" pitchFamily="18" charset="0"/>
              </a:rPr>
              <a:t> </a:t>
            </a:r>
            <a:r>
              <a:rPr lang="en-US" altLang="en-US" sz="2400" b="1" dirty="0">
                <a:solidFill>
                  <a:srgbClr val="0070C0"/>
                </a:solidFill>
                <a:cs typeface="Times New Roman" panose="02020603050405020304" pitchFamily="18" charset="0"/>
              </a:rPr>
              <a:t>Ordinal</a:t>
            </a:r>
            <a:r>
              <a:rPr lang="en-US" altLang="en-US" sz="2400" dirty="0">
                <a:cs typeface="Times New Roman" panose="02020603050405020304" pitchFamily="18" charset="0"/>
              </a:rPr>
              <a:t>:  Data represent an ordered series of relationship (e.g., level of education)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sz="2400" dirty="0">
                <a:cs typeface="Times New Roman" panose="02020603050405020304" pitchFamily="18" charset="0"/>
              </a:rPr>
              <a:t> </a:t>
            </a:r>
            <a:r>
              <a:rPr lang="en-US" altLang="en-US" sz="2400" b="1" dirty="0">
                <a:solidFill>
                  <a:srgbClr val="0070C0"/>
                </a:solidFill>
                <a:cs typeface="Times New Roman" panose="02020603050405020304" pitchFamily="18" charset="0"/>
              </a:rPr>
              <a:t>Interval</a:t>
            </a:r>
            <a:r>
              <a:rPr lang="en-US" altLang="en-US" sz="2400" dirty="0">
                <a:cs typeface="Times New Roman" panose="02020603050405020304" pitchFamily="18" charset="0"/>
              </a:rPr>
              <a:t>: Data are measured on an interval scale having equal units but an arbitrary zero point. (e.g.: Temperature in Fahrenheit) </a:t>
            </a:r>
          </a:p>
          <a:p>
            <a:pPr marL="457200" indent="-457200">
              <a:buFont typeface="+mj-lt"/>
              <a:buAutoNum type="arabicPeriod"/>
            </a:pPr>
            <a:r>
              <a:rPr lang="en-US" altLang="en-US" sz="2400" dirty="0">
                <a:cs typeface="Times New Roman" panose="02020603050405020304" pitchFamily="18" charset="0"/>
              </a:rPr>
              <a:t> </a:t>
            </a:r>
            <a:r>
              <a:rPr lang="en-US" altLang="en-US" sz="2400" b="1" dirty="0">
                <a:solidFill>
                  <a:srgbClr val="0070C0"/>
                </a:solidFill>
                <a:cs typeface="Times New Roman" panose="02020603050405020304" pitchFamily="18" charset="0"/>
              </a:rPr>
              <a:t>Interval Ratio</a:t>
            </a:r>
            <a:r>
              <a:rPr lang="en-US" altLang="en-US" sz="2400" dirty="0">
                <a:cs typeface="Times New Roman" panose="02020603050405020304" pitchFamily="18" charset="0"/>
              </a:rPr>
              <a:t>:  Variable such as weight for which we can compare meaningfully one weight versus another (say, 100 Kg is twice 50 Kg)</a:t>
            </a:r>
            <a:endParaRPr lang="en-US" altLang="en-US" sz="2800" dirty="0">
              <a:cs typeface="Times New Roman" panose="02020603050405020304" pitchFamily="18" charset="0"/>
            </a:endParaRPr>
          </a:p>
          <a:p>
            <a:pPr marL="457200" indent="-457200">
              <a:buFont typeface="+mj-lt"/>
              <a:buAutoNum type="arabicPeriod"/>
            </a:pPr>
            <a:endParaRPr lang="en-GB" sz="24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3C05142-459E-1BDE-0A3B-BB8717EA64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21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405292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Shape 1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0" name="Google Shape;180;p30"/>
          <p:cNvGraphicFramePr/>
          <p:nvPr>
            <p:extLst>
              <p:ext uri="{D42A27DB-BD31-4B8C-83A1-F6EECF244321}">
                <p14:modId xmlns:p14="http://schemas.microsoft.com/office/powerpoint/2010/main" val="1368585168"/>
              </p:ext>
            </p:extLst>
          </p:nvPr>
        </p:nvGraphicFramePr>
        <p:xfrm>
          <a:off x="142876" y="1850353"/>
          <a:ext cx="11896725" cy="3639123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94494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9862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6557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96106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u="none" strike="noStrike" cap="none" dirty="0">
                          <a:latin typeface="Calibri" panose="020F0502020204030204" pitchFamily="34" charset="0"/>
                        </a:rPr>
                        <a:t>Measurement  scale</a:t>
                      </a:r>
                      <a:endParaRPr b="1" dirty="0"/>
                    </a:p>
                  </a:txBody>
                  <a:tcPr marL="91450" marR="91450" marT="45700" marB="4570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dirty="0">
                          <a:latin typeface="Calibri" panose="020F0502020204030204" pitchFamily="34" charset="0"/>
                        </a:rPr>
                        <a:t>Characteristics</a:t>
                      </a:r>
                      <a:endParaRPr b="1" dirty="0"/>
                    </a:p>
                  </a:txBody>
                  <a:tcPr marL="91450" marR="91450" marT="45700" marB="4570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dirty="0">
                          <a:latin typeface="Calibri" panose="020F0502020204030204" pitchFamily="34" charset="0"/>
                        </a:rPr>
                        <a:t>Statistical possibilities</a:t>
                      </a:r>
                      <a:endParaRPr b="1" dirty="0"/>
                    </a:p>
                  </a:txBody>
                  <a:tcPr marL="91450" marR="91450" marT="45700" marB="45700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44899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>
                          <a:latin typeface="Calibri" panose="020F0502020204030204" pitchFamily="34" charset="0"/>
                        </a:rPr>
                        <a:t>Nominal scale</a:t>
                      </a:r>
                      <a:endParaRPr dirty="0"/>
                    </a:p>
                  </a:txBody>
                  <a:tcPr marL="91450" marR="91450" marT="45700" marB="4570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>
                          <a:latin typeface="Calibri" panose="020F0502020204030204" pitchFamily="34" charset="0"/>
                        </a:rPr>
                        <a:t>Data are measured by assigning a name to identify specific categories. For example, when looking at data collected within  a classroom we could distinguish  between boys and girls within this group</a:t>
                      </a:r>
                      <a:endParaRPr dirty="0"/>
                    </a:p>
                  </a:txBody>
                  <a:tcPr marL="91450" marR="91450" marT="45700" marB="4570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Char char="•"/>
                      </a:pPr>
                      <a:r>
                        <a:rPr lang="en-GB" sz="1800" dirty="0">
                          <a:latin typeface="Calibri" panose="020F0502020204030204" pitchFamily="34" charset="0"/>
                        </a:rPr>
                        <a:t>Frequency distribution (mode)</a:t>
                      </a:r>
                      <a:endParaRPr dirty="0"/>
                    </a:p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Char char="•"/>
                      </a:pPr>
                      <a:r>
                        <a:rPr lang="en-GB" sz="1800" dirty="0"/>
                        <a:t>Proportions ( percentage values)</a:t>
                      </a:r>
                      <a:endParaRPr dirty="0"/>
                    </a:p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Char char="•"/>
                      </a:pPr>
                      <a:r>
                        <a:rPr lang="en-GB" sz="1800" dirty="0"/>
                        <a:t>Chi square</a:t>
                      </a:r>
                      <a:endParaRPr sz="1800" dirty="0"/>
                    </a:p>
                  </a:txBody>
                  <a:tcPr marL="91450" marR="91450" marT="45700" marB="4570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54184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>
                          <a:latin typeface="Calibri" panose="020F0502020204030204" pitchFamily="34" charset="0"/>
                        </a:rPr>
                        <a:t>Ordinal Scale</a:t>
                      </a:r>
                      <a:endParaRPr dirty="0"/>
                    </a:p>
                  </a:txBody>
                  <a:tcPr marL="91450" marR="91450" marT="45700" marB="4570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>
                          <a:latin typeface="Calibri" panose="020F0502020204030204" pitchFamily="34" charset="0"/>
                        </a:rPr>
                        <a:t>Data are measured according to rank. Data are compared and contrasted to determine  those that are  greater than(&gt;) compared to less  than (&lt;) within the data set.</a:t>
                      </a:r>
                      <a:endParaRPr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/>
                        <a:t>This scale can be used to rank students within a class according to their positions when compared with peers.</a:t>
                      </a:r>
                      <a:endParaRPr sz="1800" dirty="0"/>
                    </a:p>
                  </a:txBody>
                  <a:tcPr marL="91450" marR="91450" marT="45700" marB="4570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>
                          <a:latin typeface="Calibri" panose="020F0502020204030204" pitchFamily="34" charset="0"/>
                        </a:rPr>
                        <a:t>As for ordinal scale plus</a:t>
                      </a:r>
                      <a:endParaRPr dirty="0"/>
                    </a:p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Char char="•"/>
                      </a:pPr>
                      <a:r>
                        <a:rPr lang="en-GB" sz="1800" dirty="0"/>
                        <a:t>Median</a:t>
                      </a:r>
                      <a:endParaRPr dirty="0"/>
                    </a:p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Char char="•"/>
                      </a:pPr>
                      <a:r>
                        <a:rPr lang="en-GB" sz="1800" dirty="0"/>
                        <a:t>Percentile rank</a:t>
                      </a:r>
                      <a:endParaRPr dirty="0"/>
                    </a:p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Char char="•"/>
                      </a:pPr>
                      <a:r>
                        <a:rPr lang="en-GB" sz="1800" dirty="0"/>
                        <a:t>Spearman rank order </a:t>
                      </a:r>
                      <a:endParaRPr dirty="0"/>
                    </a:p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Char char="•"/>
                      </a:pPr>
                      <a:r>
                        <a:rPr lang="en-GB" sz="1800" dirty="0"/>
                        <a:t>Correlation</a:t>
                      </a:r>
                      <a:endParaRPr dirty="0"/>
                    </a:p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Arial"/>
                        <a:buChar char="•"/>
                      </a:pPr>
                      <a:r>
                        <a:rPr lang="en-GB" sz="1800" dirty="0"/>
                        <a:t>Mann- Whitney test</a:t>
                      </a:r>
                      <a:endParaRPr sz="1800" dirty="0"/>
                    </a:p>
                  </a:txBody>
                  <a:tcPr marL="91450" marR="91450" marT="45700" marB="4570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329A4811-922A-883E-458B-3C59DFB7A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Measurement scales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998C260-6B1D-6239-50B1-E729073F85C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22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542807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Shape 179">
          <a:extLst>
            <a:ext uri="{FF2B5EF4-FFF2-40B4-BE49-F238E27FC236}">
              <a16:creationId xmlns:a16="http://schemas.microsoft.com/office/drawing/2014/main" id="{1F0F5596-9F8C-2C46-B0B1-1C400CED47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0" name="Google Shape;180;p30">
            <a:extLst>
              <a:ext uri="{FF2B5EF4-FFF2-40B4-BE49-F238E27FC236}">
                <a16:creationId xmlns:a16="http://schemas.microsoft.com/office/drawing/2014/main" id="{212F4D14-6F11-6EB2-2A08-8136BBC16DB5}"/>
              </a:ext>
            </a:extLst>
          </p:cNvPr>
          <p:cNvGraphicFramePr/>
          <p:nvPr/>
        </p:nvGraphicFramePr>
        <p:xfrm>
          <a:off x="152400" y="1850353"/>
          <a:ext cx="11906250" cy="466332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4623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4751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687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96106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u="none" strike="noStrike" cap="none" dirty="0">
                          <a:latin typeface="Calibri" panose="020F0502020204030204" pitchFamily="34" charset="0"/>
                        </a:rPr>
                        <a:t>Measurement  scale</a:t>
                      </a:r>
                      <a:endParaRPr b="1" dirty="0"/>
                    </a:p>
                  </a:txBody>
                  <a:tcPr marL="91450" marR="91450" marT="45700" marB="4570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dirty="0">
                          <a:latin typeface="Calibri" panose="020F0502020204030204" pitchFamily="34" charset="0"/>
                        </a:rPr>
                        <a:t>Characteristics</a:t>
                      </a:r>
                      <a:endParaRPr b="1" dirty="0"/>
                    </a:p>
                  </a:txBody>
                  <a:tcPr marL="91450" marR="91450" marT="45700" marB="45700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dirty="0">
                          <a:latin typeface="Calibri" panose="020F0502020204030204" pitchFamily="34" charset="0"/>
                        </a:rPr>
                        <a:t>Statistical possibilities</a:t>
                      </a:r>
                      <a:endParaRPr b="1" dirty="0"/>
                    </a:p>
                  </a:txBody>
                  <a:tcPr marL="91450" marR="91450" marT="45700" marB="45700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44899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>
                          <a:latin typeface="Calibri" panose="020F0502020204030204" pitchFamily="34" charset="0"/>
                        </a:rPr>
                        <a:t>Interval scale</a:t>
                      </a:r>
                      <a:endParaRPr dirty="0"/>
                    </a:p>
                  </a:txBody>
                  <a:tcPr marL="91450" marR="91450" marT="45700" marB="4570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dirty="0">
                          <a:latin typeface="Calibri" panose="020F0502020204030204" pitchFamily="34" charset="0"/>
                        </a:rPr>
                        <a:t>Two  key features are incorporated within this approach</a:t>
                      </a:r>
                      <a:endParaRPr lang="en-US" dirty="0"/>
                    </a:p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Open Sans"/>
                        <a:buAutoNum type="arabicPeriod"/>
                      </a:pPr>
                      <a:r>
                        <a:rPr lang="en-US" sz="1800" dirty="0"/>
                        <a:t>The data are measured by equal units of measurement; </a:t>
                      </a:r>
                      <a:endParaRPr lang="en-US" dirty="0"/>
                    </a:p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Open Sans"/>
                        <a:buAutoNum type="arabicPeriod"/>
                      </a:pPr>
                      <a:r>
                        <a:rPr lang="en-US" sz="1800" dirty="0"/>
                        <a:t>A zero point is established.</a:t>
                      </a:r>
                      <a:endParaRPr lang="en-US" dirty="0"/>
                    </a:p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Open Sans"/>
                        <a:buNone/>
                      </a:pPr>
                      <a:r>
                        <a:rPr lang="en-US" sz="1800" dirty="0"/>
                        <a:t>Temperature is measured</a:t>
                      </a:r>
                      <a:endParaRPr lang="en-US" dirty="0"/>
                    </a:p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Open Sans"/>
                        <a:buNone/>
                      </a:pPr>
                      <a:r>
                        <a:rPr lang="en-US" sz="1800" dirty="0"/>
                        <a:t>on an interval scale</a:t>
                      </a:r>
                    </a:p>
                  </a:txBody>
                  <a:tcPr marL="91450" marR="91450" marT="45700" marB="4570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dirty="0">
                          <a:latin typeface="Calibri" panose="020F0502020204030204" pitchFamily="34" charset="0"/>
                        </a:rPr>
                        <a:t>As for ordinal scale plus:</a:t>
                      </a:r>
                      <a:endParaRPr lang="en-US" dirty="0"/>
                    </a:p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Noto Sans Symbols"/>
                        <a:buChar char="▪"/>
                      </a:pPr>
                      <a:r>
                        <a:rPr lang="en-US" sz="1800" dirty="0"/>
                        <a:t>Mean</a:t>
                      </a:r>
                      <a:endParaRPr lang="en-US" dirty="0"/>
                    </a:p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Noto Sans Symbols"/>
                        <a:buChar char="▪"/>
                      </a:pPr>
                      <a:r>
                        <a:rPr lang="en-US" sz="1800" dirty="0"/>
                        <a:t>Standard deviation</a:t>
                      </a:r>
                      <a:endParaRPr lang="en-US" dirty="0"/>
                    </a:p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Noto Sans Symbols"/>
                        <a:buChar char="▪"/>
                      </a:pPr>
                      <a:r>
                        <a:rPr lang="en-US" sz="1800" dirty="0"/>
                        <a:t>Pearson Product- moment</a:t>
                      </a:r>
                      <a:endParaRPr lang="en-US" dirty="0"/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Noto Sans Symbols"/>
                        <a:buNone/>
                      </a:pPr>
                      <a:r>
                        <a:rPr lang="en-US" sz="1800" dirty="0"/>
                        <a:t>Correlation</a:t>
                      </a:r>
                      <a:endParaRPr lang="en-US" dirty="0"/>
                    </a:p>
                    <a:p>
                      <a:pPr marL="0" marR="0" lvl="0" indent="-114300" algn="l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Noto Sans Symbols"/>
                        <a:buChar char="▪"/>
                      </a:pPr>
                      <a:r>
                        <a:rPr lang="en-US" sz="1800" dirty="0"/>
                        <a:t>Inferential procedures (e.g., t-test, ANOVA)</a:t>
                      </a:r>
                    </a:p>
                  </a:txBody>
                  <a:tcPr marL="91450" marR="91450" marT="45700" marB="4570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754184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>
                          <a:latin typeface="Calibri" panose="020F0502020204030204" pitchFamily="34" charset="0"/>
                        </a:rPr>
                        <a:t>Ratio Scale</a:t>
                      </a:r>
                      <a:endParaRPr dirty="0"/>
                    </a:p>
                  </a:txBody>
                  <a:tcPr marL="91450" marR="91450" marT="45700" marB="4570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dirty="0">
                          <a:latin typeface="Calibri" panose="020F0502020204030204" pitchFamily="34" charset="0"/>
                        </a:rPr>
                        <a:t>Two key features are incorporated within this approach</a:t>
                      </a:r>
                      <a:endParaRPr lang="en-US" dirty="0"/>
                    </a:p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Open Sans"/>
                        <a:buAutoNum type="arabicPeriod"/>
                      </a:pPr>
                      <a:r>
                        <a:rPr lang="en-US" sz="1800" dirty="0"/>
                        <a:t>The data are measured by equal units (as in interval scale)</a:t>
                      </a:r>
                      <a:endParaRPr lang="en-US" dirty="0"/>
                    </a:p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Open Sans"/>
                        <a:buAutoNum type="arabicPeriod"/>
                      </a:pPr>
                      <a:r>
                        <a:rPr lang="en-US" sz="1800" dirty="0"/>
                        <a:t>An absolute zero point is established</a:t>
                      </a:r>
                      <a:endParaRPr lang="en-US" dirty="0"/>
                    </a:p>
                    <a:p>
                      <a:pPr marL="342900" marR="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Open Sans"/>
                        <a:buAutoNum type="arabicPeriod"/>
                      </a:pPr>
                      <a:r>
                        <a:rPr lang="en-US" sz="1800" dirty="0"/>
                        <a:t>In the temperature example for interval scale, the material from which the temperature is obtained may have a different starting point (i.e. May be warmer or cooler than other materials measured.</a:t>
                      </a:r>
                    </a:p>
                  </a:txBody>
                  <a:tcPr marL="91450" marR="91450" marT="45700" marB="4570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dirty="0">
                          <a:latin typeface="Calibri" panose="020F0502020204030204" pitchFamily="34" charset="0"/>
                        </a:rPr>
                        <a:t>As for ratio scale plus:</a:t>
                      </a:r>
                      <a:endParaRPr lang="en-US" dirty="0"/>
                    </a:p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Noto Sans Symbols"/>
                        <a:buChar char="▪"/>
                      </a:pPr>
                      <a:r>
                        <a:rPr lang="en-US" sz="1800" dirty="0"/>
                        <a:t> Geometric mean</a:t>
                      </a:r>
                      <a:endParaRPr lang="en-US" dirty="0"/>
                    </a:p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Noto Sans Symbols"/>
                        <a:buChar char="▪"/>
                      </a:pPr>
                      <a:r>
                        <a:rPr lang="en-US" sz="1800" dirty="0"/>
                        <a:t>Percentage variance</a:t>
                      </a:r>
                      <a:endParaRPr lang="en-US" dirty="0"/>
                    </a:p>
                    <a:p>
                      <a:pPr marL="0" marR="0" lvl="0" indent="-1143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Noto Sans Symbols"/>
                        <a:buChar char="▪"/>
                      </a:pPr>
                      <a:r>
                        <a:rPr lang="en-US" sz="1800" dirty="0"/>
                        <a:t>Inferential procedures</a:t>
                      </a:r>
                    </a:p>
                  </a:txBody>
                  <a:tcPr marL="91450" marR="91450" marT="45700" marB="4570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7D51A021-DD41-5348-6236-BB866033C7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Measurement scales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4BBF16F-2128-7E2C-B060-AFE2471B17B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23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885514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AC7D3C94-920F-5C99-F497-84AEC83B36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/>
          </a:bodyPr>
          <a:lstStyle/>
          <a:p>
            <a:r>
              <a:rPr lang="en-US" altLang="en-US" dirty="0"/>
              <a:t>Which Test to Use?</a:t>
            </a:r>
          </a:p>
        </p:txBody>
      </p:sp>
      <p:graphicFrame>
        <p:nvGraphicFramePr>
          <p:cNvPr id="669737" name="Group 41">
            <a:extLst>
              <a:ext uri="{FF2B5EF4-FFF2-40B4-BE49-F238E27FC236}">
                <a16:creationId xmlns:a16="http://schemas.microsoft.com/office/drawing/2014/main" id="{79D8B0EB-F3CF-0AEF-A248-8FCFD5A18EA9}"/>
              </a:ext>
            </a:extLst>
          </p:cNvPr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1777641689"/>
              </p:ext>
            </p:extLst>
          </p:nvPr>
        </p:nvGraphicFramePr>
        <p:xfrm>
          <a:off x="1981200" y="1417638"/>
          <a:ext cx="8229600" cy="4254511"/>
        </p:xfrm>
        <a:graphic>
          <a:graphicData uri="http://schemas.openxmlformats.org/drawingml/2006/table">
            <a:tbl>
              <a:tblPr/>
              <a:tblGrid>
                <a:gridCol w="3581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648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20761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Scale of Data</a:t>
                      </a:r>
                    </a:p>
                  </a:txBody>
                  <a:tcPr marT="45721" marB="4572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Tests</a:t>
                      </a:r>
                    </a:p>
                  </a:txBody>
                  <a:tcPr marT="45721" marB="4572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076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Nominal</a:t>
                      </a:r>
                    </a:p>
                  </a:txBody>
                  <a:tcPr marT="45721" marB="4572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Chi-square test</a:t>
                      </a:r>
                    </a:p>
                  </a:txBody>
                  <a:tcPr marT="45721" marB="4572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076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Ordinal</a:t>
                      </a:r>
                    </a:p>
                  </a:txBody>
                  <a:tcPr marT="45721" marB="4572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Mann-Whitney U test</a:t>
                      </a:r>
                    </a:p>
                  </a:txBody>
                  <a:tcPr marT="45721" marB="4572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5359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Interval (continuous)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     - 2 groups</a:t>
                      </a:r>
                    </a:p>
                  </a:txBody>
                  <a:tcPr marT="45721" marB="4572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T-test</a:t>
                      </a:r>
                    </a:p>
                  </a:txBody>
                  <a:tcPr marT="45721" marB="4572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53591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Interval (continuous)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     - 3 or more groups</a:t>
                      </a:r>
                    </a:p>
                  </a:txBody>
                  <a:tcPr marT="45721" marB="45721" anchor="ctr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/>
                      </a:pPr>
                      <a:r>
                        <a:rPr kumimoji="0" lang="en-US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ANOVA</a:t>
                      </a:r>
                    </a:p>
                  </a:txBody>
                  <a:tcPr marT="45721" marB="45721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965D00-B943-2573-24FD-F59BEB493FB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24</a:t>
            </a:fld>
            <a:endParaRPr lang="en-US" alt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CAB98F-C9B8-59D2-8ADC-B5810D592D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Ordinal Level Data	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B37329-AB5A-D739-D9F0-9BA9F53B02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Frequencies and percentages can be computed for ordinal data </a:t>
            </a:r>
          </a:p>
          <a:p>
            <a:pPr lvl="1"/>
            <a:r>
              <a:rPr lang="en-US" dirty="0"/>
              <a:t>Examples:  Likert Scales (Strongly Disagree to Strongly Agree); High School/Some College/College Graduate/Graduate School</a:t>
            </a:r>
          </a:p>
          <a:p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036C369-56AD-EFEF-3C06-1908A3A98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25</a:t>
            </a:fld>
            <a:endParaRPr lang="en-US" altLang="en-US"/>
          </a:p>
        </p:txBody>
      </p:sp>
      <p:pic>
        <p:nvPicPr>
          <p:cNvPr id="2050" name="Picture 2" descr="http://web.idrc.ca/IMAGES/books/069/designcondu_38_la_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8023" y="3279723"/>
            <a:ext cx="2590800" cy="223751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Chart 4"/>
          <p:cNvGraphicFramePr/>
          <p:nvPr>
            <p:extLst>
              <p:ext uri="{D42A27DB-BD31-4B8C-83A1-F6EECF244321}">
                <p14:modId xmlns:p14="http://schemas.microsoft.com/office/powerpoint/2010/main" val="582957550"/>
              </p:ext>
            </p:extLst>
          </p:nvPr>
        </p:nvGraphicFramePr>
        <p:xfrm>
          <a:off x="5076825" y="2982335"/>
          <a:ext cx="4953000" cy="318192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2364561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10AD2-7F67-F643-932C-5A9D7646D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Interval/Ratio Data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ECF631-13E4-5DF9-4AA6-EAE8885BC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5432078" cy="3917032"/>
          </a:xfrm>
        </p:spPr>
        <p:txBody>
          <a:bodyPr/>
          <a:lstStyle/>
          <a:p>
            <a:r>
              <a:rPr lang="en-US" dirty="0"/>
              <a:t>We can compute frequencies and percentages for interval and ratio level data as well </a:t>
            </a:r>
          </a:p>
          <a:p>
            <a:r>
              <a:rPr lang="en-US" dirty="0"/>
              <a:t>Examples:  Age, Temperature, Height, Weight, Many Clinical Serum Levels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003DFA-B305-A22F-48AA-086655F4BD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26</a:t>
            </a:fld>
            <a:endParaRPr lang="en-US" altLang="en-US"/>
          </a:p>
        </p:txBody>
      </p:sp>
      <p:pic>
        <p:nvPicPr>
          <p:cNvPr id="5" name="Picture 2" descr="http://www.jbjs.org/data/Journals/JBJS/924/JBJA0890510570G03.jpe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5658" y="1924665"/>
            <a:ext cx="5432078" cy="3429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488462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dirty="0"/>
              <a:t>Interval &amp; Ratio Data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Measures of central tendency and measures of dispersion are often computed with interval/ratio data </a:t>
            </a:r>
          </a:p>
          <a:p>
            <a:r>
              <a:rPr lang="en-US" dirty="0"/>
              <a:t>Measures of Central Tendency (aka, the “Middle Point”) </a:t>
            </a:r>
          </a:p>
          <a:p>
            <a:pPr lvl="1"/>
            <a:r>
              <a:rPr lang="en-US" dirty="0"/>
              <a:t>Mean, Median, Mode</a:t>
            </a:r>
          </a:p>
          <a:p>
            <a:pPr lvl="1"/>
            <a:r>
              <a:rPr lang="en-US" dirty="0"/>
              <a:t>If your frequency distribution shows outliers, you might want to use the median instead of the mean  </a:t>
            </a:r>
          </a:p>
          <a:p>
            <a:pPr lvl="3"/>
            <a:r>
              <a:rPr lang="en-US" dirty="0"/>
              <a:t>Measures of Dispersion (aka, How “spread out” the data are) </a:t>
            </a:r>
          </a:p>
          <a:p>
            <a:pPr lvl="4"/>
            <a:r>
              <a:rPr lang="en-US" dirty="0"/>
              <a:t>Variance, standard deviation, standard error of the mean </a:t>
            </a:r>
          </a:p>
          <a:p>
            <a:pPr lvl="4"/>
            <a:r>
              <a:rPr lang="en-US" dirty="0"/>
              <a:t>Describe how “spread out” a distribution of scores is</a:t>
            </a:r>
          </a:p>
          <a:p>
            <a:pPr lvl="4"/>
            <a:r>
              <a:rPr lang="en-US" dirty="0"/>
              <a:t>High numbers for variance and standard deviation may mean that scores are “all over the place” and do not necessarily fall close to the mean </a:t>
            </a:r>
          </a:p>
          <a:p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635A88C-0B97-BB5B-AE1D-D7565326F3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fld id="{5ADD6836-E50F-42BB-A4CC-6A6502CFA6A5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8889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>
            <a:extLst>
              <a:ext uri="{FF2B5EF4-FFF2-40B4-BE49-F238E27FC236}">
                <a16:creationId xmlns:a16="http://schemas.microsoft.com/office/drawing/2014/main" id="{314506D2-D8E7-E175-E2AA-7145DF07D8B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Scatter Plot (Two variable)</a:t>
            </a:r>
          </a:p>
        </p:txBody>
      </p:sp>
      <p:graphicFrame>
        <p:nvGraphicFramePr>
          <p:cNvPr id="60419" name="Object 3">
            <a:extLst>
              <a:ext uri="{FF2B5EF4-FFF2-40B4-BE49-F238E27FC236}">
                <a16:creationId xmlns:a16="http://schemas.microsoft.com/office/drawing/2014/main" id="{D86E7C61-7F7F-030C-20B2-3CE9297BC95C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465482"/>
              </p:ext>
            </p:extLst>
          </p:nvPr>
        </p:nvGraphicFramePr>
        <p:xfrm>
          <a:off x="1943100" y="1417638"/>
          <a:ext cx="8305800" cy="42885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2" imgW="4667402" imgH="2409749" progId="Excel.Chart.8">
                  <p:embed/>
                </p:oleObj>
              </mc:Choice>
              <mc:Fallback>
                <p:oleObj name="Chart" r:id="rId2" imgW="4667402" imgH="2409749" progId="Excel.Chart.8">
                  <p:embed/>
                  <p:pic>
                    <p:nvPicPr>
                      <p:cNvPr id="60419" name="Object 3">
                        <a:extLst>
                          <a:ext uri="{FF2B5EF4-FFF2-40B4-BE49-F238E27FC236}">
                            <a16:creationId xmlns:a16="http://schemas.microsoft.com/office/drawing/2014/main" id="{D86E7C61-7F7F-030C-20B2-3CE9297BC95C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43100" y="1417638"/>
                        <a:ext cx="8305800" cy="42885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6D164DF-0688-7785-8DBD-4EB978E2A5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DD6836-E50F-42BB-A4CC-6A6502CFA6A5}" type="slidenum">
              <a:rPr lang="en-US" smtClean="0"/>
              <a:t>28</a:t>
            </a:fld>
            <a:endParaRPr lang="en-US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254F83D2-0365-D90D-072E-33EA28403D98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057400" y="592137"/>
            <a:ext cx="8077200" cy="1905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ctr"/>
          <a:lstStyle/>
          <a:p>
            <a:pPr algn="ctr"/>
            <a:r>
              <a:rPr lang="en-US" altLang="en-US" b="1" dirty="0"/>
              <a:t>Organizing and Graphing Data</a:t>
            </a:r>
          </a:p>
        </p:txBody>
      </p:sp>
      <p:pic>
        <p:nvPicPr>
          <p:cNvPr id="41988" name="Picture 4">
            <a:hlinkClick r:id="rId2"/>
            <a:extLst>
              <a:ext uri="{FF2B5EF4-FFF2-40B4-BE49-F238E27FC236}">
                <a16:creationId xmlns:a16="http://schemas.microsoft.com/office/drawing/2014/main" id="{4753F644-C0CF-56D9-1DD5-84DAF97EDA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1000" y="2640012"/>
            <a:ext cx="2133600" cy="1703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989" name="Picture 5">
            <a:hlinkClick r:id="rId4"/>
            <a:extLst>
              <a:ext uri="{FF2B5EF4-FFF2-40B4-BE49-F238E27FC236}">
                <a16:creationId xmlns:a16="http://schemas.microsoft.com/office/drawing/2014/main" id="{C86B8FFE-3974-D174-FEAE-3D0719840F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6720" y="4599042"/>
            <a:ext cx="2057400" cy="1871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990" name="Picture 6">
            <a:hlinkClick r:id="rId6"/>
            <a:extLst>
              <a:ext uri="{FF2B5EF4-FFF2-40B4-BE49-F238E27FC236}">
                <a16:creationId xmlns:a16="http://schemas.microsoft.com/office/drawing/2014/main" id="{CF8738B6-8A6E-5A48-F577-7E02545D97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3525839"/>
            <a:ext cx="2971800" cy="178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991" name="Picture 7">
            <a:hlinkClick r:id="rId8"/>
            <a:extLst>
              <a:ext uri="{FF2B5EF4-FFF2-40B4-BE49-F238E27FC236}">
                <a16:creationId xmlns:a16="http://schemas.microsoft.com/office/drawing/2014/main" id="{4F04D6E7-70A6-1F86-87EC-660B265C09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2915" y="2971800"/>
            <a:ext cx="1797050" cy="312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322C389-9AB0-BCB9-1C22-526D08F303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DD6836-E50F-42BB-A4CC-6A6502CFA6A5}" type="slidenum">
              <a:rPr lang="en-US" smtClean="0"/>
              <a:t>29</a:t>
            </a:fld>
            <a:endParaRPr lang="en-US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5" descr="Frequency distributions">
            <a:extLst>
              <a:ext uri="{FF2B5EF4-FFF2-40B4-BE49-F238E27FC236}">
                <a16:creationId xmlns:a16="http://schemas.microsoft.com/office/drawing/2014/main" id="{AEE96E06-996E-7297-224E-4DA8C801F2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1099" y="1404937"/>
            <a:ext cx="6149801" cy="40481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95D40B95-66E1-E1FE-AF41-25F8B8CD0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dirty="0"/>
              <a:t>Data Distribution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ADB129-F621-090F-629F-E89DD49E7F3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30</a:t>
            </a:fld>
            <a:endParaRPr lang="en-US" altLang="en-US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dirty="0"/>
              <a:t>INFERENTIAL STATISTICS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Inferential statistics can be used to:</a:t>
            </a:r>
          </a:p>
          <a:p>
            <a:pPr lvl="1"/>
            <a:r>
              <a:rPr lang="en-US" dirty="0"/>
              <a:t> prove or disprove theories, </a:t>
            </a:r>
          </a:p>
          <a:p>
            <a:pPr lvl="1"/>
            <a:r>
              <a:rPr lang="en-US" dirty="0"/>
              <a:t>determine associations between variables, and determine if findings are significant and </a:t>
            </a:r>
          </a:p>
          <a:p>
            <a:pPr lvl="1"/>
            <a:r>
              <a:rPr lang="en-US" dirty="0"/>
              <a:t>whether or not we can generalize from our sample to the entire population</a:t>
            </a:r>
          </a:p>
          <a:p>
            <a:r>
              <a:rPr lang="en-US" dirty="0"/>
              <a:t>Common types of inferential statistics </a:t>
            </a:r>
          </a:p>
          <a:p>
            <a:pPr lvl="1"/>
            <a:r>
              <a:rPr lang="en-US" dirty="0"/>
              <a:t>Correlation </a:t>
            </a:r>
          </a:p>
          <a:p>
            <a:pPr lvl="1"/>
            <a:r>
              <a:rPr lang="en-US" dirty="0"/>
              <a:t>T-tests/ANOVA</a:t>
            </a:r>
          </a:p>
          <a:p>
            <a:pPr lvl="1"/>
            <a:r>
              <a:rPr lang="en-US" dirty="0"/>
              <a:t>Chi-square </a:t>
            </a:r>
          </a:p>
          <a:p>
            <a:pPr lvl="1"/>
            <a:r>
              <a:rPr lang="en-US" dirty="0"/>
              <a:t>Regression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CCC0BA-A3C7-6AA7-7257-7C8E8B0201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fld id="{5ADD6836-E50F-42BB-A4CC-6A6502CFA6A5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79476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 Box 2">
            <a:extLst>
              <a:ext uri="{FF2B5EF4-FFF2-40B4-BE49-F238E27FC236}">
                <a16:creationId xmlns:a16="http://schemas.microsoft.com/office/drawing/2014/main" id="{04501900-F9D1-B200-2168-5B6E5A601F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1800" y="1403430"/>
            <a:ext cx="7239000" cy="310854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/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9pPr>
          </a:lstStyle>
          <a:p>
            <a:pPr algn="ctr" eaLnBrk="1" hangingPunct="1">
              <a:defRPr/>
            </a:pPr>
            <a:r>
              <a:rPr lang="en-US" sz="2800" dirty="0">
                <a:latin typeface="Calibri" panose="020F0502020204030204" pitchFamily="34" charset="0"/>
              </a:rPr>
              <a:t>Inferential Statistics: uses sample data to evaluate the credibility of a hypothesis about a population</a:t>
            </a:r>
          </a:p>
          <a:p>
            <a:pPr algn="ctr" eaLnBrk="1" hangingPunct="1">
              <a:defRPr/>
            </a:pPr>
            <a:endParaRPr lang="en-US" sz="2800" dirty="0">
              <a:latin typeface="Calibri" panose="020F0502020204030204" pitchFamily="34" charset="0"/>
            </a:endParaRPr>
          </a:p>
          <a:p>
            <a:pPr algn="ctr" eaLnBrk="1" hangingPunct="1">
              <a:defRPr/>
            </a:pPr>
            <a:r>
              <a:rPr lang="en-US" sz="2800" dirty="0">
                <a:latin typeface="Calibri" panose="020F0502020204030204" pitchFamily="34" charset="0"/>
              </a:rPr>
              <a:t>NULL Hypothesis:</a:t>
            </a:r>
          </a:p>
          <a:p>
            <a:pPr algn="ctr" eaLnBrk="1" hangingPunct="1">
              <a:defRPr/>
            </a:pPr>
            <a:r>
              <a:rPr lang="en-US" sz="2800" dirty="0">
                <a:latin typeface="Calibri" panose="020F0502020204030204" pitchFamily="34" charset="0"/>
              </a:rPr>
              <a:t>NULL (</a:t>
            </a:r>
            <a:r>
              <a:rPr lang="en-US" sz="2800" i="1" dirty="0" err="1">
                <a:latin typeface="Calibri" panose="020F0502020204030204" pitchFamily="34" charset="0"/>
              </a:rPr>
              <a:t>nullus</a:t>
            </a:r>
            <a:r>
              <a:rPr lang="en-US" sz="2800" i="1" dirty="0">
                <a:latin typeface="Calibri" panose="020F0502020204030204" pitchFamily="34" charset="0"/>
              </a:rPr>
              <a:t> - </a:t>
            </a:r>
            <a:r>
              <a:rPr lang="en-US" sz="2800" dirty="0" err="1">
                <a:latin typeface="Calibri" panose="020F0502020204030204" pitchFamily="34" charset="0"/>
              </a:rPr>
              <a:t>latin</a:t>
            </a:r>
            <a:r>
              <a:rPr lang="en-US" sz="2800" dirty="0">
                <a:latin typeface="Calibri" panose="020F0502020204030204" pitchFamily="34" charset="0"/>
              </a:rPr>
              <a:t>): “not any” </a:t>
            </a:r>
            <a:r>
              <a:rPr lang="en-US" sz="2800" dirty="0">
                <a:latin typeface="Calibri" panose="020F0502020204030204" pitchFamily="34" charset="0"/>
                <a:sym typeface="Wingdings" pitchFamily="2" charset="2"/>
              </a:rPr>
              <a:t> no </a:t>
            </a:r>
          </a:p>
          <a:p>
            <a:pPr algn="ctr" eaLnBrk="1" hangingPunct="1">
              <a:defRPr/>
            </a:pPr>
            <a:r>
              <a:rPr lang="en-US" sz="2800" dirty="0">
                <a:latin typeface="Calibri" panose="020F0502020204030204" pitchFamily="34" charset="0"/>
                <a:sym typeface="Wingdings" pitchFamily="2" charset="2"/>
              </a:rPr>
              <a:t>differences between means </a:t>
            </a:r>
            <a:r>
              <a:rPr lang="en-US" sz="2800" dirty="0">
                <a:latin typeface="Calibri" panose="020F0502020204030204" pitchFamily="34" charset="0"/>
              </a:rPr>
              <a:t> </a:t>
            </a:r>
          </a:p>
        </p:txBody>
      </p:sp>
      <p:sp>
        <p:nvSpPr>
          <p:cNvPr id="28675" name="Oval 4">
            <a:extLst>
              <a:ext uri="{FF2B5EF4-FFF2-40B4-BE49-F238E27FC236}">
                <a16:creationId xmlns:a16="http://schemas.microsoft.com/office/drawing/2014/main" id="{D5CF8F5B-F0B0-730A-09CF-8920827B0D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0" y="4664373"/>
            <a:ext cx="3505200" cy="1219201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600" dirty="0">
                <a:latin typeface="Calibri" panose="020F0502020204030204" pitchFamily="34" charset="0"/>
              </a:rPr>
              <a:t>H</a:t>
            </a:r>
            <a:r>
              <a:rPr lang="en-US" altLang="en-US" sz="3600" baseline="-25000" dirty="0">
                <a:latin typeface="Calibri" panose="020F0502020204030204" pitchFamily="34" charset="0"/>
              </a:rPr>
              <a:t>0</a:t>
            </a:r>
            <a:r>
              <a:rPr lang="en-US" altLang="en-US" sz="3600" dirty="0">
                <a:latin typeface="Calibri" panose="020F0502020204030204" pitchFamily="34" charset="0"/>
              </a:rPr>
              <a:t> </a:t>
            </a:r>
            <a:r>
              <a:rPr lang="en-US" altLang="en-US" sz="3600" dirty="0">
                <a:latin typeface="Calibri" panose="020F0502020204030204" pitchFamily="34" charset="0"/>
                <a:sym typeface="Wingdings" panose="05000000000000000000" pitchFamily="2" charset="2"/>
              </a:rPr>
              <a:t>: </a:t>
            </a:r>
            <a:r>
              <a:rPr lang="en-US" altLang="en-US" sz="3600" i="1" dirty="0">
                <a:latin typeface="Calibri" panose="020F0502020204030204" pitchFamily="34" charset="0"/>
              </a:rPr>
              <a:t>m</a:t>
            </a:r>
            <a:r>
              <a:rPr lang="en-US" altLang="en-US" sz="3600" baseline="-25000" dirty="0">
                <a:latin typeface="Calibri" panose="020F0502020204030204" pitchFamily="34" charset="0"/>
              </a:rPr>
              <a:t>1 </a:t>
            </a:r>
            <a:r>
              <a:rPr lang="en-US" altLang="en-US" sz="3600" dirty="0">
                <a:latin typeface="Calibri" panose="020F0502020204030204" pitchFamily="34" charset="0"/>
              </a:rPr>
              <a:t>= </a:t>
            </a:r>
            <a:r>
              <a:rPr lang="en-US" altLang="en-US" sz="3600" i="1" dirty="0">
                <a:latin typeface="Calibri" panose="020F0502020204030204" pitchFamily="34" charset="0"/>
              </a:rPr>
              <a:t>m</a:t>
            </a:r>
            <a:r>
              <a:rPr lang="en-US" altLang="en-US" sz="3600" baseline="-25000" dirty="0">
                <a:latin typeface="Calibri" panose="020F0502020204030204" pitchFamily="34" charset="0"/>
              </a:rPr>
              <a:t>2</a:t>
            </a:r>
          </a:p>
        </p:txBody>
      </p:sp>
      <p:sp>
        <p:nvSpPr>
          <p:cNvPr id="28676" name="Line 6">
            <a:extLst>
              <a:ext uri="{FF2B5EF4-FFF2-40B4-BE49-F238E27FC236}">
                <a16:creationId xmlns:a16="http://schemas.microsoft.com/office/drawing/2014/main" id="{4934EEC1-1911-7245-B12D-02772E26B438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438400" y="5273972"/>
            <a:ext cx="2133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28677" name="Line 7">
            <a:extLst>
              <a:ext uri="{FF2B5EF4-FFF2-40B4-BE49-F238E27FC236}">
                <a16:creationId xmlns:a16="http://schemas.microsoft.com/office/drawing/2014/main" id="{CC6F7C06-F406-799D-5826-E210719F089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438400" y="2987972"/>
            <a:ext cx="0" cy="2286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28678" name="Line 8">
            <a:extLst>
              <a:ext uri="{FF2B5EF4-FFF2-40B4-BE49-F238E27FC236}">
                <a16:creationId xmlns:a16="http://schemas.microsoft.com/office/drawing/2014/main" id="{2B6739E1-C33A-28A5-6BDC-CFC33CC8D258}"/>
              </a:ext>
            </a:extLst>
          </p:cNvPr>
          <p:cNvSpPr>
            <a:spLocks noChangeShapeType="1"/>
          </p:cNvSpPr>
          <p:nvPr/>
        </p:nvSpPr>
        <p:spPr bwMode="auto">
          <a:xfrm>
            <a:off x="2438400" y="2987972"/>
            <a:ext cx="5334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28679" name="Line 9">
            <a:extLst>
              <a:ext uri="{FF2B5EF4-FFF2-40B4-BE49-F238E27FC236}">
                <a16:creationId xmlns:a16="http://schemas.microsoft.com/office/drawing/2014/main" id="{9862000A-7CBA-D4A5-8BA6-55377ED50DF9}"/>
              </a:ext>
            </a:extLst>
          </p:cNvPr>
          <p:cNvSpPr>
            <a:spLocks noChangeShapeType="1"/>
          </p:cNvSpPr>
          <p:nvPr/>
        </p:nvSpPr>
        <p:spPr bwMode="auto">
          <a:xfrm>
            <a:off x="6477000" y="2759372"/>
            <a:ext cx="0" cy="381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28680" name="Text Box 10">
            <a:extLst>
              <a:ext uri="{FF2B5EF4-FFF2-40B4-BE49-F238E27FC236}">
                <a16:creationId xmlns:a16="http://schemas.microsoft.com/office/drawing/2014/main" id="{82F44096-D009-CA08-1DD8-CB50FAA5DC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65519" y="5043139"/>
            <a:ext cx="177805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Calibri" panose="020F0502020204030204" pitchFamily="34" charset="0"/>
              </a:rPr>
              <a:t>“H- Naught”</a:t>
            </a:r>
          </a:p>
        </p:txBody>
      </p:sp>
      <p:sp>
        <p:nvSpPr>
          <p:cNvPr id="28681" name="Text Box 11">
            <a:extLst>
              <a:ext uri="{FF2B5EF4-FFF2-40B4-BE49-F238E27FC236}">
                <a16:creationId xmlns:a16="http://schemas.microsoft.com/office/drawing/2014/main" id="{208FC27C-AF46-546A-9A69-007566F9EB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174" y="5273972"/>
            <a:ext cx="440486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Calibri" panose="020F0502020204030204" pitchFamily="34" charset="0"/>
              </a:rPr>
              <a:t>Always testing the null hypothesis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DBA5139-3B7A-9FA9-6287-EAD605FDCF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altLang="en-US" dirty="0"/>
              <a:t>Inferential Statistics 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F401C8-C63F-76C4-C675-603421727EF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32</a:t>
            </a:fld>
            <a:endParaRPr lang="en-US" altLang="en-US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>
            <a:extLst>
              <a:ext uri="{FF2B5EF4-FFF2-40B4-BE49-F238E27FC236}">
                <a16:creationId xmlns:a16="http://schemas.microsoft.com/office/drawing/2014/main" id="{5D3A2A24-FF99-873C-6C25-8082A0F5B9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04949" y="1349157"/>
            <a:ext cx="8905875" cy="267765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/>
        </p:spPr>
        <p:txBody>
          <a:bodyPr wrap="squar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9pPr>
          </a:lstStyle>
          <a:p>
            <a:pPr algn="ctr" eaLnBrk="1" hangingPunct="1">
              <a:defRPr/>
            </a:pPr>
            <a:r>
              <a:rPr lang="en-US" sz="2800" dirty="0">
                <a:latin typeface="Calibri" panose="020F0502020204030204" pitchFamily="34" charset="0"/>
              </a:rPr>
              <a:t>Inferential statistics: uses sample data to evaluate the credibility of a hypothesis about a population</a:t>
            </a:r>
          </a:p>
          <a:p>
            <a:pPr algn="ctr" eaLnBrk="1" hangingPunct="1">
              <a:defRPr/>
            </a:pPr>
            <a:endParaRPr lang="en-US" sz="2800" dirty="0">
              <a:latin typeface="Calibri" panose="020F0502020204030204" pitchFamily="34" charset="0"/>
            </a:endParaRPr>
          </a:p>
          <a:p>
            <a:pPr algn="ctr" eaLnBrk="1" hangingPunct="1">
              <a:defRPr/>
            </a:pPr>
            <a:r>
              <a:rPr lang="en-US" sz="2800" dirty="0">
                <a:latin typeface="Calibri" panose="020F0502020204030204" pitchFamily="34" charset="0"/>
              </a:rPr>
              <a:t>Hypothesis: Scientific or alternative</a:t>
            </a:r>
          </a:p>
          <a:p>
            <a:pPr algn="ctr" eaLnBrk="1" hangingPunct="1">
              <a:defRPr/>
            </a:pPr>
            <a:r>
              <a:rPr lang="en-US" sz="2800" dirty="0">
                <a:latin typeface="Calibri" panose="020F0502020204030204" pitchFamily="34" charset="0"/>
              </a:rPr>
              <a:t>hypothesis</a:t>
            </a:r>
          </a:p>
          <a:p>
            <a:pPr algn="ctr" eaLnBrk="1" hangingPunct="1">
              <a:defRPr/>
            </a:pPr>
            <a:r>
              <a:rPr lang="en-US" sz="2800" dirty="0">
                <a:latin typeface="Calibri" panose="020F0502020204030204" pitchFamily="34" charset="0"/>
              </a:rPr>
              <a:t>Predicts that there are differences between the groups</a:t>
            </a:r>
          </a:p>
        </p:txBody>
      </p:sp>
      <p:sp>
        <p:nvSpPr>
          <p:cNvPr id="29699" name="Oval 3">
            <a:extLst>
              <a:ext uri="{FF2B5EF4-FFF2-40B4-BE49-F238E27FC236}">
                <a16:creationId xmlns:a16="http://schemas.microsoft.com/office/drawing/2014/main" id="{2B191F2D-9C8E-4608-47EB-0861C2E841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05286" y="4517640"/>
            <a:ext cx="3505200" cy="1167384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3600" dirty="0">
                <a:latin typeface="Calibri" panose="020F0502020204030204" pitchFamily="34" charset="0"/>
              </a:rPr>
              <a:t>H</a:t>
            </a:r>
            <a:r>
              <a:rPr lang="en-US" altLang="en-US" sz="3600" baseline="-25000" dirty="0">
                <a:latin typeface="Calibri" panose="020F0502020204030204" pitchFamily="34" charset="0"/>
              </a:rPr>
              <a:t>1</a:t>
            </a:r>
            <a:r>
              <a:rPr lang="en-US" altLang="en-US" sz="3600" dirty="0">
                <a:latin typeface="Calibri" panose="020F0502020204030204" pitchFamily="34" charset="0"/>
              </a:rPr>
              <a:t> </a:t>
            </a:r>
            <a:r>
              <a:rPr lang="en-US" altLang="en-US" sz="3600" dirty="0">
                <a:latin typeface="Calibri" panose="020F0502020204030204" pitchFamily="34" charset="0"/>
                <a:sym typeface="Wingdings" panose="05000000000000000000" pitchFamily="2" charset="2"/>
              </a:rPr>
              <a:t>: m</a:t>
            </a:r>
            <a:r>
              <a:rPr lang="en-US" altLang="en-US" sz="3600" baseline="-25000" dirty="0">
                <a:latin typeface="Calibri" panose="020F0502020204030204" pitchFamily="34" charset="0"/>
                <a:sym typeface="Wingdings" panose="05000000000000000000" pitchFamily="2" charset="2"/>
              </a:rPr>
              <a:t>1</a:t>
            </a:r>
            <a:r>
              <a:rPr lang="en-US" altLang="en-US" sz="3600" dirty="0">
                <a:latin typeface="Calibri" panose="020F0502020204030204" pitchFamily="34" charset="0"/>
                <a:sym typeface="Wingdings" panose="05000000000000000000" pitchFamily="2" charset="2"/>
              </a:rPr>
              <a:t> </a:t>
            </a:r>
            <a:r>
              <a:rPr lang="en-US" sz="3600" dirty="0">
                <a:latin typeface="Calibri" panose="020F0502020204030204" pitchFamily="34" charset="0"/>
              </a:rPr>
              <a:t>≠</a:t>
            </a:r>
            <a:r>
              <a:rPr lang="en-US" altLang="en-US" sz="3600" dirty="0">
                <a:latin typeface="Calibri" panose="020F0502020204030204" pitchFamily="34" charset="0"/>
              </a:rPr>
              <a:t> m</a:t>
            </a:r>
            <a:r>
              <a:rPr lang="en-US" altLang="en-US" sz="3600" baseline="-25000" dirty="0">
                <a:latin typeface="Calibri" panose="020F0502020204030204" pitchFamily="34" charset="0"/>
              </a:rPr>
              <a:t>2</a:t>
            </a:r>
          </a:p>
        </p:txBody>
      </p:sp>
      <p:sp>
        <p:nvSpPr>
          <p:cNvPr id="29700" name="Line 4">
            <a:extLst>
              <a:ext uri="{FF2B5EF4-FFF2-40B4-BE49-F238E27FC236}">
                <a16:creationId xmlns:a16="http://schemas.microsoft.com/office/drawing/2014/main" id="{AB16C97B-4694-CC42-AA60-E4BC85A60D3E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1047750" y="5219700"/>
            <a:ext cx="30480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 type="triangle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29701" name="Line 5">
            <a:extLst>
              <a:ext uri="{FF2B5EF4-FFF2-40B4-BE49-F238E27FC236}">
                <a16:creationId xmlns:a16="http://schemas.microsoft.com/office/drawing/2014/main" id="{D4EEF87E-E031-2B92-B6F1-15039A08816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047750" y="2705100"/>
            <a:ext cx="0" cy="25146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29702" name="Line 6">
            <a:extLst>
              <a:ext uri="{FF2B5EF4-FFF2-40B4-BE49-F238E27FC236}">
                <a16:creationId xmlns:a16="http://schemas.microsoft.com/office/drawing/2014/main" id="{65D56C48-9522-BB43-7801-EC28039DD2C7}"/>
              </a:ext>
            </a:extLst>
          </p:cNvPr>
          <p:cNvSpPr>
            <a:spLocks noChangeShapeType="1"/>
          </p:cNvSpPr>
          <p:nvPr/>
        </p:nvSpPr>
        <p:spPr bwMode="auto">
          <a:xfrm>
            <a:off x="1047750" y="2705100"/>
            <a:ext cx="4572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29703" name="Line 7">
            <a:extLst>
              <a:ext uri="{FF2B5EF4-FFF2-40B4-BE49-F238E27FC236}">
                <a16:creationId xmlns:a16="http://schemas.microsoft.com/office/drawing/2014/main" id="{EE429004-DA68-82A4-8CF1-AA67EA8BC05B}"/>
              </a:ext>
            </a:extLst>
          </p:cNvPr>
          <p:cNvSpPr>
            <a:spLocks noChangeShapeType="1"/>
          </p:cNvSpPr>
          <p:nvPr/>
        </p:nvSpPr>
        <p:spPr bwMode="auto">
          <a:xfrm>
            <a:off x="5895975" y="2324100"/>
            <a:ext cx="0" cy="381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EDE2D7C-DD3E-C288-5ABF-84BE8EFAFF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Inferential Statistics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1CC50E-65A8-566E-1CF9-2576DCB40C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33</a:t>
            </a:fld>
            <a:endParaRPr lang="en-US" altLang="en-US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D4E9C-E40B-C402-A2F6-7305F4F9F0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Hypothesis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639ADE-0EE4-0E0E-F458-70EF1E8024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Clr>
                <a:srgbClr val="000000"/>
              </a:buClr>
              <a:buSzPct val="46000"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A statement about what findings are expected</a:t>
            </a:r>
          </a:p>
          <a:p>
            <a:pPr lvl="1" eaLnBrk="1" hangingPunct="1">
              <a:buClr>
                <a:srgbClr val="000000"/>
              </a:buClr>
              <a:buSzPct val="46000"/>
            </a:pPr>
            <a:r>
              <a:rPr lang="en-US" altLang="en-US" dirty="0">
                <a:solidFill>
                  <a:srgbClr val="000000"/>
                </a:solidFill>
                <a:latin typeface="Comic Sans MS" panose="030F0702030302020204" pitchFamily="66" charset="0"/>
              </a:rPr>
              <a:t>Null hypothesis: </a:t>
            </a:r>
            <a:r>
              <a:rPr lang="en-US" altLang="en-US" dirty="0">
                <a:solidFill>
                  <a:srgbClr val="FF0000"/>
                </a:solidFill>
                <a:latin typeface="Arial" panose="020B0604020202020204" pitchFamily="34" charset="0"/>
              </a:rPr>
              <a:t>"</a:t>
            </a:r>
            <a:r>
              <a:rPr lang="en-US" altLang="en-US" b="1" i="1" dirty="0">
                <a:solidFill>
                  <a:srgbClr val="FF0000"/>
                </a:solidFill>
                <a:latin typeface="Arial" panose="020B0604020202020204" pitchFamily="34" charset="0"/>
              </a:rPr>
              <a:t>the two groups will not differ</a:t>
            </a:r>
            <a:r>
              <a:rPr lang="en-US" altLang="en-US" dirty="0">
                <a:solidFill>
                  <a:srgbClr val="FF0000"/>
                </a:solidFill>
                <a:latin typeface="Arial" panose="020B0604020202020204" pitchFamily="34" charset="0"/>
              </a:rPr>
              <a:t>“</a:t>
            </a:r>
          </a:p>
          <a:p>
            <a:pPr lvl="1" eaLnBrk="1" hangingPunct="1">
              <a:buClr>
                <a:srgbClr val="000000"/>
              </a:buClr>
              <a:buSzPct val="46000"/>
            </a:pPr>
            <a:r>
              <a:rPr lang="en-US" altLang="en-US" dirty="0">
                <a:solidFill>
                  <a:srgbClr val="000000"/>
                </a:solidFill>
                <a:latin typeface="Comic Sans MS" panose="030F0702030302020204" pitchFamily="66" charset="0"/>
              </a:rPr>
              <a:t>Alternative hypothesis:</a:t>
            </a:r>
          </a:p>
          <a:p>
            <a:pPr lvl="2" eaLnBrk="1" hangingPunct="1">
              <a:buClr>
                <a:srgbClr val="000000"/>
              </a:buClr>
              <a:buSzPct val="46000"/>
            </a:pPr>
            <a:r>
              <a:rPr lang="en-US" altLang="en-US" dirty="0">
                <a:solidFill>
                  <a:srgbClr val="FF0000"/>
                </a:solidFill>
                <a:latin typeface="Arial" panose="020B0604020202020204" pitchFamily="34" charset="0"/>
              </a:rPr>
              <a:t>"</a:t>
            </a:r>
            <a:r>
              <a:rPr lang="en-US" altLang="en-US" b="1" i="1" dirty="0">
                <a:solidFill>
                  <a:srgbClr val="FF0000"/>
                </a:solidFill>
                <a:latin typeface="Arial" panose="020B0604020202020204" pitchFamily="34" charset="0"/>
              </a:rPr>
              <a:t>group A will do better than group B“</a:t>
            </a:r>
          </a:p>
          <a:p>
            <a:pPr lvl="2" eaLnBrk="1" hangingPunct="1">
              <a:buClr>
                <a:srgbClr val="000000"/>
              </a:buClr>
              <a:buSzPct val="46000"/>
            </a:pPr>
            <a:r>
              <a:rPr lang="en-US" altLang="en-US" b="1" i="1" dirty="0">
                <a:solidFill>
                  <a:srgbClr val="FF0000"/>
                </a:solidFill>
                <a:latin typeface="Arial" panose="020B0604020202020204" pitchFamily="34" charset="0"/>
              </a:rPr>
              <a:t>"group A and B will not perform the same"</a:t>
            </a:r>
            <a:r>
              <a:rPr lang="en-US" altLang="en-US" dirty="0">
                <a:solidFill>
                  <a:srgbClr val="FF0000"/>
                </a:solidFill>
                <a:latin typeface="Arial" panose="020B0604020202020204" pitchFamily="34" charset="0"/>
              </a:rPr>
              <a:t> </a:t>
            </a:r>
            <a:endParaRPr lang="en-US" altLang="en-US" dirty="0">
              <a:solidFill>
                <a:srgbClr val="FF0000"/>
              </a:solidFill>
            </a:endParaRPr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1698F77-ABD9-A4E8-376B-1A21BDBB4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34</a:t>
            </a:fld>
            <a:endParaRPr lang="en-US" altLang="en-US"/>
          </a:p>
        </p:txBody>
      </p:sp>
      <p:pic>
        <p:nvPicPr>
          <p:cNvPr id="31747" name="Picture 3" descr="MCj04042630000[1]">
            <a:extLst>
              <a:ext uri="{FF2B5EF4-FFF2-40B4-BE49-F238E27FC236}">
                <a16:creationId xmlns:a16="http://schemas.microsoft.com/office/drawing/2014/main" id="{D045B502-6CDC-B68D-297D-23934EB62C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31351" y="3562349"/>
            <a:ext cx="1838325" cy="16954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06544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Oval 3">
            <a:extLst>
              <a:ext uri="{FF2B5EF4-FFF2-40B4-BE49-F238E27FC236}">
                <a16:creationId xmlns:a16="http://schemas.microsoft.com/office/drawing/2014/main" id="{D1C6F8FA-DF27-6E9F-E0B5-C9A318E223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5325" y="1398638"/>
            <a:ext cx="6696075" cy="228600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r>
              <a:rPr lang="en-US" sz="2800" dirty="0">
                <a:latin typeface="Comic Sans MS" pitchFamily="66" charset="0"/>
              </a:rPr>
              <a:t>When making comparisons  </a:t>
            </a:r>
          </a:p>
          <a:p>
            <a:pPr algn="ctr">
              <a:defRPr/>
            </a:pPr>
            <a:r>
              <a:rPr lang="en-US" sz="2800" dirty="0">
                <a:latin typeface="Comic Sans MS" pitchFamily="66" charset="0"/>
              </a:rPr>
              <a:t>btw 2 sample means there are 2 </a:t>
            </a:r>
          </a:p>
          <a:p>
            <a:pPr algn="ctr">
              <a:defRPr/>
            </a:pPr>
            <a:r>
              <a:rPr lang="en-US" sz="2800" dirty="0">
                <a:latin typeface="Comic Sans MS" pitchFamily="66" charset="0"/>
              </a:rPr>
              <a:t>possibilities</a:t>
            </a:r>
          </a:p>
        </p:txBody>
      </p:sp>
      <p:sp>
        <p:nvSpPr>
          <p:cNvPr id="31748" name="Text Box 6">
            <a:extLst>
              <a:ext uri="{FF2B5EF4-FFF2-40B4-BE49-F238E27FC236}">
                <a16:creationId xmlns:a16="http://schemas.microsoft.com/office/drawing/2014/main" id="{86B7600A-F8C5-5638-7939-5D8887FD79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5000" y="4060876"/>
            <a:ext cx="3408362" cy="46672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Comic Sans MS" panose="030F0702030302020204" pitchFamily="66" charset="0"/>
              </a:rPr>
              <a:t>Null hypothesis is true</a:t>
            </a:r>
          </a:p>
        </p:txBody>
      </p:sp>
      <p:sp>
        <p:nvSpPr>
          <p:cNvPr id="31749" name="Text Box 10">
            <a:extLst>
              <a:ext uri="{FF2B5EF4-FFF2-40B4-BE49-F238E27FC236}">
                <a16:creationId xmlns:a16="http://schemas.microsoft.com/office/drawing/2014/main" id="{3BCC95ED-E0DF-0166-7E40-990E491024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19119" y="3794175"/>
            <a:ext cx="3503612" cy="46672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Comic Sans MS" panose="030F0702030302020204" pitchFamily="66" charset="0"/>
              </a:rPr>
              <a:t>Null hypothesis is false</a:t>
            </a:r>
          </a:p>
        </p:txBody>
      </p:sp>
      <p:sp>
        <p:nvSpPr>
          <p:cNvPr id="31750" name="Line 11">
            <a:extLst>
              <a:ext uri="{FF2B5EF4-FFF2-40B4-BE49-F238E27FC236}">
                <a16:creationId xmlns:a16="http://schemas.microsoft.com/office/drawing/2014/main" id="{FF8DF6C6-BF76-984D-884A-806CABD60EA4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2209799" y="3751314"/>
            <a:ext cx="1571625" cy="242886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31751" name="Line 12">
            <a:extLst>
              <a:ext uri="{FF2B5EF4-FFF2-40B4-BE49-F238E27FC236}">
                <a16:creationId xmlns:a16="http://schemas.microsoft.com/office/drawing/2014/main" id="{2C526C40-F44A-3F24-F14F-0337D5301383}"/>
              </a:ext>
            </a:extLst>
          </p:cNvPr>
          <p:cNvSpPr>
            <a:spLocks noChangeShapeType="1"/>
          </p:cNvSpPr>
          <p:nvPr/>
        </p:nvSpPr>
        <p:spPr bwMode="auto">
          <a:xfrm>
            <a:off x="6400799" y="3389362"/>
            <a:ext cx="2143125" cy="295276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31752" name="Line 13">
            <a:extLst>
              <a:ext uri="{FF2B5EF4-FFF2-40B4-BE49-F238E27FC236}">
                <a16:creationId xmlns:a16="http://schemas.microsoft.com/office/drawing/2014/main" id="{88A764AD-6B4D-B44B-C0C0-D198316A1258}"/>
              </a:ext>
            </a:extLst>
          </p:cNvPr>
          <p:cNvSpPr>
            <a:spLocks noChangeShapeType="1"/>
          </p:cNvSpPr>
          <p:nvPr/>
        </p:nvSpPr>
        <p:spPr bwMode="auto">
          <a:xfrm>
            <a:off x="2305051" y="4711801"/>
            <a:ext cx="0" cy="4572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31753" name="Line 14">
            <a:extLst>
              <a:ext uri="{FF2B5EF4-FFF2-40B4-BE49-F238E27FC236}">
                <a16:creationId xmlns:a16="http://schemas.microsoft.com/office/drawing/2014/main" id="{3777E576-CA54-8ACF-6FA9-38BDD17E21F9}"/>
              </a:ext>
            </a:extLst>
          </p:cNvPr>
          <p:cNvSpPr>
            <a:spLocks noChangeShapeType="1"/>
          </p:cNvSpPr>
          <p:nvPr/>
        </p:nvSpPr>
        <p:spPr bwMode="auto">
          <a:xfrm>
            <a:off x="8670925" y="4383189"/>
            <a:ext cx="0" cy="4572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31754" name="Text Box 15">
            <a:extLst>
              <a:ext uri="{FF2B5EF4-FFF2-40B4-BE49-F238E27FC236}">
                <a16:creationId xmlns:a16="http://schemas.microsoft.com/office/drawing/2014/main" id="{D6723E7D-27FF-4A1A-BDF1-E2D44CC9A77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9544" y="5225999"/>
            <a:ext cx="4641850" cy="466725"/>
          </a:xfrm>
          <a:prstGeom prst="rect">
            <a:avLst/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Comic Sans MS" panose="030F0702030302020204" pitchFamily="66" charset="0"/>
              </a:rPr>
              <a:t>Not reject the Null Hypothesis</a:t>
            </a:r>
          </a:p>
        </p:txBody>
      </p:sp>
      <p:sp>
        <p:nvSpPr>
          <p:cNvPr id="31755" name="Text Box 16">
            <a:extLst>
              <a:ext uri="{FF2B5EF4-FFF2-40B4-BE49-F238E27FC236}">
                <a16:creationId xmlns:a16="http://schemas.microsoft.com/office/drawing/2014/main" id="{416575FC-E60C-1F33-781E-78A406ACD5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50050" y="4992636"/>
            <a:ext cx="3994150" cy="466725"/>
          </a:xfrm>
          <a:prstGeom prst="rect">
            <a:avLst/>
          </a:prstGeom>
          <a:solidFill>
            <a:srgbClr val="CC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Comic Sans MS" panose="030F0702030302020204" pitchFamily="66" charset="0"/>
              </a:rPr>
              <a:t>Reject the Null hypothesis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76749F4-6A1B-A8F2-0DB8-50802F68EE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 dirty="0"/>
              <a:t>Inferential Statistics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E42A85-D5E8-8DCA-FBB3-830E7D121AF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35</a:t>
            </a:fld>
            <a:endParaRPr lang="en-US" altLang="en-US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Text Box 3">
            <a:extLst>
              <a:ext uri="{FF2B5EF4-FFF2-40B4-BE49-F238E27FC236}">
                <a16:creationId xmlns:a16="http://schemas.microsoft.com/office/drawing/2014/main" id="{DCFC5FEB-BADC-9528-A1EC-6426871165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2600" y="4933950"/>
            <a:ext cx="8763000" cy="10668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/>
        </p:spPr>
        <p:txBody>
          <a:bodyPr lIns="0" tIns="0" rIns="0" bIns="0"/>
          <a:lstStyle>
            <a:lvl1pPr defTabSz="423863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1pPr>
            <a:lvl2pPr marL="742950" indent="-285750" defTabSz="423863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2pPr>
            <a:lvl3pPr marL="1143000" indent="-228600" defTabSz="423863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3pPr>
            <a:lvl4pPr marL="1600200" indent="-228600" defTabSz="423863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4pPr>
            <a:lvl5pPr marL="2057400" indent="-228600" defTabSz="423863" eaLnBrk="0" hangingPunct="0">
              <a:defRPr sz="2400">
                <a:solidFill>
                  <a:schemeClr val="tx1"/>
                </a:solidFill>
                <a:latin typeface="Symbol" pitchFamily="18" charset="2"/>
              </a:defRPr>
            </a:lvl5pPr>
            <a:lvl6pPr marL="2514600" indent="-228600" defTabSz="4238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6pPr>
            <a:lvl7pPr marL="2971800" indent="-228600" defTabSz="4238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7pPr>
            <a:lvl8pPr marL="3429000" indent="-228600" defTabSz="4238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8pPr>
            <a:lvl9pPr marL="3886200" indent="-228600" defTabSz="423863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Symbol" pitchFamily="18" charset="2"/>
              </a:defRPr>
            </a:lvl9pPr>
          </a:lstStyle>
          <a:p>
            <a:pPr eaLnBrk="1" hangingPunct="1">
              <a:buClr>
                <a:srgbClr val="000000"/>
              </a:buClr>
              <a:buSzPct val="90000"/>
              <a:buFont typeface="Monotype Sorts"/>
              <a:buNone/>
              <a:defRPr/>
            </a:pPr>
            <a:r>
              <a:rPr lang="en-US" sz="3200" dirty="0">
                <a:solidFill>
                  <a:srgbClr val="000000"/>
                </a:solidFill>
                <a:latin typeface="Calibri" panose="020F0502020204030204" pitchFamily="34" charset="0"/>
              </a:rPr>
              <a:t>Type I Error:   Rejecting a True Hypothesis</a:t>
            </a:r>
          </a:p>
          <a:p>
            <a:pPr eaLnBrk="1" hangingPunct="1">
              <a:buClr>
                <a:srgbClr val="000000"/>
              </a:buClr>
              <a:buSzPct val="90000"/>
              <a:buFont typeface="Monotype Sorts"/>
              <a:buNone/>
              <a:defRPr/>
            </a:pPr>
            <a:r>
              <a:rPr lang="en-US" sz="3200" dirty="0">
                <a:solidFill>
                  <a:srgbClr val="000000"/>
                </a:solidFill>
                <a:latin typeface="Calibri" panose="020F0502020204030204" pitchFamily="34" charset="0"/>
              </a:rPr>
              <a:t>Type II Error:  Accepting a False Hypothesis</a:t>
            </a:r>
            <a:endParaRPr lang="en-US" sz="3200" dirty="0">
              <a:latin typeface="Calibri" panose="020F0502020204030204" pitchFamily="34" charset="0"/>
            </a:endParaRPr>
          </a:p>
        </p:txBody>
      </p:sp>
      <p:sp>
        <p:nvSpPr>
          <p:cNvPr id="25" name="Title 24">
            <a:extLst>
              <a:ext uri="{FF2B5EF4-FFF2-40B4-BE49-F238E27FC236}">
                <a16:creationId xmlns:a16="http://schemas.microsoft.com/office/drawing/2014/main" id="{3C8CAF8E-521B-46BF-C796-42F88770F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Autofit/>
          </a:bodyPr>
          <a:lstStyle/>
          <a:p>
            <a:r>
              <a:rPr lang="en-US" altLang="en-US" sz="3600" dirty="0"/>
              <a:t>Possible Outcomes in Hypothesis Testing (Decision)</a:t>
            </a:r>
            <a:endParaRPr lang="en-GB" sz="3600" dirty="0"/>
          </a:p>
        </p:txBody>
      </p:sp>
      <p:grpSp>
        <p:nvGrpSpPr>
          <p:cNvPr id="11" name="Group 3">
            <a:extLst>
              <a:ext uri="{FF2B5EF4-FFF2-40B4-BE49-F238E27FC236}">
                <a16:creationId xmlns:a16="http://schemas.microsoft.com/office/drawing/2014/main" id="{009A0A7B-3464-F5A9-E63F-ED046EB2E5B3}"/>
              </a:ext>
            </a:extLst>
          </p:cNvPr>
          <p:cNvGrpSpPr>
            <a:grpSpLocks/>
          </p:cNvGrpSpPr>
          <p:nvPr/>
        </p:nvGrpSpPr>
        <p:grpSpPr bwMode="auto">
          <a:xfrm>
            <a:off x="2309814" y="1504951"/>
            <a:ext cx="6834187" cy="3321051"/>
            <a:chOff x="315" y="1354"/>
            <a:chExt cx="4305" cy="2092"/>
          </a:xfrm>
        </p:grpSpPr>
        <p:sp>
          <p:nvSpPr>
            <p:cNvPr id="12" name="AutoShape 4">
              <a:extLst>
                <a:ext uri="{FF2B5EF4-FFF2-40B4-BE49-F238E27FC236}">
                  <a16:creationId xmlns:a16="http://schemas.microsoft.com/office/drawing/2014/main" id="{561DD38D-9973-B0A1-FB7B-4E20952A19B1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1200" y="1680"/>
              <a:ext cx="3420" cy="1755"/>
            </a:xfrm>
            <a:prstGeom prst="roundRect">
              <a:avLst>
                <a:gd name="adj" fmla="val 0"/>
              </a:avLst>
            </a:prstGeom>
            <a:noFill/>
            <a:ln w="31115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D8D8D8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GB" altLang="en-US" dirty="0">
                <a:latin typeface="Calibri" panose="020F0502020204030204" pitchFamily="34" charset="0"/>
              </a:endParaRPr>
            </a:p>
          </p:txBody>
        </p:sp>
        <p:sp>
          <p:nvSpPr>
            <p:cNvPr id="13" name="Line 5">
              <a:extLst>
                <a:ext uri="{FF2B5EF4-FFF2-40B4-BE49-F238E27FC236}">
                  <a16:creationId xmlns:a16="http://schemas.microsoft.com/office/drawing/2014/main" id="{4726ABE2-0A6E-0394-62AC-AC6CD0110205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98" y="1690"/>
              <a:ext cx="0" cy="1756"/>
            </a:xfrm>
            <a:prstGeom prst="line">
              <a:avLst/>
            </a:prstGeom>
            <a:noFill/>
            <a:ln w="3111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dirty="0">
                <a:latin typeface="Calibri" panose="020F0502020204030204" pitchFamily="34" charset="0"/>
              </a:endParaRPr>
            </a:p>
          </p:txBody>
        </p:sp>
        <p:sp>
          <p:nvSpPr>
            <p:cNvPr id="14" name="Line 6">
              <a:extLst>
                <a:ext uri="{FF2B5EF4-FFF2-40B4-BE49-F238E27FC236}">
                  <a16:creationId xmlns:a16="http://schemas.microsoft.com/office/drawing/2014/main" id="{B5C4BC91-C60C-885F-7548-0D79277B761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00" y="2496"/>
              <a:ext cx="3411" cy="0"/>
            </a:xfrm>
            <a:prstGeom prst="line">
              <a:avLst/>
            </a:prstGeom>
            <a:noFill/>
            <a:ln w="3111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dirty="0">
                <a:latin typeface="Calibri" panose="020F0502020204030204" pitchFamily="34" charset="0"/>
              </a:endParaRPr>
            </a:p>
          </p:txBody>
        </p:sp>
        <p:sp>
          <p:nvSpPr>
            <p:cNvPr id="15" name="Text Box 7">
              <a:extLst>
                <a:ext uri="{FF2B5EF4-FFF2-40B4-BE49-F238E27FC236}">
                  <a16:creationId xmlns:a16="http://schemas.microsoft.com/office/drawing/2014/main" id="{1AC0C4EA-8678-5A25-6F3F-0C6FDB711CD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296" y="1354"/>
              <a:ext cx="1248" cy="2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/>
            <a:lstStyle>
              <a:lvl1pPr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471488" indent="-61913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847725" indent="-26988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>
                <a:buClr>
                  <a:srgbClr val="000000"/>
                </a:buClr>
                <a:buSzPct val="90000"/>
                <a:buFont typeface="Monotype Sorts"/>
                <a:buNone/>
              </a:pPr>
              <a:r>
                <a:rPr lang="en-US" altLang="en-US" sz="2800" b="1" dirty="0">
                  <a:solidFill>
                    <a:srgbClr val="000000"/>
                  </a:solidFill>
                  <a:latin typeface="Calibri" panose="020F0502020204030204" pitchFamily="34" charset="0"/>
                </a:rPr>
                <a:t>Null is True</a:t>
              </a:r>
              <a:endParaRPr lang="en-US" altLang="en-US" sz="2200" b="1" dirty="0">
                <a:latin typeface="Calibri" panose="020F0502020204030204" pitchFamily="34" charset="0"/>
              </a:endParaRPr>
            </a:p>
          </p:txBody>
        </p:sp>
        <p:sp>
          <p:nvSpPr>
            <p:cNvPr id="16" name="Text Box 8">
              <a:extLst>
                <a:ext uri="{FF2B5EF4-FFF2-40B4-BE49-F238E27FC236}">
                  <a16:creationId xmlns:a16="http://schemas.microsoft.com/office/drawing/2014/main" id="{87EA0ADA-E317-D530-4BBB-2368AFA47AC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024" y="1354"/>
              <a:ext cx="1536" cy="26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/>
            <a:lstStyle>
              <a:lvl1pPr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471488" indent="-61913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847725" indent="-26988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>
                <a:buClr>
                  <a:srgbClr val="000000"/>
                </a:buClr>
                <a:buSzPct val="90000"/>
                <a:buFont typeface="Monotype Sorts"/>
                <a:buNone/>
              </a:pPr>
              <a:r>
                <a:rPr lang="en-US" altLang="en-US" sz="2800" b="1" dirty="0">
                  <a:solidFill>
                    <a:srgbClr val="000000"/>
                  </a:solidFill>
                  <a:latin typeface="Calibri" panose="020F0502020204030204" pitchFamily="34" charset="0"/>
                </a:rPr>
                <a:t>Null is False</a:t>
              </a:r>
              <a:endParaRPr lang="en-US" altLang="en-US" sz="2200" b="1" dirty="0">
                <a:latin typeface="Calibri" panose="020F0502020204030204" pitchFamily="34" charset="0"/>
              </a:endParaRPr>
            </a:p>
          </p:txBody>
        </p:sp>
        <p:sp>
          <p:nvSpPr>
            <p:cNvPr id="17" name="Text Box 9">
              <a:extLst>
                <a:ext uri="{FF2B5EF4-FFF2-40B4-BE49-F238E27FC236}">
                  <a16:creationId xmlns:a16="http://schemas.microsoft.com/office/drawing/2014/main" id="{92BA9461-48D2-F665-E0E8-C78844687D6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15" y="1913"/>
              <a:ext cx="763" cy="25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/>
            <a:lstStyle>
              <a:lvl1pPr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471488" indent="-61913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847725" indent="-26988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>
                <a:buClr>
                  <a:srgbClr val="000000"/>
                </a:buClr>
                <a:buSzPct val="90000"/>
                <a:buFont typeface="Monotype Sorts"/>
                <a:buNone/>
              </a:pPr>
              <a:r>
                <a:rPr lang="en-US" altLang="en-US" sz="2800" b="1" dirty="0">
                  <a:solidFill>
                    <a:srgbClr val="000000"/>
                  </a:solidFill>
                  <a:latin typeface="Calibri" panose="020F0502020204030204" pitchFamily="34" charset="0"/>
                </a:rPr>
                <a:t>Accept</a:t>
              </a:r>
              <a:endParaRPr lang="en-US" altLang="en-US" sz="2200" b="1" dirty="0">
                <a:latin typeface="Calibri" panose="020F0502020204030204" pitchFamily="34" charset="0"/>
              </a:endParaRPr>
            </a:p>
          </p:txBody>
        </p:sp>
        <p:sp>
          <p:nvSpPr>
            <p:cNvPr id="18" name="Text Box 10">
              <a:extLst>
                <a:ext uri="{FF2B5EF4-FFF2-40B4-BE49-F238E27FC236}">
                  <a16:creationId xmlns:a16="http://schemas.microsoft.com/office/drawing/2014/main" id="{878D8823-1411-CF61-D034-7DAE5560560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3" y="2860"/>
              <a:ext cx="707" cy="2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/>
            <a:lstStyle>
              <a:lvl1pPr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471488" indent="-61913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847725" indent="-26988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>
                <a:buClr>
                  <a:srgbClr val="000000"/>
                </a:buClr>
                <a:buSzPct val="90000"/>
                <a:buFont typeface="Monotype Sorts"/>
                <a:buNone/>
              </a:pPr>
              <a:r>
                <a:rPr lang="en-US" altLang="en-US" sz="2800" b="1" dirty="0">
                  <a:solidFill>
                    <a:srgbClr val="000000"/>
                  </a:solidFill>
                  <a:latin typeface="Calibri" panose="020F0502020204030204" pitchFamily="34" charset="0"/>
                </a:rPr>
                <a:t>Reject</a:t>
              </a:r>
              <a:endParaRPr lang="en-US" altLang="en-US" sz="2200" b="1" dirty="0">
                <a:latin typeface="Calibri" panose="020F0502020204030204" pitchFamily="34" charset="0"/>
              </a:endParaRPr>
            </a:p>
          </p:txBody>
        </p:sp>
        <p:sp>
          <p:nvSpPr>
            <p:cNvPr id="19" name="Text Box 11">
              <a:extLst>
                <a:ext uri="{FF2B5EF4-FFF2-40B4-BE49-F238E27FC236}">
                  <a16:creationId xmlns:a16="http://schemas.microsoft.com/office/drawing/2014/main" id="{A4218A9E-DB4D-B5F9-91D4-B0E1D1A8ADD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617" y="1774"/>
              <a:ext cx="956" cy="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/>
            <a:lstStyle>
              <a:lvl1pPr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471488" indent="-61913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847725" indent="-26988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>
                <a:buClr>
                  <a:srgbClr val="000000"/>
                </a:buClr>
                <a:buSzPct val="90000"/>
                <a:buFont typeface="Monotype Sorts"/>
                <a:buNone/>
              </a:pPr>
              <a:r>
                <a:rPr lang="en-US" altLang="en-US" sz="2800" dirty="0">
                  <a:solidFill>
                    <a:srgbClr val="000000"/>
                  </a:solidFill>
                  <a:latin typeface="Calibri" panose="020F0502020204030204" pitchFamily="34" charset="0"/>
                </a:rPr>
                <a:t>Correct</a:t>
              </a:r>
            </a:p>
            <a:p>
              <a:pPr eaLnBrk="1" hangingPunct="1">
                <a:buClr>
                  <a:srgbClr val="000000"/>
                </a:buClr>
                <a:buSzPct val="90000"/>
                <a:buFont typeface="Monotype Sorts"/>
                <a:buNone/>
              </a:pPr>
              <a:r>
                <a:rPr lang="en-US" altLang="en-US" sz="2800" dirty="0">
                  <a:solidFill>
                    <a:srgbClr val="000000"/>
                  </a:solidFill>
                  <a:latin typeface="Calibri" panose="020F0502020204030204" pitchFamily="34" charset="0"/>
                </a:rPr>
                <a:t>Decision</a:t>
              </a:r>
              <a:endParaRPr lang="en-US" altLang="en-US" sz="2200" dirty="0">
                <a:latin typeface="Calibri" panose="020F0502020204030204" pitchFamily="34" charset="0"/>
              </a:endParaRPr>
            </a:p>
          </p:txBody>
        </p:sp>
        <p:sp>
          <p:nvSpPr>
            <p:cNvPr id="20" name="Text Box 12">
              <a:extLst>
                <a:ext uri="{FF2B5EF4-FFF2-40B4-BE49-F238E27FC236}">
                  <a16:creationId xmlns:a16="http://schemas.microsoft.com/office/drawing/2014/main" id="{A72E7C74-EDCA-569A-9688-848980B1189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371" y="2674"/>
              <a:ext cx="955" cy="5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/>
            <a:lstStyle>
              <a:lvl1pPr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471488" indent="-61913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847725" indent="-26988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>
                <a:buClr>
                  <a:srgbClr val="000000"/>
                </a:buClr>
                <a:buSzPct val="90000"/>
                <a:buFont typeface="Monotype Sorts"/>
                <a:buNone/>
              </a:pPr>
              <a:r>
                <a:rPr lang="en-US" altLang="en-US" sz="2800" dirty="0">
                  <a:solidFill>
                    <a:srgbClr val="000000"/>
                  </a:solidFill>
                  <a:latin typeface="Calibri" panose="020F0502020204030204" pitchFamily="34" charset="0"/>
                </a:rPr>
                <a:t>Correct</a:t>
              </a:r>
            </a:p>
            <a:p>
              <a:pPr eaLnBrk="1" hangingPunct="1">
                <a:buClr>
                  <a:srgbClr val="000000"/>
                </a:buClr>
                <a:buSzPct val="90000"/>
                <a:buFont typeface="Monotype Sorts"/>
                <a:buNone/>
              </a:pPr>
              <a:r>
                <a:rPr lang="en-US" altLang="en-US" sz="2800" dirty="0">
                  <a:solidFill>
                    <a:srgbClr val="000000"/>
                  </a:solidFill>
                  <a:latin typeface="Calibri" panose="020F0502020204030204" pitchFamily="34" charset="0"/>
                </a:rPr>
                <a:t>Decision</a:t>
              </a:r>
              <a:endParaRPr lang="en-US" altLang="en-US" sz="2200" dirty="0">
                <a:latin typeface="Calibri" panose="020F0502020204030204" pitchFamily="34" charset="0"/>
              </a:endParaRPr>
            </a:p>
          </p:txBody>
        </p:sp>
        <p:sp>
          <p:nvSpPr>
            <p:cNvPr id="21" name="Text Box 13">
              <a:extLst>
                <a:ext uri="{FF2B5EF4-FFF2-40B4-BE49-F238E27FC236}">
                  <a16:creationId xmlns:a16="http://schemas.microsoft.com/office/drawing/2014/main" id="{21274503-94D5-4187-6372-9E9D78180DC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675" y="2822"/>
              <a:ext cx="555" cy="2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/>
            <a:lstStyle>
              <a:lvl1pPr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471488" indent="-61913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847725" indent="-26988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>
                <a:buClr>
                  <a:srgbClr val="000000"/>
                </a:buClr>
                <a:buSzPct val="90000"/>
                <a:buFont typeface="Monotype Sorts"/>
                <a:buNone/>
              </a:pPr>
              <a:r>
                <a:rPr lang="en-US" altLang="en-US" sz="2800" dirty="0">
                  <a:solidFill>
                    <a:srgbClr val="000000"/>
                  </a:solidFill>
                  <a:latin typeface="Calibri" panose="020F0502020204030204" pitchFamily="34" charset="0"/>
                </a:rPr>
                <a:t>Error</a:t>
              </a:r>
              <a:endParaRPr lang="en-US" altLang="en-US" sz="2200" dirty="0">
                <a:latin typeface="Calibri" panose="020F0502020204030204" pitchFamily="34" charset="0"/>
              </a:endParaRPr>
            </a:p>
          </p:txBody>
        </p:sp>
        <p:sp>
          <p:nvSpPr>
            <p:cNvPr id="22" name="Text Box 14">
              <a:extLst>
                <a:ext uri="{FF2B5EF4-FFF2-40B4-BE49-F238E27FC236}">
                  <a16:creationId xmlns:a16="http://schemas.microsoft.com/office/drawing/2014/main" id="{83FA4C42-6857-8E3F-1DB2-0DC8537D458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47" y="1931"/>
              <a:ext cx="555" cy="2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/>
            <a:lstStyle>
              <a:lvl1pPr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471488" indent="-61913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847725" indent="-26988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>
                <a:buClr>
                  <a:srgbClr val="000000"/>
                </a:buClr>
                <a:buSzPct val="90000"/>
                <a:buFont typeface="Monotype Sorts"/>
                <a:buNone/>
              </a:pPr>
              <a:r>
                <a:rPr lang="en-US" altLang="en-US" sz="2800" dirty="0">
                  <a:solidFill>
                    <a:srgbClr val="000000"/>
                  </a:solidFill>
                  <a:latin typeface="Calibri" panose="020F0502020204030204" pitchFamily="34" charset="0"/>
                </a:rPr>
                <a:t>Error</a:t>
              </a:r>
              <a:endParaRPr lang="en-US" altLang="en-US" sz="2200" dirty="0">
                <a:latin typeface="Calibri" panose="020F0502020204030204" pitchFamily="34" charset="0"/>
              </a:endParaRPr>
            </a:p>
          </p:txBody>
        </p:sp>
        <p:sp>
          <p:nvSpPr>
            <p:cNvPr id="23" name="Text Box 15">
              <a:extLst>
                <a:ext uri="{FF2B5EF4-FFF2-40B4-BE49-F238E27FC236}">
                  <a16:creationId xmlns:a16="http://schemas.microsoft.com/office/drawing/2014/main" id="{5EE637A7-75F2-3EB1-79BF-4A83A5AAE4E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541" y="3165"/>
              <a:ext cx="952" cy="20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/>
            <a:lstStyle>
              <a:lvl1pPr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471488" indent="-61913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847725" indent="-26988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>
                <a:buClr>
                  <a:srgbClr val="000000"/>
                </a:buClr>
                <a:buSzPct val="90000"/>
                <a:buFont typeface="Monotype Sorts"/>
                <a:buNone/>
              </a:pPr>
              <a:r>
                <a:rPr lang="en-US" altLang="en-US" sz="2200" dirty="0">
                  <a:solidFill>
                    <a:srgbClr val="000000"/>
                  </a:solidFill>
                  <a:latin typeface="Calibri" panose="020F0502020204030204" pitchFamily="34" charset="0"/>
                </a:rPr>
                <a:t>Type I Error</a:t>
              </a:r>
              <a:endParaRPr lang="en-US" altLang="en-US" sz="2200" dirty="0">
                <a:latin typeface="Calibri" panose="020F0502020204030204" pitchFamily="34" charset="0"/>
              </a:endParaRPr>
            </a:p>
          </p:txBody>
        </p:sp>
        <p:sp>
          <p:nvSpPr>
            <p:cNvPr id="24" name="Text Box 16">
              <a:extLst>
                <a:ext uri="{FF2B5EF4-FFF2-40B4-BE49-F238E27FC236}">
                  <a16:creationId xmlns:a16="http://schemas.microsoft.com/office/drawing/2014/main" id="{52E8A652-2F68-6EA1-4A03-4E3083D7F35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65" y="2255"/>
              <a:ext cx="1011" cy="20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/>
            <a:lstStyle>
              <a:lvl1pPr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471488" indent="-61913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847725" indent="-26988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423863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423863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>
                <a:buClr>
                  <a:srgbClr val="000000"/>
                </a:buClr>
                <a:buSzPct val="90000"/>
                <a:buFont typeface="Monotype Sorts"/>
                <a:buNone/>
              </a:pPr>
              <a:r>
                <a:rPr lang="en-US" altLang="en-US" sz="2200" dirty="0">
                  <a:solidFill>
                    <a:srgbClr val="000000"/>
                  </a:solidFill>
                  <a:latin typeface="Calibri" panose="020F0502020204030204" pitchFamily="34" charset="0"/>
                </a:rPr>
                <a:t>Type II Error</a:t>
              </a:r>
              <a:endParaRPr lang="en-US" altLang="en-US" sz="2200" dirty="0">
                <a:latin typeface="Calibri" panose="020F0502020204030204" pitchFamily="34" charset="0"/>
              </a:endParaRPr>
            </a:p>
          </p:txBody>
        </p:sp>
      </p:grp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F6198D-0C25-E880-9691-B11BE7E8F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36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6643063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1600200" y="1352550"/>
            <a:ext cx="8915400" cy="4419600"/>
            <a:chOff x="76200" y="76200"/>
            <a:chExt cx="8915400" cy="4419600"/>
          </a:xfrm>
        </p:grpSpPr>
        <p:sp>
          <p:nvSpPr>
            <p:cNvPr id="8" name="Rectangle 7"/>
            <p:cNvSpPr/>
            <p:nvPr/>
          </p:nvSpPr>
          <p:spPr>
            <a:xfrm>
              <a:off x="1143000" y="76200"/>
              <a:ext cx="7086600" cy="609600"/>
            </a:xfrm>
            <a:prstGeom prst="rect">
              <a:avLst/>
            </a:prstGeom>
            <a:noFill/>
            <a:ln w="28575">
              <a:solidFill>
                <a:schemeClr val="tx1">
                  <a:lumMod val="75000"/>
                  <a:lumOff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3200" dirty="0">
                <a:solidFill>
                  <a:srgbClr val="C00000"/>
                </a:solidFill>
                <a:latin typeface="Calibri" panose="020F0502020204030204" pitchFamily="34" charset="0"/>
                <a:cs typeface="Times New Roman" pitchFamily="18" charset="0"/>
              </a:endParaRPr>
            </a:p>
          </p:txBody>
        </p:sp>
        <p:sp useBgFill="1">
          <p:nvSpPr>
            <p:cNvPr id="9" name="Right Brace 8"/>
            <p:cNvSpPr/>
            <p:nvPr/>
          </p:nvSpPr>
          <p:spPr>
            <a:xfrm rot="16200000">
              <a:off x="4000500" y="-1866901"/>
              <a:ext cx="838200" cy="5943600"/>
            </a:xfrm>
            <a:prstGeom prst="rightBrace">
              <a:avLst>
                <a:gd name="adj1" fmla="val 17424"/>
                <a:gd name="adj2" fmla="val 49767"/>
              </a:avLst>
            </a:prstGeom>
            <a:ln w="22225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Calibri" panose="020F0502020204030204" pitchFamily="34" charset="0"/>
              </a:endParaRPr>
            </a:p>
          </p:txBody>
        </p:sp>
        <p:sp>
          <p:nvSpPr>
            <p:cNvPr id="10" name="Rectangle 9"/>
            <p:cNvSpPr/>
            <p:nvPr/>
          </p:nvSpPr>
          <p:spPr>
            <a:xfrm>
              <a:off x="381000" y="1399400"/>
              <a:ext cx="3048000" cy="1191400"/>
            </a:xfrm>
            <a:prstGeom prst="rect">
              <a:avLst/>
            </a:prstGeom>
            <a:solidFill>
              <a:srgbClr val="CCFF99"/>
            </a:solidFill>
            <a:ln w="25400" cmpd="dbl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2400" dirty="0">
                <a:solidFill>
                  <a:srgbClr val="C00000"/>
                </a:solidFill>
                <a:latin typeface="Calibri" panose="020F0502020204030204" pitchFamily="34" charset="0"/>
                <a:cs typeface="Times New Roman" pitchFamily="18" charset="0"/>
              </a:endParaRP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943600" y="1524000"/>
              <a:ext cx="2895600" cy="1066800"/>
            </a:xfrm>
            <a:prstGeom prst="rect">
              <a:avLst/>
            </a:prstGeom>
            <a:solidFill>
              <a:srgbClr val="CCFF99"/>
            </a:solidFill>
            <a:ln w="25400" cmpd="dbl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sz="2000" b="1" dirty="0">
                  <a:solidFill>
                    <a:srgbClr val="C00000"/>
                  </a:solidFill>
                  <a:latin typeface="Calibri" panose="020F0502020204030204" pitchFamily="34" charset="0"/>
                  <a:cs typeface="Times New Roman" pitchFamily="18" charset="0"/>
                </a:rPr>
                <a:t>Dependent Variable</a:t>
              </a:r>
            </a:p>
            <a:p>
              <a:pPr algn="ctr"/>
              <a:r>
                <a:rPr lang="en-US" sz="2000" b="1" dirty="0">
                  <a:solidFill>
                    <a:srgbClr val="C00000"/>
                  </a:solidFill>
                  <a:latin typeface="Calibri" panose="020F0502020204030204" pitchFamily="34" charset="0"/>
                  <a:cs typeface="Times New Roman" pitchFamily="18" charset="0"/>
                </a:rPr>
                <a:t> or </a:t>
              </a:r>
            </a:p>
            <a:p>
              <a:pPr algn="ctr"/>
              <a:r>
                <a:rPr lang="en-US" sz="2000" b="1" dirty="0">
                  <a:solidFill>
                    <a:srgbClr val="C00000"/>
                  </a:solidFill>
                  <a:latin typeface="Calibri" panose="020F0502020204030204" pitchFamily="34" charset="0"/>
                  <a:cs typeface="Times New Roman" pitchFamily="18" charset="0"/>
                </a:rPr>
                <a:t>Outcome Variable</a:t>
              </a: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76200" y="2819400"/>
              <a:ext cx="4267200" cy="1676400"/>
            </a:xfrm>
            <a:prstGeom prst="rect">
              <a:avLst/>
            </a:prstGeom>
            <a:noFill/>
            <a:ln w="28575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Calibri" panose="020F0502020204030204" pitchFamily="34" charset="0"/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4876800" y="2819400"/>
              <a:ext cx="4114800" cy="1600200"/>
            </a:xfrm>
            <a:prstGeom prst="rect">
              <a:avLst/>
            </a:prstGeom>
            <a:noFill/>
            <a:ln w="28575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latin typeface="Calibri" panose="020F0502020204030204" pitchFamily="34" charset="0"/>
              </a:endParaRPr>
            </a:p>
          </p:txBody>
        </p:sp>
      </p:grpSp>
      <p:sp>
        <p:nvSpPr>
          <p:cNvPr id="14" name="Rectangle 13"/>
          <p:cNvSpPr/>
          <p:nvPr/>
        </p:nvSpPr>
        <p:spPr>
          <a:xfrm>
            <a:off x="3048000" y="1428750"/>
            <a:ext cx="49480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solidFill>
                  <a:srgbClr val="C00000"/>
                </a:solidFill>
                <a:latin typeface="Calibri" panose="020F0502020204030204" pitchFamily="34" charset="0"/>
                <a:cs typeface="Times New Roman" pitchFamily="18" charset="0"/>
              </a:rPr>
              <a:t>Any Experiment  has 2 Variables</a:t>
            </a:r>
            <a:endParaRPr lang="en-US" sz="2800" dirty="0">
              <a:latin typeface="Calibri" panose="020F0502020204030204" pitchFamily="34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2043364" y="2740839"/>
            <a:ext cx="2489271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000" b="1" dirty="0">
                <a:solidFill>
                  <a:srgbClr val="C00000"/>
                </a:solidFill>
                <a:latin typeface="Calibri" panose="020F0502020204030204" pitchFamily="34" charset="0"/>
                <a:cs typeface="Times New Roman" pitchFamily="18" charset="0"/>
              </a:rPr>
              <a:t>Independent Variable</a:t>
            </a:r>
          </a:p>
          <a:p>
            <a:pPr algn="ctr"/>
            <a:r>
              <a:rPr lang="en-US" sz="2000" b="1" dirty="0">
                <a:solidFill>
                  <a:srgbClr val="C00000"/>
                </a:solidFill>
                <a:latin typeface="Calibri" panose="020F0502020204030204" pitchFamily="34" charset="0"/>
                <a:cs typeface="Times New Roman" pitchFamily="18" charset="0"/>
              </a:rPr>
              <a:t> or</a:t>
            </a:r>
          </a:p>
          <a:p>
            <a:r>
              <a:rPr lang="en-US" sz="2000" b="1" dirty="0">
                <a:solidFill>
                  <a:srgbClr val="C00000"/>
                </a:solidFill>
                <a:latin typeface="Calibri" panose="020F0502020204030204" pitchFamily="34" charset="0"/>
                <a:cs typeface="Times New Roman" pitchFamily="18" charset="0"/>
              </a:rPr>
              <a:t> Explanatory Variable</a:t>
            </a:r>
            <a:endParaRPr lang="en-US" sz="2000" b="1" dirty="0">
              <a:solidFill>
                <a:srgbClr val="C00000"/>
              </a:solidFill>
              <a:latin typeface="Calibri" panose="020F0502020204030204" pitchFamily="34" charset="0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1600200" y="4114621"/>
            <a:ext cx="43434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spcBef>
                <a:spcPct val="50000"/>
              </a:spcBef>
              <a:buClr>
                <a:srgbClr val="008000"/>
              </a:buClr>
            </a:pPr>
            <a:r>
              <a:rPr lang="en-GB" sz="2400" dirty="0">
                <a:latin typeface="Calibri" panose="020F0502020204030204" pitchFamily="34" charset="0"/>
                <a:cs typeface="Times New Roman" pitchFamily="18" charset="0"/>
              </a:rPr>
              <a:t>The independent variable in an experimental study is the one that is being </a:t>
            </a:r>
            <a:r>
              <a:rPr lang="en-US" sz="2400" dirty="0">
                <a:latin typeface="Calibri" panose="020F0502020204030204" pitchFamily="34" charset="0"/>
                <a:cs typeface="Times New Roman" pitchFamily="18" charset="0"/>
              </a:rPr>
              <a:t>manipulated by the researcher.</a:t>
            </a:r>
            <a:r>
              <a:rPr lang="en-GB" sz="2400" dirty="0">
                <a:solidFill>
                  <a:srgbClr val="CC00CC"/>
                </a:solidFill>
                <a:latin typeface="Calibri" panose="020F0502020204030204" pitchFamily="34" charset="0"/>
                <a:cs typeface="Times New Roman" pitchFamily="18" charset="0"/>
              </a:rPr>
              <a:t> </a:t>
            </a:r>
            <a:r>
              <a:rPr lang="en-GB" sz="2400" dirty="0">
                <a:latin typeface="Calibri" panose="020F0502020204030204" pitchFamily="34" charset="0"/>
                <a:cs typeface="Times New Roman" pitchFamily="18" charset="0"/>
              </a:rPr>
              <a:t> </a:t>
            </a:r>
          </a:p>
        </p:txBody>
      </p:sp>
      <p:sp>
        <p:nvSpPr>
          <p:cNvPr id="17" name="Rectangle 16"/>
          <p:cNvSpPr/>
          <p:nvPr/>
        </p:nvSpPr>
        <p:spPr>
          <a:xfrm>
            <a:off x="6482179" y="4167486"/>
            <a:ext cx="311258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>
                <a:latin typeface="Calibri" panose="020F0502020204030204" pitchFamily="34" charset="0"/>
                <a:cs typeface="Times New Roman" pitchFamily="18" charset="0"/>
              </a:rPr>
              <a:t>is the resultant variable</a:t>
            </a:r>
            <a:endParaRPr lang="en-US" sz="2400" dirty="0">
              <a:latin typeface="Calibri" panose="020F0502020204030204" pitchFamily="34" charset="0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419C722-1EF9-6725-23EF-DBC587D8F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/>
              <a:t>VARIABLES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127F84-BBF6-5996-C5D9-E1FD93D87BD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37</a:t>
            </a:fld>
            <a:endParaRPr lang="en-US" altLang="en-US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Autofit/>
          </a:bodyPr>
          <a:lstStyle/>
          <a:p>
            <a:r>
              <a:rPr lang="en-US" dirty="0"/>
              <a:t>VARIABLES - Examples</a:t>
            </a:r>
          </a:p>
        </p:txBody>
      </p:sp>
      <p:sp>
        <p:nvSpPr>
          <p:cNvPr id="7" name="Rectangle 6"/>
          <p:cNvSpPr/>
          <p:nvPr/>
        </p:nvSpPr>
        <p:spPr>
          <a:xfrm>
            <a:off x="1827212" y="2989719"/>
            <a:ext cx="853440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rgbClr val="C00000"/>
                </a:solidFill>
                <a:latin typeface="Calibri" panose="020F0502020204030204" pitchFamily="34" charset="0"/>
                <a:cs typeface="Times New Roman" pitchFamily="18" charset="0"/>
              </a:rPr>
              <a:t>Note :</a:t>
            </a:r>
            <a:r>
              <a:rPr lang="en-US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Times New Roman" pitchFamily="18" charset="0"/>
              </a:rPr>
              <a:t>Statistical studies usually include </a:t>
            </a:r>
            <a:r>
              <a:rPr lang="en-US" sz="2800" dirty="0">
                <a:solidFill>
                  <a:srgbClr val="00B050"/>
                </a:solidFill>
                <a:latin typeface="Calibri" panose="020F0502020204030204" pitchFamily="34" charset="0"/>
                <a:cs typeface="Times New Roman" pitchFamily="18" charset="0"/>
              </a:rPr>
              <a:t>one or more independent variables </a:t>
            </a:r>
            <a:r>
              <a:rPr lang="en-US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Times New Roman" pitchFamily="18" charset="0"/>
              </a:rPr>
              <a:t>and </a:t>
            </a:r>
            <a:r>
              <a:rPr lang="en-US" sz="2800" dirty="0">
                <a:solidFill>
                  <a:srgbClr val="00B050"/>
                </a:solidFill>
                <a:latin typeface="Calibri" panose="020F0502020204030204" pitchFamily="34" charset="0"/>
                <a:cs typeface="Times New Roman" pitchFamily="18" charset="0"/>
              </a:rPr>
              <a:t>one dependent variable</a:t>
            </a:r>
            <a:r>
              <a:rPr lang="en-US" sz="2800" dirty="0">
                <a:latin typeface="Calibri" panose="020F0502020204030204" pitchFamily="34" charset="0"/>
                <a:cs typeface="Times New Roman" pitchFamily="18" charset="0"/>
              </a:rPr>
              <a:t>.</a:t>
            </a:r>
          </a:p>
          <a:p>
            <a:r>
              <a:rPr lang="en-US" sz="2800" dirty="0">
                <a:solidFill>
                  <a:srgbClr val="008000"/>
                </a:solidFill>
                <a:latin typeface="Calibri" panose="020F0502020204030204" pitchFamily="34" charset="0"/>
                <a:cs typeface="Times New Roman" pitchFamily="18" charset="0"/>
              </a:rPr>
              <a:t>For example:           </a:t>
            </a:r>
          </a:p>
          <a:p>
            <a:r>
              <a:rPr lang="en-US" sz="2800" dirty="0">
                <a:solidFill>
                  <a:srgbClr val="00B050"/>
                </a:solidFill>
                <a:latin typeface="Calibri" panose="020F0502020204030204" pitchFamily="34" charset="0"/>
                <a:cs typeface="Times New Roman" pitchFamily="18" charset="0"/>
              </a:rPr>
              <a:t>                                 </a:t>
            </a:r>
            <a:r>
              <a:rPr lang="en-US" sz="2800" dirty="0">
                <a:latin typeface="Calibri" panose="020F0502020204030204" pitchFamily="34" charset="0"/>
                <a:cs typeface="Times New Roman" pitchFamily="18" charset="0"/>
              </a:rPr>
              <a:t>exercise , diet   </a:t>
            </a:r>
            <a:r>
              <a:rPr lang="en-US" sz="2800" dirty="0">
                <a:solidFill>
                  <a:srgbClr val="00B050"/>
                </a:solidFill>
                <a:latin typeface="Calibri" panose="020F0502020204030204" pitchFamily="34" charset="0"/>
                <a:cs typeface="Times New Roman" pitchFamily="18" charset="0"/>
              </a:rPr>
              <a:t>( independent )</a:t>
            </a:r>
          </a:p>
          <a:p>
            <a:endParaRPr lang="en-US" sz="2800" dirty="0">
              <a:solidFill>
                <a:srgbClr val="00B050"/>
              </a:solidFill>
              <a:latin typeface="Calibri" panose="020F0502020204030204" pitchFamily="34" charset="0"/>
              <a:cs typeface="Times New Roman" pitchFamily="18" charset="0"/>
            </a:endParaRPr>
          </a:p>
          <a:p>
            <a:r>
              <a:rPr lang="en-US" sz="2800" dirty="0">
                <a:solidFill>
                  <a:srgbClr val="00B050"/>
                </a:solidFill>
                <a:latin typeface="Calibri" panose="020F0502020204030204" pitchFamily="34" charset="0"/>
                <a:cs typeface="Times New Roman" pitchFamily="18" charset="0"/>
              </a:rPr>
              <a:t>                                         </a:t>
            </a:r>
            <a:r>
              <a:rPr lang="en-US" sz="2800" dirty="0">
                <a:latin typeface="Calibri" panose="020F0502020204030204" pitchFamily="34" charset="0"/>
                <a:cs typeface="Times New Roman" pitchFamily="18" charset="0"/>
              </a:rPr>
              <a:t>Health     </a:t>
            </a:r>
            <a:r>
              <a:rPr lang="en-US" sz="2800" dirty="0">
                <a:solidFill>
                  <a:srgbClr val="00B050"/>
                </a:solidFill>
                <a:latin typeface="Calibri" panose="020F0502020204030204" pitchFamily="34" charset="0"/>
                <a:cs typeface="Times New Roman" pitchFamily="18" charset="0"/>
              </a:rPr>
              <a:t> (dependent)</a:t>
            </a:r>
          </a:p>
        </p:txBody>
      </p:sp>
      <p:cxnSp>
        <p:nvCxnSpPr>
          <p:cNvPr id="8" name="Straight Arrow Connector 7"/>
          <p:cNvCxnSpPr/>
          <p:nvPr/>
        </p:nvCxnSpPr>
        <p:spPr>
          <a:xfrm rot="5400000">
            <a:off x="6142296" y="5047456"/>
            <a:ext cx="439220" cy="158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985177"/>
              </p:ext>
            </p:extLst>
          </p:nvPr>
        </p:nvGraphicFramePr>
        <p:xfrm>
          <a:off x="1676400" y="1405890"/>
          <a:ext cx="8534400" cy="14579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84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4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44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3500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Independent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temperature of water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0" dirty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exercise</a:t>
                      </a:r>
                    </a:p>
                    <a:p>
                      <a:pPr algn="ctr"/>
                      <a:endParaRPr lang="en-US" sz="24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500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rgbClr val="C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Dependent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time to cook an egg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health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0" name="Curved Right Arrow 9"/>
          <p:cNvSpPr/>
          <p:nvPr/>
        </p:nvSpPr>
        <p:spPr>
          <a:xfrm>
            <a:off x="4038600" y="4514850"/>
            <a:ext cx="762000" cy="1066800"/>
          </a:xfrm>
          <a:prstGeom prst="curvedRightArrow">
            <a:avLst/>
          </a:prstGeom>
          <a:solidFill>
            <a:srgbClr val="FF0000"/>
          </a:solidFill>
          <a:ln w="254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438400" y="4591050"/>
            <a:ext cx="1447800" cy="609600"/>
          </a:xfrm>
          <a:prstGeom prst="rect">
            <a:avLst/>
          </a:prstGeom>
          <a:solidFill>
            <a:srgbClr val="FFFF99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  <a:latin typeface="Calibri" panose="020F0502020204030204" pitchFamily="34" charset="0"/>
                <a:cs typeface="Times New Roman" pitchFamily="18" charset="0"/>
              </a:rPr>
              <a:t>Influence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880D17-59B0-8AA1-1A70-98E55D95CED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2C76563-ED30-428B-AA1A-693B19CC86B5}" type="slidenum">
              <a:rPr lang="en-US" altLang="en-US" smtClean="0"/>
              <a:pPr>
                <a:defRPr/>
              </a:pPr>
              <a:t>38</a:t>
            </a:fld>
            <a:endParaRPr lang="en-US" altLang="en-US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/>
          </a:bodyPr>
          <a:lstStyle/>
          <a:p>
            <a:r>
              <a:rPr lang="en-US" dirty="0"/>
              <a:t>Type of Data &amp; Inferential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US" dirty="0"/>
              <a:t>Analysis of Categorical/Nominal Data </a:t>
            </a:r>
          </a:p>
          <a:p>
            <a:pPr lvl="1"/>
            <a:r>
              <a:rPr lang="en-US" dirty="0"/>
              <a:t>Correlation T-tests</a:t>
            </a:r>
          </a:p>
          <a:p>
            <a:pPr lvl="1"/>
            <a:r>
              <a:rPr lang="en-US" dirty="0"/>
              <a:t>T-tests </a:t>
            </a:r>
          </a:p>
          <a:p>
            <a:pPr lvl="1"/>
            <a:endParaRPr lang="en-US" dirty="0"/>
          </a:p>
          <a:p>
            <a:r>
              <a:rPr lang="en-US" dirty="0"/>
              <a:t>Analysis of Continuous Data</a:t>
            </a:r>
          </a:p>
          <a:p>
            <a:pPr lvl="1"/>
            <a:r>
              <a:rPr lang="en-US" dirty="0"/>
              <a:t>Chi-square</a:t>
            </a:r>
          </a:p>
          <a:p>
            <a:pPr lvl="1"/>
            <a:r>
              <a:rPr lang="en-US" dirty="0"/>
              <a:t>Regression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0C15F1-91B5-413A-57AB-24B5E410C9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fld id="{5ADD6836-E50F-42BB-A4CC-6A6502CFA6A5}" type="slidenum">
              <a:rPr lang="en-US" smtClean="0"/>
              <a:pPr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893570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dirty="0"/>
              <a:t>Correlation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Autofit/>
          </a:bodyPr>
          <a:lstStyle/>
          <a:p>
            <a:r>
              <a:rPr lang="en-US" sz="2400" dirty="0"/>
              <a:t>When to use it? </a:t>
            </a:r>
          </a:p>
          <a:p>
            <a:pPr lvl="1"/>
            <a:r>
              <a:rPr lang="en-US" sz="2000" dirty="0"/>
              <a:t>When you want to know about the association or relationship between two continuous variables </a:t>
            </a:r>
          </a:p>
          <a:p>
            <a:pPr lvl="2"/>
            <a:r>
              <a:rPr lang="en-US" sz="1800" dirty="0"/>
              <a:t>Ex) food intake and weight; drug dosage and blood pressure; air temperature and metabolic rate, etc. </a:t>
            </a:r>
          </a:p>
          <a:p>
            <a:r>
              <a:rPr lang="en-US" sz="2400" dirty="0"/>
              <a:t>What does it tell you? </a:t>
            </a:r>
          </a:p>
          <a:p>
            <a:pPr lvl="1"/>
            <a:r>
              <a:rPr lang="en-US" sz="2000" dirty="0"/>
              <a:t>If a linear relationship exists between two variables, and how strong that relationship is </a:t>
            </a:r>
          </a:p>
          <a:p>
            <a:r>
              <a:rPr lang="en-US" sz="2400" dirty="0"/>
              <a:t>What do the results look like?</a:t>
            </a:r>
          </a:p>
          <a:p>
            <a:pPr lvl="1"/>
            <a:r>
              <a:rPr lang="en-US" sz="2000" dirty="0"/>
              <a:t>The correlation coefficient = Pearson’s r</a:t>
            </a:r>
          </a:p>
          <a:p>
            <a:pPr lvl="1"/>
            <a:r>
              <a:rPr lang="en-US" sz="2000" dirty="0"/>
              <a:t>Ranges from -1 to +1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778461-060A-E0FD-41D9-2BBD1C4B9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fld id="{5ADD6836-E50F-42BB-A4CC-6A6502CFA6A5}" type="slidenum">
              <a:rPr lang="en-US" smtClean="0"/>
              <a:pPr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12005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dirty="0"/>
              <a:t>Correlation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Autofit/>
          </a:bodyPr>
          <a:lstStyle/>
          <a:p>
            <a:r>
              <a:rPr lang="en-US" sz="2000" dirty="0"/>
              <a:t>How do you interpret it?</a:t>
            </a:r>
          </a:p>
          <a:p>
            <a:pPr lvl="1"/>
            <a:r>
              <a:rPr lang="en-US" sz="1800" dirty="0"/>
              <a:t>If r is positive, high values of one variable are associated with high values of the other variable (both go in SAME direction - ↑↑  OR  ↓↓)  </a:t>
            </a:r>
          </a:p>
          <a:p>
            <a:pPr lvl="2"/>
            <a:r>
              <a:rPr lang="en-US" sz="1600" dirty="0"/>
              <a:t>Ex) Diastolic blood pressure tends to rise with age, thus the two variables are positively correlated</a:t>
            </a:r>
          </a:p>
          <a:p>
            <a:pPr lvl="1"/>
            <a:r>
              <a:rPr lang="en-US" sz="1800" dirty="0"/>
              <a:t>If r is negative, low values of one variable are associated with high values of the other variable (opposite direction - ↑↓ OR ↓ ↑) </a:t>
            </a:r>
          </a:p>
          <a:p>
            <a:pPr lvl="2"/>
            <a:r>
              <a:rPr lang="en-US" sz="1600" dirty="0"/>
              <a:t>Ex) Heart rate tends to be lower in persons who exercise frequently,  the two variables correlate negatively</a:t>
            </a:r>
          </a:p>
          <a:p>
            <a:pPr lvl="1"/>
            <a:r>
              <a:rPr lang="en-US" sz="1800" dirty="0"/>
              <a:t>Correlation of 0 indicates NO linear relationship </a:t>
            </a:r>
          </a:p>
          <a:p>
            <a:r>
              <a:rPr lang="en-US" sz="2000" dirty="0"/>
              <a:t>How do you report it? </a:t>
            </a:r>
          </a:p>
          <a:p>
            <a:pPr lvl="1"/>
            <a:r>
              <a:rPr lang="en-US" sz="1800" dirty="0"/>
              <a:t>“Diastolic blood pressure was positively correlated with age (r = .75, p &lt; . 05).”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A66335-5D81-88F7-0955-10CDE35CF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fld id="{5ADD6836-E50F-42BB-A4CC-6A6502CFA6A5}" type="slidenum">
              <a:rPr lang="en-US" smtClean="0"/>
              <a:pPr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614834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06C9689B-FF7A-7C30-4ACF-2C2A5FAA8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dirty="0"/>
              <a:t>T-tests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When to use them?</a:t>
            </a:r>
          </a:p>
          <a:p>
            <a:pPr lvl="1"/>
            <a:r>
              <a:rPr lang="en-US" dirty="0"/>
              <a:t>Paired t-tests: When comparing the MEANS of a continuous variable in two non-independent samples (i.e., measurements on the same people before and after a treatment)  </a:t>
            </a:r>
          </a:p>
          <a:p>
            <a:pPr lvl="2"/>
            <a:r>
              <a:rPr lang="en-US" dirty="0"/>
              <a:t>Ex) Is diet X effective in lowering serum cholesterol levels in a sample of 12 people? </a:t>
            </a:r>
          </a:p>
          <a:p>
            <a:pPr lvl="2"/>
            <a:r>
              <a:rPr lang="en-US" dirty="0"/>
              <a:t>Ex) Do patients who receive drug X have lower blood pressure after treatment then they did before treatment?</a:t>
            </a:r>
          </a:p>
          <a:p>
            <a:pPr lvl="2"/>
            <a:endParaRPr lang="en-US" dirty="0"/>
          </a:p>
          <a:p>
            <a:pPr lvl="1"/>
            <a:r>
              <a:rPr lang="en-US" dirty="0"/>
              <a:t>Independent samples t-tests: To compare the MEANS of a continuous variable in TWO independent samples (i.e., two different groups of people) </a:t>
            </a:r>
          </a:p>
          <a:p>
            <a:pPr lvl="2"/>
            <a:r>
              <a:rPr lang="en-US" dirty="0"/>
              <a:t>Ex) Do people with diabetes have the same Systolic Blood Pressure as people without diabetes? 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14ABDF6E-2B0C-2944-F3F9-6ABD1F02AB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fld id="{5ADD6836-E50F-42BB-A4CC-6A6502CFA6A5}" type="slidenum">
              <a:rPr lang="en-US" smtClean="0"/>
              <a:pPr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129177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dirty="0"/>
              <a:t>T-tests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What does a t-test tell you? </a:t>
            </a:r>
          </a:p>
          <a:p>
            <a:pPr lvl="1"/>
            <a:r>
              <a:rPr lang="en-US" dirty="0"/>
              <a:t>If there is a statistically significant difference between the mean score (or value) of two groups (either the same group of people before and after or two different groups of people)</a:t>
            </a:r>
          </a:p>
          <a:p>
            <a:r>
              <a:rPr lang="en-US" dirty="0"/>
              <a:t>What do the results look like? </a:t>
            </a:r>
          </a:p>
          <a:p>
            <a:pPr lvl="1"/>
            <a:r>
              <a:rPr lang="en-US" dirty="0"/>
              <a:t>Student’s t </a:t>
            </a:r>
          </a:p>
          <a:p>
            <a:r>
              <a:rPr lang="en-US" dirty="0"/>
              <a:t>How do you interpret it?</a:t>
            </a:r>
          </a:p>
          <a:p>
            <a:pPr lvl="1"/>
            <a:r>
              <a:rPr lang="en-US" dirty="0"/>
              <a:t>By looking at corresponding p-value </a:t>
            </a:r>
          </a:p>
          <a:p>
            <a:pPr lvl="2"/>
            <a:r>
              <a:rPr lang="en-US" dirty="0"/>
              <a:t>If p &lt; .05, means are significantly different from each other </a:t>
            </a:r>
          </a:p>
          <a:p>
            <a:pPr lvl="2"/>
            <a:r>
              <a:rPr lang="en-US" dirty="0"/>
              <a:t>If p &gt; 0.05, means are not significantly different from each other 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5D8759-17B4-B86D-1EF9-9C5E855A5E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fld id="{5ADD6836-E50F-42BB-A4CC-6A6502CFA6A5}" type="slidenum">
              <a:rPr lang="en-US" smtClean="0"/>
              <a:pPr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7070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dirty="0"/>
              <a:t>Chi-square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When to use it?</a:t>
            </a:r>
          </a:p>
          <a:p>
            <a:pPr lvl="1"/>
            <a:r>
              <a:rPr lang="en-US" dirty="0"/>
              <a:t>When you want to know if there is an association between two categorical (nominal) variables (i.e., between an exposure and outcome) </a:t>
            </a:r>
          </a:p>
          <a:p>
            <a:pPr lvl="2"/>
            <a:r>
              <a:rPr lang="en-US" dirty="0"/>
              <a:t>Ex) Smoking (yes/no) and lung cancer (yes/no)</a:t>
            </a:r>
          </a:p>
          <a:p>
            <a:pPr lvl="2"/>
            <a:r>
              <a:rPr lang="en-US" dirty="0"/>
              <a:t>Ex) Obesity (yes/no) and diabetes (yes/no) </a:t>
            </a:r>
          </a:p>
          <a:p>
            <a:pPr lvl="2"/>
            <a:endParaRPr lang="en-US" dirty="0"/>
          </a:p>
          <a:p>
            <a:r>
              <a:rPr lang="en-US" dirty="0"/>
              <a:t>What does a chi-square test tell you?</a:t>
            </a:r>
          </a:p>
          <a:p>
            <a:pPr lvl="1"/>
            <a:r>
              <a:rPr lang="en-US" dirty="0"/>
              <a:t>If the observed frequencies of occurrence in each group are significantly different from expected frequencies (i.e., a difference of proportions)</a:t>
            </a:r>
          </a:p>
          <a:p>
            <a:pPr lvl="1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77C748-AF7A-E6E6-FC87-0992C5800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fld id="{5ADD6836-E50F-42BB-A4CC-6A6502CFA6A5}" type="slidenum">
              <a:rPr lang="en-US" smtClean="0"/>
              <a:pPr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82631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dirty="0"/>
              <a:t>Chi-square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US" dirty="0"/>
              <a:t>What do the results look like?</a:t>
            </a:r>
          </a:p>
          <a:p>
            <a:pPr lvl="1"/>
            <a:r>
              <a:rPr lang="en-US" dirty="0"/>
              <a:t>Chi-square test statistics = X2</a:t>
            </a:r>
          </a:p>
          <a:p>
            <a:endParaRPr lang="en-US" dirty="0"/>
          </a:p>
          <a:p>
            <a:r>
              <a:rPr lang="en-US" dirty="0"/>
              <a:t>How do you interpret it? </a:t>
            </a:r>
          </a:p>
          <a:p>
            <a:pPr lvl="1"/>
            <a:r>
              <a:rPr lang="en-US" dirty="0"/>
              <a:t>Usually, the higher the chi-square statistic, the greater likelihood the finding is significant, but you must look at the corresponding p-value to determine significance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77C748-AF7A-E6E6-FC87-0992C5800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fld id="{5ADD6836-E50F-42BB-A4CC-6A6502CFA6A5}" type="slidenum">
              <a:rPr lang="en-US" smtClean="0"/>
              <a:pPr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29762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F1AD0-811E-BB97-5ED2-3AAA72511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Inferential statistics</a:t>
            </a:r>
            <a:br>
              <a:rPr lang="en-US" altLang="en-US" dirty="0"/>
            </a:br>
            <a:r>
              <a:rPr lang="en-US" altLang="en-US" dirty="0"/>
              <a:t>Used for Testing for Mean Differences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DB7918-D9F6-D568-2A61-639AD495AA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2800" u="sng" dirty="0"/>
              <a:t>Analysis of Variance</a:t>
            </a:r>
            <a:r>
              <a:rPr lang="en-US" sz="2800" dirty="0"/>
              <a:t> (ANOVA)</a:t>
            </a:r>
            <a:r>
              <a:rPr lang="en-US" sz="2400" dirty="0"/>
              <a:t>: used when comparing more than 2 groups:</a:t>
            </a:r>
          </a:p>
          <a:p>
            <a:pPr lvl="1" eaLnBrk="1" hangingPunct="1">
              <a:defRPr/>
            </a:pPr>
            <a:r>
              <a:rPr lang="en-US" sz="2000" dirty="0"/>
              <a:t>Between Subjects      </a:t>
            </a:r>
          </a:p>
          <a:p>
            <a:pPr lvl="1" eaLnBrk="1" hangingPunct="1">
              <a:defRPr/>
            </a:pPr>
            <a:r>
              <a:rPr lang="en-US" sz="2000" dirty="0"/>
              <a:t>Within Subjects – repeated measures</a:t>
            </a:r>
          </a:p>
          <a:p>
            <a:pPr eaLnBrk="1" hangingPunct="1">
              <a:defRPr/>
            </a:pPr>
            <a:r>
              <a:rPr lang="en-US" sz="2400" dirty="0"/>
              <a:t>More than one IV = factorial (iv=factors)</a:t>
            </a:r>
          </a:p>
          <a:p>
            <a:pPr eaLnBrk="1" hangingPunct="1">
              <a:defRPr/>
            </a:pPr>
            <a:r>
              <a:rPr lang="en-US" sz="2400" dirty="0"/>
              <a:t>Only one IV=one-way ANOVA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D40A62-EB20-143C-B1CC-AF4CBA1C64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46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9606218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22779-B464-0447-2E6B-35A566B2F3B7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46F80B-FC8D-DDAA-0318-E89E791CA0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Review your current research</a:t>
            </a:r>
          </a:p>
          <a:p>
            <a:r>
              <a:rPr lang="en-US" dirty="0"/>
              <a:t>What hypotheses do you have for your work, if any?</a:t>
            </a:r>
          </a:p>
          <a:p>
            <a:r>
              <a:rPr lang="en-US" dirty="0"/>
              <a:t>How do you plan to address the hypotheses?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6CE45F-9D24-CC33-DD25-770BEFC3F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47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3481223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" name="Google Shape;214;p36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rgbClr val="FFFF00"/>
          </a:solidFill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/>
            <a:r>
              <a:rPr lang="en-GB" dirty="0"/>
              <a:t>Activity</a:t>
            </a:r>
          </a:p>
        </p:txBody>
      </p:sp>
      <p:sp>
        <p:nvSpPr>
          <p:cNvPr id="215" name="Google Shape;215;p36"/>
          <p:cNvSpPr txBox="1"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lvl="0"/>
            <a:r>
              <a:rPr lang="en-US" dirty="0"/>
              <a:t>Look at the research paper. As you read the paper identify.</a:t>
            </a:r>
          </a:p>
          <a:p>
            <a:pPr lvl="1"/>
            <a:r>
              <a:rPr lang="en-US" dirty="0"/>
              <a:t>The any research question or hypothesis</a:t>
            </a:r>
          </a:p>
          <a:p>
            <a:pPr lvl="1"/>
            <a:r>
              <a:rPr lang="en-US" dirty="0"/>
              <a:t>How the participants were selected.</a:t>
            </a:r>
          </a:p>
          <a:p>
            <a:pPr lvl="1"/>
            <a:r>
              <a:rPr lang="en-US" dirty="0"/>
              <a:t>The instrument used for measurement</a:t>
            </a:r>
          </a:p>
          <a:p>
            <a:pPr lvl="1"/>
            <a:r>
              <a:rPr lang="en-US" dirty="0"/>
              <a:t>How the statistics were generated</a:t>
            </a:r>
          </a:p>
          <a:p>
            <a:pPr lvl="1"/>
            <a:r>
              <a:rPr lang="en-US" dirty="0"/>
              <a:t>How the data and statistics have been </a:t>
            </a:r>
            <a:r>
              <a:rPr lang="en-US" dirty="0" err="1"/>
              <a:t>analysed</a:t>
            </a:r>
            <a:r>
              <a:rPr lang="en-US" dirty="0"/>
              <a:t> and</a:t>
            </a:r>
          </a:p>
          <a:p>
            <a:pPr lvl="1"/>
            <a:r>
              <a:rPr lang="en-US" dirty="0"/>
              <a:t>The relationship between the statistics , conclusions and research.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52F07D7-0BCD-E0FD-B7E4-33BC6A611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48</a:t>
            </a:fld>
            <a:endParaRPr lang="en-US" altLang="en-US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">
          <a:extLst>
            <a:ext uri="{FF2B5EF4-FFF2-40B4-BE49-F238E27FC236}">
              <a16:creationId xmlns:a16="http://schemas.microsoft.com/office/drawing/2014/main" id="{0EAE1DC2-13CD-32AE-4A0D-632CA911BB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23">
            <a:extLst>
              <a:ext uri="{FF2B5EF4-FFF2-40B4-BE49-F238E27FC236}">
                <a16:creationId xmlns:a16="http://schemas.microsoft.com/office/drawing/2014/main" id="{C13AEE00-21F4-E925-1C37-ED0BB54E8A1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None/>
            </a:pPr>
            <a:endParaRPr sz="4400" dirty="0"/>
          </a:p>
          <a:p>
            <a:pPr marL="0" lvl="0" indent="0" algn="ctr" rtl="0">
              <a:spcBef>
                <a:spcPts val="880"/>
              </a:spcBef>
              <a:spcAft>
                <a:spcPts val="0"/>
              </a:spcAft>
              <a:buClr>
                <a:schemeClr val="dk1"/>
              </a:buClr>
              <a:buSzPts val="4400"/>
              <a:buNone/>
            </a:pPr>
            <a:r>
              <a:rPr lang="en-GB" sz="4400" b="1" dirty="0"/>
              <a:t>What are the main options for qualitative data analysis? </a:t>
            </a:r>
            <a:endParaRPr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732CC45-9358-CE75-F980-D14F60CAC0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49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8154962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37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/>
            <a:r>
              <a:rPr lang="en-GB" dirty="0"/>
              <a:t>Analysing qualitative data</a:t>
            </a:r>
          </a:p>
        </p:txBody>
      </p:sp>
      <p:sp>
        <p:nvSpPr>
          <p:cNvPr id="221" name="Google Shape;221;p37"/>
          <p:cNvSpPr txBox="1"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lvl="0"/>
            <a:r>
              <a:rPr lang="en-US" dirty="0"/>
              <a:t>Considerable amount of text-based data and images that require analysis.</a:t>
            </a:r>
          </a:p>
          <a:p>
            <a:pPr lvl="0"/>
            <a:r>
              <a:rPr lang="en-US" dirty="0"/>
              <a:t>Creswell (2003) suggests that it is useful to look at the codes that have emerged according to: </a:t>
            </a:r>
          </a:p>
          <a:p>
            <a:pPr lvl="1"/>
            <a:r>
              <a:rPr lang="en-US" dirty="0"/>
              <a:t>Codes readers would expect to find;</a:t>
            </a:r>
          </a:p>
          <a:p>
            <a:pPr lvl="1"/>
            <a:r>
              <a:rPr lang="en-US" dirty="0"/>
              <a:t>Codes that are uprising; and </a:t>
            </a:r>
          </a:p>
          <a:p>
            <a:pPr lvl="1"/>
            <a:r>
              <a:rPr lang="en-US" dirty="0"/>
              <a:t>Codes that address a larger theoretical perspective in their research.</a:t>
            </a:r>
          </a:p>
          <a:p>
            <a:pPr lvl="0"/>
            <a:endParaRPr lang="en-US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3B8A736-3185-CF8C-0982-650670D45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50</a:t>
            </a:fld>
            <a:endParaRPr lang="en-US" altLang="en-US"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38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/>
            <a:r>
              <a:rPr lang="en-US"/>
              <a:t>Qualitative Analysis and Data Type</a:t>
            </a:r>
          </a:p>
        </p:txBody>
      </p:sp>
      <p:sp>
        <p:nvSpPr>
          <p:cNvPr id="228" name="Google Shape;228;p38"/>
          <p:cNvSpPr txBox="1"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lvl="0"/>
            <a:r>
              <a:rPr lang="en-US"/>
              <a:t>Based on meanings expressed through words</a:t>
            </a:r>
          </a:p>
          <a:p>
            <a:pPr lvl="0"/>
            <a:r>
              <a:rPr lang="en-US"/>
              <a:t>Data collected through audio / video is often made into transcripts (written words).</a:t>
            </a:r>
          </a:p>
          <a:p>
            <a:pPr lvl="0"/>
            <a:r>
              <a:rPr lang="en-US"/>
              <a:t>The data collected is non-standardised requiring classification into themes / categories</a:t>
            </a:r>
          </a:p>
        </p:txBody>
      </p:sp>
      <p:sp>
        <p:nvSpPr>
          <p:cNvPr id="229" name="Google Shape;229;p38"/>
          <p:cNvSpPr txBox="1"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lvl="0"/>
            <a:fld id="{00000000-1234-1234-1234-123412341234}" type="slidenum">
              <a:rPr lang="en-GB">
                <a:sym typeface="Arial"/>
              </a:rPr>
              <a:pPr lvl="0"/>
              <a:t>51</a:t>
            </a:fld>
            <a:endParaRPr lang="en-GB">
              <a:sym typeface="Arial"/>
            </a:endParaRP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76447-E6AF-BA2F-9632-C9AC21AE79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Qualitative data analysis: thematic data analysis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4A06C3-70C9-D07D-7728-DEABD4F762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Thematic analysis involves examining textual data (like interview transcripts, open-ended survey responses, or focus group discussions) to uncover patterns (theme), recurring ideas, concepts, or experiences.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10D7462-8785-E95B-376E-D74F0A9F9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52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4564076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80CD64-F4E4-8442-18CC-36C42790E1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51EF5-0685-6E17-8508-AA45D730E5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Qualitative data analysis: thematic data analysis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2AA83-D480-6C07-00E4-D45C4CE7AC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Steps in doing thematic analysis: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000" dirty="0"/>
              <a:t>Familiarize yourself with the data (e.g., read transcripts multiple times).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000" dirty="0"/>
              <a:t>Generate initial codes (labeling segments of data with descriptive tags). For examples, friendly staff interaction, efficient service, reliable taste, etc.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000" dirty="0"/>
              <a:t>Search for themes (grouping codes into broader patterns). For example: for the research questions of “Customer satisfaction” and “Customer loyalty”, the themes could be: service quality, product consistency, store ambiance, waiting time, etc.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000" dirty="0"/>
              <a:t>Review and refine themes to ensure they reflect the data.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000" dirty="0"/>
              <a:t>Define and name themes with clear descriptions.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000" dirty="0"/>
              <a:t>Link themes to research questions.</a:t>
            </a:r>
          </a:p>
          <a:p>
            <a:r>
              <a:rPr lang="en-US" sz="2400" dirty="0"/>
              <a:t>Some examples are provided in the next few slides</a:t>
            </a:r>
            <a:endParaRPr lang="en-US" sz="2800" dirty="0"/>
          </a:p>
          <a:p>
            <a:endParaRPr lang="en-GB" sz="2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B9851A-BADF-2852-78F9-BDC7130FD8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53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7430999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45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/>
            <a:r>
              <a:rPr lang="en-GB"/>
              <a:t>Qualitative data - Coding the material</a:t>
            </a:r>
          </a:p>
        </p:txBody>
      </p:sp>
      <p:sp>
        <p:nvSpPr>
          <p:cNvPr id="313" name="Google Shape;313;p45"/>
          <p:cNvSpPr txBox="1"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85000" lnSpcReduction="10000"/>
          </a:bodyPr>
          <a:lstStyle/>
          <a:p>
            <a:pPr lvl="0"/>
            <a:r>
              <a:rPr lang="en-US" dirty="0"/>
              <a:t>Indexing by themes (‘code domains’). Themes can be identified by either skimming your research or by reading the literature.</a:t>
            </a:r>
          </a:p>
          <a:p>
            <a:pPr lvl="0"/>
            <a:r>
              <a:rPr lang="en-US" dirty="0"/>
              <a:t>Examples of code domains: actions, meanings, relationships, settings.</a:t>
            </a:r>
          </a:p>
          <a:p>
            <a:pPr lvl="0"/>
            <a:r>
              <a:rPr lang="en-US" dirty="0"/>
              <a:t>As the analysis progresses, understanding improves and it might be necessary to modify the framework.</a:t>
            </a:r>
          </a:p>
          <a:p>
            <a:pPr lvl="0"/>
            <a:r>
              <a:rPr lang="en-US" dirty="0" err="1"/>
              <a:t>Organise</a:t>
            </a:r>
            <a:r>
              <a:rPr lang="en-US" dirty="0"/>
              <a:t> the codes into a hierarchical order (themes and sub-themes)</a:t>
            </a:r>
          </a:p>
          <a:p>
            <a:pPr lvl="0"/>
            <a:r>
              <a:rPr lang="en-US" dirty="0"/>
              <a:t>Cross-reference between codes (making connections between themes)</a:t>
            </a:r>
          </a:p>
        </p:txBody>
      </p:sp>
      <p:sp>
        <p:nvSpPr>
          <p:cNvPr id="311" name="Google Shape;311;p45"/>
          <p:cNvSpPr txBox="1"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lvl="0"/>
            <a:fld id="{00000000-1234-1234-1234-123412341234}" type="slidenum">
              <a:rPr lang="en-GB">
                <a:sym typeface="Arial"/>
              </a:rPr>
              <a:pPr lvl="0"/>
              <a:t>54</a:t>
            </a:fld>
            <a:endParaRPr lang="en-GB"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5779577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Google Shape;277;p41"/>
          <p:cNvSpPr txBox="1">
            <a:spLocks noGrp="1"/>
          </p:cNvSpPr>
          <p:nvPr>
            <p:ph type="title"/>
          </p:nvPr>
        </p:nvSpPr>
        <p:spPr>
          <a:xfrm>
            <a:off x="2322513" y="314325"/>
            <a:ext cx="7772400" cy="428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90000"/>
          </a:bodyPr>
          <a:lstStyle/>
          <a:p>
            <a:pPr marL="0" lvl="0" indent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Font typeface="Open Sans"/>
              <a:buNone/>
            </a:pPr>
            <a:r>
              <a:rPr lang="en-GB" sz="2400" dirty="0"/>
              <a:t>Defining the themes / categories (colour coded)</a:t>
            </a:r>
            <a:endParaRPr dirty="0"/>
          </a:p>
        </p:txBody>
      </p:sp>
      <p:pic>
        <p:nvPicPr>
          <p:cNvPr id="278" name="Google Shape;278;p41"/>
          <p:cNvPicPr preferRelativeResize="0"/>
          <p:nvPr/>
        </p:nvPicPr>
        <p:blipFill rotWithShape="1">
          <a:blip r:embed="rId3">
            <a:alphaModFix/>
          </a:blip>
          <a:srcRect l="15539" t="15070" r="19221" b="33841"/>
          <a:stretch/>
        </p:blipFill>
        <p:spPr>
          <a:xfrm>
            <a:off x="42862" y="1085850"/>
            <a:ext cx="12106275" cy="4876799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755780-5928-7F9A-F512-A8C0552714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55</a:t>
            </a:fld>
            <a:endParaRPr lang="en-US" altLang="en-US"/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3">
          <a:extLst>
            <a:ext uri="{FF2B5EF4-FFF2-40B4-BE49-F238E27FC236}">
              <a16:creationId xmlns:a16="http://schemas.microsoft.com/office/drawing/2014/main" id="{D31CEEC8-9922-8BEA-6B4C-EE8CA47162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7" name="Google Shape;287;p42">
            <a:extLst>
              <a:ext uri="{FF2B5EF4-FFF2-40B4-BE49-F238E27FC236}">
                <a16:creationId xmlns:a16="http://schemas.microsoft.com/office/drawing/2014/main" id="{FABB3D5A-8C6F-1F88-42DB-4BBDFD15BF65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 l="1900" t="7109" r="69862" b="57442"/>
          <a:stretch>
            <a:fillRect/>
          </a:stretch>
        </p:blipFill>
        <p:spPr>
          <a:xfrm>
            <a:off x="1752600" y="152400"/>
            <a:ext cx="8499474" cy="6646863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84529C3-B291-1547-FDEE-4D2AC5882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56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4450580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7" name="Google Shape;287;p42"/>
          <p:cNvPicPr preferRelativeResize="0"/>
          <p:nvPr/>
        </p:nvPicPr>
        <p:blipFill rotWithShape="1">
          <a:blip r:embed="rId3">
            <a:alphaModFix/>
          </a:blip>
          <a:srcRect l="1900" t="42558" r="69862" b="22400"/>
          <a:stretch>
            <a:fillRect/>
          </a:stretch>
        </p:blipFill>
        <p:spPr>
          <a:xfrm>
            <a:off x="1819274" y="266700"/>
            <a:ext cx="8305801" cy="635317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5C0D3A2-F6D9-9EE2-0B5A-43B72403C0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57</a:t>
            </a:fld>
            <a:endParaRPr lang="en-US" altLang="en-US"/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" name="Google Shape;296;p43"/>
          <p:cNvPicPr preferRelativeResize="0"/>
          <p:nvPr/>
        </p:nvPicPr>
        <p:blipFill rotWithShape="1">
          <a:blip r:embed="rId3">
            <a:alphaModFix/>
          </a:blip>
          <a:srcRect l="19797" t="8517" r="23727" b="21097"/>
          <a:stretch/>
        </p:blipFill>
        <p:spPr>
          <a:xfrm>
            <a:off x="1524000" y="1588"/>
            <a:ext cx="9144000" cy="6811962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55EEF63-DE86-B351-5E22-ADE4A380B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58</a:t>
            </a:fld>
            <a:endParaRPr lang="en-US" altLang="en-US"/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5" name="Google Shape;305;p44"/>
          <p:cNvPicPr preferRelativeResize="0"/>
          <p:nvPr/>
        </p:nvPicPr>
        <p:blipFill rotWithShape="1">
          <a:blip r:embed="rId3">
            <a:alphaModFix/>
          </a:blip>
          <a:srcRect l="15519" t="9711" r="19366" b="20534"/>
          <a:stretch/>
        </p:blipFill>
        <p:spPr>
          <a:xfrm>
            <a:off x="0" y="657225"/>
            <a:ext cx="12192000" cy="620077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1057D01-FB70-BFB8-C2CC-F0905685E8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59</a:t>
            </a:fld>
            <a:endParaRPr lang="en-US" altLang="en-US"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">
          <a:extLst>
            <a:ext uri="{FF2B5EF4-FFF2-40B4-BE49-F238E27FC236}">
              <a16:creationId xmlns:a16="http://schemas.microsoft.com/office/drawing/2014/main" id="{8DA3F418-E9FB-DAEC-9922-BE3623E893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23">
            <a:extLst>
              <a:ext uri="{FF2B5EF4-FFF2-40B4-BE49-F238E27FC236}">
                <a16:creationId xmlns:a16="http://schemas.microsoft.com/office/drawing/2014/main" id="{1C82256D-8D91-5A19-ED2A-AF34F6799E6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09600" y="2466974"/>
            <a:ext cx="10972800" cy="962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None/>
            </a:pPr>
            <a:r>
              <a:rPr lang="en-US" sz="4400" b="1" dirty="0"/>
              <a:t>Data analysis conclusion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None/>
            </a:pPr>
            <a:endParaRPr b="1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98BF8C3-58C0-B586-3D81-5DC3C4075D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60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9000548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49"/>
          <p:cNvSpPr txBox="1"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lvl="0"/>
            <a:r>
              <a:rPr lang="en-GB" dirty="0"/>
              <a:t>Data analysis and interpretation</a:t>
            </a:r>
          </a:p>
        </p:txBody>
      </p:sp>
      <p:sp>
        <p:nvSpPr>
          <p:cNvPr id="343" name="Google Shape;343;p49"/>
          <p:cNvSpPr txBox="1"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77500" lnSpcReduction="20000"/>
          </a:bodyPr>
          <a:lstStyle/>
          <a:p>
            <a:pPr lvl="0"/>
            <a:r>
              <a:rPr lang="en-US" dirty="0"/>
              <a:t>Think about analysis EARLY</a:t>
            </a:r>
          </a:p>
          <a:p>
            <a:pPr lvl="0"/>
            <a:r>
              <a:rPr lang="en-US" dirty="0"/>
              <a:t>Start with a plan</a:t>
            </a:r>
          </a:p>
          <a:p>
            <a:pPr lvl="0"/>
            <a:r>
              <a:rPr lang="en-US" dirty="0"/>
              <a:t>Code, enter, clean</a:t>
            </a:r>
          </a:p>
          <a:p>
            <a:pPr lvl="0"/>
            <a:r>
              <a:rPr lang="en-US" dirty="0"/>
              <a:t>Analyze</a:t>
            </a:r>
          </a:p>
          <a:p>
            <a:pPr lvl="0"/>
            <a:r>
              <a:rPr lang="en-US" dirty="0"/>
              <a:t>Interpret</a:t>
            </a:r>
          </a:p>
          <a:p>
            <a:pPr lvl="0"/>
            <a:r>
              <a:rPr lang="en-US" dirty="0"/>
              <a:t>Reflect</a:t>
            </a:r>
          </a:p>
          <a:p>
            <a:pPr lvl="1"/>
            <a:r>
              <a:rPr lang="en-US" dirty="0"/>
              <a:t>What did I learn?</a:t>
            </a:r>
          </a:p>
          <a:p>
            <a:pPr lvl="1"/>
            <a:r>
              <a:rPr lang="en-US" dirty="0"/>
              <a:t>What conclusions can I draw?</a:t>
            </a:r>
          </a:p>
          <a:p>
            <a:pPr lvl="1"/>
            <a:r>
              <a:rPr lang="en-US" dirty="0"/>
              <a:t>What are the answers to the research questions / hypotheses?</a:t>
            </a:r>
          </a:p>
          <a:p>
            <a:pPr lvl="1"/>
            <a:r>
              <a:rPr lang="en-US" dirty="0"/>
              <a:t>What are the limitations of my analysis?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A67CD94-47F5-1DC8-B946-CD59B528EF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61</a:t>
            </a:fld>
            <a:endParaRPr lang="en-US" altLang="en-US"/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902563-784D-2703-CB19-D9464A23D9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Data </a:t>
            </a:r>
            <a:r>
              <a:rPr lang="en-US"/>
              <a:t>analysis outputs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7ADE6-139C-B10A-0247-E35F15FACE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data analysis activities are described.</a:t>
            </a:r>
          </a:p>
          <a:p>
            <a:r>
              <a:rPr lang="en-US" dirty="0"/>
              <a:t>Explanations of how the insights and findings are identified.</a:t>
            </a:r>
          </a:p>
          <a:p>
            <a:r>
              <a:rPr lang="en-US" dirty="0"/>
              <a:t>The answers to your research questions / hypotheses, together with the insights that would help you to understand the answers better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A81613-63D7-A639-3AAE-9E860C047F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62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98663276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84CB6-FC1F-3309-45D4-68007B242F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F5F08D-DB3D-7BD5-684E-D0EB208F47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Saunders, M., Lewis, P. and Thornhill, A. (2023). </a:t>
            </a:r>
            <a:r>
              <a:rPr lang="en-US" i="1" dirty="0"/>
              <a:t>Research methods for business students</a:t>
            </a:r>
            <a:r>
              <a:rPr lang="en-US" dirty="0"/>
              <a:t>. 9</a:t>
            </a:r>
            <a:r>
              <a:rPr lang="en-US" baseline="30000" dirty="0"/>
              <a:t>th</a:t>
            </a:r>
            <a:r>
              <a:rPr lang="en-US" dirty="0"/>
              <a:t> ed. Harlow: Pearson Education Limited.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4A5585-AD8E-7DB0-2885-9835665B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US" altLang="en-US" smtClean="0"/>
              <a:pPr>
                <a:defRPr/>
              </a:pPr>
              <a:t>63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085486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3042</Words>
  <Application>Microsoft Office PowerPoint</Application>
  <PresentationFormat>Widescreen</PresentationFormat>
  <Paragraphs>477</Paragraphs>
  <Slides>63</Slides>
  <Notes>28</Notes>
  <HiddenSlides>2</HiddenSlides>
  <MMClips>0</MMClips>
  <ScaleCrop>false</ScaleCrop>
  <HeadingPairs>
    <vt:vector size="8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63</vt:i4>
      </vt:variant>
    </vt:vector>
  </HeadingPairs>
  <TitlesOfParts>
    <vt:vector size="77" baseType="lpstr">
      <vt:lpstr>Monotype Sorts</vt:lpstr>
      <vt:lpstr>Myriad Pro</vt:lpstr>
      <vt:lpstr>Noto Sans Symbols</vt:lpstr>
      <vt:lpstr>Arial</vt:lpstr>
      <vt:lpstr>Calibri</vt:lpstr>
      <vt:lpstr>Comic Sans MS</vt:lpstr>
      <vt:lpstr>Open Sans</vt:lpstr>
      <vt:lpstr>Tahoma</vt:lpstr>
      <vt:lpstr>Times</vt:lpstr>
      <vt:lpstr>Times New Roman</vt:lpstr>
      <vt:lpstr>Tw Cen MT</vt:lpstr>
      <vt:lpstr>Wingdings</vt:lpstr>
      <vt:lpstr>20140311PresentationUWTSDTemplate</vt:lpstr>
      <vt:lpstr>Chart</vt:lpstr>
      <vt:lpstr>LCMB7035</vt:lpstr>
      <vt:lpstr>Learning outcomes</vt:lpstr>
      <vt:lpstr>What is data analysis?</vt:lpstr>
      <vt:lpstr>Why a data analysis plan?</vt:lpstr>
      <vt:lpstr>Analysis process needs to do four things</vt:lpstr>
      <vt:lpstr>Quantitative vs qualitative</vt:lpstr>
      <vt:lpstr>Effective Data Analysis</vt:lpstr>
      <vt:lpstr>PowerPoint Presentation</vt:lpstr>
      <vt:lpstr>Analysing quantitative data</vt:lpstr>
      <vt:lpstr>Analysing quantitative data</vt:lpstr>
      <vt:lpstr>Generating statistics</vt:lpstr>
      <vt:lpstr>Descriptive statistics</vt:lpstr>
      <vt:lpstr>Measures of central tendency</vt:lpstr>
      <vt:lpstr>Measures of dispersion</vt:lpstr>
      <vt:lpstr>Measures of relationship</vt:lpstr>
      <vt:lpstr>Types of Statistics/Analyses</vt:lpstr>
      <vt:lpstr>Descriptive Statistics</vt:lpstr>
      <vt:lpstr>Descriptive &amp; Inferential Statistics</vt:lpstr>
      <vt:lpstr>Inferential Statistics </vt:lpstr>
      <vt:lpstr>Scale of Data</vt:lpstr>
      <vt:lpstr>Scale of Data</vt:lpstr>
      <vt:lpstr>Measurement scales</vt:lpstr>
      <vt:lpstr>Measurement scales</vt:lpstr>
      <vt:lpstr>Which Test to Use?</vt:lpstr>
      <vt:lpstr>Ordinal Level Data </vt:lpstr>
      <vt:lpstr>Interval/Ratio Data</vt:lpstr>
      <vt:lpstr>Interval &amp; Ratio Data</vt:lpstr>
      <vt:lpstr>Scatter Plot (Two variable)</vt:lpstr>
      <vt:lpstr>Organizing and Graphing Data</vt:lpstr>
      <vt:lpstr>Data Distribution</vt:lpstr>
      <vt:lpstr>INFERENTIAL STATISTICS</vt:lpstr>
      <vt:lpstr>Inferential Statistics </vt:lpstr>
      <vt:lpstr>Inferential Statistics </vt:lpstr>
      <vt:lpstr>Hypothesis</vt:lpstr>
      <vt:lpstr>Inferential Statistics </vt:lpstr>
      <vt:lpstr>Possible Outcomes in Hypothesis Testing (Decision)</vt:lpstr>
      <vt:lpstr>VARIABLES</vt:lpstr>
      <vt:lpstr>VARIABLES - Examples</vt:lpstr>
      <vt:lpstr>Type of Data &amp; Inferential Analysis</vt:lpstr>
      <vt:lpstr>Correlation</vt:lpstr>
      <vt:lpstr>Correlation </vt:lpstr>
      <vt:lpstr>T-tests </vt:lpstr>
      <vt:lpstr>T-tests </vt:lpstr>
      <vt:lpstr>Chi-square</vt:lpstr>
      <vt:lpstr>Chi-square</vt:lpstr>
      <vt:lpstr>Inferential statistics Used for Testing for Mean Differences</vt:lpstr>
      <vt:lpstr>Activity</vt:lpstr>
      <vt:lpstr>Activity</vt:lpstr>
      <vt:lpstr>PowerPoint Presentation</vt:lpstr>
      <vt:lpstr>Analysing qualitative data</vt:lpstr>
      <vt:lpstr>Qualitative Analysis and Data Type</vt:lpstr>
      <vt:lpstr>Qualitative data analysis: thematic data analysis</vt:lpstr>
      <vt:lpstr>Qualitative data analysis: thematic data analysis</vt:lpstr>
      <vt:lpstr>Qualitative data - Coding the material</vt:lpstr>
      <vt:lpstr>Defining the themes / categories (colour coded)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Data analysis and interpretation</vt:lpstr>
      <vt:lpstr>Data analysis outputs</vt:lpstr>
      <vt:lpstr>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</dc:title>
  <dc:creator>Hoang Dang Nguyen</dc:creator>
  <cp:lastModifiedBy>Hoang Dang Nguyen</cp:lastModifiedBy>
  <cp:revision>1</cp:revision>
  <dcterms:created xsi:type="dcterms:W3CDTF">2023-09-20T11:13:31Z</dcterms:created>
  <dcterms:modified xsi:type="dcterms:W3CDTF">2026-02-05T16:29:07Z</dcterms:modified>
</cp:coreProperties>
</file>