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85" r:id="rId3"/>
    <p:sldId id="286" r:id="rId4"/>
    <p:sldId id="281" r:id="rId5"/>
    <p:sldId id="282" r:id="rId6"/>
    <p:sldId id="287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73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2541-55AC-4CB9-8CF5-07C412B449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862992-0110-43D7-BAC3-C23A3F3F2A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62376-FD3D-4BDE-8964-AE7617587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00A3A-AFE5-41AD-8F81-4ABDFB459F0B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2D17CD-8BB7-4345-9CFA-D14A425E60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EB26DF-E705-43EE-850F-E859A6CB1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185E-1231-4F1C-983B-493A4367A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241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82188-3CF9-4D2C-B556-4AC96342E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55EE4-7B1A-4590-999C-89267F122A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F9A950-507E-485F-B9F7-1096660E3B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00A3A-AFE5-41AD-8F81-4ABDFB459F0B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27F5AD-DE6F-4756-815E-AFA37EF0D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1BEF2-59F4-43AE-8883-0202A9372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185E-1231-4F1C-983B-493A4367A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953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839FD-E21D-43E1-808A-9B8A0F890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960332-6C26-4C1E-BE63-4585B9AB49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E7588-1F4F-499E-BB12-E0192A0C96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00A3A-AFE5-41AD-8F81-4ABDFB459F0B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65610C-79BF-4286-A284-45C9CC880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F3F57-DD8E-4DF4-838D-3F8EFFE25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185E-1231-4F1C-983B-493A4367A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90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FFA30-C156-4CEA-961C-A503B3258E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01FBC-BE52-4DD7-9055-A338207329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388B88-EB4A-4775-B00F-B1491BB82B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AA684-62AA-4A80-B101-66E248D652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00A3A-AFE5-41AD-8F81-4ABDFB459F0B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C11143-5FEC-4704-BA94-CE3EDEB54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21AEC5-BD2D-4E5D-9EA4-D00C23967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185E-1231-4F1C-983B-493A4367A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258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4AD6-20C1-4A03-B7F9-9DC2A79E2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E36DA7-3F36-4889-80B2-398620ED40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6C829C-6591-42F6-BCC2-7713E20B37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DAE660-ED9B-4637-93D0-0C30CDCA50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3839B6-C9DC-43F6-8CC7-F2EFC0AE17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9F382-A165-497F-8B43-4DC65BFBF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00A3A-AFE5-41AD-8F81-4ABDFB459F0B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8DA216-C591-4312-8CCC-CC974D642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0D28F3-3FB4-4118-BCD0-78F128FDE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185E-1231-4F1C-983B-493A4367A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280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55A-6018-44BB-AFC6-D50443146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FDF419-9FC9-4CCE-9C38-194F18DDB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00A3A-AFE5-41AD-8F81-4ABDFB459F0B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1B4E23-080D-426D-80EB-0215485EA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5C4557-FB3A-460B-8D2D-17CE3ECFD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185E-1231-4F1C-983B-493A4367A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380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E0E734-DE5D-49C6-A6A3-28A8441C7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00A3A-AFE5-41AD-8F81-4ABDFB459F0B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59869D-C6CF-4420-AFC3-BD0E1E7C4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59F926-ABD8-4E2E-9366-6A3E259AD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185E-1231-4F1C-983B-493A4367A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01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13092-FDD0-4036-942B-EB86567E4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75518-AA67-4E7A-9218-AFDBCB0EB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491A11-9A35-40F9-B9A3-80964DF143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EB7879-5061-4F5E-90FA-0B6CB94EA2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00A3A-AFE5-41AD-8F81-4ABDFB459F0B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18CDAB-294D-41D2-BA59-44D8D9409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546366-DF3A-4670-A47E-C382169E0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185E-1231-4F1C-983B-493A4367A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107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117B4-9D1C-4E94-84DC-23F00EB7B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038792-2FE3-43DD-8E05-208514515A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AD5CA8-15FF-4DF8-8C9A-D242DDA53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84F943-DB1B-480C-BE44-BF3C69C640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00A3A-AFE5-41AD-8F81-4ABDFB459F0B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78F271-BA2A-4010-99BD-EE46FDBF6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1CA9B2-3E43-4A31-93C4-F0C8A0829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185E-1231-4F1C-983B-493A4367A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892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F17E-B876-4CEC-A27D-E0F7B1A60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93929A-8E8C-46D3-80B7-0A25D94D3E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BA6B16-EA25-4390-A525-7A98EB11D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00A3A-AFE5-41AD-8F81-4ABDFB459F0B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38F689-5734-4B3F-BCF3-A4A94C612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22EE24-3CA6-4EC5-9C24-750F217D5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185E-1231-4F1C-983B-493A4367A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710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5054085-7B10-496F-BCA9-FB454606F4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5D6290-CDEA-431D-AFA2-C4B57C192F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55E01E-C007-4109-AD94-68D6A8BFC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00A3A-AFE5-41AD-8F81-4ABDFB459F0B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CF162-2A0E-4816-A8AA-96D0E3168E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28E20-687C-4B91-B1E3-BCCACB009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185E-1231-4F1C-983B-493A4367A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230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CE735F-0AA9-4D13-99C8-AB135F66B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905E5-950E-40FE-ADA8-83C6989AE7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798E0-01BA-40B5-97DC-8DE4961E8D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B00A3A-AFE5-41AD-8F81-4ABDFB459F0B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70806-1D76-429A-9CC9-DA9A5884FB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C2CF37-1B16-48AC-AE21-B2AA374588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AF185E-1231-4F1C-983B-493A4367A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750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 of CRM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364DC8-30B3-472E-BAF4-AB6AD5A318F1}"/>
              </a:ext>
            </a:extLst>
          </p:cNvPr>
          <p:cNvSpPr txBox="1"/>
          <p:nvPr/>
        </p:nvSpPr>
        <p:spPr>
          <a:xfrm>
            <a:off x="315743" y="6394033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400" dirty="0">
              <a:solidFill>
                <a:srgbClr val="FFFF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ED2354-AC86-4583-972E-DAD3518C32AA}"/>
              </a:ext>
            </a:extLst>
          </p:cNvPr>
          <p:cNvSpPr txBox="1"/>
          <p:nvPr/>
        </p:nvSpPr>
        <p:spPr>
          <a:xfrm>
            <a:off x="176628" y="125102"/>
            <a:ext cx="865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Task-2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D80DC5B-F5A5-408C-B3A7-48E44612AEFC}"/>
              </a:ext>
            </a:extLst>
          </p:cNvPr>
          <p:cNvSpPr/>
          <p:nvPr/>
        </p:nvSpPr>
        <p:spPr>
          <a:xfrm>
            <a:off x="609599" y="1159209"/>
            <a:ext cx="2374111" cy="105836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3000" b="1" dirty="0"/>
              <a:t>Informational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3000" b="1" dirty="0"/>
              <a:t>organisation</a:t>
            </a:r>
            <a:endParaRPr lang="en-GB" sz="3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5FA404D-4CDF-47E9-8233-D185DB3CFAD0}"/>
              </a:ext>
            </a:extLst>
          </p:cNvPr>
          <p:cNvSpPr/>
          <p:nvPr/>
        </p:nvSpPr>
        <p:spPr>
          <a:xfrm>
            <a:off x="609599" y="3131906"/>
            <a:ext cx="2558970" cy="5643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3000" b="1" dirty="0"/>
              <a:t>Analytical data</a:t>
            </a:r>
            <a:endParaRPr lang="en-GB" sz="3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A6B5574-2AA7-43C5-BBCC-17E82138FCF8}"/>
              </a:ext>
            </a:extLst>
          </p:cNvPr>
          <p:cNvSpPr/>
          <p:nvPr/>
        </p:nvSpPr>
        <p:spPr>
          <a:xfrm>
            <a:off x="609599" y="4607420"/>
            <a:ext cx="2586093" cy="105836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3000" b="1" dirty="0"/>
              <a:t>Efficiency for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3000" b="1" dirty="0"/>
              <a:t>multiple teams</a:t>
            </a:r>
            <a:endParaRPr lang="en-GB" sz="3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E35E425-69A6-4A26-A6F8-CEAA6A6D019A}"/>
              </a:ext>
            </a:extLst>
          </p:cNvPr>
          <p:cNvCxnSpPr/>
          <p:nvPr/>
        </p:nvCxnSpPr>
        <p:spPr>
          <a:xfrm>
            <a:off x="3756074" y="1159209"/>
            <a:ext cx="0" cy="105836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D7CB267-5CA5-4458-8E0E-0E0001879214}"/>
              </a:ext>
            </a:extLst>
          </p:cNvPr>
          <p:cNvCxnSpPr/>
          <p:nvPr/>
        </p:nvCxnSpPr>
        <p:spPr>
          <a:xfrm>
            <a:off x="3756074" y="2899816"/>
            <a:ext cx="0" cy="105836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4A90AB4-5E6A-4843-9656-389BC79EDD51}"/>
              </a:ext>
            </a:extLst>
          </p:cNvPr>
          <p:cNvCxnSpPr/>
          <p:nvPr/>
        </p:nvCxnSpPr>
        <p:spPr>
          <a:xfrm>
            <a:off x="3756074" y="4649624"/>
            <a:ext cx="0" cy="105836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E757CD17-CAAC-44BE-B683-79A3186792CB}"/>
              </a:ext>
            </a:extLst>
          </p:cNvPr>
          <p:cNvSpPr/>
          <p:nvPr/>
        </p:nvSpPr>
        <p:spPr>
          <a:xfrm>
            <a:off x="4046805" y="1219231"/>
            <a:ext cx="784702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</a:rPr>
              <a:t>Everything that customers do must be identified, documented, and recorded.</a:t>
            </a:r>
            <a:endParaRPr lang="en-GB" sz="28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B90255E-6073-405D-A8CD-0509F24B737B}"/>
              </a:ext>
            </a:extLst>
          </p:cNvPr>
          <p:cNvSpPr/>
          <p:nvPr/>
        </p:nvSpPr>
        <p:spPr>
          <a:xfrm>
            <a:off x="4046804" y="4740101"/>
            <a:ext cx="784701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</a:rPr>
              <a:t>The ability for multiple teams to access the same information.</a:t>
            </a:r>
            <a:endParaRPr lang="en-GB" sz="28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B9D616-7DCB-4FE2-8AD6-2BA4CC6E8BAD}"/>
              </a:ext>
            </a:extLst>
          </p:cNvPr>
          <p:cNvSpPr/>
          <p:nvPr/>
        </p:nvSpPr>
        <p:spPr>
          <a:xfrm>
            <a:off x="4046803" y="2951945"/>
            <a:ext cx="764344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</a:rPr>
              <a:t>Miscalculated data should not be the reason you cannot succeed.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61663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 of CRM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364DC8-30B3-472E-BAF4-AB6AD5A318F1}"/>
              </a:ext>
            </a:extLst>
          </p:cNvPr>
          <p:cNvSpPr txBox="1"/>
          <p:nvPr/>
        </p:nvSpPr>
        <p:spPr>
          <a:xfrm>
            <a:off x="315743" y="6394033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(Patricio, 2015., Salesforce, 2019.)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ED2354-AC86-4583-972E-DAD3518C32AA}"/>
              </a:ext>
            </a:extLst>
          </p:cNvPr>
          <p:cNvSpPr txBox="1"/>
          <p:nvPr/>
        </p:nvSpPr>
        <p:spPr>
          <a:xfrm>
            <a:off x="176628" y="125102"/>
            <a:ext cx="865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Task-2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D80DC5B-F5A5-408C-B3A7-48E44612AEFC}"/>
              </a:ext>
            </a:extLst>
          </p:cNvPr>
          <p:cNvSpPr/>
          <p:nvPr/>
        </p:nvSpPr>
        <p:spPr>
          <a:xfrm>
            <a:off x="609599" y="1159209"/>
            <a:ext cx="2963581" cy="10583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3000" b="1" dirty="0"/>
              <a:t>Improves customer service</a:t>
            </a:r>
            <a:endParaRPr lang="en-GB" sz="3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5FA404D-4CDF-47E9-8233-D185DB3CFAD0}"/>
              </a:ext>
            </a:extLst>
          </p:cNvPr>
          <p:cNvSpPr/>
          <p:nvPr/>
        </p:nvSpPr>
        <p:spPr>
          <a:xfrm>
            <a:off x="609599" y="2864620"/>
            <a:ext cx="2855747" cy="1122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3200" b="1" dirty="0"/>
              <a:t>Customer experience</a:t>
            </a:r>
            <a:endParaRPr lang="en-GB" sz="3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A6B5574-2AA7-43C5-BBCC-17E82138FCF8}"/>
              </a:ext>
            </a:extLst>
          </p:cNvPr>
          <p:cNvSpPr/>
          <p:nvPr/>
        </p:nvSpPr>
        <p:spPr>
          <a:xfrm>
            <a:off x="609599" y="4607420"/>
            <a:ext cx="2963581" cy="1122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3200" b="1" dirty="0"/>
              <a:t>Increased accountability</a:t>
            </a:r>
            <a:endParaRPr lang="en-GB" sz="32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E35E425-69A6-4A26-A6F8-CEAA6A6D019A}"/>
              </a:ext>
            </a:extLst>
          </p:cNvPr>
          <p:cNvCxnSpPr/>
          <p:nvPr/>
        </p:nvCxnSpPr>
        <p:spPr>
          <a:xfrm>
            <a:off x="3756074" y="1159209"/>
            <a:ext cx="0" cy="105836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D7CB267-5CA5-4458-8E0E-0E0001879214}"/>
              </a:ext>
            </a:extLst>
          </p:cNvPr>
          <p:cNvCxnSpPr/>
          <p:nvPr/>
        </p:nvCxnSpPr>
        <p:spPr>
          <a:xfrm>
            <a:off x="3756074" y="2899816"/>
            <a:ext cx="0" cy="105836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4A90AB4-5E6A-4843-9656-389BC79EDD51}"/>
              </a:ext>
            </a:extLst>
          </p:cNvPr>
          <p:cNvCxnSpPr/>
          <p:nvPr/>
        </p:nvCxnSpPr>
        <p:spPr>
          <a:xfrm>
            <a:off x="3756074" y="4649624"/>
            <a:ext cx="0" cy="105836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E757CD17-CAAC-44BE-B683-79A3186792CB}"/>
              </a:ext>
            </a:extLst>
          </p:cNvPr>
          <p:cNvSpPr/>
          <p:nvPr/>
        </p:nvSpPr>
        <p:spPr>
          <a:xfrm>
            <a:off x="4046805" y="1177022"/>
            <a:ext cx="784702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Customers are more easily and accurately segmented, their needs identified. (Patricio, 2015)</a:t>
            </a:r>
            <a:endParaRPr lang="en-GB" sz="54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B90255E-6073-405D-A8CD-0509F24B737B}"/>
              </a:ext>
            </a:extLst>
          </p:cNvPr>
          <p:cNvSpPr/>
          <p:nvPr/>
        </p:nvSpPr>
        <p:spPr>
          <a:xfrm>
            <a:off x="4046804" y="4697897"/>
            <a:ext cx="784701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A well-implemented CRM system helps to understand their responsibilities to customers.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B9D616-7DCB-4FE2-8AD6-2BA4CC6E8BAD}"/>
              </a:ext>
            </a:extLst>
          </p:cNvPr>
          <p:cNvSpPr/>
          <p:nvPr/>
        </p:nvSpPr>
        <p:spPr>
          <a:xfrm>
            <a:off x="4046803" y="2712794"/>
            <a:ext cx="7643447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Three out of four consumers say they spent more money with a company because of a positive customer experience. (Salesforce, 2019)</a:t>
            </a:r>
          </a:p>
        </p:txBody>
      </p:sp>
    </p:spTree>
    <p:extLst>
      <p:ext uri="{BB962C8B-B14F-4D97-AF65-F5344CB8AC3E}">
        <p14:creationId xmlns:p14="http://schemas.microsoft.com/office/powerpoint/2010/main" val="24800571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Drawbacks of CRM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364DC8-30B3-472E-BAF4-AB6AD5A318F1}"/>
              </a:ext>
            </a:extLst>
          </p:cNvPr>
          <p:cNvSpPr txBox="1"/>
          <p:nvPr/>
        </p:nvSpPr>
        <p:spPr>
          <a:xfrm>
            <a:off x="315743" y="6394033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(Shah, 2016., Brookins, 2019.)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ED2354-AC86-4583-972E-DAD3518C32AA}"/>
              </a:ext>
            </a:extLst>
          </p:cNvPr>
          <p:cNvSpPr txBox="1"/>
          <p:nvPr/>
        </p:nvSpPr>
        <p:spPr>
          <a:xfrm>
            <a:off x="176628" y="125102"/>
            <a:ext cx="865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Task-2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D80DC5B-F5A5-408C-B3A7-48E44612AEFC}"/>
              </a:ext>
            </a:extLst>
          </p:cNvPr>
          <p:cNvSpPr/>
          <p:nvPr/>
        </p:nvSpPr>
        <p:spPr>
          <a:xfrm>
            <a:off x="609599" y="1004465"/>
            <a:ext cx="2963581" cy="5959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3200" b="1" dirty="0"/>
              <a:t>Maintenance </a:t>
            </a:r>
            <a:endParaRPr lang="en-GB" sz="32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5FA404D-4CDF-47E9-8233-D185DB3CFAD0}"/>
              </a:ext>
            </a:extLst>
          </p:cNvPr>
          <p:cNvSpPr/>
          <p:nvPr/>
        </p:nvSpPr>
        <p:spPr>
          <a:xfrm>
            <a:off x="609599" y="2315983"/>
            <a:ext cx="2855747" cy="5959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3200" b="1" dirty="0"/>
              <a:t>Learning Curve</a:t>
            </a:r>
            <a:endParaRPr lang="en-GB" sz="32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A6B5574-2AA7-43C5-BBCC-17E82138FCF8}"/>
              </a:ext>
            </a:extLst>
          </p:cNvPr>
          <p:cNvSpPr/>
          <p:nvPr/>
        </p:nvSpPr>
        <p:spPr>
          <a:xfrm>
            <a:off x="609599" y="3693022"/>
            <a:ext cx="296358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3200" b="1" dirty="0"/>
              <a:t>Staff Resistance</a:t>
            </a:r>
            <a:endParaRPr lang="en-GB" b="1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E35E425-69A6-4A26-A6F8-CEAA6A6D019A}"/>
              </a:ext>
            </a:extLst>
          </p:cNvPr>
          <p:cNvCxnSpPr>
            <a:cxnSpLocks/>
          </p:cNvCxnSpPr>
          <p:nvPr/>
        </p:nvCxnSpPr>
        <p:spPr>
          <a:xfrm>
            <a:off x="3756074" y="948193"/>
            <a:ext cx="0" cy="819211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E757CD17-CAAC-44BE-B683-79A3186792CB}"/>
              </a:ext>
            </a:extLst>
          </p:cNvPr>
          <p:cNvSpPr/>
          <p:nvPr/>
        </p:nvSpPr>
        <p:spPr>
          <a:xfrm>
            <a:off x="4046805" y="853462"/>
            <a:ext cx="784702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Installing open source CRM can be easy, but CRM support and maintenance is not. (Shah, 2016)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B90255E-6073-405D-A8CD-0509F24B737B}"/>
              </a:ext>
            </a:extLst>
          </p:cNvPr>
          <p:cNvSpPr/>
          <p:nvPr/>
        </p:nvSpPr>
        <p:spPr>
          <a:xfrm>
            <a:off x="4046804" y="5021451"/>
            <a:ext cx="784701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2800" dirty="0"/>
              <a:t>Hardware and software purchase fees. Upgrades, customisation, training.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B9D616-7DCB-4FE2-8AD6-2BA4CC6E8BAD}"/>
              </a:ext>
            </a:extLst>
          </p:cNvPr>
          <p:cNvSpPr/>
          <p:nvPr/>
        </p:nvSpPr>
        <p:spPr>
          <a:xfrm>
            <a:off x="4046803" y="2220426"/>
            <a:ext cx="764344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Management might have to bring in training professionals to offer support.</a:t>
            </a:r>
            <a:endParaRPr lang="en-GB" sz="40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3051E7C-C6B6-44E6-81CC-8CB92FBCB368}"/>
              </a:ext>
            </a:extLst>
          </p:cNvPr>
          <p:cNvSpPr/>
          <p:nvPr/>
        </p:nvSpPr>
        <p:spPr>
          <a:xfrm>
            <a:off x="609599" y="5208159"/>
            <a:ext cx="2963581" cy="5959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3200" b="1" dirty="0"/>
              <a:t>Cost</a:t>
            </a:r>
            <a:endParaRPr lang="en-GB" sz="32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5F850CA-B4B6-47A1-A5F8-5D9163B00D5B}"/>
              </a:ext>
            </a:extLst>
          </p:cNvPr>
          <p:cNvCxnSpPr>
            <a:cxnSpLocks/>
          </p:cNvCxnSpPr>
          <p:nvPr/>
        </p:nvCxnSpPr>
        <p:spPr>
          <a:xfrm>
            <a:off x="3756074" y="2303188"/>
            <a:ext cx="0" cy="819211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EF7E57-5A9B-41B3-BCE3-2CB0207BEE91}"/>
              </a:ext>
            </a:extLst>
          </p:cNvPr>
          <p:cNvCxnSpPr>
            <a:cxnSpLocks/>
          </p:cNvCxnSpPr>
          <p:nvPr/>
        </p:nvCxnSpPr>
        <p:spPr>
          <a:xfrm>
            <a:off x="3756074" y="3645979"/>
            <a:ext cx="0" cy="819211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C1491E8-0195-4305-AABE-C3F5A1C93395}"/>
              </a:ext>
            </a:extLst>
          </p:cNvPr>
          <p:cNvCxnSpPr>
            <a:cxnSpLocks/>
          </p:cNvCxnSpPr>
          <p:nvPr/>
        </p:nvCxnSpPr>
        <p:spPr>
          <a:xfrm>
            <a:off x="3756074" y="5108933"/>
            <a:ext cx="0" cy="819211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E0FD9D55-3A9A-4500-89B2-F2EAFC70D11D}"/>
              </a:ext>
            </a:extLst>
          </p:cNvPr>
          <p:cNvSpPr/>
          <p:nvPr/>
        </p:nvSpPr>
        <p:spPr>
          <a:xfrm>
            <a:off x="4046804" y="3612286"/>
            <a:ext cx="784701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Employees might not see the immediate advantages in using a CRM system. (Brookins, 2019).</a:t>
            </a:r>
          </a:p>
        </p:txBody>
      </p:sp>
    </p:spTree>
    <p:extLst>
      <p:ext uri="{BB962C8B-B14F-4D97-AF65-F5344CB8AC3E}">
        <p14:creationId xmlns:p14="http://schemas.microsoft.com/office/powerpoint/2010/main" val="22402326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Customer Relationship Management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364DC8-30B3-472E-BAF4-AB6AD5A318F1}"/>
              </a:ext>
            </a:extLst>
          </p:cNvPr>
          <p:cNvSpPr txBox="1"/>
          <p:nvPr/>
        </p:nvSpPr>
        <p:spPr>
          <a:xfrm>
            <a:off x="315743" y="6394033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(Expert CRM Software, 2019)</a:t>
            </a:r>
            <a:endParaRPr lang="en-GB" sz="3200" dirty="0">
              <a:solidFill>
                <a:srgbClr val="FFFF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DF3A25-6F77-4096-9D9B-76CB43E46DBD}"/>
              </a:ext>
            </a:extLst>
          </p:cNvPr>
          <p:cNvSpPr txBox="1"/>
          <p:nvPr/>
        </p:nvSpPr>
        <p:spPr>
          <a:xfrm>
            <a:off x="176628" y="125102"/>
            <a:ext cx="865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Task-2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4FA6649-0C94-484E-861E-6434E7282603}"/>
              </a:ext>
            </a:extLst>
          </p:cNvPr>
          <p:cNvSpPr/>
          <p:nvPr/>
        </p:nvSpPr>
        <p:spPr>
          <a:xfrm>
            <a:off x="309115" y="829575"/>
            <a:ext cx="11567142" cy="471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ea typeface="Times New Roman" panose="02020603050405020304" pitchFamily="18" charset="0"/>
              </a:rPr>
              <a:t>Supermarket giant TESCO is the second largest retailer in the world measured by profits.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dirty="0">
                <a:ea typeface="Times New Roman" panose="02020603050405020304" pitchFamily="18" charset="0"/>
                <a:cs typeface="Calibri" panose="020F0502020204030204" pitchFamily="34" charset="0"/>
              </a:rPr>
              <a:t>Different schemes for different family members: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dirty="0">
                <a:ea typeface="Times New Roman" panose="02020603050405020304" pitchFamily="18" charset="0"/>
                <a:cs typeface="Calibri" panose="020F0502020204030204" pitchFamily="34" charset="0"/>
              </a:rPr>
              <a:t>Tesco Kids Club,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dirty="0">
                <a:ea typeface="Times New Roman" panose="02020603050405020304" pitchFamily="18" charset="0"/>
                <a:cs typeface="Calibri" panose="020F0502020204030204" pitchFamily="34" charset="0"/>
              </a:rPr>
              <a:t>Tesco Baby and Toddler Club,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dirty="0">
                <a:ea typeface="Times New Roman" panose="02020603050405020304" pitchFamily="18" charset="0"/>
                <a:cs typeface="Calibri" panose="020F0502020204030204" pitchFamily="34" charset="0"/>
              </a:rPr>
              <a:t>Tesco Healthy Living Club,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dirty="0">
                <a:ea typeface="Times New Roman" panose="02020603050405020304" pitchFamily="18" charset="0"/>
                <a:cs typeface="Calibri" panose="020F0502020204030204" pitchFamily="34" charset="0"/>
              </a:rPr>
              <a:t>World of Wine Club.</a:t>
            </a: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ea typeface="Times New Roman" panose="02020603050405020304" pitchFamily="18" charset="0"/>
              </a:rPr>
              <a:t>A variety of product ranges to suit different target groups.</a:t>
            </a:r>
          </a:p>
        </p:txBody>
      </p:sp>
    </p:spTree>
    <p:extLst>
      <p:ext uri="{BB962C8B-B14F-4D97-AF65-F5344CB8AC3E}">
        <p14:creationId xmlns:p14="http://schemas.microsoft.com/office/powerpoint/2010/main" val="37234432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Customer Relationship Management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364DC8-30B3-472E-BAF4-AB6AD5A318F1}"/>
              </a:ext>
            </a:extLst>
          </p:cNvPr>
          <p:cNvSpPr txBox="1"/>
          <p:nvPr/>
        </p:nvSpPr>
        <p:spPr>
          <a:xfrm>
            <a:off x="315743" y="6394033"/>
            <a:ext cx="115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(Corporate Social responsibilities, 2019)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6D27FE-2D4F-4A12-BF7C-8894C99D8E63}"/>
              </a:ext>
            </a:extLst>
          </p:cNvPr>
          <p:cNvSpPr txBox="1"/>
          <p:nvPr/>
        </p:nvSpPr>
        <p:spPr>
          <a:xfrm>
            <a:off x="176628" y="125102"/>
            <a:ext cx="865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Task-2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21AA62F-8CEC-41CE-8303-FE8BB3DF1A89}"/>
              </a:ext>
            </a:extLst>
          </p:cNvPr>
          <p:cNvSpPr/>
          <p:nvPr/>
        </p:nvSpPr>
        <p:spPr>
          <a:xfrm>
            <a:off x="315743" y="1475257"/>
            <a:ext cx="11578085" cy="37094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Stakeholders: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Partners with other companies such as gas, hotel and car hire facilities thus giving users more opportunities to earn points.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 dirty="0"/>
              <a:t>Corporate social responsibility: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One benefits of CRS relative to the cost of Tesco and other stakeholders.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Ensuring that customers, suppliers and the local community know what you are doing. (Corporate Social responsibilities, 2019)</a:t>
            </a:r>
          </a:p>
        </p:txBody>
      </p:sp>
    </p:spTree>
    <p:extLst>
      <p:ext uri="{BB962C8B-B14F-4D97-AF65-F5344CB8AC3E}">
        <p14:creationId xmlns:p14="http://schemas.microsoft.com/office/powerpoint/2010/main" val="4246815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Customer Relationship Management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6D27FE-2D4F-4A12-BF7C-8894C99D8E63}"/>
              </a:ext>
            </a:extLst>
          </p:cNvPr>
          <p:cNvSpPr txBox="1"/>
          <p:nvPr/>
        </p:nvSpPr>
        <p:spPr>
          <a:xfrm>
            <a:off x="176628" y="125102"/>
            <a:ext cx="865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Task-2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21AA62F-8CEC-41CE-8303-FE8BB3DF1A89}"/>
              </a:ext>
            </a:extLst>
          </p:cNvPr>
          <p:cNvSpPr/>
          <p:nvPr/>
        </p:nvSpPr>
        <p:spPr>
          <a:xfrm>
            <a:off x="315743" y="1798814"/>
            <a:ext cx="11578085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Since Marks &amp; Spencer appointed non-family member Mr. Steve Rowe as a company director he identified that the organisation needs to push forward to hold the customers.</a:t>
            </a:r>
          </a:p>
          <a:p>
            <a:br>
              <a:rPr lang="en-GB" sz="3200" dirty="0"/>
            </a:br>
            <a:r>
              <a:rPr lang="en-GB" sz="3200" dirty="0"/>
              <a:t>"We developed a Web-based back-end application that allows developers to look at our customer correspondence database," said Christie.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8238632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375</Words>
  <Application>Microsoft Office PowerPoint</Application>
  <PresentationFormat>Widescreen</PresentationFormat>
  <Paragraphs>52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yasir chowdhury</dc:creator>
  <cp:lastModifiedBy>yasir chowdhury</cp:lastModifiedBy>
  <cp:revision>4</cp:revision>
  <dcterms:created xsi:type="dcterms:W3CDTF">2019-02-26T14:07:16Z</dcterms:created>
  <dcterms:modified xsi:type="dcterms:W3CDTF">2019-02-26T14:52:15Z</dcterms:modified>
</cp:coreProperties>
</file>