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9" r:id="rId3"/>
    <p:sldId id="260" r:id="rId4"/>
    <p:sldId id="264" r:id="rId5"/>
    <p:sldId id="261" r:id="rId6"/>
    <p:sldId id="262" r:id="rId7"/>
    <p:sldId id="263" r:id="rId8"/>
    <p:sldId id="265" r:id="rId9"/>
    <p:sldId id="266" r:id="rId10"/>
    <p:sldId id="267" r:id="rId11"/>
    <p:sldId id="273" r:id="rId12"/>
    <p:sldId id="268" r:id="rId13"/>
    <p:sldId id="269" r:id="rId14"/>
    <p:sldId id="270" r:id="rId15"/>
    <p:sldId id="271" r:id="rId16"/>
    <p:sldId id="272" r:id="rId17"/>
    <p:sldId id="257" r:id="rId18"/>
    <p:sldId id="282" r:id="rId19"/>
    <p:sldId id="274" r:id="rId20"/>
    <p:sldId id="283" r:id="rId21"/>
    <p:sldId id="275" r:id="rId22"/>
    <p:sldId id="284" r:id="rId23"/>
    <p:sldId id="285" r:id="rId24"/>
    <p:sldId id="258" r:id="rId25"/>
    <p:sldId id="276" r:id="rId26"/>
    <p:sldId id="277" r:id="rId27"/>
    <p:sldId id="278" r:id="rId28"/>
    <p:sldId id="280" r:id="rId29"/>
    <p:sldId id="281" r:id="rId30"/>
    <p:sldId id="27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434" autoAdjust="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CB411F-81F2-4CDB-9DB3-4CAE47FCAF39}" type="datetimeFigureOut">
              <a:rPr lang="en-GB" smtClean="0"/>
              <a:t>06/11/2017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A216C0-55FE-4211-8C78-E256231FD867}" type="slidenum">
              <a:rPr lang="en-GB" smtClean="0"/>
              <a:t>‹#›</a:t>
            </a:fld>
            <a:endParaRPr lang="en-GB"/>
          </a:p>
        </p:txBody>
      </p:sp>
    </p:spTree>
    <p:extLst>
      <p:ext uri="{BB962C8B-B14F-4D97-AF65-F5344CB8AC3E}">
        <p14:creationId xmlns:p14="http://schemas.microsoft.com/office/powerpoint/2010/main" val="25839152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Croeso</a:t>
            </a:r>
            <a:r>
              <a:rPr lang="en-GB" dirty="0" smtClean="0"/>
              <a:t> – Welcome in Welsh</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a:t>
            </a:fld>
            <a:endParaRPr lang="en-GB"/>
          </a:p>
        </p:txBody>
      </p:sp>
    </p:spTree>
    <p:extLst>
      <p:ext uri="{BB962C8B-B14F-4D97-AF65-F5344CB8AC3E}">
        <p14:creationId xmlns:p14="http://schemas.microsoft.com/office/powerpoint/2010/main" val="12981547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2013 Wales launched a new strategy for</a:t>
            </a:r>
            <a:r>
              <a:rPr lang="en-GB" baseline="0" dirty="0" smtClean="0"/>
              <a:t> growth for tourism and events. The strategy was based on mood marketing to address tourism issues.</a:t>
            </a:r>
          </a:p>
          <a:p>
            <a:endParaRPr lang="en-GB" baseline="0" dirty="0" smtClean="0"/>
          </a:p>
          <a:p>
            <a:r>
              <a:rPr lang="en-GB" baseline="0" dirty="0" smtClean="0"/>
              <a:t>Seaside tourism had thrived in Wales in 1930’s-1980’s but the seaside resorts were hard hit by British tourist </a:t>
            </a:r>
            <a:r>
              <a:rPr lang="en-GB" baseline="0" dirty="0" err="1" smtClean="0"/>
              <a:t>chosing</a:t>
            </a:r>
            <a:r>
              <a:rPr lang="en-GB" baseline="0" dirty="0" smtClean="0"/>
              <a:t> cheaper holidays abroad where they were guaranteed sunshine. The economic recession of 2007/8 promised an increase in visitors due to the higher costs of travelling overseas and the impacts of higher unemployment and wage cuts – this was known as Staycation where it was expected that tourist would stay at home and the UK tourism would thrive. </a:t>
            </a:r>
          </a:p>
          <a:p>
            <a:endParaRPr lang="en-GB" baseline="0" dirty="0" smtClean="0"/>
          </a:p>
          <a:p>
            <a:r>
              <a:rPr lang="en-GB" baseline="0" dirty="0" smtClean="0"/>
              <a:t>In reality this did not happen as UK was seen as the destination for 2</a:t>
            </a:r>
            <a:r>
              <a:rPr lang="en-GB" baseline="30000" dirty="0" smtClean="0"/>
              <a:t>nd</a:t>
            </a:r>
            <a:r>
              <a:rPr lang="en-GB" baseline="0" dirty="0" smtClean="0"/>
              <a:t> holidays, short breaks and expensive compared to cheaper overseas destinations where the sun shines. The 1</a:t>
            </a:r>
            <a:r>
              <a:rPr lang="en-GB" baseline="30000" dirty="0" smtClean="0"/>
              <a:t>st</a:t>
            </a:r>
            <a:r>
              <a:rPr lang="en-GB" baseline="0" dirty="0" smtClean="0"/>
              <a:t> cut backs tourists made were the 2</a:t>
            </a:r>
            <a:r>
              <a:rPr lang="en-GB" baseline="30000" dirty="0" smtClean="0"/>
              <a:t>nd</a:t>
            </a:r>
            <a:r>
              <a:rPr lang="en-GB" baseline="0" dirty="0" smtClean="0"/>
              <a:t> holidays and short breaks and so tourism to Wales fell rather than increased. </a:t>
            </a:r>
          </a:p>
          <a:p>
            <a:endParaRPr lang="en-GB" baseline="0" dirty="0" smtClean="0"/>
          </a:p>
          <a:p>
            <a:r>
              <a:rPr lang="en-GB" baseline="0" dirty="0" smtClean="0"/>
              <a:t>As a result Visit Wales launched a new campaign to market brand Wales with a strategy for Growth to re launch tourism. They also identified issues effecting the nation with regard to travel connectivity, air capacity in to Wales and the bridge tolls.  Numerous wet summers and poor weather conditions also encouraged tourists to go overseas on  sun holidays rather than come to </a:t>
            </a:r>
            <a:r>
              <a:rPr lang="en-GB" baseline="0" dirty="0" err="1" smtClean="0"/>
              <a:t>Wales.The</a:t>
            </a:r>
            <a:r>
              <a:rPr lang="en-GB" baseline="0" dirty="0" smtClean="0"/>
              <a:t> growth strategy was designed to address these issues and use Wales’ strengths to market it as a tourism destination – notably culture, </a:t>
            </a:r>
            <a:r>
              <a:rPr lang="en-GB" baseline="0" dirty="0" err="1" smtClean="0"/>
              <a:t>heritage,scenary</a:t>
            </a:r>
            <a:r>
              <a:rPr lang="en-GB" baseline="0" dirty="0" smtClean="0"/>
              <a:t>, events  and language although some would argue language could detract tourists.</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3</a:t>
            </a:fld>
            <a:endParaRPr lang="en-GB"/>
          </a:p>
        </p:txBody>
      </p:sp>
    </p:spTree>
    <p:extLst>
      <p:ext uri="{BB962C8B-B14F-4D97-AF65-F5344CB8AC3E}">
        <p14:creationId xmlns:p14="http://schemas.microsoft.com/office/powerpoint/2010/main" val="3464511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Staycation was first considered at the start of the economic</a:t>
            </a:r>
            <a:r>
              <a:rPr lang="en-GB" baseline="0" dirty="0" smtClean="0"/>
              <a:t> recession but became a fallacy as tourists chose to travel abroad to chase the sun and cheaper holidays. More recently as the country has come out of recession, terrorism has hit major overseas tourism destinations encouraging visitors to stay in UK to be safe. Spain which tourism trends show tourist favour has a shortage of capacity to cope with the increased visitor numbers,  and  in turn UK voting for </a:t>
            </a:r>
            <a:r>
              <a:rPr lang="en-GB" baseline="0" dirty="0" err="1" smtClean="0"/>
              <a:t>Brexit</a:t>
            </a:r>
            <a:r>
              <a:rPr lang="en-GB" baseline="0" dirty="0" smtClean="0"/>
              <a:t> (leaving the European Union) has seriously hit exchange rates. As a result in 2016  Staycation has become more of a tourism reality.</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4</a:t>
            </a:fld>
            <a:endParaRPr lang="en-GB"/>
          </a:p>
        </p:txBody>
      </p:sp>
    </p:spTree>
    <p:extLst>
      <p:ext uri="{BB962C8B-B14F-4D97-AF65-F5344CB8AC3E}">
        <p14:creationId xmlns:p14="http://schemas.microsoft.com/office/powerpoint/2010/main" val="1419267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Olympics 2012 were</a:t>
            </a:r>
            <a:r>
              <a:rPr lang="en-GB" baseline="0" dirty="0" smtClean="0"/>
              <a:t> expected to create a tourism boom in UK especially as Wales was hosting the football. In reality guests stayed away for fear of terrorism and overcrowding/travel problems. This  created a what is known as a negative royal wedding effect with potential visitors staying away from London. Weymouth (home of sailing) and Cardiff (home of the football). This is noted in the visitor stats and was an instigator for the growth strategy to be launched to address the worrying downward trend in tourism in Wales.</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5</a:t>
            </a:fld>
            <a:endParaRPr lang="en-GB"/>
          </a:p>
        </p:txBody>
      </p:sp>
    </p:spTree>
    <p:extLst>
      <p:ext uri="{BB962C8B-B14F-4D97-AF65-F5344CB8AC3E}">
        <p14:creationId xmlns:p14="http://schemas.microsoft.com/office/powerpoint/2010/main" val="2926562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2013 recorded minor tourism increases</a:t>
            </a:r>
            <a:r>
              <a:rPr lang="en-GB" baseline="0" dirty="0" smtClean="0"/>
              <a:t> after the Olympics however 2014 and the end of the recession accompanied by a good early summer recorded major increases in tourism to Wales. Films such as Harry Potter and Robin Hood previously being filmed in Wales increased interest in Wales. President Obama’s visit to Wales for the Summit created major international publicity for the nation and the venues of Celtic Manor and Cardiff Castle showing it’s rich heritage and reinforcing the impacts of the Ryder Cup 2010 which was hosted successfully at Celtic Manor.</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6</a:t>
            </a:fld>
            <a:endParaRPr lang="en-GB"/>
          </a:p>
        </p:txBody>
      </p:sp>
    </p:spTree>
    <p:extLst>
      <p:ext uri="{BB962C8B-B14F-4D97-AF65-F5344CB8AC3E}">
        <p14:creationId xmlns:p14="http://schemas.microsoft.com/office/powerpoint/2010/main" val="20425138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Good</a:t>
            </a:r>
            <a:r>
              <a:rPr lang="en-GB" baseline="0" dirty="0" smtClean="0"/>
              <a:t> weather early summer again boosted tourism numbers along with the Rugby World Cup bringing in mass international tourism to Cardiff in the autumn. This had a major impact and the famous ball in the wall in Cardiff Castle was the most photographed scene on social media giving major attention to the capital city. Unfortunately poor transport logistics at the event created negative publicity for the event but this was overcome by the atmosphere in the city and it’s fan zone becoming the most popular and most successful of all the event’s </a:t>
            </a:r>
            <a:r>
              <a:rPr lang="en-GB" baseline="0" dirty="0" err="1" smtClean="0"/>
              <a:t>fanzones</a:t>
            </a:r>
            <a:r>
              <a:rPr lang="en-GB" baseline="0" dirty="0" smtClean="0"/>
              <a:t>.</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7</a:t>
            </a:fld>
            <a:endParaRPr lang="en-GB"/>
          </a:p>
        </p:txBody>
      </p:sp>
    </p:spTree>
    <p:extLst>
      <p:ext uri="{BB962C8B-B14F-4D97-AF65-F5344CB8AC3E}">
        <p14:creationId xmlns:p14="http://schemas.microsoft.com/office/powerpoint/2010/main" val="13199826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Visit Wales launched the Year of Adventure to publicise holidays</a:t>
            </a:r>
            <a:r>
              <a:rPr lang="en-GB" baseline="0" dirty="0" smtClean="0"/>
              <a:t> to Wales – The campaign was a great success with major increases in visitors to attractions and destinations and accompanied </a:t>
            </a:r>
            <a:r>
              <a:rPr lang="en-GB" baseline="0" dirty="0" err="1" smtClean="0"/>
              <a:t>byhigh</a:t>
            </a:r>
            <a:r>
              <a:rPr lang="en-GB" baseline="0" dirty="0" smtClean="0"/>
              <a:t> trip advisor ratings. This led to 2017 being launched as year of myths and legends. The title links well to the culture. Heritage, </a:t>
            </a:r>
            <a:r>
              <a:rPr lang="en-GB" baseline="0" dirty="0" err="1" smtClean="0"/>
              <a:t>traditions,images</a:t>
            </a:r>
            <a:r>
              <a:rPr lang="en-GB" baseline="0" dirty="0" smtClean="0"/>
              <a:t> and languages of Wales also known for poetry and song. It was also reinforced by the massive success of the Wales football team getting through to the semi finals in their first tournament in over 60 years – this has become a legend and brought international attention to Wales including media coverage and a new film about the story.</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8</a:t>
            </a:fld>
            <a:endParaRPr lang="en-GB"/>
          </a:p>
        </p:txBody>
      </p:sp>
    </p:spTree>
    <p:extLst>
      <p:ext uri="{BB962C8B-B14F-4D97-AF65-F5344CB8AC3E}">
        <p14:creationId xmlns:p14="http://schemas.microsoft.com/office/powerpoint/2010/main" val="2991203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Visit Britain supported Visit</a:t>
            </a:r>
            <a:r>
              <a:rPr lang="en-GB" baseline="0" dirty="0" smtClean="0"/>
              <a:t> Wales campaign however it shows the massive competition provided by England, Ireland and Scotland – their brand identities are so much stronger despite all Wales offers – Myths and Legends is therefore vital to develop a brand identity for Wales.</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9</a:t>
            </a:fld>
            <a:endParaRPr lang="en-GB"/>
          </a:p>
        </p:txBody>
      </p:sp>
    </p:spTree>
    <p:extLst>
      <p:ext uri="{BB962C8B-B14F-4D97-AF65-F5344CB8AC3E}">
        <p14:creationId xmlns:p14="http://schemas.microsoft.com/office/powerpoint/2010/main" val="29047785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are the targets of the </a:t>
            </a:r>
            <a:r>
              <a:rPr lang="en-GB" dirty="0" err="1" smtClean="0"/>
              <a:t>Growrth</a:t>
            </a:r>
            <a:r>
              <a:rPr lang="en-GB" dirty="0" smtClean="0"/>
              <a:t> Strategy but</a:t>
            </a:r>
            <a:r>
              <a:rPr lang="en-GB" baseline="0" dirty="0" smtClean="0"/>
              <a:t> it is interesting to note that the targets do not include marketing which is perhaps at the core of the branding issues. World Travel Market was reintroduced to the Wales strategy in 2011 after much political campaigning but the event needs to be further developed to fully market Wales internationally.</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10</a:t>
            </a:fld>
            <a:endParaRPr lang="en-GB"/>
          </a:p>
        </p:txBody>
      </p:sp>
    </p:spTree>
    <p:extLst>
      <p:ext uri="{BB962C8B-B14F-4D97-AF65-F5344CB8AC3E}">
        <p14:creationId xmlns:p14="http://schemas.microsoft.com/office/powerpoint/2010/main" val="34681601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are the core </a:t>
            </a:r>
            <a:r>
              <a:rPr lang="en-GB" dirty="0" err="1" smtClean="0"/>
              <a:t>objectves</a:t>
            </a:r>
            <a:r>
              <a:rPr lang="en-GB" baseline="0" dirty="0" smtClean="0"/>
              <a:t> of the Growth Strategy to create Iconic Tourism and relate to Epic Wales, and the brand image of Myths and Legends in terms of Destination Management</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11</a:t>
            </a:fld>
            <a:endParaRPr lang="en-GB"/>
          </a:p>
        </p:txBody>
      </p:sp>
    </p:spTree>
    <p:extLst>
      <p:ext uri="{BB962C8B-B14F-4D97-AF65-F5344CB8AC3E}">
        <p14:creationId xmlns:p14="http://schemas.microsoft.com/office/powerpoint/2010/main" val="18614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are the long term aims and link to the Year of Myths and Legends and developing Brand Wales Destination</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12</a:t>
            </a:fld>
            <a:endParaRPr lang="en-GB"/>
          </a:p>
        </p:txBody>
      </p:sp>
    </p:spTree>
    <p:extLst>
      <p:ext uri="{BB962C8B-B14F-4D97-AF65-F5344CB8AC3E}">
        <p14:creationId xmlns:p14="http://schemas.microsoft.com/office/powerpoint/2010/main" val="39200684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highlights</a:t>
            </a:r>
            <a:r>
              <a:rPr lang="en-GB" baseline="0" dirty="0" smtClean="0"/>
              <a:t> the goals of the strategy and links to Myths and Legend Strategy</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13</a:t>
            </a:fld>
            <a:endParaRPr lang="en-GB"/>
          </a:p>
        </p:txBody>
      </p:sp>
    </p:spTree>
    <p:extLst>
      <p:ext uri="{BB962C8B-B14F-4D97-AF65-F5344CB8AC3E}">
        <p14:creationId xmlns:p14="http://schemas.microsoft.com/office/powerpoint/2010/main" val="367186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objectives show</a:t>
            </a:r>
            <a:r>
              <a:rPr lang="en-GB" baseline="0" dirty="0" smtClean="0"/>
              <a:t> the development of the Wales Tourism brand and this years Myths and Legends and the hoped for legacies.</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14</a:t>
            </a:fld>
            <a:endParaRPr lang="en-GB"/>
          </a:p>
        </p:txBody>
      </p:sp>
    </p:spTree>
    <p:extLst>
      <p:ext uri="{BB962C8B-B14F-4D97-AF65-F5344CB8AC3E}">
        <p14:creationId xmlns:p14="http://schemas.microsoft.com/office/powerpoint/2010/main" val="2668648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vision</a:t>
            </a:r>
            <a:r>
              <a:rPr lang="en-GB" baseline="0" dirty="0" smtClean="0"/>
              <a:t> shows the development for the Growth Strategy, and the aims, objectives and legacy planning of Myths and Legends</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15</a:t>
            </a:fld>
            <a:endParaRPr lang="en-GB"/>
          </a:p>
        </p:txBody>
      </p:sp>
    </p:spTree>
    <p:extLst>
      <p:ext uri="{BB962C8B-B14F-4D97-AF65-F5344CB8AC3E}">
        <p14:creationId xmlns:p14="http://schemas.microsoft.com/office/powerpoint/2010/main" val="7269914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Branding</a:t>
            </a:r>
            <a:r>
              <a:rPr lang="en-GB" baseline="0" dirty="0" smtClean="0"/>
              <a:t> is at the heart of Myths and Legends and the key legacy of Epic Wales Campaign,</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16</a:t>
            </a:fld>
            <a:endParaRPr lang="en-GB"/>
          </a:p>
        </p:txBody>
      </p:sp>
    </p:spTree>
    <p:extLst>
      <p:ext uri="{BB962C8B-B14F-4D97-AF65-F5344CB8AC3E}">
        <p14:creationId xmlns:p14="http://schemas.microsoft.com/office/powerpoint/2010/main" val="15496956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2017</a:t>
            </a:r>
            <a:r>
              <a:rPr lang="en-GB" baseline="0" dirty="0" smtClean="0"/>
              <a:t> has been designated by Visit Wales as the Year of Myths and Legends . This is not just about historical myths and legends but also moderns legends in Sport and developing a legacy for a new Wales. </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17</a:t>
            </a:fld>
            <a:endParaRPr lang="en-GB"/>
          </a:p>
        </p:txBody>
      </p:sp>
    </p:spTree>
    <p:extLst>
      <p:ext uri="{BB962C8B-B14F-4D97-AF65-F5344CB8AC3E}">
        <p14:creationId xmlns:p14="http://schemas.microsoft.com/office/powerpoint/2010/main" val="19878942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tourism strategy relies on People, Product and Places and creating</a:t>
            </a:r>
            <a:r>
              <a:rPr lang="en-GB" baseline="0" dirty="0" smtClean="0"/>
              <a:t> a clear destination image and brand that relies on traditions, culture and heritage as well as moderns stories and developing </a:t>
            </a:r>
            <a:r>
              <a:rPr lang="en-GB" baseline="0" dirty="0" err="1" smtClean="0"/>
              <a:t>sustaibility</a:t>
            </a:r>
            <a:r>
              <a:rPr lang="en-GB" baseline="0" dirty="0" smtClean="0"/>
              <a:t> for the future rather than a short term solution.</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18</a:t>
            </a:fld>
            <a:endParaRPr lang="en-GB"/>
          </a:p>
        </p:txBody>
      </p:sp>
    </p:spTree>
    <p:extLst>
      <p:ext uri="{BB962C8B-B14F-4D97-AF65-F5344CB8AC3E}">
        <p14:creationId xmlns:p14="http://schemas.microsoft.com/office/powerpoint/2010/main" val="5950046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aims are based on story</a:t>
            </a:r>
            <a:r>
              <a:rPr lang="en-GB" baseline="0" dirty="0" smtClean="0"/>
              <a:t> telling and the power of inspiration, interaction and interpretation all powerful tourism marketing tools focusing on tourism development for a sustainable future.</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19</a:t>
            </a:fld>
            <a:endParaRPr lang="en-GB"/>
          </a:p>
        </p:txBody>
      </p:sp>
    </p:spTree>
    <p:extLst>
      <p:ext uri="{BB962C8B-B14F-4D97-AF65-F5344CB8AC3E}">
        <p14:creationId xmlns:p14="http://schemas.microsoft.com/office/powerpoint/2010/main" val="8434498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Land of Epic</a:t>
            </a:r>
            <a:r>
              <a:rPr lang="en-GB" baseline="0" dirty="0" smtClean="0"/>
              <a:t> demonstrates the </a:t>
            </a:r>
            <a:r>
              <a:rPr lang="en-GB" baseline="0" dirty="0" err="1" smtClean="0"/>
              <a:t>flashship</a:t>
            </a:r>
            <a:r>
              <a:rPr lang="en-GB" baseline="0" dirty="0" smtClean="0"/>
              <a:t> approach to the strategy and it’s links to Year of Adventure and Destination Management</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20</a:t>
            </a:fld>
            <a:endParaRPr lang="en-GB"/>
          </a:p>
        </p:txBody>
      </p:sp>
    </p:spTree>
    <p:extLst>
      <p:ext uri="{BB962C8B-B14F-4D97-AF65-F5344CB8AC3E}">
        <p14:creationId xmlns:p14="http://schemas.microsoft.com/office/powerpoint/2010/main" val="14239883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Epic</a:t>
            </a:r>
            <a:r>
              <a:rPr lang="en-GB" baseline="0" dirty="0" smtClean="0"/>
              <a:t> is promoted through history and modern culture, myths, places and legends as well as modern events that will interest all ages and nationalities</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21</a:t>
            </a:fld>
            <a:endParaRPr lang="en-GB"/>
          </a:p>
        </p:txBody>
      </p:sp>
    </p:spTree>
    <p:extLst>
      <p:ext uri="{BB962C8B-B14F-4D97-AF65-F5344CB8AC3E}">
        <p14:creationId xmlns:p14="http://schemas.microsoft.com/office/powerpoint/2010/main" val="6541802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 are the</a:t>
            </a:r>
            <a:r>
              <a:rPr lang="en-GB" baseline="0" dirty="0" smtClean="0"/>
              <a:t> experiential marketing principles used to underpin the tourism strategy and develop a creative, inspirational, interactive and positive image which relies on history of Wales as well as modern legends</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22</a:t>
            </a:fld>
            <a:endParaRPr lang="en-GB"/>
          </a:p>
        </p:txBody>
      </p:sp>
    </p:spTree>
    <p:extLst>
      <p:ext uri="{BB962C8B-B14F-4D97-AF65-F5344CB8AC3E}">
        <p14:creationId xmlns:p14="http://schemas.microsoft.com/office/powerpoint/2010/main" val="8578929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target</a:t>
            </a:r>
            <a:r>
              <a:rPr lang="en-GB" baseline="0" dirty="0" smtClean="0"/>
              <a:t> market is varied as this shows and includes the generally older and richer clientele, or family market who will engage with the product and spend during their stay rather than lower socio economic grouping. The aim is to create brand loyalty and meet the guests needs.</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23</a:t>
            </a:fld>
            <a:endParaRPr lang="en-GB"/>
          </a:p>
        </p:txBody>
      </p:sp>
    </p:spTree>
    <p:extLst>
      <p:ext uri="{BB962C8B-B14F-4D97-AF65-F5344CB8AC3E}">
        <p14:creationId xmlns:p14="http://schemas.microsoft.com/office/powerpoint/2010/main" val="15607888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Myths</a:t>
            </a:r>
            <a:r>
              <a:rPr lang="en-GB" baseline="0" dirty="0" smtClean="0"/>
              <a:t> and legends will be utilised by attractions and destinations through out Wales to become part of an ongoing digital marketing and social media campaign – This will also use events and target guests attention with the use of pre prepared literature, wording and pictures to create a country wide brand identity. Visit Wales is responsible for educating the tourism organisations to promoted the campaign through direct sales, buyer to buyer and buyer to consumer.</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24</a:t>
            </a:fld>
            <a:endParaRPr lang="en-GB"/>
          </a:p>
        </p:txBody>
      </p:sp>
    </p:spTree>
    <p:extLst>
      <p:ext uri="{BB962C8B-B14F-4D97-AF65-F5344CB8AC3E}">
        <p14:creationId xmlns:p14="http://schemas.microsoft.com/office/powerpoint/2010/main" val="11721748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Wales has</a:t>
            </a:r>
            <a:r>
              <a:rPr lang="en-GB" baseline="0" dirty="0" smtClean="0"/>
              <a:t> a wealth of historical legends whose stories will be told through the year of myths and legend and tourism at attractions through out the principality. These are just a few examples – King Arthur was a </a:t>
            </a:r>
            <a:r>
              <a:rPr lang="en-GB" baseline="0" dirty="0" err="1" smtClean="0"/>
              <a:t>chieftan</a:t>
            </a:r>
            <a:r>
              <a:rPr lang="en-GB" baseline="0" dirty="0" smtClean="0"/>
              <a:t> who fought against the Saxons in the 5</a:t>
            </a:r>
            <a:r>
              <a:rPr lang="en-GB" baseline="30000" dirty="0" smtClean="0"/>
              <a:t>th</a:t>
            </a:r>
            <a:r>
              <a:rPr lang="en-GB" baseline="0" dirty="0" smtClean="0"/>
              <a:t> century including famously pulling a sword from a stone near Swansea – there are a range of exciting stories and myths about his famous round table for his knights and his magician Merlin. Both have bee frequently included in films and television series around the world. </a:t>
            </a:r>
          </a:p>
          <a:p>
            <a:r>
              <a:rPr lang="en-GB" baseline="0" dirty="0" smtClean="0"/>
              <a:t>King Henry v111 was the first Tudor King who was smuggled as a child from Wales to safety in France before returning to Wales and fighting a battle to win the crown of England as well as Wales. </a:t>
            </a:r>
            <a:r>
              <a:rPr lang="en-GB" baseline="0" dirty="0" err="1" smtClean="0"/>
              <a:t>Owain</a:t>
            </a:r>
            <a:r>
              <a:rPr lang="en-GB" baseline="0" dirty="0" smtClean="0"/>
              <a:t> </a:t>
            </a:r>
            <a:r>
              <a:rPr lang="en-GB" baseline="0" dirty="0" err="1" smtClean="0"/>
              <a:t>Glydwyr</a:t>
            </a:r>
            <a:r>
              <a:rPr lang="en-GB" baseline="0" dirty="0" smtClean="0"/>
              <a:t> is famously known as the last true Welsh Prince of Wales and a national hero. </a:t>
            </a:r>
          </a:p>
          <a:p>
            <a:r>
              <a:rPr lang="en-GB" baseline="0" dirty="0" smtClean="0"/>
              <a:t>With the wonderful coastline many stories focus on pirates such a Black Bart a Welsh Pirate and Blackbeard the notorious  Welsh Pirate who ruled the seas of the Caribbean, whilst Wales also has its own Robin </a:t>
            </a:r>
            <a:r>
              <a:rPr lang="en-GB" baseline="0" dirty="0" err="1" smtClean="0"/>
              <a:t>Hoos</a:t>
            </a:r>
            <a:r>
              <a:rPr lang="en-GB" baseline="0" dirty="0" smtClean="0"/>
              <a:t> (</a:t>
            </a:r>
            <a:r>
              <a:rPr lang="en-GB" baseline="0" dirty="0" err="1" smtClean="0"/>
              <a:t>Twm</a:t>
            </a:r>
            <a:r>
              <a:rPr lang="en-GB" baseline="0" dirty="0" smtClean="0"/>
              <a:t> </a:t>
            </a:r>
            <a:r>
              <a:rPr lang="en-GB" baseline="0" dirty="0" err="1" smtClean="0"/>
              <a:t>Sion</a:t>
            </a:r>
            <a:r>
              <a:rPr lang="en-GB" baseline="0" dirty="0" smtClean="0"/>
              <a:t> </a:t>
            </a:r>
            <a:r>
              <a:rPr lang="en-GB" baseline="0" dirty="0" err="1" smtClean="0"/>
              <a:t>Cati</a:t>
            </a:r>
            <a:r>
              <a:rPr lang="en-GB" baseline="0" dirty="0" smtClean="0"/>
              <a:t>) who robbed from the rich to give to the poor.</a:t>
            </a:r>
          </a:p>
          <a:p>
            <a:r>
              <a:rPr lang="en-GB" baseline="0" dirty="0" smtClean="0"/>
              <a:t>Wales has it’s own patron Saint St David whose shrine is in St David’s Cathedral and through out the country celebrations are hosted on 1</a:t>
            </a:r>
            <a:r>
              <a:rPr lang="en-GB" baseline="30000" dirty="0" smtClean="0"/>
              <a:t>st</a:t>
            </a:r>
            <a:r>
              <a:rPr lang="en-GB" baseline="0" dirty="0" smtClean="0"/>
              <a:t> March when all children dress in welsh costumes, sing songs in Welsh and eat </a:t>
            </a:r>
            <a:r>
              <a:rPr lang="en-GB" baseline="0" dirty="0" err="1" smtClean="0"/>
              <a:t>Cawl</a:t>
            </a:r>
            <a:r>
              <a:rPr lang="en-GB" baseline="0" dirty="0" smtClean="0"/>
              <a:t> a Welsh soup wearing leeks of daffodils the national symbols.</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25</a:t>
            </a:fld>
            <a:endParaRPr lang="en-GB"/>
          </a:p>
        </p:txBody>
      </p:sp>
    </p:spTree>
    <p:extLst>
      <p:ext uri="{BB962C8B-B14F-4D97-AF65-F5344CB8AC3E}">
        <p14:creationId xmlns:p14="http://schemas.microsoft.com/office/powerpoint/2010/main" val="1699372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legends</a:t>
            </a:r>
            <a:r>
              <a:rPr lang="en-GB" baseline="0" dirty="0" smtClean="0"/>
              <a:t> of Wales are not just about people and history but about places. The national anthem Mae Hen </a:t>
            </a:r>
            <a:r>
              <a:rPr lang="en-GB" baseline="0" dirty="0" err="1" smtClean="0"/>
              <a:t>Wlad</a:t>
            </a:r>
            <a:r>
              <a:rPr lang="en-GB" baseline="0" dirty="0" smtClean="0"/>
              <a:t> fan </a:t>
            </a:r>
            <a:r>
              <a:rPr lang="en-GB" baseline="0" dirty="0" err="1" smtClean="0"/>
              <a:t>nhadau</a:t>
            </a:r>
            <a:r>
              <a:rPr lang="en-GB" baseline="0" dirty="0" smtClean="0"/>
              <a:t> translates to Land of My Fathers and refers to the battles for the nation, pride, land of song and the </a:t>
            </a:r>
            <a:r>
              <a:rPr lang="en-GB" baseline="0" dirty="0" err="1" smtClean="0"/>
              <a:t>telyn</a:t>
            </a:r>
            <a:r>
              <a:rPr lang="en-GB" baseline="0" dirty="0" smtClean="0"/>
              <a:t> which is a welsh musical similar to a harp. As well as referring to history and choirs and culture it also refers to a nation of castles and fortresses. The castles are all individual and all have their own magical stories to tell. Many include wonderful tales of princes and princesses, wars and battles to  defend welsh culture and heritage. </a:t>
            </a:r>
          </a:p>
          <a:p>
            <a:endParaRPr lang="en-GB" baseline="0" dirty="0" smtClean="0"/>
          </a:p>
          <a:p>
            <a:r>
              <a:rPr lang="en-GB" baseline="0" dirty="0" smtClean="0"/>
              <a:t>The language is often central to these stories and whilst not all Wales speaks Welsh, even little England where Welsh isn’t spoken the locals are fiercely proud of their Welsh identity, castles and fortresses. One of the prettiest Castles is of course Castell </a:t>
            </a:r>
            <a:r>
              <a:rPr lang="en-GB" baseline="0" dirty="0" err="1" smtClean="0"/>
              <a:t>Coch</a:t>
            </a:r>
            <a:r>
              <a:rPr lang="en-GB" baseline="0" dirty="0" smtClean="0"/>
              <a:t> like a fairy story castle rising out of the forest, differing greatly from the modern Cardiff Castle, Pembroke Castle in the West, </a:t>
            </a:r>
            <a:r>
              <a:rPr lang="en-GB" baseline="0" dirty="0" err="1" smtClean="0"/>
              <a:t>Harlech</a:t>
            </a:r>
            <a:r>
              <a:rPr lang="en-GB" baseline="0" dirty="0" smtClean="0"/>
              <a:t> in the North and the Roman  ruins of  </a:t>
            </a:r>
            <a:r>
              <a:rPr lang="en-GB" baseline="0" dirty="0" err="1" smtClean="0"/>
              <a:t>Caerleon</a:t>
            </a:r>
            <a:r>
              <a:rPr lang="en-GB" baseline="0" dirty="0" smtClean="0"/>
              <a:t> in the East.</a:t>
            </a:r>
          </a:p>
          <a:p>
            <a:endParaRPr lang="en-GB" baseline="0" dirty="0" smtClean="0"/>
          </a:p>
          <a:p>
            <a:r>
              <a:rPr lang="en-GB" baseline="0" dirty="0" smtClean="0"/>
              <a:t>The nation also boasts beautiful Islands including Anglesey,  </a:t>
            </a:r>
            <a:r>
              <a:rPr lang="en-GB" baseline="0" dirty="0" err="1" smtClean="0"/>
              <a:t>Bardsey</a:t>
            </a:r>
            <a:r>
              <a:rPr lang="en-GB" baseline="0" dirty="0" smtClean="0"/>
              <a:t> said to be the resting place of 20,000 saints and </a:t>
            </a:r>
            <a:r>
              <a:rPr lang="en-GB" baseline="0" dirty="0" err="1" smtClean="0"/>
              <a:t>Caldey</a:t>
            </a:r>
            <a:r>
              <a:rPr lang="en-GB" baseline="0" dirty="0" smtClean="0"/>
              <a:t> with it’s monastery.  Wales has some of the most beautiful beaches including  world renowned </a:t>
            </a:r>
            <a:r>
              <a:rPr lang="en-GB" baseline="0" dirty="0" err="1" smtClean="0"/>
              <a:t>Rhossilli</a:t>
            </a:r>
            <a:r>
              <a:rPr lang="en-GB" baseline="0" dirty="0" smtClean="0"/>
              <a:t>, the Mountains of Snowdonia and Brecon Beacons, the </a:t>
            </a:r>
            <a:r>
              <a:rPr lang="en-GB" baseline="0" dirty="0" err="1" smtClean="0"/>
              <a:t>Pressellis</a:t>
            </a:r>
            <a:r>
              <a:rPr lang="en-GB" baseline="0" dirty="0" smtClean="0"/>
              <a:t> where the Blue Stones for Stonehenge originated and the islands of </a:t>
            </a:r>
            <a:r>
              <a:rPr lang="en-GB" baseline="0" dirty="0" err="1" smtClean="0"/>
              <a:t>Skomer</a:t>
            </a:r>
            <a:r>
              <a:rPr lang="en-GB" baseline="0" dirty="0" smtClean="0"/>
              <a:t> and Ramsey covered with puffins, birds and </a:t>
            </a:r>
            <a:r>
              <a:rPr lang="en-GB" baseline="0" dirty="0" err="1" smtClean="0"/>
              <a:t>sealife</a:t>
            </a:r>
            <a:r>
              <a:rPr lang="en-GB" baseline="0" dirty="0" smtClean="0"/>
              <a:t>.</a:t>
            </a:r>
          </a:p>
          <a:p>
            <a:endParaRPr lang="en-GB" baseline="0" dirty="0" smtClean="0"/>
          </a:p>
          <a:p>
            <a:r>
              <a:rPr lang="en-GB" baseline="0" dirty="0" smtClean="0"/>
              <a:t>Meanwhile St David’s is renowned as one of Wales’ most iconic religious sites with two or three medieval pilgrimages to the cathedral </a:t>
            </a:r>
            <a:r>
              <a:rPr lang="en-GB" baseline="0" dirty="0" err="1" smtClean="0"/>
              <a:t>equivilant</a:t>
            </a:r>
            <a:r>
              <a:rPr lang="en-GB" baseline="0" dirty="0" smtClean="0"/>
              <a:t> to a trip to Rome or </a:t>
            </a:r>
            <a:r>
              <a:rPr lang="en-GB" baseline="0" dirty="0" err="1" smtClean="0"/>
              <a:t>Jerusalem.The</a:t>
            </a:r>
            <a:r>
              <a:rPr lang="en-GB" baseline="0" dirty="0" smtClean="0"/>
              <a:t> city is also renowned as the smallest city in the world with less than two thousand residents.</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26</a:t>
            </a:fld>
            <a:endParaRPr lang="en-GB"/>
          </a:p>
        </p:txBody>
      </p:sp>
    </p:spTree>
    <p:extLst>
      <p:ext uri="{BB962C8B-B14F-4D97-AF65-F5344CB8AC3E}">
        <p14:creationId xmlns:p14="http://schemas.microsoft.com/office/powerpoint/2010/main" val="36760109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Fire</a:t>
            </a:r>
            <a:r>
              <a:rPr lang="en-GB" baseline="0" dirty="0" smtClean="0"/>
              <a:t> breathing red dragons are the staple folk lore the world over, but in Wales we throw in Knights, Princesses and Castles. The story of the welsh dragon is another myth based on the story of Merlin who was to be sacrificed when he advised the Celtic King that his fortress was to  be built above an underground lake where two dragons lay sleeping. Sure enough they dug down and awoke the sleeping dragons, one white and one red who fought a fierce battle with the red dragon representing Wales triumphing. Even today the red dragon  sits proudly on the welsh flag, and is central to welsh rugby matches.</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27</a:t>
            </a:fld>
            <a:endParaRPr lang="en-GB"/>
          </a:p>
        </p:txBody>
      </p:sp>
    </p:spTree>
    <p:extLst>
      <p:ext uri="{BB962C8B-B14F-4D97-AF65-F5344CB8AC3E}">
        <p14:creationId xmlns:p14="http://schemas.microsoft.com/office/powerpoint/2010/main" val="40652317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Atitractions</a:t>
            </a:r>
            <a:r>
              <a:rPr lang="en-GB" baseline="0" dirty="0" smtClean="0"/>
              <a:t> in wales bring alive the tourism experience. At St Fagan you can experience the homes and lives through history, whilst at Big Pit Mining Museum retired coal miners are your guides when you are taken underground to mine coal. This story telling is brought alive in Castles through re-enactments whilst modern attractions include the 100mph Zip World experience travelling through an old slate mine, surf Snowdonia relives Welsh passion for surfing by  creating a dream wave on a manmade lagoon in the middle of the countryside and Bounce Below lets you unleash your </a:t>
            </a:r>
            <a:r>
              <a:rPr lang="en-GB" baseline="0" dirty="0" err="1" smtClean="0"/>
              <a:t>trampolining</a:t>
            </a:r>
            <a:r>
              <a:rPr lang="en-GB" baseline="0" dirty="0" smtClean="0"/>
              <a:t> skills </a:t>
            </a:r>
            <a:r>
              <a:rPr lang="en-GB" baseline="0" dirty="0" err="1" smtClean="0"/>
              <a:t>insidea</a:t>
            </a:r>
            <a:r>
              <a:rPr lang="en-GB" baseline="0" dirty="0" smtClean="0"/>
              <a:t> cathedral like slate cavern.</a:t>
            </a:r>
          </a:p>
          <a:p>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28</a:t>
            </a:fld>
            <a:endParaRPr lang="en-GB"/>
          </a:p>
        </p:txBody>
      </p:sp>
    </p:spTree>
    <p:extLst>
      <p:ext uri="{BB962C8B-B14F-4D97-AF65-F5344CB8AC3E}">
        <p14:creationId xmlns:p14="http://schemas.microsoft.com/office/powerpoint/2010/main" val="32101886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Wales boasts</a:t>
            </a:r>
            <a:r>
              <a:rPr lang="en-GB" baseline="0" dirty="0" smtClean="0"/>
              <a:t> a long history of tourism events including world renowned Eisteddfods focusing on music, poetry and literature. Internationally  recognised Hay Literary festival involve debate, story telling and entertainment focusing on literature. Whilst Wales celebrates romance with it’s own version of Valentine’s Day, St </a:t>
            </a:r>
            <a:r>
              <a:rPr lang="en-GB" baseline="0" dirty="0" err="1" smtClean="0"/>
              <a:t>Dwynyn’s</a:t>
            </a:r>
            <a:r>
              <a:rPr lang="en-GB" baseline="0" dirty="0" smtClean="0"/>
              <a:t> Day for lovers, and Wales on St David’s Day on 1</a:t>
            </a:r>
            <a:r>
              <a:rPr lang="en-GB" baseline="30000" dirty="0" smtClean="0"/>
              <a:t>st</a:t>
            </a:r>
            <a:r>
              <a:rPr lang="en-GB" baseline="0" dirty="0" smtClean="0"/>
              <a:t> March</a:t>
            </a:r>
          </a:p>
          <a:p>
            <a:r>
              <a:rPr lang="en-GB" baseline="0" dirty="0" smtClean="0"/>
              <a:t>Welsh food and drink are celebrated at numerous food festivals including local produce, cheeses, meats, recipes, welsh whiskey, gin and vodka.  </a:t>
            </a:r>
          </a:p>
          <a:p>
            <a:endParaRPr lang="en-GB" baseline="0" dirty="0" smtClean="0"/>
          </a:p>
          <a:p>
            <a:r>
              <a:rPr lang="en-GB" baseline="0" dirty="0" smtClean="0"/>
              <a:t>Whilst Sport especially rugby is a major celebrated event at Millennium Stadium supported by a nation dressed in red to support their team. New sporting events include Iron Man Wales and in 2017 Cardiff hosts the Champions league final.</a:t>
            </a:r>
          </a:p>
          <a:p>
            <a:endParaRPr lang="en-GB" baseline="0" dirty="0" smtClean="0"/>
          </a:p>
          <a:p>
            <a:r>
              <a:rPr lang="en-GB" baseline="0" dirty="0" smtClean="0"/>
              <a:t>The legends theme was used to promote the highly successful Roald Dahl Festival in 2016 to celebrate the Welsh born authors 100 birthday. Giant Peaches, Chocolate Factories and other </a:t>
            </a:r>
            <a:r>
              <a:rPr lang="en-GB" baseline="0" dirty="0" err="1" smtClean="0"/>
              <a:t>ilusions</a:t>
            </a:r>
            <a:r>
              <a:rPr lang="en-GB" baseline="0" dirty="0" smtClean="0"/>
              <a:t> took place as crowds gathered through out Cardiff City to celebrate the event.</a:t>
            </a:r>
          </a:p>
        </p:txBody>
      </p:sp>
      <p:sp>
        <p:nvSpPr>
          <p:cNvPr id="4" name="Slide Number Placeholder 3"/>
          <p:cNvSpPr>
            <a:spLocks noGrp="1"/>
          </p:cNvSpPr>
          <p:nvPr>
            <p:ph type="sldNum" sz="quarter" idx="10"/>
          </p:nvPr>
        </p:nvSpPr>
        <p:spPr/>
        <p:txBody>
          <a:bodyPr/>
          <a:lstStyle/>
          <a:p>
            <a:fld id="{BCA216C0-55FE-4211-8C78-E256231FD867}" type="slidenum">
              <a:rPr lang="en-GB" smtClean="0"/>
              <a:t>29</a:t>
            </a:fld>
            <a:endParaRPr lang="en-GB"/>
          </a:p>
        </p:txBody>
      </p:sp>
    </p:spTree>
    <p:extLst>
      <p:ext uri="{BB962C8B-B14F-4D97-AF65-F5344CB8AC3E}">
        <p14:creationId xmlns:p14="http://schemas.microsoft.com/office/powerpoint/2010/main" val="5101516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Wales Tourism is not</a:t>
            </a:r>
            <a:r>
              <a:rPr lang="en-GB" baseline="0" dirty="0" smtClean="0"/>
              <a:t> just about history but about celebrating the future too. Dr Who was re created in Wales and there is an interactive </a:t>
            </a:r>
            <a:r>
              <a:rPr lang="en-GB" baseline="0" dirty="0" err="1" smtClean="0"/>
              <a:t>DrWho</a:t>
            </a:r>
            <a:r>
              <a:rPr lang="en-GB" baseline="0" dirty="0" smtClean="0"/>
              <a:t> attraction at Cardiff Bay whilst sporting legends are honoured and visitors can take a tour  around the famous Millennium Stadium. </a:t>
            </a:r>
          </a:p>
          <a:p>
            <a:r>
              <a:rPr lang="en-GB" baseline="0" dirty="0" smtClean="0"/>
              <a:t>The year of legends also </a:t>
            </a:r>
            <a:r>
              <a:rPr lang="en-GB" baseline="0" dirty="0" err="1" smtClean="0"/>
              <a:t>celebraties</a:t>
            </a:r>
            <a:r>
              <a:rPr lang="en-GB" baseline="0" dirty="0" smtClean="0"/>
              <a:t> Welsh Hollywood links including actor Michael Sheen , music stars including Catatonia’s </a:t>
            </a:r>
            <a:r>
              <a:rPr lang="en-GB" baseline="0" dirty="0" err="1" smtClean="0"/>
              <a:t>Cerys</a:t>
            </a:r>
            <a:r>
              <a:rPr lang="en-GB" baseline="0" dirty="0" smtClean="0"/>
              <a:t> Mathews and films made in Wales including Harry Potters Shell Cottage and Robin Hood. </a:t>
            </a:r>
          </a:p>
          <a:p>
            <a:r>
              <a:rPr lang="en-GB" baseline="0" dirty="0" smtClean="0"/>
              <a:t>Wales will </a:t>
            </a:r>
            <a:r>
              <a:rPr lang="en-GB" baseline="0" dirty="0" err="1" smtClean="0"/>
              <a:t>truelly</a:t>
            </a:r>
            <a:r>
              <a:rPr lang="en-GB" baseline="0" dirty="0" smtClean="0"/>
              <a:t> take you on a tourism journey through history celebrating the past the present and the future of Wales, by creating new legends. Welcome to our Epic Land.</a:t>
            </a:r>
            <a:endParaRPr lang="en-GB" dirty="0"/>
          </a:p>
        </p:txBody>
      </p:sp>
      <p:sp>
        <p:nvSpPr>
          <p:cNvPr id="4" name="Slide Number Placeholder 3"/>
          <p:cNvSpPr>
            <a:spLocks noGrp="1"/>
          </p:cNvSpPr>
          <p:nvPr>
            <p:ph type="sldNum" sz="quarter" idx="10"/>
          </p:nvPr>
        </p:nvSpPr>
        <p:spPr/>
        <p:txBody>
          <a:bodyPr/>
          <a:lstStyle/>
          <a:p>
            <a:fld id="{BCA216C0-55FE-4211-8C78-E256231FD867}" type="slidenum">
              <a:rPr lang="en-GB" smtClean="0"/>
              <a:t>30</a:t>
            </a:fld>
            <a:endParaRPr lang="en-GB"/>
          </a:p>
        </p:txBody>
      </p:sp>
    </p:spTree>
    <p:extLst>
      <p:ext uri="{BB962C8B-B14F-4D97-AF65-F5344CB8AC3E}">
        <p14:creationId xmlns:p14="http://schemas.microsoft.com/office/powerpoint/2010/main" val="2529859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A25D394-5E13-4647-BEB4-6DF8C8653F21}" type="datetimeFigureOut">
              <a:rPr lang="en-GB" smtClean="0"/>
              <a:t>06/11/2017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184387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25D394-5E13-4647-BEB4-6DF8C8653F21}" type="datetimeFigureOut">
              <a:rPr lang="en-GB" smtClean="0"/>
              <a:t>06/11/2017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3828336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A25D394-5E13-4647-BEB4-6DF8C8653F21}" type="datetimeFigureOut">
              <a:rPr lang="en-GB" smtClean="0"/>
              <a:t>06/11/2017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3781725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A25D394-5E13-4647-BEB4-6DF8C8653F21}" type="datetimeFigureOut">
              <a:rPr lang="en-GB" smtClean="0"/>
              <a:t>06/11/2017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3224164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A25D394-5E13-4647-BEB4-6DF8C8653F21}" type="datetimeFigureOut">
              <a:rPr lang="en-GB" smtClean="0"/>
              <a:t>06/11/2017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3582386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A25D394-5E13-4647-BEB4-6DF8C8653F21}" type="datetimeFigureOut">
              <a:rPr lang="en-GB" smtClean="0"/>
              <a:t>06/11/2017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4082037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25D394-5E13-4647-BEB4-6DF8C8653F21}" type="datetimeFigureOut">
              <a:rPr lang="en-GB" smtClean="0"/>
              <a:t>06/11/2017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3057567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25D394-5E13-4647-BEB4-6DF8C8653F21}" type="datetimeFigureOut">
              <a:rPr lang="en-GB" smtClean="0"/>
              <a:t>06/11/2017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1250766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A25D394-5E13-4647-BEB4-6DF8C8653F21}" type="datetimeFigureOut">
              <a:rPr lang="en-GB" smtClean="0"/>
              <a:t>06/11/2017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835878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25D394-5E13-4647-BEB4-6DF8C8653F21}" type="datetimeFigureOut">
              <a:rPr lang="en-GB" smtClean="0"/>
              <a:t>06/11/2017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480606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A25D394-5E13-4647-BEB4-6DF8C8653F21}" type="datetimeFigureOut">
              <a:rPr lang="en-GB" smtClean="0"/>
              <a:t>06/11/2017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603737-A1DC-456E-807C-E26A2E9A3387}" type="slidenum">
              <a:rPr lang="en-GB" smtClean="0"/>
              <a:t>‹#›</a:t>
            </a:fld>
            <a:endParaRPr lang="en-GB"/>
          </a:p>
        </p:txBody>
      </p:sp>
    </p:spTree>
    <p:extLst>
      <p:ext uri="{BB962C8B-B14F-4D97-AF65-F5344CB8AC3E}">
        <p14:creationId xmlns:p14="http://schemas.microsoft.com/office/powerpoint/2010/main" val="3953986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25D394-5E13-4647-BEB4-6DF8C8653F21}" type="datetimeFigureOut">
              <a:rPr lang="en-GB" smtClean="0"/>
              <a:t>06/11/2017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603737-A1DC-456E-807C-E26A2E9A3387}" type="slidenum">
              <a:rPr lang="en-GB" smtClean="0"/>
              <a:t>‹#›</a:t>
            </a:fld>
            <a:endParaRPr lang="en-GB"/>
          </a:p>
        </p:txBody>
      </p:sp>
    </p:spTree>
    <p:extLst>
      <p:ext uri="{BB962C8B-B14F-4D97-AF65-F5344CB8AC3E}">
        <p14:creationId xmlns:p14="http://schemas.microsoft.com/office/powerpoint/2010/main" val="3400204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32.jpg"/><Relationship Id="rId5" Type="http://schemas.openxmlformats.org/officeDocument/2006/relationships/image" Target="../media/image31.jpg"/><Relationship Id="rId4" Type="http://schemas.openxmlformats.org/officeDocument/2006/relationships/image" Target="../media/image30.jpg"/></Relationships>
</file>

<file path=ppt/slides/_rels/slide2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7.jpg"/><Relationship Id="rId4" Type="http://schemas.openxmlformats.org/officeDocument/2006/relationships/image" Target="../media/image3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515155"/>
            <a:ext cx="9144000" cy="1828800"/>
          </a:xfrm>
        </p:spPr>
        <p:txBody>
          <a:bodyPr>
            <a:normAutofit/>
          </a:bodyPr>
          <a:lstStyle/>
          <a:p>
            <a:r>
              <a:rPr lang="en-GB" b="1" dirty="0" smtClean="0">
                <a:solidFill>
                  <a:srgbClr val="FF0000"/>
                </a:solidFill>
              </a:rPr>
              <a:t>THE YEAR OF MYTHS AND LEGENDS</a:t>
            </a:r>
            <a:endParaRPr lang="en-GB" b="1" dirty="0">
              <a:solidFill>
                <a:srgbClr val="FF0000"/>
              </a:solidFill>
            </a:endParaRPr>
          </a:p>
        </p:txBody>
      </p:sp>
      <p:sp>
        <p:nvSpPr>
          <p:cNvPr id="3" name="Subtitle 2"/>
          <p:cNvSpPr>
            <a:spLocks noGrp="1"/>
          </p:cNvSpPr>
          <p:nvPr>
            <p:ph type="subTitle" idx="1"/>
          </p:nvPr>
        </p:nvSpPr>
        <p:spPr>
          <a:xfrm>
            <a:off x="1524000" y="2717442"/>
            <a:ext cx="9144000" cy="4140558"/>
          </a:xfrm>
        </p:spPr>
        <p:txBody>
          <a:bodyPr>
            <a:normAutofit lnSpcReduction="10000"/>
          </a:bodyPr>
          <a:lstStyle/>
          <a:p>
            <a:r>
              <a:rPr lang="en-GB" sz="4800" b="1" dirty="0" smtClean="0"/>
              <a:t>TOURISM AND EVENTS IN WALES</a:t>
            </a:r>
          </a:p>
          <a:p>
            <a:endParaRPr lang="en-GB" sz="3200" b="1" dirty="0" smtClean="0">
              <a:solidFill>
                <a:srgbClr val="FF0000"/>
              </a:solidFill>
            </a:endParaRPr>
          </a:p>
          <a:p>
            <a:r>
              <a:rPr lang="en-GB" sz="3200" b="1" dirty="0" smtClean="0">
                <a:solidFill>
                  <a:srgbClr val="FF0000"/>
                </a:solidFill>
              </a:rPr>
              <a:t>JACQUI JONES</a:t>
            </a:r>
          </a:p>
          <a:p>
            <a:r>
              <a:rPr lang="en-GB" sz="3200" b="1" dirty="0" smtClean="0">
                <a:solidFill>
                  <a:srgbClr val="FF0000"/>
                </a:solidFill>
              </a:rPr>
              <a:t>PROGRAMME DIRECTOR</a:t>
            </a:r>
          </a:p>
          <a:p>
            <a:r>
              <a:rPr lang="en-GB" sz="3200" b="1" dirty="0" smtClean="0">
                <a:solidFill>
                  <a:srgbClr val="FF0000"/>
                </a:solidFill>
              </a:rPr>
              <a:t>TOURISM, HOSPITALITY AND EVENTS</a:t>
            </a:r>
          </a:p>
          <a:p>
            <a:endParaRPr lang="en-GB" sz="3200" b="1" dirty="0" smtClean="0">
              <a:solidFill>
                <a:srgbClr val="FF0000"/>
              </a:solidFill>
            </a:endParaRPr>
          </a:p>
          <a:p>
            <a:r>
              <a:rPr lang="en-GB" sz="3200" b="1" dirty="0" smtClean="0"/>
              <a:t>UNIVERSITY OF WALES TRINITY ST DAVID</a:t>
            </a:r>
            <a:endParaRPr lang="en-GB" sz="3200" b="1"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412" y="1296205"/>
            <a:ext cx="1323975" cy="104775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34613" y="1429555"/>
            <a:ext cx="1323975" cy="104775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675737"/>
            <a:ext cx="2540000" cy="142240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26600" y="5555669"/>
            <a:ext cx="2540000" cy="1422400"/>
          </a:xfrm>
          <a:prstGeom prst="rect">
            <a:avLst/>
          </a:prstGeom>
        </p:spPr>
      </p:pic>
    </p:spTree>
    <p:extLst>
      <p:ext uri="{BB962C8B-B14F-4D97-AF65-F5344CB8AC3E}">
        <p14:creationId xmlns:p14="http://schemas.microsoft.com/office/powerpoint/2010/main" val="21229204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317917"/>
          </a:xfrm>
        </p:spPr>
        <p:txBody>
          <a:bodyPr/>
          <a:lstStyle/>
          <a:p>
            <a:r>
              <a:rPr lang="en-GB" dirty="0" smtClean="0"/>
              <a:t>   </a:t>
            </a:r>
            <a:r>
              <a:rPr lang="en-GB" sz="8800" b="1" dirty="0" smtClean="0">
                <a:solidFill>
                  <a:srgbClr val="FF0000"/>
                </a:solidFill>
              </a:rPr>
              <a:t>WALES</a:t>
            </a:r>
            <a:endParaRPr lang="en-GB" sz="8800" b="1" dirty="0">
              <a:solidFill>
                <a:srgbClr val="FF0000"/>
              </a:solidFill>
            </a:endParaRPr>
          </a:p>
        </p:txBody>
      </p:sp>
      <p:sp>
        <p:nvSpPr>
          <p:cNvPr id="3" name="Content Placeholder 2"/>
          <p:cNvSpPr>
            <a:spLocks noGrp="1"/>
          </p:cNvSpPr>
          <p:nvPr>
            <p:ph idx="1"/>
          </p:nvPr>
        </p:nvSpPr>
        <p:spPr>
          <a:xfrm>
            <a:off x="838200" y="3188367"/>
            <a:ext cx="10515600" cy="3513221"/>
          </a:xfrm>
        </p:spPr>
        <p:txBody>
          <a:bodyPr>
            <a:normAutofit fontScale="92500" lnSpcReduction="20000"/>
          </a:bodyPr>
          <a:lstStyle/>
          <a:p>
            <a:r>
              <a:rPr lang="en-GB" sz="4800" b="1" dirty="0" smtClean="0"/>
              <a:t>“There isn’t another country we know that offers such a range of attractions from Castles and Museums through to our world recognised beaches</a:t>
            </a:r>
            <a:r>
              <a:rPr lang="en-GB" dirty="0" smtClean="0"/>
              <a:t>”</a:t>
            </a:r>
          </a:p>
          <a:p>
            <a:endParaRPr lang="en-GB" dirty="0"/>
          </a:p>
          <a:p>
            <a:r>
              <a:rPr lang="en-GB" dirty="0" smtClean="0"/>
              <a:t>Lord Bourne (2015) Minister of State for Wales, </a:t>
            </a:r>
          </a:p>
          <a:p>
            <a:r>
              <a:rPr lang="en-GB" dirty="0"/>
              <a:t>F</a:t>
            </a:r>
            <a:r>
              <a:rPr lang="en-GB" dirty="0" smtClean="0"/>
              <a:t>ormer Dean of Faculty at University of Wales Trinity David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26768" y="583782"/>
            <a:ext cx="5329988" cy="2213811"/>
          </a:xfrm>
          <a:prstGeom prst="rect">
            <a:avLst/>
          </a:prstGeom>
        </p:spPr>
      </p:pic>
    </p:spTree>
    <p:extLst>
      <p:ext uri="{BB962C8B-B14F-4D97-AF65-F5344CB8AC3E}">
        <p14:creationId xmlns:p14="http://schemas.microsoft.com/office/powerpoint/2010/main" val="5738614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0153"/>
            <a:ext cx="10515600" cy="1236371"/>
          </a:xfrm>
        </p:spPr>
        <p:txBody>
          <a:bodyPr/>
          <a:lstStyle/>
          <a:p>
            <a:r>
              <a:rPr lang="en-GB" dirty="0" smtClean="0"/>
              <a:t>             </a:t>
            </a:r>
            <a:r>
              <a:rPr lang="en-GB" sz="6000" b="1" dirty="0" smtClean="0">
                <a:solidFill>
                  <a:srgbClr val="FF0000"/>
                </a:solidFill>
              </a:rPr>
              <a:t>Tourism Strategy 2013-2020</a:t>
            </a:r>
            <a:endParaRPr lang="en-GB" sz="6000" b="1" dirty="0">
              <a:solidFill>
                <a:srgbClr val="FF0000"/>
              </a:solidFill>
            </a:endParaRPr>
          </a:p>
        </p:txBody>
      </p:sp>
      <p:sp>
        <p:nvSpPr>
          <p:cNvPr id="3" name="Content Placeholder 2"/>
          <p:cNvSpPr>
            <a:spLocks noGrp="1"/>
          </p:cNvSpPr>
          <p:nvPr>
            <p:ph idx="1"/>
          </p:nvPr>
        </p:nvSpPr>
        <p:spPr>
          <a:xfrm>
            <a:off x="838199" y="1519707"/>
            <a:ext cx="11036121" cy="4657256"/>
          </a:xfrm>
        </p:spPr>
        <p:txBody>
          <a:bodyPr>
            <a:normAutofit/>
          </a:bodyPr>
          <a:lstStyle/>
          <a:p>
            <a:r>
              <a:rPr lang="en-GB" b="1" dirty="0" smtClean="0">
                <a:solidFill>
                  <a:srgbClr val="FF0000"/>
                </a:solidFill>
              </a:rPr>
              <a:t>Brand Wales</a:t>
            </a:r>
          </a:p>
          <a:p>
            <a:r>
              <a:rPr lang="en-GB" dirty="0" smtClean="0"/>
              <a:t>Increase Tourism Turnover by 20% by 2020</a:t>
            </a:r>
          </a:p>
          <a:p>
            <a:r>
              <a:rPr lang="en-GB" dirty="0" smtClean="0"/>
              <a:t>Increase Tourism Employment from 88,000 in 2011 to 106,000+ by 2020</a:t>
            </a:r>
          </a:p>
          <a:p>
            <a:r>
              <a:rPr lang="en-GB" dirty="0"/>
              <a:t>Mood </a:t>
            </a:r>
            <a:r>
              <a:rPr lang="en-GB" dirty="0" smtClean="0"/>
              <a:t>Marketing</a:t>
            </a:r>
            <a:endParaRPr lang="en-GB" dirty="0"/>
          </a:p>
          <a:p>
            <a:r>
              <a:rPr lang="en-GB" dirty="0" smtClean="0"/>
              <a:t>Key Markets –Ireland, Germany and UK</a:t>
            </a:r>
          </a:p>
          <a:p>
            <a:r>
              <a:rPr lang="en-GB" dirty="0" smtClean="0"/>
              <a:t>International Developments</a:t>
            </a:r>
          </a:p>
          <a:p>
            <a:r>
              <a:rPr lang="en-GB" dirty="0" smtClean="0"/>
              <a:t>Cruise Industry</a:t>
            </a:r>
          </a:p>
          <a:p>
            <a:r>
              <a:rPr lang="en-GB" b="1" dirty="0" smtClean="0">
                <a:solidFill>
                  <a:srgbClr val="FF0000"/>
                </a:solidFill>
              </a:rPr>
              <a:t>Future Issues </a:t>
            </a:r>
          </a:p>
          <a:p>
            <a:r>
              <a:rPr lang="en-GB" dirty="0" smtClean="0"/>
              <a:t>Limited connectivity, air capacity and impacts of Severn Bridge Toll</a:t>
            </a:r>
          </a:p>
          <a:p>
            <a:endParaRPr lang="en-GB" dirty="0" smtClean="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4727" y="3059316"/>
            <a:ext cx="4359442" cy="2438332"/>
          </a:xfrm>
          <a:prstGeom prst="rect">
            <a:avLst/>
          </a:prstGeom>
        </p:spPr>
      </p:pic>
    </p:spTree>
    <p:extLst>
      <p:ext uri="{BB962C8B-B14F-4D97-AF65-F5344CB8AC3E}">
        <p14:creationId xmlns:p14="http://schemas.microsoft.com/office/powerpoint/2010/main" val="13392589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7200" b="1" dirty="0" smtClean="0">
                <a:solidFill>
                  <a:srgbClr val="FF0000"/>
                </a:solidFill>
              </a:rPr>
              <a:t>STAYCATION</a:t>
            </a:r>
            <a:endParaRPr lang="en-GB" sz="7200" dirty="0"/>
          </a:p>
        </p:txBody>
      </p:sp>
      <p:sp>
        <p:nvSpPr>
          <p:cNvPr id="3" name="Content Placeholder 2"/>
          <p:cNvSpPr>
            <a:spLocks noGrp="1"/>
          </p:cNvSpPr>
          <p:nvPr>
            <p:ph idx="1"/>
          </p:nvPr>
        </p:nvSpPr>
        <p:spPr>
          <a:xfrm>
            <a:off x="257577" y="1690688"/>
            <a:ext cx="11552350" cy="4625891"/>
          </a:xfrm>
        </p:spPr>
        <p:txBody>
          <a:bodyPr>
            <a:normAutofit lnSpcReduction="10000"/>
          </a:bodyPr>
          <a:lstStyle/>
          <a:p>
            <a:r>
              <a:rPr lang="en-GB" dirty="0" smtClean="0"/>
              <a:t>IMPACTS OF TERRORISM AND RISK</a:t>
            </a:r>
          </a:p>
          <a:p>
            <a:r>
              <a:rPr lang="en-GB" dirty="0" smtClean="0"/>
              <a:t>CHANGING MARKETS – PARIS, TUNISIA, EGYPT, GREECE AND TURKEY</a:t>
            </a:r>
          </a:p>
          <a:p>
            <a:r>
              <a:rPr lang="en-GB" dirty="0" smtClean="0"/>
              <a:t>ECONOMIC CONDITIONS</a:t>
            </a:r>
          </a:p>
          <a:p>
            <a:r>
              <a:rPr lang="en-GB" dirty="0" smtClean="0"/>
              <a:t>SECOND HOLIDAYS</a:t>
            </a:r>
          </a:p>
          <a:p>
            <a:r>
              <a:rPr lang="en-GB" dirty="0" smtClean="0"/>
              <a:t>WEATHER CONDITIONS</a:t>
            </a:r>
          </a:p>
          <a:p>
            <a:r>
              <a:rPr lang="en-GB" dirty="0" smtClean="0"/>
              <a:t>GLAMPING AND WET WEATHER FACILITIES</a:t>
            </a:r>
          </a:p>
          <a:p>
            <a:r>
              <a:rPr lang="en-GB" dirty="0" smtClean="0"/>
              <a:t>BREXIT 2016</a:t>
            </a:r>
          </a:p>
          <a:p>
            <a:r>
              <a:rPr lang="en-GB" dirty="0" smtClean="0"/>
              <a:t>ABTA TRAVEL TRENDS</a:t>
            </a:r>
          </a:p>
          <a:p>
            <a:r>
              <a:rPr lang="en-GB" dirty="0" smtClean="0"/>
              <a:t>EVENTS STRATEGY – </a:t>
            </a:r>
            <a:r>
              <a:rPr lang="en-GB" sz="2600" dirty="0" smtClean="0"/>
              <a:t>RYDER CUP 2010, OBAMA VISIT 2014,RUGBY WORLD CUP 2015</a:t>
            </a:r>
          </a:p>
          <a:p>
            <a:pPr marL="0" indent="0">
              <a:buNone/>
            </a:pP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2064" y="2550696"/>
            <a:ext cx="4788568" cy="2586788"/>
          </a:xfrm>
          <a:prstGeom prst="rect">
            <a:avLst/>
          </a:prstGeom>
        </p:spPr>
      </p:pic>
    </p:spTree>
    <p:extLst>
      <p:ext uri="{BB962C8B-B14F-4D97-AF65-F5344CB8AC3E}">
        <p14:creationId xmlns:p14="http://schemas.microsoft.com/office/powerpoint/2010/main" val="33016618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7200" dirty="0" smtClean="0"/>
              <a:t>        </a:t>
            </a:r>
            <a:r>
              <a:rPr lang="en-GB" sz="7200" b="1" dirty="0" smtClean="0">
                <a:solidFill>
                  <a:srgbClr val="FF0000"/>
                </a:solidFill>
              </a:rPr>
              <a:t>WALES TOURISM 2012</a:t>
            </a:r>
            <a:endParaRPr lang="en-GB" sz="7200" b="1" dirty="0">
              <a:solidFill>
                <a:srgbClr val="FF0000"/>
              </a:solidFill>
            </a:endParaRPr>
          </a:p>
        </p:txBody>
      </p:sp>
      <p:sp>
        <p:nvSpPr>
          <p:cNvPr id="3" name="Content Placeholder 2"/>
          <p:cNvSpPr>
            <a:spLocks noGrp="1"/>
          </p:cNvSpPr>
          <p:nvPr>
            <p:ph idx="1"/>
          </p:nvPr>
        </p:nvSpPr>
        <p:spPr>
          <a:xfrm>
            <a:off x="838200" y="1825625"/>
            <a:ext cx="10515600" cy="4912058"/>
          </a:xfrm>
        </p:spPr>
        <p:txBody>
          <a:bodyPr>
            <a:normAutofit lnSpcReduction="10000"/>
          </a:bodyPr>
          <a:lstStyle/>
          <a:p>
            <a:r>
              <a:rPr lang="en-GB" dirty="0" smtClean="0"/>
              <a:t>London 2012 Olympics – Football in Wales</a:t>
            </a:r>
          </a:p>
          <a:p>
            <a:r>
              <a:rPr lang="en-GB" dirty="0" smtClean="0"/>
              <a:t>854,000 overseas visitors compared to 1.1m in 2006</a:t>
            </a:r>
          </a:p>
          <a:p>
            <a:r>
              <a:rPr lang="en-GB" dirty="0" smtClean="0"/>
              <a:t>US visitors dropped from 168,000 in 2006 to 102,000 in 2012</a:t>
            </a:r>
          </a:p>
          <a:p>
            <a:r>
              <a:rPr lang="en-GB" dirty="0" smtClean="0"/>
              <a:t>European Visitors dropped from 823,000 in 2006 to 598,000 in 2012</a:t>
            </a:r>
          </a:p>
          <a:p>
            <a:r>
              <a:rPr lang="en-GB" dirty="0" smtClean="0"/>
              <a:t>Tourism Spend dropped from £361m in 2006 to £346m in 2012</a:t>
            </a:r>
          </a:p>
          <a:p>
            <a:endParaRPr lang="en-GB" dirty="0" smtClean="0"/>
          </a:p>
          <a:p>
            <a:r>
              <a:rPr lang="en-GB" dirty="0" smtClean="0"/>
              <a:t>7,000 visits made to Wales for the Olympics……….</a:t>
            </a:r>
          </a:p>
          <a:p>
            <a:r>
              <a:rPr lang="en-GB" dirty="0" smtClean="0"/>
              <a:t>“Events Stay Away Royal Wedding Effect”……………</a:t>
            </a:r>
          </a:p>
          <a:p>
            <a:r>
              <a:rPr lang="en-GB" dirty="0" smtClean="0"/>
              <a:t>Impact of Double Dip Economic Recession………….</a:t>
            </a:r>
          </a:p>
          <a:p>
            <a:pPr marL="0" indent="0">
              <a:buNone/>
            </a:pPr>
            <a:r>
              <a:rPr lang="en-GB" dirty="0" smtClean="0"/>
              <a:t> </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1947" y="4235116"/>
            <a:ext cx="3477127" cy="2502567"/>
          </a:xfrm>
          <a:prstGeom prst="rect">
            <a:avLst/>
          </a:prstGeom>
        </p:spPr>
      </p:pic>
    </p:spTree>
    <p:extLst>
      <p:ext uri="{BB962C8B-B14F-4D97-AF65-F5344CB8AC3E}">
        <p14:creationId xmlns:p14="http://schemas.microsoft.com/office/powerpoint/2010/main" val="21748858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58349"/>
          </a:xfrm>
        </p:spPr>
        <p:txBody>
          <a:bodyPr/>
          <a:lstStyle/>
          <a:p>
            <a:r>
              <a:rPr lang="en-GB" dirty="0" smtClean="0"/>
              <a:t>               </a:t>
            </a:r>
            <a:r>
              <a:rPr lang="en-GB" sz="6000" b="1" dirty="0" smtClean="0">
                <a:solidFill>
                  <a:srgbClr val="FF0000"/>
                </a:solidFill>
              </a:rPr>
              <a:t>WALES TOURISM 2014</a:t>
            </a:r>
            <a:endParaRPr lang="en-GB" sz="6000" dirty="0"/>
          </a:p>
        </p:txBody>
      </p:sp>
      <p:sp>
        <p:nvSpPr>
          <p:cNvPr id="3" name="Content Placeholder 2"/>
          <p:cNvSpPr>
            <a:spLocks noGrp="1"/>
          </p:cNvSpPr>
          <p:nvPr>
            <p:ph idx="1"/>
          </p:nvPr>
        </p:nvSpPr>
        <p:spPr>
          <a:xfrm>
            <a:off x="218941" y="1323474"/>
            <a:ext cx="11809927" cy="4853489"/>
          </a:xfrm>
        </p:spPr>
        <p:txBody>
          <a:bodyPr/>
          <a:lstStyle/>
          <a:p>
            <a:r>
              <a:rPr lang="en-GB" dirty="0" smtClean="0"/>
              <a:t>International Tourism Spend increased by 5% on 2013 to £368m</a:t>
            </a:r>
          </a:p>
          <a:p>
            <a:r>
              <a:rPr lang="en-GB" dirty="0" smtClean="0"/>
              <a:t>933,000 International Visitors -7% increase</a:t>
            </a:r>
          </a:p>
          <a:p>
            <a:r>
              <a:rPr lang="en-GB" dirty="0" smtClean="0"/>
              <a:t>Wales voted in Top 10 places to visit Rough Guides</a:t>
            </a:r>
          </a:p>
          <a:p>
            <a:r>
              <a:rPr lang="en-GB" dirty="0" err="1" smtClean="0"/>
              <a:t>Rhossili</a:t>
            </a:r>
            <a:r>
              <a:rPr lang="en-GB" dirty="0" smtClean="0"/>
              <a:t> Beach near Swansea voted Top 10 beaches in the World</a:t>
            </a:r>
          </a:p>
          <a:p>
            <a:r>
              <a:rPr lang="en-GB" dirty="0" smtClean="0"/>
              <a:t>Llandudno Awarded as top UK Destination by Trip Advisor</a:t>
            </a:r>
          </a:p>
          <a:p>
            <a:r>
              <a:rPr lang="en-GB" dirty="0" smtClean="0"/>
              <a:t>Leaders Summit in Cardiff – Obama Visit to Celtic Manor and Cardiff Castle</a:t>
            </a:r>
            <a:endParaRPr lang="en-GB"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200" y="4487779"/>
            <a:ext cx="10014284" cy="2237873"/>
          </a:xfrm>
          <a:prstGeom prst="rect">
            <a:avLst/>
          </a:prstGeom>
        </p:spPr>
      </p:pic>
    </p:spTree>
    <p:extLst>
      <p:ext uri="{BB962C8B-B14F-4D97-AF65-F5344CB8AC3E}">
        <p14:creationId xmlns:p14="http://schemas.microsoft.com/office/powerpoint/2010/main" val="2892360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6000" b="1" dirty="0" smtClean="0">
                <a:solidFill>
                  <a:srgbClr val="FF0000"/>
                </a:solidFill>
              </a:rPr>
              <a:t>WALES TOURISM 2015</a:t>
            </a:r>
            <a:endParaRPr lang="en-GB" sz="6000" dirty="0"/>
          </a:p>
        </p:txBody>
      </p:sp>
      <p:sp>
        <p:nvSpPr>
          <p:cNvPr id="3" name="Content Placeholder 2"/>
          <p:cNvSpPr>
            <a:spLocks noGrp="1"/>
          </p:cNvSpPr>
          <p:nvPr>
            <p:ph idx="1"/>
          </p:nvPr>
        </p:nvSpPr>
        <p:spPr>
          <a:xfrm>
            <a:off x="838200" y="1690688"/>
            <a:ext cx="10515600" cy="4486275"/>
          </a:xfrm>
        </p:spPr>
        <p:txBody>
          <a:bodyPr/>
          <a:lstStyle/>
          <a:p>
            <a:r>
              <a:rPr lang="en-GB" dirty="0" smtClean="0"/>
              <a:t>Major Tourism Boost in first 6 months</a:t>
            </a:r>
          </a:p>
          <a:p>
            <a:r>
              <a:rPr lang="en-GB" dirty="0" smtClean="0"/>
              <a:t>16.8m Visitors, 7% increase on 2014</a:t>
            </a:r>
          </a:p>
          <a:p>
            <a:r>
              <a:rPr lang="en-GB" dirty="0" smtClean="0"/>
              <a:t>£575m Tourism Spend, 41% increase on 2014</a:t>
            </a:r>
          </a:p>
          <a:p>
            <a:r>
              <a:rPr lang="en-GB" dirty="0" smtClean="0"/>
              <a:t>Overnight Stays £132m, increase of 19% on 2014</a:t>
            </a:r>
          </a:p>
          <a:p>
            <a:r>
              <a:rPr lang="en-GB" dirty="0" smtClean="0"/>
              <a:t>Rugby World Cup 2015 Cardiff – </a:t>
            </a:r>
            <a:r>
              <a:rPr lang="en-GB" dirty="0" err="1" smtClean="0"/>
              <a:t>Fanzone</a:t>
            </a:r>
            <a:r>
              <a:rPr lang="en-GB" dirty="0" smtClean="0"/>
              <a:t> and Ball in the Wall</a:t>
            </a:r>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93505" y="1798292"/>
            <a:ext cx="3519237" cy="178663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7771" y="4216340"/>
            <a:ext cx="6736682" cy="3286186"/>
          </a:xfrm>
          <a:prstGeom prst="rect">
            <a:avLst/>
          </a:prstGeom>
        </p:spPr>
      </p:pic>
    </p:spTree>
    <p:extLst>
      <p:ext uri="{BB962C8B-B14F-4D97-AF65-F5344CB8AC3E}">
        <p14:creationId xmlns:p14="http://schemas.microsoft.com/office/powerpoint/2010/main" val="34649987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6000" b="1" dirty="0" smtClean="0">
                <a:solidFill>
                  <a:srgbClr val="FF0000"/>
                </a:solidFill>
              </a:rPr>
              <a:t>WALES TOURISM 2016</a:t>
            </a:r>
            <a:endParaRPr lang="en-GB" sz="6000" dirty="0"/>
          </a:p>
        </p:txBody>
      </p:sp>
      <p:sp>
        <p:nvSpPr>
          <p:cNvPr id="3" name="Content Placeholder 2"/>
          <p:cNvSpPr>
            <a:spLocks noGrp="1"/>
          </p:cNvSpPr>
          <p:nvPr>
            <p:ph idx="1"/>
          </p:nvPr>
        </p:nvSpPr>
        <p:spPr>
          <a:xfrm>
            <a:off x="838200" y="2117558"/>
            <a:ext cx="10515600" cy="4656221"/>
          </a:xfrm>
        </p:spPr>
        <p:txBody>
          <a:bodyPr>
            <a:normAutofit fontScale="92500" lnSpcReduction="10000"/>
          </a:bodyPr>
          <a:lstStyle/>
          <a:p>
            <a:r>
              <a:rPr lang="en-GB" sz="4000" b="1" dirty="0" smtClean="0">
                <a:solidFill>
                  <a:srgbClr val="FF0000"/>
                </a:solidFill>
              </a:rPr>
              <a:t>YEAR OF ADVENTURE</a:t>
            </a:r>
          </a:p>
          <a:p>
            <a:r>
              <a:rPr lang="en-GB" dirty="0" smtClean="0"/>
              <a:t>40% Increase in Day Visitor Spend</a:t>
            </a:r>
          </a:p>
          <a:p>
            <a:r>
              <a:rPr lang="en-GB" dirty="0" smtClean="0"/>
              <a:t>15% increase in International Tourism</a:t>
            </a:r>
          </a:p>
          <a:p>
            <a:r>
              <a:rPr lang="en-GB" dirty="0" smtClean="0"/>
              <a:t>England and Scotland recorded increases of only 2.5%</a:t>
            </a:r>
          </a:p>
          <a:p>
            <a:r>
              <a:rPr lang="en-GB" dirty="0" smtClean="0"/>
              <a:t>61% of International Visitors stated Historical Sites as Key reason for visiting</a:t>
            </a:r>
          </a:p>
          <a:p>
            <a:r>
              <a:rPr lang="en-GB" dirty="0" smtClean="0"/>
              <a:t>Attractions recorded major increased spend and visits</a:t>
            </a:r>
          </a:p>
          <a:p>
            <a:r>
              <a:rPr lang="en-GB" dirty="0" smtClean="0"/>
              <a:t>Staycation </a:t>
            </a:r>
          </a:p>
          <a:p>
            <a:r>
              <a:rPr lang="en-GB" dirty="0" smtClean="0"/>
              <a:t>Wales’ success in Euro 2016 Football created a team of heroes and legends</a:t>
            </a:r>
          </a:p>
          <a:p>
            <a:r>
              <a:rPr lang="en-GB" b="1" dirty="0" smtClean="0">
                <a:solidFill>
                  <a:srgbClr val="FF0000"/>
                </a:solidFill>
              </a:rPr>
              <a:t>BUT </a:t>
            </a:r>
            <a:r>
              <a:rPr lang="en-GB" b="1" dirty="0" smtClean="0"/>
              <a:t>LESS THAN 2% OF UK TOURISM SPEND IS IN WALES………..</a:t>
            </a:r>
            <a:endParaRPr lang="en-GB" b="1" dirty="0" smtClean="0">
              <a:solidFill>
                <a:srgbClr val="FF0000"/>
              </a:solidFill>
            </a:endParaRPr>
          </a:p>
          <a:p>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3169" y="1484646"/>
            <a:ext cx="3946358" cy="2070935"/>
          </a:xfrm>
          <a:prstGeom prst="rect">
            <a:avLst/>
          </a:prstGeom>
        </p:spPr>
      </p:pic>
    </p:spTree>
    <p:extLst>
      <p:ext uri="{BB962C8B-B14F-4D97-AF65-F5344CB8AC3E}">
        <p14:creationId xmlns:p14="http://schemas.microsoft.com/office/powerpoint/2010/main" val="25878501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smtClean="0"/>
              <a:t>                     </a:t>
            </a:r>
            <a:r>
              <a:rPr lang="en-GB" sz="6000" b="1" dirty="0" smtClean="0">
                <a:solidFill>
                  <a:srgbClr val="FF0000"/>
                </a:solidFill>
              </a:rPr>
              <a:t>VISIT BRITAIN</a:t>
            </a:r>
            <a:endParaRPr lang="en-GB" sz="6000" b="1" dirty="0"/>
          </a:p>
        </p:txBody>
      </p:sp>
      <p:sp>
        <p:nvSpPr>
          <p:cNvPr id="3" name="Content Placeholder 2"/>
          <p:cNvSpPr>
            <a:spLocks noGrp="1"/>
          </p:cNvSpPr>
          <p:nvPr>
            <p:ph idx="1"/>
          </p:nvPr>
        </p:nvSpPr>
        <p:spPr>
          <a:xfrm>
            <a:off x="0" y="1588168"/>
            <a:ext cx="12192000" cy="5083088"/>
          </a:xfrm>
        </p:spPr>
        <p:txBody>
          <a:bodyPr>
            <a:normAutofit/>
          </a:bodyPr>
          <a:lstStyle/>
          <a:p>
            <a:r>
              <a:rPr lang="en-GB" dirty="0" smtClean="0"/>
              <a:t>Aim to attract 9m extra overseas visitors</a:t>
            </a:r>
          </a:p>
          <a:p>
            <a:r>
              <a:rPr lang="en-GB" dirty="0" smtClean="0"/>
              <a:t>Ensure Staycation becomes a reality</a:t>
            </a:r>
          </a:p>
          <a:p>
            <a:r>
              <a:rPr lang="en-GB" dirty="0" smtClean="0"/>
              <a:t>Assist Visit Wales in showcasing Wales</a:t>
            </a:r>
          </a:p>
          <a:p>
            <a:r>
              <a:rPr lang="en-GB" dirty="0" smtClean="0"/>
              <a:t>Historic Castles</a:t>
            </a:r>
          </a:p>
          <a:p>
            <a:r>
              <a:rPr lang="en-GB" dirty="0" smtClean="0"/>
              <a:t>Vibrant Cities</a:t>
            </a:r>
          </a:p>
          <a:p>
            <a:r>
              <a:rPr lang="en-GB" dirty="0" smtClean="0"/>
              <a:t>Spectacular Countryside</a:t>
            </a:r>
          </a:p>
          <a:p>
            <a:r>
              <a:rPr lang="en-GB" dirty="0" smtClean="0"/>
              <a:t>Stunning Coasts</a:t>
            </a:r>
          </a:p>
          <a:p>
            <a:endParaRPr lang="en-GB" dirty="0" smtClean="0"/>
          </a:p>
          <a:p>
            <a:r>
              <a:rPr lang="en-GB" b="1" dirty="0" smtClean="0">
                <a:solidFill>
                  <a:srgbClr val="FF0000"/>
                </a:solidFill>
              </a:rPr>
              <a:t>BUT </a:t>
            </a:r>
            <a:r>
              <a:rPr lang="en-GB" b="1" dirty="0" smtClean="0"/>
              <a:t>competition</a:t>
            </a:r>
            <a:r>
              <a:rPr lang="en-GB" dirty="0" smtClean="0"/>
              <a:t> </a:t>
            </a:r>
            <a:r>
              <a:rPr lang="en-GB" b="1" dirty="0" smtClean="0"/>
              <a:t>from England, Scotland, Ireland and Europe……..</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4854" y="1937083"/>
            <a:ext cx="5646778" cy="3150603"/>
          </a:xfrm>
          <a:prstGeom prst="rect">
            <a:avLst/>
          </a:prstGeom>
        </p:spPr>
      </p:pic>
    </p:spTree>
    <p:extLst>
      <p:ext uri="{BB962C8B-B14F-4D97-AF65-F5344CB8AC3E}">
        <p14:creationId xmlns:p14="http://schemas.microsoft.com/office/powerpoint/2010/main" val="16487858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1353800" cy="1325563"/>
          </a:xfrm>
        </p:spPr>
        <p:txBody>
          <a:bodyPr>
            <a:normAutofit fontScale="90000"/>
          </a:bodyPr>
          <a:lstStyle/>
          <a:p>
            <a:r>
              <a:rPr lang="en-GB" b="1" dirty="0" smtClean="0">
                <a:solidFill>
                  <a:srgbClr val="FF0000"/>
                </a:solidFill>
              </a:rPr>
              <a:t>              </a:t>
            </a:r>
            <a:r>
              <a:rPr lang="en-GB" sz="6000" b="1" dirty="0" smtClean="0">
                <a:solidFill>
                  <a:srgbClr val="FF0000"/>
                </a:solidFill>
              </a:rPr>
              <a:t>WALES TOURISM DEVELOPMENT</a:t>
            </a:r>
            <a:endParaRPr lang="en-GB" sz="6000" b="1" dirty="0">
              <a:solidFill>
                <a:srgbClr val="FF0000"/>
              </a:solidFill>
            </a:endParaRPr>
          </a:p>
        </p:txBody>
      </p:sp>
      <p:sp>
        <p:nvSpPr>
          <p:cNvPr id="3" name="Content Placeholder 2"/>
          <p:cNvSpPr>
            <a:spLocks noGrp="1"/>
          </p:cNvSpPr>
          <p:nvPr>
            <p:ph idx="1"/>
          </p:nvPr>
        </p:nvSpPr>
        <p:spPr>
          <a:xfrm>
            <a:off x="463639" y="1825624"/>
            <a:ext cx="11500833" cy="4871389"/>
          </a:xfrm>
        </p:spPr>
        <p:txBody>
          <a:bodyPr>
            <a:normAutofit/>
          </a:bodyPr>
          <a:lstStyle/>
          <a:p>
            <a:r>
              <a:rPr lang="en-GB" dirty="0" smtClean="0"/>
              <a:t>Develop Tourism Activity</a:t>
            </a:r>
          </a:p>
          <a:p>
            <a:r>
              <a:rPr lang="en-GB" dirty="0" smtClean="0"/>
              <a:t>Develop Specialist Market</a:t>
            </a:r>
          </a:p>
          <a:p>
            <a:r>
              <a:rPr lang="en-GB" dirty="0" smtClean="0"/>
              <a:t>Major Events</a:t>
            </a:r>
          </a:p>
          <a:p>
            <a:r>
              <a:rPr lang="en-GB" dirty="0" smtClean="0"/>
              <a:t>High Profile Venues</a:t>
            </a:r>
          </a:p>
          <a:p>
            <a:r>
              <a:rPr lang="en-GB" dirty="0" smtClean="0"/>
              <a:t>Extend Season</a:t>
            </a:r>
          </a:p>
          <a:p>
            <a:r>
              <a:rPr lang="en-GB" dirty="0" smtClean="0"/>
              <a:t>Promote Destination through High Quality Tourism</a:t>
            </a:r>
          </a:p>
          <a:p>
            <a:r>
              <a:rPr lang="en-GB" dirty="0" smtClean="0"/>
              <a:t>Funding for Infrastructure and Product Development</a:t>
            </a:r>
          </a:p>
          <a:p>
            <a:r>
              <a:rPr lang="en-GB" dirty="0" smtClean="0"/>
              <a:t>Training and Management Investment</a:t>
            </a:r>
          </a:p>
          <a:p>
            <a:pPr marL="0" indent="0">
              <a:buNone/>
            </a:pPr>
            <a:endParaRPr lang="en-GB" b="1" dirty="0">
              <a:solidFill>
                <a:srgbClr val="FF0000"/>
              </a:solidFill>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8747" y="1479884"/>
            <a:ext cx="5458326" cy="2696599"/>
          </a:xfrm>
          <a:prstGeom prst="rect">
            <a:avLst/>
          </a:prstGeom>
        </p:spPr>
      </p:pic>
    </p:spTree>
    <p:extLst>
      <p:ext uri="{BB962C8B-B14F-4D97-AF65-F5344CB8AC3E}">
        <p14:creationId xmlns:p14="http://schemas.microsoft.com/office/powerpoint/2010/main" val="30392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7882" y="365125"/>
            <a:ext cx="10915918" cy="1325563"/>
          </a:xfrm>
        </p:spPr>
        <p:txBody>
          <a:bodyPr>
            <a:normAutofit fontScale="90000"/>
          </a:bodyPr>
          <a:lstStyle/>
          <a:p>
            <a:r>
              <a:rPr lang="en-GB" sz="6000" b="1" dirty="0" smtClean="0">
                <a:solidFill>
                  <a:srgbClr val="FF0000"/>
                </a:solidFill>
              </a:rPr>
              <a:t>WALES TOURISM STRATEGY 2013-2020</a:t>
            </a:r>
            <a:endParaRPr lang="en-GB" sz="6000" dirty="0"/>
          </a:p>
        </p:txBody>
      </p:sp>
      <p:sp>
        <p:nvSpPr>
          <p:cNvPr id="3" name="Content Placeholder 2"/>
          <p:cNvSpPr>
            <a:spLocks noGrp="1"/>
          </p:cNvSpPr>
          <p:nvPr>
            <p:ph idx="1"/>
          </p:nvPr>
        </p:nvSpPr>
        <p:spPr>
          <a:xfrm>
            <a:off x="296214" y="1825624"/>
            <a:ext cx="11745532" cy="4897147"/>
          </a:xfrm>
        </p:spPr>
        <p:txBody>
          <a:bodyPr>
            <a:normAutofit lnSpcReduction="10000"/>
          </a:bodyPr>
          <a:lstStyle/>
          <a:p>
            <a:r>
              <a:rPr lang="en-GB" dirty="0" smtClean="0"/>
              <a:t>ICONIC</a:t>
            </a:r>
          </a:p>
          <a:p>
            <a:r>
              <a:rPr lang="en-GB" dirty="0" smtClean="0"/>
              <a:t>HIGH QUALITY REPUTATION</a:t>
            </a:r>
          </a:p>
          <a:p>
            <a:r>
              <a:rPr lang="en-GB" dirty="0" smtClean="0"/>
              <a:t>CHANGING PRODUCTS AND EVENTS</a:t>
            </a:r>
          </a:p>
          <a:p>
            <a:r>
              <a:rPr lang="en-GB" dirty="0" smtClean="0"/>
              <a:t>MORE LUXURY BRANDED HOTELS</a:t>
            </a:r>
          </a:p>
          <a:p>
            <a:r>
              <a:rPr lang="en-GB" dirty="0" smtClean="0"/>
              <a:t>MORE HERITAGE HOTELS – </a:t>
            </a:r>
            <a:r>
              <a:rPr lang="en-GB" sz="2400" dirty="0" smtClean="0"/>
              <a:t>HISTORIC &amp; DISTINCTIVE BUILDINGS</a:t>
            </a:r>
          </a:p>
          <a:p>
            <a:r>
              <a:rPr lang="en-GB" dirty="0" smtClean="0"/>
              <a:t>WELL BEING FACILITIES – SPA’S</a:t>
            </a:r>
          </a:p>
          <a:p>
            <a:r>
              <a:rPr lang="en-GB" dirty="0" smtClean="0"/>
              <a:t>MORE YEAR ROUND ATTRACTIONS, ACTIVITIES AND CULTURAL EXPERIENCES</a:t>
            </a:r>
          </a:p>
          <a:p>
            <a:r>
              <a:rPr lang="en-GB" dirty="0" smtClean="0"/>
              <a:t>MORE INNOVATIVE, UNUSUAL AND DISTINCTIVE PRODUCTS</a:t>
            </a:r>
          </a:p>
          <a:p>
            <a:r>
              <a:rPr lang="en-GB" dirty="0" smtClean="0"/>
              <a:t>EVENTS</a:t>
            </a:r>
          </a:p>
          <a:p>
            <a:r>
              <a:rPr lang="en-GB" dirty="0" smtClean="0"/>
              <a:t>CRUISE TOURISM</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3305" y="1489910"/>
            <a:ext cx="4760495" cy="2107531"/>
          </a:xfrm>
          <a:prstGeom prst="rect">
            <a:avLst/>
          </a:prstGeom>
        </p:spPr>
      </p:pic>
    </p:spTree>
    <p:extLst>
      <p:ext uri="{BB962C8B-B14F-4D97-AF65-F5344CB8AC3E}">
        <p14:creationId xmlns:p14="http://schemas.microsoft.com/office/powerpoint/2010/main" val="10597048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6000" b="1" dirty="0" smtClean="0">
                <a:solidFill>
                  <a:srgbClr val="FF0000"/>
                </a:solidFill>
              </a:rPr>
              <a:t>STRATEGIC AIMS</a:t>
            </a:r>
            <a:endParaRPr lang="en-GB" sz="6000" dirty="0"/>
          </a:p>
        </p:txBody>
      </p:sp>
      <p:sp>
        <p:nvSpPr>
          <p:cNvPr id="3" name="Content Placeholder 2"/>
          <p:cNvSpPr>
            <a:spLocks noGrp="1"/>
          </p:cNvSpPr>
          <p:nvPr>
            <p:ph idx="1"/>
          </p:nvPr>
        </p:nvSpPr>
        <p:spPr>
          <a:xfrm>
            <a:off x="141668" y="1825624"/>
            <a:ext cx="12050332" cy="4755479"/>
          </a:xfrm>
        </p:spPr>
        <p:txBody>
          <a:bodyPr>
            <a:normAutofit/>
          </a:bodyPr>
          <a:lstStyle/>
          <a:p>
            <a:r>
              <a:rPr lang="en-GB" sz="3600" dirty="0" smtClean="0"/>
              <a:t>WARMEST WELCOME</a:t>
            </a:r>
          </a:p>
          <a:p>
            <a:endParaRPr lang="en-GB" sz="3600" dirty="0" smtClean="0"/>
          </a:p>
          <a:p>
            <a:r>
              <a:rPr lang="en-GB" sz="3600" dirty="0" smtClean="0"/>
              <a:t>OUTSTANDING QUALITY</a:t>
            </a:r>
          </a:p>
          <a:p>
            <a:endParaRPr lang="en-GB" sz="3600" dirty="0" smtClean="0"/>
          </a:p>
          <a:p>
            <a:r>
              <a:rPr lang="en-GB" sz="3600" dirty="0" smtClean="0"/>
              <a:t>EXCELLENT VALUE FOR MONEY</a:t>
            </a:r>
          </a:p>
          <a:p>
            <a:endParaRPr lang="en-GB" sz="3600" dirty="0" smtClean="0"/>
          </a:p>
          <a:p>
            <a:r>
              <a:rPr lang="en-GB" sz="3600" dirty="0" smtClean="0"/>
              <a:t>MEMORABLE, AUTHENTIC EXPERIENCE FOR EVERY VISITOR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7076" y="1690688"/>
            <a:ext cx="6431524" cy="2640680"/>
          </a:xfrm>
          <a:prstGeom prst="rect">
            <a:avLst/>
          </a:prstGeom>
        </p:spPr>
      </p:pic>
    </p:spTree>
    <p:extLst>
      <p:ext uri="{BB962C8B-B14F-4D97-AF65-F5344CB8AC3E}">
        <p14:creationId xmlns:p14="http://schemas.microsoft.com/office/powerpoint/2010/main" val="26973046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6000" b="1" dirty="0" smtClean="0">
                <a:solidFill>
                  <a:srgbClr val="FF0000"/>
                </a:solidFill>
              </a:rPr>
              <a:t>TOURISM GOALS</a:t>
            </a:r>
            <a:endParaRPr lang="en-GB" sz="6000" dirty="0"/>
          </a:p>
        </p:txBody>
      </p:sp>
      <p:sp>
        <p:nvSpPr>
          <p:cNvPr id="3" name="Content Placeholder 2"/>
          <p:cNvSpPr>
            <a:spLocks noGrp="1"/>
          </p:cNvSpPr>
          <p:nvPr>
            <p:ph idx="1"/>
          </p:nvPr>
        </p:nvSpPr>
        <p:spPr>
          <a:xfrm>
            <a:off x="838200" y="1467853"/>
            <a:ext cx="10515600" cy="4709110"/>
          </a:xfrm>
        </p:spPr>
        <p:txBody>
          <a:bodyPr>
            <a:normAutofit/>
          </a:bodyPr>
          <a:lstStyle/>
          <a:p>
            <a:r>
              <a:rPr lang="en-GB" sz="4000" dirty="0" smtClean="0"/>
              <a:t>SUSTAINABLE TOURISM GROWTH</a:t>
            </a:r>
          </a:p>
          <a:p>
            <a:r>
              <a:rPr lang="en-GB" sz="4000" dirty="0" smtClean="0"/>
              <a:t>INCREASE TOURISMS ECONOMIC, SOCIAL AND ENVIRONMENTAL CONTRIBUTIONS</a:t>
            </a:r>
          </a:p>
          <a:p>
            <a:r>
              <a:rPr lang="en-GB" sz="4000" dirty="0" smtClean="0"/>
              <a:t>IMPACT UPON THE WELL BEING OF WALES</a:t>
            </a:r>
            <a:endParaRPr lang="en-GB" sz="40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0200" y="4071938"/>
            <a:ext cx="8991600" cy="2105025"/>
          </a:xfrm>
          <a:prstGeom prst="rect">
            <a:avLst/>
          </a:prstGeom>
        </p:spPr>
      </p:pic>
    </p:spTree>
    <p:extLst>
      <p:ext uri="{BB962C8B-B14F-4D97-AF65-F5344CB8AC3E}">
        <p14:creationId xmlns:p14="http://schemas.microsoft.com/office/powerpoint/2010/main" val="34945979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3031"/>
            <a:ext cx="10515600" cy="875763"/>
          </a:xfrm>
        </p:spPr>
        <p:txBody>
          <a:bodyPr>
            <a:normAutofit fontScale="90000"/>
          </a:bodyPr>
          <a:lstStyle/>
          <a:p>
            <a:r>
              <a:rPr lang="en-GB" dirty="0" smtClean="0"/>
              <a:t>                    </a:t>
            </a:r>
            <a:r>
              <a:rPr lang="en-GB" sz="6000" b="1" dirty="0" smtClean="0">
                <a:solidFill>
                  <a:srgbClr val="FF0000"/>
                </a:solidFill>
              </a:rPr>
              <a:t>TOURISM OBJECTIVES</a:t>
            </a:r>
            <a:endParaRPr lang="en-GB" sz="6000" dirty="0"/>
          </a:p>
        </p:txBody>
      </p:sp>
      <p:sp>
        <p:nvSpPr>
          <p:cNvPr id="3" name="Content Placeholder 2"/>
          <p:cNvSpPr>
            <a:spLocks noGrp="1"/>
          </p:cNvSpPr>
          <p:nvPr>
            <p:ph idx="1"/>
          </p:nvPr>
        </p:nvSpPr>
        <p:spPr>
          <a:xfrm>
            <a:off x="1" y="1326524"/>
            <a:ext cx="11990230" cy="5344732"/>
          </a:xfrm>
        </p:spPr>
        <p:txBody>
          <a:bodyPr>
            <a:normAutofit fontScale="92500" lnSpcReduction="10000"/>
          </a:bodyPr>
          <a:lstStyle/>
          <a:p>
            <a:r>
              <a:rPr lang="en-GB" dirty="0" smtClean="0"/>
              <a:t>PROMOTE THE BRAND</a:t>
            </a:r>
          </a:p>
          <a:p>
            <a:endParaRPr lang="en-GB" dirty="0" smtClean="0"/>
          </a:p>
          <a:p>
            <a:r>
              <a:rPr lang="en-GB" dirty="0" smtClean="0"/>
              <a:t>DISTINCTIVE PRODUCT</a:t>
            </a:r>
          </a:p>
          <a:p>
            <a:endParaRPr lang="en-GB" dirty="0"/>
          </a:p>
          <a:p>
            <a:r>
              <a:rPr lang="en-GB" dirty="0" smtClean="0"/>
              <a:t>SELL EXCELLENCE</a:t>
            </a:r>
          </a:p>
          <a:p>
            <a:endParaRPr lang="en-GB" dirty="0" smtClean="0"/>
          </a:p>
          <a:p>
            <a:r>
              <a:rPr lang="en-GB" dirty="0" smtClean="0"/>
              <a:t>PRODUCT LED – To create compelling reasons to visit Wales</a:t>
            </a:r>
          </a:p>
          <a:p>
            <a:endParaRPr lang="en-GB" dirty="0" smtClean="0"/>
          </a:p>
          <a:p>
            <a:r>
              <a:rPr lang="en-GB" dirty="0" smtClean="0"/>
              <a:t>TARGET EXISTING AND NEW MARKETS</a:t>
            </a:r>
          </a:p>
          <a:p>
            <a:endParaRPr lang="en-GB" dirty="0" smtClean="0"/>
          </a:p>
          <a:p>
            <a:r>
              <a:rPr lang="en-GB" dirty="0" smtClean="0"/>
              <a:t>COAST, RURAL, CULTURE, ACTIVITIES, EVENTS AND DISTINCTIVE DESTINATION TOURISM</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3105" y="1326524"/>
            <a:ext cx="5955632" cy="2487487"/>
          </a:xfrm>
          <a:prstGeom prst="rect">
            <a:avLst/>
          </a:prstGeom>
        </p:spPr>
      </p:pic>
    </p:spTree>
    <p:extLst>
      <p:ext uri="{BB962C8B-B14F-4D97-AF65-F5344CB8AC3E}">
        <p14:creationId xmlns:p14="http://schemas.microsoft.com/office/powerpoint/2010/main" val="29801616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0153"/>
            <a:ext cx="10515600" cy="914400"/>
          </a:xfrm>
        </p:spPr>
        <p:txBody>
          <a:bodyPr>
            <a:normAutofit/>
          </a:bodyPr>
          <a:lstStyle/>
          <a:p>
            <a:r>
              <a:rPr lang="en-GB" dirty="0" smtClean="0"/>
              <a:t>                    </a:t>
            </a:r>
            <a:r>
              <a:rPr lang="en-GB" sz="6000" b="1" dirty="0" smtClean="0">
                <a:solidFill>
                  <a:srgbClr val="FF0000"/>
                </a:solidFill>
              </a:rPr>
              <a:t>WALES TOURISM VISION</a:t>
            </a:r>
            <a:endParaRPr lang="en-GB" sz="6000" dirty="0"/>
          </a:p>
        </p:txBody>
      </p:sp>
      <p:sp>
        <p:nvSpPr>
          <p:cNvPr id="3" name="Content Placeholder 2"/>
          <p:cNvSpPr>
            <a:spLocks noGrp="1"/>
          </p:cNvSpPr>
          <p:nvPr>
            <p:ph idx="1"/>
          </p:nvPr>
        </p:nvSpPr>
        <p:spPr>
          <a:xfrm>
            <a:off x="838200" y="1004553"/>
            <a:ext cx="10515600" cy="5692461"/>
          </a:xfrm>
        </p:spPr>
        <p:txBody>
          <a:bodyPr>
            <a:normAutofit/>
          </a:bodyPr>
          <a:lstStyle/>
          <a:p>
            <a:r>
              <a:rPr lang="en-GB" dirty="0" smtClean="0"/>
              <a:t>PROMOTE THE BRAND</a:t>
            </a:r>
          </a:p>
          <a:p>
            <a:endParaRPr lang="en-GB" dirty="0" smtClean="0"/>
          </a:p>
          <a:p>
            <a:r>
              <a:rPr lang="en-GB" dirty="0" smtClean="0"/>
              <a:t>PRODUCT DEVELOPMENT</a:t>
            </a:r>
          </a:p>
          <a:p>
            <a:endParaRPr lang="en-GB" dirty="0"/>
          </a:p>
          <a:p>
            <a:r>
              <a:rPr lang="en-GB" dirty="0" smtClean="0"/>
              <a:t>PLACE BUILDING</a:t>
            </a:r>
          </a:p>
          <a:p>
            <a:endParaRPr lang="en-GB" dirty="0" smtClean="0"/>
          </a:p>
          <a:p>
            <a:r>
              <a:rPr lang="en-GB" dirty="0" smtClean="0"/>
              <a:t>PEOPLE DEVELOPMENT – Training for Customer Satisfaction</a:t>
            </a:r>
          </a:p>
          <a:p>
            <a:endParaRPr lang="en-GB" dirty="0" smtClean="0"/>
          </a:p>
          <a:p>
            <a:r>
              <a:rPr lang="en-GB" dirty="0" smtClean="0"/>
              <a:t>PROFITABLE PERFORMANCE – Yield Management</a:t>
            </a:r>
          </a:p>
          <a:p>
            <a:endParaRPr lang="en-GB" dirty="0" smtClean="0"/>
          </a:p>
          <a:p>
            <a:r>
              <a:rPr lang="en-GB" dirty="0" smtClean="0"/>
              <a:t>PARTNERSHIP FOR GROWTH</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50305" y="1004553"/>
            <a:ext cx="5903495" cy="2845552"/>
          </a:xfrm>
          <a:prstGeom prst="rect">
            <a:avLst/>
          </a:prstGeom>
        </p:spPr>
      </p:pic>
    </p:spTree>
    <p:extLst>
      <p:ext uri="{BB962C8B-B14F-4D97-AF65-F5344CB8AC3E}">
        <p14:creationId xmlns:p14="http://schemas.microsoft.com/office/powerpoint/2010/main" val="33391010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6000" b="1" dirty="0" smtClean="0">
                <a:solidFill>
                  <a:srgbClr val="FF0000"/>
                </a:solidFill>
              </a:rPr>
              <a:t>BRANDING</a:t>
            </a:r>
            <a:endParaRPr lang="en-GB" sz="6000" dirty="0"/>
          </a:p>
        </p:txBody>
      </p:sp>
      <p:sp>
        <p:nvSpPr>
          <p:cNvPr id="3" name="Content Placeholder 2"/>
          <p:cNvSpPr>
            <a:spLocks noGrp="1"/>
          </p:cNvSpPr>
          <p:nvPr>
            <p:ph idx="1"/>
          </p:nvPr>
        </p:nvSpPr>
        <p:spPr>
          <a:xfrm>
            <a:off x="838200" y="1825625"/>
            <a:ext cx="10515600" cy="4819874"/>
          </a:xfrm>
        </p:spPr>
        <p:txBody>
          <a:bodyPr>
            <a:normAutofit/>
          </a:bodyPr>
          <a:lstStyle/>
          <a:p>
            <a:r>
              <a:rPr lang="en-GB" dirty="0" smtClean="0"/>
              <a:t>BRAND POSITIONING</a:t>
            </a:r>
          </a:p>
          <a:p>
            <a:endParaRPr lang="en-GB" dirty="0" smtClean="0"/>
          </a:p>
          <a:p>
            <a:r>
              <a:rPr lang="en-GB" dirty="0" smtClean="0"/>
              <a:t>BRAND NARRATIVE</a:t>
            </a:r>
          </a:p>
          <a:p>
            <a:endParaRPr lang="en-GB" dirty="0" smtClean="0"/>
          </a:p>
          <a:p>
            <a:r>
              <a:rPr lang="en-GB" dirty="0" smtClean="0"/>
              <a:t>PRODUCT LED STRATEGY</a:t>
            </a:r>
          </a:p>
          <a:p>
            <a:endParaRPr lang="en-GB" dirty="0" smtClean="0"/>
          </a:p>
          <a:p>
            <a:r>
              <a:rPr lang="en-GB" dirty="0" smtClean="0"/>
              <a:t>BRAND INNOVATION</a:t>
            </a:r>
          </a:p>
          <a:p>
            <a:endParaRPr lang="en-GB" dirty="0" smtClean="0"/>
          </a:p>
          <a:p>
            <a:r>
              <a:rPr lang="en-GB" dirty="0" smtClean="0"/>
              <a:t>PRODUCT QUALITY AND RANGE</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2917" y="1690688"/>
            <a:ext cx="6115050" cy="3438525"/>
          </a:xfrm>
          <a:prstGeom prst="rect">
            <a:avLst/>
          </a:prstGeom>
        </p:spPr>
      </p:pic>
    </p:spTree>
    <p:extLst>
      <p:ext uri="{BB962C8B-B14F-4D97-AF65-F5344CB8AC3E}">
        <p14:creationId xmlns:p14="http://schemas.microsoft.com/office/powerpoint/2010/main" val="25099631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353800" cy="1043188"/>
          </a:xfrm>
        </p:spPr>
        <p:txBody>
          <a:bodyPr>
            <a:normAutofit fontScale="90000"/>
          </a:bodyPr>
          <a:lstStyle/>
          <a:p>
            <a:r>
              <a:rPr lang="en-GB" b="1" dirty="0" smtClean="0">
                <a:solidFill>
                  <a:srgbClr val="FF0000"/>
                </a:solidFill>
              </a:rPr>
              <a:t>  </a:t>
            </a:r>
            <a:r>
              <a:rPr lang="en-GB" sz="6000" b="1" dirty="0" smtClean="0">
                <a:solidFill>
                  <a:srgbClr val="FF0000"/>
                </a:solidFill>
              </a:rPr>
              <a:t>YEAR OF MYTHS AND LEGENDS 2017</a:t>
            </a:r>
            <a:endParaRPr lang="en-GB" sz="6000" b="1" dirty="0">
              <a:solidFill>
                <a:srgbClr val="FF0000"/>
              </a:solidFill>
            </a:endParaRPr>
          </a:p>
        </p:txBody>
      </p:sp>
      <p:sp>
        <p:nvSpPr>
          <p:cNvPr id="3" name="Content Placeholder 2"/>
          <p:cNvSpPr>
            <a:spLocks noGrp="1"/>
          </p:cNvSpPr>
          <p:nvPr>
            <p:ph idx="1"/>
          </p:nvPr>
        </p:nvSpPr>
        <p:spPr>
          <a:xfrm>
            <a:off x="838200" y="1171976"/>
            <a:ext cx="10515600" cy="5686023"/>
          </a:xfrm>
        </p:spPr>
        <p:txBody>
          <a:bodyPr>
            <a:normAutofit lnSpcReduction="10000"/>
          </a:bodyPr>
          <a:lstStyle/>
          <a:p>
            <a:r>
              <a:rPr lang="en-GB" dirty="0" smtClean="0"/>
              <a:t>EPIC WALES</a:t>
            </a:r>
          </a:p>
          <a:p>
            <a:r>
              <a:rPr lang="en-GB" dirty="0" smtClean="0"/>
              <a:t> BRINGING THE PAST ALIVE LIKE NEVER BEFORE</a:t>
            </a:r>
          </a:p>
          <a:p>
            <a:r>
              <a:rPr lang="en-GB" dirty="0" smtClean="0"/>
              <a:t>HISTORY</a:t>
            </a:r>
          </a:p>
          <a:p>
            <a:r>
              <a:rPr lang="en-GB" dirty="0" smtClean="0"/>
              <a:t>WELSH LANGUAGE</a:t>
            </a:r>
          </a:p>
          <a:p>
            <a:r>
              <a:rPr lang="en-GB" dirty="0" smtClean="0"/>
              <a:t>CASTLES</a:t>
            </a:r>
          </a:p>
          <a:p>
            <a:r>
              <a:rPr lang="en-GB" dirty="0" smtClean="0"/>
              <a:t>MERLIN</a:t>
            </a:r>
          </a:p>
          <a:p>
            <a:r>
              <a:rPr lang="en-GB" dirty="0" smtClean="0"/>
              <a:t>SPORT – RUGBY AND FOOTBALL</a:t>
            </a:r>
          </a:p>
          <a:p>
            <a:r>
              <a:rPr lang="en-GB" dirty="0" smtClean="0"/>
              <a:t>THE LAND OF SONG</a:t>
            </a:r>
          </a:p>
          <a:p>
            <a:r>
              <a:rPr lang="en-GB" dirty="0" smtClean="0"/>
              <a:t>POETRY AND LITERATURE</a:t>
            </a:r>
          </a:p>
          <a:p>
            <a:r>
              <a:rPr lang="en-GB" dirty="0" smtClean="0"/>
              <a:t>CELEBRATE FUTURE OF WALES</a:t>
            </a:r>
          </a:p>
          <a:p>
            <a:r>
              <a:rPr lang="en-GB" dirty="0" smtClean="0"/>
              <a:t>INCREASE TOURISM SPEND TO £320M</a:t>
            </a:r>
          </a:p>
          <a:p>
            <a:r>
              <a:rPr lang="en-GB" dirty="0" smtClean="0"/>
              <a:t>INCREASE WELSH TRAVEL TRADE BY £7M</a:t>
            </a:r>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3168" y="2069432"/>
            <a:ext cx="4800600" cy="4656221"/>
          </a:xfrm>
          <a:prstGeom prst="rect">
            <a:avLst/>
          </a:prstGeom>
        </p:spPr>
      </p:pic>
    </p:spTree>
    <p:extLst>
      <p:ext uri="{BB962C8B-B14F-4D97-AF65-F5344CB8AC3E}">
        <p14:creationId xmlns:p14="http://schemas.microsoft.com/office/powerpoint/2010/main" val="6879309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031" y="365125"/>
            <a:ext cx="12088969" cy="1325563"/>
          </a:xfrm>
        </p:spPr>
        <p:txBody>
          <a:bodyPr>
            <a:normAutofit fontScale="90000"/>
          </a:bodyPr>
          <a:lstStyle/>
          <a:p>
            <a:r>
              <a:rPr lang="en-GB" dirty="0" smtClean="0"/>
              <a:t>                </a:t>
            </a:r>
            <a:r>
              <a:rPr lang="en-GB" sz="6000" b="1" dirty="0" smtClean="0">
                <a:solidFill>
                  <a:srgbClr val="FF0000"/>
                </a:solidFill>
              </a:rPr>
              <a:t>PEOPLE, PRODUCTS AND PLACES</a:t>
            </a:r>
            <a:r>
              <a:rPr lang="en-GB" sz="6000" dirty="0">
                <a:solidFill>
                  <a:srgbClr val="FF0000"/>
                </a:solidFill>
              </a:rPr>
              <a:t/>
            </a:r>
            <a:br>
              <a:rPr lang="en-GB" sz="6000" dirty="0">
                <a:solidFill>
                  <a:srgbClr val="FF0000"/>
                </a:solidFill>
              </a:rPr>
            </a:br>
            <a:endParaRPr lang="en-GB" sz="6000" b="1" dirty="0">
              <a:solidFill>
                <a:srgbClr val="FF0000"/>
              </a:solidFill>
            </a:endParaRPr>
          </a:p>
        </p:txBody>
      </p:sp>
      <p:sp>
        <p:nvSpPr>
          <p:cNvPr id="3" name="Content Placeholder 2"/>
          <p:cNvSpPr>
            <a:spLocks noGrp="1"/>
          </p:cNvSpPr>
          <p:nvPr>
            <p:ph idx="1"/>
          </p:nvPr>
        </p:nvSpPr>
        <p:spPr>
          <a:xfrm>
            <a:off x="838200" y="1690688"/>
            <a:ext cx="10515600" cy="5167311"/>
          </a:xfrm>
        </p:spPr>
        <p:txBody>
          <a:bodyPr>
            <a:normAutofit/>
          </a:bodyPr>
          <a:lstStyle/>
          <a:p>
            <a:r>
              <a:rPr lang="en-GB" dirty="0" smtClean="0"/>
              <a:t>AUTHENTIC</a:t>
            </a:r>
            <a:r>
              <a:rPr lang="en-GB" dirty="0"/>
              <a:t>, CREATIVE AND </a:t>
            </a:r>
            <a:r>
              <a:rPr lang="en-GB" dirty="0" smtClean="0"/>
              <a:t>ALIVE</a:t>
            </a:r>
          </a:p>
          <a:p>
            <a:r>
              <a:rPr lang="en-GB" dirty="0" smtClean="0"/>
              <a:t>BOOST THE PROFILE OF WALES AS A TOURISM DESTINATION</a:t>
            </a:r>
          </a:p>
          <a:p>
            <a:r>
              <a:rPr lang="en-GB" dirty="0" smtClean="0"/>
              <a:t>RICH DISTINCT HERITAGE AND CULTURE</a:t>
            </a:r>
          </a:p>
          <a:p>
            <a:r>
              <a:rPr lang="en-GB" dirty="0" smtClean="0"/>
              <a:t>INSPIRE VISITORS – Yield Management</a:t>
            </a:r>
          </a:p>
          <a:p>
            <a:r>
              <a:rPr lang="en-GB" dirty="0" smtClean="0"/>
              <a:t>GROW WALES’ MARKET SHARE</a:t>
            </a:r>
          </a:p>
          <a:p>
            <a:r>
              <a:rPr lang="en-GB" dirty="0" smtClean="0"/>
              <a:t>UNCOVER AND CREATE ICONIC WELSH LEGENDS</a:t>
            </a:r>
          </a:p>
          <a:p>
            <a:r>
              <a:rPr lang="en-GB" dirty="0" smtClean="0"/>
              <a:t>CREATE PRIDE AND IDENTITY</a:t>
            </a:r>
          </a:p>
          <a:p>
            <a:r>
              <a:rPr lang="en-GB" dirty="0" smtClean="0"/>
              <a:t>DELIVER MEANINGFUL EXPERIENCES</a:t>
            </a:r>
          </a:p>
          <a:p>
            <a:r>
              <a:rPr lang="en-GB" dirty="0" smtClean="0"/>
              <a:t>SUSTAINABLE – Respect and Protect</a:t>
            </a:r>
          </a:p>
          <a:p>
            <a:endParaRPr lang="en-GB" dirty="0" smtClean="0"/>
          </a:p>
          <a:p>
            <a:endParaRPr lang="en-GB" dirty="0" smtClean="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3896" y="3047749"/>
            <a:ext cx="3688779" cy="2763504"/>
          </a:xfrm>
          <a:prstGeom prst="rect">
            <a:avLst/>
          </a:prstGeom>
        </p:spPr>
      </p:pic>
    </p:spTree>
    <p:extLst>
      <p:ext uri="{BB962C8B-B14F-4D97-AF65-F5344CB8AC3E}">
        <p14:creationId xmlns:p14="http://schemas.microsoft.com/office/powerpoint/2010/main" val="29318299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2192000" cy="1325563"/>
          </a:xfrm>
        </p:spPr>
        <p:txBody>
          <a:bodyPr>
            <a:noAutofit/>
          </a:bodyPr>
          <a:lstStyle/>
          <a:p>
            <a:r>
              <a:rPr lang="en-GB" sz="6000" b="1" dirty="0" smtClean="0">
                <a:solidFill>
                  <a:srgbClr val="FF0000"/>
                </a:solidFill>
              </a:rPr>
              <a:t>AIMS OF THE YEAR </a:t>
            </a:r>
            <a:r>
              <a:rPr lang="en-GB" sz="6000" b="1" dirty="0">
                <a:solidFill>
                  <a:srgbClr val="FF0000"/>
                </a:solidFill>
              </a:rPr>
              <a:t>OF MYTHS </a:t>
            </a:r>
            <a:r>
              <a:rPr lang="en-GB" sz="6000" b="1" dirty="0" smtClean="0">
                <a:solidFill>
                  <a:srgbClr val="FF0000"/>
                </a:solidFill>
              </a:rPr>
              <a:t>LEGENDS</a:t>
            </a:r>
            <a:endParaRPr lang="en-GB" sz="6000" b="1" dirty="0">
              <a:solidFill>
                <a:srgbClr val="FF0000"/>
              </a:solidFill>
            </a:endParaRPr>
          </a:p>
        </p:txBody>
      </p:sp>
      <p:sp>
        <p:nvSpPr>
          <p:cNvPr id="3" name="Content Placeholder 2"/>
          <p:cNvSpPr>
            <a:spLocks noGrp="1"/>
          </p:cNvSpPr>
          <p:nvPr>
            <p:ph idx="1"/>
          </p:nvPr>
        </p:nvSpPr>
        <p:spPr>
          <a:xfrm>
            <a:off x="-1" y="1825624"/>
            <a:ext cx="11964473" cy="4897147"/>
          </a:xfrm>
        </p:spPr>
        <p:txBody>
          <a:bodyPr>
            <a:normAutofit/>
          </a:bodyPr>
          <a:lstStyle/>
          <a:p>
            <a:r>
              <a:rPr lang="en-GB" dirty="0" smtClean="0"/>
              <a:t>A PLATFORM FOR US TO TELL OUR STORY AND PROMOTE HERITAGEAND CULTURE TO THE WORLD</a:t>
            </a:r>
            <a:endParaRPr lang="en-GB" dirty="0"/>
          </a:p>
          <a:p>
            <a:r>
              <a:rPr lang="en-GB" dirty="0" smtClean="0"/>
              <a:t>FOR TOURISM AND THE ARTS TO FIND A NEW AND INNOVATIVE WAY OF TELLING STORIES</a:t>
            </a:r>
            <a:endParaRPr lang="en-GB" dirty="0"/>
          </a:p>
          <a:p>
            <a:r>
              <a:rPr lang="en-GB" dirty="0" smtClean="0"/>
              <a:t>BRINGING THE PAST TO LIFE LIKE NEVER BEFORE</a:t>
            </a:r>
            <a:endParaRPr lang="en-GB" dirty="0"/>
          </a:p>
          <a:p>
            <a:r>
              <a:rPr lang="en-GB" dirty="0" smtClean="0"/>
              <a:t>CUTTING EDGE INNOVATIONS </a:t>
            </a:r>
          </a:p>
          <a:p>
            <a:r>
              <a:rPr lang="en-GB" dirty="0" smtClean="0"/>
              <a:t>CREATING AND CELEBRATING NEW WELSH LEGENDS</a:t>
            </a:r>
          </a:p>
          <a:p>
            <a:r>
              <a:rPr lang="en-GB" dirty="0" smtClean="0"/>
              <a:t>MODERNS DAY PERSONALITIES, PRODUCTS AND EVENTS MADE IN WALES</a:t>
            </a:r>
          </a:p>
          <a:p>
            <a:r>
              <a:rPr lang="en-GB" dirty="0" smtClean="0"/>
              <a:t>LONG TERM VISION</a:t>
            </a:r>
          </a:p>
          <a:p>
            <a:r>
              <a:rPr lang="en-GB" dirty="0" smtClean="0"/>
              <a:t>STENGTHEN AND ENHANCE CULTURE</a:t>
            </a:r>
          </a:p>
          <a:p>
            <a:endParaRPr lang="en-GB" dirty="0" smtClean="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29387" y="3207397"/>
            <a:ext cx="2623887" cy="1959169"/>
          </a:xfrm>
          <a:prstGeom prst="rect">
            <a:avLst/>
          </a:prstGeom>
        </p:spPr>
      </p:pic>
    </p:spTree>
    <p:extLst>
      <p:ext uri="{BB962C8B-B14F-4D97-AF65-F5344CB8AC3E}">
        <p14:creationId xmlns:p14="http://schemas.microsoft.com/office/powerpoint/2010/main" val="28972957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183" y="365125"/>
            <a:ext cx="11160617" cy="1325563"/>
          </a:xfrm>
        </p:spPr>
        <p:txBody>
          <a:bodyPr>
            <a:normAutofit fontScale="90000"/>
          </a:bodyPr>
          <a:lstStyle/>
          <a:p>
            <a:r>
              <a:rPr lang="en-GB" b="1" dirty="0" smtClean="0">
                <a:solidFill>
                  <a:srgbClr val="FF0000"/>
                </a:solidFill>
              </a:rPr>
              <a:t>          </a:t>
            </a:r>
            <a:r>
              <a:rPr lang="en-GB" sz="6000" b="1" dirty="0" smtClean="0">
                <a:solidFill>
                  <a:srgbClr val="FF0000"/>
                </a:solidFill>
              </a:rPr>
              <a:t>FLAG SHIP PROJECT – LAND OF EPIC</a:t>
            </a:r>
            <a:endParaRPr lang="en-GB" sz="6000" b="1" dirty="0">
              <a:solidFill>
                <a:srgbClr val="FF0000"/>
              </a:solidFill>
            </a:endParaRPr>
          </a:p>
        </p:txBody>
      </p:sp>
      <p:sp>
        <p:nvSpPr>
          <p:cNvPr id="3" name="Content Placeholder 2"/>
          <p:cNvSpPr>
            <a:spLocks noGrp="1"/>
          </p:cNvSpPr>
          <p:nvPr>
            <p:ph idx="1"/>
          </p:nvPr>
        </p:nvSpPr>
        <p:spPr>
          <a:xfrm>
            <a:off x="838200" y="1825624"/>
            <a:ext cx="10515600" cy="4716843"/>
          </a:xfrm>
        </p:spPr>
        <p:txBody>
          <a:bodyPr>
            <a:normAutofit/>
          </a:bodyPr>
          <a:lstStyle/>
          <a:p>
            <a:r>
              <a:rPr lang="en-GB" dirty="0" smtClean="0"/>
              <a:t>CASTLES ALIVE</a:t>
            </a:r>
          </a:p>
          <a:p>
            <a:r>
              <a:rPr lang="en-GB" dirty="0" smtClean="0"/>
              <a:t>FESTIVALS OF FESTIVALS</a:t>
            </a:r>
          </a:p>
          <a:p>
            <a:r>
              <a:rPr lang="en-GB" dirty="0" smtClean="0"/>
              <a:t>NATION OF STORY TELLING</a:t>
            </a:r>
          </a:p>
          <a:p>
            <a:r>
              <a:rPr lang="en-GB" dirty="0" smtClean="0"/>
              <a:t>EPIC ADVENTURE</a:t>
            </a:r>
          </a:p>
          <a:p>
            <a:r>
              <a:rPr lang="en-GB" dirty="0" smtClean="0"/>
              <a:t>EPIC SUMMER OF SPORTDSCAPES</a:t>
            </a:r>
          </a:p>
          <a:p>
            <a:r>
              <a:rPr lang="en-GB" dirty="0" smtClean="0"/>
              <a:t>LEGENDARY LANDSCAPES</a:t>
            </a:r>
          </a:p>
          <a:p>
            <a:r>
              <a:rPr lang="en-GB" dirty="0" smtClean="0"/>
              <a:t>LOCAL FOOD LEGENDS</a:t>
            </a:r>
          </a:p>
          <a:p>
            <a:r>
              <a:rPr lang="en-GB" dirty="0" smtClean="0"/>
              <a:t>POP UP EVENTS</a:t>
            </a:r>
          </a:p>
          <a:p>
            <a:r>
              <a:rPr lang="en-GB" dirty="0" smtClean="0"/>
              <a:t>NETWORK OF WALKING, RIDING AND DRIVING ROUTES</a:t>
            </a:r>
          </a:p>
          <a:p>
            <a:endParaRPr lang="en-GB" dirty="0" smtClean="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5510" y="1690688"/>
            <a:ext cx="5243248" cy="3928059"/>
          </a:xfrm>
          <a:prstGeom prst="rect">
            <a:avLst/>
          </a:prstGeom>
        </p:spPr>
      </p:pic>
    </p:spTree>
    <p:extLst>
      <p:ext uri="{BB962C8B-B14F-4D97-AF65-F5344CB8AC3E}">
        <p14:creationId xmlns:p14="http://schemas.microsoft.com/office/powerpoint/2010/main" val="28314230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668" y="601578"/>
            <a:ext cx="11212132" cy="1744579"/>
          </a:xfrm>
        </p:spPr>
        <p:txBody>
          <a:bodyPr>
            <a:normAutofit/>
          </a:bodyPr>
          <a:lstStyle/>
          <a:p>
            <a:r>
              <a:rPr lang="en-GB" b="1" dirty="0" smtClean="0">
                <a:solidFill>
                  <a:srgbClr val="FF0000"/>
                </a:solidFill>
              </a:rPr>
              <a:t> </a:t>
            </a:r>
            <a:r>
              <a:rPr lang="en-GB" sz="6000" b="1" dirty="0" smtClean="0">
                <a:solidFill>
                  <a:srgbClr val="FF0000"/>
                </a:solidFill>
              </a:rPr>
              <a:t>PROMOTION</a:t>
            </a:r>
            <a:endParaRPr lang="en-GB" sz="6000" b="1" dirty="0">
              <a:solidFill>
                <a:srgbClr val="FF0000"/>
              </a:solidFill>
            </a:endParaRPr>
          </a:p>
        </p:txBody>
      </p:sp>
      <p:sp>
        <p:nvSpPr>
          <p:cNvPr id="3" name="Content Placeholder 2"/>
          <p:cNvSpPr>
            <a:spLocks noGrp="1"/>
          </p:cNvSpPr>
          <p:nvPr>
            <p:ph idx="1"/>
          </p:nvPr>
        </p:nvSpPr>
        <p:spPr>
          <a:xfrm>
            <a:off x="141668" y="2189747"/>
            <a:ext cx="11938715" cy="4790601"/>
          </a:xfrm>
        </p:spPr>
        <p:txBody>
          <a:bodyPr/>
          <a:lstStyle/>
          <a:p>
            <a:r>
              <a:rPr lang="en-GB" dirty="0" smtClean="0"/>
              <a:t>HISTORIC SITES</a:t>
            </a:r>
          </a:p>
          <a:p>
            <a:r>
              <a:rPr lang="en-GB" dirty="0" smtClean="0"/>
              <a:t>HISTORIC MYTHS</a:t>
            </a:r>
          </a:p>
          <a:p>
            <a:r>
              <a:rPr lang="en-GB" dirty="0" smtClean="0"/>
              <a:t>CULTURE</a:t>
            </a:r>
          </a:p>
          <a:p>
            <a:r>
              <a:rPr lang="en-GB" dirty="0" smtClean="0"/>
              <a:t>LITERATURE</a:t>
            </a:r>
          </a:p>
          <a:p>
            <a:r>
              <a:rPr lang="en-GB" dirty="0" smtClean="0"/>
              <a:t>HISTORIC LEGENDS</a:t>
            </a:r>
            <a:r>
              <a:rPr lang="en-GB" dirty="0"/>
              <a:t> UEFA CHAMPIONS LEAGUE – </a:t>
            </a:r>
            <a:r>
              <a:rPr lang="en-GB" sz="2400" dirty="0"/>
              <a:t>Single biggest Sporting Event in the World in 2017</a:t>
            </a:r>
            <a:endParaRPr lang="en-GB" dirty="0"/>
          </a:p>
          <a:p>
            <a:r>
              <a:rPr lang="en-GB" dirty="0"/>
              <a:t>SPORTING LEGENDS – RUGBY &amp; FOOTBALL</a:t>
            </a:r>
            <a:endParaRPr lang="en-GB" dirty="0" smtClean="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9876" y="193522"/>
            <a:ext cx="7050507" cy="4000500"/>
          </a:xfrm>
          <a:prstGeom prst="rect">
            <a:avLst/>
          </a:prstGeom>
        </p:spPr>
      </p:pic>
    </p:spTree>
    <p:extLst>
      <p:ext uri="{BB962C8B-B14F-4D97-AF65-F5344CB8AC3E}">
        <p14:creationId xmlns:p14="http://schemas.microsoft.com/office/powerpoint/2010/main" val="37512418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80186"/>
          </a:xfrm>
        </p:spPr>
        <p:txBody>
          <a:bodyPr/>
          <a:lstStyle/>
          <a:p>
            <a:r>
              <a:rPr lang="en-GB" dirty="0" smtClean="0"/>
              <a:t>                          </a:t>
            </a:r>
            <a:r>
              <a:rPr lang="en-GB" sz="6000" b="1" dirty="0" smtClean="0">
                <a:solidFill>
                  <a:srgbClr val="FF0000"/>
                </a:solidFill>
              </a:rPr>
              <a:t>MARKETING</a:t>
            </a:r>
            <a:endParaRPr lang="en-GB" sz="6000" b="1" dirty="0"/>
          </a:p>
        </p:txBody>
      </p:sp>
      <p:sp>
        <p:nvSpPr>
          <p:cNvPr id="3" name="Content Placeholder 2"/>
          <p:cNvSpPr>
            <a:spLocks noGrp="1"/>
          </p:cNvSpPr>
          <p:nvPr>
            <p:ph idx="1"/>
          </p:nvPr>
        </p:nvSpPr>
        <p:spPr>
          <a:xfrm>
            <a:off x="838200" y="2165683"/>
            <a:ext cx="10515600" cy="4011279"/>
          </a:xfrm>
        </p:spPr>
        <p:txBody>
          <a:bodyPr/>
          <a:lstStyle/>
          <a:p>
            <a:r>
              <a:rPr lang="en-GB" dirty="0" smtClean="0"/>
              <a:t>DISTINCTIVENESS</a:t>
            </a:r>
          </a:p>
          <a:p>
            <a:r>
              <a:rPr lang="en-GB" dirty="0" smtClean="0"/>
              <a:t>DISCOVERY</a:t>
            </a:r>
          </a:p>
          <a:p>
            <a:r>
              <a:rPr lang="en-GB" dirty="0" smtClean="0"/>
              <a:t>VALUE</a:t>
            </a:r>
          </a:p>
          <a:p>
            <a:r>
              <a:rPr lang="en-GB" dirty="0" smtClean="0"/>
              <a:t>AUTHENTICITY</a:t>
            </a:r>
          </a:p>
          <a:p>
            <a:r>
              <a:rPr lang="en-GB" dirty="0" smtClean="0"/>
              <a:t>ATTACHMENT</a:t>
            </a:r>
          </a:p>
          <a:p>
            <a:r>
              <a:rPr lang="en-GB" dirty="0" smtClean="0"/>
              <a:t>MEMORY</a:t>
            </a:r>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3852" y="1345311"/>
            <a:ext cx="8181474" cy="4730636"/>
          </a:xfrm>
          <a:prstGeom prst="rect">
            <a:avLst/>
          </a:prstGeom>
        </p:spPr>
      </p:pic>
    </p:spTree>
    <p:extLst>
      <p:ext uri="{BB962C8B-B14F-4D97-AF65-F5344CB8AC3E}">
        <p14:creationId xmlns:p14="http://schemas.microsoft.com/office/powerpoint/2010/main" val="34797324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dirty="0" smtClean="0">
                <a:solidFill>
                  <a:srgbClr val="FF0000"/>
                </a:solidFill>
              </a:rPr>
              <a:t>                   TARGET MARKET</a:t>
            </a:r>
            <a:endParaRPr lang="en-GB" sz="6000" b="1" dirty="0">
              <a:solidFill>
                <a:srgbClr val="FF0000"/>
              </a:solidFill>
            </a:endParaRPr>
          </a:p>
        </p:txBody>
      </p:sp>
      <p:sp>
        <p:nvSpPr>
          <p:cNvPr id="3" name="Content Placeholder 2"/>
          <p:cNvSpPr>
            <a:spLocks noGrp="1"/>
          </p:cNvSpPr>
          <p:nvPr>
            <p:ph idx="1"/>
          </p:nvPr>
        </p:nvSpPr>
        <p:spPr/>
        <p:txBody>
          <a:bodyPr/>
          <a:lstStyle/>
          <a:p>
            <a:r>
              <a:rPr lang="en-GB" dirty="0" smtClean="0"/>
              <a:t>CULTURAL EXPLORERS</a:t>
            </a:r>
          </a:p>
          <a:p>
            <a:r>
              <a:rPr lang="en-GB" dirty="0" smtClean="0"/>
              <a:t>SCENIC EXPLORERS</a:t>
            </a:r>
          </a:p>
          <a:p>
            <a:r>
              <a:rPr lang="en-GB" dirty="0" smtClean="0"/>
              <a:t>FAMILY EXPLORERS</a:t>
            </a:r>
          </a:p>
          <a:p>
            <a:r>
              <a:rPr lang="en-GB" dirty="0" smtClean="0"/>
              <a:t>ACTIVE EXPLORERS</a:t>
            </a:r>
          </a:p>
          <a:p>
            <a:r>
              <a:rPr lang="en-GB" dirty="0" smtClean="0"/>
              <a:t>INTERNATIONAL VISITORS </a:t>
            </a:r>
          </a:p>
          <a:p>
            <a:r>
              <a:rPr lang="en-GB" dirty="0" smtClean="0"/>
              <a:t>PEOPLE OF WALES</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0939" y="1690688"/>
            <a:ext cx="5372100" cy="4000500"/>
          </a:xfrm>
          <a:prstGeom prst="rect">
            <a:avLst/>
          </a:prstGeom>
        </p:spPr>
      </p:pic>
    </p:spTree>
    <p:extLst>
      <p:ext uri="{BB962C8B-B14F-4D97-AF65-F5344CB8AC3E}">
        <p14:creationId xmlns:p14="http://schemas.microsoft.com/office/powerpoint/2010/main" val="22672773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r>
              <a:rPr lang="en-GB" dirty="0" smtClean="0"/>
              <a:t>  </a:t>
            </a:r>
            <a:r>
              <a:rPr lang="en-GB" sz="6000" b="1" dirty="0" smtClean="0">
                <a:solidFill>
                  <a:srgbClr val="FF0000"/>
                </a:solidFill>
              </a:rPr>
              <a:t>STRATEGIC MARKETING</a:t>
            </a:r>
            <a:endParaRPr lang="en-GB" dirty="0">
              <a:solidFill>
                <a:srgbClr val="FF0000"/>
              </a:solidFill>
            </a:endParaRPr>
          </a:p>
        </p:txBody>
      </p:sp>
      <p:sp>
        <p:nvSpPr>
          <p:cNvPr id="3" name="Content Placeholder 2"/>
          <p:cNvSpPr>
            <a:spLocks noGrp="1"/>
          </p:cNvSpPr>
          <p:nvPr>
            <p:ph idx="1"/>
          </p:nvPr>
        </p:nvSpPr>
        <p:spPr>
          <a:xfrm>
            <a:off x="838200" y="2382253"/>
            <a:ext cx="10515600" cy="3794710"/>
          </a:xfrm>
        </p:spPr>
        <p:txBody>
          <a:bodyPr/>
          <a:lstStyle/>
          <a:p>
            <a:r>
              <a:rPr lang="en-GB" dirty="0" smtClean="0"/>
              <a:t>WIDGET</a:t>
            </a:r>
          </a:p>
          <a:p>
            <a:r>
              <a:rPr lang="en-GB" dirty="0" smtClean="0"/>
              <a:t>BRANDED BANNERS FOR WEBSITES</a:t>
            </a:r>
          </a:p>
          <a:p>
            <a:r>
              <a:rPr lang="en-GB" dirty="0" smtClean="0"/>
              <a:t>SOCIAL MEDIA BANNERS</a:t>
            </a:r>
          </a:p>
          <a:p>
            <a:r>
              <a:rPr lang="en-GB" dirty="0" smtClean="0"/>
              <a:t>PROMOTIONAL WORDING</a:t>
            </a:r>
          </a:p>
          <a:p>
            <a:r>
              <a:rPr lang="en-GB" dirty="0" smtClean="0"/>
              <a:t>IMAGES</a:t>
            </a:r>
          </a:p>
          <a:p>
            <a:r>
              <a:rPr lang="en-GB" dirty="0" smtClean="0"/>
              <a:t>TV ADVERT LAUNCHED ON ST DAVID’S DAY (PATRON SAINT)</a:t>
            </a:r>
          </a:p>
          <a:p>
            <a:endParaRPr lang="en-GB" dirty="0" smtClean="0"/>
          </a:p>
          <a:p>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74895" y="1690688"/>
            <a:ext cx="5504284" cy="2863516"/>
          </a:xfrm>
          <a:prstGeom prst="rect">
            <a:avLst/>
          </a:prstGeom>
        </p:spPr>
      </p:pic>
    </p:spTree>
    <p:extLst>
      <p:ext uri="{BB962C8B-B14F-4D97-AF65-F5344CB8AC3E}">
        <p14:creationId xmlns:p14="http://schemas.microsoft.com/office/powerpoint/2010/main" val="2222957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sz="6000" b="1" dirty="0" smtClean="0">
                <a:solidFill>
                  <a:srgbClr val="FF0000"/>
                </a:solidFill>
              </a:rPr>
              <a:t>HISTORICAL LEGENDS</a:t>
            </a:r>
            <a:endParaRPr lang="en-GB" sz="6000" dirty="0"/>
          </a:p>
        </p:txBody>
      </p:sp>
      <p:sp>
        <p:nvSpPr>
          <p:cNvPr id="3" name="Content Placeholder 2"/>
          <p:cNvSpPr>
            <a:spLocks noGrp="1"/>
          </p:cNvSpPr>
          <p:nvPr>
            <p:ph idx="1"/>
          </p:nvPr>
        </p:nvSpPr>
        <p:spPr/>
        <p:txBody>
          <a:bodyPr/>
          <a:lstStyle/>
          <a:p>
            <a:r>
              <a:rPr lang="en-GB" dirty="0" smtClean="0"/>
              <a:t>KING ARTHUR</a:t>
            </a:r>
          </a:p>
          <a:p>
            <a:r>
              <a:rPr lang="en-GB" dirty="0" smtClean="0"/>
              <a:t>MERLIN</a:t>
            </a:r>
          </a:p>
          <a:p>
            <a:r>
              <a:rPr lang="en-GB" dirty="0" smtClean="0"/>
              <a:t>OWAIN GLYNDWR</a:t>
            </a:r>
          </a:p>
          <a:p>
            <a:r>
              <a:rPr lang="en-GB" dirty="0" smtClean="0"/>
              <a:t>King Henry V11</a:t>
            </a:r>
          </a:p>
          <a:p>
            <a:r>
              <a:rPr lang="en-GB" dirty="0" smtClean="0"/>
              <a:t>PIRATES – Black Bart and Blackbeard</a:t>
            </a:r>
          </a:p>
          <a:p>
            <a:r>
              <a:rPr lang="en-GB" dirty="0" smtClean="0"/>
              <a:t>TWM SION CATI</a:t>
            </a:r>
          </a:p>
          <a:p>
            <a:r>
              <a:rPr lang="en-GB" dirty="0" smtClean="0"/>
              <a:t>ST DAVID (PATRON SAINT)</a:t>
            </a:r>
          </a:p>
          <a:p>
            <a:r>
              <a:rPr lang="en-GB" dirty="0" smtClean="0"/>
              <a:t>KING HENRY V11</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7054" y="1491917"/>
            <a:ext cx="5317958" cy="4685046"/>
          </a:xfrm>
          <a:prstGeom prst="rect">
            <a:avLst/>
          </a:prstGeom>
        </p:spPr>
      </p:pic>
    </p:spTree>
    <p:extLst>
      <p:ext uri="{BB962C8B-B14F-4D97-AF65-F5344CB8AC3E}">
        <p14:creationId xmlns:p14="http://schemas.microsoft.com/office/powerpoint/2010/main" val="40676841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093" y="365125"/>
            <a:ext cx="11044707" cy="1325563"/>
          </a:xfrm>
        </p:spPr>
        <p:txBody>
          <a:bodyPr>
            <a:normAutofit fontScale="90000"/>
          </a:bodyPr>
          <a:lstStyle/>
          <a:p>
            <a:r>
              <a:rPr lang="en-GB" dirty="0" smtClean="0"/>
              <a:t>        </a:t>
            </a:r>
            <a:r>
              <a:rPr lang="en-GB" sz="6000" b="1" dirty="0" smtClean="0">
                <a:solidFill>
                  <a:srgbClr val="FF0000"/>
                </a:solidFill>
              </a:rPr>
              <a:t>LAND OF LEGENDS – PLACES TO SEE</a:t>
            </a:r>
            <a:endParaRPr lang="en-GB" sz="6000" dirty="0">
              <a:solidFill>
                <a:srgbClr val="FF0000"/>
              </a:solidFill>
            </a:endParaRPr>
          </a:p>
        </p:txBody>
      </p:sp>
      <p:sp>
        <p:nvSpPr>
          <p:cNvPr id="3" name="Content Placeholder 2"/>
          <p:cNvSpPr>
            <a:spLocks noGrp="1"/>
          </p:cNvSpPr>
          <p:nvPr>
            <p:ph idx="1"/>
          </p:nvPr>
        </p:nvSpPr>
        <p:spPr/>
        <p:txBody>
          <a:bodyPr/>
          <a:lstStyle/>
          <a:p>
            <a:r>
              <a:rPr lang="en-GB" dirty="0" smtClean="0"/>
              <a:t>MAE HEN WLAD FAN NHADAU – MEANING LAND OF MY FATHERS</a:t>
            </a:r>
          </a:p>
          <a:p>
            <a:r>
              <a:rPr lang="en-GB" dirty="0" smtClean="0"/>
              <a:t>ISLANDS, MOUTAINS AND BEACHES</a:t>
            </a:r>
          </a:p>
          <a:p>
            <a:r>
              <a:rPr lang="en-GB" dirty="0" smtClean="0"/>
              <a:t>ST DAVIDS (World’s smallest city)</a:t>
            </a:r>
          </a:p>
          <a:p>
            <a:r>
              <a:rPr lang="en-GB" dirty="0" smtClean="0"/>
              <a:t>CASTLES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3190" y="3419475"/>
            <a:ext cx="6115050" cy="3438525"/>
          </a:xfrm>
          <a:prstGeom prst="rect">
            <a:avLst/>
          </a:prstGeom>
        </p:spPr>
      </p:pic>
    </p:spTree>
    <p:extLst>
      <p:ext uri="{BB962C8B-B14F-4D97-AF65-F5344CB8AC3E}">
        <p14:creationId xmlns:p14="http://schemas.microsoft.com/office/powerpoint/2010/main" val="18489677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FF0000"/>
                </a:solidFill>
              </a:rPr>
              <a:t>                  </a:t>
            </a:r>
            <a:r>
              <a:rPr lang="en-GB" sz="6000" b="1" dirty="0" smtClean="0">
                <a:solidFill>
                  <a:srgbClr val="FF0000"/>
                </a:solidFill>
              </a:rPr>
              <a:t>LEGEND OF THE DRAGON</a:t>
            </a:r>
            <a:endParaRPr lang="en-GB" sz="6000" b="1" dirty="0">
              <a:solidFill>
                <a:srgbClr val="FF0000"/>
              </a:solidFill>
            </a:endParaRPr>
          </a:p>
        </p:txBody>
      </p:sp>
      <p:sp>
        <p:nvSpPr>
          <p:cNvPr id="3" name="Content Placeholder 2"/>
          <p:cNvSpPr>
            <a:spLocks noGrp="1"/>
          </p:cNvSpPr>
          <p:nvPr>
            <p:ph idx="1"/>
          </p:nvPr>
        </p:nvSpPr>
        <p:spPr/>
        <p:txBody>
          <a:bodyPr/>
          <a:lstStyle/>
          <a:p>
            <a:r>
              <a:rPr lang="en-GB" dirty="0" smtClean="0"/>
              <a:t>HISTORICAL STORY TELLING</a:t>
            </a:r>
          </a:p>
          <a:p>
            <a:endParaRPr lang="en-GB" dirty="0" smtClean="0"/>
          </a:p>
          <a:p>
            <a:r>
              <a:rPr lang="en-GB" dirty="0" smtClean="0"/>
              <a:t>WELSH FLAG</a:t>
            </a:r>
          </a:p>
          <a:p>
            <a:endParaRPr lang="en-GB" dirty="0" smtClean="0"/>
          </a:p>
          <a:p>
            <a:r>
              <a:rPr lang="en-GB" dirty="0" smtClean="0"/>
              <a:t>INTERACTIVE </a:t>
            </a:r>
          </a:p>
          <a:p>
            <a:endParaRPr lang="en-GB" dirty="0" smtClean="0"/>
          </a:p>
          <a:p>
            <a:r>
              <a:rPr lang="en-GB" dirty="0" smtClean="0"/>
              <a:t>TRAVELLING DRAGON</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5611" y="1588168"/>
            <a:ext cx="6533147" cy="4860758"/>
          </a:xfrm>
          <a:prstGeom prst="rect">
            <a:avLst/>
          </a:prstGeom>
        </p:spPr>
      </p:pic>
    </p:spTree>
    <p:extLst>
      <p:ext uri="{BB962C8B-B14F-4D97-AF65-F5344CB8AC3E}">
        <p14:creationId xmlns:p14="http://schemas.microsoft.com/office/powerpoint/2010/main" val="19302959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1684" y="1"/>
            <a:ext cx="8662115" cy="1195084"/>
          </a:xfrm>
        </p:spPr>
        <p:txBody>
          <a:bodyPr>
            <a:normAutofit/>
          </a:bodyPr>
          <a:lstStyle/>
          <a:p>
            <a:r>
              <a:rPr lang="en-GB" sz="6000" b="1" dirty="0" smtClean="0">
                <a:solidFill>
                  <a:srgbClr val="FF0000"/>
                </a:solidFill>
              </a:rPr>
              <a:t>HISTORY IN THE MAKING</a:t>
            </a:r>
            <a:endParaRPr lang="en-GB" sz="6000" b="1" dirty="0">
              <a:solidFill>
                <a:srgbClr val="FF0000"/>
              </a:solidFill>
            </a:endParaRPr>
          </a:p>
        </p:txBody>
      </p:sp>
      <p:sp>
        <p:nvSpPr>
          <p:cNvPr id="3" name="Content Placeholder 2"/>
          <p:cNvSpPr>
            <a:spLocks noGrp="1"/>
          </p:cNvSpPr>
          <p:nvPr>
            <p:ph idx="1"/>
          </p:nvPr>
        </p:nvSpPr>
        <p:spPr>
          <a:xfrm>
            <a:off x="96253" y="2383839"/>
            <a:ext cx="11257547" cy="4053056"/>
          </a:xfrm>
        </p:spPr>
        <p:txBody>
          <a:bodyPr>
            <a:normAutofit fontScale="77500" lnSpcReduction="20000"/>
          </a:bodyPr>
          <a:lstStyle/>
          <a:p>
            <a:pPr marL="0" indent="0">
              <a:buNone/>
            </a:pPr>
            <a:r>
              <a:rPr lang="en-GB" sz="3100" b="1" dirty="0" smtClean="0"/>
              <a:t>ATTRACTIONS</a:t>
            </a:r>
            <a:r>
              <a:rPr lang="en-GB" b="1" dirty="0" smtClean="0"/>
              <a:t> </a:t>
            </a:r>
          </a:p>
          <a:p>
            <a:pPr marL="0" indent="0">
              <a:buNone/>
            </a:pPr>
            <a:r>
              <a:rPr lang="en-GB" dirty="0" smtClean="0">
                <a:solidFill>
                  <a:srgbClr val="FF0000"/>
                </a:solidFill>
              </a:rPr>
              <a:t>BRINGING THE PAST ALIVE THROUGH EXPERIENCES</a:t>
            </a:r>
          </a:p>
          <a:p>
            <a:pPr marL="0" indent="0">
              <a:buNone/>
            </a:pPr>
            <a:r>
              <a:rPr lang="en-GB" dirty="0" smtClean="0"/>
              <a:t>St </a:t>
            </a:r>
            <a:r>
              <a:rPr lang="en-GB" dirty="0" err="1" smtClean="0"/>
              <a:t>Fagans</a:t>
            </a:r>
            <a:endParaRPr lang="en-GB" dirty="0" smtClean="0"/>
          </a:p>
          <a:p>
            <a:pPr marL="0" indent="0">
              <a:buNone/>
            </a:pPr>
            <a:r>
              <a:rPr lang="en-GB" dirty="0" smtClean="0"/>
              <a:t>Big Pit</a:t>
            </a:r>
          </a:p>
          <a:p>
            <a:pPr marL="0" indent="0">
              <a:buNone/>
            </a:pPr>
            <a:r>
              <a:rPr lang="en-GB" dirty="0" smtClean="0">
                <a:solidFill>
                  <a:srgbClr val="FF0000"/>
                </a:solidFill>
              </a:rPr>
              <a:t>STORYTELLING AND INTERPRETATION</a:t>
            </a:r>
          </a:p>
          <a:p>
            <a:pPr marL="0" indent="0">
              <a:buNone/>
            </a:pPr>
            <a:r>
              <a:rPr lang="en-GB" dirty="0" smtClean="0"/>
              <a:t>Castles</a:t>
            </a:r>
          </a:p>
          <a:p>
            <a:pPr marL="0" indent="0">
              <a:buNone/>
            </a:pPr>
            <a:r>
              <a:rPr lang="en-GB" dirty="0" smtClean="0"/>
              <a:t>Heritage Centres</a:t>
            </a:r>
          </a:p>
          <a:p>
            <a:pPr marL="0" indent="0">
              <a:buNone/>
            </a:pPr>
            <a:r>
              <a:rPr lang="en-GB" dirty="0" smtClean="0">
                <a:solidFill>
                  <a:srgbClr val="FF0000"/>
                </a:solidFill>
              </a:rPr>
              <a:t>NEW ADVENTURE ATTRACTIONS</a:t>
            </a:r>
          </a:p>
          <a:p>
            <a:pPr marL="0" indent="0">
              <a:buNone/>
            </a:pPr>
            <a:r>
              <a:rPr lang="en-GB" dirty="0" smtClean="0"/>
              <a:t>Zip World</a:t>
            </a:r>
          </a:p>
          <a:p>
            <a:pPr marL="0" indent="0">
              <a:buNone/>
            </a:pPr>
            <a:r>
              <a:rPr lang="en-GB" dirty="0" smtClean="0"/>
              <a:t>Surf Snowdonia</a:t>
            </a:r>
          </a:p>
          <a:p>
            <a:pPr marL="0" indent="0">
              <a:buNone/>
            </a:pPr>
            <a:r>
              <a:rPr lang="en-GB" dirty="0" smtClean="0"/>
              <a:t>Bounce Below</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93705" y="926704"/>
            <a:ext cx="2114591" cy="245417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8070" y="3532612"/>
            <a:ext cx="4267200" cy="3040621"/>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02769" y="4129954"/>
            <a:ext cx="3212431" cy="2047008"/>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4695" y="230187"/>
            <a:ext cx="2426989" cy="1923465"/>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02769" y="926705"/>
            <a:ext cx="4584032" cy="1599928"/>
          </a:xfrm>
          <a:prstGeom prst="rect">
            <a:avLst/>
          </a:prstGeom>
        </p:spPr>
      </p:pic>
    </p:spTree>
    <p:extLst>
      <p:ext uri="{BB962C8B-B14F-4D97-AF65-F5344CB8AC3E}">
        <p14:creationId xmlns:p14="http://schemas.microsoft.com/office/powerpoint/2010/main" val="2638269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9053"/>
            <a:ext cx="10515600" cy="783473"/>
          </a:xfrm>
        </p:spPr>
        <p:txBody>
          <a:bodyPr>
            <a:normAutofit fontScale="90000"/>
          </a:bodyPr>
          <a:lstStyle/>
          <a:p>
            <a:r>
              <a:rPr lang="en-GB" b="1" dirty="0" smtClean="0">
                <a:solidFill>
                  <a:srgbClr val="FF0000"/>
                </a:solidFill>
              </a:rPr>
              <a:t>                                </a:t>
            </a:r>
            <a:r>
              <a:rPr lang="en-GB" sz="6000" b="1" dirty="0" smtClean="0">
                <a:solidFill>
                  <a:srgbClr val="FF0000"/>
                </a:solidFill>
              </a:rPr>
              <a:t>EVENTS </a:t>
            </a:r>
            <a:endParaRPr lang="en-GB" sz="6000" b="1" dirty="0">
              <a:solidFill>
                <a:srgbClr val="FF0000"/>
              </a:solidFill>
            </a:endParaRPr>
          </a:p>
        </p:txBody>
      </p:sp>
      <p:sp>
        <p:nvSpPr>
          <p:cNvPr id="3" name="Content Placeholder 2"/>
          <p:cNvSpPr>
            <a:spLocks noGrp="1"/>
          </p:cNvSpPr>
          <p:nvPr>
            <p:ph idx="1"/>
          </p:nvPr>
        </p:nvSpPr>
        <p:spPr>
          <a:xfrm>
            <a:off x="838200" y="3224463"/>
            <a:ext cx="10515600" cy="3741821"/>
          </a:xfrm>
        </p:spPr>
        <p:txBody>
          <a:bodyPr/>
          <a:lstStyle/>
          <a:p>
            <a:r>
              <a:rPr lang="en-GB" dirty="0" smtClean="0"/>
              <a:t>EISTEDDFODS – Music, Language and Literature Festivals</a:t>
            </a:r>
          </a:p>
          <a:p>
            <a:r>
              <a:rPr lang="en-GB" dirty="0" smtClean="0"/>
              <a:t>HAY LITERARY FESTIVAL</a:t>
            </a:r>
          </a:p>
          <a:p>
            <a:r>
              <a:rPr lang="en-GB" dirty="0" smtClean="0"/>
              <a:t>FOOD FESTIVALS – Welsh food and drink </a:t>
            </a:r>
          </a:p>
          <a:p>
            <a:r>
              <a:rPr lang="en-GB" dirty="0" smtClean="0"/>
              <a:t>RUGBY EVENTS</a:t>
            </a:r>
          </a:p>
          <a:p>
            <a:r>
              <a:rPr lang="en-GB" dirty="0" smtClean="0"/>
              <a:t>IRON MAN WALES</a:t>
            </a:r>
          </a:p>
          <a:p>
            <a:r>
              <a:rPr lang="en-GB" dirty="0" smtClean="0"/>
              <a:t>ST DAVID’S DAY DEWI SANT – 1</a:t>
            </a:r>
            <a:r>
              <a:rPr lang="en-GB" baseline="30000" dirty="0" smtClean="0"/>
              <a:t>ST</a:t>
            </a:r>
            <a:r>
              <a:rPr lang="en-GB" dirty="0"/>
              <a:t> </a:t>
            </a:r>
            <a:r>
              <a:rPr lang="en-GB" dirty="0" smtClean="0"/>
              <a:t>MARCH</a:t>
            </a:r>
          </a:p>
          <a:p>
            <a:r>
              <a:rPr lang="en-GB" dirty="0" smtClean="0"/>
              <a:t>ROMANCE – ST DWYNWEN’S DAY -25</a:t>
            </a:r>
            <a:r>
              <a:rPr lang="en-GB" baseline="30000" dirty="0" smtClean="0"/>
              <a:t>TH</a:t>
            </a:r>
            <a:r>
              <a:rPr lang="en-GB" dirty="0"/>
              <a:t> </a:t>
            </a:r>
            <a:r>
              <a:rPr lang="en-GB" dirty="0" smtClean="0"/>
              <a:t>JANUARY</a:t>
            </a:r>
          </a:p>
          <a:p>
            <a:endParaRPr lang="en-GB" dirty="0" smtClean="0"/>
          </a:p>
          <a:p>
            <a:endParaRPr lang="en-GB" dirty="0" smtClean="0"/>
          </a:p>
          <a:p>
            <a:endParaRPr lang="en-GB" dirty="0" smtClean="0"/>
          </a:p>
          <a:p>
            <a:endParaRPr lang="en-GB" dirty="0" smtClean="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8599" y="962526"/>
            <a:ext cx="11863137" cy="2136106"/>
          </a:xfrm>
          <a:prstGeom prst="rect">
            <a:avLst/>
          </a:prstGeom>
        </p:spPr>
      </p:pic>
    </p:spTree>
    <p:extLst>
      <p:ext uri="{BB962C8B-B14F-4D97-AF65-F5344CB8AC3E}">
        <p14:creationId xmlns:p14="http://schemas.microsoft.com/office/powerpoint/2010/main" val="23128830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FF0000"/>
                </a:solidFill>
              </a:rPr>
              <a:t>                                     </a:t>
            </a:r>
            <a:r>
              <a:rPr lang="en-GB" sz="6000" b="1" dirty="0" smtClean="0">
                <a:solidFill>
                  <a:srgbClr val="FF0000"/>
                </a:solidFill>
              </a:rPr>
              <a:t>MODERN LEGENDS</a:t>
            </a:r>
            <a:endParaRPr lang="en-GB" sz="6000" b="1" dirty="0">
              <a:solidFill>
                <a:srgbClr val="FF0000"/>
              </a:solidFill>
            </a:endParaRPr>
          </a:p>
        </p:txBody>
      </p:sp>
      <p:sp>
        <p:nvSpPr>
          <p:cNvPr id="3" name="Content Placeholder 2"/>
          <p:cNvSpPr>
            <a:spLocks noGrp="1"/>
          </p:cNvSpPr>
          <p:nvPr>
            <p:ph idx="1"/>
          </p:nvPr>
        </p:nvSpPr>
        <p:spPr>
          <a:xfrm>
            <a:off x="838200" y="2156875"/>
            <a:ext cx="10515600" cy="4020087"/>
          </a:xfrm>
        </p:spPr>
        <p:txBody>
          <a:bodyPr/>
          <a:lstStyle/>
          <a:p>
            <a:r>
              <a:rPr lang="en-GB" dirty="0" smtClean="0"/>
              <a:t>CELEBRATE FUTURE WELSH TALENT</a:t>
            </a:r>
          </a:p>
          <a:p>
            <a:r>
              <a:rPr lang="en-GB" dirty="0" smtClean="0"/>
              <a:t>DR WHO</a:t>
            </a:r>
          </a:p>
          <a:p>
            <a:r>
              <a:rPr lang="en-GB" dirty="0" smtClean="0"/>
              <a:t>SPORTING LEGENDS - GARETH BALE</a:t>
            </a:r>
          </a:p>
          <a:p>
            <a:r>
              <a:rPr lang="en-GB" dirty="0" smtClean="0"/>
              <a:t>ACTORS – MICHAEL SHEEN</a:t>
            </a:r>
          </a:p>
          <a:p>
            <a:r>
              <a:rPr lang="en-GB" dirty="0" smtClean="0"/>
              <a:t>LAND OF SONG -  CERYS MATHEWS </a:t>
            </a:r>
          </a:p>
          <a:p>
            <a:r>
              <a:rPr lang="en-GB" dirty="0" smtClean="0"/>
              <a:t>FILMS – HARRY POTTER (Shell Cottage), Robin Hood</a:t>
            </a:r>
          </a:p>
          <a:p>
            <a:endParaRPr lang="en-GB" dirty="0" smtClean="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6780" y="1690688"/>
            <a:ext cx="3997594" cy="2647055"/>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1621" y="5149516"/>
            <a:ext cx="7640053" cy="1162384"/>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3136" y="168442"/>
            <a:ext cx="4367464" cy="1828802"/>
          </a:xfrm>
          <a:prstGeom prst="rect">
            <a:avLst/>
          </a:prstGeom>
        </p:spPr>
      </p:pic>
    </p:spTree>
    <p:extLst>
      <p:ext uri="{BB962C8B-B14F-4D97-AF65-F5344CB8AC3E}">
        <p14:creationId xmlns:p14="http://schemas.microsoft.com/office/powerpoint/2010/main" val="419701439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911</TotalTime>
  <Words>3618</Words>
  <Application>Microsoft Office PowerPoint</Application>
  <PresentationFormat>Widescreen</PresentationFormat>
  <Paragraphs>345</Paragraphs>
  <Slides>30</Slides>
  <Notes>29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30</vt:i4>
      </vt:variant>
    </vt:vector>
  </HeadingPairs>
  <TitlesOfParts>
    <vt:vector size="34" baseType="lpstr">
      <vt:lpstr>Arial</vt:lpstr>
      <vt:lpstr>Calibri</vt:lpstr>
      <vt:lpstr>Calibri Light</vt:lpstr>
      <vt:lpstr>Office Theme</vt:lpstr>
      <vt:lpstr>THE YEAR OF MYTHS AND LEGENDS</vt:lpstr>
      <vt:lpstr>   WALES</vt:lpstr>
      <vt:lpstr>             Tourism Strategy 2013-2020</vt:lpstr>
      <vt:lpstr>                         STAYCATION</vt:lpstr>
      <vt:lpstr>        WALES TOURISM 2012</vt:lpstr>
      <vt:lpstr>               WALES TOURISM 2014</vt:lpstr>
      <vt:lpstr>                WALES TOURISM 2015</vt:lpstr>
      <vt:lpstr>            WALES TOURISM 2016</vt:lpstr>
      <vt:lpstr>                     VISIT BRITAIN</vt:lpstr>
      <vt:lpstr>              WALES TOURISM DEVELOPMENT</vt:lpstr>
      <vt:lpstr>WALES TOURISM STRATEGY 2013-2020</vt:lpstr>
      <vt:lpstr>                     STRATEGIC AIMS</vt:lpstr>
      <vt:lpstr>                TOURISM GOALS</vt:lpstr>
      <vt:lpstr>                    TOURISM OBJECTIVES</vt:lpstr>
      <vt:lpstr>                    WALES TOURISM VISION</vt:lpstr>
      <vt:lpstr>                      BRANDING</vt:lpstr>
      <vt:lpstr>  YEAR OF MYTHS AND LEGENDS 2017</vt:lpstr>
      <vt:lpstr>                PEOPLE, PRODUCTS AND PLACES </vt:lpstr>
      <vt:lpstr>AIMS OF THE YEAR OF MYTHS LEGENDS</vt:lpstr>
      <vt:lpstr>          FLAG SHIP PROJECT – LAND OF EPIC</vt:lpstr>
      <vt:lpstr> PROMOTION</vt:lpstr>
      <vt:lpstr>                          MARKETING</vt:lpstr>
      <vt:lpstr>                   TARGET MARKET</vt:lpstr>
      <vt:lpstr>   STRATEGIC MARKETING</vt:lpstr>
      <vt:lpstr>   HISTORICAL LEGENDS</vt:lpstr>
      <vt:lpstr>        LAND OF LEGENDS – PLACES TO SEE</vt:lpstr>
      <vt:lpstr>                  LEGEND OF THE DRAGON</vt:lpstr>
      <vt:lpstr>HISTORY IN THE MAKING</vt:lpstr>
      <vt:lpstr>                                EVENTS </vt:lpstr>
      <vt:lpstr>                                     MODERN LEGENDS</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YEAR OF MYTHS AND LEGENDS</dc:title>
  <dc:creator>Tablet5</dc:creator>
  <cp:lastModifiedBy>Jacqui Jones</cp:lastModifiedBy>
  <cp:revision>9</cp:revision>
  <dcterms:created xsi:type="dcterms:W3CDTF">2017-03-31T15:39:53Z</dcterms:created>
  <dcterms:modified xsi:type="dcterms:W3CDTF">2017-11-06T09:01:57Z</dcterms:modified>
</cp:coreProperties>
</file>