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4563F-C503-42F7-BC7F-67756A1D1CCF}"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715FA4-79CB-4137-AC66-2A4DF2826D4D}" type="slidenum">
              <a:rPr lang="en-GB" smtClean="0"/>
              <a:t>‹#›</a:t>
            </a:fld>
            <a:endParaRPr lang="en-GB"/>
          </a:p>
        </p:txBody>
      </p:sp>
    </p:spTree>
    <p:extLst>
      <p:ext uri="{BB962C8B-B14F-4D97-AF65-F5344CB8AC3E}">
        <p14:creationId xmlns:p14="http://schemas.microsoft.com/office/powerpoint/2010/main" val="3382809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geography of Swansea displayed an uncommon melding of mineral wealth and route to the sea. These geographic advantages allowed Swansea to become a global industrial </a:t>
            </a:r>
            <a:r>
              <a:rPr lang="en-US" dirty="0" err="1"/>
              <a:t>centre</a:t>
            </a:r>
            <a:r>
              <a:rPr lang="en-US" dirty="0"/>
              <a:t>.</a:t>
            </a:r>
            <a:endParaRPr lang="en-GB" dirty="0"/>
          </a:p>
        </p:txBody>
      </p:sp>
      <p:sp>
        <p:nvSpPr>
          <p:cNvPr id="4" name="Slide Number Placeholder 3"/>
          <p:cNvSpPr>
            <a:spLocks noGrp="1"/>
          </p:cNvSpPr>
          <p:nvPr>
            <p:ph type="sldNum" sz="quarter" idx="5"/>
          </p:nvPr>
        </p:nvSpPr>
        <p:spPr/>
        <p:txBody>
          <a:bodyPr/>
          <a:lstStyle/>
          <a:p>
            <a:fld id="{85715FA4-79CB-4137-AC66-2A4DF2826D4D}" type="slidenum">
              <a:rPr lang="en-GB" smtClean="0"/>
              <a:t>2</a:t>
            </a:fld>
            <a:endParaRPr lang="en-GB"/>
          </a:p>
        </p:txBody>
      </p:sp>
    </p:spTree>
    <p:extLst>
      <p:ext uri="{BB962C8B-B14F-4D97-AF65-F5344CB8AC3E}">
        <p14:creationId xmlns:p14="http://schemas.microsoft.com/office/powerpoint/2010/main" val="2869806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necessary factors required of entrepreneurs and inventors were key players, while the new technologies ensured that Swansea was leading the way on industrial production and the potentials of global competition.</a:t>
            </a:r>
            <a:endParaRPr lang="en-GB" dirty="0"/>
          </a:p>
        </p:txBody>
      </p:sp>
      <p:sp>
        <p:nvSpPr>
          <p:cNvPr id="4" name="Slide Number Placeholder 3"/>
          <p:cNvSpPr>
            <a:spLocks noGrp="1"/>
          </p:cNvSpPr>
          <p:nvPr>
            <p:ph type="sldNum" sz="quarter" idx="5"/>
          </p:nvPr>
        </p:nvSpPr>
        <p:spPr/>
        <p:txBody>
          <a:bodyPr/>
          <a:lstStyle/>
          <a:p>
            <a:fld id="{85715FA4-79CB-4137-AC66-2A4DF2826D4D}" type="slidenum">
              <a:rPr lang="en-GB" smtClean="0"/>
              <a:t>3</a:t>
            </a:fld>
            <a:endParaRPr lang="en-GB"/>
          </a:p>
        </p:txBody>
      </p:sp>
    </p:spTree>
    <p:extLst>
      <p:ext uri="{BB962C8B-B14F-4D97-AF65-F5344CB8AC3E}">
        <p14:creationId xmlns:p14="http://schemas.microsoft.com/office/powerpoint/2010/main" val="3239578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While Swansea enjoyed prosperity because of </a:t>
            </a:r>
            <a:r>
              <a:rPr lang="en-US" dirty="0" err="1"/>
              <a:t>industrialisation</a:t>
            </a:r>
            <a:r>
              <a:rPr lang="en-US" dirty="0"/>
              <a:t>, there were also pain for workers endured and violence to the local environment, resulting in consequences that extended for generations.</a:t>
            </a:r>
            <a:endParaRPr lang="en-GB" dirty="0"/>
          </a:p>
        </p:txBody>
      </p:sp>
      <p:sp>
        <p:nvSpPr>
          <p:cNvPr id="4" name="Slide Number Placeholder 3"/>
          <p:cNvSpPr>
            <a:spLocks noGrp="1"/>
          </p:cNvSpPr>
          <p:nvPr>
            <p:ph type="sldNum" sz="quarter" idx="5"/>
          </p:nvPr>
        </p:nvSpPr>
        <p:spPr/>
        <p:txBody>
          <a:bodyPr/>
          <a:lstStyle/>
          <a:p>
            <a:fld id="{85715FA4-79CB-4137-AC66-2A4DF2826D4D}" type="slidenum">
              <a:rPr lang="en-GB" smtClean="0"/>
              <a:t>4</a:t>
            </a:fld>
            <a:endParaRPr lang="en-GB"/>
          </a:p>
        </p:txBody>
      </p:sp>
    </p:spTree>
    <p:extLst>
      <p:ext uri="{BB962C8B-B14F-4D97-AF65-F5344CB8AC3E}">
        <p14:creationId xmlns:p14="http://schemas.microsoft.com/office/powerpoint/2010/main" val="205385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9524-F97D-E0A0-59C7-68C3A00540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A869A4-92A8-E28A-FD2A-CC6A12C8EB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959402-E54A-96A3-4E9B-5F7FC26C513E}"/>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245B4C29-D5D9-4408-19C3-C046D76F51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839A5-B2C5-CCA5-87C6-418BE5467D0A}"/>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4203558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6F0BD-6D3A-C1B7-3848-8CA8D7BA88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4DE490-0934-FDC2-7BBD-CAC49CB9F9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82765-61D9-095C-07AD-C7DC3585D40E}"/>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BE9F0DB9-2387-3C82-A61C-0902867DE1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DE399-DD9A-1C22-607B-70B57A37CB5F}"/>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2915959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D221C-6B70-701C-B9B2-49DF05D741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C1714E-DEEE-C951-0153-01FA9100C2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1835A6-F0CA-6279-A561-011BCF5E95A2}"/>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0356A7E9-51E1-A91D-2CC4-78C6C1300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9414B-2486-E416-966F-3324F9725D4B}"/>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696379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66E0A-D837-89C2-C17A-0D121058AA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392C3-64AC-9592-AD7A-45E670B431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73BE00-0E54-DDD2-E6E2-8B570BBDCB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E57EA7-67C9-0BDE-E105-B3A01B68FE39}"/>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6" name="Footer Placeholder 5">
            <a:extLst>
              <a:ext uri="{FF2B5EF4-FFF2-40B4-BE49-F238E27FC236}">
                <a16:creationId xmlns:a16="http://schemas.microsoft.com/office/drawing/2014/main" id="{DE70C756-C35C-B463-35B9-AE31CCB244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FE435A-1D00-039B-5368-E2A618D7D6A7}"/>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3203882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8D034-8E97-DEB6-69E5-85B361580B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B3F99D-4F68-D7A1-675A-677F539040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1F3456-DEBC-061F-6770-EB013E55C6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4DCE40-EBB6-47FB-EBF0-5A2F6CF2C0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C9CC11-D1FE-5620-325E-DDA139A9CE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35C5D0-CD67-1882-809A-1BBD3419BD16}"/>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8" name="Footer Placeholder 7">
            <a:extLst>
              <a:ext uri="{FF2B5EF4-FFF2-40B4-BE49-F238E27FC236}">
                <a16:creationId xmlns:a16="http://schemas.microsoft.com/office/drawing/2014/main" id="{E48DF876-53D3-E4E3-4CD0-B668119ED9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29CE3C-B931-4766-690F-FFD1E77EF07D}"/>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3060165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434B-3A5E-A78F-A89C-D7DF0A97C5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8EDD73-CE61-7837-A78B-12B5DFE9D9E9}"/>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4" name="Footer Placeholder 3">
            <a:extLst>
              <a:ext uri="{FF2B5EF4-FFF2-40B4-BE49-F238E27FC236}">
                <a16:creationId xmlns:a16="http://schemas.microsoft.com/office/drawing/2014/main" id="{EC18AC6C-69DF-7EBB-A83E-BCBC7BE44F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E39A12-68BC-5E0E-4C68-B3053EFD5B57}"/>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1130504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08393-2B2F-69E5-3E7D-68687D8CF44A}"/>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3" name="Footer Placeholder 2">
            <a:extLst>
              <a:ext uri="{FF2B5EF4-FFF2-40B4-BE49-F238E27FC236}">
                <a16:creationId xmlns:a16="http://schemas.microsoft.com/office/drawing/2014/main" id="{CBC0A274-22AD-5398-851F-9B494DD505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9E9ED1-DB71-C105-FD89-55A2EA32EDF2}"/>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3249343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7E346-DC74-4AF5-EED3-9DE524C991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3A9898-53CD-217E-8DEF-2B4AA8B8FF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3B7A36-05D0-AB21-6E12-341C12296C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FAAF65-CC59-0D05-FFEE-2C031373747B}"/>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6" name="Footer Placeholder 5">
            <a:extLst>
              <a:ext uri="{FF2B5EF4-FFF2-40B4-BE49-F238E27FC236}">
                <a16:creationId xmlns:a16="http://schemas.microsoft.com/office/drawing/2014/main" id="{E2DA6CAB-8670-E6CD-091B-75644ECA8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2DD306-7940-AFB9-8C7A-FF9568680268}"/>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4279438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386E-BA10-BEBB-70CD-6966652070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A1AC33-75D2-20ED-D076-7ABD68B5D1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C8472C-A664-69D3-C099-A7764EA103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EB033D-1329-B36F-9F0F-C8D5FB7407B7}"/>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6" name="Footer Placeholder 5">
            <a:extLst>
              <a:ext uri="{FF2B5EF4-FFF2-40B4-BE49-F238E27FC236}">
                <a16:creationId xmlns:a16="http://schemas.microsoft.com/office/drawing/2014/main" id="{C879E2EF-C986-BFD4-ADFC-912A96E6BE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7DA09-0DE1-D228-6D32-90C3B251872E}"/>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262407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71AB-5856-7125-C8FC-7512D69980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8274F2-82E6-C065-4A76-5D42BD765D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625537-1D56-DC60-F4FF-EE097A479B7C}"/>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DD11A660-1ED0-8B8D-B87C-153E3E475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B9568-3F9D-908D-947C-8963C9FCA9BB}"/>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203165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2544DC-17E4-9F50-2113-A5B62EE96B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6CB61B-C570-AABD-2A33-D3F01A2637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2006D7-C701-EA48-E439-E3DEF6318846}"/>
              </a:ext>
            </a:extLst>
          </p:cNvPr>
          <p:cNvSpPr>
            <a:spLocks noGrp="1"/>
          </p:cNvSpPr>
          <p:nvPr>
            <p:ph type="dt" sz="half" idx="10"/>
          </p:nvPr>
        </p:nvSpPr>
        <p:spPr/>
        <p:txBody>
          <a:body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6496052D-41D9-02B3-88F9-D781DCC1CE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D0620-E644-CBEC-5430-8206452F0B49}"/>
              </a:ext>
            </a:extLst>
          </p:cNvPr>
          <p:cNvSpPr>
            <a:spLocks noGrp="1"/>
          </p:cNvSpPr>
          <p:nvPr>
            <p:ph type="sldNum" sz="quarter" idx="12"/>
          </p:nvPr>
        </p:nvSpPr>
        <p:spPr/>
        <p:txBody>
          <a:bodyPr/>
          <a:lstStyle/>
          <a:p>
            <a:fld id="{8336B8A5-6B50-4DDA-A654-AB92313C2F21}" type="slidenum">
              <a:rPr lang="en-GB" smtClean="0"/>
              <a:t>‹#›</a:t>
            </a:fld>
            <a:endParaRPr lang="en-GB"/>
          </a:p>
        </p:txBody>
      </p:sp>
    </p:spTree>
    <p:extLst>
      <p:ext uri="{BB962C8B-B14F-4D97-AF65-F5344CB8AC3E}">
        <p14:creationId xmlns:p14="http://schemas.microsoft.com/office/powerpoint/2010/main" val="78337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CB67B7-E86E-95FC-B9B6-E87FDFA1AC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9E01FC-D6F6-382E-9E7A-A80AD7FF79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BC458B-821A-3551-FB47-6F8E0F11D3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1D8BC4-510E-4C99-B79C-35F211A75122}" type="datetimeFigureOut">
              <a:rPr lang="en-GB" smtClean="0"/>
              <a:t>07/11/2025</a:t>
            </a:fld>
            <a:endParaRPr lang="en-GB"/>
          </a:p>
        </p:txBody>
      </p:sp>
      <p:sp>
        <p:nvSpPr>
          <p:cNvPr id="5" name="Footer Placeholder 4">
            <a:extLst>
              <a:ext uri="{FF2B5EF4-FFF2-40B4-BE49-F238E27FC236}">
                <a16:creationId xmlns:a16="http://schemas.microsoft.com/office/drawing/2014/main" id="{E55C4D1C-F590-24AD-BD55-C7A155E985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37332C-427E-6580-DF27-89F1927FDA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36B8A5-6B50-4DDA-A654-AB92313C2F21}" type="slidenum">
              <a:rPr lang="en-GB" smtClean="0"/>
              <a:t>‹#›</a:t>
            </a:fld>
            <a:endParaRPr lang="en-GB"/>
          </a:p>
        </p:txBody>
      </p:sp>
    </p:spTree>
    <p:extLst>
      <p:ext uri="{BB962C8B-B14F-4D97-AF65-F5344CB8AC3E}">
        <p14:creationId xmlns:p14="http://schemas.microsoft.com/office/powerpoint/2010/main" val="2255380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E292FE2-F6EC-9259-DC1F-E1E352C9D9DD}"/>
              </a:ext>
            </a:extLst>
          </p:cNvPr>
          <p:cNvSpPr>
            <a:spLocks noGrp="1"/>
          </p:cNvSpPr>
          <p:nvPr>
            <p:ph type="ctrTitle"/>
          </p:nvPr>
        </p:nvSpPr>
        <p:spPr>
          <a:xfrm>
            <a:off x="3878708" y="2081859"/>
            <a:ext cx="7160357" cy="4164820"/>
          </a:xfrm>
        </p:spPr>
        <p:txBody>
          <a:bodyPr anchor="t">
            <a:normAutofit/>
          </a:bodyPr>
          <a:lstStyle/>
          <a:p>
            <a:pPr algn="l"/>
            <a:r>
              <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Black" panose="020B0A04020102020204" pitchFamily="34" charset="0"/>
              </a:rPr>
              <a:t>Swansea case area during the Industrial Revolution</a:t>
            </a:r>
            <a:endParaRPr lang="en-GB"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Black" panose="020B0A04020102020204" pitchFamily="34" charset="0"/>
            </a:endParaRPr>
          </a:p>
        </p:txBody>
      </p:sp>
      <p:sp>
        <p:nvSpPr>
          <p:cNvPr id="3" name="Subtitle 2">
            <a:extLst>
              <a:ext uri="{FF2B5EF4-FFF2-40B4-BE49-F238E27FC236}">
                <a16:creationId xmlns:a16="http://schemas.microsoft.com/office/drawing/2014/main" id="{59561363-5BFC-2382-9F7F-BE4688F3F006}"/>
              </a:ext>
            </a:extLst>
          </p:cNvPr>
          <p:cNvSpPr>
            <a:spLocks noGrp="1"/>
          </p:cNvSpPr>
          <p:nvPr>
            <p:ph type="subTitle" idx="1"/>
          </p:nvPr>
        </p:nvSpPr>
        <p:spPr>
          <a:xfrm>
            <a:off x="1208228" y="5972174"/>
            <a:ext cx="8578699" cy="504825"/>
          </a:xfrm>
        </p:spPr>
        <p:txBody>
          <a:bodyPr>
            <a:noAutofit/>
          </a:bodyPr>
          <a:lstStyle/>
          <a:p>
            <a:pPr algn="l"/>
            <a:r>
              <a:rPr lang="en-GB" sz="3600" dirty="0">
                <a:solidFill>
                  <a:srgbClr val="00B0F0"/>
                </a:solidFill>
                <a:latin typeface="Arial Black" panose="020B0A04020102020204" pitchFamily="34" charset="0"/>
              </a:rPr>
              <a:t>Presentation </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588872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0DF6B93-F3AC-40E0-8651-89582E5E87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8027539-FDC1-4BD7-ABD3-2C9688465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53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746EFA5-E6C7-4867-8011-E729148E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6742953" cy="5486400"/>
          </a:xfrm>
          <a:prstGeom prst="rect">
            <a:avLst/>
          </a:pr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E3876-7ABA-1F44-29AD-21794945DA76}"/>
              </a:ext>
            </a:extLst>
          </p:cNvPr>
          <p:cNvSpPr>
            <a:spLocks noGrp="1"/>
          </p:cNvSpPr>
          <p:nvPr>
            <p:ph type="title"/>
          </p:nvPr>
        </p:nvSpPr>
        <p:spPr>
          <a:xfrm>
            <a:off x="1335799" y="1158949"/>
            <a:ext cx="5461225" cy="1118087"/>
          </a:xfrm>
        </p:spPr>
        <p:txBody>
          <a:bodyPr anchor="b">
            <a:normAutofit/>
          </a:bodyPr>
          <a:lstStyle/>
          <a:p>
            <a:pPr algn="ctr"/>
            <a:r>
              <a:rPr lang="en-GB" sz="3200" dirty="0">
                <a:solidFill>
                  <a:schemeClr val="bg2">
                    <a:lumMod val="10000"/>
                  </a:schemeClr>
                </a:solidFill>
                <a:latin typeface="Arial Black" panose="020B0A04020102020204" pitchFamily="34" charset="0"/>
              </a:rPr>
              <a:t>Introduction </a:t>
            </a:r>
          </a:p>
        </p:txBody>
      </p:sp>
      <p:sp>
        <p:nvSpPr>
          <p:cNvPr id="3" name="Content Placeholder 2">
            <a:extLst>
              <a:ext uri="{FF2B5EF4-FFF2-40B4-BE49-F238E27FC236}">
                <a16:creationId xmlns:a16="http://schemas.microsoft.com/office/drawing/2014/main" id="{52282A15-04C9-443E-89B1-FA506072062E}"/>
              </a:ext>
            </a:extLst>
          </p:cNvPr>
          <p:cNvSpPr>
            <a:spLocks noGrp="1"/>
          </p:cNvSpPr>
          <p:nvPr>
            <p:ph idx="1"/>
          </p:nvPr>
        </p:nvSpPr>
        <p:spPr>
          <a:xfrm>
            <a:off x="1335799" y="2563907"/>
            <a:ext cx="5461225" cy="2976191"/>
          </a:xfrm>
        </p:spPr>
        <p:txBody>
          <a:bodyPr anchor="t">
            <a:normAutofit/>
          </a:bodyPr>
          <a:lstStyle/>
          <a:p>
            <a:r>
              <a:rPr lang="en-US" sz="2000" dirty="0">
                <a:solidFill>
                  <a:schemeClr val="tx1">
                    <a:lumMod val="65000"/>
                    <a:lumOff val="35000"/>
                  </a:schemeClr>
                </a:solidFill>
                <a:latin typeface="Arial" panose="020B0604020202020204" pitchFamily="34" charset="0"/>
                <a:cs typeface="Arial" panose="020B0604020202020204" pitchFamily="34" charset="0"/>
              </a:rPr>
              <a:t>Swansea was well located for copper smelting with natural resources, such as coal, limestone.</a:t>
            </a:r>
          </a:p>
          <a:p>
            <a:endParaRPr lang="en-US" sz="2000" dirty="0">
              <a:solidFill>
                <a:schemeClr val="tx1">
                  <a:lumMod val="65000"/>
                  <a:lumOff val="35000"/>
                </a:schemeClr>
              </a:solidFill>
              <a:latin typeface="Arial" panose="020B0604020202020204" pitchFamily="34" charset="0"/>
              <a:cs typeface="Arial" panose="020B0604020202020204" pitchFamily="34" charset="0"/>
            </a:endParaRPr>
          </a:p>
          <a:p>
            <a:r>
              <a:rPr lang="en-US" sz="2000" dirty="0">
                <a:solidFill>
                  <a:schemeClr val="tx1">
                    <a:lumMod val="65000"/>
                    <a:lumOff val="35000"/>
                  </a:schemeClr>
                </a:solidFill>
                <a:latin typeface="Arial" panose="020B0604020202020204" pitchFamily="34" charset="0"/>
                <a:cs typeface="Arial" panose="020B0604020202020204" pitchFamily="34" charset="0"/>
              </a:rPr>
              <a:t>Global trade was facilitated by the River Tawe and transportation by sea routes to import ores and export metals.</a:t>
            </a:r>
            <a:endParaRPr lang="en-GB" sz="2000" dirty="0">
              <a:solidFill>
                <a:schemeClr val="tx1">
                  <a:lumMod val="65000"/>
                  <a:lumOff val="3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F7F3869-349E-D3BD-4456-95279ADC8A61}"/>
              </a:ext>
            </a:extLst>
          </p:cNvPr>
          <p:cNvPicPr>
            <a:picLocks noChangeAspect="1"/>
          </p:cNvPicPr>
          <p:nvPr/>
        </p:nvPicPr>
        <p:blipFill>
          <a:blip r:embed="rId3"/>
          <a:srcRect l="20068" r="1665"/>
          <a:stretch>
            <a:fillRect/>
          </a:stretch>
        </p:blipFill>
        <p:spPr>
          <a:xfrm>
            <a:off x="8779933" y="685798"/>
            <a:ext cx="2726267" cy="2421467"/>
          </a:xfrm>
          <a:prstGeom prst="rect">
            <a:avLst/>
          </a:prstGeom>
        </p:spPr>
      </p:pic>
      <p:pic>
        <p:nvPicPr>
          <p:cNvPr id="4" name="Picture 3">
            <a:extLst>
              <a:ext uri="{FF2B5EF4-FFF2-40B4-BE49-F238E27FC236}">
                <a16:creationId xmlns:a16="http://schemas.microsoft.com/office/drawing/2014/main" id="{6D0D4C70-7C8E-38D7-39E8-0480772CFABC}"/>
              </a:ext>
            </a:extLst>
          </p:cNvPr>
          <p:cNvPicPr>
            <a:picLocks noChangeAspect="1"/>
          </p:cNvPicPr>
          <p:nvPr/>
        </p:nvPicPr>
        <p:blipFill>
          <a:blip r:embed="rId4"/>
          <a:srcRect l="14055" r="15778" b="3"/>
          <a:stretch>
            <a:fillRect/>
          </a:stretch>
        </p:blipFill>
        <p:spPr>
          <a:xfrm>
            <a:off x="8779933" y="3750732"/>
            <a:ext cx="2726267" cy="2421467"/>
          </a:xfrm>
          <a:prstGeom prst="rect">
            <a:avLst/>
          </a:prstGeom>
        </p:spPr>
      </p:pic>
    </p:spTree>
    <p:extLst>
      <p:ext uri="{BB962C8B-B14F-4D97-AF65-F5344CB8AC3E}">
        <p14:creationId xmlns:p14="http://schemas.microsoft.com/office/powerpoint/2010/main" val="1786529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0DF6B93-F3AC-40E0-8651-89582E5E87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8027539-FDC1-4BD7-ABD3-2C9688465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53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746EFA5-E6C7-4867-8011-E729148E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6742953" cy="5486400"/>
          </a:xfrm>
          <a:prstGeom prst="rect">
            <a:avLst/>
          </a:pr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A48A9-DFEB-B8AE-62B5-03CADA46E7FB}"/>
              </a:ext>
            </a:extLst>
          </p:cNvPr>
          <p:cNvSpPr>
            <a:spLocks noGrp="1"/>
          </p:cNvSpPr>
          <p:nvPr>
            <p:ph type="title"/>
          </p:nvPr>
        </p:nvSpPr>
        <p:spPr>
          <a:xfrm>
            <a:off x="1335799" y="1158949"/>
            <a:ext cx="5461225" cy="1118087"/>
          </a:xfrm>
        </p:spPr>
        <p:txBody>
          <a:bodyPr anchor="b">
            <a:normAutofit/>
          </a:bodyPr>
          <a:lstStyle/>
          <a:p>
            <a:pPr algn="ctr"/>
            <a:r>
              <a:rPr lang="en-US" sz="3200" dirty="0">
                <a:solidFill>
                  <a:schemeClr val="bg2">
                    <a:lumMod val="10000"/>
                  </a:schemeClr>
                </a:solidFill>
                <a:latin typeface="Arial Black" panose="020B0A04020102020204" pitchFamily="34" charset="0"/>
              </a:rPr>
              <a:t>People, Processes, and Technological Change</a:t>
            </a:r>
            <a:endParaRPr lang="en-GB" sz="3200" dirty="0">
              <a:solidFill>
                <a:schemeClr val="bg2">
                  <a:lumMod val="10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28822258-9535-1BDC-6484-61C30BA3D633}"/>
              </a:ext>
            </a:extLst>
          </p:cNvPr>
          <p:cNvSpPr>
            <a:spLocks noGrp="1"/>
          </p:cNvSpPr>
          <p:nvPr>
            <p:ph idx="1"/>
          </p:nvPr>
        </p:nvSpPr>
        <p:spPr>
          <a:xfrm>
            <a:off x="1335799" y="2563907"/>
            <a:ext cx="5461225" cy="2976191"/>
          </a:xfrm>
        </p:spPr>
        <p:txBody>
          <a:bodyPr anchor="t">
            <a:normAutofit/>
          </a:bodyPr>
          <a:lstStyle/>
          <a:p>
            <a:r>
              <a:rPr lang="en-US" sz="2000" dirty="0">
                <a:solidFill>
                  <a:schemeClr val="tx1">
                    <a:lumMod val="65000"/>
                    <a:lumOff val="35000"/>
                  </a:schemeClr>
                </a:solidFill>
                <a:latin typeface="Arial" panose="020B0604020202020204" pitchFamily="34" charset="0"/>
                <a:cs typeface="Arial" panose="020B0604020202020204" pitchFamily="34" charset="0"/>
              </a:rPr>
              <a:t>Prominent individuals such as John Vivian governed the way for innovation and investment in smelting and industrial infrastructure.</a:t>
            </a:r>
          </a:p>
          <a:p>
            <a:r>
              <a:rPr lang="en-US" sz="2000" dirty="0">
                <a:solidFill>
                  <a:schemeClr val="tx1">
                    <a:lumMod val="65000"/>
                    <a:lumOff val="35000"/>
                  </a:schemeClr>
                </a:solidFill>
                <a:latin typeface="Arial" panose="020B0604020202020204" pitchFamily="34" charset="0"/>
                <a:cs typeface="Arial" panose="020B0604020202020204" pitchFamily="34" charset="0"/>
              </a:rPr>
              <a:t>The productivity related to steam power in the form of waterway canals and tramroads connected Swansea and further integrated into national and global networks.</a:t>
            </a:r>
            <a:endParaRPr lang="en-GB" sz="2000" dirty="0">
              <a:solidFill>
                <a:schemeClr val="tx1">
                  <a:lumMod val="65000"/>
                  <a:lumOff val="35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1740873-88C8-6A8E-593C-DEEED56612ED}"/>
              </a:ext>
            </a:extLst>
          </p:cNvPr>
          <p:cNvPicPr>
            <a:picLocks noChangeAspect="1"/>
          </p:cNvPicPr>
          <p:nvPr/>
        </p:nvPicPr>
        <p:blipFill>
          <a:blip r:embed="rId3"/>
          <a:srcRect r="1" b="33129"/>
          <a:stretch>
            <a:fillRect/>
          </a:stretch>
        </p:blipFill>
        <p:spPr>
          <a:xfrm>
            <a:off x="8779933" y="685798"/>
            <a:ext cx="2726267" cy="2421467"/>
          </a:xfrm>
          <a:prstGeom prst="rect">
            <a:avLst/>
          </a:prstGeom>
        </p:spPr>
      </p:pic>
      <p:pic>
        <p:nvPicPr>
          <p:cNvPr id="5" name="Picture 4">
            <a:extLst>
              <a:ext uri="{FF2B5EF4-FFF2-40B4-BE49-F238E27FC236}">
                <a16:creationId xmlns:a16="http://schemas.microsoft.com/office/drawing/2014/main" id="{39BA2EA7-E4A8-1159-599D-9C74CCCAB650}"/>
              </a:ext>
            </a:extLst>
          </p:cNvPr>
          <p:cNvPicPr>
            <a:picLocks noChangeAspect="1"/>
          </p:cNvPicPr>
          <p:nvPr/>
        </p:nvPicPr>
        <p:blipFill>
          <a:blip r:embed="rId4"/>
          <a:srcRect t="12197" r="-6" b="1198"/>
          <a:stretch>
            <a:fillRect/>
          </a:stretch>
        </p:blipFill>
        <p:spPr>
          <a:xfrm>
            <a:off x="8779933" y="3750732"/>
            <a:ext cx="2726267" cy="2421467"/>
          </a:xfrm>
          <a:prstGeom prst="rect">
            <a:avLst/>
          </a:prstGeom>
        </p:spPr>
      </p:pic>
    </p:spTree>
    <p:extLst>
      <p:ext uri="{BB962C8B-B14F-4D97-AF65-F5344CB8AC3E}">
        <p14:creationId xmlns:p14="http://schemas.microsoft.com/office/powerpoint/2010/main" val="1599429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32EECC4-D8CC-44EE-AF29-7656D1E0A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A52CDDA-CD4F-435A-B89F-1754AE6F8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473"/>
            <a:ext cx="9144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92155C-6F36-45A9-B413-04F7CBA31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640" y="685799"/>
            <a:ext cx="7818718"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97578-2F75-AEBB-9E14-08434737E102}"/>
              </a:ext>
            </a:extLst>
          </p:cNvPr>
          <p:cNvSpPr>
            <a:spLocks noGrp="1"/>
          </p:cNvSpPr>
          <p:nvPr>
            <p:ph type="title"/>
          </p:nvPr>
        </p:nvSpPr>
        <p:spPr>
          <a:xfrm>
            <a:off x="1281846" y="1153391"/>
            <a:ext cx="6580306" cy="1080017"/>
          </a:xfrm>
        </p:spPr>
        <p:txBody>
          <a:bodyPr anchor="b">
            <a:normAutofit/>
          </a:bodyPr>
          <a:lstStyle/>
          <a:p>
            <a:pPr algn="ctr"/>
            <a:r>
              <a:rPr lang="en-GB" sz="3200" dirty="0">
                <a:solidFill>
                  <a:schemeClr val="bg2">
                    <a:lumMod val="10000"/>
                  </a:schemeClr>
                </a:solidFill>
                <a:latin typeface="Arial Black" panose="020B0A04020102020204" pitchFamily="34" charset="0"/>
              </a:rPr>
              <a:t>Conclusion </a:t>
            </a:r>
          </a:p>
        </p:txBody>
      </p:sp>
      <p:pic>
        <p:nvPicPr>
          <p:cNvPr id="4" name="Picture 3">
            <a:extLst>
              <a:ext uri="{FF2B5EF4-FFF2-40B4-BE49-F238E27FC236}">
                <a16:creationId xmlns:a16="http://schemas.microsoft.com/office/drawing/2014/main" id="{33AE2105-D6FB-71F7-81DA-BF85821D6B30}"/>
              </a:ext>
            </a:extLst>
          </p:cNvPr>
          <p:cNvPicPr>
            <a:picLocks noChangeAspect="1"/>
          </p:cNvPicPr>
          <p:nvPr/>
        </p:nvPicPr>
        <p:blipFill>
          <a:blip r:embed="rId3"/>
          <a:srcRect l="10884" r="1249" b="3"/>
          <a:stretch>
            <a:fillRect/>
          </a:stretch>
        </p:blipFill>
        <p:spPr>
          <a:xfrm>
            <a:off x="9143999" y="-7472"/>
            <a:ext cx="3048001" cy="2308290"/>
          </a:xfrm>
          <a:prstGeom prst="rect">
            <a:avLst/>
          </a:prstGeom>
        </p:spPr>
      </p:pic>
      <p:sp>
        <p:nvSpPr>
          <p:cNvPr id="3" name="Content Placeholder 2">
            <a:extLst>
              <a:ext uri="{FF2B5EF4-FFF2-40B4-BE49-F238E27FC236}">
                <a16:creationId xmlns:a16="http://schemas.microsoft.com/office/drawing/2014/main" id="{787571BE-2D4B-7DF2-92FD-7287DB881812}"/>
              </a:ext>
            </a:extLst>
          </p:cNvPr>
          <p:cNvSpPr>
            <a:spLocks noGrp="1"/>
          </p:cNvSpPr>
          <p:nvPr>
            <p:ph idx="1"/>
          </p:nvPr>
        </p:nvSpPr>
        <p:spPr>
          <a:xfrm>
            <a:off x="1281846" y="2520280"/>
            <a:ext cx="6580307" cy="3018075"/>
          </a:xfrm>
        </p:spPr>
        <p:txBody>
          <a:bodyPr anchor="t">
            <a:normAutofit/>
          </a:bodyPr>
          <a:lstStyle/>
          <a:p>
            <a:r>
              <a:rPr lang="en-US" sz="2000" dirty="0">
                <a:solidFill>
                  <a:schemeClr val="tx1">
                    <a:lumMod val="65000"/>
                    <a:lumOff val="35000"/>
                  </a:schemeClr>
                </a:solidFill>
                <a:latin typeface="Arial" panose="020B0604020202020204" pitchFamily="34" charset="0"/>
                <a:cs typeface="Arial" panose="020B0604020202020204" pitchFamily="34" charset="0"/>
              </a:rPr>
              <a:t>The extreme demands of their work, child labor, and illnesses can be seen as the highest social costs of the rush to </a:t>
            </a:r>
            <a:r>
              <a:rPr lang="en-US" sz="2000" dirty="0" err="1">
                <a:solidFill>
                  <a:schemeClr val="tx1">
                    <a:lumMod val="65000"/>
                    <a:lumOff val="35000"/>
                  </a:schemeClr>
                </a:solidFill>
                <a:latin typeface="Arial" panose="020B0604020202020204" pitchFamily="34" charset="0"/>
                <a:cs typeface="Arial" panose="020B0604020202020204" pitchFamily="34" charset="0"/>
              </a:rPr>
              <a:t>industrialisation</a:t>
            </a:r>
            <a:r>
              <a:rPr lang="en-US" sz="2000" dirty="0">
                <a:solidFill>
                  <a:schemeClr val="tx1">
                    <a:lumMod val="65000"/>
                    <a:lumOff val="35000"/>
                  </a:schemeClr>
                </a:solidFill>
                <a:latin typeface="Arial" panose="020B0604020202020204" pitchFamily="34" charset="0"/>
                <a:cs typeface="Arial" panose="020B0604020202020204" pitchFamily="34" charset="0"/>
              </a:rPr>
              <a:t>. </a:t>
            </a:r>
          </a:p>
          <a:p>
            <a:endParaRPr lang="en-US" sz="2000" dirty="0">
              <a:solidFill>
                <a:schemeClr val="tx1">
                  <a:lumMod val="65000"/>
                  <a:lumOff val="35000"/>
                </a:schemeClr>
              </a:solidFill>
              <a:latin typeface="Arial" panose="020B0604020202020204" pitchFamily="34" charset="0"/>
              <a:cs typeface="Arial" panose="020B0604020202020204" pitchFamily="34" charset="0"/>
            </a:endParaRPr>
          </a:p>
          <a:p>
            <a:r>
              <a:rPr lang="en-US" sz="2000" dirty="0">
                <a:solidFill>
                  <a:schemeClr val="tx1">
                    <a:lumMod val="65000"/>
                    <a:lumOff val="35000"/>
                  </a:schemeClr>
                </a:solidFill>
                <a:latin typeface="Arial" panose="020B0604020202020204" pitchFamily="34" charset="0"/>
                <a:cs typeface="Arial" panose="020B0604020202020204" pitchFamily="34" charset="0"/>
              </a:rPr>
              <a:t>The land, killing trees and ruining landscape, also witnessed litigation as well as long term environment degradation because of industrial pollution. </a:t>
            </a:r>
            <a:endParaRPr lang="en-GB" sz="2000" dirty="0">
              <a:solidFill>
                <a:schemeClr val="tx1">
                  <a:lumMod val="65000"/>
                  <a:lumOff val="3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8D64327-B9BB-73C2-0624-08BA36E2AA24}"/>
              </a:ext>
            </a:extLst>
          </p:cNvPr>
          <p:cNvPicPr>
            <a:picLocks noChangeAspect="1"/>
          </p:cNvPicPr>
          <p:nvPr/>
        </p:nvPicPr>
        <p:blipFill>
          <a:blip r:embed="rId4"/>
          <a:srcRect l="8664" r="16387" b="-3"/>
          <a:stretch>
            <a:fillRect/>
          </a:stretch>
        </p:blipFill>
        <p:spPr>
          <a:xfrm>
            <a:off x="9143999" y="2300819"/>
            <a:ext cx="3048001" cy="2248890"/>
          </a:xfrm>
          <a:prstGeom prst="rect">
            <a:avLst/>
          </a:prstGeom>
        </p:spPr>
      </p:pic>
      <p:pic>
        <p:nvPicPr>
          <p:cNvPr id="6" name="Picture 5">
            <a:extLst>
              <a:ext uri="{FF2B5EF4-FFF2-40B4-BE49-F238E27FC236}">
                <a16:creationId xmlns:a16="http://schemas.microsoft.com/office/drawing/2014/main" id="{AA787BE1-AEFD-5264-1E16-1B8253EFC7AD}"/>
              </a:ext>
            </a:extLst>
          </p:cNvPr>
          <p:cNvPicPr>
            <a:picLocks noChangeAspect="1"/>
          </p:cNvPicPr>
          <p:nvPr/>
        </p:nvPicPr>
        <p:blipFill>
          <a:blip r:embed="rId5"/>
          <a:srcRect l="14569" r="6459"/>
          <a:stretch>
            <a:fillRect/>
          </a:stretch>
        </p:blipFill>
        <p:spPr>
          <a:xfrm>
            <a:off x="9143999" y="4549708"/>
            <a:ext cx="3048001" cy="2315763"/>
          </a:xfrm>
          <a:prstGeom prst="rect">
            <a:avLst/>
          </a:prstGeom>
        </p:spPr>
      </p:pic>
    </p:spTree>
    <p:extLst>
      <p:ext uri="{BB962C8B-B14F-4D97-AF65-F5344CB8AC3E}">
        <p14:creationId xmlns:p14="http://schemas.microsoft.com/office/powerpoint/2010/main" val="909026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511B3-90CB-D562-A48B-A772655B821A}"/>
              </a:ext>
            </a:extLst>
          </p:cNvPr>
          <p:cNvSpPr>
            <a:spLocks noGrp="1"/>
          </p:cNvSpPr>
          <p:nvPr>
            <p:ph type="title"/>
          </p:nvPr>
        </p:nvSpPr>
        <p:spPr>
          <a:xfrm>
            <a:off x="1616054" y="1261137"/>
            <a:ext cx="8959893" cy="888360"/>
          </a:xfrm>
        </p:spPr>
        <p:txBody>
          <a:bodyPr anchor="b">
            <a:normAutofit/>
          </a:bodyPr>
          <a:lstStyle/>
          <a:p>
            <a:pPr algn="ctr"/>
            <a:r>
              <a:rPr lang="en-GB" sz="3200" dirty="0">
                <a:solidFill>
                  <a:schemeClr val="bg2">
                    <a:lumMod val="10000"/>
                  </a:schemeClr>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4DE2AEBC-590C-B4DC-1B6B-4E125E3323C6}"/>
              </a:ext>
            </a:extLst>
          </p:cNvPr>
          <p:cNvSpPr>
            <a:spLocks noGrp="1"/>
          </p:cNvSpPr>
          <p:nvPr>
            <p:ph idx="1"/>
          </p:nvPr>
        </p:nvSpPr>
        <p:spPr>
          <a:xfrm>
            <a:off x="1616054" y="2427383"/>
            <a:ext cx="8959892" cy="3169482"/>
          </a:xfrm>
        </p:spPr>
        <p:txBody>
          <a:bodyPr anchor="t">
            <a:normAutofit lnSpcReduction="10000"/>
          </a:bodyPr>
          <a:lstStyle/>
          <a:p>
            <a:endParaRPr lang="en-US" sz="1300" dirty="0">
              <a:solidFill>
                <a:schemeClr val="tx1">
                  <a:lumMod val="65000"/>
                  <a:lumOff val="35000"/>
                </a:schemeClr>
              </a:solidFill>
            </a:endParaRPr>
          </a:p>
          <a:p>
            <a:r>
              <a:rPr lang="en-US" sz="1300" dirty="0" err="1">
                <a:solidFill>
                  <a:schemeClr val="tx1">
                    <a:lumMod val="65000"/>
                    <a:lumOff val="35000"/>
                  </a:schemeClr>
                </a:solidFill>
                <a:latin typeface="Arial" panose="020B0604020202020204" pitchFamily="34" charset="0"/>
                <a:cs typeface="Arial" panose="020B0604020202020204" pitchFamily="34" charset="0"/>
              </a:rPr>
              <a:t>Daunton</a:t>
            </a:r>
            <a:r>
              <a:rPr lang="en-US" sz="1300" dirty="0">
                <a:solidFill>
                  <a:schemeClr val="tx1">
                    <a:lumMod val="65000"/>
                    <a:lumOff val="35000"/>
                  </a:schemeClr>
                </a:solidFill>
                <a:latin typeface="Arial" panose="020B0604020202020204" pitchFamily="34" charset="0"/>
                <a:cs typeface="Arial" panose="020B0604020202020204" pitchFamily="34" charset="0"/>
              </a:rPr>
              <a:t>, M. (2021). </a:t>
            </a:r>
            <a:r>
              <a:rPr lang="en-US" sz="1300" i="1" dirty="0">
                <a:solidFill>
                  <a:schemeClr val="tx1">
                    <a:lumMod val="65000"/>
                    <a:lumOff val="35000"/>
                  </a:schemeClr>
                </a:solidFill>
                <a:latin typeface="Arial" panose="020B0604020202020204" pitchFamily="34" charset="0"/>
                <a:cs typeface="Arial" panose="020B0604020202020204" pitchFamily="34" charset="0"/>
              </a:rPr>
              <a:t>Swansea Copper: A Global History, by Chris Evans and Louise Miskell.</a:t>
            </a:r>
          </a:p>
          <a:p>
            <a:r>
              <a:rPr lang="en-US" sz="1300" dirty="0">
                <a:solidFill>
                  <a:schemeClr val="tx1">
                    <a:lumMod val="65000"/>
                    <a:lumOff val="35000"/>
                  </a:schemeClr>
                </a:solidFill>
                <a:latin typeface="Arial" panose="020B0604020202020204" pitchFamily="34" charset="0"/>
                <a:cs typeface="Arial" panose="020B0604020202020204" pitchFamily="34" charset="0"/>
              </a:rPr>
              <a:t>Evans, C. (2014). A World of copper: introducing Swansea, Globalisation and the Industrial Revolution. </a:t>
            </a:r>
            <a:r>
              <a:rPr lang="en-US" sz="1300" i="1" dirty="0">
                <a:solidFill>
                  <a:schemeClr val="tx1">
                    <a:lumMod val="65000"/>
                    <a:lumOff val="35000"/>
                  </a:schemeClr>
                </a:solidFill>
                <a:latin typeface="Arial" panose="020B0604020202020204" pitchFamily="34" charset="0"/>
                <a:cs typeface="Arial" panose="020B0604020202020204" pitchFamily="34" charset="0"/>
              </a:rPr>
              <a:t>The Welsh History Review, 27</a:t>
            </a:r>
            <a:r>
              <a:rPr lang="en-US" sz="1300" dirty="0">
                <a:solidFill>
                  <a:schemeClr val="tx1">
                    <a:lumMod val="65000"/>
                    <a:lumOff val="35000"/>
                  </a:schemeClr>
                </a:solidFill>
                <a:latin typeface="Arial" panose="020B0604020202020204" pitchFamily="34" charset="0"/>
                <a:cs typeface="Arial" panose="020B0604020202020204" pitchFamily="34" charset="0"/>
              </a:rPr>
              <a:t>(1), 85-91.</a:t>
            </a:r>
          </a:p>
          <a:p>
            <a:r>
              <a:rPr lang="en-US" sz="1300" dirty="0">
                <a:solidFill>
                  <a:schemeClr val="tx1">
                    <a:lumMod val="65000"/>
                    <a:lumOff val="35000"/>
                  </a:schemeClr>
                </a:solidFill>
                <a:latin typeface="Arial" panose="020B0604020202020204" pitchFamily="34" charset="0"/>
                <a:cs typeface="Arial" panose="020B0604020202020204" pitchFamily="34" charset="0"/>
              </a:rPr>
              <a:t>Evans, C., &amp; Miskell, L. (2020). </a:t>
            </a:r>
            <a:r>
              <a:rPr lang="en-US" sz="1300" i="1" dirty="0">
                <a:solidFill>
                  <a:schemeClr val="tx1">
                    <a:lumMod val="65000"/>
                    <a:lumOff val="35000"/>
                  </a:schemeClr>
                </a:solidFill>
                <a:latin typeface="Arial" panose="020B0604020202020204" pitchFamily="34" charset="0"/>
                <a:cs typeface="Arial" panose="020B0604020202020204" pitchFamily="34" charset="0"/>
              </a:rPr>
              <a:t>Swansea copper: A global history</a:t>
            </a:r>
            <a:r>
              <a:rPr lang="en-US" sz="1300" dirty="0">
                <a:solidFill>
                  <a:schemeClr val="tx1">
                    <a:lumMod val="65000"/>
                    <a:lumOff val="35000"/>
                  </a:schemeClr>
                </a:solidFill>
                <a:latin typeface="Arial" panose="020B0604020202020204" pitchFamily="34" charset="0"/>
                <a:cs typeface="Arial" panose="020B0604020202020204" pitchFamily="34" charset="0"/>
              </a:rPr>
              <a:t>. Johns Hopkins University Press.</a:t>
            </a:r>
          </a:p>
          <a:p>
            <a:r>
              <a:rPr lang="en-US" sz="1300" dirty="0">
                <a:solidFill>
                  <a:schemeClr val="tx1">
                    <a:lumMod val="65000"/>
                    <a:lumOff val="35000"/>
                  </a:schemeClr>
                </a:solidFill>
                <a:latin typeface="Arial" panose="020B0604020202020204" pitchFamily="34" charset="0"/>
                <a:cs typeface="Arial" panose="020B0604020202020204" pitchFamily="34" charset="0"/>
              </a:rPr>
              <a:t>Evans, C. (2020). </a:t>
            </a:r>
            <a:r>
              <a:rPr lang="en-US" sz="1300" i="1" dirty="0">
                <a:solidFill>
                  <a:schemeClr val="tx1">
                    <a:lumMod val="65000"/>
                    <a:lumOff val="35000"/>
                  </a:schemeClr>
                </a:solidFill>
                <a:latin typeface="Arial" panose="020B0604020202020204" pitchFamily="34" charset="0"/>
                <a:cs typeface="Arial" panose="020B0604020202020204" pitchFamily="34" charset="0"/>
              </a:rPr>
              <a:t>Welsh Copper: What, When and Where?</a:t>
            </a:r>
            <a:r>
              <a:rPr lang="en-US" sz="1300" dirty="0">
                <a:solidFill>
                  <a:schemeClr val="tx1">
                    <a:lumMod val="65000"/>
                    <a:lumOff val="35000"/>
                  </a:schemeClr>
                </a:solidFill>
                <a:latin typeface="Arial" panose="020B0604020202020204" pitchFamily="34" charset="0"/>
                <a:cs typeface="Arial" panose="020B0604020202020204" pitchFamily="34" charset="0"/>
              </a:rPr>
              <a:t>. New Perspectives in Welsh Industrial History, 25-44.</a:t>
            </a:r>
          </a:p>
          <a:p>
            <a:r>
              <a:rPr lang="en-US" sz="1300" dirty="0">
                <a:solidFill>
                  <a:schemeClr val="tx1">
                    <a:lumMod val="65000"/>
                    <a:lumOff val="35000"/>
                  </a:schemeClr>
                </a:solidFill>
                <a:latin typeface="Arial" panose="020B0604020202020204" pitchFamily="34" charset="0"/>
                <a:cs typeface="Arial" panose="020B0604020202020204" pitchFamily="34" charset="0"/>
              </a:rPr>
              <a:t>Golding, B., &amp; Golding, S. D. (2017). Copper and coal through the ages. In </a:t>
            </a:r>
            <a:r>
              <a:rPr lang="en-US" sz="1300" i="1" dirty="0">
                <a:solidFill>
                  <a:schemeClr val="tx1">
                    <a:lumMod val="65000"/>
                    <a:lumOff val="35000"/>
                  </a:schemeClr>
                </a:solidFill>
                <a:latin typeface="Arial" panose="020B0604020202020204" pitchFamily="34" charset="0"/>
                <a:cs typeface="Arial" panose="020B0604020202020204" pitchFamily="34" charset="0"/>
              </a:rPr>
              <a:t>Metals, energy and sustainability: The story of doctor copper and king coal (pp. 37-155)</a:t>
            </a:r>
            <a:r>
              <a:rPr lang="en-US" sz="1300" dirty="0">
                <a:solidFill>
                  <a:schemeClr val="tx1">
                    <a:lumMod val="65000"/>
                    <a:lumOff val="35000"/>
                  </a:schemeClr>
                </a:solidFill>
                <a:latin typeface="Arial" panose="020B0604020202020204" pitchFamily="34" charset="0"/>
                <a:cs typeface="Arial" panose="020B0604020202020204" pitchFamily="34" charset="0"/>
              </a:rPr>
              <a:t>. Cham: Springer International Publishing.</a:t>
            </a:r>
          </a:p>
          <a:p>
            <a:r>
              <a:rPr lang="en-US" sz="1300" dirty="0">
                <a:solidFill>
                  <a:schemeClr val="tx1">
                    <a:lumMod val="65000"/>
                    <a:lumOff val="35000"/>
                  </a:schemeClr>
                </a:solidFill>
                <a:latin typeface="Arial" panose="020B0604020202020204" pitchFamily="34" charset="0"/>
                <a:cs typeface="Arial" panose="020B0604020202020204" pitchFamily="34" charset="0"/>
              </a:rPr>
              <a:t>Hughes, S. (2008). The characteristics of extractive and smelting landscapes of the Industrial Revolution at Swansea and Blaenavon. </a:t>
            </a:r>
            <a:r>
              <a:rPr lang="en-US" sz="1300" i="1" dirty="0">
                <a:solidFill>
                  <a:schemeClr val="tx1">
                    <a:lumMod val="65000"/>
                    <a:lumOff val="35000"/>
                  </a:schemeClr>
                </a:solidFill>
                <a:latin typeface="Arial" panose="020B0604020202020204" pitchFamily="34" charset="0"/>
                <a:cs typeface="Arial" panose="020B0604020202020204" pitchFamily="34" charset="0"/>
              </a:rPr>
              <a:t>Landscape History, 30</a:t>
            </a:r>
            <a:r>
              <a:rPr lang="en-US" sz="1300" dirty="0">
                <a:solidFill>
                  <a:schemeClr val="tx1">
                    <a:lumMod val="65000"/>
                    <a:lumOff val="35000"/>
                  </a:schemeClr>
                </a:solidFill>
                <a:latin typeface="Arial" panose="020B0604020202020204" pitchFamily="34" charset="0"/>
                <a:cs typeface="Arial" panose="020B0604020202020204" pitchFamily="34" charset="0"/>
              </a:rPr>
              <a:t>(1), 21-47.</a:t>
            </a:r>
          </a:p>
          <a:p>
            <a:r>
              <a:rPr lang="en-US" sz="1300" dirty="0">
                <a:solidFill>
                  <a:schemeClr val="tx1">
                    <a:lumMod val="65000"/>
                    <a:lumOff val="35000"/>
                  </a:schemeClr>
                </a:solidFill>
                <a:latin typeface="Arial" panose="020B0604020202020204" pitchFamily="34" charset="0"/>
                <a:cs typeface="Arial" panose="020B0604020202020204" pitchFamily="34" charset="0"/>
              </a:rPr>
              <a:t>Hong, S., </a:t>
            </a:r>
            <a:r>
              <a:rPr lang="en-US" sz="1300" dirty="0" err="1">
                <a:solidFill>
                  <a:schemeClr val="tx1">
                    <a:lumMod val="65000"/>
                    <a:lumOff val="35000"/>
                  </a:schemeClr>
                </a:solidFill>
                <a:latin typeface="Arial" panose="020B0604020202020204" pitchFamily="34" charset="0"/>
                <a:cs typeface="Arial" panose="020B0604020202020204" pitchFamily="34" charset="0"/>
              </a:rPr>
              <a:t>Candelone</a:t>
            </a:r>
            <a:r>
              <a:rPr lang="en-US" sz="1300" dirty="0">
                <a:solidFill>
                  <a:schemeClr val="tx1">
                    <a:lumMod val="65000"/>
                    <a:lumOff val="35000"/>
                  </a:schemeClr>
                </a:solidFill>
                <a:latin typeface="Arial" panose="020B0604020202020204" pitchFamily="34" charset="0"/>
                <a:cs typeface="Arial" panose="020B0604020202020204" pitchFamily="34" charset="0"/>
              </a:rPr>
              <a:t>, J. P., </a:t>
            </a:r>
            <a:r>
              <a:rPr lang="en-US" sz="1300" dirty="0" err="1">
                <a:solidFill>
                  <a:schemeClr val="tx1">
                    <a:lumMod val="65000"/>
                    <a:lumOff val="35000"/>
                  </a:schemeClr>
                </a:solidFill>
                <a:latin typeface="Arial" panose="020B0604020202020204" pitchFamily="34" charset="0"/>
                <a:cs typeface="Arial" panose="020B0604020202020204" pitchFamily="34" charset="0"/>
              </a:rPr>
              <a:t>Soutif</a:t>
            </a:r>
            <a:r>
              <a:rPr lang="en-US" sz="1300" dirty="0">
                <a:solidFill>
                  <a:schemeClr val="tx1">
                    <a:lumMod val="65000"/>
                    <a:lumOff val="35000"/>
                  </a:schemeClr>
                </a:solidFill>
                <a:latin typeface="Arial" panose="020B0604020202020204" pitchFamily="34" charset="0"/>
                <a:cs typeface="Arial" panose="020B0604020202020204" pitchFamily="34" charset="0"/>
              </a:rPr>
              <a:t>, M., &amp; </a:t>
            </a:r>
            <a:r>
              <a:rPr lang="en-US" sz="1300" dirty="0" err="1">
                <a:solidFill>
                  <a:schemeClr val="tx1">
                    <a:lumMod val="65000"/>
                    <a:lumOff val="35000"/>
                  </a:schemeClr>
                </a:solidFill>
                <a:latin typeface="Arial" panose="020B0604020202020204" pitchFamily="34" charset="0"/>
                <a:cs typeface="Arial" panose="020B0604020202020204" pitchFamily="34" charset="0"/>
              </a:rPr>
              <a:t>Boutron</a:t>
            </a:r>
            <a:r>
              <a:rPr lang="en-US" sz="1300" dirty="0">
                <a:solidFill>
                  <a:schemeClr val="tx1">
                    <a:lumMod val="65000"/>
                    <a:lumOff val="35000"/>
                  </a:schemeClr>
                </a:solidFill>
                <a:latin typeface="Arial" panose="020B0604020202020204" pitchFamily="34" charset="0"/>
                <a:cs typeface="Arial" panose="020B0604020202020204" pitchFamily="34" charset="0"/>
              </a:rPr>
              <a:t>, C. F. (1996). A reconstruction of changes in copper production and copper emissions to the atmosphere during the past 7000 years. </a:t>
            </a:r>
            <a:r>
              <a:rPr lang="en-US" sz="1300" i="1" dirty="0">
                <a:solidFill>
                  <a:schemeClr val="tx1">
                    <a:lumMod val="65000"/>
                    <a:lumOff val="35000"/>
                  </a:schemeClr>
                </a:solidFill>
                <a:latin typeface="Arial" panose="020B0604020202020204" pitchFamily="34" charset="0"/>
                <a:cs typeface="Arial" panose="020B0604020202020204" pitchFamily="34" charset="0"/>
              </a:rPr>
              <a:t>Science of the Total Environment, 188</a:t>
            </a:r>
            <a:r>
              <a:rPr lang="en-US" sz="1300" dirty="0">
                <a:solidFill>
                  <a:schemeClr val="tx1">
                    <a:lumMod val="65000"/>
                    <a:lumOff val="35000"/>
                  </a:schemeClr>
                </a:solidFill>
                <a:latin typeface="Arial" panose="020B0604020202020204" pitchFamily="34" charset="0"/>
                <a:cs typeface="Arial" panose="020B0604020202020204" pitchFamily="34" charset="0"/>
              </a:rPr>
              <a:t>(2-3), 183-193.</a:t>
            </a:r>
            <a:endParaRPr lang="en-GB" sz="1300" dirty="0">
              <a:solidFill>
                <a:schemeClr val="tx1">
                  <a:lumMod val="65000"/>
                  <a:lumOff val="3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25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769</TotalTime>
  <Words>475</Words>
  <PresentationFormat>Widescreen</PresentationFormat>
  <Paragraphs>28</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Arial Black</vt:lpstr>
      <vt:lpstr>Office Theme</vt:lpstr>
      <vt:lpstr>Swansea case area during the Industrial Revolution</vt:lpstr>
      <vt:lpstr>Introduction </vt:lpstr>
      <vt:lpstr>People, Processes, and Technological Change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2025-11-07T21:37:57Z</dcterms:created>
  <dcterms:modified xsi:type="dcterms:W3CDTF">2025-11-08T10:27:47Z</dcterms:modified>
</cp:coreProperties>
</file>