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4"/>
  </p:notesMasterIdLst>
  <p:handoutMasterIdLst>
    <p:handoutMasterId r:id="rId75"/>
  </p:handoutMasterIdLst>
  <p:sldIdLst>
    <p:sldId id="256" r:id="rId2"/>
    <p:sldId id="322" r:id="rId3"/>
    <p:sldId id="257" r:id="rId4"/>
    <p:sldId id="299" r:id="rId5"/>
    <p:sldId id="300" r:id="rId6"/>
    <p:sldId id="301" r:id="rId7"/>
    <p:sldId id="302" r:id="rId8"/>
    <p:sldId id="308" r:id="rId9"/>
    <p:sldId id="304" r:id="rId10"/>
    <p:sldId id="305" r:id="rId11"/>
    <p:sldId id="306" r:id="rId12"/>
    <p:sldId id="260" r:id="rId13"/>
    <p:sldId id="261" r:id="rId14"/>
    <p:sldId id="262" r:id="rId15"/>
    <p:sldId id="263" r:id="rId16"/>
    <p:sldId id="264" r:id="rId17"/>
    <p:sldId id="265" r:id="rId18"/>
    <p:sldId id="323" r:id="rId19"/>
    <p:sldId id="326" r:id="rId20"/>
    <p:sldId id="324" r:id="rId21"/>
    <p:sldId id="325" r:id="rId22"/>
    <p:sldId id="266" r:id="rId23"/>
    <p:sldId id="309" r:id="rId24"/>
    <p:sldId id="267" r:id="rId25"/>
    <p:sldId id="268" r:id="rId26"/>
    <p:sldId id="270" r:id="rId27"/>
    <p:sldId id="275" r:id="rId28"/>
    <p:sldId id="277" r:id="rId29"/>
    <p:sldId id="327" r:id="rId30"/>
    <p:sldId id="310" r:id="rId31"/>
    <p:sldId id="311" r:id="rId32"/>
    <p:sldId id="278" r:id="rId33"/>
    <p:sldId id="320" r:id="rId34"/>
    <p:sldId id="321" r:id="rId35"/>
    <p:sldId id="312" r:id="rId36"/>
    <p:sldId id="313" r:id="rId37"/>
    <p:sldId id="281" r:id="rId38"/>
    <p:sldId id="282" r:id="rId39"/>
    <p:sldId id="283" r:id="rId40"/>
    <p:sldId id="284" r:id="rId41"/>
    <p:sldId id="319" r:id="rId42"/>
    <p:sldId id="285" r:id="rId43"/>
    <p:sldId id="314" r:id="rId44"/>
    <p:sldId id="315" r:id="rId45"/>
    <p:sldId id="316" r:id="rId46"/>
    <p:sldId id="317" r:id="rId47"/>
    <p:sldId id="318" r:id="rId48"/>
    <p:sldId id="329" r:id="rId49"/>
    <p:sldId id="328" r:id="rId50"/>
    <p:sldId id="330" r:id="rId51"/>
    <p:sldId id="331" r:id="rId52"/>
    <p:sldId id="332" r:id="rId53"/>
    <p:sldId id="333" r:id="rId54"/>
    <p:sldId id="334" r:id="rId55"/>
    <p:sldId id="335" r:id="rId56"/>
    <p:sldId id="336" r:id="rId57"/>
    <p:sldId id="337" r:id="rId58"/>
    <p:sldId id="339" r:id="rId59"/>
    <p:sldId id="340" r:id="rId60"/>
    <p:sldId id="341" r:id="rId61"/>
    <p:sldId id="338" r:id="rId62"/>
    <p:sldId id="342" r:id="rId63"/>
    <p:sldId id="350" r:id="rId64"/>
    <p:sldId id="343" r:id="rId65"/>
    <p:sldId id="344" r:id="rId66"/>
    <p:sldId id="345" r:id="rId67"/>
    <p:sldId id="346" r:id="rId68"/>
    <p:sldId id="347" r:id="rId69"/>
    <p:sldId id="348" r:id="rId70"/>
    <p:sldId id="349" r:id="rId71"/>
    <p:sldId id="289" r:id="rId72"/>
    <p:sldId id="290" r:id="rId73"/>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7" d="100"/>
          <a:sy n="87" d="100"/>
        </p:scale>
        <p:origin x="51" y="43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notesMaster" Target="notesMasters/notesMaster1.xml"/><Relationship Id="rId79"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748" cy="489259"/>
          </a:xfrm>
          <a:prstGeom prst="rect">
            <a:avLst/>
          </a:prstGeom>
        </p:spPr>
        <p:txBody>
          <a:bodyPr vert="horz" lIns="90198" tIns="45099" rIns="90198" bIns="45099" rtlCol="0"/>
          <a:lstStyle>
            <a:lvl1pPr algn="l">
              <a:defRPr sz="1200"/>
            </a:lvl1pPr>
          </a:lstStyle>
          <a:p>
            <a:endParaRPr lang="en-GB"/>
          </a:p>
        </p:txBody>
      </p:sp>
      <p:sp>
        <p:nvSpPr>
          <p:cNvPr id="3" name="Date Placeholder 2"/>
          <p:cNvSpPr>
            <a:spLocks noGrp="1"/>
          </p:cNvSpPr>
          <p:nvPr>
            <p:ph type="dt" sz="quarter" idx="1"/>
          </p:nvPr>
        </p:nvSpPr>
        <p:spPr>
          <a:xfrm>
            <a:off x="3808333" y="0"/>
            <a:ext cx="2914748" cy="489259"/>
          </a:xfrm>
          <a:prstGeom prst="rect">
            <a:avLst/>
          </a:prstGeom>
        </p:spPr>
        <p:txBody>
          <a:bodyPr vert="horz" lIns="90198" tIns="45099" rIns="90198" bIns="45099" rtlCol="0"/>
          <a:lstStyle>
            <a:lvl1pPr algn="r">
              <a:defRPr sz="1200"/>
            </a:lvl1pPr>
          </a:lstStyle>
          <a:p>
            <a:fld id="{BC8C85C6-FFA3-409A-8BCA-7D9FA2FC34C1}" type="datetimeFigureOut">
              <a:rPr lang="en-GB" smtClean="0"/>
              <a:t>20/03/2019</a:t>
            </a:fld>
            <a:endParaRPr lang="en-GB"/>
          </a:p>
        </p:txBody>
      </p:sp>
      <p:sp>
        <p:nvSpPr>
          <p:cNvPr id="4" name="Footer Placeholder 3"/>
          <p:cNvSpPr>
            <a:spLocks noGrp="1"/>
          </p:cNvSpPr>
          <p:nvPr>
            <p:ph type="ftr" sz="quarter" idx="2"/>
          </p:nvPr>
        </p:nvSpPr>
        <p:spPr>
          <a:xfrm>
            <a:off x="0" y="9284979"/>
            <a:ext cx="2914748" cy="489259"/>
          </a:xfrm>
          <a:prstGeom prst="rect">
            <a:avLst/>
          </a:prstGeom>
        </p:spPr>
        <p:txBody>
          <a:bodyPr vert="horz" lIns="90198" tIns="45099" rIns="90198" bIns="45099" rtlCol="0" anchor="b"/>
          <a:lstStyle>
            <a:lvl1pPr algn="l">
              <a:defRPr sz="1200"/>
            </a:lvl1pPr>
          </a:lstStyle>
          <a:p>
            <a:endParaRPr lang="en-GB"/>
          </a:p>
        </p:txBody>
      </p:sp>
      <p:sp>
        <p:nvSpPr>
          <p:cNvPr id="5" name="Slide Number Placeholder 4"/>
          <p:cNvSpPr>
            <a:spLocks noGrp="1"/>
          </p:cNvSpPr>
          <p:nvPr>
            <p:ph type="sldNum" sz="quarter" idx="3"/>
          </p:nvPr>
        </p:nvSpPr>
        <p:spPr>
          <a:xfrm>
            <a:off x="3808333" y="9284979"/>
            <a:ext cx="2914748" cy="489259"/>
          </a:xfrm>
          <a:prstGeom prst="rect">
            <a:avLst/>
          </a:prstGeom>
        </p:spPr>
        <p:txBody>
          <a:bodyPr vert="horz" lIns="90198" tIns="45099" rIns="90198" bIns="45099" rtlCol="0" anchor="b"/>
          <a:lstStyle>
            <a:lvl1pPr algn="r">
              <a:defRPr sz="1200"/>
            </a:lvl1pPr>
          </a:lstStyle>
          <a:p>
            <a:fld id="{DD868F52-467D-4081-8ED2-85F92DFF3478}" type="slidenum">
              <a:rPr lang="en-GB" smtClean="0"/>
              <a:t>‹#›</a:t>
            </a:fld>
            <a:endParaRPr lang="en-GB"/>
          </a:p>
        </p:txBody>
      </p:sp>
    </p:spTree>
    <p:extLst>
      <p:ext uri="{BB962C8B-B14F-4D97-AF65-F5344CB8AC3E}">
        <p14:creationId xmlns:p14="http://schemas.microsoft.com/office/powerpoint/2010/main" val="99308866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3321" cy="489985"/>
          </a:xfrm>
          <a:prstGeom prst="rect">
            <a:avLst/>
          </a:prstGeom>
        </p:spPr>
        <p:txBody>
          <a:bodyPr vert="horz" lIns="91861" tIns="45930" rIns="91861" bIns="45930" rtlCol="0"/>
          <a:lstStyle>
            <a:lvl1pPr algn="l">
              <a:defRPr sz="1200"/>
            </a:lvl1pPr>
          </a:lstStyle>
          <a:p>
            <a:endParaRPr lang="en-GB"/>
          </a:p>
        </p:txBody>
      </p:sp>
      <p:sp>
        <p:nvSpPr>
          <p:cNvPr id="3" name="Date Placeholder 2"/>
          <p:cNvSpPr>
            <a:spLocks noGrp="1"/>
          </p:cNvSpPr>
          <p:nvPr>
            <p:ph type="dt" idx="1"/>
          </p:nvPr>
        </p:nvSpPr>
        <p:spPr>
          <a:xfrm>
            <a:off x="3809728" y="0"/>
            <a:ext cx="2913321" cy="489985"/>
          </a:xfrm>
          <a:prstGeom prst="rect">
            <a:avLst/>
          </a:prstGeom>
        </p:spPr>
        <p:txBody>
          <a:bodyPr vert="horz" lIns="91861" tIns="45930" rIns="91861" bIns="45930" rtlCol="0"/>
          <a:lstStyle>
            <a:lvl1pPr algn="r">
              <a:defRPr sz="1200"/>
            </a:lvl1pPr>
          </a:lstStyle>
          <a:p>
            <a:fld id="{78114ADB-3434-4A2F-AC6B-172BCE1D35B7}" type="datetimeFigureOut">
              <a:rPr lang="en-GB" smtClean="0"/>
              <a:t>20/03/2019</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861" tIns="45930" rIns="91861" bIns="45930" rtlCol="0" anchor="ctr"/>
          <a:lstStyle/>
          <a:p>
            <a:endParaRPr lang="en-GB"/>
          </a:p>
        </p:txBody>
      </p:sp>
      <p:sp>
        <p:nvSpPr>
          <p:cNvPr id="5" name="Notes Placeholder 4"/>
          <p:cNvSpPr>
            <a:spLocks noGrp="1"/>
          </p:cNvSpPr>
          <p:nvPr>
            <p:ph type="body" sz="quarter" idx="3"/>
          </p:nvPr>
        </p:nvSpPr>
        <p:spPr>
          <a:xfrm>
            <a:off x="672305" y="4704170"/>
            <a:ext cx="5380040" cy="3848288"/>
          </a:xfrm>
          <a:prstGeom prst="rect">
            <a:avLst/>
          </a:prstGeom>
        </p:spPr>
        <p:txBody>
          <a:bodyPr vert="horz" lIns="91861" tIns="45930" rIns="91861" bIns="4593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4253"/>
            <a:ext cx="2913321" cy="489985"/>
          </a:xfrm>
          <a:prstGeom prst="rect">
            <a:avLst/>
          </a:prstGeom>
        </p:spPr>
        <p:txBody>
          <a:bodyPr vert="horz" lIns="91861" tIns="45930" rIns="91861" bIns="45930" rtlCol="0" anchor="b"/>
          <a:lstStyle>
            <a:lvl1pPr algn="l">
              <a:defRPr sz="1200"/>
            </a:lvl1pPr>
          </a:lstStyle>
          <a:p>
            <a:endParaRPr lang="en-GB"/>
          </a:p>
        </p:txBody>
      </p:sp>
      <p:sp>
        <p:nvSpPr>
          <p:cNvPr id="7" name="Slide Number Placeholder 6"/>
          <p:cNvSpPr>
            <a:spLocks noGrp="1"/>
          </p:cNvSpPr>
          <p:nvPr>
            <p:ph type="sldNum" sz="quarter" idx="5"/>
          </p:nvPr>
        </p:nvSpPr>
        <p:spPr>
          <a:xfrm>
            <a:off x="3809728" y="9284253"/>
            <a:ext cx="2913321" cy="489985"/>
          </a:xfrm>
          <a:prstGeom prst="rect">
            <a:avLst/>
          </a:prstGeom>
        </p:spPr>
        <p:txBody>
          <a:bodyPr vert="horz" lIns="91861" tIns="45930" rIns="91861" bIns="45930" rtlCol="0" anchor="b"/>
          <a:lstStyle>
            <a:lvl1pPr algn="r">
              <a:defRPr sz="1200"/>
            </a:lvl1pPr>
          </a:lstStyle>
          <a:p>
            <a:fld id="{23AE587C-DE48-436A-9AD0-BE6E9DBD9E6F}" type="slidenum">
              <a:rPr lang="en-GB" smtClean="0"/>
              <a:t>‹#›</a:t>
            </a:fld>
            <a:endParaRPr lang="en-GB"/>
          </a:p>
        </p:txBody>
      </p:sp>
    </p:spTree>
    <p:extLst>
      <p:ext uri="{BB962C8B-B14F-4D97-AF65-F5344CB8AC3E}">
        <p14:creationId xmlns:p14="http://schemas.microsoft.com/office/powerpoint/2010/main" val="2245690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6D58CF-32EB-4CCB-BAFE-B135C8E4873F}" type="slidenum">
              <a:rPr lang="en-GB" smtClean="0"/>
              <a:t>20</a:t>
            </a:fld>
            <a:endParaRPr lang="en-GB"/>
          </a:p>
        </p:txBody>
      </p:sp>
    </p:spTree>
    <p:extLst>
      <p:ext uri="{BB962C8B-B14F-4D97-AF65-F5344CB8AC3E}">
        <p14:creationId xmlns:p14="http://schemas.microsoft.com/office/powerpoint/2010/main" val="10543355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Rot="1" noChangeAspect="1" noChangeArrowheads="1" noTextEdit="1"/>
          </p:cNvSpPr>
          <p:nvPr>
            <p:ph type="sldImg"/>
          </p:nvPr>
        </p:nvSpPr>
        <p:spPr>
          <a:ln/>
        </p:spPr>
      </p:sp>
      <p:sp>
        <p:nvSpPr>
          <p:cNvPr id="12291" name="Rectangle 3"/>
          <p:cNvSpPr>
            <a:spLocks noGrp="1" noChangeArrowheads="1"/>
          </p:cNvSpPr>
          <p:nvPr>
            <p:ph type="body" idx="1"/>
          </p:nvPr>
        </p:nvSpPr>
        <p:spPr>
          <a:noFill/>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860835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25553A2-1BB5-42BD-9A38-A9BEAD58876C}" type="datetimeFigureOut">
              <a:rPr lang="en-GB" smtClean="0"/>
              <a:t>20/03/2019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5E76C-67F7-40CE-9B76-22A0C48A552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44467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25553A2-1BB5-42BD-9A38-A9BEAD58876C}" type="datetimeFigureOut">
              <a:rPr lang="en-GB" smtClean="0"/>
              <a:t>20/03/2019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3566816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25553A2-1BB5-42BD-9A38-A9BEAD58876C}" type="datetimeFigureOut">
              <a:rPr lang="en-GB" smtClean="0"/>
              <a:t>20/03/2019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5E76C-67F7-40CE-9B76-22A0C48A552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99766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25553A2-1BB5-42BD-9A38-A9BEAD58876C}" type="datetimeFigureOut">
              <a:rPr lang="en-GB" smtClean="0"/>
              <a:t>20/03/2019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3407601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25553A2-1BB5-42BD-9A38-A9BEAD58876C}" type="datetimeFigureOut">
              <a:rPr lang="en-GB" smtClean="0"/>
              <a:t>20/03/2019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2784851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25553A2-1BB5-42BD-9A38-A9BEAD58876C}" type="datetimeFigureOut">
              <a:rPr lang="en-GB" smtClean="0"/>
              <a:t>20/03/2019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533247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25553A2-1BB5-42BD-9A38-A9BEAD58876C}" type="datetimeFigureOut">
              <a:rPr lang="en-GB" smtClean="0"/>
              <a:t>20/03/2019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699026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725553A2-1BB5-42BD-9A38-A9BEAD58876C}" type="datetimeFigureOut">
              <a:rPr lang="en-GB" smtClean="0"/>
              <a:t>20/03/2019</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6F5E76C-67F7-40CE-9B76-22A0C48A5524}" type="slidenum">
              <a:rPr lang="en-GB" smtClean="0"/>
              <a:t>‹#›</a:t>
            </a:fld>
            <a:endParaRPr lang="en-GB"/>
          </a:p>
        </p:txBody>
      </p:sp>
    </p:spTree>
    <p:extLst>
      <p:ext uri="{BB962C8B-B14F-4D97-AF65-F5344CB8AC3E}">
        <p14:creationId xmlns:p14="http://schemas.microsoft.com/office/powerpoint/2010/main" val="10621240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25553A2-1BB5-42BD-9A38-A9BEAD58876C}" type="datetimeFigureOut">
              <a:rPr lang="en-GB" smtClean="0"/>
              <a:t>20/03/2019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15932074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25553A2-1BB5-42BD-9A38-A9BEAD58876C}" type="datetimeFigureOut">
              <a:rPr lang="en-GB" smtClean="0"/>
              <a:t>20/03/2019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2910088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25553A2-1BB5-42BD-9A38-A9BEAD58876C}" type="datetimeFigureOut">
              <a:rPr lang="en-GB" smtClean="0"/>
              <a:t>20/03/2019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2984664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725553A2-1BB5-42BD-9A38-A9BEAD58876C}" type="datetimeFigureOut">
              <a:rPr lang="en-GB" smtClean="0"/>
              <a:t>20/03/2019</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86F5E76C-67F7-40CE-9B76-22A0C48A5524}"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19185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mailto:c.j.lewis@uwtsd.ac.uk"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bing.com/videos/search?q=hOW+TO+PLAN+AN+ENQUIRY+BASED+LEARNING+PROJECT+IN+PRIMARY+SCIENCE&amp;qpvt=hOW+TO+PLAN+AN+ENQUIRY+BASED+LEARNING+PROJECT+IN+PRIMARY+SCIENCE&amp;FORM=VDRE" TargetMode="External"/><Relationship Id="rId2" Type="http://schemas.openxmlformats.org/officeDocument/2006/relationships/hyperlink" Target="https://www.bing.com/videos/search?q=hOW+TO+PLAN+AN+ENQUIRY+BASED+LEARNING+PROJECT+IN+PRIMARY+SCIENCE&amp;view=detail&amp;mid=4CA29128D14A70D17D6D4CA29128D14A70D17D6D&amp;FORM=VIRE" TargetMode="External"/><Relationship Id="rId1" Type="http://schemas.openxmlformats.org/officeDocument/2006/relationships/slideLayout" Target="../slideLayouts/slideLayout2.xml"/><Relationship Id="rId5" Type="http://schemas.openxmlformats.org/officeDocument/2006/relationships/hyperlink" Target="https://www.britishcouncil.org/voices-magazine/how-use-inquiry-based-learning-young-learners" TargetMode="External"/><Relationship Id="rId4" Type="http://schemas.openxmlformats.org/officeDocument/2006/relationships/hyperlink" Target="http://www.cienciaviva.pt/projectos/pollen/guia.pdf"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www.kathmurdoch.com.au/new-page-2-1/" TargetMode="External"/><Relationship Id="rId2" Type="http://schemas.openxmlformats.org/officeDocument/2006/relationships/hyperlink" Target="https://static1.squarespace.com/static/55c7efeae4b0f5d2463be2d1/t/5b286ad770a6ad0778162a32/1529375449199/DetailedDescriptionOfInquiryCycle2015.pdf"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hyperlink" Target="https://www.stem.org.uk/resources/collection/3059/nuffield-primary-science" TargetMode="External"/><Relationship Id="rId2" Type="http://schemas.openxmlformats.org/officeDocument/2006/relationships/hyperlink" Target="http://www.nuffieldfoundation.org/primary-science-and-space" TargetMode="Externa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hyperlink" Target="https://educationendowmentfoundation.org.uk/our-work/projects/thinking-doing-talking-science" TargetMode="External"/><Relationship Id="rId2" Type="http://schemas.openxmlformats.org/officeDocument/2006/relationships/hyperlink" Target="http://enews.pearson.com/rsps/m/mpTHYqT802Zy92SrPzlAxY3qNv741vaqoJbN1vmV1cQ" TargetMode="Externa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8" Type="http://schemas.openxmlformats.org/officeDocument/2006/relationships/hyperlink" Target="https://wellcome.ac.uk/what-we-do/our-work/transforming-primary-science" TargetMode="External"/><Relationship Id="rId3" Type="http://schemas.openxmlformats.org/officeDocument/2006/relationships/hyperlink" Target="https://www.stem.org.uk/primary-science" TargetMode="External"/><Relationship Id="rId7" Type="http://schemas.openxmlformats.org/officeDocument/2006/relationships/hyperlink" Target="https://pstt.org.uk/" TargetMode="External"/><Relationship Id="rId2" Type="http://schemas.openxmlformats.org/officeDocument/2006/relationships/hyperlink" Target="http://www.nuffieldfoundation.org/primary-science-and-space" TargetMode="External"/><Relationship Id="rId1" Type="http://schemas.openxmlformats.org/officeDocument/2006/relationships/slideLayout" Target="../slideLayouts/slideLayout2.xml"/><Relationship Id="rId6" Type="http://schemas.openxmlformats.org/officeDocument/2006/relationships/hyperlink" Target="https://pstt.org.uk/resources/curriculum-materials" TargetMode="External"/><Relationship Id="rId5" Type="http://schemas.openxmlformats.org/officeDocument/2006/relationships/hyperlink" Target="http://www.schoolscience.co.uk/primary/resources" TargetMode="External"/><Relationship Id="rId4" Type="http://schemas.openxmlformats.org/officeDocument/2006/relationships/hyperlink" Target="https://www.stem.org.uk/elibrary/resource/35440" TargetMode="External"/><Relationship Id="rId9" Type="http://schemas.openxmlformats.org/officeDocument/2006/relationships/hyperlink" Target="http://www.ase.org.uk/journals/primary-science/issue-contents/" TargetMode="Externa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ECAD5006C </a:t>
            </a:r>
            <a:endParaRPr lang="en-GB" dirty="0"/>
          </a:p>
        </p:txBody>
      </p:sp>
      <p:sp>
        <p:nvSpPr>
          <p:cNvPr id="5" name="Content Placeholder 4"/>
          <p:cNvSpPr>
            <a:spLocks noGrp="1"/>
          </p:cNvSpPr>
          <p:nvPr>
            <p:ph idx="1"/>
          </p:nvPr>
        </p:nvSpPr>
        <p:spPr/>
        <p:txBody>
          <a:bodyPr/>
          <a:lstStyle/>
          <a:p>
            <a:endParaRPr lang="en-GB" dirty="0" smtClean="0"/>
          </a:p>
          <a:p>
            <a:r>
              <a:rPr lang="en-GB" sz="4000" dirty="0" err="1" smtClean="0"/>
              <a:t>Gwyddoniaeth</a:t>
            </a:r>
            <a:r>
              <a:rPr lang="en-GB" sz="4000" dirty="0" smtClean="0"/>
              <a:t> a </a:t>
            </a:r>
            <a:r>
              <a:rPr lang="en-GB" sz="4000" dirty="0" err="1" smtClean="0"/>
              <a:t>Dysgu</a:t>
            </a:r>
            <a:r>
              <a:rPr lang="en-GB" sz="4000" dirty="0" smtClean="0"/>
              <a:t> </a:t>
            </a:r>
            <a:r>
              <a:rPr lang="en-GB" sz="4000" dirty="0" err="1" smtClean="0"/>
              <a:t>Seiliedig</a:t>
            </a:r>
            <a:r>
              <a:rPr lang="en-GB" sz="4000" dirty="0" smtClean="0"/>
              <a:t> </a:t>
            </a:r>
            <a:r>
              <a:rPr lang="en-GB" sz="4000" dirty="0" err="1" smtClean="0"/>
              <a:t>ar</a:t>
            </a:r>
            <a:r>
              <a:rPr lang="en-GB" sz="4000" dirty="0" smtClean="0"/>
              <a:t> </a:t>
            </a:r>
            <a:r>
              <a:rPr lang="en-GB" sz="4000" dirty="0" err="1" smtClean="0"/>
              <a:t>Ymholi</a:t>
            </a:r>
            <a:endParaRPr lang="en-GB" sz="4000" dirty="0"/>
          </a:p>
        </p:txBody>
      </p:sp>
    </p:spTree>
    <p:extLst>
      <p:ext uri="{BB962C8B-B14F-4D97-AF65-F5344CB8AC3E}">
        <p14:creationId xmlns:p14="http://schemas.microsoft.com/office/powerpoint/2010/main" val="162924458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uccess-Quotes-July-23.jpg"/>
          <p:cNvPicPr>
            <a:picLocks noGrp="1" noChangeAspect="1"/>
          </p:cNvPicPr>
          <p:nvPr>
            <p:ph idx="1"/>
          </p:nvPr>
        </p:nvPicPr>
        <p:blipFill>
          <a:blip r:embed="rId2"/>
          <a:stretch>
            <a:fillRect/>
          </a:stretch>
        </p:blipFill>
        <p:spPr>
          <a:xfrm>
            <a:off x="1588664" y="1036638"/>
            <a:ext cx="9014672" cy="4525962"/>
          </a:xfrm>
        </p:spPr>
      </p:pic>
    </p:spTree>
    <p:extLst>
      <p:ext uri="{BB962C8B-B14F-4D97-AF65-F5344CB8AC3E}">
        <p14:creationId xmlns:p14="http://schemas.microsoft.com/office/powerpoint/2010/main" val="2115640104"/>
      </p:ext>
    </p:extLst>
  </p:cSld>
  <p:clrMapOvr>
    <a:masterClrMapping/>
  </p:clrMapOvr>
  <p:transition advTm="30547"/>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Amcanion</a:t>
            </a:r>
            <a:r>
              <a:rPr lang="en-GB" dirty="0" smtClean="0"/>
              <a:t> y </a:t>
            </a:r>
            <a:r>
              <a:rPr lang="en-GB" dirty="0" err="1" smtClean="0"/>
              <a:t>sesiynau</a:t>
            </a:r>
            <a:r>
              <a:rPr lang="en-GB" dirty="0" smtClean="0"/>
              <a:t> </a:t>
            </a:r>
            <a:r>
              <a:rPr lang="en-GB" dirty="0" err="1" smtClean="0"/>
              <a:t>gwyddoniaeth</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GB" dirty="0"/>
              <a:t> </a:t>
            </a:r>
            <a:r>
              <a:rPr lang="en-GB" dirty="0" smtClean="0"/>
              <a:t> </a:t>
            </a:r>
            <a:r>
              <a:rPr lang="en-GB" dirty="0" err="1" smtClean="0"/>
              <a:t>Adfyfyrio</a:t>
            </a:r>
            <a:r>
              <a:rPr lang="en-GB" dirty="0" smtClean="0"/>
              <a:t> </a:t>
            </a:r>
            <a:r>
              <a:rPr lang="en-GB" dirty="0" err="1" smtClean="0"/>
              <a:t>ar</a:t>
            </a:r>
            <a:r>
              <a:rPr lang="en-GB" dirty="0" smtClean="0"/>
              <a:t> </a:t>
            </a:r>
            <a:r>
              <a:rPr lang="en-GB" dirty="0" err="1" smtClean="0"/>
              <a:t>natur</a:t>
            </a:r>
            <a:r>
              <a:rPr lang="en-GB" dirty="0" smtClean="0"/>
              <a:t> </a:t>
            </a:r>
            <a:r>
              <a:rPr lang="en-GB" dirty="0" err="1" smtClean="0"/>
              <a:t>gwyddoniaeth</a:t>
            </a:r>
            <a:r>
              <a:rPr lang="en-GB" dirty="0" smtClean="0"/>
              <a:t> </a:t>
            </a:r>
            <a:r>
              <a:rPr lang="en-GB" dirty="0" err="1" smtClean="0"/>
              <a:t>yn</a:t>
            </a:r>
            <a:r>
              <a:rPr lang="en-GB" dirty="0" smtClean="0"/>
              <a:t> </a:t>
            </a:r>
            <a:r>
              <a:rPr lang="en-GB" dirty="0" err="1" smtClean="0"/>
              <a:t>yr</a:t>
            </a:r>
            <a:r>
              <a:rPr lang="en-GB" dirty="0" smtClean="0"/>
              <a:t> </a:t>
            </a:r>
            <a:r>
              <a:rPr lang="en-GB" dirty="0" err="1" smtClean="0"/>
              <a:t>ysgol</a:t>
            </a:r>
            <a:r>
              <a:rPr lang="en-GB" dirty="0" smtClean="0"/>
              <a:t> </a:t>
            </a:r>
            <a:r>
              <a:rPr lang="en-GB" dirty="0" err="1" smtClean="0"/>
              <a:t>gynradd</a:t>
            </a:r>
            <a:endParaRPr lang="en-GB" dirty="0"/>
          </a:p>
          <a:p>
            <a:pPr>
              <a:buFont typeface="Wingdings" panose="05000000000000000000" pitchFamily="2" charset="2"/>
              <a:buChar char="§"/>
            </a:pPr>
            <a:r>
              <a:rPr lang="en-GB" dirty="0"/>
              <a:t>  </a:t>
            </a:r>
            <a:r>
              <a:rPr lang="en-GB" dirty="0" err="1" smtClean="0"/>
              <a:t>Egwyddorion</a:t>
            </a:r>
            <a:r>
              <a:rPr lang="en-GB" dirty="0" smtClean="0"/>
              <a:t> a “</a:t>
            </a:r>
            <a:r>
              <a:rPr lang="en-GB" dirty="0" err="1" smtClean="0"/>
              <a:t>Syniadau</a:t>
            </a:r>
            <a:r>
              <a:rPr lang="en-GB" dirty="0" smtClean="0"/>
              <a:t> </a:t>
            </a:r>
            <a:r>
              <a:rPr lang="en-GB" dirty="0" err="1" smtClean="0"/>
              <a:t>mawr</a:t>
            </a:r>
            <a:r>
              <a:rPr lang="en-GB" dirty="0" smtClean="0"/>
              <a:t>” </a:t>
            </a:r>
            <a:r>
              <a:rPr lang="en-GB" dirty="0" err="1" smtClean="0"/>
              <a:t>gwyddoniaeth</a:t>
            </a:r>
            <a:r>
              <a:rPr lang="en-GB" dirty="0" smtClean="0"/>
              <a:t> </a:t>
            </a:r>
            <a:r>
              <a:rPr lang="en-GB" dirty="0"/>
              <a:t>– </a:t>
            </a:r>
            <a:r>
              <a:rPr lang="en-GB" dirty="0" err="1" smtClean="0"/>
              <a:t>sgiliau</a:t>
            </a:r>
            <a:r>
              <a:rPr lang="en-GB" dirty="0" smtClean="0"/>
              <a:t> </a:t>
            </a:r>
            <a:r>
              <a:rPr lang="en-GB" dirty="0" err="1" smtClean="0"/>
              <a:t>ymholi</a:t>
            </a:r>
            <a:r>
              <a:rPr lang="en-GB" dirty="0" smtClean="0"/>
              <a:t> a </a:t>
            </a:r>
            <a:r>
              <a:rPr lang="en-GB" dirty="0" err="1" smtClean="0"/>
              <a:t>chysyniadau</a:t>
            </a:r>
            <a:endParaRPr lang="en-GB" dirty="0"/>
          </a:p>
          <a:p>
            <a:pPr>
              <a:buFont typeface="Wingdings" panose="05000000000000000000" pitchFamily="2" charset="2"/>
              <a:buChar char="§"/>
            </a:pPr>
            <a:r>
              <a:rPr lang="en-GB" dirty="0"/>
              <a:t>  </a:t>
            </a:r>
            <a:r>
              <a:rPr lang="en-GB" dirty="0" err="1" smtClean="0"/>
              <a:t>Ymholiad</a:t>
            </a:r>
            <a:r>
              <a:rPr lang="en-GB" dirty="0" smtClean="0"/>
              <a:t> </a:t>
            </a:r>
            <a:r>
              <a:rPr lang="en-GB" dirty="0" err="1" smtClean="0"/>
              <a:t>gwyddoniaeth</a:t>
            </a:r>
            <a:r>
              <a:rPr lang="en-GB" dirty="0" smtClean="0"/>
              <a:t> ac </a:t>
            </a:r>
            <a:r>
              <a:rPr lang="en-GB" dirty="0" err="1" smtClean="0"/>
              <a:t>esblygiad</a:t>
            </a:r>
            <a:r>
              <a:rPr lang="en-GB" dirty="0" smtClean="0"/>
              <a:t> y </a:t>
            </a:r>
            <a:r>
              <a:rPr lang="en-GB" dirty="0" err="1" smtClean="0"/>
              <a:t>cwricwlwm</a:t>
            </a:r>
            <a:r>
              <a:rPr lang="en-GB" dirty="0" smtClean="0"/>
              <a:t> </a:t>
            </a:r>
            <a:r>
              <a:rPr lang="en-GB" dirty="0" err="1" smtClean="0"/>
              <a:t>yng</a:t>
            </a:r>
            <a:r>
              <a:rPr lang="en-GB" dirty="0" smtClean="0"/>
              <a:t> </a:t>
            </a:r>
            <a:r>
              <a:rPr lang="en-GB" dirty="0" err="1" smtClean="0"/>
              <a:t>Nghymru</a:t>
            </a:r>
            <a:r>
              <a:rPr lang="en-GB" dirty="0" smtClean="0"/>
              <a:t> </a:t>
            </a:r>
            <a:r>
              <a:rPr lang="en-GB" dirty="0"/>
              <a:t>(</a:t>
            </a:r>
            <a:r>
              <a:rPr lang="en-GB" dirty="0" smtClean="0"/>
              <a:t>Donaldson, </a:t>
            </a:r>
            <a:r>
              <a:rPr lang="en-GB" dirty="0" err="1" smtClean="0"/>
              <a:t>sgiliau</a:t>
            </a:r>
            <a:r>
              <a:rPr lang="en-GB" dirty="0" smtClean="0"/>
              <a:t> </a:t>
            </a:r>
            <a:r>
              <a:rPr lang="en-GB" dirty="0" err="1" smtClean="0"/>
              <a:t>penodol</a:t>
            </a:r>
            <a:r>
              <a:rPr lang="en-GB" dirty="0" smtClean="0"/>
              <a:t>)</a:t>
            </a:r>
            <a:endParaRPr lang="en-GB" dirty="0"/>
          </a:p>
          <a:p>
            <a:pPr>
              <a:buFont typeface="Wingdings" panose="05000000000000000000" pitchFamily="2" charset="2"/>
              <a:buChar char="§"/>
            </a:pPr>
            <a:r>
              <a:rPr lang="en-GB" dirty="0"/>
              <a:t>  </a:t>
            </a:r>
            <a:r>
              <a:rPr lang="en-GB" dirty="0" err="1" smtClean="0"/>
              <a:t>Diffinio</a:t>
            </a:r>
            <a:r>
              <a:rPr lang="en-GB" dirty="0" smtClean="0"/>
              <a:t> model </a:t>
            </a:r>
            <a:r>
              <a:rPr lang="en-GB" dirty="0" err="1" smtClean="0"/>
              <a:t>cyffredinol</a:t>
            </a:r>
            <a:r>
              <a:rPr lang="en-GB" dirty="0" smtClean="0"/>
              <a:t> o </a:t>
            </a:r>
            <a:r>
              <a:rPr lang="en-GB" dirty="0" err="1" smtClean="0"/>
              <a:t>ymholi</a:t>
            </a:r>
            <a:r>
              <a:rPr lang="en-GB" dirty="0" smtClean="0"/>
              <a:t> </a:t>
            </a:r>
            <a:r>
              <a:rPr lang="en-GB" dirty="0" err="1" smtClean="0"/>
              <a:t>mewn</a:t>
            </a:r>
            <a:r>
              <a:rPr lang="en-GB" dirty="0" smtClean="0"/>
              <a:t> </a:t>
            </a:r>
            <a:r>
              <a:rPr lang="en-GB" dirty="0" err="1" smtClean="0"/>
              <a:t>gwyddoniaeth</a:t>
            </a:r>
            <a:endParaRPr lang="en-GB" dirty="0"/>
          </a:p>
          <a:p>
            <a:pPr>
              <a:buFont typeface="Wingdings" panose="05000000000000000000" pitchFamily="2" charset="2"/>
              <a:buChar char="§"/>
            </a:pPr>
            <a:r>
              <a:rPr lang="en-GB" dirty="0"/>
              <a:t>  </a:t>
            </a:r>
            <a:r>
              <a:rPr lang="en-GB" dirty="0" err="1" smtClean="0"/>
              <a:t>Ymholiad</a:t>
            </a:r>
            <a:r>
              <a:rPr lang="en-GB" dirty="0" smtClean="0"/>
              <a:t> </a:t>
            </a:r>
            <a:r>
              <a:rPr lang="en-GB" dirty="0" err="1" smtClean="0"/>
              <a:t>gwyddonol</a:t>
            </a:r>
            <a:r>
              <a:rPr lang="en-GB" dirty="0" smtClean="0"/>
              <a:t> a </a:t>
            </a:r>
            <a:r>
              <a:rPr lang="en-GB" dirty="0" err="1" smtClean="0"/>
              <a:t>Dysgu</a:t>
            </a:r>
            <a:r>
              <a:rPr lang="en-GB" dirty="0" smtClean="0"/>
              <a:t> </a:t>
            </a:r>
            <a:r>
              <a:rPr lang="en-GB" dirty="0" err="1" smtClean="0"/>
              <a:t>Seiliedig</a:t>
            </a:r>
            <a:r>
              <a:rPr lang="en-GB" dirty="0" smtClean="0"/>
              <a:t> </a:t>
            </a:r>
            <a:r>
              <a:rPr lang="en-GB" dirty="0" err="1" smtClean="0"/>
              <a:t>ar</a:t>
            </a:r>
            <a:r>
              <a:rPr lang="en-GB" dirty="0" smtClean="0"/>
              <a:t> </a:t>
            </a:r>
            <a:r>
              <a:rPr lang="en-GB" dirty="0" err="1" smtClean="0"/>
              <a:t>Ymholi</a:t>
            </a:r>
            <a:r>
              <a:rPr lang="en-GB" dirty="0" smtClean="0"/>
              <a:t> (DSY) – </a:t>
            </a:r>
            <a:r>
              <a:rPr lang="en-GB" dirty="0" err="1" smtClean="0"/>
              <a:t>Theori</a:t>
            </a:r>
            <a:r>
              <a:rPr lang="en-GB" dirty="0" smtClean="0"/>
              <a:t> </a:t>
            </a:r>
            <a:r>
              <a:rPr lang="en-GB" dirty="0" err="1" smtClean="0"/>
              <a:t>mewn</a:t>
            </a:r>
            <a:r>
              <a:rPr lang="en-GB" dirty="0" smtClean="0"/>
              <a:t> </a:t>
            </a:r>
            <a:r>
              <a:rPr lang="en-GB" dirty="0" err="1" smtClean="0"/>
              <a:t>i</a:t>
            </a:r>
            <a:r>
              <a:rPr lang="en-GB" dirty="0" smtClean="0"/>
              <a:t> </a:t>
            </a:r>
            <a:r>
              <a:rPr lang="en-GB" dirty="0" err="1" smtClean="0"/>
              <a:t>ymarfer</a:t>
            </a:r>
            <a:r>
              <a:rPr lang="en-GB" dirty="0" smtClean="0"/>
              <a:t> </a:t>
            </a:r>
            <a:r>
              <a:rPr lang="en-GB" dirty="0" err="1" smtClean="0"/>
              <a:t>yn</a:t>
            </a:r>
            <a:r>
              <a:rPr lang="en-GB" dirty="0" smtClean="0"/>
              <a:t> y </a:t>
            </a:r>
            <a:r>
              <a:rPr lang="en-GB" dirty="0" err="1" smtClean="0"/>
              <a:t>dosbarth</a:t>
            </a:r>
            <a:r>
              <a:rPr lang="en-GB" dirty="0" smtClean="0"/>
              <a:t>?</a:t>
            </a:r>
          </a:p>
          <a:p>
            <a:pPr>
              <a:buFont typeface="Wingdings" panose="05000000000000000000" pitchFamily="2" charset="2"/>
              <a:buChar char="§"/>
            </a:pPr>
            <a:r>
              <a:rPr lang="en-GB" dirty="0"/>
              <a:t> </a:t>
            </a:r>
            <a:r>
              <a:rPr lang="en-GB" dirty="0" err="1" smtClean="0"/>
              <a:t>Hyrwyddo</a:t>
            </a:r>
            <a:r>
              <a:rPr lang="en-GB" dirty="0" smtClean="0"/>
              <a:t> </a:t>
            </a:r>
            <a:r>
              <a:rPr lang="en-GB" dirty="0" err="1" smtClean="0"/>
              <a:t>cydweithio</a:t>
            </a:r>
            <a:r>
              <a:rPr lang="en-GB" dirty="0" smtClean="0"/>
              <a:t> </a:t>
            </a:r>
            <a:r>
              <a:rPr lang="en-GB" dirty="0" err="1" smtClean="0"/>
              <a:t>mewn</a:t>
            </a:r>
            <a:r>
              <a:rPr lang="en-GB" dirty="0" smtClean="0"/>
              <a:t> </a:t>
            </a:r>
            <a:r>
              <a:rPr lang="en-GB" dirty="0" err="1" smtClean="0"/>
              <a:t>grwpiau</a:t>
            </a:r>
            <a:r>
              <a:rPr lang="en-GB" dirty="0" smtClean="0"/>
              <a:t> </a:t>
            </a:r>
            <a:r>
              <a:rPr lang="en-GB" dirty="0" err="1" smtClean="0"/>
              <a:t>i</a:t>
            </a:r>
            <a:r>
              <a:rPr lang="en-GB" dirty="0" smtClean="0"/>
              <a:t> </a:t>
            </a:r>
            <a:r>
              <a:rPr lang="en-GB" dirty="0" err="1" smtClean="0"/>
              <a:t>gynllunio</a:t>
            </a:r>
            <a:r>
              <a:rPr lang="en-GB" dirty="0" smtClean="0"/>
              <a:t>, </a:t>
            </a:r>
            <a:r>
              <a:rPr lang="en-GB" dirty="0" err="1" smtClean="0"/>
              <a:t>datblygu</a:t>
            </a:r>
            <a:r>
              <a:rPr lang="en-GB" dirty="0" smtClean="0"/>
              <a:t> ac </a:t>
            </a:r>
            <a:r>
              <a:rPr lang="en-GB" dirty="0" err="1" smtClean="0"/>
              <a:t>adfyfyrio</a:t>
            </a:r>
            <a:r>
              <a:rPr lang="en-GB" dirty="0" smtClean="0"/>
              <a:t> </a:t>
            </a:r>
            <a:r>
              <a:rPr lang="en-GB" dirty="0" err="1" smtClean="0"/>
              <a:t>ar</a:t>
            </a:r>
            <a:r>
              <a:rPr lang="en-GB" dirty="0" smtClean="0"/>
              <a:t> </a:t>
            </a:r>
            <a:r>
              <a:rPr lang="en-GB" dirty="0" err="1" smtClean="0"/>
              <a:t>gyd-destun</a:t>
            </a:r>
            <a:r>
              <a:rPr lang="en-GB" dirty="0" smtClean="0"/>
              <a:t> a </a:t>
            </a:r>
            <a:r>
              <a:rPr lang="en-GB" dirty="0" err="1" smtClean="0"/>
              <a:t>ddewiswyd</a:t>
            </a:r>
            <a:endParaRPr lang="en-GB" dirty="0" smtClean="0"/>
          </a:p>
          <a:p>
            <a:pPr>
              <a:buFont typeface="Wingdings" panose="05000000000000000000" pitchFamily="2" charset="2"/>
              <a:buChar char="§"/>
            </a:pPr>
            <a:r>
              <a:rPr lang="en-GB" dirty="0" smtClean="0"/>
              <a:t> </a:t>
            </a:r>
            <a:r>
              <a:rPr lang="en-GB" dirty="0" err="1" smtClean="0"/>
              <a:t>Cysylltu</a:t>
            </a:r>
            <a:r>
              <a:rPr lang="en-GB" dirty="0" smtClean="0"/>
              <a:t> </a:t>
            </a:r>
            <a:r>
              <a:rPr lang="en-GB" dirty="0" err="1" smtClean="0"/>
              <a:t>gyda</a:t>
            </a:r>
            <a:r>
              <a:rPr lang="en-GB" dirty="0" smtClean="0"/>
              <a:t> </a:t>
            </a:r>
            <a:r>
              <a:rPr lang="en-GB" dirty="0" err="1" smtClean="0"/>
              <a:t>heriau’r</a:t>
            </a:r>
            <a:r>
              <a:rPr lang="en-GB" dirty="0" smtClean="0"/>
              <a:t> </a:t>
            </a:r>
            <a:r>
              <a:rPr lang="en-GB" dirty="0" err="1" smtClean="0"/>
              <a:t>aseiniad</a:t>
            </a:r>
            <a:r>
              <a:rPr lang="en-GB" dirty="0" smtClean="0"/>
              <a:t> – </a:t>
            </a:r>
            <a:r>
              <a:rPr lang="en-GB" dirty="0" err="1" smtClean="0"/>
              <a:t>cyfeiriadau</a:t>
            </a:r>
            <a:r>
              <a:rPr lang="en-GB" dirty="0" smtClean="0"/>
              <a:t> a </a:t>
            </a:r>
            <a:r>
              <a:rPr lang="en-GB" dirty="0" err="1" smtClean="0"/>
              <a:t>gwybodaeth</a:t>
            </a:r>
            <a:r>
              <a:rPr lang="en-GB" dirty="0" smtClean="0"/>
              <a:t> </a:t>
            </a:r>
            <a:r>
              <a:rPr lang="en-GB" dirty="0" err="1" smtClean="0"/>
              <a:t>perthnasol</a:t>
            </a:r>
            <a:endParaRPr lang="en-GB" dirty="0"/>
          </a:p>
          <a:p>
            <a:endParaRPr lang="en-GB" dirty="0"/>
          </a:p>
        </p:txBody>
      </p:sp>
    </p:spTree>
    <p:extLst>
      <p:ext uri="{BB962C8B-B14F-4D97-AF65-F5344CB8AC3E}">
        <p14:creationId xmlns:p14="http://schemas.microsoft.com/office/powerpoint/2010/main" val="204129132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394977"/>
            <a:ext cx="10058400" cy="1450757"/>
          </a:xfrm>
        </p:spPr>
        <p:txBody>
          <a:bodyPr>
            <a:normAutofit fontScale="90000"/>
          </a:bodyPr>
          <a:lstStyle/>
          <a:p>
            <a:r>
              <a:rPr lang="cy-GB" dirty="0" smtClean="0"/>
              <a:t/>
            </a:r>
            <a:br>
              <a:rPr lang="cy-GB" dirty="0" smtClean="0"/>
            </a:br>
            <a:r>
              <a:rPr lang="cy-GB" dirty="0"/>
              <a:t/>
            </a:r>
            <a:br>
              <a:rPr lang="cy-GB" dirty="0"/>
            </a:br>
            <a:r>
              <a:rPr lang="cy-GB" sz="3100" dirty="0" smtClean="0"/>
              <a:t>Os </a:t>
            </a:r>
            <a:r>
              <a:rPr lang="cy-GB" sz="3100" dirty="0"/>
              <a:t>bydd arnoch angen trafod rhywbeth sy’n ymwneud â’r modwl, </a:t>
            </a:r>
            <a:r>
              <a:rPr lang="cy-GB" sz="3100" dirty="0" smtClean="0"/>
              <a:t>cysylltwch </a:t>
            </a:r>
            <a:r>
              <a:rPr lang="cy-GB" sz="3100" dirty="0"/>
              <a:t>â:</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cy-GB" dirty="0"/>
              <a:t> </a:t>
            </a:r>
            <a:endParaRPr lang="en-GB" dirty="0"/>
          </a:p>
          <a:p>
            <a:r>
              <a:rPr lang="cy-GB" dirty="0"/>
              <a:t>Arweinydd Modwl </a:t>
            </a:r>
            <a:r>
              <a:rPr lang="cy-GB" dirty="0" smtClean="0"/>
              <a:t>a thiwtor Gwyddoniaeth</a:t>
            </a:r>
            <a:r>
              <a:rPr lang="cy-GB" dirty="0"/>
              <a:t>: </a:t>
            </a:r>
            <a:endParaRPr lang="en-GB" dirty="0"/>
          </a:p>
          <a:p>
            <a:r>
              <a:rPr lang="cy-GB" b="1" dirty="0"/>
              <a:t>Dr Ceri Lewis </a:t>
            </a:r>
            <a:endParaRPr lang="en-GB" b="1" dirty="0"/>
          </a:p>
          <a:p>
            <a:r>
              <a:rPr lang="cy-GB" u="sng" dirty="0">
                <a:hlinkClick r:id="rId2"/>
              </a:rPr>
              <a:t>c.j.lewis@uwtsd.ac.uk</a:t>
            </a:r>
            <a:r>
              <a:rPr lang="cy-GB" dirty="0"/>
              <a:t>	</a:t>
            </a:r>
            <a:endParaRPr lang="cy-GB" dirty="0" smtClean="0"/>
          </a:p>
          <a:p>
            <a:r>
              <a:rPr lang="cy-GB" dirty="0" smtClean="0"/>
              <a:t>01267 </a:t>
            </a:r>
            <a:r>
              <a:rPr lang="cy-GB" dirty="0"/>
              <a:t>676658</a:t>
            </a:r>
            <a:endParaRPr lang="en-GB" dirty="0"/>
          </a:p>
          <a:p>
            <a:r>
              <a:rPr lang="cy-GB" dirty="0"/>
              <a:t> </a:t>
            </a:r>
            <a:endParaRPr lang="en-GB" dirty="0"/>
          </a:p>
          <a:p>
            <a:r>
              <a:rPr lang="en-GB" b="1" dirty="0" smtClean="0"/>
              <a:t>Dr </a:t>
            </a:r>
            <a:r>
              <a:rPr lang="en-GB" b="1" dirty="0"/>
              <a:t>Sioned </a:t>
            </a:r>
            <a:r>
              <a:rPr lang="en-GB" b="1" dirty="0" smtClean="0"/>
              <a:t>Hughes</a:t>
            </a:r>
            <a:r>
              <a:rPr lang="en-GB" dirty="0" smtClean="0"/>
              <a:t>: Hanes, </a:t>
            </a:r>
            <a:r>
              <a:rPr lang="en-GB" dirty="0" err="1" smtClean="0"/>
              <a:t>Daearyddiaeth</a:t>
            </a:r>
            <a:r>
              <a:rPr lang="en-GB" dirty="0" smtClean="0"/>
              <a:t> ac </a:t>
            </a:r>
            <a:r>
              <a:rPr lang="en-GB" dirty="0" err="1" smtClean="0"/>
              <a:t>Addysg</a:t>
            </a:r>
            <a:r>
              <a:rPr lang="en-GB" dirty="0" smtClean="0"/>
              <a:t> </a:t>
            </a:r>
            <a:r>
              <a:rPr lang="en-GB" dirty="0" err="1" smtClean="0"/>
              <a:t>Grefyddol</a:t>
            </a:r>
            <a:endParaRPr lang="en-GB" dirty="0" smtClean="0"/>
          </a:p>
          <a:p>
            <a:r>
              <a:rPr lang="en-GB" dirty="0"/>
              <a:t>		</a:t>
            </a:r>
          </a:p>
        </p:txBody>
      </p:sp>
    </p:spTree>
    <p:extLst>
      <p:ext uri="{BB962C8B-B14F-4D97-AF65-F5344CB8AC3E}">
        <p14:creationId xmlns:p14="http://schemas.microsoft.com/office/powerpoint/2010/main" val="99381998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Amcanion</a:t>
            </a:r>
            <a:r>
              <a:rPr lang="en-GB" dirty="0" smtClean="0"/>
              <a:t> </a:t>
            </a:r>
            <a:endParaRPr lang="en-GB" dirty="0"/>
          </a:p>
        </p:txBody>
      </p:sp>
      <p:sp>
        <p:nvSpPr>
          <p:cNvPr id="3" name="Content Placeholder 2"/>
          <p:cNvSpPr>
            <a:spLocks noGrp="1"/>
          </p:cNvSpPr>
          <p:nvPr>
            <p:ph idx="1"/>
          </p:nvPr>
        </p:nvSpPr>
        <p:spPr/>
        <p:txBody>
          <a:bodyPr/>
          <a:lstStyle/>
          <a:p>
            <a:pPr lvl="0" fontAlgn="base" hangingPunct="0"/>
            <a:endParaRPr lang="cy-GB" dirty="0" smtClean="0"/>
          </a:p>
          <a:p>
            <a:pPr fontAlgn="base" hangingPunct="0"/>
            <a:r>
              <a:rPr lang="cy-GB" sz="2800" dirty="0" smtClean="0"/>
              <a:t>Datblygu </a:t>
            </a:r>
            <a:r>
              <a:rPr lang="cy-GB" sz="2800" dirty="0"/>
              <a:t>gwybodaeth, dealltwriaeth ac ymwybyddiaeth feirniadol myfyrwyr ynghylch modelau dysgu seiliedig ar ymholi. </a:t>
            </a:r>
            <a:endParaRPr lang="en-GB" sz="2800" dirty="0"/>
          </a:p>
          <a:p>
            <a:pPr fontAlgn="base" hangingPunct="0"/>
            <a:endParaRPr lang="cy-GB" sz="2800" dirty="0" smtClean="0"/>
          </a:p>
          <a:p>
            <a:pPr fontAlgn="base" hangingPunct="0"/>
            <a:r>
              <a:rPr lang="cy-GB" sz="2800" dirty="0" smtClean="0"/>
              <a:t>Archwilio </a:t>
            </a:r>
            <a:r>
              <a:rPr lang="cy-GB" sz="2800" dirty="0"/>
              <a:t>gwahanol sgiliau ymholi a’r modd y gellir hyrwyddo’r rhain yn yr ystod oedran 3-11.</a:t>
            </a:r>
            <a:endParaRPr lang="en-GB" sz="2800" dirty="0"/>
          </a:p>
          <a:p>
            <a:endParaRPr lang="en-GB" dirty="0"/>
          </a:p>
        </p:txBody>
      </p:sp>
    </p:spTree>
    <p:extLst>
      <p:ext uri="{BB962C8B-B14F-4D97-AF65-F5344CB8AC3E}">
        <p14:creationId xmlns:p14="http://schemas.microsoft.com/office/powerpoint/2010/main" val="346050803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Deilliannau</a:t>
            </a:r>
            <a:r>
              <a:rPr lang="en-GB" dirty="0" smtClean="0"/>
              <a:t> </a:t>
            </a:r>
            <a:r>
              <a:rPr lang="en-GB" dirty="0" err="1" smtClean="0"/>
              <a:t>Dysgu</a:t>
            </a:r>
            <a:r>
              <a:rPr lang="en-GB" dirty="0" smtClean="0"/>
              <a:t> </a:t>
            </a:r>
            <a:endParaRPr lang="en-GB" dirty="0"/>
          </a:p>
        </p:txBody>
      </p:sp>
      <p:sp>
        <p:nvSpPr>
          <p:cNvPr id="3" name="Content Placeholder 2"/>
          <p:cNvSpPr>
            <a:spLocks noGrp="1"/>
          </p:cNvSpPr>
          <p:nvPr>
            <p:ph idx="1"/>
          </p:nvPr>
        </p:nvSpPr>
        <p:spPr>
          <a:xfrm>
            <a:off x="1097279" y="1845734"/>
            <a:ext cx="10324253" cy="4023360"/>
          </a:xfrm>
        </p:spPr>
        <p:txBody>
          <a:bodyPr>
            <a:normAutofit/>
          </a:bodyPr>
          <a:lstStyle/>
          <a:p>
            <a:pPr marL="0" indent="0">
              <a:buNone/>
            </a:pPr>
            <a:endParaRPr lang="cy-GB" sz="2400" dirty="0" smtClean="0"/>
          </a:p>
          <a:p>
            <a:pPr marL="0" indent="0">
              <a:buNone/>
            </a:pPr>
            <a:r>
              <a:rPr lang="cy-GB" sz="2400" dirty="0" smtClean="0"/>
              <a:t>Ar </a:t>
            </a:r>
            <a:r>
              <a:rPr lang="cy-GB" sz="2400" dirty="0"/>
              <a:t>ôl cwblhau’r modwl hwn yn llwyddiannus, dylai’r myfyriwr </a:t>
            </a:r>
            <a:r>
              <a:rPr lang="cy-GB" sz="2400" dirty="0" smtClean="0"/>
              <a:t>allu dangos </a:t>
            </a:r>
            <a:r>
              <a:rPr lang="cy-GB" sz="2400" dirty="0"/>
              <a:t>y gallu i</a:t>
            </a:r>
            <a:r>
              <a:rPr lang="cy-GB" sz="2400" dirty="0" smtClean="0"/>
              <a:t>:</a:t>
            </a:r>
          </a:p>
          <a:p>
            <a:pPr marL="0" indent="0">
              <a:buNone/>
            </a:pPr>
            <a:endParaRPr lang="cy-GB" sz="2400" dirty="0"/>
          </a:p>
          <a:p>
            <a:pPr lvl="1" fontAlgn="base" hangingPunct="0"/>
            <a:r>
              <a:rPr lang="en-US" sz="2400" dirty="0" err="1" smtClean="0"/>
              <a:t>Dd</a:t>
            </a:r>
            <a:r>
              <a:rPr lang="cy-GB" sz="2400" dirty="0"/>
              <a:t>iffinio ac esbonio </a:t>
            </a:r>
            <a:r>
              <a:rPr lang="cy-GB" sz="2400" b="1" dirty="0"/>
              <a:t>potensial</a:t>
            </a:r>
            <a:r>
              <a:rPr lang="cy-GB" sz="2400" dirty="0"/>
              <a:t> dysgu seiliedig ar ymholi yn yr ysgol gynradd.</a:t>
            </a:r>
            <a:endParaRPr lang="en-GB" sz="2400" dirty="0"/>
          </a:p>
          <a:p>
            <a:pPr lvl="1" fontAlgn="base" hangingPunct="0"/>
            <a:r>
              <a:rPr lang="en-US" sz="2400" b="1" dirty="0" err="1" smtClean="0"/>
              <a:t>Nodi’n</a:t>
            </a:r>
            <a:r>
              <a:rPr lang="en-US" sz="2400" b="1" dirty="0" smtClean="0"/>
              <a:t> </a:t>
            </a:r>
            <a:r>
              <a:rPr lang="en-US" sz="2400" b="1" dirty="0" err="1" smtClean="0"/>
              <a:t>feirniadol</a:t>
            </a:r>
            <a:r>
              <a:rPr lang="en-US" sz="2400" b="1" dirty="0" smtClean="0"/>
              <a:t> </a:t>
            </a:r>
            <a:r>
              <a:rPr lang="cy-GB" sz="2400" b="1" dirty="0"/>
              <a:t>sgiliau ymholi penodol </a:t>
            </a:r>
            <a:r>
              <a:rPr lang="cy-GB" sz="2400" dirty="0"/>
              <a:t>a’r modd y gellir datblygu’r rhain mewn ystod o gyd-destunau daearyddol, hanesyddol, gwyddonol a chrefyddol trwy’r ystod oedran </a:t>
            </a:r>
            <a:r>
              <a:rPr lang="en-US" sz="2400" dirty="0" smtClean="0"/>
              <a:t>3-11.</a:t>
            </a:r>
            <a:endParaRPr lang="en-GB" sz="2400" dirty="0" smtClean="0"/>
          </a:p>
          <a:p>
            <a:pPr lvl="1" fontAlgn="base" hangingPunct="0"/>
            <a:r>
              <a:rPr lang="en-US" sz="2400" dirty="0" err="1" smtClean="0"/>
              <a:t>Dadansoddi’r</a:t>
            </a:r>
            <a:r>
              <a:rPr lang="en-US" sz="2400" dirty="0" smtClean="0"/>
              <a:t> </a:t>
            </a:r>
            <a:r>
              <a:rPr lang="cy-GB" sz="2400" dirty="0" smtClean="0"/>
              <a:t>gwahanol </a:t>
            </a:r>
            <a:r>
              <a:rPr lang="cy-GB" sz="2400" b="1" dirty="0" smtClean="0"/>
              <a:t>fodelau</a:t>
            </a:r>
            <a:r>
              <a:rPr lang="cy-GB" sz="2400" dirty="0" smtClean="0"/>
              <a:t> a dulliau sy’n seiliedig ar ymholi.</a:t>
            </a:r>
            <a:endParaRPr lang="en-GB" sz="2400" dirty="0"/>
          </a:p>
        </p:txBody>
      </p:sp>
    </p:spTree>
    <p:extLst>
      <p:ext uri="{BB962C8B-B14F-4D97-AF65-F5344CB8AC3E}">
        <p14:creationId xmlns:p14="http://schemas.microsoft.com/office/powerpoint/2010/main" val="352551649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9933" y="286603"/>
            <a:ext cx="10988298" cy="1046251"/>
          </a:xfrm>
        </p:spPr>
        <p:txBody>
          <a:bodyPr>
            <a:normAutofit/>
          </a:bodyPr>
          <a:lstStyle/>
          <a:p>
            <a:r>
              <a:rPr lang="en-GB" sz="4400" dirty="0" err="1" smtClean="0"/>
              <a:t>Cyflwyniad</a:t>
            </a:r>
            <a:r>
              <a:rPr lang="en-GB" sz="4400" dirty="0" smtClean="0"/>
              <a:t> </a:t>
            </a:r>
            <a:r>
              <a:rPr lang="en-GB" sz="4400" dirty="0" err="1" smtClean="0"/>
              <a:t>i</a:t>
            </a:r>
            <a:r>
              <a:rPr lang="en-GB" sz="4400" dirty="0" smtClean="0"/>
              <a:t> “</a:t>
            </a:r>
            <a:r>
              <a:rPr lang="en-GB" sz="4400" dirty="0" err="1" smtClean="0"/>
              <a:t>Ddysgu</a:t>
            </a:r>
            <a:r>
              <a:rPr lang="en-GB" sz="4400" dirty="0" smtClean="0"/>
              <a:t> </a:t>
            </a:r>
            <a:r>
              <a:rPr lang="en-GB" sz="4400" dirty="0" err="1" smtClean="0"/>
              <a:t>yn</a:t>
            </a:r>
            <a:r>
              <a:rPr lang="en-GB" sz="4400" dirty="0" smtClean="0"/>
              <a:t> </a:t>
            </a:r>
            <a:r>
              <a:rPr lang="en-GB" sz="4400" dirty="0" err="1" smtClean="0"/>
              <a:t>Seiliedig</a:t>
            </a:r>
            <a:r>
              <a:rPr lang="en-GB" sz="4400" dirty="0" smtClean="0"/>
              <a:t> </a:t>
            </a:r>
            <a:r>
              <a:rPr lang="en-GB" sz="4400" dirty="0" err="1" smtClean="0"/>
              <a:t>ar</a:t>
            </a:r>
            <a:r>
              <a:rPr lang="en-GB" sz="4400" dirty="0" smtClean="0"/>
              <a:t> </a:t>
            </a:r>
            <a:r>
              <a:rPr lang="en-GB" sz="4400" dirty="0" err="1" smtClean="0"/>
              <a:t>Ymholi</a:t>
            </a:r>
            <a:r>
              <a:rPr lang="en-GB" sz="4400" dirty="0" smtClean="0"/>
              <a:t>” (DSY)</a:t>
            </a:r>
            <a:endParaRPr lang="en-GB" sz="4400" dirty="0"/>
          </a:p>
        </p:txBody>
      </p:sp>
      <p:sp>
        <p:nvSpPr>
          <p:cNvPr id="3" name="Content Placeholder 2"/>
          <p:cNvSpPr>
            <a:spLocks noGrp="1"/>
          </p:cNvSpPr>
          <p:nvPr>
            <p:ph idx="1"/>
          </p:nvPr>
        </p:nvSpPr>
        <p:spPr>
          <a:xfrm>
            <a:off x="1097280" y="2040467"/>
            <a:ext cx="10058400" cy="4023360"/>
          </a:xfrm>
        </p:spPr>
        <p:txBody>
          <a:bodyPr>
            <a:normAutofit/>
          </a:bodyPr>
          <a:lstStyle/>
          <a:p>
            <a:r>
              <a:rPr lang="cy-GB" sz="3200" dirty="0" smtClean="0"/>
              <a:t>Cyfeiria </a:t>
            </a:r>
            <a:r>
              <a:rPr lang="cy-GB" sz="3200" dirty="0"/>
              <a:t>DSY at ddull o addysgu a dysgu sy’n seiliedig ar ymholiad hunangyfeiriol gan y dysgwr. </a:t>
            </a:r>
            <a:endParaRPr lang="cy-GB" sz="3200" dirty="0" smtClean="0"/>
          </a:p>
          <a:p>
            <a:endParaRPr lang="cy-GB" dirty="0" smtClean="0"/>
          </a:p>
          <a:p>
            <a:r>
              <a:rPr lang="cy-GB" sz="3200" dirty="0" smtClean="0"/>
              <a:t>Yn </a:t>
            </a:r>
            <a:r>
              <a:rPr lang="cy-GB" sz="3200" dirty="0"/>
              <a:t>achos DSY, proses o ddarganfod ac ymholi sy’n ysgogi’r dysgu ac o’r herwydd, gellid ei ystyried yn derm ymbarél ar gyfer dysgu sy’n cynnwys, er enghraifft, </a:t>
            </a:r>
            <a:r>
              <a:rPr lang="cy-GB" sz="3200" b="1" dirty="0"/>
              <a:t>ddysgu sy’n seiliedig ar broblemau, gwaith maes, prosiectau neu astudiaethau achos. </a:t>
            </a:r>
            <a:endParaRPr lang="en-US" sz="3200" b="1" dirty="0"/>
          </a:p>
          <a:p>
            <a:endParaRPr lang="en-GB" dirty="0"/>
          </a:p>
        </p:txBody>
      </p:sp>
    </p:spTree>
    <p:extLst>
      <p:ext uri="{BB962C8B-B14F-4D97-AF65-F5344CB8AC3E}">
        <p14:creationId xmlns:p14="http://schemas.microsoft.com/office/powerpoint/2010/main" val="424760528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cy-GB" sz="3200" dirty="0"/>
              <a:t>Gan ddechrau gyda ‘senario’ ac o dan gyfarwyddyd hwylusydd (athro), </a:t>
            </a:r>
            <a:r>
              <a:rPr lang="cy-GB" sz="3200" b="1" dirty="0"/>
              <a:t>noda dysgwyr </a:t>
            </a:r>
            <a:r>
              <a:rPr lang="cy-GB" sz="3200" dirty="0"/>
              <a:t>eu materion a'u </a:t>
            </a:r>
            <a:r>
              <a:rPr lang="cy-GB" sz="3200" b="1" dirty="0"/>
              <a:t>cwestiynau eu hunain. </a:t>
            </a:r>
          </a:p>
          <a:p>
            <a:r>
              <a:rPr lang="cy-GB" sz="3200" dirty="0" smtClean="0"/>
              <a:t>Wedyn </a:t>
            </a:r>
            <a:r>
              <a:rPr lang="cy-GB" sz="3200" dirty="0"/>
              <a:t>astudiant </a:t>
            </a:r>
            <a:r>
              <a:rPr lang="cy-GB" sz="3200" b="1" dirty="0"/>
              <a:t>yr adnoddau y mae arnynt eu hangen i ymchwilio i’r pwnc, </a:t>
            </a:r>
            <a:r>
              <a:rPr lang="cy-GB" sz="3200" dirty="0"/>
              <a:t>a thrwy hynny sicrhau’r wybodaeth yr oedd ei hangen. </a:t>
            </a:r>
          </a:p>
          <a:p>
            <a:r>
              <a:rPr lang="cy-GB" sz="3200" dirty="0" smtClean="0"/>
              <a:t>Gellir </a:t>
            </a:r>
            <a:r>
              <a:rPr lang="cy-GB" sz="3200" dirty="0"/>
              <a:t>dadlau bod </a:t>
            </a:r>
            <a:r>
              <a:rPr lang="cy-GB" sz="3200" b="1" dirty="0"/>
              <a:t>gwybodaeth a enillir </a:t>
            </a:r>
            <a:r>
              <a:rPr lang="cy-GB" sz="3200" dirty="0"/>
              <a:t>yn y modd hwn yn </a:t>
            </a:r>
            <a:r>
              <a:rPr lang="cy-GB" sz="3200" b="1" dirty="0"/>
              <a:t>haws ei chofio </a:t>
            </a:r>
            <a:r>
              <a:rPr lang="cy-GB" sz="3200" dirty="0"/>
              <a:t>am iddi ddod o brofiad ac mewn perthynas â phroblem go iawn.</a:t>
            </a:r>
            <a:endParaRPr lang="en-GB" sz="3200" dirty="0"/>
          </a:p>
          <a:p>
            <a:endParaRPr lang="en-GB" dirty="0"/>
          </a:p>
        </p:txBody>
      </p:sp>
    </p:spTree>
    <p:extLst>
      <p:ext uri="{BB962C8B-B14F-4D97-AF65-F5344CB8AC3E}">
        <p14:creationId xmlns:p14="http://schemas.microsoft.com/office/powerpoint/2010/main" val="56648261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Nodweddion</a:t>
            </a:r>
            <a:r>
              <a:rPr lang="en-GB" dirty="0" smtClean="0"/>
              <a:t> DSY</a:t>
            </a:r>
            <a:endParaRPr lang="en-GB" dirty="0"/>
          </a:p>
        </p:txBody>
      </p:sp>
      <p:sp>
        <p:nvSpPr>
          <p:cNvPr id="3" name="Content Placeholder 2"/>
          <p:cNvSpPr>
            <a:spLocks noGrp="1"/>
          </p:cNvSpPr>
          <p:nvPr>
            <p:ph idx="1"/>
          </p:nvPr>
        </p:nvSpPr>
        <p:spPr/>
        <p:txBody>
          <a:bodyPr>
            <a:normAutofit fontScale="92500"/>
          </a:bodyPr>
          <a:lstStyle/>
          <a:p>
            <a:pPr lvl="0" fontAlgn="base" hangingPunct="0"/>
            <a:r>
              <a:rPr lang="cy-GB" sz="2600" dirty="0"/>
              <a:t>Mae’r dysgu’n canolbwyntio ar ddisgyblion yn y bôn gyda phwyslais</a:t>
            </a:r>
            <a:r>
              <a:rPr lang="cy-GB" sz="2600" b="1" dirty="0"/>
              <a:t> ar waith annibynnol/grŵp </a:t>
            </a:r>
            <a:r>
              <a:rPr lang="cy-GB" sz="2600" dirty="0"/>
              <a:t>a defnydd y llyfrgell, y we ac adnoddau gwybodaeth eraill.</a:t>
            </a:r>
            <a:endParaRPr lang="en-GB" sz="2600" dirty="0"/>
          </a:p>
          <a:p>
            <a:pPr lvl="0" fontAlgn="base" hangingPunct="0"/>
            <a:r>
              <a:rPr lang="cy-GB" sz="2600" dirty="0"/>
              <a:t>Daw athrawon yn </a:t>
            </a:r>
            <a:r>
              <a:rPr lang="cy-GB" sz="2600" b="1" dirty="0"/>
              <a:t>hwyluswyr, </a:t>
            </a:r>
            <a:r>
              <a:rPr lang="cy-GB" sz="2600" dirty="0"/>
              <a:t>gan gynnig anogaeth a chefnogaeth er mwyn i ddysgwyr fynd yn gyfrifol am yr hyn a ddysgant a sut. </a:t>
            </a:r>
            <a:endParaRPr lang="en-GB" sz="2600" dirty="0"/>
          </a:p>
          <a:p>
            <a:pPr lvl="0" fontAlgn="base" hangingPunct="0"/>
            <a:r>
              <a:rPr lang="cy-GB" sz="2600" dirty="0"/>
              <a:t>Cyrhaedda dysgwyr bwynt lle nad ydynt yn ymchwilio i gwestiynau a osodir gan eraill, ond </a:t>
            </a:r>
            <a:r>
              <a:rPr lang="cy-GB" sz="2600" b="1" dirty="0"/>
              <a:t>gallant lunio eu pynciau ymchwil eu hun </a:t>
            </a:r>
            <a:r>
              <a:rPr lang="cy-GB" sz="2600" dirty="0"/>
              <a:t>a throi’r ymchwil hwnnw’n wybodaeth ddiddorol.</a:t>
            </a:r>
            <a:endParaRPr lang="en-GB" sz="2600" dirty="0"/>
          </a:p>
          <a:p>
            <a:pPr lvl="0" fontAlgn="base" hangingPunct="0"/>
            <a:r>
              <a:rPr lang="cy-GB" sz="2600" dirty="0"/>
              <a:t>Caiff dysgwyr nid yn unig </a:t>
            </a:r>
            <a:r>
              <a:rPr lang="cy-GB" sz="2600" b="1" dirty="0"/>
              <a:t>ddealltwriaeth ddyfnach o’r pwnc</a:t>
            </a:r>
            <a:r>
              <a:rPr lang="cy-GB" sz="2600" dirty="0"/>
              <a:t>, ond hefyd y </a:t>
            </a:r>
            <a:r>
              <a:rPr lang="cy-GB" sz="2600" b="1" dirty="0"/>
              <a:t>sgiliau datblygu gwybodaeth </a:t>
            </a:r>
            <a:r>
              <a:rPr lang="cy-GB" sz="2600" dirty="0"/>
              <a:t>ac arwain sydd eu hangen ar gyfer mynd i'r afael â </a:t>
            </a:r>
            <a:r>
              <a:rPr lang="cy-GB" sz="2600" b="1" dirty="0"/>
              <a:t>phroblemau </a:t>
            </a:r>
            <a:r>
              <a:rPr lang="cy-GB" sz="2600" dirty="0"/>
              <a:t>cymhleth a geir yn </a:t>
            </a:r>
            <a:r>
              <a:rPr lang="cy-GB" sz="2600" b="1" dirty="0"/>
              <a:t>y byd go iawn.</a:t>
            </a:r>
            <a:endParaRPr lang="en-GB" sz="2600" b="1" dirty="0"/>
          </a:p>
          <a:p>
            <a:endParaRPr lang="en-GB" dirty="0"/>
          </a:p>
        </p:txBody>
      </p:sp>
    </p:spTree>
    <p:extLst>
      <p:ext uri="{BB962C8B-B14F-4D97-AF65-F5344CB8AC3E}">
        <p14:creationId xmlns:p14="http://schemas.microsoft.com/office/powerpoint/2010/main" val="241843543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Manteision</a:t>
            </a:r>
            <a:r>
              <a:rPr lang="en-GB" dirty="0" smtClean="0"/>
              <a:t> DSY</a:t>
            </a:r>
            <a:endParaRPr lang="en-GB" dirty="0"/>
          </a:p>
        </p:txBody>
      </p:sp>
      <p:sp>
        <p:nvSpPr>
          <p:cNvPr id="3" name="Content Placeholder 2"/>
          <p:cNvSpPr>
            <a:spLocks noGrp="1"/>
          </p:cNvSpPr>
          <p:nvPr>
            <p:ph idx="1"/>
          </p:nvPr>
        </p:nvSpPr>
        <p:spPr/>
        <p:txBody>
          <a:bodyPr>
            <a:normAutofit lnSpcReduction="10000"/>
          </a:bodyPr>
          <a:lstStyle/>
          <a:p>
            <a:pPr lvl="0" fontAlgn="base" hangingPunct="0"/>
            <a:r>
              <a:rPr lang="cy-GB" sz="2200" dirty="0"/>
              <a:t>Yn sylfaenol, mae disgyblion yn ymwneud yn fwy â’r maes dysgu/pwnc. Ystyrir bod </a:t>
            </a:r>
            <a:r>
              <a:rPr lang="cy-GB" sz="2200" b="1" dirty="0"/>
              <a:t>dysgu’n fwy perthnasol i anghenion dysgwyr</a:t>
            </a:r>
            <a:r>
              <a:rPr lang="cy-GB" sz="2200" dirty="0"/>
              <a:t>, ac o’r herwydd maent yn frwd ac yn </a:t>
            </a:r>
            <a:r>
              <a:rPr lang="cy-GB" sz="2200" b="1" dirty="0"/>
              <a:t>eiddgar i ddysgu.</a:t>
            </a:r>
            <a:endParaRPr lang="en-GB" sz="2200" b="1" dirty="0"/>
          </a:p>
          <a:p>
            <a:pPr lvl="0" fontAlgn="base" hangingPunct="0"/>
            <a:r>
              <a:rPr lang="cy-GB" sz="2200" dirty="0"/>
              <a:t>Gall dysgwyr ymhelaethu ar hyn y maent wedi’i ddysgu trwy </a:t>
            </a:r>
            <a:r>
              <a:rPr lang="cy-GB" sz="2200" b="1" dirty="0"/>
              <a:t>ddilyn eu diddordebau </a:t>
            </a:r>
            <a:r>
              <a:rPr lang="cy-GB" sz="2200" dirty="0"/>
              <a:t>ymchwil eu hunain.</a:t>
            </a:r>
            <a:endParaRPr lang="en-GB" sz="2200" dirty="0"/>
          </a:p>
          <a:p>
            <a:pPr lvl="0" fontAlgn="base" hangingPunct="0"/>
            <a:r>
              <a:rPr lang="cy-GB" sz="2200" dirty="0"/>
              <a:t>Caniatâ DSY i ddisgyblion ddatblygu dull mwy hyblyg o ddysgu, gan roi’r rhyddid a’r cyfrifoldeb iddynt drefnu eu patrwm gweithio oddi mewn i gyfyngiadau amser y dasg.</a:t>
            </a:r>
            <a:endParaRPr lang="en-GB" sz="2200" dirty="0"/>
          </a:p>
          <a:p>
            <a:pPr lvl="0" fontAlgn="base" hangingPunct="0"/>
            <a:r>
              <a:rPr lang="cy-GB" sz="2200" dirty="0"/>
              <a:t>Mae </a:t>
            </a:r>
            <a:r>
              <a:rPr lang="cy-GB" sz="2200" b="1" dirty="0"/>
              <a:t>gweithio oddi mewn i grŵp </a:t>
            </a:r>
            <a:r>
              <a:rPr lang="cy-GB" sz="2200" dirty="0"/>
              <a:t>a </a:t>
            </a:r>
            <a:r>
              <a:rPr lang="cy-GB" sz="2200" b="1" dirty="0"/>
              <a:t>chyfathrebu ag eraill </a:t>
            </a:r>
            <a:r>
              <a:rPr lang="cy-GB" sz="2200" dirty="0"/>
              <a:t>yn sgiliau byw hanfodol i ddisgyblion.</a:t>
            </a:r>
            <a:endParaRPr lang="en-GB" sz="2200" dirty="0"/>
          </a:p>
          <a:p>
            <a:pPr lvl="0" fontAlgn="base" hangingPunct="0"/>
            <a:r>
              <a:rPr lang="cy-GB" sz="2200" dirty="0"/>
              <a:t>I athrawon, mae defnyddio modelau a dulliau DSY yn </a:t>
            </a:r>
            <a:r>
              <a:rPr lang="cy-GB" sz="2200" b="1" dirty="0"/>
              <a:t>helpu i ddeall y broses ddysgu ac anghenion newidiol dysgwyr/disgyblion</a:t>
            </a:r>
            <a:r>
              <a:rPr lang="cy-GB" sz="2200" dirty="0"/>
              <a:t>.</a:t>
            </a:r>
            <a:endParaRPr lang="en-GB" sz="2200" dirty="0"/>
          </a:p>
          <a:p>
            <a:endParaRPr lang="en-GB" dirty="0"/>
          </a:p>
        </p:txBody>
      </p:sp>
    </p:spTree>
    <p:extLst>
      <p:ext uri="{BB962C8B-B14F-4D97-AF65-F5344CB8AC3E}">
        <p14:creationId xmlns:p14="http://schemas.microsoft.com/office/powerpoint/2010/main" val="299296439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Tasg</a:t>
            </a:r>
            <a:r>
              <a:rPr lang="en-GB" dirty="0" smtClean="0"/>
              <a:t> a </a:t>
            </a:r>
            <a:r>
              <a:rPr lang="en-GB" dirty="0" err="1" smtClean="0"/>
              <a:t>Chyfarwyddyd</a:t>
            </a:r>
            <a:r>
              <a:rPr lang="en-GB" dirty="0" smtClean="0"/>
              <a:t> </a:t>
            </a:r>
            <a:r>
              <a:rPr lang="en-GB" dirty="0" err="1" smtClean="0"/>
              <a:t>Asesu</a:t>
            </a:r>
            <a:r>
              <a:rPr lang="en-GB" dirty="0" smtClean="0"/>
              <a:t> </a:t>
            </a:r>
            <a:endParaRPr lang="en-GB" dirty="0"/>
          </a:p>
        </p:txBody>
      </p:sp>
      <p:sp>
        <p:nvSpPr>
          <p:cNvPr id="3" name="Content Placeholder 2"/>
          <p:cNvSpPr>
            <a:spLocks noGrp="1"/>
          </p:cNvSpPr>
          <p:nvPr>
            <p:ph idx="1"/>
          </p:nvPr>
        </p:nvSpPr>
        <p:spPr/>
        <p:txBody>
          <a:bodyPr/>
          <a:lstStyle/>
          <a:p>
            <a:endParaRPr lang="en-GB" dirty="0" smtClean="0"/>
          </a:p>
          <a:p>
            <a:r>
              <a:rPr lang="en-GB" dirty="0" err="1" smtClean="0"/>
              <a:t>Gweler</a:t>
            </a:r>
            <a:r>
              <a:rPr lang="en-GB" dirty="0" smtClean="0"/>
              <a:t> y </a:t>
            </a:r>
            <a:r>
              <a:rPr lang="en-GB" dirty="0" err="1" smtClean="0"/>
              <a:t>copi</a:t>
            </a:r>
            <a:r>
              <a:rPr lang="en-GB" dirty="0" smtClean="0"/>
              <a:t> </a:t>
            </a:r>
            <a:r>
              <a:rPr lang="en-GB" dirty="0" err="1" smtClean="0"/>
              <a:t>caled</a:t>
            </a:r>
            <a:r>
              <a:rPr lang="en-GB" dirty="0" smtClean="0"/>
              <a:t> a </a:t>
            </a:r>
            <a:r>
              <a:rPr lang="en-GB" dirty="0" err="1" smtClean="0"/>
              <a:t>ddarparwyd</a:t>
            </a:r>
            <a:r>
              <a:rPr lang="en-GB" dirty="0" smtClean="0"/>
              <a:t> ac </a:t>
            </a:r>
            <a:r>
              <a:rPr lang="en-GB" dirty="0" err="1" smtClean="0"/>
              <a:t>ar</a:t>
            </a:r>
            <a:r>
              <a:rPr lang="en-GB" dirty="0" smtClean="0"/>
              <a:t> Moodle</a:t>
            </a:r>
          </a:p>
          <a:p>
            <a:endParaRPr lang="en-GB" dirty="0"/>
          </a:p>
          <a:p>
            <a:endParaRPr lang="en-GB" dirty="0" smtClean="0"/>
          </a:p>
          <a:p>
            <a:r>
              <a:rPr lang="en-GB" dirty="0" err="1" smtClean="0"/>
              <a:t>Blaenlwytho</a:t>
            </a:r>
            <a:r>
              <a:rPr lang="en-GB" dirty="0" smtClean="0"/>
              <a:t> </a:t>
            </a:r>
            <a:r>
              <a:rPr lang="en-GB" dirty="0" err="1" smtClean="0"/>
              <a:t>gwybodaeth</a:t>
            </a:r>
            <a:r>
              <a:rPr lang="en-GB" dirty="0" smtClean="0"/>
              <a:t> </a:t>
            </a:r>
            <a:r>
              <a:rPr lang="en-GB" dirty="0" err="1" smtClean="0"/>
              <a:t>cefndir</a:t>
            </a:r>
            <a:endParaRPr lang="en-GB" dirty="0"/>
          </a:p>
        </p:txBody>
      </p:sp>
    </p:spTree>
    <p:extLst>
      <p:ext uri="{BB962C8B-B14F-4D97-AF65-F5344CB8AC3E}">
        <p14:creationId xmlns:p14="http://schemas.microsoft.com/office/powerpoint/2010/main" val="289031053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lnSpc>
                <a:spcPct val="90000"/>
              </a:lnSpc>
              <a:buNone/>
            </a:pPr>
            <a:endParaRPr lang="en-GB" altLang="en-US" b="1" dirty="0" smtClean="0">
              <a:latin typeface="Arial" panose="020B0604020202020204" pitchFamily="34" charset="0"/>
              <a:cs typeface="Arial" panose="020B0604020202020204" pitchFamily="34" charset="0"/>
            </a:endParaRPr>
          </a:p>
          <a:p>
            <a:pPr>
              <a:buNone/>
            </a:pPr>
            <a:r>
              <a:rPr lang="en-GB" altLang="en-US" sz="2800" b="1" dirty="0" smtClean="0">
                <a:latin typeface="Arial" panose="020B0604020202020204" pitchFamily="34" charset="0"/>
                <a:cs typeface="Arial" panose="020B0604020202020204" pitchFamily="34" charset="0"/>
              </a:rPr>
              <a:t>1.Addysgu </a:t>
            </a:r>
            <a:r>
              <a:rPr lang="en-GB" altLang="en-US" sz="2800" b="1" dirty="0" err="1">
                <a:latin typeface="Arial" panose="020B0604020202020204" pitchFamily="34" charset="0"/>
                <a:cs typeface="Arial" panose="020B0604020202020204" pitchFamily="34" charset="0"/>
              </a:rPr>
              <a:t>gwyddoniaeth</a:t>
            </a:r>
            <a:r>
              <a:rPr lang="en-GB" altLang="en-US" sz="2800" b="1"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fel</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ffeithiau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lle</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mae</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gweithgaredd</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gwyddonol</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yn</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gymhwysiad</a:t>
            </a:r>
            <a:r>
              <a:rPr lang="en-GB" altLang="en-US" sz="2800" dirty="0">
                <a:latin typeface="Arial" panose="020B0604020202020204" pitchFamily="34" charset="0"/>
                <a:cs typeface="Arial" panose="020B0604020202020204" pitchFamily="34" charset="0"/>
              </a:rPr>
              <a:t> </a:t>
            </a:r>
            <a:r>
              <a:rPr lang="en-GB" altLang="en-US" sz="2800" dirty="0" smtClean="0">
                <a:latin typeface="Arial" panose="020B0604020202020204" pitchFamily="34" charset="0"/>
                <a:cs typeface="Arial" panose="020B0604020202020204" pitchFamily="34" charset="0"/>
              </a:rPr>
              <a:t> o </a:t>
            </a:r>
            <a:r>
              <a:rPr lang="en-GB" altLang="en-US" sz="2800" dirty="0" err="1">
                <a:latin typeface="Arial" panose="020B0604020202020204" pitchFamily="34" charset="0"/>
                <a:cs typeface="Arial" panose="020B0604020202020204" pitchFamily="34" charset="0"/>
              </a:rPr>
              <a:t>egwyddorion</a:t>
            </a:r>
            <a:r>
              <a:rPr lang="en-GB" altLang="en-US" sz="2800" dirty="0">
                <a:latin typeface="Arial" panose="020B0604020202020204" pitchFamily="34" charset="0"/>
                <a:cs typeface="Arial" panose="020B0604020202020204" pitchFamily="34" charset="0"/>
              </a:rPr>
              <a:t> a </a:t>
            </a:r>
            <a:r>
              <a:rPr lang="en-GB" altLang="en-US" sz="2800" dirty="0" err="1">
                <a:latin typeface="Arial" panose="020B0604020202020204" pitchFamily="34" charset="0"/>
                <a:cs typeface="Arial" panose="020B0604020202020204" pitchFamily="34" charset="0"/>
              </a:rPr>
              <a:t>sgiliau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sydd</a:t>
            </a:r>
            <a:r>
              <a:rPr lang="en-GB" altLang="en-US" sz="2800" dirty="0">
                <a:latin typeface="Arial" panose="020B0604020202020204" pitchFamily="34" charset="0"/>
                <a:cs typeface="Arial" panose="020B0604020202020204" pitchFamily="34" charset="0"/>
              </a:rPr>
              <a:t> </a:t>
            </a:r>
            <a:r>
              <a:rPr lang="en-GB" altLang="en-US" sz="2800" dirty="0" smtClean="0">
                <a:latin typeface="Arial" panose="020B0604020202020204" pitchFamily="34" charset="0"/>
                <a:cs typeface="Arial" panose="020B0604020202020204" pitchFamily="34" charset="0"/>
              </a:rPr>
              <a:t>raid </a:t>
            </a:r>
            <a:r>
              <a:rPr lang="en-GB" altLang="en-US" sz="2800" dirty="0" err="1">
                <a:latin typeface="Arial" panose="020B0604020202020204" pitchFamily="34" charset="0"/>
                <a:cs typeface="Arial" panose="020B0604020202020204" pitchFamily="34" charset="0"/>
              </a:rPr>
              <a:t>eu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dysgu’n</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gyntaf</a:t>
            </a:r>
            <a:r>
              <a:rPr lang="en-GB" altLang="en-US" sz="2800" dirty="0">
                <a:latin typeface="Arial" panose="020B0604020202020204" pitchFamily="34" charset="0"/>
                <a:cs typeface="Arial" panose="020B0604020202020204" pitchFamily="34" charset="0"/>
              </a:rPr>
              <a:t>. 	</a:t>
            </a:r>
          </a:p>
          <a:p>
            <a:pPr>
              <a:buNone/>
            </a:pPr>
            <a:r>
              <a:rPr lang="en-GB" altLang="en-US" sz="2800" dirty="0">
                <a:latin typeface="Arial" panose="020B0604020202020204" pitchFamily="34" charset="0"/>
                <a:cs typeface="Arial" panose="020B0604020202020204" pitchFamily="34" charset="0"/>
              </a:rPr>
              <a:t>		</a:t>
            </a:r>
          </a:p>
          <a:p>
            <a:pPr>
              <a:buNone/>
            </a:pPr>
            <a:r>
              <a:rPr lang="en-GB" altLang="en-US" sz="2800" b="1" dirty="0" smtClean="0">
                <a:latin typeface="Arial" panose="020B0604020202020204" pitchFamily="34" charset="0"/>
                <a:cs typeface="Arial" panose="020B0604020202020204" pitchFamily="34" charset="0"/>
              </a:rPr>
              <a:t> </a:t>
            </a:r>
            <a:r>
              <a:rPr lang="en-GB" altLang="en-US" sz="2800" b="1" dirty="0" err="1" smtClean="0">
                <a:latin typeface="Arial" panose="020B0604020202020204" pitchFamily="34" charset="0"/>
                <a:cs typeface="Arial" panose="020B0604020202020204" pitchFamily="34" charset="0"/>
              </a:rPr>
              <a:t>Gwyddoniaeth</a:t>
            </a:r>
            <a:r>
              <a:rPr lang="en-GB" altLang="en-US" sz="2800" b="1" dirty="0" smtClean="0">
                <a:latin typeface="Arial" panose="020B0604020202020204" pitchFamily="34" charset="0"/>
                <a:cs typeface="Arial" panose="020B0604020202020204" pitchFamily="34" charset="0"/>
              </a:rPr>
              <a:t> </a:t>
            </a:r>
            <a:r>
              <a:rPr lang="en-GB" altLang="en-US" sz="2800" b="1" dirty="0" err="1">
                <a:latin typeface="Arial" panose="020B0604020202020204" pitchFamily="34" charset="0"/>
                <a:cs typeface="Arial" panose="020B0604020202020204" pitchFamily="34" charset="0"/>
              </a:rPr>
              <a:t>yn</a:t>
            </a:r>
            <a:r>
              <a:rPr lang="en-GB" altLang="en-US" sz="2800" b="1" dirty="0">
                <a:latin typeface="Arial" panose="020B0604020202020204" pitchFamily="34" charset="0"/>
                <a:cs typeface="Arial" panose="020B0604020202020204" pitchFamily="34" charset="0"/>
              </a:rPr>
              <a:t>:</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wrthrychol</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yn</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gallu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arddangos</a:t>
            </a:r>
            <a:r>
              <a:rPr lang="en-GB" altLang="en-US" sz="2800" dirty="0">
                <a:latin typeface="Arial" panose="020B0604020202020204" pitchFamily="34" charset="0"/>
                <a:cs typeface="Arial" panose="020B0604020202020204" pitchFamily="34" charset="0"/>
              </a:rPr>
              <a:t> y </a:t>
            </a:r>
            <a:r>
              <a:rPr lang="en-GB" altLang="en-US" sz="2800" dirty="0" err="1">
                <a:latin typeface="Arial" panose="020B0604020202020204" pitchFamily="34" charset="0"/>
                <a:cs typeface="Arial" panose="020B0604020202020204" pitchFamily="34" charset="0"/>
              </a:rPr>
              <a:t>gwir</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profi</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pethau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gyda</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dulliau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unigryw</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gyda</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chynnwys</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pwnc</a:t>
            </a:r>
            <a:r>
              <a:rPr lang="en-GB" altLang="en-US" sz="2800" dirty="0">
                <a:latin typeface="Arial" panose="020B0604020202020204" pitchFamily="34" charset="0"/>
                <a:cs typeface="Arial" panose="020B0604020202020204" pitchFamily="34" charset="0"/>
              </a:rPr>
              <a:t> </a:t>
            </a:r>
            <a:r>
              <a:rPr lang="en-GB" altLang="en-US" sz="2800" dirty="0" err="1" smtClean="0">
                <a:latin typeface="Arial" panose="020B0604020202020204" pitchFamily="34" charset="0"/>
                <a:cs typeface="Arial" panose="020B0604020202020204" pitchFamily="34" charset="0"/>
              </a:rPr>
              <a:t>penodol</a:t>
            </a:r>
            <a:r>
              <a:rPr lang="en-GB" altLang="en-US" sz="2800" dirty="0" smtClean="0">
                <a:latin typeface="Arial" panose="020B0604020202020204" pitchFamily="34" charset="0"/>
                <a:cs typeface="Arial" panose="020B0604020202020204" pitchFamily="34" charset="0"/>
              </a:rPr>
              <a:t>.</a:t>
            </a:r>
            <a:endParaRPr lang="en-GB" altLang="en-US" sz="2800" dirty="0">
              <a:latin typeface="Arial" panose="020B0604020202020204" pitchFamily="34" charset="0"/>
              <a:cs typeface="Arial" panose="020B0604020202020204" pitchFamily="34" charset="0"/>
            </a:endParaRPr>
          </a:p>
          <a:p>
            <a:endParaRPr lang="en-US" dirty="0"/>
          </a:p>
        </p:txBody>
      </p:sp>
      <p:sp>
        <p:nvSpPr>
          <p:cNvPr id="3" name="Title 2"/>
          <p:cNvSpPr>
            <a:spLocks noGrp="1"/>
          </p:cNvSpPr>
          <p:nvPr>
            <p:ph type="title"/>
          </p:nvPr>
        </p:nvSpPr>
        <p:spPr>
          <a:xfrm>
            <a:off x="1097280" y="394977"/>
            <a:ext cx="10058400" cy="1450757"/>
          </a:xfrm>
        </p:spPr>
        <p:txBody>
          <a:bodyPr>
            <a:noAutofit/>
          </a:bodyPr>
          <a:lstStyle/>
          <a:p>
            <a:r>
              <a:rPr lang="en-GB" altLang="en-US" sz="3600" b="1" dirty="0" err="1" smtClean="0">
                <a:latin typeface="Arial" panose="020B0604020202020204" pitchFamily="34" charset="0"/>
                <a:cs typeface="Arial" panose="020B0604020202020204" pitchFamily="34" charset="0"/>
              </a:rPr>
              <a:t>Adolygu</a:t>
            </a:r>
            <a:r>
              <a:rPr lang="en-GB" altLang="en-US" sz="3600" dirty="0" smtClean="0">
                <a:latin typeface="Arial" panose="020B0604020202020204" pitchFamily="34" charset="0"/>
                <a:cs typeface="Arial" panose="020B0604020202020204" pitchFamily="34" charset="0"/>
              </a:rPr>
              <a:t/>
            </a:r>
            <a:br>
              <a:rPr lang="en-GB" altLang="en-US" sz="3600" dirty="0" smtClean="0">
                <a:latin typeface="Arial" panose="020B0604020202020204" pitchFamily="34" charset="0"/>
                <a:cs typeface="Arial" panose="020B0604020202020204" pitchFamily="34" charset="0"/>
              </a:rPr>
            </a:br>
            <a:r>
              <a:rPr lang="en-GB" altLang="en-US" sz="3600" dirty="0" err="1" smtClean="0">
                <a:latin typeface="Arial" panose="020B0604020202020204" pitchFamily="34" charset="0"/>
                <a:cs typeface="Arial" panose="020B0604020202020204" pitchFamily="34" charset="0"/>
              </a:rPr>
              <a:t>Sut</a:t>
            </a:r>
            <a:r>
              <a:rPr lang="en-GB" altLang="en-US" sz="3600" dirty="0" smtClean="0">
                <a:latin typeface="Arial" panose="020B0604020202020204" pitchFamily="34" charset="0"/>
                <a:cs typeface="Arial" panose="020B0604020202020204" pitchFamily="34" charset="0"/>
              </a:rPr>
              <a:t> </a:t>
            </a:r>
            <a:r>
              <a:rPr lang="en-GB" altLang="en-US" sz="3600" dirty="0">
                <a:latin typeface="Arial" panose="020B0604020202020204" pitchFamily="34" charset="0"/>
                <a:cs typeface="Arial" panose="020B0604020202020204" pitchFamily="34" charset="0"/>
              </a:rPr>
              <a:t>y </a:t>
            </a:r>
            <a:r>
              <a:rPr lang="en-GB" altLang="en-US" sz="3600" dirty="0" err="1">
                <a:latin typeface="Arial" panose="020B0604020202020204" pitchFamily="34" charset="0"/>
                <a:cs typeface="Arial" panose="020B0604020202020204" pitchFamily="34" charset="0"/>
              </a:rPr>
              <a:t>dylai</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gwyddoniaeth</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ysgol</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fod</a:t>
            </a:r>
            <a:r>
              <a:rPr lang="en-GB" altLang="en-US" sz="3600" dirty="0">
                <a:latin typeface="Arial" panose="020B0604020202020204" pitchFamily="34" charset="0"/>
                <a:cs typeface="Arial" panose="020B0604020202020204" pitchFamily="34" charset="0"/>
              </a:rPr>
              <a:t>? </a:t>
            </a:r>
            <a:r>
              <a:rPr lang="en-GB" altLang="en-US" sz="3600" dirty="0" smtClean="0">
                <a:latin typeface="Arial" panose="020B0604020202020204" pitchFamily="34" charset="0"/>
                <a:cs typeface="Arial" panose="020B0604020202020204" pitchFamily="34" charset="0"/>
              </a:rPr>
              <a:t/>
            </a:r>
            <a:br>
              <a:rPr lang="en-GB" altLang="en-US" sz="3600" dirty="0" smtClean="0">
                <a:latin typeface="Arial" panose="020B0604020202020204" pitchFamily="34" charset="0"/>
                <a:cs typeface="Arial" panose="020B0604020202020204" pitchFamily="34" charset="0"/>
              </a:rPr>
            </a:br>
            <a:r>
              <a:rPr lang="en-GB" altLang="en-US" sz="3600" dirty="0" err="1" smtClean="0">
                <a:latin typeface="Arial" panose="020B0604020202020204" pitchFamily="34" charset="0"/>
                <a:cs typeface="Arial" panose="020B0604020202020204" pitchFamily="34" charset="0"/>
              </a:rPr>
              <a:t>Dau</a:t>
            </a:r>
            <a:r>
              <a:rPr lang="en-GB" altLang="en-US" sz="3600" dirty="0" smtClean="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safbwynt</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gwahanol</a:t>
            </a:r>
            <a:r>
              <a:rPr lang="en-GB" altLang="en-US" sz="3600" dirty="0">
                <a:latin typeface="Arial" panose="020B0604020202020204" pitchFamily="34" charset="0"/>
                <a:cs typeface="Arial" panose="020B0604020202020204" pitchFamily="34" charset="0"/>
              </a:rPr>
              <a:t>:</a:t>
            </a:r>
            <a:endParaRPr lang="en-US"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594077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buNone/>
            </a:pPr>
            <a:r>
              <a:rPr lang="en-GB" altLang="en-US" sz="2800" dirty="0">
                <a:latin typeface="Arial" panose="020B0604020202020204" pitchFamily="34" charset="0"/>
                <a:cs typeface="Arial" panose="020B0604020202020204" pitchFamily="34" charset="0"/>
              </a:rPr>
              <a:t>2. </a:t>
            </a:r>
            <a:r>
              <a:rPr lang="en-GB" altLang="en-US" sz="2800" b="1" i="1" dirty="0" err="1">
                <a:latin typeface="Arial" panose="020B0604020202020204" pitchFamily="34" charset="0"/>
                <a:cs typeface="Arial" panose="020B0604020202020204" pitchFamily="34" charset="0"/>
              </a:rPr>
              <a:t>Addysgu</a:t>
            </a:r>
            <a:r>
              <a:rPr lang="en-GB" altLang="en-US" sz="2800" b="1" i="1" dirty="0">
                <a:latin typeface="Arial" panose="020B0604020202020204" pitchFamily="34" charset="0"/>
                <a:cs typeface="Arial" panose="020B0604020202020204" pitchFamily="34" charset="0"/>
              </a:rPr>
              <a:t> </a:t>
            </a:r>
            <a:r>
              <a:rPr lang="en-GB" altLang="en-US" sz="2800" b="1" i="1" dirty="0" err="1">
                <a:latin typeface="Arial" panose="020B0604020202020204" pitchFamily="34" charset="0"/>
                <a:cs typeface="Arial" panose="020B0604020202020204" pitchFamily="34" charset="0"/>
              </a:rPr>
              <a:t>gwyddoniaeth</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yn</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cael</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ei</a:t>
            </a:r>
            <a:r>
              <a:rPr lang="en-GB" altLang="en-US" sz="2800" i="1" dirty="0">
                <a:latin typeface="Arial" panose="020B0604020202020204" pitchFamily="34" charset="0"/>
                <a:cs typeface="Arial" panose="020B0604020202020204" pitchFamily="34" charset="0"/>
              </a:rPr>
              <a:t> weld </a:t>
            </a:r>
            <a:r>
              <a:rPr lang="en-GB" altLang="en-US" sz="2800" i="1" dirty="0" err="1">
                <a:latin typeface="Arial" panose="020B0604020202020204" pitchFamily="34" charset="0"/>
                <a:cs typeface="Arial" panose="020B0604020202020204" pitchFamily="34" charset="0"/>
              </a:rPr>
              <a:t>fel</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datblygu</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dealltwriaeth</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drwy</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brofi</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syniadau</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yn</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erbyn</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tystiolaeth</a:t>
            </a:r>
            <a:r>
              <a:rPr lang="en-GB" altLang="en-US" sz="2800" i="1" dirty="0">
                <a:latin typeface="Arial" panose="020B0604020202020204" pitchFamily="34" charset="0"/>
                <a:cs typeface="Arial" panose="020B0604020202020204" pitchFamily="34" charset="0"/>
              </a:rPr>
              <a:t>. Mae </a:t>
            </a:r>
            <a:r>
              <a:rPr lang="en-GB" altLang="en-US" sz="2800" i="1" dirty="0" err="1">
                <a:latin typeface="Arial" panose="020B0604020202020204" pitchFamily="34" charset="0"/>
                <a:cs typeface="Arial" panose="020B0604020202020204" pitchFamily="34" charset="0"/>
              </a:rPr>
              <a:t>syniadau</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yn</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cael</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eu</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harchwilio</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yn</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hytrach</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na’u</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derbyn</a:t>
            </a:r>
            <a:r>
              <a:rPr lang="en-GB" altLang="en-US" sz="2800" i="1" dirty="0">
                <a:latin typeface="Arial" panose="020B0604020202020204" pitchFamily="34" charset="0"/>
                <a:cs typeface="Arial" panose="020B0604020202020204" pitchFamily="34" charset="0"/>
              </a:rPr>
              <a:t> a </a:t>
            </a:r>
            <a:r>
              <a:rPr lang="en-GB" altLang="en-US" sz="2800" i="1" dirty="0" err="1">
                <a:latin typeface="Arial" panose="020B0604020202020204" pitchFamily="34" charset="0"/>
                <a:cs typeface="Arial" panose="020B0604020202020204" pitchFamily="34" charset="0"/>
              </a:rPr>
              <a:t>dwyn</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i</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gof</a:t>
            </a:r>
            <a:r>
              <a:rPr lang="en-GB" altLang="en-US" sz="2800" i="1" dirty="0">
                <a:latin typeface="Arial" panose="020B0604020202020204" pitchFamily="34" charset="0"/>
                <a:cs typeface="Arial" panose="020B0604020202020204" pitchFamily="34" charset="0"/>
              </a:rPr>
              <a:t>. </a:t>
            </a:r>
            <a:r>
              <a:rPr lang="en-GB" altLang="en-US" sz="2800" b="1" i="1" dirty="0">
                <a:latin typeface="Arial" panose="020B0604020202020204" pitchFamily="34" charset="0"/>
                <a:cs typeface="Arial" panose="020B0604020202020204" pitchFamily="34" charset="0"/>
              </a:rPr>
              <a:t> </a:t>
            </a:r>
            <a:endParaRPr lang="en-GB" altLang="en-US" sz="2800" i="1" dirty="0">
              <a:latin typeface="Arial" panose="020B0604020202020204" pitchFamily="34" charset="0"/>
              <a:cs typeface="Arial" panose="020B0604020202020204" pitchFamily="34" charset="0"/>
            </a:endParaRPr>
          </a:p>
          <a:p>
            <a:pPr>
              <a:buNone/>
            </a:pPr>
            <a:r>
              <a:rPr lang="en-GB" altLang="en-US" sz="2800" i="1" dirty="0">
                <a:latin typeface="Arial" panose="020B0604020202020204" pitchFamily="34" charset="0"/>
                <a:cs typeface="Arial" panose="020B0604020202020204" pitchFamily="34" charset="0"/>
              </a:rPr>
              <a:t>	</a:t>
            </a:r>
            <a:r>
              <a:rPr lang="en-GB" altLang="en-US" sz="2800" b="1" i="1" dirty="0" err="1" smtClean="0">
                <a:latin typeface="Arial" panose="020B0604020202020204" pitchFamily="34" charset="0"/>
                <a:cs typeface="Arial" panose="020B0604020202020204" pitchFamily="34" charset="0"/>
              </a:rPr>
              <a:t>Gwyddoniaeth</a:t>
            </a:r>
            <a:r>
              <a:rPr lang="en-GB" altLang="en-US" sz="2800" b="1" i="1" dirty="0" smtClean="0">
                <a:latin typeface="Arial" panose="020B0604020202020204" pitchFamily="34" charset="0"/>
                <a:cs typeface="Arial" panose="020B0604020202020204" pitchFamily="34" charset="0"/>
              </a:rPr>
              <a:t> </a:t>
            </a:r>
            <a:r>
              <a:rPr lang="en-GB" altLang="en-US" sz="2800" b="1" i="1" dirty="0" err="1">
                <a:latin typeface="Arial" panose="020B0604020202020204" pitchFamily="34" charset="0"/>
                <a:cs typeface="Arial" panose="020B0604020202020204" pitchFamily="34" charset="0"/>
              </a:rPr>
              <a:t>yn</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ymdrech</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dyn</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i</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ddeall</a:t>
            </a:r>
            <a:r>
              <a:rPr lang="en-GB" altLang="en-US" sz="2800" i="1" dirty="0">
                <a:latin typeface="Arial" panose="020B0604020202020204" pitchFamily="34" charset="0"/>
                <a:cs typeface="Arial" panose="020B0604020202020204" pitchFamily="34" charset="0"/>
              </a:rPr>
              <a:t> y </a:t>
            </a:r>
            <a:r>
              <a:rPr lang="en-GB" altLang="en-US" sz="2800" i="1" dirty="0" err="1">
                <a:latin typeface="Arial" panose="020B0604020202020204" pitchFamily="34" charset="0"/>
                <a:cs typeface="Arial" panose="020B0604020202020204" pitchFamily="34" charset="0"/>
              </a:rPr>
              <a:t>byd</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ffisegol</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cynhyrchu</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gwybodaeth</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pwnc</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i</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herio</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adeiladu</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ar</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wybodaeth</a:t>
            </a:r>
            <a:r>
              <a:rPr lang="en-GB" altLang="en-US" sz="2800" i="1" dirty="0">
                <a:latin typeface="Arial" panose="020B0604020202020204" pitchFamily="34" charset="0"/>
                <a:cs typeface="Arial" panose="020B0604020202020204" pitchFamily="34" charset="0"/>
              </a:rPr>
              <a:t> a </a:t>
            </a:r>
            <a:r>
              <a:rPr lang="en-GB" altLang="en-US" sz="2800" i="1" dirty="0" err="1">
                <a:latin typeface="Arial" panose="020B0604020202020204" pitchFamily="34" charset="0"/>
                <a:cs typeface="Arial" panose="020B0604020202020204" pitchFamily="34" charset="0"/>
              </a:rPr>
              <a:t>dealltwriaeth</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flaenorol</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gan</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ddefnyddio</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ystod</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eang</a:t>
            </a:r>
            <a:r>
              <a:rPr lang="en-GB" altLang="en-US" sz="2800" i="1" dirty="0">
                <a:latin typeface="Arial" panose="020B0604020202020204" pitchFamily="34" charset="0"/>
                <a:cs typeface="Arial" panose="020B0604020202020204" pitchFamily="34" charset="0"/>
              </a:rPr>
              <a:t> o </a:t>
            </a:r>
            <a:r>
              <a:rPr lang="en-GB" altLang="en-US" sz="2800" i="1" dirty="0" err="1">
                <a:latin typeface="Arial" panose="020B0604020202020204" pitchFamily="34" charset="0"/>
                <a:cs typeface="Arial" panose="020B0604020202020204" pitchFamily="34" charset="0"/>
              </a:rPr>
              <a:t>ddulliau</a:t>
            </a:r>
            <a:r>
              <a:rPr lang="en-GB" altLang="en-US" sz="2800" i="1" dirty="0">
                <a:latin typeface="Arial" panose="020B0604020202020204" pitchFamily="34" charset="0"/>
                <a:cs typeface="Arial" panose="020B0604020202020204" pitchFamily="34" charset="0"/>
              </a:rPr>
              <a:t> </a:t>
            </a:r>
            <a:r>
              <a:rPr lang="en-GB" altLang="en-US" sz="2800" i="1" dirty="0" err="1">
                <a:latin typeface="Arial" panose="020B0604020202020204" pitchFamily="34" charset="0"/>
                <a:cs typeface="Arial" panose="020B0604020202020204" pitchFamily="34" charset="0"/>
              </a:rPr>
              <a:t>ymholi</a:t>
            </a:r>
            <a:r>
              <a:rPr lang="en-GB" altLang="en-US" sz="2800" i="1" dirty="0">
                <a:latin typeface="Arial" panose="020B0604020202020204" pitchFamily="34" charset="0"/>
                <a:cs typeface="Arial" panose="020B0604020202020204" pitchFamily="34" charset="0"/>
              </a:rPr>
              <a:t>. </a:t>
            </a:r>
          </a:p>
          <a:p>
            <a:endParaRPr lang="en-US" dirty="0"/>
          </a:p>
        </p:txBody>
      </p:sp>
    </p:spTree>
    <p:extLst>
      <p:ext uri="{BB962C8B-B14F-4D97-AF65-F5344CB8AC3E}">
        <p14:creationId xmlns:p14="http://schemas.microsoft.com/office/powerpoint/2010/main" val="53477837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lnSpc>
                <a:spcPct val="90000"/>
              </a:lnSpc>
            </a:pPr>
            <a:r>
              <a:rPr lang="en-GB" altLang="en-US" sz="2400" dirty="0" err="1">
                <a:latin typeface="Arial" panose="020B0604020202020204" pitchFamily="34" charset="0"/>
                <a:cs typeface="Arial" panose="020B0604020202020204" pitchFamily="34" charset="0"/>
              </a:rPr>
              <a:t>Nodwedd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wahaniaethol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gwyddoniaeth</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yw</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ddibyniaeth</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ymchwilio</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drostynt</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hunain</a:t>
            </a:r>
            <a:r>
              <a:rPr lang="en-GB" altLang="en-US" sz="2400"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Trwy</a:t>
            </a:r>
            <a:r>
              <a:rPr lang="en-GB" altLang="en-US" sz="2400" b="1"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gymryd</a:t>
            </a:r>
            <a:r>
              <a:rPr lang="en-GB" altLang="en-US" sz="2400" b="1" dirty="0">
                <a:latin typeface="Arial" panose="020B0604020202020204" pitchFamily="34" charset="0"/>
                <a:cs typeface="Arial" panose="020B0604020202020204" pitchFamily="34" charset="0"/>
              </a:rPr>
              <a:t> </a:t>
            </a:r>
            <a:r>
              <a:rPr lang="en-GB" altLang="en-US" sz="2400" b="1" i="1" dirty="0" err="1">
                <a:latin typeface="Arial" panose="020B0604020202020204" pitchFamily="34" charset="0"/>
                <a:cs typeface="Arial" panose="020B0604020202020204" pitchFamily="34" charset="0"/>
              </a:rPr>
              <a:t>rhan</a:t>
            </a:r>
            <a:r>
              <a:rPr lang="en-GB" altLang="en-US" sz="2400" b="1" i="1" dirty="0">
                <a:latin typeface="Arial" panose="020B0604020202020204" pitchFamily="34" charset="0"/>
                <a:cs typeface="Arial" panose="020B0604020202020204" pitchFamily="34" charset="0"/>
              </a:rPr>
              <a:t> </a:t>
            </a:r>
            <a:r>
              <a:rPr lang="en-GB" altLang="en-US" sz="2400" b="1" i="1" dirty="0" err="1">
                <a:latin typeface="Arial" panose="020B0604020202020204" pitchFamily="34" charset="0"/>
                <a:cs typeface="Arial" panose="020B0604020202020204" pitchFamily="34" charset="0"/>
              </a:rPr>
              <a:t>weithredol</a:t>
            </a:r>
            <a:r>
              <a:rPr lang="en-GB" altLang="en-US" sz="2400" b="1"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yn</a:t>
            </a:r>
            <a:r>
              <a:rPr lang="en-GB" altLang="en-US" sz="2400" b="1" dirty="0">
                <a:latin typeface="Arial" panose="020B0604020202020204" pitchFamily="34" charset="0"/>
                <a:cs typeface="Arial" panose="020B0604020202020204" pitchFamily="34" charset="0"/>
              </a:rPr>
              <a:t> y </a:t>
            </a:r>
            <a:r>
              <a:rPr lang="en-GB" altLang="en-US" sz="2400" b="1" i="1" dirty="0">
                <a:latin typeface="Arial" panose="020B0604020202020204" pitchFamily="34" charset="0"/>
                <a:cs typeface="Arial" panose="020B0604020202020204" pitchFamily="34" charset="0"/>
              </a:rPr>
              <a:t>broses o </a:t>
            </a:r>
            <a:r>
              <a:rPr lang="en-GB" altLang="en-US" sz="2400" b="1" i="1" dirty="0" err="1">
                <a:latin typeface="Arial" panose="020B0604020202020204" pitchFamily="34" charset="0"/>
                <a:cs typeface="Arial" panose="020B0604020202020204" pitchFamily="34" charset="0"/>
              </a:rPr>
              <a:t>ymholiad</a:t>
            </a:r>
            <a:r>
              <a:rPr lang="en-GB" altLang="en-US" sz="2400" b="1" i="1" dirty="0">
                <a:latin typeface="Arial" panose="020B0604020202020204" pitchFamily="34" charset="0"/>
                <a:cs typeface="Arial" panose="020B0604020202020204" pitchFamily="34" charset="0"/>
              </a:rPr>
              <a:t> </a:t>
            </a:r>
            <a:r>
              <a:rPr lang="en-GB" altLang="en-US" sz="2400" b="1" i="1" dirty="0" err="1">
                <a:latin typeface="Arial" panose="020B0604020202020204" pitchFamily="34" charset="0"/>
                <a:cs typeface="Arial" panose="020B0604020202020204" pitchFamily="34" charset="0"/>
              </a:rPr>
              <a:t>gwyddonol</a:t>
            </a:r>
            <a:r>
              <a:rPr lang="en-GB" altLang="en-US" sz="2400" b="1"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mae</a:t>
            </a:r>
            <a:r>
              <a:rPr lang="en-GB" altLang="en-US" sz="2400" b="1" dirty="0">
                <a:latin typeface="Arial" panose="020B0604020202020204" pitchFamily="34" charset="0"/>
                <a:cs typeface="Arial" panose="020B0604020202020204" pitchFamily="34" charset="0"/>
              </a:rPr>
              <a:t> plant </a:t>
            </a:r>
            <a:r>
              <a:rPr lang="en-GB" altLang="en-US" sz="2400" b="1" dirty="0" err="1">
                <a:latin typeface="Arial" panose="020B0604020202020204" pitchFamily="34" charset="0"/>
                <a:cs typeface="Arial" panose="020B0604020202020204" pitchFamily="34" charset="0"/>
              </a:rPr>
              <a:t>yn</a:t>
            </a:r>
            <a:r>
              <a:rPr lang="en-GB" altLang="en-US" sz="2400" b="1"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caffael</a:t>
            </a:r>
            <a:r>
              <a:rPr lang="en-GB" altLang="en-US" sz="2400" b="1"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gwybodaeth</a:t>
            </a:r>
            <a:r>
              <a:rPr lang="en-GB" altLang="en-US" sz="2400" b="1" dirty="0">
                <a:latin typeface="Arial" panose="020B0604020202020204" pitchFamily="34" charset="0"/>
                <a:cs typeface="Arial" panose="020B0604020202020204" pitchFamily="34" charset="0"/>
              </a:rPr>
              <a:t> a </a:t>
            </a:r>
            <a:r>
              <a:rPr lang="en-GB" altLang="en-US" sz="2400" b="1" dirty="0" err="1">
                <a:latin typeface="Arial" panose="020B0604020202020204" pitchFamily="34" charset="0"/>
                <a:cs typeface="Arial" panose="020B0604020202020204" pitchFamily="34" charset="0"/>
              </a:rPr>
              <a:t>dealltwriaeth</a:t>
            </a:r>
            <a:r>
              <a:rPr lang="en-GB" altLang="en-US" sz="2400" b="1"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cynyddol</a:t>
            </a:r>
            <a:r>
              <a:rPr lang="en-GB" altLang="en-US" sz="2400" b="1" dirty="0">
                <a:latin typeface="Arial" panose="020B0604020202020204" pitchFamily="34" charset="0"/>
                <a:cs typeface="Arial" panose="020B0604020202020204" pitchFamily="34" charset="0"/>
              </a:rPr>
              <a:t> o </a:t>
            </a:r>
            <a:r>
              <a:rPr lang="en-GB" altLang="en-US" sz="2400" b="1" dirty="0" err="1">
                <a:latin typeface="Arial" panose="020B0604020202020204" pitchFamily="34" charset="0"/>
                <a:cs typeface="Arial" panose="020B0604020202020204" pitchFamily="34" charset="0"/>
              </a:rPr>
              <a:t>gysyniadau</a:t>
            </a:r>
            <a:r>
              <a:rPr lang="en-GB" altLang="en-US" sz="2400" b="1"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gwyddonol</a:t>
            </a:r>
            <a:r>
              <a:rPr lang="en-GB" altLang="en-US" sz="2400" b="1" dirty="0">
                <a:latin typeface="Arial" panose="020B0604020202020204" pitchFamily="34" charset="0"/>
                <a:cs typeface="Arial" panose="020B0604020202020204" pitchFamily="34" charset="0"/>
              </a:rPr>
              <a:t>.</a:t>
            </a:r>
          </a:p>
          <a:p>
            <a:pPr>
              <a:lnSpc>
                <a:spcPct val="90000"/>
              </a:lnSpc>
              <a:buNone/>
            </a:pPr>
            <a:endParaRPr lang="en-GB" altLang="en-US" sz="2400" dirty="0">
              <a:latin typeface="Arial" panose="020B0604020202020204" pitchFamily="34" charset="0"/>
              <a:cs typeface="Arial" panose="020B0604020202020204" pitchFamily="34" charset="0"/>
            </a:endParaRPr>
          </a:p>
          <a:p>
            <a:pPr>
              <a:lnSpc>
                <a:spcPct val="90000"/>
              </a:lnSpc>
            </a:pPr>
            <a:r>
              <a:rPr lang="en-GB" altLang="en-US" sz="2400" dirty="0">
                <a:latin typeface="Arial" panose="020B0604020202020204" pitchFamily="34" charset="0"/>
                <a:cs typeface="Arial" panose="020B0604020202020204" pitchFamily="34" charset="0"/>
              </a:rPr>
              <a:t>Mae plant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cymryd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rhan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mewn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ffordd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wyddonol</a:t>
            </a:r>
            <a:r>
              <a:rPr lang="en-GB" altLang="en-US" sz="2400" dirty="0">
                <a:latin typeface="Arial" panose="020B0604020202020204" pitchFamily="34" charset="0"/>
                <a:cs typeface="Arial" panose="020B0604020202020204" pitchFamily="34" charset="0"/>
              </a:rPr>
              <a:t> o </a:t>
            </a:r>
            <a:r>
              <a:rPr lang="en-GB" altLang="en-US" sz="2400" dirty="0" err="1">
                <a:latin typeface="Arial" panose="020B0604020202020204" pitchFamily="34" charset="0"/>
                <a:cs typeface="Arial" panose="020B0604020202020204" pitchFamily="34" charset="0"/>
              </a:rPr>
              <a:t>weithio</a:t>
            </a:r>
            <a:r>
              <a:rPr lang="en-GB" altLang="en-US" sz="2400" dirty="0">
                <a:latin typeface="Arial" panose="020B0604020202020204" pitchFamily="34" charset="0"/>
                <a:cs typeface="Arial" panose="020B0604020202020204" pitchFamily="34" charset="0"/>
              </a:rPr>
              <a:t> pan </a:t>
            </a:r>
            <a:r>
              <a:rPr lang="en-GB" altLang="en-US" sz="2400" dirty="0" err="1">
                <a:latin typeface="Arial" panose="020B0604020202020204" pitchFamily="34" charset="0"/>
                <a:cs typeface="Arial" panose="020B0604020202020204" pitchFamily="34" charset="0"/>
              </a:rPr>
              <a:t>fyddant</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cael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hannog</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feddwl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rhesymegol</a:t>
            </a:r>
            <a:r>
              <a:rPr lang="en-GB" altLang="en-US" sz="2400" dirty="0">
                <a:latin typeface="Arial" panose="020B0604020202020204" pitchFamily="34" charset="0"/>
                <a:cs typeface="Arial" panose="020B0604020202020204" pitchFamily="34" charset="0"/>
              </a:rPr>
              <a:t> </a:t>
            </a:r>
            <a:r>
              <a:rPr lang="en-GB" altLang="en-US" sz="2400" b="1" dirty="0">
                <a:latin typeface="Arial" panose="020B0604020202020204" pitchFamily="34" charset="0"/>
                <a:cs typeface="Arial" panose="020B0604020202020204" pitchFamily="34" charset="0"/>
              </a:rPr>
              <a:t>am </a:t>
            </a:r>
            <a:r>
              <a:rPr lang="en-GB" altLang="en-US" sz="2400" b="1" dirty="0" err="1">
                <a:latin typeface="Arial" panose="020B0604020202020204" pitchFamily="34" charset="0"/>
                <a:cs typeface="Arial" panose="020B0604020202020204" pitchFamily="34" charset="0"/>
              </a:rPr>
              <a:t>gwestiynau</a:t>
            </a:r>
            <a:r>
              <a:rPr lang="en-GB" altLang="en-US" sz="2400" b="1" dirty="0">
                <a:latin typeface="Arial" panose="020B0604020202020204" pitchFamily="34" charset="0"/>
                <a:cs typeface="Arial" panose="020B0604020202020204" pitchFamily="34" charset="0"/>
              </a:rPr>
              <a:t> </a:t>
            </a:r>
            <a:r>
              <a:rPr lang="en-GB" altLang="en-US" sz="2400" dirty="0">
                <a:latin typeface="Arial" panose="020B0604020202020204" pitchFamily="34" charset="0"/>
                <a:cs typeface="Arial" panose="020B0604020202020204" pitchFamily="34" charset="0"/>
              </a:rPr>
              <a:t>a </a:t>
            </a:r>
            <a:r>
              <a:rPr lang="en-GB" altLang="en-US" sz="2400" dirty="0" err="1">
                <a:latin typeface="Arial" panose="020B0604020202020204" pitchFamily="34" charset="0"/>
                <a:cs typeface="Arial" panose="020B0604020202020204" pitchFamily="34" charset="0"/>
              </a:rPr>
              <a:t>godwyd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gan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arsylwadau</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maent</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wneud</a:t>
            </a:r>
            <a:r>
              <a:rPr lang="en-GB" altLang="en-US" sz="2400" dirty="0">
                <a:latin typeface="Arial" panose="020B0604020202020204" pitchFamily="34" charset="0"/>
                <a:cs typeface="Arial" panose="020B0604020202020204" pitchFamily="34" charset="0"/>
              </a:rPr>
              <a:t> am y </a:t>
            </a:r>
            <a:r>
              <a:rPr lang="en-GB" altLang="en-US" sz="2400" b="1" dirty="0" err="1">
                <a:latin typeface="Arial" panose="020B0604020202020204" pitchFamily="34" charset="0"/>
                <a:cs typeface="Arial" panose="020B0604020202020204" pitchFamily="34" charset="0"/>
              </a:rPr>
              <a:t>byd</a:t>
            </a:r>
            <a:r>
              <a:rPr lang="en-GB" altLang="en-US" sz="2400" b="1" dirty="0">
                <a:latin typeface="Arial" panose="020B0604020202020204" pitchFamily="34" charset="0"/>
                <a:cs typeface="Arial" panose="020B0604020202020204" pitchFamily="34" charset="0"/>
              </a:rPr>
              <a:t> "bob </a:t>
            </a:r>
            <a:r>
              <a:rPr lang="en-GB" altLang="en-US" sz="2400" b="1" dirty="0" err="1">
                <a:latin typeface="Arial" panose="020B0604020202020204" pitchFamily="34" charset="0"/>
                <a:cs typeface="Arial" panose="020B0604020202020204" pitchFamily="34" charset="0"/>
              </a:rPr>
              <a:t>dydd</a:t>
            </a:r>
            <a:r>
              <a:rPr lang="en-GB" altLang="en-US" sz="2400" b="1"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o'u</a:t>
            </a:r>
            <a:r>
              <a:rPr lang="en-GB" altLang="en-US" sz="2400" b="1"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cwmpas</a:t>
            </a:r>
            <a:r>
              <a:rPr lang="en-GB" altLang="en-US" sz="2400" b="1" dirty="0">
                <a:latin typeface="Arial" panose="020B0604020202020204" pitchFamily="34" charset="0"/>
                <a:cs typeface="Arial" panose="020B0604020202020204" pitchFamily="34" charset="0"/>
              </a:rPr>
              <a:t>.</a:t>
            </a:r>
          </a:p>
          <a:p>
            <a:pPr>
              <a:lnSpc>
                <a:spcPct val="80000"/>
              </a:lnSpc>
            </a:pPr>
            <a:endParaRPr lang="en-GB" altLang="en-US" sz="2400" u="sng" dirty="0">
              <a:latin typeface="Arial" panose="020B0604020202020204" pitchFamily="34" charset="0"/>
              <a:cs typeface="Arial" panose="020B0604020202020204" pitchFamily="34" charset="0"/>
            </a:endParaRPr>
          </a:p>
          <a:p>
            <a:endParaRPr lang="en-US" dirty="0"/>
          </a:p>
        </p:txBody>
      </p:sp>
      <p:sp>
        <p:nvSpPr>
          <p:cNvPr id="3" name="Title 2"/>
          <p:cNvSpPr>
            <a:spLocks noGrp="1"/>
          </p:cNvSpPr>
          <p:nvPr>
            <p:ph type="title"/>
          </p:nvPr>
        </p:nvSpPr>
        <p:spPr/>
        <p:txBody>
          <a:bodyPr/>
          <a:lstStyle/>
          <a:p>
            <a:r>
              <a:rPr lang="en-GB" altLang="en-US" dirty="0">
                <a:latin typeface="Arial" panose="020B0604020202020204" pitchFamily="34" charset="0"/>
                <a:cs typeface="Arial" panose="020B0604020202020204" pitchFamily="34" charset="0"/>
              </a:rPr>
              <a:t>Proses </a:t>
            </a:r>
            <a:r>
              <a:rPr lang="en-GB" altLang="en-US" dirty="0" err="1">
                <a:latin typeface="Arial" panose="020B0604020202020204" pitchFamily="34" charset="0"/>
                <a:cs typeface="Arial" panose="020B0604020202020204" pitchFamily="34" charset="0"/>
              </a:rPr>
              <a:t>Gwyddoniaeth</a:t>
            </a:r>
            <a:r>
              <a:rPr lang="en-GB" altLang="en-US"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451507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97280" y="1481329"/>
            <a:ext cx="9113520" cy="3898194"/>
          </a:xfrm>
        </p:spPr>
        <p:txBody>
          <a:bodyPr/>
          <a:lstStyle/>
          <a:p>
            <a:pPr>
              <a:defRPr/>
            </a:pPr>
            <a:endParaRPr lang="en-GB" sz="2400" dirty="0" smtClean="0">
              <a:latin typeface="Arial" pitchFamily="34" charset="0"/>
              <a:cs typeface="Arial" pitchFamily="34" charset="0"/>
            </a:endParaRPr>
          </a:p>
          <a:p>
            <a:pPr>
              <a:defRPr/>
            </a:pPr>
            <a:r>
              <a:rPr lang="en-GB" sz="2400" dirty="0" smtClean="0">
                <a:latin typeface="Arial" pitchFamily="34" charset="0"/>
                <a:cs typeface="Arial" pitchFamily="34" charset="0"/>
              </a:rPr>
              <a:t>Mae </a:t>
            </a:r>
            <a:r>
              <a:rPr lang="en-GB" sz="2400" dirty="0" err="1">
                <a:latin typeface="Arial" pitchFamily="34" charset="0"/>
                <a:cs typeface="Arial" pitchFamily="34" charset="0"/>
              </a:rPr>
              <a:t>sgiliau</a:t>
            </a:r>
            <a:r>
              <a:rPr lang="en-GB" sz="2400" dirty="0">
                <a:latin typeface="Arial" pitchFamily="34" charset="0"/>
                <a:cs typeface="Arial" pitchFamily="34" charset="0"/>
              </a:rPr>
              <a:t> </a:t>
            </a:r>
            <a:r>
              <a:rPr lang="en-GB" sz="2400" dirty="0" err="1">
                <a:latin typeface="Arial" pitchFamily="34" charset="0"/>
                <a:cs typeface="Arial" pitchFamily="34" charset="0"/>
              </a:rPr>
              <a:t>ymholi</a:t>
            </a:r>
            <a:r>
              <a:rPr lang="en-GB" sz="2400" dirty="0">
                <a:latin typeface="Arial" pitchFamily="34" charset="0"/>
                <a:cs typeface="Arial" pitchFamily="34" charset="0"/>
              </a:rPr>
              <a:t> </a:t>
            </a:r>
            <a:r>
              <a:rPr lang="en-GB" sz="2400" dirty="0" err="1">
                <a:latin typeface="Arial" pitchFamily="34" charset="0"/>
                <a:cs typeface="Arial" pitchFamily="34" charset="0"/>
              </a:rPr>
              <a:t>gwyddoniaeth</a:t>
            </a:r>
            <a:r>
              <a:rPr lang="en-GB" sz="2400" dirty="0">
                <a:latin typeface="Arial" pitchFamily="34" charset="0"/>
                <a:cs typeface="Arial" pitchFamily="34" charset="0"/>
              </a:rPr>
              <a:t> </a:t>
            </a:r>
            <a:r>
              <a:rPr lang="en-GB" sz="2400" dirty="0" err="1">
                <a:latin typeface="Arial" pitchFamily="34" charset="0"/>
                <a:cs typeface="Arial" pitchFamily="34" charset="0"/>
              </a:rPr>
              <a:t>yn</a:t>
            </a:r>
            <a:r>
              <a:rPr lang="en-GB" sz="2400" dirty="0">
                <a:latin typeface="Arial" pitchFamily="34" charset="0"/>
                <a:cs typeface="Arial" pitchFamily="34" charset="0"/>
              </a:rPr>
              <a:t> </a:t>
            </a:r>
            <a:r>
              <a:rPr lang="en-GB" sz="2400" dirty="0" err="1">
                <a:latin typeface="Arial" pitchFamily="34" charset="0"/>
                <a:cs typeface="Arial" pitchFamily="34" charset="0"/>
              </a:rPr>
              <a:t>datblygu</a:t>
            </a:r>
            <a:r>
              <a:rPr lang="en-GB" sz="2400" dirty="0">
                <a:latin typeface="Arial" pitchFamily="34" charset="0"/>
                <a:cs typeface="Arial" pitchFamily="34" charset="0"/>
              </a:rPr>
              <a:t> </a:t>
            </a:r>
            <a:r>
              <a:rPr lang="en-GB" sz="2400" dirty="0" err="1">
                <a:latin typeface="Arial" pitchFamily="34" charset="0"/>
                <a:cs typeface="Arial" pitchFamily="34" charset="0"/>
              </a:rPr>
              <a:t>drwy</a:t>
            </a:r>
            <a:r>
              <a:rPr lang="en-GB" sz="2400" dirty="0">
                <a:latin typeface="Arial" pitchFamily="34" charset="0"/>
                <a:cs typeface="Arial" pitchFamily="34" charset="0"/>
              </a:rPr>
              <a:t> “</a:t>
            </a:r>
            <a:r>
              <a:rPr lang="en-GB" sz="2400" b="1" dirty="0" err="1">
                <a:latin typeface="Arial" pitchFamily="34" charset="0"/>
                <a:cs typeface="Arial" pitchFamily="34" charset="0"/>
              </a:rPr>
              <a:t>gynllunio</a:t>
            </a:r>
            <a:r>
              <a:rPr lang="en-GB" sz="2400" b="1" dirty="0">
                <a:latin typeface="Arial" pitchFamily="34" charset="0"/>
                <a:cs typeface="Arial" pitchFamily="34" charset="0"/>
              </a:rPr>
              <a:t>, </a:t>
            </a:r>
            <a:r>
              <a:rPr lang="en-GB" sz="2400" b="1" dirty="0" err="1">
                <a:latin typeface="Arial" pitchFamily="34" charset="0"/>
                <a:cs typeface="Arial" pitchFamily="34" charset="0"/>
              </a:rPr>
              <a:t>datblygu</a:t>
            </a:r>
            <a:r>
              <a:rPr lang="en-GB" sz="2400" b="1" dirty="0">
                <a:latin typeface="Arial" pitchFamily="34" charset="0"/>
                <a:cs typeface="Arial" pitchFamily="34" charset="0"/>
              </a:rPr>
              <a:t> a </a:t>
            </a:r>
            <a:r>
              <a:rPr lang="en-GB" sz="2400" b="1" dirty="0" err="1">
                <a:latin typeface="Arial" pitchFamily="34" charset="0"/>
                <a:cs typeface="Arial" pitchFamily="34" charset="0"/>
              </a:rPr>
              <a:t>myfyrio</a:t>
            </a:r>
            <a:r>
              <a:rPr lang="en-GB" sz="2400" dirty="0">
                <a:latin typeface="Arial" pitchFamily="34" charset="0"/>
                <a:cs typeface="Arial" pitchFamily="34" charset="0"/>
              </a:rPr>
              <a:t>” </a:t>
            </a:r>
            <a:r>
              <a:rPr lang="en-GB" sz="2400" dirty="0" err="1">
                <a:latin typeface="Arial" pitchFamily="34" charset="0"/>
                <a:cs typeface="Arial" pitchFamily="34" charset="0"/>
              </a:rPr>
              <a:t>gan</a:t>
            </a:r>
            <a:r>
              <a:rPr lang="en-GB" sz="2400" dirty="0">
                <a:latin typeface="Arial" pitchFamily="34" charset="0"/>
                <a:cs typeface="Arial" pitchFamily="34" charset="0"/>
              </a:rPr>
              <a:t> </a:t>
            </a:r>
            <a:r>
              <a:rPr lang="en-GB" sz="2400" dirty="0" err="1">
                <a:latin typeface="Arial" pitchFamily="34" charset="0"/>
                <a:cs typeface="Arial" pitchFamily="34" charset="0"/>
              </a:rPr>
              <a:t>ddefnyddio’r</a:t>
            </a:r>
            <a:r>
              <a:rPr lang="en-GB" sz="2400" dirty="0">
                <a:latin typeface="Arial" pitchFamily="34" charset="0"/>
                <a:cs typeface="Arial" pitchFamily="34" charset="0"/>
              </a:rPr>
              <a:t> </a:t>
            </a:r>
            <a:r>
              <a:rPr lang="en-GB" sz="2400" dirty="0" err="1">
                <a:latin typeface="Arial" pitchFamily="34" charset="0"/>
                <a:cs typeface="Arial" pitchFamily="34" charset="0"/>
              </a:rPr>
              <a:t>ystod</a:t>
            </a:r>
            <a:r>
              <a:rPr lang="en-GB" sz="2400" dirty="0">
                <a:latin typeface="Arial" pitchFamily="34" charset="0"/>
                <a:cs typeface="Arial" pitchFamily="34" charset="0"/>
              </a:rPr>
              <a:t> lawn </a:t>
            </a:r>
            <a:r>
              <a:rPr lang="en-GB" sz="2400" dirty="0" err="1">
                <a:latin typeface="Arial" pitchFamily="34" charset="0"/>
                <a:cs typeface="Arial" pitchFamily="34" charset="0"/>
              </a:rPr>
              <a:t>o’r</a:t>
            </a:r>
            <a:r>
              <a:rPr lang="en-GB" sz="2400" dirty="0">
                <a:latin typeface="Arial" pitchFamily="34" charset="0"/>
                <a:cs typeface="Arial" pitchFamily="34" charset="0"/>
              </a:rPr>
              <a:t> </a:t>
            </a:r>
            <a:r>
              <a:rPr lang="en-GB" sz="2400" dirty="0" err="1">
                <a:latin typeface="Arial" pitchFamily="34" charset="0"/>
                <a:cs typeface="Arial" pitchFamily="34" charset="0"/>
              </a:rPr>
              <a:t>mathau</a:t>
            </a:r>
            <a:r>
              <a:rPr lang="en-GB" sz="2400" dirty="0">
                <a:latin typeface="Arial" pitchFamily="34" charset="0"/>
                <a:cs typeface="Arial" pitchFamily="34" charset="0"/>
              </a:rPr>
              <a:t> </a:t>
            </a:r>
            <a:r>
              <a:rPr lang="en-GB" sz="2400" dirty="0" err="1">
                <a:latin typeface="Arial" pitchFamily="34" charset="0"/>
                <a:cs typeface="Arial" pitchFamily="34" charset="0"/>
              </a:rPr>
              <a:t>gwahanol</a:t>
            </a:r>
            <a:r>
              <a:rPr lang="en-GB" sz="2400" dirty="0">
                <a:latin typeface="Arial" pitchFamily="34" charset="0"/>
                <a:cs typeface="Arial" pitchFamily="34" charset="0"/>
              </a:rPr>
              <a:t> o </a:t>
            </a:r>
            <a:r>
              <a:rPr lang="en-GB" sz="2400" dirty="0" err="1">
                <a:latin typeface="Arial" pitchFamily="34" charset="0"/>
                <a:cs typeface="Arial" pitchFamily="34" charset="0"/>
              </a:rPr>
              <a:t>ymholi</a:t>
            </a:r>
            <a:r>
              <a:rPr lang="en-GB" sz="2400" dirty="0">
                <a:latin typeface="Arial" pitchFamily="34" charset="0"/>
                <a:cs typeface="Arial" pitchFamily="34" charset="0"/>
              </a:rPr>
              <a:t> a </a:t>
            </a:r>
            <a:r>
              <a:rPr lang="en-GB" sz="2400" dirty="0" err="1">
                <a:latin typeface="Arial" pitchFamily="34" charset="0"/>
                <a:cs typeface="Arial" pitchFamily="34" charset="0"/>
              </a:rPr>
              <a:t>chyd-destunau</a:t>
            </a:r>
            <a:r>
              <a:rPr lang="en-GB" sz="2400" dirty="0">
                <a:latin typeface="Arial" pitchFamily="34" charset="0"/>
                <a:cs typeface="Arial" pitchFamily="34" charset="0"/>
              </a:rPr>
              <a:t> </a:t>
            </a:r>
            <a:r>
              <a:rPr lang="en-GB" sz="2400" dirty="0" err="1">
                <a:latin typeface="Arial" pitchFamily="34" charset="0"/>
                <a:cs typeface="Arial" pitchFamily="34" charset="0"/>
              </a:rPr>
              <a:t>o’r</a:t>
            </a:r>
            <a:r>
              <a:rPr lang="en-GB" sz="2400" dirty="0">
                <a:latin typeface="Arial" pitchFamily="34" charset="0"/>
                <a:cs typeface="Arial" pitchFamily="34" charset="0"/>
              </a:rPr>
              <a:t> </a:t>
            </a:r>
            <a:r>
              <a:rPr lang="en-GB" sz="2400" dirty="0" err="1">
                <a:latin typeface="Arial" pitchFamily="34" charset="0"/>
                <a:cs typeface="Arial" pitchFamily="34" charset="0"/>
              </a:rPr>
              <a:t>Ystod</a:t>
            </a:r>
            <a:r>
              <a:rPr lang="en-GB" sz="2400" dirty="0">
                <a:latin typeface="Arial" pitchFamily="34" charset="0"/>
                <a:cs typeface="Arial" pitchFamily="34" charset="0"/>
              </a:rPr>
              <a:t>.</a:t>
            </a:r>
          </a:p>
          <a:p>
            <a:pPr>
              <a:defRPr/>
            </a:pPr>
            <a:endParaRPr lang="en-GB" sz="2400" dirty="0">
              <a:latin typeface="Arial" pitchFamily="34" charset="0"/>
              <a:cs typeface="Arial" pitchFamily="34" charset="0"/>
            </a:endParaRPr>
          </a:p>
          <a:p>
            <a:pPr>
              <a:defRPr/>
            </a:pPr>
            <a:r>
              <a:rPr lang="en-GB" sz="2400" b="1" dirty="0" err="1">
                <a:latin typeface="Arial" pitchFamily="34" charset="0"/>
                <a:cs typeface="Arial" pitchFamily="34" charset="0"/>
              </a:rPr>
              <a:t>Cyfathrebu</a:t>
            </a:r>
            <a:r>
              <a:rPr lang="en-GB" sz="2400" b="1" dirty="0">
                <a:latin typeface="Arial" pitchFamily="34" charset="0"/>
                <a:cs typeface="Arial" pitchFamily="34" charset="0"/>
              </a:rPr>
              <a:t>:</a:t>
            </a:r>
            <a:r>
              <a:rPr lang="en-GB" sz="2400" dirty="0">
                <a:latin typeface="Arial" pitchFamily="34" charset="0"/>
                <a:cs typeface="Arial" pitchFamily="34" charset="0"/>
              </a:rPr>
              <a:t>  </a:t>
            </a:r>
            <a:r>
              <a:rPr lang="en-GB" sz="2400" dirty="0" err="1">
                <a:latin typeface="Arial" pitchFamily="34" charset="0"/>
                <a:cs typeface="Arial" pitchFamily="34" charset="0"/>
              </a:rPr>
              <a:t>Mynegi</a:t>
            </a:r>
            <a:r>
              <a:rPr lang="en-GB" sz="2400" dirty="0">
                <a:latin typeface="Arial" pitchFamily="34" charset="0"/>
                <a:cs typeface="Arial" pitchFamily="34" charset="0"/>
              </a:rPr>
              <a:t> a rhannu </a:t>
            </a:r>
            <a:r>
              <a:rPr lang="en-GB" sz="2400" dirty="0" err="1">
                <a:latin typeface="Arial" pitchFamily="34" charset="0"/>
                <a:cs typeface="Arial" pitchFamily="34" charset="0"/>
              </a:rPr>
              <a:t>syniadau</a:t>
            </a:r>
            <a:r>
              <a:rPr lang="en-GB" sz="2400" dirty="0">
                <a:latin typeface="Arial" pitchFamily="34" charset="0"/>
                <a:cs typeface="Arial" pitchFamily="34" charset="0"/>
              </a:rPr>
              <a:t> a </a:t>
            </a:r>
            <a:r>
              <a:rPr lang="en-GB" sz="2400" dirty="0" err="1">
                <a:latin typeface="Arial" pitchFamily="34" charset="0"/>
                <a:cs typeface="Arial" pitchFamily="34" charset="0"/>
              </a:rPr>
              <a:t>chasglu</a:t>
            </a:r>
            <a:r>
              <a:rPr lang="en-GB" sz="2400" dirty="0">
                <a:latin typeface="Arial" pitchFamily="34" charset="0"/>
                <a:cs typeface="Arial" pitchFamily="34" charset="0"/>
              </a:rPr>
              <a:t> a </a:t>
            </a:r>
            <a:r>
              <a:rPr lang="en-GB" sz="2400" dirty="0" err="1">
                <a:latin typeface="Arial" pitchFamily="34" charset="0"/>
                <a:cs typeface="Arial" pitchFamily="34" charset="0"/>
              </a:rPr>
              <a:t>gwerthuso</a:t>
            </a:r>
            <a:r>
              <a:rPr lang="en-GB" sz="2400" dirty="0">
                <a:latin typeface="Arial" pitchFamily="34" charset="0"/>
                <a:cs typeface="Arial" pitchFamily="34" charset="0"/>
              </a:rPr>
              <a:t> </a:t>
            </a:r>
            <a:r>
              <a:rPr lang="en-GB" sz="2400" dirty="0" err="1">
                <a:latin typeface="Arial" pitchFamily="34" charset="0"/>
                <a:cs typeface="Arial" pitchFamily="34" charset="0"/>
              </a:rPr>
              <a:t>tystiolaeth</a:t>
            </a:r>
            <a:r>
              <a:rPr lang="en-GB" sz="2400" dirty="0">
                <a:latin typeface="Arial" pitchFamily="34" charset="0"/>
                <a:cs typeface="Arial" pitchFamily="34" charset="0"/>
              </a:rPr>
              <a:t> </a:t>
            </a:r>
            <a:r>
              <a:rPr lang="en-GB" sz="2400" dirty="0" err="1">
                <a:latin typeface="Arial" pitchFamily="34" charset="0"/>
                <a:cs typeface="Arial" pitchFamily="34" charset="0"/>
              </a:rPr>
              <a:t>wrth</a:t>
            </a:r>
            <a:r>
              <a:rPr lang="en-GB" sz="2400" dirty="0">
                <a:latin typeface="Arial" pitchFamily="34" charset="0"/>
                <a:cs typeface="Arial" pitchFamily="34" charset="0"/>
              </a:rPr>
              <a:t> </a:t>
            </a:r>
            <a:r>
              <a:rPr lang="en-GB" sz="2400" dirty="0" err="1">
                <a:latin typeface="Arial" pitchFamily="34" charset="0"/>
                <a:cs typeface="Arial" pitchFamily="34" charset="0"/>
              </a:rPr>
              <a:t>galon</a:t>
            </a:r>
            <a:r>
              <a:rPr lang="en-GB" sz="2400" dirty="0">
                <a:latin typeface="Arial" pitchFamily="34" charset="0"/>
                <a:cs typeface="Arial" pitchFamily="34" charset="0"/>
              </a:rPr>
              <a:t> </a:t>
            </a:r>
            <a:r>
              <a:rPr lang="en-GB" sz="2400" dirty="0" err="1">
                <a:latin typeface="Arial" pitchFamily="34" charset="0"/>
                <a:cs typeface="Arial" pitchFamily="34" charset="0"/>
              </a:rPr>
              <a:t>addysgu</a:t>
            </a:r>
            <a:r>
              <a:rPr lang="en-GB" sz="2400" dirty="0">
                <a:latin typeface="Arial" pitchFamily="34" charset="0"/>
                <a:cs typeface="Arial" pitchFamily="34" charset="0"/>
              </a:rPr>
              <a:t> a </a:t>
            </a:r>
            <a:r>
              <a:rPr lang="en-GB" sz="2400" dirty="0" err="1">
                <a:latin typeface="Arial" pitchFamily="34" charset="0"/>
                <a:cs typeface="Arial" pitchFamily="34" charset="0"/>
              </a:rPr>
              <a:t>dysgu</a:t>
            </a:r>
            <a:r>
              <a:rPr lang="en-GB" sz="2400" dirty="0">
                <a:latin typeface="Arial" pitchFamily="34" charset="0"/>
                <a:cs typeface="Arial" pitchFamily="34" charset="0"/>
              </a:rPr>
              <a:t> </a:t>
            </a:r>
            <a:r>
              <a:rPr lang="en-GB" sz="2400" dirty="0" err="1">
                <a:latin typeface="Arial" pitchFamily="34" charset="0"/>
                <a:cs typeface="Arial" pitchFamily="34" charset="0"/>
              </a:rPr>
              <a:t>gwyddoniaeth</a:t>
            </a:r>
            <a:r>
              <a:rPr lang="en-GB" sz="2400" dirty="0">
                <a:latin typeface="Arial" pitchFamily="34" charset="0"/>
                <a:cs typeface="Arial" pitchFamily="34" charset="0"/>
              </a:rPr>
              <a:t> da.  </a:t>
            </a:r>
          </a:p>
          <a:p>
            <a:endParaRPr lang="en-US" dirty="0"/>
          </a:p>
        </p:txBody>
      </p:sp>
      <p:sp>
        <p:nvSpPr>
          <p:cNvPr id="3" name="Title 2"/>
          <p:cNvSpPr>
            <a:spLocks noGrp="1"/>
          </p:cNvSpPr>
          <p:nvPr>
            <p:ph type="title"/>
          </p:nvPr>
        </p:nvSpPr>
        <p:spPr>
          <a:xfrm>
            <a:off x="1097280" y="1"/>
            <a:ext cx="10058400" cy="1186248"/>
          </a:xfrm>
        </p:spPr>
        <p:txBody>
          <a:bodyPr>
            <a:normAutofit/>
          </a:bodyPr>
          <a:lstStyle/>
          <a:p>
            <a:r>
              <a:rPr lang="en-GB" sz="3200" dirty="0" err="1">
                <a:latin typeface="Arial" panose="020B0604020202020204" pitchFamily="34" charset="0"/>
                <a:cs typeface="Arial" panose="020B0604020202020204" pitchFamily="34" charset="0"/>
              </a:rPr>
              <a:t>Ffocws</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ddatblygu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sgiliau</a:t>
            </a:r>
            <a:r>
              <a:rPr lang="en-GB" sz="3200" dirty="0">
                <a:latin typeface="Arial" panose="020B0604020202020204" pitchFamily="34" charset="0"/>
                <a:cs typeface="Arial" panose="020B0604020202020204" pitchFamily="34" charset="0"/>
              </a:rPr>
              <a:t> </a:t>
            </a:r>
            <a:endParaRPr lang="en-US"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701729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endParaRPr lang="en-GB" sz="2800" dirty="0">
              <a:latin typeface="Arial" pitchFamily="34" charset="0"/>
              <a:cs typeface="Arial" pitchFamily="34" charset="0"/>
            </a:endParaRPr>
          </a:p>
          <a:p>
            <a:r>
              <a:rPr lang="en-GB" sz="2800" dirty="0" err="1">
                <a:latin typeface="Arial" pitchFamily="34" charset="0"/>
                <a:cs typeface="Arial" pitchFamily="34" charset="0"/>
              </a:rPr>
              <a:t>Dyma</a:t>
            </a:r>
            <a:r>
              <a:rPr lang="en-GB" sz="2800" dirty="0">
                <a:latin typeface="Arial" pitchFamily="34" charset="0"/>
                <a:cs typeface="Arial" pitchFamily="34" charset="0"/>
              </a:rPr>
              <a:t> </a:t>
            </a:r>
            <a:r>
              <a:rPr lang="en-GB" sz="2800" dirty="0" err="1">
                <a:latin typeface="Arial" pitchFamily="34" charset="0"/>
                <a:cs typeface="Arial" pitchFamily="34" charset="0"/>
              </a:rPr>
              <a:t>ffordd</a:t>
            </a:r>
            <a:r>
              <a:rPr lang="en-GB" sz="2800" dirty="0">
                <a:latin typeface="Arial" pitchFamily="34" charset="0"/>
                <a:cs typeface="Arial" pitchFamily="34" charset="0"/>
              </a:rPr>
              <a:t> o </a:t>
            </a:r>
            <a:r>
              <a:rPr lang="en-GB" sz="2800" dirty="0" err="1">
                <a:latin typeface="Arial" pitchFamily="34" charset="0"/>
                <a:cs typeface="Arial" pitchFamily="34" charset="0"/>
              </a:rPr>
              <a:t>ddisgrifio</a:t>
            </a:r>
            <a:r>
              <a:rPr lang="en-GB" sz="2800" dirty="0">
                <a:latin typeface="Arial" pitchFamily="34" charset="0"/>
                <a:cs typeface="Arial" pitchFamily="34" charset="0"/>
              </a:rPr>
              <a:t> </a:t>
            </a:r>
            <a:r>
              <a:rPr lang="en-GB" sz="2800" dirty="0" err="1">
                <a:latin typeface="Arial" pitchFamily="34" charset="0"/>
                <a:cs typeface="Arial" pitchFamily="34" charset="0"/>
              </a:rPr>
              <a:t>dysgu</a:t>
            </a:r>
            <a:r>
              <a:rPr lang="en-GB" sz="2800" dirty="0">
                <a:latin typeface="Arial" pitchFamily="34" charset="0"/>
                <a:cs typeface="Arial" pitchFamily="34" charset="0"/>
              </a:rPr>
              <a:t> </a:t>
            </a:r>
            <a:r>
              <a:rPr lang="en-GB" sz="2800" dirty="0" err="1">
                <a:latin typeface="Arial" pitchFamily="34" charset="0"/>
                <a:cs typeface="Arial" pitchFamily="34" charset="0"/>
              </a:rPr>
              <a:t>ble</a:t>
            </a:r>
            <a:r>
              <a:rPr lang="en-GB" sz="2800" dirty="0">
                <a:latin typeface="Arial" pitchFamily="34" charset="0"/>
                <a:cs typeface="Arial" pitchFamily="34" charset="0"/>
              </a:rPr>
              <a:t> </a:t>
            </a:r>
            <a:r>
              <a:rPr lang="en-GB" sz="2800" dirty="0" err="1" smtClean="0">
                <a:latin typeface="Arial" pitchFamily="34" charset="0"/>
                <a:cs typeface="Arial" pitchFamily="34" charset="0"/>
              </a:rPr>
              <a:t>mae’r</a:t>
            </a:r>
            <a:r>
              <a:rPr lang="en-GB" sz="2800" dirty="0" smtClean="0">
                <a:latin typeface="Arial" pitchFamily="34" charset="0"/>
                <a:cs typeface="Arial" pitchFamily="34" charset="0"/>
              </a:rPr>
              <a:t> </a:t>
            </a:r>
            <a:r>
              <a:rPr lang="en-GB" sz="2800" dirty="0" err="1">
                <a:latin typeface="Arial" pitchFamily="34" charset="0"/>
                <a:cs typeface="Arial" pitchFamily="34" charset="0"/>
              </a:rPr>
              <a:t>sgiliau</a:t>
            </a:r>
            <a:r>
              <a:rPr lang="en-GB" sz="2800" dirty="0">
                <a:latin typeface="Arial" pitchFamily="34" charset="0"/>
                <a:cs typeface="Arial" pitchFamily="34" charset="0"/>
              </a:rPr>
              <a:t> </a:t>
            </a:r>
            <a:r>
              <a:rPr lang="en-GB" sz="2800" dirty="0" err="1" smtClean="0">
                <a:latin typeface="Arial" pitchFamily="34" charset="0"/>
                <a:cs typeface="Arial" pitchFamily="34" charset="0"/>
              </a:rPr>
              <a:t>ymholi</a:t>
            </a:r>
            <a:r>
              <a:rPr lang="en-GB" sz="2800" dirty="0" smtClean="0">
                <a:latin typeface="Arial" pitchFamily="34" charset="0"/>
                <a:cs typeface="Arial" pitchFamily="34" charset="0"/>
              </a:rPr>
              <a:t> </a:t>
            </a:r>
            <a:r>
              <a:rPr lang="en-GB" sz="2800" dirty="0" err="1">
                <a:latin typeface="Arial" pitchFamily="34" charset="0"/>
                <a:cs typeface="Arial" pitchFamily="34" charset="0"/>
              </a:rPr>
              <a:t>yn</a:t>
            </a:r>
            <a:r>
              <a:rPr lang="en-GB" sz="2800" dirty="0">
                <a:latin typeface="Arial" pitchFamily="34" charset="0"/>
                <a:cs typeface="Arial" pitchFamily="34" charset="0"/>
              </a:rPr>
              <a:t> </a:t>
            </a:r>
            <a:r>
              <a:rPr lang="en-GB" sz="2800" dirty="0" err="1">
                <a:latin typeface="Arial" pitchFamily="34" charset="0"/>
                <a:cs typeface="Arial" pitchFamily="34" charset="0"/>
              </a:rPr>
              <a:t>cael</a:t>
            </a:r>
            <a:r>
              <a:rPr lang="en-GB" sz="2800" dirty="0">
                <a:latin typeface="Arial" pitchFamily="34" charset="0"/>
                <a:cs typeface="Arial" pitchFamily="34" charset="0"/>
              </a:rPr>
              <a:t> </a:t>
            </a:r>
            <a:r>
              <a:rPr lang="en-GB" sz="2800" dirty="0" err="1">
                <a:latin typeface="Arial" pitchFamily="34" charset="0"/>
                <a:cs typeface="Arial" pitchFamily="34" charset="0"/>
              </a:rPr>
              <a:t>eu</a:t>
            </a:r>
            <a:r>
              <a:rPr lang="en-GB" sz="2800" dirty="0">
                <a:latin typeface="Arial" pitchFamily="34" charset="0"/>
                <a:cs typeface="Arial" pitchFamily="34" charset="0"/>
              </a:rPr>
              <a:t> </a:t>
            </a:r>
            <a:r>
              <a:rPr lang="en-GB" sz="2800" dirty="0" err="1">
                <a:latin typeface="Arial" pitchFamily="34" charset="0"/>
                <a:cs typeface="Arial" pitchFamily="34" charset="0"/>
              </a:rPr>
              <a:t>defnyddio</a:t>
            </a:r>
            <a:r>
              <a:rPr lang="en-GB" sz="2800" dirty="0">
                <a:latin typeface="Arial" pitchFamily="34" charset="0"/>
                <a:cs typeface="Arial" pitchFamily="34" charset="0"/>
              </a:rPr>
              <a:t> </a:t>
            </a:r>
            <a:r>
              <a:rPr lang="en-US" sz="2800" b="1" dirty="0" err="1">
                <a:latin typeface="Arial" pitchFamily="34" charset="0"/>
                <a:cs typeface="Arial" pitchFamily="34" charset="0"/>
              </a:rPr>
              <a:t>i</a:t>
            </a:r>
            <a:r>
              <a:rPr lang="en-GB" sz="2800" b="1" dirty="0">
                <a:latin typeface="Arial" pitchFamily="34" charset="0"/>
                <a:cs typeface="Arial" pitchFamily="34" charset="0"/>
              </a:rPr>
              <a:t> </a:t>
            </a:r>
            <a:r>
              <a:rPr lang="en-GB" sz="2800" b="1" dirty="0" err="1">
                <a:latin typeface="Arial" pitchFamily="34" charset="0"/>
                <a:cs typeface="Arial" pitchFamily="34" charset="0"/>
              </a:rPr>
              <a:t>gasglu</a:t>
            </a:r>
            <a:r>
              <a:rPr lang="en-GB" sz="2800" b="1" dirty="0">
                <a:latin typeface="Arial" pitchFamily="34" charset="0"/>
                <a:cs typeface="Arial" pitchFamily="34" charset="0"/>
              </a:rPr>
              <a:t> </a:t>
            </a:r>
            <a:r>
              <a:rPr lang="en-GB" sz="2800" b="1" dirty="0" err="1">
                <a:latin typeface="Arial" pitchFamily="34" charset="0"/>
                <a:cs typeface="Arial" pitchFamily="34" charset="0"/>
              </a:rPr>
              <a:t>tystiolaeth</a:t>
            </a:r>
            <a:r>
              <a:rPr lang="en-GB" sz="2800" b="1" dirty="0">
                <a:latin typeface="Arial" pitchFamily="34" charset="0"/>
                <a:cs typeface="Arial" pitchFamily="34" charset="0"/>
              </a:rPr>
              <a:t> </a:t>
            </a:r>
            <a:r>
              <a:rPr lang="en-US" sz="2800" b="1" dirty="0" err="1">
                <a:latin typeface="Arial" pitchFamily="34" charset="0"/>
                <a:cs typeface="Arial" pitchFamily="34" charset="0"/>
              </a:rPr>
              <a:t>i</a:t>
            </a:r>
            <a:r>
              <a:rPr lang="en-GB" sz="2800" b="1" dirty="0">
                <a:latin typeface="Arial" pitchFamily="34" charset="0"/>
                <a:cs typeface="Arial" pitchFamily="34" charset="0"/>
              </a:rPr>
              <a:t> </a:t>
            </a:r>
            <a:r>
              <a:rPr lang="en-GB" sz="2800" b="1" dirty="0" err="1">
                <a:latin typeface="Arial" pitchFamily="34" charset="0"/>
                <a:cs typeface="Arial" pitchFamily="34" charset="0"/>
              </a:rPr>
              <a:t>brofi</a:t>
            </a:r>
            <a:r>
              <a:rPr lang="en-GB" sz="2800" b="1" dirty="0">
                <a:latin typeface="Arial" pitchFamily="34" charset="0"/>
                <a:cs typeface="Arial" pitchFamily="34" charset="0"/>
              </a:rPr>
              <a:t> </a:t>
            </a:r>
            <a:r>
              <a:rPr lang="en-US" sz="2800" b="1" dirty="0">
                <a:latin typeface="Arial" pitchFamily="34" charset="0"/>
                <a:cs typeface="Arial" pitchFamily="34" charset="0"/>
              </a:rPr>
              <a:t>a all </a:t>
            </a:r>
            <a:r>
              <a:rPr lang="en-US" sz="2800" b="1" dirty="0" err="1">
                <a:latin typeface="Arial" pitchFamily="34" charset="0"/>
                <a:cs typeface="Arial" pitchFamily="34" charset="0"/>
              </a:rPr>
              <a:t>rhai</a:t>
            </a:r>
            <a:r>
              <a:rPr lang="en-US" sz="2800" b="1" dirty="0">
                <a:latin typeface="Arial" pitchFamily="34" charset="0"/>
                <a:cs typeface="Arial" pitchFamily="34" charset="0"/>
              </a:rPr>
              <a:t> </a:t>
            </a:r>
            <a:r>
              <a:rPr lang="en-US" sz="2800" b="1" dirty="0" err="1">
                <a:latin typeface="Arial" pitchFamily="34" charset="0"/>
                <a:cs typeface="Arial" pitchFamily="34" charset="0"/>
              </a:rPr>
              <a:t>syniadau</a:t>
            </a:r>
            <a:r>
              <a:rPr lang="en-US" sz="2800" b="1" dirty="0">
                <a:latin typeface="Arial" pitchFamily="34" charset="0"/>
                <a:cs typeface="Arial" pitchFamily="34" charset="0"/>
              </a:rPr>
              <a:t> </a:t>
            </a:r>
            <a:r>
              <a:rPr lang="en-US" sz="2800" b="1" dirty="0" err="1">
                <a:latin typeface="Arial" pitchFamily="34" charset="0"/>
                <a:cs typeface="Arial" pitchFamily="34" charset="0"/>
              </a:rPr>
              <a:t>esbonio</a:t>
            </a:r>
            <a:r>
              <a:rPr lang="en-US" sz="2800" b="1" dirty="0">
                <a:latin typeface="Arial" pitchFamily="34" charset="0"/>
                <a:cs typeface="Arial" pitchFamily="34" charset="0"/>
              </a:rPr>
              <a:t> </a:t>
            </a:r>
            <a:r>
              <a:rPr lang="en-US" sz="2800" b="1" dirty="0" err="1">
                <a:latin typeface="Arial" pitchFamily="34" charset="0"/>
                <a:cs typeface="Arial" pitchFamily="34" charset="0"/>
              </a:rPr>
              <a:t>ffenomenau</a:t>
            </a:r>
            <a:r>
              <a:rPr lang="en-US" sz="2800" b="1" dirty="0">
                <a:latin typeface="Arial" pitchFamily="34" charset="0"/>
                <a:cs typeface="Arial" pitchFamily="34" charset="0"/>
              </a:rPr>
              <a:t> a </a:t>
            </a:r>
            <a:r>
              <a:rPr lang="en-US" sz="2800" b="1" dirty="0" err="1">
                <a:latin typeface="Arial" pitchFamily="34" charset="0"/>
                <a:cs typeface="Arial" pitchFamily="34" charset="0"/>
              </a:rPr>
              <a:t>digwyddiadau</a:t>
            </a:r>
            <a:r>
              <a:rPr lang="en-US" sz="2800" b="1" dirty="0">
                <a:latin typeface="Arial" pitchFamily="34" charset="0"/>
                <a:cs typeface="Arial" pitchFamily="34" charset="0"/>
              </a:rPr>
              <a:t> </a:t>
            </a:r>
            <a:r>
              <a:rPr lang="en-US" sz="2800" b="1" dirty="0" err="1">
                <a:latin typeface="Arial" pitchFamily="34" charset="0"/>
                <a:cs typeface="Arial" pitchFamily="34" charset="0"/>
              </a:rPr>
              <a:t>yn</a:t>
            </a:r>
            <a:r>
              <a:rPr lang="en-US" sz="2800" b="1" dirty="0">
                <a:latin typeface="Arial" pitchFamily="34" charset="0"/>
                <a:cs typeface="Arial" pitchFamily="34" charset="0"/>
              </a:rPr>
              <a:t> y </a:t>
            </a:r>
            <a:r>
              <a:rPr lang="en-US" sz="2800" b="1" dirty="0" err="1">
                <a:latin typeface="Arial" pitchFamily="34" charset="0"/>
                <a:cs typeface="Arial" pitchFamily="34" charset="0"/>
              </a:rPr>
              <a:t>byd</a:t>
            </a:r>
            <a:r>
              <a:rPr lang="en-US" sz="2800" b="1" dirty="0">
                <a:latin typeface="Arial" pitchFamily="34" charset="0"/>
                <a:cs typeface="Arial" pitchFamily="34" charset="0"/>
              </a:rPr>
              <a:t> </a:t>
            </a:r>
            <a:r>
              <a:rPr lang="en-US" sz="2800" b="1" dirty="0" err="1">
                <a:latin typeface="Arial" pitchFamily="34" charset="0"/>
                <a:cs typeface="Arial" pitchFamily="34" charset="0"/>
              </a:rPr>
              <a:t>o'n</a:t>
            </a:r>
            <a:r>
              <a:rPr lang="en-US" sz="2800" b="1" dirty="0">
                <a:latin typeface="Arial" pitchFamily="34" charset="0"/>
                <a:cs typeface="Arial" pitchFamily="34" charset="0"/>
              </a:rPr>
              <a:t> </a:t>
            </a:r>
            <a:r>
              <a:rPr lang="en-US" sz="2800" b="1" dirty="0" err="1">
                <a:latin typeface="Arial" pitchFamily="34" charset="0"/>
                <a:cs typeface="Arial" pitchFamily="34" charset="0"/>
              </a:rPr>
              <a:t>cwmpas</a:t>
            </a:r>
            <a:r>
              <a:rPr lang="en-GB" sz="2800" b="1" dirty="0">
                <a:latin typeface="Arial" pitchFamily="34" charset="0"/>
                <a:cs typeface="Arial" pitchFamily="34" charset="0"/>
              </a:rPr>
              <a:t>.</a:t>
            </a:r>
          </a:p>
          <a:p>
            <a:endParaRPr lang="en-GB" sz="2800" dirty="0">
              <a:latin typeface="Arial" pitchFamily="34" charset="0"/>
              <a:cs typeface="Arial" pitchFamily="34" charset="0"/>
            </a:endParaRPr>
          </a:p>
          <a:p>
            <a:r>
              <a:rPr lang="en-GB" sz="2800" dirty="0">
                <a:latin typeface="Arial" pitchFamily="34" charset="0"/>
                <a:cs typeface="Arial" pitchFamily="34" charset="0"/>
              </a:rPr>
              <a:t>Gweler: </a:t>
            </a:r>
            <a:r>
              <a:rPr lang="en-GB" sz="2800" dirty="0" err="1">
                <a:latin typeface="Arial" pitchFamily="34" charset="0"/>
                <a:cs typeface="Arial" pitchFamily="34" charset="0"/>
              </a:rPr>
              <a:t>Harlen</a:t>
            </a:r>
            <a:r>
              <a:rPr lang="en-GB" sz="2800" dirty="0">
                <a:latin typeface="Arial" pitchFamily="34" charset="0"/>
                <a:cs typeface="Arial" pitchFamily="34" charset="0"/>
              </a:rPr>
              <a:t>, W. (2009) “Enquiry and good science teaching”, </a:t>
            </a:r>
            <a:r>
              <a:rPr lang="en-GB" sz="2800" i="1" dirty="0">
                <a:latin typeface="Arial" pitchFamily="34" charset="0"/>
                <a:cs typeface="Arial" pitchFamily="34" charset="0"/>
              </a:rPr>
              <a:t>Primary Science</a:t>
            </a:r>
            <a:r>
              <a:rPr lang="en-GB" sz="2800" dirty="0">
                <a:latin typeface="Arial" pitchFamily="34" charset="0"/>
                <a:cs typeface="Arial" pitchFamily="34" charset="0"/>
              </a:rPr>
              <a:t>, 106, January, p5-8.</a:t>
            </a:r>
          </a:p>
          <a:p>
            <a:r>
              <a:rPr lang="en-US" dirty="0" smtClean="0"/>
              <a:t>(</a:t>
            </a:r>
            <a:r>
              <a:rPr lang="en-US" dirty="0" err="1" smtClean="0"/>
              <a:t>Ar</a:t>
            </a:r>
            <a:r>
              <a:rPr lang="en-US" dirty="0" smtClean="0"/>
              <a:t> Moodle) </a:t>
            </a:r>
            <a:endParaRPr lang="en-US" dirty="0"/>
          </a:p>
        </p:txBody>
      </p:sp>
      <p:sp>
        <p:nvSpPr>
          <p:cNvPr id="3" name="Title 2"/>
          <p:cNvSpPr>
            <a:spLocks noGrp="1"/>
          </p:cNvSpPr>
          <p:nvPr>
            <p:ph type="title"/>
          </p:nvPr>
        </p:nvSpPr>
        <p:spPr/>
        <p:txBody>
          <a:bodyPr>
            <a:normAutofit/>
          </a:bodyPr>
          <a:lstStyle/>
          <a:p>
            <a:r>
              <a:rPr lang="en-GB" dirty="0" err="1">
                <a:latin typeface="Arial" pitchFamily="34" charset="0"/>
                <a:cs typeface="Arial" pitchFamily="34" charset="0"/>
              </a:rPr>
              <a:t>Dysgu</a:t>
            </a:r>
            <a:r>
              <a:rPr lang="en-GB" dirty="0">
                <a:latin typeface="Arial" pitchFamily="34" charset="0"/>
                <a:cs typeface="Arial" pitchFamily="34" charset="0"/>
              </a:rPr>
              <a:t> </a:t>
            </a:r>
            <a:r>
              <a:rPr lang="en-GB" dirty="0" err="1">
                <a:effectLst/>
                <a:latin typeface="Arial" pitchFamily="34" charset="0"/>
                <a:cs typeface="Arial" pitchFamily="34" charset="0"/>
              </a:rPr>
              <a:t>drwy</a:t>
            </a:r>
            <a:r>
              <a:rPr lang="en-GB" dirty="0">
                <a:latin typeface="Arial" pitchFamily="34" charset="0"/>
                <a:cs typeface="Arial" pitchFamily="34" charset="0"/>
              </a:rPr>
              <a:t> </a:t>
            </a:r>
            <a:r>
              <a:rPr lang="en-GB" dirty="0" err="1">
                <a:latin typeface="Arial" pitchFamily="34" charset="0"/>
                <a:cs typeface="Arial" pitchFamily="34" charset="0"/>
              </a:rPr>
              <a:t>ymholiad</a:t>
            </a:r>
            <a:r>
              <a:rPr lang="en-GB" dirty="0">
                <a:latin typeface="Arial" pitchFamily="34" charset="0"/>
                <a:cs typeface="Arial" pitchFamily="34" charset="0"/>
              </a:rPr>
              <a:t> </a:t>
            </a:r>
            <a:r>
              <a:rPr lang="en-GB" dirty="0" err="1">
                <a:latin typeface="Arial" pitchFamily="34" charset="0"/>
                <a:cs typeface="Arial" pitchFamily="34" charset="0"/>
              </a:rPr>
              <a:t>gwyddonol</a:t>
            </a:r>
            <a:endParaRPr lang="en-US" dirty="0"/>
          </a:p>
        </p:txBody>
      </p:sp>
    </p:spTree>
    <p:extLst>
      <p:ext uri="{BB962C8B-B14F-4D97-AF65-F5344CB8AC3E}">
        <p14:creationId xmlns:p14="http://schemas.microsoft.com/office/powerpoint/2010/main" val="320184728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err="1">
                <a:latin typeface="Arial" pitchFamily="34" charset="0"/>
                <a:cs typeface="Arial" pitchFamily="34" charset="0"/>
              </a:rPr>
              <a:t>Rydym</a:t>
            </a:r>
            <a:r>
              <a:rPr lang="en-GB" dirty="0">
                <a:latin typeface="Arial" pitchFamily="34" charset="0"/>
                <a:cs typeface="Arial" pitchFamily="34" charset="0"/>
              </a:rPr>
              <a:t> </a:t>
            </a:r>
            <a:r>
              <a:rPr lang="en-GB" dirty="0" err="1">
                <a:latin typeface="Arial" pitchFamily="34" charset="0"/>
                <a:cs typeface="Arial" pitchFamily="34" charset="0"/>
              </a:rPr>
              <a:t>eisiau</a:t>
            </a:r>
            <a:r>
              <a:rPr lang="en-GB" dirty="0">
                <a:latin typeface="Arial" pitchFamily="34" charset="0"/>
                <a:cs typeface="Arial" pitchFamily="34" charset="0"/>
              </a:rPr>
              <a:t> </a:t>
            </a:r>
            <a:r>
              <a:rPr lang="en-GB" dirty="0" err="1">
                <a:latin typeface="Arial" pitchFamily="34" charset="0"/>
                <a:cs typeface="Arial" pitchFamily="34" charset="0"/>
              </a:rPr>
              <a:t>datblygu</a:t>
            </a:r>
            <a:r>
              <a:rPr lang="en-GB" dirty="0">
                <a:latin typeface="Arial" pitchFamily="34" charset="0"/>
                <a:cs typeface="Arial" pitchFamily="34" charset="0"/>
              </a:rPr>
              <a:t> </a:t>
            </a:r>
            <a:r>
              <a:rPr lang="en-GB" i="1" dirty="0" err="1">
                <a:latin typeface="Arial" pitchFamily="34" charset="0"/>
                <a:cs typeface="Arial" pitchFamily="34" charset="0"/>
              </a:rPr>
              <a:t>dealltwriaeth</a:t>
            </a:r>
            <a:r>
              <a:rPr lang="en-GB" dirty="0">
                <a:latin typeface="Arial" pitchFamily="34" charset="0"/>
                <a:cs typeface="Arial" pitchFamily="34" charset="0"/>
              </a:rPr>
              <a:t>, ac </a:t>
            </a:r>
            <a:r>
              <a:rPr lang="en-GB" dirty="0" err="1">
                <a:latin typeface="Arial" pitchFamily="34" charset="0"/>
                <a:cs typeface="Arial" pitchFamily="34" charset="0"/>
              </a:rPr>
              <a:t>mae</a:t>
            </a:r>
            <a:r>
              <a:rPr lang="en-GB" dirty="0">
                <a:latin typeface="Arial" pitchFamily="34" charset="0"/>
                <a:cs typeface="Arial" pitchFamily="34" charset="0"/>
              </a:rPr>
              <a:t> </a:t>
            </a:r>
            <a:r>
              <a:rPr lang="en-GB" dirty="0" err="1">
                <a:latin typeface="Arial" pitchFamily="34" charset="0"/>
                <a:cs typeface="Arial" pitchFamily="34" charset="0"/>
              </a:rPr>
              <a:t>hyn</a:t>
            </a:r>
            <a:r>
              <a:rPr lang="en-GB" dirty="0">
                <a:latin typeface="Arial" pitchFamily="34" charset="0"/>
                <a:cs typeface="Arial" pitchFamily="34" charset="0"/>
              </a:rPr>
              <a: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dibynnu</a:t>
            </a:r>
            <a:r>
              <a:rPr lang="en-GB" dirty="0">
                <a:latin typeface="Arial" pitchFamily="34" charset="0"/>
                <a:cs typeface="Arial" pitchFamily="34" charset="0"/>
              </a:rPr>
              <a:t> </a:t>
            </a:r>
            <a:r>
              <a:rPr lang="en-GB" dirty="0" err="1">
                <a:latin typeface="Arial" pitchFamily="34" charset="0"/>
                <a:cs typeface="Arial" pitchFamily="34" charset="0"/>
              </a:rPr>
              <a:t>ar</a:t>
            </a:r>
            <a:r>
              <a:rPr lang="en-GB" dirty="0">
                <a:latin typeface="Arial" pitchFamily="34" charset="0"/>
                <a:cs typeface="Arial" pitchFamily="34" charset="0"/>
              </a:rPr>
              <a:t> </a:t>
            </a:r>
            <a:r>
              <a:rPr lang="en-GB" dirty="0" err="1">
                <a:latin typeface="Arial" pitchFamily="34" charset="0"/>
                <a:cs typeface="Arial" pitchFamily="34" charset="0"/>
              </a:rPr>
              <a:t>ddysgwyr</a:t>
            </a:r>
            <a:r>
              <a:rPr lang="en-GB" dirty="0">
                <a:latin typeface="Arial" pitchFamily="34" charset="0"/>
                <a:cs typeface="Arial" pitchFamily="34" charset="0"/>
              </a:rPr>
              <a: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gweithio</a:t>
            </a:r>
            <a:r>
              <a:rPr lang="en-GB" dirty="0">
                <a:latin typeface="Arial" pitchFamily="34" charset="0"/>
                <a:cs typeface="Arial" pitchFamily="34" charset="0"/>
              </a:rPr>
              <a:t> </a:t>
            </a:r>
            <a:r>
              <a:rPr lang="en-GB" dirty="0" err="1">
                <a:latin typeface="Arial" pitchFamily="34" charset="0"/>
                <a:cs typeface="Arial" pitchFamily="34" charset="0"/>
              </a:rPr>
              <a:t>pethau</a:t>
            </a:r>
            <a:r>
              <a:rPr lang="en-GB" dirty="0">
                <a:latin typeface="Arial" pitchFamily="34" charset="0"/>
                <a:cs typeface="Arial" pitchFamily="34" charset="0"/>
              </a:rPr>
              <a:t> </a:t>
            </a:r>
            <a:r>
              <a:rPr lang="en-GB" dirty="0" err="1">
                <a:latin typeface="Arial" pitchFamily="34" charset="0"/>
                <a:cs typeface="Arial" pitchFamily="34" charset="0"/>
              </a:rPr>
              <a:t>allan</a:t>
            </a:r>
            <a:r>
              <a:rPr lang="en-GB" dirty="0">
                <a:latin typeface="Arial" pitchFamily="34" charset="0"/>
                <a:cs typeface="Arial" pitchFamily="34" charset="0"/>
              </a:rPr>
              <a:t> </a:t>
            </a:r>
            <a:r>
              <a:rPr lang="en-GB" dirty="0" err="1">
                <a:latin typeface="Arial" pitchFamily="34" charset="0"/>
                <a:cs typeface="Arial" pitchFamily="34" charset="0"/>
              </a:rPr>
              <a:t>eu</a:t>
            </a:r>
            <a:r>
              <a:rPr lang="en-GB" dirty="0">
                <a:latin typeface="Arial" pitchFamily="34" charset="0"/>
                <a:cs typeface="Arial" pitchFamily="34" charset="0"/>
              </a:rPr>
              <a:t> </a:t>
            </a:r>
            <a:r>
              <a:rPr lang="en-GB" dirty="0" err="1">
                <a:latin typeface="Arial" pitchFamily="34" charset="0"/>
                <a:cs typeface="Arial" pitchFamily="34" charset="0"/>
              </a:rPr>
              <a:t>hunain</a:t>
            </a:r>
            <a:r>
              <a:rPr lang="en-GB" dirty="0">
                <a:latin typeface="Arial" pitchFamily="34" charset="0"/>
                <a:cs typeface="Arial" pitchFamily="34" charset="0"/>
              </a:rPr>
              <a:t>.</a:t>
            </a:r>
          </a:p>
          <a:p>
            <a:pPr marL="109728" indent="0">
              <a:buNone/>
            </a:pPr>
            <a:endParaRPr lang="en-GB" dirty="0">
              <a:latin typeface="Arial" pitchFamily="34" charset="0"/>
              <a:cs typeface="Arial" pitchFamily="34" charset="0"/>
            </a:endParaRPr>
          </a:p>
          <a:p>
            <a:r>
              <a:rPr lang="en-GB" dirty="0" err="1">
                <a:latin typeface="Arial" pitchFamily="34" charset="0"/>
                <a:cs typeface="Arial" pitchFamily="34" charset="0"/>
              </a:rPr>
              <a:t>Mae’n</a:t>
            </a:r>
            <a:r>
              <a:rPr lang="en-GB" dirty="0">
                <a:latin typeface="Arial" pitchFamily="34" charset="0"/>
                <a:cs typeface="Arial" pitchFamily="34" charset="0"/>
              </a:rPr>
              <a:t> </a:t>
            </a:r>
            <a:r>
              <a:rPr lang="en-GB" dirty="0" err="1">
                <a:latin typeface="Arial" pitchFamily="34" charset="0"/>
                <a:cs typeface="Arial" pitchFamily="34" charset="0"/>
              </a:rPr>
              <a:t>adlewyrchu</a:t>
            </a:r>
            <a:r>
              <a:rPr lang="en-GB" dirty="0">
                <a:latin typeface="Arial" pitchFamily="34" charset="0"/>
                <a:cs typeface="Arial" pitchFamily="34" charset="0"/>
              </a:rPr>
              <a:t> y </a:t>
            </a:r>
            <a:r>
              <a:rPr lang="en-GB" dirty="0" err="1">
                <a:latin typeface="Arial" pitchFamily="34" charset="0"/>
                <a:cs typeface="Arial" pitchFamily="34" charset="0"/>
              </a:rPr>
              <a:t>ffordd</a:t>
            </a:r>
            <a:r>
              <a:rPr lang="en-GB" dirty="0">
                <a:latin typeface="Arial" pitchFamily="34" charset="0"/>
                <a:cs typeface="Arial" pitchFamily="34" charset="0"/>
              </a:rPr>
              <a:t> </a:t>
            </a:r>
            <a:r>
              <a:rPr lang="en-GB" dirty="0" err="1">
                <a:latin typeface="Arial" pitchFamily="34" charset="0"/>
                <a:cs typeface="Arial" pitchFamily="34" charset="0"/>
              </a:rPr>
              <a:t>mae</a:t>
            </a:r>
            <a:r>
              <a:rPr lang="en-GB" dirty="0">
                <a:latin typeface="Arial" pitchFamily="34" charset="0"/>
                <a:cs typeface="Arial" pitchFamily="34" charset="0"/>
              </a:rPr>
              <a:t> </a:t>
            </a:r>
            <a:r>
              <a:rPr lang="en-GB" dirty="0" err="1">
                <a:latin typeface="Arial" pitchFamily="34" charset="0"/>
                <a:cs typeface="Arial" pitchFamily="34" charset="0"/>
              </a:rPr>
              <a:t>gwyddonwyr</a:t>
            </a:r>
            <a:r>
              <a:rPr lang="en-GB" dirty="0">
                <a:latin typeface="Arial" pitchFamily="34" charset="0"/>
                <a:cs typeface="Arial" pitchFamily="34" charset="0"/>
              </a:rPr>
              <a: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gweithio</a:t>
            </a:r>
            <a:r>
              <a:rPr lang="en-GB" dirty="0">
                <a:latin typeface="Arial" pitchFamily="34" charset="0"/>
                <a:cs typeface="Arial" pitchFamily="34" charset="0"/>
              </a:rPr>
              <a:t>. </a:t>
            </a:r>
            <a:r>
              <a:rPr lang="en-GB" dirty="0" err="1">
                <a:latin typeface="Arial" pitchFamily="34" charset="0"/>
                <a:cs typeface="Arial" pitchFamily="34" charset="0"/>
              </a:rPr>
              <a:t>Maent</a:t>
            </a:r>
            <a:r>
              <a:rPr lang="en-GB" dirty="0">
                <a:latin typeface="Arial" pitchFamily="34" charset="0"/>
                <a:cs typeface="Arial" pitchFamily="34" charset="0"/>
              </a:rPr>
              <a: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defnyddio</a:t>
            </a:r>
            <a:r>
              <a:rPr lang="en-GB" dirty="0">
                <a:latin typeface="Arial" pitchFamily="34" charset="0"/>
                <a:cs typeface="Arial" pitchFamily="34" charset="0"/>
              </a:rPr>
              <a:t> </a:t>
            </a:r>
            <a:r>
              <a:rPr lang="en-GB" dirty="0" err="1">
                <a:latin typeface="Arial" pitchFamily="34" charset="0"/>
                <a:cs typeface="Arial" pitchFamily="34" charset="0"/>
              </a:rPr>
              <a:t>syniadau</a:t>
            </a:r>
            <a:r>
              <a:rPr lang="en-GB" dirty="0">
                <a:latin typeface="Arial" pitchFamily="34" charset="0"/>
                <a:cs typeface="Arial" pitchFamily="34" charset="0"/>
              </a:rPr>
              <a:t> </a:t>
            </a:r>
            <a:r>
              <a:rPr lang="en-GB" dirty="0" err="1" smtClean="0">
                <a:latin typeface="Arial" pitchFamily="34" charset="0"/>
                <a:cs typeface="Arial" pitchFamily="34" charset="0"/>
              </a:rPr>
              <a:t>gyntaf</a:t>
            </a:r>
            <a:r>
              <a:rPr lang="en-GB" dirty="0">
                <a:latin typeface="Arial" pitchFamily="34" charset="0"/>
                <a:cs typeface="Arial" pitchFamily="34" charset="0"/>
              </a:rPr>
              <a: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gwneud</a:t>
            </a:r>
            <a:r>
              <a:rPr lang="en-GB" dirty="0">
                <a:latin typeface="Arial" pitchFamily="34" charset="0"/>
                <a:cs typeface="Arial" pitchFamily="34" charset="0"/>
              </a:rPr>
              <a:t> </a:t>
            </a:r>
            <a:r>
              <a:rPr lang="en-GB" dirty="0" err="1">
                <a:latin typeface="Arial" pitchFamily="34" charset="0"/>
                <a:cs typeface="Arial" pitchFamily="34" charset="0"/>
              </a:rPr>
              <a:t>rhagfynegiadau</a:t>
            </a:r>
            <a:r>
              <a:rPr lang="en-GB" dirty="0">
                <a:latin typeface="Arial" pitchFamily="34" charset="0"/>
                <a:cs typeface="Arial" pitchFamily="34" charset="0"/>
              </a:rPr>
              <a:t> ac </a:t>
            </a:r>
            <a:r>
              <a:rPr lang="en-GB" dirty="0" err="1">
                <a:latin typeface="Arial" pitchFamily="34" charset="0"/>
                <a:cs typeface="Arial" pitchFamily="34" charset="0"/>
              </a:rPr>
              <a:t>yna’n</a:t>
            </a:r>
            <a:r>
              <a:rPr lang="en-GB" dirty="0">
                <a:latin typeface="Arial" pitchFamily="34" charset="0"/>
                <a:cs typeface="Arial" pitchFamily="34" charset="0"/>
              </a:rPr>
              <a:t> </a:t>
            </a:r>
            <a:r>
              <a:rPr lang="en-GB" dirty="0" err="1">
                <a:latin typeface="Arial" pitchFamily="34" charset="0"/>
                <a:cs typeface="Arial" pitchFamily="34" charset="0"/>
              </a:rPr>
              <a:t>gwneud</a:t>
            </a:r>
            <a:r>
              <a:rPr lang="en-GB" dirty="0">
                <a:latin typeface="Arial" pitchFamily="34" charset="0"/>
                <a:cs typeface="Arial" pitchFamily="34" charset="0"/>
              </a:rPr>
              <a:t> </a:t>
            </a:r>
            <a:r>
              <a:rPr lang="en-GB" dirty="0" err="1">
                <a:latin typeface="Arial" pitchFamily="34" charset="0"/>
                <a:cs typeface="Arial" pitchFamily="34" charset="0"/>
              </a:rPr>
              <a:t>arsylwadau</a:t>
            </a:r>
            <a:r>
              <a:rPr lang="en-GB" dirty="0">
                <a:latin typeface="Arial" pitchFamily="34" charset="0"/>
                <a:cs typeface="Arial" pitchFamily="34" charset="0"/>
              </a:rPr>
              <a:t> </a:t>
            </a:r>
            <a:r>
              <a:rPr lang="en-US" dirty="0" err="1">
                <a:latin typeface="Arial" pitchFamily="34" charset="0"/>
                <a:cs typeface="Arial" pitchFamily="34" charset="0"/>
              </a:rPr>
              <a:t>i</a:t>
            </a:r>
            <a:r>
              <a:rPr lang="en-GB" dirty="0">
                <a:latin typeface="Arial" pitchFamily="34" charset="0"/>
                <a:cs typeface="Arial" pitchFamily="34" charset="0"/>
              </a:rPr>
              <a:t> weld </a:t>
            </a:r>
            <a:r>
              <a:rPr lang="en-GB" dirty="0" err="1">
                <a:latin typeface="Arial" pitchFamily="34" charset="0"/>
                <a:cs typeface="Arial" pitchFamily="34" charset="0"/>
              </a:rPr>
              <a:t>os</a:t>
            </a:r>
            <a:r>
              <a:rPr lang="en-GB" dirty="0">
                <a:latin typeface="Arial" pitchFamily="34" charset="0"/>
                <a:cs typeface="Arial" pitchFamily="34" charset="0"/>
              </a:rPr>
              <a:t> </a:t>
            </a:r>
            <a:r>
              <a:rPr lang="en-GB" dirty="0" err="1">
                <a:latin typeface="Arial" pitchFamily="34" charset="0"/>
                <a:cs typeface="Arial" pitchFamily="34" charset="0"/>
              </a:rPr>
              <a:t>oedd</a:t>
            </a:r>
            <a:r>
              <a:rPr lang="en-GB" dirty="0">
                <a:latin typeface="Arial" pitchFamily="34" charset="0"/>
                <a:cs typeface="Arial" pitchFamily="34" charset="0"/>
              </a:rPr>
              <a:t> y </a:t>
            </a:r>
            <a:r>
              <a:rPr lang="en-GB" dirty="0" err="1">
                <a:latin typeface="Arial" pitchFamily="34" charset="0"/>
                <a:cs typeface="Arial" pitchFamily="34" charset="0"/>
              </a:rPr>
              <a:t>rhagfynegiadau</a:t>
            </a:r>
            <a:r>
              <a:rPr lang="en-GB" dirty="0">
                <a:latin typeface="Arial" pitchFamily="34" charset="0"/>
                <a:cs typeface="Arial" pitchFamily="34" charset="0"/>
              </a:rPr>
              <a: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cefnogi’r</a:t>
            </a:r>
            <a:r>
              <a:rPr lang="en-GB" dirty="0">
                <a:latin typeface="Arial" pitchFamily="34" charset="0"/>
                <a:cs typeface="Arial" pitchFamily="34" charset="0"/>
              </a:rPr>
              <a:t> </a:t>
            </a:r>
            <a:r>
              <a:rPr lang="en-GB" dirty="0" err="1">
                <a:latin typeface="Arial" pitchFamily="34" charset="0"/>
                <a:cs typeface="Arial" pitchFamily="34" charset="0"/>
              </a:rPr>
              <a:t>ffeithiau</a:t>
            </a:r>
            <a:r>
              <a:rPr lang="en-GB" dirty="0">
                <a:latin typeface="Arial" pitchFamily="34" charset="0"/>
                <a:cs typeface="Arial" pitchFamily="34" charset="0"/>
              </a:rPr>
              <a:t>.</a:t>
            </a:r>
          </a:p>
          <a:p>
            <a:pPr>
              <a:buNone/>
            </a:pPr>
            <a:endParaRPr lang="en-GB" dirty="0">
              <a:latin typeface="Arial" pitchFamily="34" charset="0"/>
              <a:cs typeface="Arial" pitchFamily="34" charset="0"/>
            </a:endParaRPr>
          </a:p>
          <a:p>
            <a:r>
              <a:rPr lang="en-GB" dirty="0" err="1">
                <a:latin typeface="Arial" pitchFamily="34" charset="0"/>
                <a:cs typeface="Arial" pitchFamily="34" charset="0"/>
              </a:rPr>
              <a:t>Mae’n</a:t>
            </a:r>
            <a:r>
              <a:rPr lang="en-GB" dirty="0">
                <a:latin typeface="Arial" pitchFamily="34" charset="0"/>
                <a:cs typeface="Arial" pitchFamily="34" charset="0"/>
              </a:rPr>
              <a:t> </a:t>
            </a:r>
            <a:r>
              <a:rPr lang="en-GB" dirty="0" err="1">
                <a:latin typeface="Arial" pitchFamily="34" charset="0"/>
                <a:cs typeface="Arial" pitchFamily="34" charset="0"/>
              </a:rPr>
              <a:t>unol</a:t>
            </a:r>
            <a:r>
              <a:rPr lang="en-GB" dirty="0">
                <a:latin typeface="Arial" pitchFamily="34" charset="0"/>
                <a:cs typeface="Arial" pitchFamily="34" charset="0"/>
              </a:rPr>
              <a:t> â </a:t>
            </a:r>
            <a:r>
              <a:rPr lang="en-GB" dirty="0" err="1">
                <a:latin typeface="Arial" pitchFamily="34" charset="0"/>
                <a:cs typeface="Arial" pitchFamily="34" charset="0"/>
              </a:rPr>
              <a:t>sut</a:t>
            </a:r>
            <a:r>
              <a:rPr lang="en-GB" dirty="0">
                <a:latin typeface="Arial" pitchFamily="34" charset="0"/>
                <a:cs typeface="Arial" pitchFamily="34" charset="0"/>
              </a:rPr>
              <a:t> </a:t>
            </a:r>
            <a:r>
              <a:rPr lang="en-GB" dirty="0" err="1">
                <a:latin typeface="Arial" pitchFamily="34" charset="0"/>
                <a:cs typeface="Arial" pitchFamily="34" charset="0"/>
              </a:rPr>
              <a:t>mae</a:t>
            </a:r>
            <a:r>
              <a:rPr lang="en-GB" dirty="0">
                <a:latin typeface="Arial" pitchFamily="34" charset="0"/>
                <a:cs typeface="Arial" pitchFamily="34" charset="0"/>
              </a:rPr>
              <a:t> plant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dysgu</a:t>
            </a:r>
            <a:r>
              <a:rPr lang="en-GB" dirty="0">
                <a:latin typeface="Arial" pitchFamily="34" charset="0"/>
                <a:cs typeface="Arial" pitchFamily="34" charset="0"/>
              </a:rPr>
              <a:t>. </a:t>
            </a:r>
            <a:r>
              <a:rPr lang="en-GB" dirty="0" err="1">
                <a:latin typeface="Arial" pitchFamily="34" charset="0"/>
                <a:cs typeface="Arial" pitchFamily="34" charset="0"/>
              </a:rPr>
              <a:t>Ar</a:t>
            </a:r>
            <a:r>
              <a:rPr lang="en-GB" dirty="0">
                <a:latin typeface="Arial" pitchFamily="34" charset="0"/>
                <a:cs typeface="Arial" pitchFamily="34" charset="0"/>
              </a:rPr>
              <a:t> </a:t>
            </a:r>
            <a:r>
              <a:rPr lang="en-GB" dirty="0" err="1">
                <a:latin typeface="Arial" pitchFamily="34" charset="0"/>
                <a:cs typeface="Arial" pitchFamily="34" charset="0"/>
              </a:rPr>
              <a:t>lefel</a:t>
            </a:r>
            <a:r>
              <a:rPr lang="en-GB" dirty="0">
                <a:latin typeface="Arial" pitchFamily="34" charset="0"/>
                <a:cs typeface="Arial" pitchFamily="34" charset="0"/>
              </a:rPr>
              <a:t> </a:t>
            </a:r>
            <a:r>
              <a:rPr lang="en-GB" dirty="0" err="1">
                <a:latin typeface="Arial" pitchFamily="34" charset="0"/>
                <a:cs typeface="Arial" pitchFamily="34" charset="0"/>
              </a:rPr>
              <a:t>cynradd</a:t>
            </a:r>
            <a:r>
              <a:rPr lang="en-GB" dirty="0">
                <a:latin typeface="Arial" pitchFamily="34" charset="0"/>
                <a:cs typeface="Arial" pitchFamily="34" charset="0"/>
              </a:rPr>
              <a:t> </a:t>
            </a:r>
            <a:r>
              <a:rPr lang="en-GB" dirty="0" err="1">
                <a:latin typeface="Arial" pitchFamily="34" charset="0"/>
                <a:cs typeface="Arial" pitchFamily="34" charset="0"/>
              </a:rPr>
              <a:t>mae</a:t>
            </a:r>
            <a:r>
              <a:rPr lang="en-GB" dirty="0">
                <a:latin typeface="Arial" pitchFamily="34" charset="0"/>
                <a:cs typeface="Arial" pitchFamily="34" charset="0"/>
              </a:rPr>
              <a:t> </a:t>
            </a:r>
            <a:r>
              <a:rPr lang="en-GB" dirty="0" err="1">
                <a:latin typeface="Arial" pitchFamily="34" charset="0"/>
                <a:cs typeface="Arial" pitchFamily="34" charset="0"/>
              </a:rPr>
              <a:t>meddwl</a:t>
            </a:r>
            <a:r>
              <a:rPr lang="en-GB" dirty="0">
                <a:latin typeface="Arial" pitchFamily="34" charset="0"/>
                <a:cs typeface="Arial" pitchFamily="34" charset="0"/>
              </a:rPr>
              <a:t> a </a:t>
            </a:r>
            <a:r>
              <a:rPr lang="en-GB" dirty="0" err="1">
                <a:latin typeface="Arial" pitchFamily="34" charset="0"/>
                <a:cs typeface="Arial" pitchFamily="34" charset="0"/>
              </a:rPr>
              <a:t>gwneud</a:t>
            </a:r>
            <a:r>
              <a:rPr lang="en-GB" dirty="0">
                <a:latin typeface="Arial" pitchFamily="34" charset="0"/>
                <a:cs typeface="Arial" pitchFamily="34" charset="0"/>
              </a:rPr>
              <a:t> </a:t>
            </a:r>
            <a:r>
              <a:rPr lang="en-GB" dirty="0" err="1">
                <a:latin typeface="Arial" pitchFamily="34" charset="0"/>
                <a:cs typeface="Arial" pitchFamily="34" charset="0"/>
              </a:rPr>
              <a:t>wedi</a:t>
            </a:r>
            <a:r>
              <a:rPr lang="en-GB" dirty="0">
                <a:latin typeface="Arial" pitchFamily="34" charset="0"/>
                <a:cs typeface="Arial" pitchFamily="34" charset="0"/>
              </a:rPr>
              <a:t> </a:t>
            </a:r>
            <a:r>
              <a:rPr lang="en-GB" dirty="0" err="1">
                <a:latin typeface="Arial" pitchFamily="34" charset="0"/>
                <a:cs typeface="Arial" pitchFamily="34" charset="0"/>
              </a:rPr>
              <a:t>eu</a:t>
            </a:r>
            <a:r>
              <a:rPr lang="en-GB" dirty="0">
                <a:latin typeface="Arial" pitchFamily="34" charset="0"/>
                <a:cs typeface="Arial" pitchFamily="34" charset="0"/>
              </a:rPr>
              <a:t> </a:t>
            </a:r>
            <a:r>
              <a:rPr lang="en-GB" dirty="0" err="1">
                <a:latin typeface="Arial" pitchFamily="34" charset="0"/>
                <a:cs typeface="Arial" pitchFamily="34" charset="0"/>
              </a:rPr>
              <a:t>cysylltu’n</a:t>
            </a:r>
            <a:r>
              <a:rPr lang="en-GB" dirty="0">
                <a:latin typeface="Arial" pitchFamily="34" charset="0"/>
                <a:cs typeface="Arial" pitchFamily="34" charset="0"/>
              </a:rPr>
              <a:t> </a:t>
            </a:r>
            <a:r>
              <a:rPr lang="en-GB" dirty="0" err="1">
                <a:latin typeface="Arial" pitchFamily="34" charset="0"/>
                <a:cs typeface="Arial" pitchFamily="34" charset="0"/>
              </a:rPr>
              <a:t>agos</a:t>
            </a:r>
            <a:r>
              <a:rPr lang="en-GB" dirty="0">
                <a:latin typeface="Arial" pitchFamily="34" charset="0"/>
                <a:cs typeface="Arial" pitchFamily="34" charset="0"/>
              </a:rPr>
              <a:t> ac </a:t>
            </a:r>
            <a:r>
              <a:rPr lang="en-GB" dirty="0" err="1">
                <a:latin typeface="Arial" pitchFamily="34" charset="0"/>
                <a:cs typeface="Arial" pitchFamily="34" charset="0"/>
              </a:rPr>
              <a:t>mae</a:t>
            </a:r>
            <a:r>
              <a:rPr lang="en-GB" dirty="0">
                <a:latin typeface="Arial" pitchFamily="34" charset="0"/>
                <a:cs typeface="Arial" pitchFamily="34" charset="0"/>
              </a:rPr>
              <a:t> </a:t>
            </a:r>
            <a:r>
              <a:rPr lang="en-GB" dirty="0" err="1">
                <a:latin typeface="Arial" pitchFamily="34" charset="0"/>
                <a:cs typeface="Arial" pitchFamily="34" charset="0"/>
              </a:rPr>
              <a:t>dealltwriaeth</a:t>
            </a:r>
            <a:r>
              <a:rPr lang="en-GB" dirty="0">
                <a:latin typeface="Arial" pitchFamily="34" charset="0"/>
                <a:cs typeface="Arial" pitchFamily="34" charset="0"/>
              </a:rPr>
              <a: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dibynnu</a:t>
            </a:r>
            <a:r>
              <a:rPr lang="en-GB" dirty="0">
                <a:latin typeface="Arial" pitchFamily="34" charset="0"/>
                <a:cs typeface="Arial" pitchFamily="34" charset="0"/>
              </a:rPr>
              <a:t> </a:t>
            </a:r>
            <a:r>
              <a:rPr lang="en-GB" dirty="0" err="1">
                <a:latin typeface="Arial" pitchFamily="34" charset="0"/>
                <a:cs typeface="Arial" pitchFamily="34" charset="0"/>
              </a:rPr>
              <a:t>ar</a:t>
            </a:r>
            <a:r>
              <a:rPr lang="en-GB" dirty="0">
                <a:latin typeface="Arial" pitchFamily="34" charset="0"/>
                <a:cs typeface="Arial" pitchFamily="34" charset="0"/>
              </a:rPr>
              <a:t> </a:t>
            </a:r>
            <a:r>
              <a:rPr lang="en-GB" dirty="0" err="1">
                <a:latin typeface="Arial" pitchFamily="34" charset="0"/>
                <a:cs typeface="Arial" pitchFamily="34" charset="0"/>
              </a:rPr>
              <a:t>sut</a:t>
            </a:r>
            <a:r>
              <a:rPr lang="en-GB" dirty="0">
                <a:latin typeface="Arial" pitchFamily="34" charset="0"/>
                <a:cs typeface="Arial" pitchFamily="34" charset="0"/>
              </a:rPr>
              <a:t> </a:t>
            </a:r>
            <a:r>
              <a:rPr lang="en-GB" dirty="0" err="1">
                <a:latin typeface="Arial" pitchFamily="34" charset="0"/>
                <a:cs typeface="Arial" pitchFamily="34" charset="0"/>
              </a:rPr>
              <a:t>mae</a:t>
            </a:r>
            <a:r>
              <a:rPr lang="en-GB" dirty="0">
                <a:latin typeface="Arial" pitchFamily="34" charset="0"/>
                <a:cs typeface="Arial" pitchFamily="34" charset="0"/>
              </a:rPr>
              <a:t> plant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gallu</a:t>
            </a:r>
            <a:r>
              <a:rPr lang="en-GB" dirty="0">
                <a:latin typeface="Arial" pitchFamily="34" charset="0"/>
                <a:cs typeface="Arial" pitchFamily="34" charset="0"/>
              </a:rPr>
              <a:t> </a:t>
            </a:r>
            <a:r>
              <a:rPr lang="en-GB" dirty="0" err="1">
                <a:latin typeface="Arial" pitchFamily="34" charset="0"/>
                <a:cs typeface="Arial" pitchFamily="34" charset="0"/>
              </a:rPr>
              <a:t>gweld</a:t>
            </a:r>
            <a:r>
              <a:rPr lang="en-GB" dirty="0">
                <a:latin typeface="Arial" pitchFamily="34" charset="0"/>
                <a:cs typeface="Arial" pitchFamily="34" charset="0"/>
              </a:rPr>
              <a:t> a </a:t>
            </a:r>
            <a:r>
              <a:rPr lang="en-GB" dirty="0" err="1">
                <a:latin typeface="Arial" pitchFamily="34" charset="0"/>
                <a:cs typeface="Arial" pitchFamily="34" charset="0"/>
              </a:rPr>
              <a:t>datrys</a:t>
            </a:r>
            <a:r>
              <a:rPr lang="en-GB" dirty="0">
                <a:latin typeface="Arial" pitchFamily="34" charset="0"/>
                <a:cs typeface="Arial" pitchFamily="34" charset="0"/>
              </a:rPr>
              <a:t> </a:t>
            </a:r>
            <a:r>
              <a:rPr lang="en-GB" dirty="0" err="1">
                <a:latin typeface="Arial" pitchFamily="34" charset="0"/>
                <a:cs typeface="Arial" pitchFamily="34" charset="0"/>
              </a:rPr>
              <a:t>pethau</a:t>
            </a:r>
            <a:r>
              <a:rPr lang="en-GB" dirty="0">
                <a:latin typeface="Arial" pitchFamily="34" charset="0"/>
                <a:cs typeface="Arial" pitchFamily="34" charset="0"/>
              </a:rPr>
              <a:t> </a:t>
            </a:r>
            <a:r>
              <a:rPr lang="en-GB" dirty="0" err="1">
                <a:latin typeface="Arial" pitchFamily="34" charset="0"/>
                <a:cs typeface="Arial" pitchFamily="34" charset="0"/>
              </a:rPr>
              <a:t>eu</a:t>
            </a:r>
            <a:r>
              <a:rPr lang="en-GB" dirty="0">
                <a:latin typeface="Arial" pitchFamily="34" charset="0"/>
                <a:cs typeface="Arial" pitchFamily="34" charset="0"/>
              </a:rPr>
              <a:t> </a:t>
            </a:r>
            <a:r>
              <a:rPr lang="en-GB" dirty="0" err="1">
                <a:latin typeface="Arial" pitchFamily="34" charset="0"/>
                <a:cs typeface="Arial" pitchFamily="34" charset="0"/>
              </a:rPr>
              <a:t>hunain</a:t>
            </a:r>
            <a:r>
              <a:rPr lang="en-GB" dirty="0">
                <a:latin typeface="Arial" pitchFamily="34" charset="0"/>
                <a:cs typeface="Arial" pitchFamily="34" charset="0"/>
              </a:rPr>
              <a:t>.</a:t>
            </a:r>
          </a:p>
          <a:p>
            <a:endParaRPr lang="en-US" dirty="0"/>
          </a:p>
        </p:txBody>
      </p:sp>
      <p:sp>
        <p:nvSpPr>
          <p:cNvPr id="3" name="Title 2"/>
          <p:cNvSpPr>
            <a:spLocks noGrp="1"/>
          </p:cNvSpPr>
          <p:nvPr>
            <p:ph type="title"/>
          </p:nvPr>
        </p:nvSpPr>
        <p:spPr>
          <a:xfrm>
            <a:off x="1097280" y="433953"/>
            <a:ext cx="10058400" cy="1016804"/>
          </a:xfrm>
        </p:spPr>
        <p:txBody>
          <a:bodyPr>
            <a:normAutofit/>
          </a:bodyPr>
          <a:lstStyle/>
          <a:p>
            <a:r>
              <a:rPr lang="en-GB" sz="4000" dirty="0">
                <a:effectLst/>
                <a:latin typeface="Arial" pitchFamily="34" charset="0"/>
                <a:cs typeface="Arial" pitchFamily="34" charset="0"/>
              </a:rPr>
              <a:t>Pam </a:t>
            </a:r>
            <a:r>
              <a:rPr lang="en-GB" sz="4000" dirty="0" smtClean="0">
                <a:effectLst/>
                <a:latin typeface="Arial" pitchFamily="34" charset="0"/>
                <a:cs typeface="Arial" pitchFamily="34" charset="0"/>
              </a:rPr>
              <a:t>bod </a:t>
            </a:r>
            <a:r>
              <a:rPr lang="en-GB" sz="4000" dirty="0">
                <a:effectLst/>
                <a:latin typeface="Arial" pitchFamily="34" charset="0"/>
                <a:cs typeface="Arial" pitchFamily="34" charset="0"/>
              </a:rPr>
              <a:t>y math </a:t>
            </a:r>
            <a:r>
              <a:rPr lang="en-GB" sz="4000" dirty="0" err="1">
                <a:effectLst/>
                <a:latin typeface="Arial" pitchFamily="34" charset="0"/>
                <a:cs typeface="Arial" pitchFamily="34" charset="0"/>
              </a:rPr>
              <a:t>hyn</a:t>
            </a:r>
            <a:r>
              <a:rPr lang="en-GB" sz="4000" dirty="0">
                <a:effectLst/>
                <a:latin typeface="Arial" pitchFamily="34" charset="0"/>
                <a:cs typeface="Arial" pitchFamily="34" charset="0"/>
              </a:rPr>
              <a:t> o </a:t>
            </a:r>
            <a:r>
              <a:rPr lang="en-GB" sz="4000" dirty="0" err="1">
                <a:effectLst/>
                <a:latin typeface="Arial" pitchFamily="34" charset="0"/>
                <a:cs typeface="Arial" pitchFamily="34" charset="0"/>
              </a:rPr>
              <a:t>ddysgu’n</a:t>
            </a:r>
            <a:r>
              <a:rPr lang="en-GB" sz="4000" dirty="0">
                <a:effectLst/>
                <a:latin typeface="Arial" pitchFamily="34" charset="0"/>
                <a:cs typeface="Arial" pitchFamily="34" charset="0"/>
              </a:rPr>
              <a:t> </a:t>
            </a:r>
            <a:r>
              <a:rPr lang="en-GB" sz="4000" dirty="0" err="1">
                <a:effectLst/>
                <a:latin typeface="Arial" pitchFamily="34" charset="0"/>
                <a:cs typeface="Arial" pitchFamily="34" charset="0"/>
              </a:rPr>
              <a:t>bwysig</a:t>
            </a:r>
            <a:r>
              <a:rPr lang="en-GB" sz="4000" dirty="0">
                <a:effectLst/>
                <a:latin typeface="Arial" pitchFamily="34" charset="0"/>
                <a:cs typeface="Arial" pitchFamily="34" charset="0"/>
              </a:rPr>
              <a:t>? </a:t>
            </a:r>
            <a:endParaRPr lang="en-US" sz="4000" dirty="0">
              <a:effectLst/>
            </a:endParaRPr>
          </a:p>
        </p:txBody>
      </p:sp>
    </p:spTree>
    <p:extLst>
      <p:ext uri="{BB962C8B-B14F-4D97-AF65-F5344CB8AC3E}">
        <p14:creationId xmlns:p14="http://schemas.microsoft.com/office/powerpoint/2010/main" val="194773394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ltLang="en-US" sz="2800" dirty="0" err="1" smtClean="0"/>
              <a:t>Mathau</a:t>
            </a:r>
            <a:r>
              <a:rPr lang="en-GB" altLang="en-US" sz="2800" dirty="0" smtClean="0"/>
              <a:t> o </a:t>
            </a:r>
            <a:r>
              <a:rPr lang="en-GB" altLang="en-US" sz="2800" dirty="0" err="1" smtClean="0"/>
              <a:t>ymholi</a:t>
            </a:r>
            <a:r>
              <a:rPr lang="en-GB" altLang="en-US" sz="2800" dirty="0" smtClean="0"/>
              <a:t> a </a:t>
            </a:r>
            <a:r>
              <a:rPr lang="en-GB" altLang="en-US" sz="2800" dirty="0" err="1" smtClean="0"/>
              <a:t>nodir</a:t>
            </a:r>
            <a:r>
              <a:rPr lang="en-GB" altLang="en-US" sz="2800" dirty="0" smtClean="0"/>
              <a:t> </a:t>
            </a:r>
            <a:r>
              <a:rPr lang="en-GB" altLang="en-US" sz="2800" dirty="0" err="1" smtClean="0"/>
              <a:t>yn</a:t>
            </a:r>
            <a:r>
              <a:rPr lang="en-GB" altLang="en-US" sz="2800" dirty="0" smtClean="0"/>
              <a:t> </a:t>
            </a:r>
            <a:r>
              <a:rPr lang="en-GB" altLang="en-US" sz="2800" dirty="0" err="1" smtClean="0"/>
              <a:t>ein</a:t>
            </a:r>
            <a:r>
              <a:rPr lang="en-GB" altLang="en-US" sz="2800" dirty="0" smtClean="0"/>
              <a:t> </a:t>
            </a:r>
            <a:r>
              <a:rPr lang="en-GB" altLang="en-US" sz="2800" dirty="0" err="1" smtClean="0"/>
              <a:t>cwricwlwm</a:t>
            </a:r>
            <a:r>
              <a:rPr lang="en-GB" altLang="en-US" sz="2800" dirty="0" smtClean="0"/>
              <a:t> (2008)</a:t>
            </a:r>
            <a:br>
              <a:rPr lang="en-GB" altLang="en-US" sz="2800" dirty="0" smtClean="0"/>
            </a:br>
            <a:endParaRPr lang="en-GB" altLang="en-US" sz="2800" dirty="0"/>
          </a:p>
        </p:txBody>
      </p:sp>
      <p:sp>
        <p:nvSpPr>
          <p:cNvPr id="3" name="Content Placeholder 2"/>
          <p:cNvSpPr>
            <a:spLocks noGrp="1"/>
          </p:cNvSpPr>
          <p:nvPr>
            <p:ph idx="1"/>
          </p:nvPr>
        </p:nvSpPr>
        <p:spPr/>
        <p:txBody>
          <a:bodyPr>
            <a:normAutofit fontScale="92500" lnSpcReduction="10000"/>
          </a:bodyPr>
          <a:lstStyle/>
          <a:p>
            <a:pPr marL="109728" indent="0">
              <a:spcAft>
                <a:spcPts val="0"/>
              </a:spcAft>
              <a:buNone/>
              <a:defRPr/>
            </a:pPr>
            <a:r>
              <a:rPr lang="en-GB" sz="2400" dirty="0" err="1" smtClean="0">
                <a:solidFill>
                  <a:schemeClr val="tx1"/>
                </a:solidFill>
              </a:rPr>
              <a:t>Chwilio</a:t>
            </a:r>
            <a:r>
              <a:rPr lang="en-GB" sz="2400" dirty="0" smtClean="0">
                <a:solidFill>
                  <a:schemeClr val="tx1"/>
                </a:solidFill>
              </a:rPr>
              <a:t> am </a:t>
            </a:r>
            <a:r>
              <a:rPr lang="en-GB" sz="2400" dirty="0" err="1" smtClean="0">
                <a:solidFill>
                  <a:schemeClr val="tx1"/>
                </a:solidFill>
              </a:rPr>
              <a:t>batrymau</a:t>
            </a:r>
            <a:r>
              <a:rPr lang="en-GB" sz="2400" dirty="0" smtClean="0">
                <a:solidFill>
                  <a:schemeClr val="tx1"/>
                </a:solidFill>
              </a:rPr>
              <a:t>; </a:t>
            </a:r>
            <a:r>
              <a:rPr lang="en-GB" sz="2400" dirty="0" err="1" smtClean="0">
                <a:solidFill>
                  <a:schemeClr val="tx1"/>
                </a:solidFill>
              </a:rPr>
              <a:t>Archwilio</a:t>
            </a:r>
            <a:r>
              <a:rPr lang="en-GB" sz="2400" dirty="0" smtClean="0">
                <a:solidFill>
                  <a:schemeClr val="tx1"/>
                </a:solidFill>
              </a:rPr>
              <a:t> (</a:t>
            </a:r>
            <a:r>
              <a:rPr lang="en-GB" sz="2400" dirty="0" err="1" smtClean="0">
                <a:solidFill>
                  <a:schemeClr val="tx1"/>
                </a:solidFill>
              </a:rPr>
              <a:t>e.e</a:t>
            </a:r>
            <a:r>
              <a:rPr lang="en-GB" sz="2400" dirty="0" smtClean="0">
                <a:solidFill>
                  <a:schemeClr val="tx1"/>
                </a:solidFill>
              </a:rPr>
              <a:t>. </a:t>
            </a:r>
            <a:r>
              <a:rPr lang="en-GB" sz="2400" dirty="0" err="1" smtClean="0">
                <a:solidFill>
                  <a:schemeClr val="tx1"/>
                </a:solidFill>
              </a:rPr>
              <a:t>arsylwi</a:t>
            </a:r>
            <a:r>
              <a:rPr lang="en-GB" sz="2400" dirty="0" smtClean="0">
                <a:solidFill>
                  <a:schemeClr val="tx1"/>
                </a:solidFill>
              </a:rPr>
              <a:t> </a:t>
            </a:r>
            <a:r>
              <a:rPr lang="en-GB" sz="2400" dirty="0" err="1" smtClean="0">
                <a:solidFill>
                  <a:schemeClr val="tx1"/>
                </a:solidFill>
              </a:rPr>
              <a:t>dros</a:t>
            </a:r>
            <a:r>
              <a:rPr lang="en-GB" sz="2400" dirty="0" smtClean="0">
                <a:solidFill>
                  <a:schemeClr val="tx1"/>
                </a:solidFill>
              </a:rPr>
              <a:t> </a:t>
            </a:r>
            <a:r>
              <a:rPr lang="en-GB" sz="2400" dirty="0" err="1" smtClean="0">
                <a:solidFill>
                  <a:schemeClr val="tx1"/>
                </a:solidFill>
              </a:rPr>
              <a:t>gyfnod</a:t>
            </a:r>
            <a:r>
              <a:rPr lang="en-GB" sz="2400" dirty="0" smtClean="0">
                <a:solidFill>
                  <a:schemeClr val="tx1"/>
                </a:solidFill>
              </a:rPr>
              <a:t> o </a:t>
            </a:r>
            <a:r>
              <a:rPr lang="en-GB" sz="2400" dirty="0" err="1" smtClean="0">
                <a:solidFill>
                  <a:schemeClr val="tx1"/>
                </a:solidFill>
              </a:rPr>
              <a:t>amser</a:t>
            </a:r>
            <a:r>
              <a:rPr lang="en-GB" sz="2400" dirty="0" smtClean="0">
                <a:solidFill>
                  <a:schemeClr val="tx1"/>
                </a:solidFill>
              </a:rPr>
              <a:t>); </a:t>
            </a:r>
            <a:r>
              <a:rPr lang="en-GB" sz="2400" dirty="0" err="1" smtClean="0">
                <a:solidFill>
                  <a:schemeClr val="tx1"/>
                </a:solidFill>
              </a:rPr>
              <a:t>Dosbarthu</a:t>
            </a:r>
            <a:r>
              <a:rPr lang="en-GB" sz="2400" dirty="0" smtClean="0">
                <a:solidFill>
                  <a:schemeClr val="tx1"/>
                </a:solidFill>
              </a:rPr>
              <a:t> ac </a:t>
            </a:r>
            <a:r>
              <a:rPr lang="en-GB" sz="2400" dirty="0" err="1" smtClean="0">
                <a:solidFill>
                  <a:schemeClr val="tx1"/>
                </a:solidFill>
              </a:rPr>
              <a:t>adnabod</a:t>
            </a:r>
            <a:r>
              <a:rPr lang="en-GB" sz="2400" dirty="0" smtClean="0">
                <a:solidFill>
                  <a:schemeClr val="tx1"/>
                </a:solidFill>
              </a:rPr>
              <a:t>; </a:t>
            </a:r>
            <a:r>
              <a:rPr lang="en-GB" sz="2400" dirty="0" err="1" smtClean="0">
                <a:solidFill>
                  <a:schemeClr val="tx1"/>
                </a:solidFill>
              </a:rPr>
              <a:t>Gwneud</a:t>
            </a:r>
            <a:r>
              <a:rPr lang="en-GB" sz="2400" dirty="0" smtClean="0">
                <a:solidFill>
                  <a:schemeClr val="tx1"/>
                </a:solidFill>
              </a:rPr>
              <a:t> </a:t>
            </a:r>
            <a:r>
              <a:rPr lang="en-GB" sz="2400" dirty="0" err="1" smtClean="0">
                <a:solidFill>
                  <a:schemeClr val="tx1"/>
                </a:solidFill>
              </a:rPr>
              <a:t>pethau</a:t>
            </a:r>
            <a:r>
              <a:rPr lang="en-GB" sz="2400" dirty="0" smtClean="0">
                <a:solidFill>
                  <a:schemeClr val="tx1"/>
                </a:solidFill>
              </a:rPr>
              <a:t> (</a:t>
            </a:r>
            <a:r>
              <a:rPr lang="en-GB" sz="2400" dirty="0" err="1" smtClean="0">
                <a:solidFill>
                  <a:schemeClr val="tx1"/>
                </a:solidFill>
              </a:rPr>
              <a:t>neu</a:t>
            </a:r>
            <a:r>
              <a:rPr lang="en-GB" sz="2400" dirty="0" smtClean="0">
                <a:solidFill>
                  <a:schemeClr val="tx1"/>
                </a:solidFill>
              </a:rPr>
              <a:t> </a:t>
            </a:r>
            <a:r>
              <a:rPr lang="en-GB" sz="2400" dirty="0" err="1" smtClean="0">
                <a:solidFill>
                  <a:schemeClr val="tx1"/>
                </a:solidFill>
              </a:rPr>
              <a:t>ddatblygu</a:t>
            </a:r>
            <a:r>
              <a:rPr lang="en-GB" sz="2400" dirty="0" smtClean="0">
                <a:solidFill>
                  <a:schemeClr val="tx1"/>
                </a:solidFill>
              </a:rPr>
              <a:t> </a:t>
            </a:r>
            <a:r>
              <a:rPr lang="en-GB" sz="2400" dirty="0" err="1" smtClean="0">
                <a:solidFill>
                  <a:schemeClr val="tx1"/>
                </a:solidFill>
              </a:rPr>
              <a:t>systemau</a:t>
            </a:r>
            <a:r>
              <a:rPr lang="en-GB" sz="2400" dirty="0" smtClean="0">
                <a:solidFill>
                  <a:schemeClr val="tx1"/>
                </a:solidFill>
              </a:rPr>
              <a:t>); </a:t>
            </a:r>
            <a:r>
              <a:rPr lang="en-GB" sz="2400" dirty="0" err="1" smtClean="0">
                <a:solidFill>
                  <a:schemeClr val="tx1"/>
                </a:solidFill>
              </a:rPr>
              <a:t>Profi</a:t>
            </a:r>
            <a:r>
              <a:rPr lang="en-GB" sz="2400" dirty="0" smtClean="0">
                <a:solidFill>
                  <a:schemeClr val="tx1"/>
                </a:solidFill>
              </a:rPr>
              <a:t> </a:t>
            </a:r>
            <a:r>
              <a:rPr lang="en-GB" sz="2400" dirty="0" err="1" smtClean="0">
                <a:solidFill>
                  <a:schemeClr val="tx1"/>
                </a:solidFill>
              </a:rPr>
              <a:t>teg</a:t>
            </a:r>
            <a:r>
              <a:rPr lang="en-GB" sz="2400" dirty="0" smtClean="0">
                <a:solidFill>
                  <a:schemeClr val="tx1"/>
                </a:solidFill>
              </a:rPr>
              <a:t>; </a:t>
            </a:r>
            <a:r>
              <a:rPr lang="en-GB" sz="2400" dirty="0" err="1" smtClean="0">
                <a:solidFill>
                  <a:schemeClr val="tx1"/>
                </a:solidFill>
              </a:rPr>
              <a:t>Defnyddio</a:t>
            </a:r>
            <a:r>
              <a:rPr lang="en-GB" sz="2400" dirty="0" smtClean="0">
                <a:solidFill>
                  <a:schemeClr val="tx1"/>
                </a:solidFill>
              </a:rPr>
              <a:t> a </a:t>
            </a:r>
            <a:r>
              <a:rPr lang="en-GB" sz="2400" dirty="0" err="1" smtClean="0">
                <a:solidFill>
                  <a:schemeClr val="tx1"/>
                </a:solidFill>
              </a:rPr>
              <a:t>gweithredu</a:t>
            </a:r>
            <a:r>
              <a:rPr lang="en-GB" sz="2400" dirty="0" smtClean="0">
                <a:solidFill>
                  <a:schemeClr val="tx1"/>
                </a:solidFill>
              </a:rPr>
              <a:t> </a:t>
            </a:r>
            <a:r>
              <a:rPr lang="en-GB" sz="2400" dirty="0" err="1" smtClean="0">
                <a:solidFill>
                  <a:schemeClr val="tx1"/>
                </a:solidFill>
              </a:rPr>
              <a:t>modelau</a:t>
            </a:r>
            <a:r>
              <a:rPr lang="en-GB" sz="2400" dirty="0" smtClean="0">
                <a:solidFill>
                  <a:schemeClr val="tx1"/>
                </a:solidFill>
              </a:rPr>
              <a:t> </a:t>
            </a:r>
            <a:r>
              <a:rPr lang="en-GB" sz="2400" dirty="0" err="1" smtClean="0">
                <a:solidFill>
                  <a:schemeClr val="tx1"/>
                </a:solidFill>
              </a:rPr>
              <a:t>esboniadwy</a:t>
            </a:r>
            <a:r>
              <a:rPr lang="en-GB" sz="2400" dirty="0" smtClean="0">
                <a:solidFill>
                  <a:schemeClr val="tx1"/>
                </a:solidFill>
              </a:rPr>
              <a:t>;</a:t>
            </a:r>
            <a:endParaRPr lang="en-GB" sz="2400" b="1" i="1" dirty="0" smtClean="0"/>
          </a:p>
          <a:p>
            <a:pPr marL="109728" indent="0">
              <a:spcAft>
                <a:spcPts val="0"/>
              </a:spcAft>
              <a:buNone/>
              <a:defRPr/>
            </a:pPr>
            <a:endParaRPr lang="en-GB" sz="2400" b="1" i="1" dirty="0"/>
          </a:p>
          <a:p>
            <a:pPr marL="109728" indent="0">
              <a:spcAft>
                <a:spcPts val="0"/>
              </a:spcAft>
              <a:buNone/>
              <a:defRPr/>
            </a:pPr>
            <a:r>
              <a:rPr lang="en-GB" sz="2400" b="1" i="1" dirty="0" err="1" smtClean="0"/>
              <a:t>Defnyddiwch</a:t>
            </a:r>
            <a:r>
              <a:rPr lang="en-GB" sz="2400" b="1" i="1" dirty="0" smtClean="0"/>
              <a:t>: Turner</a:t>
            </a:r>
            <a:r>
              <a:rPr lang="en-GB" sz="2400" b="1" i="1" dirty="0"/>
              <a:t>, J. et al. (2011) “It’s not fair or is it</a:t>
            </a:r>
            <a:r>
              <a:rPr lang="en-GB" sz="2400" b="1" i="1" dirty="0" smtClean="0"/>
              <a:t>?” </a:t>
            </a:r>
            <a:r>
              <a:rPr lang="en-GB" sz="2400" b="1" i="1" dirty="0" err="1" smtClean="0"/>
              <a:t>Sandbach</a:t>
            </a:r>
            <a:r>
              <a:rPr lang="en-GB" sz="2400" b="1" i="1" dirty="0" smtClean="0"/>
              <a:t>: </a:t>
            </a:r>
            <a:r>
              <a:rPr lang="en-GB" sz="2400" b="1" i="1" dirty="0"/>
              <a:t>MHE</a:t>
            </a:r>
            <a:r>
              <a:rPr lang="en-GB" sz="2400" b="1" i="1" dirty="0" smtClean="0"/>
              <a:t>.</a:t>
            </a:r>
            <a:endParaRPr lang="en-GB" sz="2400" b="1" dirty="0" smtClean="0">
              <a:solidFill>
                <a:schemeClr val="tx1"/>
              </a:solidFill>
            </a:endParaRPr>
          </a:p>
          <a:p>
            <a:pPr>
              <a:buFont typeface="Wingdings" panose="05000000000000000000" pitchFamily="2" charset="2"/>
              <a:buChar char="Ø"/>
            </a:pPr>
            <a:r>
              <a:rPr lang="en-GB" sz="2400" b="1" dirty="0" smtClean="0"/>
              <a:t> Prawf </a:t>
            </a:r>
            <a:r>
              <a:rPr lang="en-GB" sz="2400" b="1" dirty="0" err="1" smtClean="0"/>
              <a:t>Teg</a:t>
            </a:r>
            <a:endParaRPr lang="en-GB" sz="2400" b="1" dirty="0"/>
          </a:p>
          <a:p>
            <a:pPr>
              <a:buFont typeface="Wingdings" panose="05000000000000000000" pitchFamily="2" charset="2"/>
              <a:buChar char="Ø"/>
            </a:pPr>
            <a:r>
              <a:rPr lang="en-GB" sz="2400" b="1" dirty="0"/>
              <a:t> </a:t>
            </a:r>
            <a:r>
              <a:rPr lang="en-GB" sz="2400" b="1" dirty="0" err="1"/>
              <a:t>Chwilio</a:t>
            </a:r>
            <a:r>
              <a:rPr lang="en-GB" sz="2400" b="1" dirty="0"/>
              <a:t> am </a:t>
            </a:r>
            <a:r>
              <a:rPr lang="en-GB" sz="2400" b="1" dirty="0" err="1"/>
              <a:t>batrymau</a:t>
            </a:r>
            <a:r>
              <a:rPr lang="en-GB" sz="2400" b="1" dirty="0"/>
              <a:t> / </a:t>
            </a:r>
            <a:r>
              <a:rPr lang="en-GB" sz="2400" b="1" dirty="0" err="1"/>
              <a:t>Cynnal</a:t>
            </a:r>
            <a:r>
              <a:rPr lang="en-GB" sz="2400" b="1" dirty="0"/>
              <a:t> </a:t>
            </a:r>
            <a:r>
              <a:rPr lang="en-GB" sz="2400" b="1" dirty="0" err="1" smtClean="0"/>
              <a:t>Arolwg</a:t>
            </a:r>
            <a:endParaRPr lang="en-GB" sz="2400" b="1" dirty="0"/>
          </a:p>
          <a:p>
            <a:pPr>
              <a:buFont typeface="Wingdings" panose="05000000000000000000" pitchFamily="2" charset="2"/>
              <a:buChar char="Ø"/>
            </a:pPr>
            <a:r>
              <a:rPr lang="en-GB" sz="2400" b="1" dirty="0"/>
              <a:t> </a:t>
            </a:r>
            <a:r>
              <a:rPr lang="en-GB" sz="2400" b="1" dirty="0" err="1"/>
              <a:t>Dosbarthu</a:t>
            </a:r>
            <a:r>
              <a:rPr lang="en-GB" sz="2400" b="1" dirty="0"/>
              <a:t> ac </a:t>
            </a:r>
            <a:r>
              <a:rPr lang="en-GB" sz="2400" b="1" dirty="0" err="1" smtClean="0"/>
              <a:t>adnabod</a:t>
            </a:r>
            <a:endParaRPr lang="en-GB" sz="2400" b="1" dirty="0"/>
          </a:p>
          <a:p>
            <a:pPr>
              <a:buFont typeface="Wingdings" panose="05000000000000000000" pitchFamily="2" charset="2"/>
              <a:buChar char="Ø"/>
            </a:pPr>
            <a:r>
              <a:rPr lang="en-GB" sz="2400" b="1" dirty="0"/>
              <a:t> </a:t>
            </a:r>
            <a:r>
              <a:rPr lang="en-GB" sz="2400" b="1" dirty="0" err="1"/>
              <a:t>Archwilio</a:t>
            </a:r>
            <a:r>
              <a:rPr lang="en-GB" sz="2400" b="1" dirty="0"/>
              <a:t> / </a:t>
            </a:r>
            <a:r>
              <a:rPr lang="en-GB" sz="2400" b="1" dirty="0" err="1"/>
              <a:t>Arsylwi</a:t>
            </a:r>
            <a:r>
              <a:rPr lang="en-GB" sz="2400" b="1" dirty="0"/>
              <a:t> </a:t>
            </a:r>
            <a:r>
              <a:rPr lang="en-GB" sz="2400" b="1" dirty="0" err="1"/>
              <a:t>neu</a:t>
            </a:r>
            <a:r>
              <a:rPr lang="en-GB" sz="2400" b="1" dirty="0"/>
              <a:t> </a:t>
            </a:r>
            <a:r>
              <a:rPr lang="en-GB" sz="2400" b="1" dirty="0" err="1"/>
              <a:t>Fesur</a:t>
            </a:r>
            <a:r>
              <a:rPr lang="en-GB" sz="2400" b="1" dirty="0"/>
              <a:t> </a:t>
            </a:r>
            <a:r>
              <a:rPr lang="en-GB" sz="2400" b="1" dirty="0" err="1"/>
              <a:t>dros</a:t>
            </a:r>
            <a:r>
              <a:rPr lang="en-GB" sz="2400" b="1" dirty="0"/>
              <a:t> </a:t>
            </a:r>
            <a:r>
              <a:rPr lang="en-GB" sz="2400" b="1" dirty="0" err="1"/>
              <a:t>gyfnod</a:t>
            </a:r>
            <a:r>
              <a:rPr lang="en-GB" sz="2400" b="1" dirty="0"/>
              <a:t> o </a:t>
            </a:r>
            <a:r>
              <a:rPr lang="en-GB" sz="2400" b="1" dirty="0" err="1" smtClean="0"/>
              <a:t>amser</a:t>
            </a:r>
            <a:endParaRPr lang="en-GB" sz="2400" b="1" dirty="0"/>
          </a:p>
          <a:p>
            <a:pPr>
              <a:buFont typeface="Wingdings" panose="05000000000000000000" pitchFamily="2" charset="2"/>
              <a:buChar char="Ø"/>
            </a:pPr>
            <a:r>
              <a:rPr lang="en-GB" sz="2400" b="1" dirty="0"/>
              <a:t> </a:t>
            </a:r>
            <a:r>
              <a:rPr lang="en-GB" sz="2400" b="1" dirty="0" err="1"/>
              <a:t>Cyfeiriad</a:t>
            </a:r>
            <a:r>
              <a:rPr lang="en-GB" sz="2400" b="1" dirty="0"/>
              <a:t> (Reference/research)</a:t>
            </a:r>
          </a:p>
          <a:p>
            <a:pPr marL="365760" indent="-256032">
              <a:spcAft>
                <a:spcPts val="0"/>
              </a:spcAft>
              <a:buFont typeface="Wingdings 3"/>
              <a:buChar char=""/>
              <a:defRPr/>
            </a:pPr>
            <a:endParaRPr lang="en-GB" sz="2400" b="1" dirty="0">
              <a:solidFill>
                <a:schemeClr val="tx1"/>
              </a:solidFill>
            </a:endParaRPr>
          </a:p>
        </p:txBody>
      </p:sp>
    </p:spTree>
    <p:extLst>
      <p:ext uri="{BB962C8B-B14F-4D97-AF65-F5344CB8AC3E}">
        <p14:creationId xmlns:p14="http://schemas.microsoft.com/office/powerpoint/2010/main" val="22562554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“It’s Not Fair” Jane Turner et al.</a:t>
            </a:r>
          </a:p>
        </p:txBody>
      </p:sp>
      <p:sp>
        <p:nvSpPr>
          <p:cNvPr id="3" name="Content Placeholder 2"/>
          <p:cNvSpPr>
            <a:spLocks noGrp="1"/>
          </p:cNvSpPr>
          <p:nvPr>
            <p:ph idx="1"/>
          </p:nvPr>
        </p:nvSpPr>
        <p:spPr/>
        <p:txBody>
          <a:bodyPr>
            <a:normAutofit fontScale="92500" lnSpcReduction="10000"/>
          </a:bodyPr>
          <a:lstStyle/>
          <a:p>
            <a:r>
              <a:rPr lang="en-GB" i="1" dirty="0" err="1" smtClean="0"/>
              <a:t>Ar</a:t>
            </a:r>
            <a:r>
              <a:rPr lang="en-GB" i="1" dirty="0" smtClean="0"/>
              <a:t> </a:t>
            </a:r>
            <a:r>
              <a:rPr lang="en-GB" i="1" dirty="0" err="1" smtClean="0"/>
              <a:t>gyfer</a:t>
            </a:r>
            <a:r>
              <a:rPr lang="en-GB" i="1" dirty="0" smtClean="0"/>
              <a:t> </a:t>
            </a:r>
            <a:r>
              <a:rPr lang="en-GB" i="1" dirty="0" err="1" smtClean="0"/>
              <a:t>pob</a:t>
            </a:r>
            <a:r>
              <a:rPr lang="en-GB" i="1" dirty="0" smtClean="0"/>
              <a:t> math o </a:t>
            </a:r>
            <a:r>
              <a:rPr lang="en-GB" i="1" dirty="0" err="1" smtClean="0"/>
              <a:t>ymholiad</a:t>
            </a:r>
            <a:r>
              <a:rPr lang="en-GB" i="1" dirty="0" smtClean="0"/>
              <a:t> a </a:t>
            </a:r>
            <a:r>
              <a:rPr lang="en-GB" i="1" dirty="0" err="1" smtClean="0"/>
              <a:t>drafodwyd</a:t>
            </a:r>
            <a:r>
              <a:rPr lang="en-GB" i="1" dirty="0" smtClean="0"/>
              <a:t>:</a:t>
            </a:r>
          </a:p>
          <a:p>
            <a:pPr>
              <a:buFont typeface="Wingdings" panose="05000000000000000000" pitchFamily="2" charset="2"/>
              <a:buChar char="§"/>
            </a:pPr>
            <a:r>
              <a:rPr lang="en-GB" dirty="0"/>
              <a:t> </a:t>
            </a:r>
            <a:r>
              <a:rPr lang="en-GB" dirty="0" err="1" smtClean="0"/>
              <a:t>Syniadau</a:t>
            </a:r>
            <a:r>
              <a:rPr lang="en-GB" dirty="0" smtClean="0"/>
              <a:t> am </a:t>
            </a:r>
            <a:r>
              <a:rPr lang="en-GB" dirty="0" err="1" smtClean="0"/>
              <a:t>weithgareddau</a:t>
            </a:r>
            <a:endParaRPr lang="en-GB" dirty="0" smtClean="0"/>
          </a:p>
          <a:p>
            <a:pPr>
              <a:buFont typeface="Wingdings" panose="05000000000000000000" pitchFamily="2" charset="2"/>
              <a:buChar char="§"/>
            </a:pPr>
            <a:r>
              <a:rPr lang="en-GB" dirty="0"/>
              <a:t> </a:t>
            </a:r>
            <a:r>
              <a:rPr lang="en-GB" dirty="0" err="1" smtClean="0"/>
              <a:t>Datblygu</a:t>
            </a:r>
            <a:r>
              <a:rPr lang="en-GB" dirty="0" smtClean="0"/>
              <a:t> </a:t>
            </a:r>
            <a:r>
              <a:rPr lang="en-GB" dirty="0" err="1" smtClean="0"/>
              <a:t>sgiliau</a:t>
            </a:r>
            <a:r>
              <a:rPr lang="en-GB" dirty="0" smtClean="0"/>
              <a:t> a </a:t>
            </a:r>
            <a:r>
              <a:rPr lang="en-GB" dirty="0" err="1" smtClean="0"/>
              <a:t>dealltwriaeth</a:t>
            </a:r>
            <a:r>
              <a:rPr lang="en-GB" dirty="0" smtClean="0"/>
              <a:t> </a:t>
            </a:r>
            <a:r>
              <a:rPr lang="en-GB" dirty="0" err="1" smtClean="0"/>
              <a:t>gwyddonol</a:t>
            </a:r>
            <a:endParaRPr lang="en-GB" dirty="0" smtClean="0"/>
          </a:p>
          <a:p>
            <a:pPr>
              <a:buFont typeface="Wingdings" panose="05000000000000000000" pitchFamily="2" charset="2"/>
              <a:buChar char="§"/>
            </a:pPr>
            <a:r>
              <a:rPr lang="en-GB" dirty="0"/>
              <a:t> </a:t>
            </a:r>
            <a:r>
              <a:rPr lang="en-GB" dirty="0" err="1" smtClean="0"/>
              <a:t>Hyrwyddo</a:t>
            </a:r>
            <a:r>
              <a:rPr lang="en-GB" dirty="0" smtClean="0"/>
              <a:t> </a:t>
            </a:r>
            <a:r>
              <a:rPr lang="en-GB" dirty="0" err="1" smtClean="0"/>
              <a:t>archwilio</a:t>
            </a:r>
            <a:r>
              <a:rPr lang="en-GB" dirty="0" smtClean="0"/>
              <a:t> a </a:t>
            </a:r>
            <a:r>
              <a:rPr lang="en-GB" dirty="0" err="1" smtClean="0"/>
              <a:t>chwestiynau’r</a:t>
            </a:r>
            <a:r>
              <a:rPr lang="en-GB" dirty="0" smtClean="0"/>
              <a:t> plant</a:t>
            </a:r>
          </a:p>
          <a:p>
            <a:pPr>
              <a:buFont typeface="Wingdings" panose="05000000000000000000" pitchFamily="2" charset="2"/>
              <a:buChar char="§"/>
            </a:pPr>
            <a:r>
              <a:rPr lang="en-GB" dirty="0" smtClean="0"/>
              <a:t> </a:t>
            </a:r>
            <a:r>
              <a:rPr lang="en-GB" dirty="0" err="1" smtClean="0"/>
              <a:t>Deilliannau</a:t>
            </a:r>
            <a:r>
              <a:rPr lang="en-GB" dirty="0" smtClean="0"/>
              <a:t> </a:t>
            </a:r>
            <a:r>
              <a:rPr lang="en-GB" dirty="0" err="1" smtClean="0"/>
              <a:t>dysgu</a:t>
            </a:r>
            <a:r>
              <a:rPr lang="en-GB" dirty="0" smtClean="0"/>
              <a:t> a </a:t>
            </a:r>
            <a:r>
              <a:rPr lang="en-GB" dirty="0" err="1" smtClean="0"/>
              <a:t>meini</a:t>
            </a:r>
            <a:r>
              <a:rPr lang="en-GB" dirty="0" smtClean="0"/>
              <a:t> </a:t>
            </a:r>
            <a:r>
              <a:rPr lang="en-GB" dirty="0" err="1" smtClean="0"/>
              <a:t>prawf</a:t>
            </a:r>
            <a:r>
              <a:rPr lang="en-GB" dirty="0" smtClean="0"/>
              <a:t> </a:t>
            </a:r>
            <a:r>
              <a:rPr lang="en-GB" dirty="0" err="1" smtClean="0"/>
              <a:t>asesu</a:t>
            </a:r>
            <a:endParaRPr lang="en-GB" dirty="0" smtClean="0"/>
          </a:p>
          <a:p>
            <a:pPr>
              <a:buFont typeface="Wingdings" panose="05000000000000000000" pitchFamily="2" charset="2"/>
              <a:buChar char="§"/>
            </a:pPr>
            <a:r>
              <a:rPr lang="en-GB" dirty="0" smtClean="0"/>
              <a:t> </a:t>
            </a:r>
            <a:r>
              <a:rPr lang="en-GB" dirty="0" err="1" smtClean="0"/>
              <a:t>Cwestiynau</a:t>
            </a:r>
            <a:r>
              <a:rPr lang="en-GB" dirty="0" smtClean="0"/>
              <a:t> </a:t>
            </a:r>
            <a:r>
              <a:rPr lang="en-GB" dirty="0" err="1" smtClean="0"/>
              <a:t>sy’n</a:t>
            </a:r>
            <a:r>
              <a:rPr lang="en-GB" dirty="0" smtClean="0"/>
              <a:t> </a:t>
            </a:r>
            <a:r>
              <a:rPr lang="en-GB" dirty="0" err="1" smtClean="0"/>
              <a:t>arwain</a:t>
            </a:r>
            <a:r>
              <a:rPr lang="en-GB" dirty="0" smtClean="0"/>
              <a:t> at </a:t>
            </a:r>
            <a:r>
              <a:rPr lang="en-GB" dirty="0" err="1" smtClean="0"/>
              <a:t>wahanol</a:t>
            </a:r>
            <a:r>
              <a:rPr lang="en-GB" dirty="0" smtClean="0"/>
              <a:t> </a:t>
            </a:r>
            <a:r>
              <a:rPr lang="en-GB" dirty="0" err="1" smtClean="0"/>
              <a:t>fathau</a:t>
            </a:r>
            <a:r>
              <a:rPr lang="en-GB" dirty="0" smtClean="0"/>
              <a:t> o </a:t>
            </a:r>
            <a:r>
              <a:rPr lang="en-GB" dirty="0" err="1" smtClean="0"/>
              <a:t>ymholiad</a:t>
            </a:r>
            <a:endParaRPr lang="en-GB" dirty="0" smtClean="0"/>
          </a:p>
          <a:p>
            <a:pPr>
              <a:buFont typeface="Wingdings" panose="05000000000000000000" pitchFamily="2" charset="2"/>
              <a:buChar char="§"/>
            </a:pPr>
            <a:r>
              <a:rPr lang="en-GB" dirty="0"/>
              <a:t> </a:t>
            </a:r>
            <a:r>
              <a:rPr lang="en-GB" dirty="0" err="1" smtClean="0"/>
              <a:t>Sut</a:t>
            </a:r>
            <a:r>
              <a:rPr lang="en-GB" dirty="0" smtClean="0"/>
              <a:t> </a:t>
            </a:r>
            <a:r>
              <a:rPr lang="en-GB" dirty="0" err="1" smtClean="0"/>
              <a:t>i</a:t>
            </a:r>
            <a:r>
              <a:rPr lang="en-GB" dirty="0" smtClean="0"/>
              <a:t> </a:t>
            </a:r>
            <a:r>
              <a:rPr lang="en-GB" dirty="0" err="1" smtClean="0"/>
              <a:t>ychwanegu</a:t>
            </a:r>
            <a:r>
              <a:rPr lang="en-GB" dirty="0" smtClean="0"/>
              <a:t> her/</a:t>
            </a:r>
            <a:r>
              <a:rPr lang="en-GB" dirty="0" err="1" smtClean="0"/>
              <a:t>sialens</a:t>
            </a:r>
            <a:endParaRPr lang="en-GB" dirty="0" smtClean="0"/>
          </a:p>
          <a:p>
            <a:pPr>
              <a:buFont typeface="Wingdings" panose="05000000000000000000" pitchFamily="2" charset="2"/>
              <a:buChar char="§"/>
            </a:pPr>
            <a:r>
              <a:rPr lang="en-GB" dirty="0" smtClean="0"/>
              <a:t> Grid </a:t>
            </a:r>
            <a:r>
              <a:rPr lang="en-GB" dirty="0" err="1" smtClean="0"/>
              <a:t>dilyniant</a:t>
            </a:r>
            <a:r>
              <a:rPr lang="en-GB" dirty="0" smtClean="0"/>
              <a:t> </a:t>
            </a:r>
            <a:r>
              <a:rPr lang="en-GB" dirty="0" err="1" smtClean="0"/>
              <a:t>sgiliau</a:t>
            </a:r>
            <a:r>
              <a:rPr lang="en-GB" dirty="0" smtClean="0"/>
              <a:t> </a:t>
            </a:r>
            <a:r>
              <a:rPr lang="en-GB" dirty="0" err="1" smtClean="0"/>
              <a:t>ar</a:t>
            </a:r>
            <a:r>
              <a:rPr lang="en-GB" dirty="0" smtClean="0"/>
              <a:t> </a:t>
            </a:r>
            <a:r>
              <a:rPr lang="en-GB" dirty="0" err="1" smtClean="0"/>
              <a:t>gyfer</a:t>
            </a:r>
            <a:r>
              <a:rPr lang="en-GB" dirty="0" smtClean="0"/>
              <a:t> “</a:t>
            </a:r>
            <a:r>
              <a:rPr lang="en-GB" dirty="0" err="1" smtClean="0"/>
              <a:t>Cynllunio</a:t>
            </a:r>
            <a:r>
              <a:rPr lang="en-GB" dirty="0" smtClean="0"/>
              <a:t>, </a:t>
            </a:r>
            <a:r>
              <a:rPr lang="en-GB" dirty="0" err="1" smtClean="0"/>
              <a:t>datblygu</a:t>
            </a:r>
            <a:r>
              <a:rPr lang="en-GB" dirty="0" smtClean="0"/>
              <a:t>, </a:t>
            </a:r>
            <a:r>
              <a:rPr lang="en-GB" dirty="0" err="1" smtClean="0"/>
              <a:t>adfyfyrio</a:t>
            </a:r>
            <a:r>
              <a:rPr lang="en-GB" dirty="0" smtClean="0"/>
              <a:t>” (Skills progression grid for “Plan, do, review”) </a:t>
            </a:r>
            <a:r>
              <a:rPr lang="en-GB" dirty="0" err="1" smtClean="0"/>
              <a:t>ar</a:t>
            </a:r>
            <a:r>
              <a:rPr lang="en-GB" dirty="0" smtClean="0"/>
              <a:t> draws y </a:t>
            </a:r>
            <a:r>
              <a:rPr lang="en-GB" dirty="0" err="1" smtClean="0"/>
              <a:t>Cyfnodau</a:t>
            </a:r>
            <a:r>
              <a:rPr lang="en-GB" dirty="0" smtClean="0"/>
              <a:t> (Sylfaen/CA2)</a:t>
            </a:r>
          </a:p>
          <a:p>
            <a:r>
              <a:rPr lang="en-GB" b="1" i="1" dirty="0" smtClean="0"/>
              <a:t>Turner, J. et al. (2011) “It’s not fair or is it?” </a:t>
            </a:r>
            <a:r>
              <a:rPr lang="en-GB" b="1" i="1" dirty="0" err="1" smtClean="0"/>
              <a:t>Sandbach</a:t>
            </a:r>
            <a:r>
              <a:rPr lang="en-GB" b="1" i="1" dirty="0" smtClean="0"/>
              <a:t>. MHE.</a:t>
            </a:r>
            <a:endParaRPr lang="en-GB" b="1" i="1" dirty="0"/>
          </a:p>
        </p:txBody>
      </p:sp>
    </p:spTree>
    <p:extLst>
      <p:ext uri="{BB962C8B-B14F-4D97-AF65-F5344CB8AC3E}">
        <p14:creationId xmlns:p14="http://schemas.microsoft.com/office/powerpoint/2010/main" val="206351921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Profiadau</a:t>
            </a:r>
            <a:r>
              <a:rPr lang="en-GB" dirty="0" smtClean="0"/>
              <a:t> </a:t>
            </a:r>
            <a:r>
              <a:rPr lang="en-GB" dirty="0" err="1" smtClean="0"/>
              <a:t>yn</a:t>
            </a:r>
            <a:r>
              <a:rPr lang="en-GB" dirty="0" smtClean="0"/>
              <a:t> </a:t>
            </a:r>
            <a:r>
              <a:rPr lang="en-GB" dirty="0" err="1" smtClean="0"/>
              <a:t>yr</a:t>
            </a:r>
            <a:r>
              <a:rPr lang="en-GB" dirty="0" smtClean="0"/>
              <a:t> </a:t>
            </a:r>
            <a:r>
              <a:rPr lang="en-GB" dirty="0" err="1" smtClean="0"/>
              <a:t>ysgol</a:t>
            </a:r>
            <a:r>
              <a:rPr lang="en-GB" dirty="0" smtClean="0"/>
              <a:t>?</a:t>
            </a:r>
            <a:endParaRPr lang="en-GB" dirty="0"/>
          </a:p>
        </p:txBody>
      </p:sp>
      <p:sp>
        <p:nvSpPr>
          <p:cNvPr id="3" name="Content Placeholder 2"/>
          <p:cNvSpPr>
            <a:spLocks noGrp="1"/>
          </p:cNvSpPr>
          <p:nvPr>
            <p:ph idx="1"/>
          </p:nvPr>
        </p:nvSpPr>
        <p:spPr/>
        <p:txBody>
          <a:bodyPr>
            <a:normAutofit fontScale="77500" lnSpcReduction="20000"/>
          </a:bodyPr>
          <a:lstStyle/>
          <a:p>
            <a:endParaRPr lang="en-GB" dirty="0" smtClean="0"/>
          </a:p>
          <a:p>
            <a:r>
              <a:rPr lang="en-GB" sz="4000" dirty="0" err="1" smtClean="0"/>
              <a:t>Trafod</a:t>
            </a:r>
            <a:r>
              <a:rPr lang="en-GB" sz="4000" dirty="0" smtClean="0"/>
              <a:t> </a:t>
            </a:r>
            <a:r>
              <a:rPr lang="en-GB" sz="4000" dirty="0" err="1" smtClean="0"/>
              <a:t>mewn</a:t>
            </a:r>
            <a:r>
              <a:rPr lang="en-GB" sz="4000" dirty="0" smtClean="0"/>
              <a:t> </a:t>
            </a:r>
            <a:r>
              <a:rPr lang="en-GB" sz="4000" dirty="0" err="1" smtClean="0"/>
              <a:t>grŵp</a:t>
            </a:r>
            <a:r>
              <a:rPr lang="en-GB" sz="4000" dirty="0" smtClean="0"/>
              <a:t>: </a:t>
            </a:r>
            <a:r>
              <a:rPr lang="en-GB" sz="4000" dirty="0" err="1" smtClean="0"/>
              <a:t>Rhannu</a:t>
            </a:r>
            <a:r>
              <a:rPr lang="en-GB" sz="4000" dirty="0" smtClean="0"/>
              <a:t> </a:t>
            </a:r>
            <a:r>
              <a:rPr lang="en-GB" sz="4000" dirty="0" err="1" smtClean="0"/>
              <a:t>syniadau</a:t>
            </a:r>
            <a:r>
              <a:rPr lang="en-GB" sz="4000" dirty="0" smtClean="0"/>
              <a:t> a </a:t>
            </a:r>
            <a:r>
              <a:rPr lang="en-GB" sz="4000" dirty="0" err="1" smtClean="0"/>
              <a:t>chofnodi</a:t>
            </a:r>
            <a:endParaRPr lang="en-GB" sz="4000" dirty="0" smtClean="0"/>
          </a:p>
          <a:p>
            <a:pPr>
              <a:buFont typeface="Wingdings" panose="05000000000000000000" pitchFamily="2" charset="2"/>
              <a:buChar char="Ø"/>
            </a:pPr>
            <a:r>
              <a:rPr lang="en-GB" sz="4000" dirty="0" smtClean="0"/>
              <a:t> </a:t>
            </a:r>
            <a:r>
              <a:rPr lang="en-GB" sz="4000" dirty="0" err="1" smtClean="0"/>
              <a:t>Prawf</a:t>
            </a:r>
            <a:r>
              <a:rPr lang="en-GB" sz="4000" dirty="0" smtClean="0"/>
              <a:t> </a:t>
            </a:r>
            <a:r>
              <a:rPr lang="en-GB" sz="4000" dirty="0" err="1"/>
              <a:t>Teg</a:t>
            </a:r>
            <a:endParaRPr lang="en-GB" sz="4000" dirty="0"/>
          </a:p>
          <a:p>
            <a:pPr>
              <a:buFont typeface="Wingdings" panose="05000000000000000000" pitchFamily="2" charset="2"/>
              <a:buChar char="Ø"/>
            </a:pPr>
            <a:r>
              <a:rPr lang="en-GB" sz="4000" dirty="0"/>
              <a:t> </a:t>
            </a:r>
            <a:r>
              <a:rPr lang="en-GB" sz="4000" dirty="0" err="1"/>
              <a:t>Chwilio</a:t>
            </a:r>
            <a:r>
              <a:rPr lang="en-GB" sz="4000" dirty="0"/>
              <a:t> am </a:t>
            </a:r>
            <a:r>
              <a:rPr lang="en-GB" sz="4000" dirty="0" err="1"/>
              <a:t>batrymau</a:t>
            </a:r>
            <a:r>
              <a:rPr lang="en-GB" sz="4000" dirty="0"/>
              <a:t> / </a:t>
            </a:r>
            <a:r>
              <a:rPr lang="en-GB" sz="4000" dirty="0" err="1"/>
              <a:t>Cynnal</a:t>
            </a:r>
            <a:r>
              <a:rPr lang="en-GB" sz="4000" dirty="0"/>
              <a:t> </a:t>
            </a:r>
            <a:r>
              <a:rPr lang="en-GB" sz="4000" dirty="0" err="1"/>
              <a:t>Arolwg</a:t>
            </a:r>
            <a:endParaRPr lang="en-GB" sz="4000" dirty="0"/>
          </a:p>
          <a:p>
            <a:pPr>
              <a:buFont typeface="Wingdings" panose="05000000000000000000" pitchFamily="2" charset="2"/>
              <a:buChar char="Ø"/>
            </a:pPr>
            <a:r>
              <a:rPr lang="en-GB" sz="4000" dirty="0"/>
              <a:t> </a:t>
            </a:r>
            <a:r>
              <a:rPr lang="en-GB" sz="4000" dirty="0" err="1"/>
              <a:t>Dosbarthu</a:t>
            </a:r>
            <a:r>
              <a:rPr lang="en-GB" sz="4000" dirty="0"/>
              <a:t> ac </a:t>
            </a:r>
            <a:r>
              <a:rPr lang="en-GB" sz="4000" dirty="0" err="1"/>
              <a:t>adnabod</a:t>
            </a:r>
            <a:endParaRPr lang="en-GB" sz="4000" dirty="0"/>
          </a:p>
          <a:p>
            <a:pPr>
              <a:buFont typeface="Wingdings" panose="05000000000000000000" pitchFamily="2" charset="2"/>
              <a:buChar char="Ø"/>
            </a:pPr>
            <a:r>
              <a:rPr lang="en-GB" sz="4000" dirty="0"/>
              <a:t> </a:t>
            </a:r>
            <a:r>
              <a:rPr lang="en-GB" sz="4000" dirty="0" err="1"/>
              <a:t>Archwilio</a:t>
            </a:r>
            <a:r>
              <a:rPr lang="en-GB" sz="4000" dirty="0"/>
              <a:t> / </a:t>
            </a:r>
            <a:r>
              <a:rPr lang="en-GB" sz="4000" dirty="0" err="1"/>
              <a:t>Arsylwi</a:t>
            </a:r>
            <a:r>
              <a:rPr lang="en-GB" sz="4000" dirty="0"/>
              <a:t> </a:t>
            </a:r>
            <a:r>
              <a:rPr lang="en-GB" sz="4000" dirty="0" err="1"/>
              <a:t>neu</a:t>
            </a:r>
            <a:r>
              <a:rPr lang="en-GB" sz="4000" dirty="0"/>
              <a:t> </a:t>
            </a:r>
            <a:r>
              <a:rPr lang="en-GB" sz="4000" dirty="0" err="1"/>
              <a:t>Fesur</a:t>
            </a:r>
            <a:r>
              <a:rPr lang="en-GB" sz="4000" dirty="0"/>
              <a:t> </a:t>
            </a:r>
            <a:r>
              <a:rPr lang="en-GB" sz="4000" dirty="0" err="1"/>
              <a:t>dros</a:t>
            </a:r>
            <a:r>
              <a:rPr lang="en-GB" sz="4000" dirty="0"/>
              <a:t> </a:t>
            </a:r>
            <a:r>
              <a:rPr lang="en-GB" sz="4000" dirty="0" err="1"/>
              <a:t>gyfnod</a:t>
            </a:r>
            <a:r>
              <a:rPr lang="en-GB" sz="4000" dirty="0"/>
              <a:t> o </a:t>
            </a:r>
            <a:r>
              <a:rPr lang="en-GB" sz="4000" dirty="0" err="1"/>
              <a:t>amser</a:t>
            </a:r>
            <a:endParaRPr lang="en-GB" sz="4000" dirty="0"/>
          </a:p>
          <a:p>
            <a:pPr>
              <a:buFont typeface="Wingdings" panose="05000000000000000000" pitchFamily="2" charset="2"/>
              <a:buChar char="Ø"/>
            </a:pPr>
            <a:r>
              <a:rPr lang="en-GB" sz="4000" dirty="0"/>
              <a:t> </a:t>
            </a:r>
            <a:r>
              <a:rPr lang="en-GB" sz="4000" b="1" dirty="0" err="1"/>
              <a:t>Cyfeiriad</a:t>
            </a:r>
            <a:r>
              <a:rPr lang="en-GB" sz="4000" b="1" dirty="0"/>
              <a:t> (Reference/research)</a:t>
            </a:r>
          </a:p>
          <a:p>
            <a:pPr>
              <a:buFont typeface="Wingdings" panose="05000000000000000000" pitchFamily="2" charset="2"/>
              <a:buChar char="Ø"/>
            </a:pPr>
            <a:r>
              <a:rPr lang="en-GB" sz="4000" dirty="0" smtClean="0">
                <a:solidFill>
                  <a:schemeClr val="tx1"/>
                </a:solidFill>
              </a:rPr>
              <a:t> </a:t>
            </a:r>
            <a:r>
              <a:rPr lang="en-GB" sz="4000" b="1" dirty="0" err="1" smtClean="0">
                <a:solidFill>
                  <a:schemeClr val="tx1"/>
                </a:solidFill>
              </a:rPr>
              <a:t>Gwneud</a:t>
            </a:r>
            <a:r>
              <a:rPr lang="en-GB" sz="4000" b="1" dirty="0" smtClean="0">
                <a:solidFill>
                  <a:schemeClr val="tx1"/>
                </a:solidFill>
              </a:rPr>
              <a:t> </a:t>
            </a:r>
            <a:r>
              <a:rPr lang="en-GB" sz="4000" b="1" dirty="0" err="1" smtClean="0">
                <a:solidFill>
                  <a:schemeClr val="tx1"/>
                </a:solidFill>
              </a:rPr>
              <a:t>pethau</a:t>
            </a:r>
            <a:r>
              <a:rPr lang="en-GB" sz="4000" b="1" dirty="0" smtClean="0">
                <a:solidFill>
                  <a:schemeClr val="tx1"/>
                </a:solidFill>
              </a:rPr>
              <a:t>?</a:t>
            </a:r>
            <a:endParaRPr lang="en-GB" sz="4000" b="1" dirty="0"/>
          </a:p>
          <a:p>
            <a:endParaRPr lang="en-GB" sz="4000" dirty="0"/>
          </a:p>
        </p:txBody>
      </p:sp>
    </p:spTree>
    <p:extLst>
      <p:ext uri="{BB962C8B-B14F-4D97-AF65-F5344CB8AC3E}">
        <p14:creationId xmlns:p14="http://schemas.microsoft.com/office/powerpoint/2010/main" val="301298783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1"/>
                </a:solidFill>
              </a:rPr>
              <a:t>Turner</a:t>
            </a:r>
            <a:r>
              <a:rPr lang="en-GB" b="1" dirty="0">
                <a:solidFill>
                  <a:schemeClr val="tx1"/>
                </a:solidFill>
              </a:rPr>
              <a:t>, J. et al. (2011) </a:t>
            </a:r>
            <a:r>
              <a:rPr lang="en-GB" b="1" i="1" dirty="0">
                <a:solidFill>
                  <a:schemeClr val="tx1"/>
                </a:solidFill>
              </a:rPr>
              <a:t>It’s not fair or is it?. </a:t>
            </a:r>
            <a:r>
              <a:rPr lang="en-GB" b="1" dirty="0" err="1">
                <a:solidFill>
                  <a:schemeClr val="tx1"/>
                </a:solidFill>
              </a:rPr>
              <a:t>Sandbach</a:t>
            </a:r>
            <a:r>
              <a:rPr lang="en-GB" b="1" dirty="0">
                <a:solidFill>
                  <a:schemeClr val="tx1"/>
                </a:solidFill>
              </a:rPr>
              <a:t>. MHE</a:t>
            </a:r>
            <a:r>
              <a:rPr lang="en-GB" b="1" dirty="0" smtClean="0">
                <a:solidFill>
                  <a:schemeClr val="tx1"/>
                </a:solidFill>
              </a:rPr>
              <a:t>. (</a:t>
            </a:r>
            <a:r>
              <a:rPr lang="en-GB" b="1" dirty="0" err="1" smtClean="0">
                <a:solidFill>
                  <a:schemeClr val="tx1"/>
                </a:solidFill>
              </a:rPr>
              <a:t>pwysig</a:t>
            </a:r>
            <a:r>
              <a:rPr lang="en-GB" b="1" dirty="0" smtClean="0">
                <a:solidFill>
                  <a:schemeClr val="tx1"/>
                </a:solidFill>
              </a:rPr>
              <a:t>)</a:t>
            </a:r>
            <a:endParaRPr lang="en-GB" dirty="0"/>
          </a:p>
        </p:txBody>
      </p:sp>
      <p:sp>
        <p:nvSpPr>
          <p:cNvPr id="3" name="Content Placeholder 2"/>
          <p:cNvSpPr>
            <a:spLocks noGrp="1"/>
          </p:cNvSpPr>
          <p:nvPr>
            <p:ph idx="1"/>
          </p:nvPr>
        </p:nvSpPr>
        <p:spPr/>
        <p:txBody>
          <a:bodyPr>
            <a:noAutofit/>
          </a:bodyPr>
          <a:lstStyle/>
          <a:p>
            <a:r>
              <a:rPr lang="en-GB" sz="2800" b="1" dirty="0" err="1">
                <a:solidFill>
                  <a:schemeClr val="tx1"/>
                </a:solidFill>
              </a:rPr>
              <a:t>Pwysigrwydd</a:t>
            </a:r>
            <a:r>
              <a:rPr lang="en-GB" sz="2800" b="1" dirty="0">
                <a:solidFill>
                  <a:schemeClr val="tx1"/>
                </a:solidFill>
              </a:rPr>
              <a:t> </a:t>
            </a:r>
            <a:r>
              <a:rPr lang="en-GB" sz="2800" b="1" dirty="0" err="1">
                <a:solidFill>
                  <a:schemeClr val="tx1"/>
                </a:solidFill>
              </a:rPr>
              <a:t>dilyniant</a:t>
            </a:r>
            <a:r>
              <a:rPr lang="en-GB" sz="2800" b="1" dirty="0">
                <a:solidFill>
                  <a:schemeClr val="tx1"/>
                </a:solidFill>
              </a:rPr>
              <a:t>: </a:t>
            </a:r>
          </a:p>
          <a:p>
            <a:r>
              <a:rPr lang="en-GB" sz="2800" dirty="0">
                <a:solidFill>
                  <a:schemeClr val="tx1"/>
                </a:solidFill>
              </a:rPr>
              <a:t>“The science enquiry process is essentially the same whatever the age and maturity of the children, but the skills that they use when doing science enquiry should develop as they move through school.”</a:t>
            </a:r>
          </a:p>
          <a:p>
            <a:r>
              <a:rPr lang="en-GB" sz="2800" b="1" dirty="0" err="1">
                <a:solidFill>
                  <a:schemeClr val="tx1"/>
                </a:solidFill>
              </a:rPr>
              <a:t>Sut</a:t>
            </a:r>
            <a:r>
              <a:rPr lang="en-GB" sz="2800" b="1" dirty="0">
                <a:solidFill>
                  <a:schemeClr val="tx1"/>
                </a:solidFill>
              </a:rPr>
              <a:t> y </a:t>
            </a:r>
            <a:r>
              <a:rPr lang="en-GB" sz="2800" b="1" dirty="0" err="1">
                <a:solidFill>
                  <a:schemeClr val="tx1"/>
                </a:solidFill>
              </a:rPr>
              <a:t>byddwch</a:t>
            </a:r>
            <a:r>
              <a:rPr lang="en-GB" sz="2800" b="1" dirty="0">
                <a:solidFill>
                  <a:schemeClr val="tx1"/>
                </a:solidFill>
              </a:rPr>
              <a:t> </a:t>
            </a:r>
            <a:r>
              <a:rPr lang="en-GB" sz="2800" b="1" dirty="0" err="1">
                <a:solidFill>
                  <a:schemeClr val="tx1"/>
                </a:solidFill>
              </a:rPr>
              <a:t>yn</a:t>
            </a:r>
            <a:r>
              <a:rPr lang="en-GB" sz="2800" b="1" dirty="0">
                <a:solidFill>
                  <a:schemeClr val="tx1"/>
                </a:solidFill>
              </a:rPr>
              <a:t> </a:t>
            </a:r>
            <a:r>
              <a:rPr lang="en-GB" sz="2800" b="1" dirty="0" err="1">
                <a:solidFill>
                  <a:schemeClr val="tx1"/>
                </a:solidFill>
              </a:rPr>
              <a:t>dewis</a:t>
            </a:r>
            <a:r>
              <a:rPr lang="en-GB" sz="2800" b="1" dirty="0">
                <a:solidFill>
                  <a:schemeClr val="tx1"/>
                </a:solidFill>
              </a:rPr>
              <a:t> pa </a:t>
            </a:r>
            <a:r>
              <a:rPr lang="en-GB" sz="2800" b="1" dirty="0" err="1">
                <a:solidFill>
                  <a:schemeClr val="tx1"/>
                </a:solidFill>
              </a:rPr>
              <a:t>fath</a:t>
            </a:r>
            <a:r>
              <a:rPr lang="en-GB" sz="2800" b="1" dirty="0">
                <a:solidFill>
                  <a:schemeClr val="tx1"/>
                </a:solidFill>
              </a:rPr>
              <a:t> o </a:t>
            </a:r>
            <a:r>
              <a:rPr lang="en-GB" sz="2800" b="1" dirty="0" err="1">
                <a:solidFill>
                  <a:schemeClr val="tx1"/>
                </a:solidFill>
              </a:rPr>
              <a:t>ymholiad</a:t>
            </a:r>
            <a:r>
              <a:rPr lang="en-GB" sz="2800" b="1" dirty="0">
                <a:solidFill>
                  <a:schemeClr val="tx1"/>
                </a:solidFill>
              </a:rPr>
              <a:t> </a:t>
            </a:r>
            <a:r>
              <a:rPr lang="en-GB" sz="2800" b="1" dirty="0" err="1">
                <a:solidFill>
                  <a:schemeClr val="tx1"/>
                </a:solidFill>
              </a:rPr>
              <a:t>fydd</a:t>
            </a:r>
            <a:r>
              <a:rPr lang="en-GB" sz="2800" b="1" dirty="0">
                <a:solidFill>
                  <a:schemeClr val="tx1"/>
                </a:solidFill>
              </a:rPr>
              <a:t> y plant </a:t>
            </a:r>
            <a:r>
              <a:rPr lang="en-GB" sz="2800" b="1" dirty="0" err="1">
                <a:solidFill>
                  <a:schemeClr val="tx1"/>
                </a:solidFill>
              </a:rPr>
              <a:t>yn</a:t>
            </a:r>
            <a:r>
              <a:rPr lang="en-GB" sz="2800" b="1" dirty="0">
                <a:solidFill>
                  <a:schemeClr val="tx1"/>
                </a:solidFill>
              </a:rPr>
              <a:t> </a:t>
            </a:r>
            <a:r>
              <a:rPr lang="en-GB" sz="2800" b="1" dirty="0" err="1">
                <a:solidFill>
                  <a:schemeClr val="tx1"/>
                </a:solidFill>
              </a:rPr>
              <a:t>ei</a:t>
            </a:r>
            <a:r>
              <a:rPr lang="en-GB" sz="2800" b="1" dirty="0">
                <a:solidFill>
                  <a:schemeClr val="tx1"/>
                </a:solidFill>
              </a:rPr>
              <a:t> </a:t>
            </a:r>
            <a:r>
              <a:rPr lang="en-GB" sz="2800" b="1" dirty="0" err="1">
                <a:solidFill>
                  <a:schemeClr val="tx1"/>
                </a:solidFill>
              </a:rPr>
              <a:t>wneud</a:t>
            </a:r>
            <a:r>
              <a:rPr lang="en-GB" sz="2800" b="1" dirty="0">
                <a:solidFill>
                  <a:schemeClr val="tx1"/>
                </a:solidFill>
              </a:rPr>
              <a:t>? </a:t>
            </a:r>
          </a:p>
          <a:p>
            <a:r>
              <a:rPr lang="en-GB" sz="2800" dirty="0">
                <a:solidFill>
                  <a:schemeClr val="tx1"/>
                </a:solidFill>
              </a:rPr>
              <a:t>“If you know about the different types of enquiry, then you can build this into your planning. </a:t>
            </a:r>
            <a:r>
              <a:rPr lang="en-GB" sz="2800" b="1" dirty="0">
                <a:solidFill>
                  <a:schemeClr val="tx1"/>
                </a:solidFill>
              </a:rPr>
              <a:t>If children know about the different types of enquiry, then they can make decisions </a:t>
            </a:r>
            <a:r>
              <a:rPr lang="en-GB" sz="2800" dirty="0">
                <a:solidFill>
                  <a:schemeClr val="tx1"/>
                </a:solidFill>
              </a:rPr>
              <a:t>about which will be best in different situations.”</a:t>
            </a:r>
          </a:p>
          <a:p>
            <a:pPr marL="0" indent="0">
              <a:buNone/>
            </a:pPr>
            <a:endParaRPr lang="en-GB" sz="2800" dirty="0" smtClean="0"/>
          </a:p>
        </p:txBody>
      </p:sp>
    </p:spTree>
    <p:extLst>
      <p:ext uri="{BB962C8B-B14F-4D97-AF65-F5344CB8AC3E}">
        <p14:creationId xmlns:p14="http://schemas.microsoft.com/office/powerpoint/2010/main" val="221895232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Goblygiadau</a:t>
            </a:r>
            <a:r>
              <a:rPr lang="en-GB" dirty="0" smtClean="0"/>
              <a:t> Adroddiad Donaldson (2015) </a:t>
            </a:r>
            <a:r>
              <a:rPr lang="en-GB" dirty="0" err="1"/>
              <a:t>i</a:t>
            </a:r>
            <a:r>
              <a:rPr lang="en-GB" dirty="0" err="1" smtClean="0"/>
              <a:t>’r</a:t>
            </a:r>
            <a:r>
              <a:rPr lang="en-GB" dirty="0" smtClean="0"/>
              <a:t> </a:t>
            </a:r>
            <a:r>
              <a:rPr lang="en-GB" dirty="0" err="1" smtClean="0"/>
              <a:t>dyfodol</a:t>
            </a:r>
            <a:endParaRPr lang="en-GB" dirty="0"/>
          </a:p>
        </p:txBody>
      </p:sp>
      <p:sp>
        <p:nvSpPr>
          <p:cNvPr id="3" name="Content Placeholder 2"/>
          <p:cNvSpPr>
            <a:spLocks noGrp="1"/>
          </p:cNvSpPr>
          <p:nvPr>
            <p:ph idx="1"/>
          </p:nvPr>
        </p:nvSpPr>
        <p:spPr/>
        <p:txBody>
          <a:bodyPr>
            <a:normAutofit/>
          </a:bodyPr>
          <a:lstStyle/>
          <a:p>
            <a:r>
              <a:rPr lang="en-GB" sz="2400" b="1" dirty="0"/>
              <a:t>Sail </a:t>
            </a:r>
            <a:r>
              <a:rPr lang="en-GB" sz="2400" b="1" dirty="0" err="1"/>
              <a:t>Resymegol</a:t>
            </a:r>
            <a:r>
              <a:rPr lang="en-GB" sz="2400" b="1" dirty="0"/>
              <a:t> </a:t>
            </a:r>
            <a:endParaRPr lang="en-GB" sz="2400" dirty="0"/>
          </a:p>
          <a:p>
            <a:r>
              <a:rPr lang="en-GB" sz="2400" dirty="0"/>
              <a:t>Mae </a:t>
            </a:r>
            <a:r>
              <a:rPr lang="en-GB" sz="2400" dirty="0" err="1"/>
              <a:t>cysylltiad</a:t>
            </a:r>
            <a:r>
              <a:rPr lang="en-GB" sz="2400" dirty="0"/>
              <a:t> </a:t>
            </a:r>
            <a:r>
              <a:rPr lang="en-GB" sz="2400" dirty="0" err="1"/>
              <a:t>agos</a:t>
            </a:r>
            <a:r>
              <a:rPr lang="en-GB" sz="2400" dirty="0"/>
              <a:t> </a:t>
            </a:r>
            <a:r>
              <a:rPr lang="en-GB" sz="2400" dirty="0" err="1"/>
              <a:t>rhwng</a:t>
            </a:r>
            <a:r>
              <a:rPr lang="en-GB" sz="2400" dirty="0"/>
              <a:t> </a:t>
            </a:r>
            <a:r>
              <a:rPr lang="en-GB" sz="2400" dirty="0" err="1"/>
              <a:t>gwyddoniaeth</a:t>
            </a:r>
            <a:r>
              <a:rPr lang="en-GB" sz="2400" dirty="0"/>
              <a:t> a </a:t>
            </a:r>
            <a:r>
              <a:rPr lang="en-GB" sz="2400" dirty="0" err="1"/>
              <a:t>thechnoleg</a:t>
            </a:r>
            <a:r>
              <a:rPr lang="en-GB" sz="2400" dirty="0"/>
              <a:t>, ac </a:t>
            </a:r>
            <a:r>
              <a:rPr lang="en-GB" sz="2400" dirty="0" err="1"/>
              <a:t>mae’r</a:t>
            </a:r>
            <a:r>
              <a:rPr lang="en-GB" sz="2400" dirty="0"/>
              <a:t> </a:t>
            </a:r>
            <a:r>
              <a:rPr lang="en-GB" sz="2400" dirty="0" err="1"/>
              <a:t>ddwy’n</a:t>
            </a:r>
            <a:r>
              <a:rPr lang="en-GB" sz="2400" dirty="0"/>
              <a:t> </a:t>
            </a:r>
            <a:r>
              <a:rPr lang="en-GB" sz="2400" dirty="0" err="1"/>
              <a:t>dibynnu</a:t>
            </a:r>
            <a:r>
              <a:rPr lang="en-GB" sz="2400" dirty="0"/>
              <a:t> </a:t>
            </a:r>
            <a:r>
              <a:rPr lang="en-GB" sz="2400" dirty="0" err="1"/>
              <a:t>ar</a:t>
            </a:r>
            <a:r>
              <a:rPr lang="en-GB" sz="2400" dirty="0"/>
              <a:t> </a:t>
            </a:r>
            <a:r>
              <a:rPr lang="en-GB" sz="2400" dirty="0" err="1"/>
              <a:t>ei</a:t>
            </a:r>
            <a:r>
              <a:rPr lang="en-GB" sz="2400" dirty="0"/>
              <a:t> </a:t>
            </a:r>
            <a:r>
              <a:rPr lang="en-GB" sz="2400" dirty="0" err="1"/>
              <a:t>gilydd</a:t>
            </a:r>
            <a:r>
              <a:rPr lang="en-GB" sz="2400" dirty="0"/>
              <a:t>. Mae </a:t>
            </a:r>
            <a:r>
              <a:rPr lang="en-GB" sz="2400" dirty="0" err="1"/>
              <a:t>gwyddoniaeth</a:t>
            </a:r>
            <a:r>
              <a:rPr lang="en-GB" sz="2400" dirty="0"/>
              <a:t> </a:t>
            </a:r>
            <a:r>
              <a:rPr lang="en-GB" sz="2400" dirty="0" err="1"/>
              <a:t>yn</a:t>
            </a:r>
            <a:r>
              <a:rPr lang="en-GB" sz="2400" dirty="0"/>
              <a:t> </a:t>
            </a:r>
            <a:r>
              <a:rPr lang="en-GB" sz="2400" dirty="0" err="1"/>
              <a:t>golygu</a:t>
            </a:r>
            <a:r>
              <a:rPr lang="en-GB" sz="2400" dirty="0"/>
              <a:t> </a:t>
            </a:r>
            <a:r>
              <a:rPr lang="en-GB" sz="2400" dirty="0" err="1"/>
              <a:t>cael</a:t>
            </a:r>
            <a:r>
              <a:rPr lang="en-GB" sz="2400" dirty="0"/>
              <a:t> </a:t>
            </a:r>
            <a:r>
              <a:rPr lang="en-GB" sz="2400" dirty="0" err="1"/>
              <a:t>gwybodaeth</a:t>
            </a:r>
            <a:r>
              <a:rPr lang="en-GB" sz="2400" dirty="0"/>
              <a:t> </a:t>
            </a:r>
            <a:r>
              <a:rPr lang="en-GB" sz="2400" dirty="0" err="1"/>
              <a:t>drwy</a:t>
            </a:r>
            <a:r>
              <a:rPr lang="en-GB" sz="2400" dirty="0"/>
              <a:t> </a:t>
            </a:r>
            <a:r>
              <a:rPr lang="en-GB" sz="2400" dirty="0" err="1"/>
              <a:t>arsylwi</a:t>
            </a:r>
            <a:r>
              <a:rPr lang="en-GB" sz="2400" dirty="0"/>
              <a:t> ac </a:t>
            </a:r>
            <a:r>
              <a:rPr lang="en-GB" sz="2400" dirty="0" err="1"/>
              <a:t>arbrofi</a:t>
            </a:r>
            <a:r>
              <a:rPr lang="en-GB" sz="2400" dirty="0"/>
              <a:t>, ac </a:t>
            </a:r>
            <a:r>
              <a:rPr lang="en-GB" sz="2400" dirty="0" err="1"/>
              <a:t>mae</a:t>
            </a:r>
            <a:r>
              <a:rPr lang="en-GB" sz="2400" dirty="0"/>
              <a:t> </a:t>
            </a:r>
            <a:r>
              <a:rPr lang="en-GB" sz="2400" dirty="0" err="1"/>
              <a:t>technoleg</a:t>
            </a:r>
            <a:r>
              <a:rPr lang="en-GB" sz="2400" dirty="0"/>
              <a:t> </a:t>
            </a:r>
            <a:r>
              <a:rPr lang="en-GB" sz="2400" dirty="0" err="1"/>
              <a:t>yn</a:t>
            </a:r>
            <a:r>
              <a:rPr lang="en-GB" sz="2400" dirty="0"/>
              <a:t> </a:t>
            </a:r>
            <a:r>
              <a:rPr lang="en-GB" sz="2400" dirty="0" err="1"/>
              <a:t>cymhwyso</a:t>
            </a:r>
            <a:r>
              <a:rPr lang="en-GB" sz="2400" dirty="0"/>
              <a:t> </a:t>
            </a:r>
            <a:r>
              <a:rPr lang="en-GB" sz="2400" dirty="0" err="1"/>
              <a:t>gwybodaeth</a:t>
            </a:r>
            <a:r>
              <a:rPr lang="en-GB" sz="2400" dirty="0"/>
              <a:t> </a:t>
            </a:r>
            <a:r>
              <a:rPr lang="en-GB" sz="2400" dirty="0" err="1"/>
              <a:t>wyddonol</a:t>
            </a:r>
            <a:r>
              <a:rPr lang="en-GB" sz="2400" dirty="0"/>
              <a:t> </a:t>
            </a:r>
            <a:r>
              <a:rPr lang="en-GB" sz="2400" dirty="0" err="1"/>
              <a:t>mewn</a:t>
            </a:r>
            <a:r>
              <a:rPr lang="en-GB" sz="2400" dirty="0"/>
              <a:t> </a:t>
            </a:r>
            <a:r>
              <a:rPr lang="en-GB" sz="2400" dirty="0" err="1"/>
              <a:t>ffyrdd</a:t>
            </a:r>
            <a:r>
              <a:rPr lang="en-GB" sz="2400" dirty="0"/>
              <a:t> </a:t>
            </a:r>
            <a:r>
              <a:rPr lang="en-GB" sz="2400" dirty="0" err="1"/>
              <a:t>ymarferol</a:t>
            </a:r>
            <a:r>
              <a:rPr lang="en-GB" sz="2400" dirty="0"/>
              <a:t>. </a:t>
            </a:r>
            <a:r>
              <a:rPr lang="en-GB" sz="2400" b="1" dirty="0" err="1"/>
              <a:t>Mae’r</a:t>
            </a:r>
            <a:r>
              <a:rPr lang="en-GB" sz="2400" b="1" dirty="0"/>
              <a:t> </a:t>
            </a:r>
            <a:r>
              <a:rPr lang="en-GB" sz="2400" b="1" dirty="0" err="1"/>
              <a:t>Maes</a:t>
            </a:r>
            <a:r>
              <a:rPr lang="en-GB" sz="2400" b="1" dirty="0"/>
              <a:t> </a:t>
            </a:r>
            <a:r>
              <a:rPr lang="en-GB" sz="2400" b="1" dirty="0" err="1"/>
              <a:t>Dysgu</a:t>
            </a:r>
            <a:r>
              <a:rPr lang="en-GB" sz="2400" b="1" dirty="0"/>
              <a:t> a </a:t>
            </a:r>
            <a:r>
              <a:rPr lang="en-GB" sz="2400" b="1" dirty="0" err="1"/>
              <a:t>Phrofiad</a:t>
            </a:r>
            <a:r>
              <a:rPr lang="en-GB" sz="2400" b="1" dirty="0"/>
              <a:t> </a:t>
            </a:r>
            <a:r>
              <a:rPr lang="en-GB" sz="2400" b="1" dirty="0" err="1"/>
              <a:t>hwn</a:t>
            </a:r>
            <a:r>
              <a:rPr lang="en-GB" sz="2400" b="1" dirty="0"/>
              <a:t> </a:t>
            </a:r>
            <a:r>
              <a:rPr lang="en-GB" sz="2400" b="1" dirty="0" err="1"/>
              <a:t>yn</a:t>
            </a:r>
            <a:r>
              <a:rPr lang="en-GB" sz="2400" b="1" dirty="0"/>
              <a:t> </a:t>
            </a:r>
            <a:r>
              <a:rPr lang="en-GB" sz="2400" b="1" dirty="0" err="1"/>
              <a:t>elwa</a:t>
            </a:r>
            <a:r>
              <a:rPr lang="en-GB" sz="2400" b="1" dirty="0"/>
              <a:t> </a:t>
            </a:r>
            <a:r>
              <a:rPr lang="en-GB" sz="2400" b="1" dirty="0" err="1"/>
              <a:t>ar</a:t>
            </a:r>
            <a:r>
              <a:rPr lang="en-GB" sz="2400" b="1" dirty="0"/>
              <a:t> </a:t>
            </a:r>
            <a:r>
              <a:rPr lang="en-GB" sz="2400" b="1" i="1" dirty="0" err="1"/>
              <a:t>chwilfrydedd</a:t>
            </a:r>
            <a:r>
              <a:rPr lang="en-GB" sz="2400" b="1" i="1" dirty="0"/>
              <a:t> </a:t>
            </a:r>
            <a:r>
              <a:rPr lang="en-GB" sz="2400" b="1" dirty="0"/>
              <a:t>plant a </a:t>
            </a:r>
            <a:r>
              <a:rPr lang="en-GB" sz="2400" b="1" dirty="0" err="1"/>
              <a:t>phobl</a:t>
            </a:r>
            <a:r>
              <a:rPr lang="en-GB" sz="2400" b="1" dirty="0"/>
              <a:t> </a:t>
            </a:r>
            <a:r>
              <a:rPr lang="en-GB" sz="2400" b="1" dirty="0" err="1"/>
              <a:t>ifanc</a:t>
            </a:r>
            <a:r>
              <a:rPr lang="en-GB" sz="2400" b="1" dirty="0"/>
              <a:t> </a:t>
            </a:r>
            <a:r>
              <a:rPr lang="en-GB" sz="2400" b="1" dirty="0" err="1"/>
              <a:t>ynghylch</a:t>
            </a:r>
            <a:r>
              <a:rPr lang="en-GB" sz="2400" b="1" dirty="0"/>
              <a:t> </a:t>
            </a:r>
            <a:r>
              <a:rPr lang="en-GB" sz="2400" b="1" dirty="0" err="1"/>
              <a:t>ein</a:t>
            </a:r>
            <a:r>
              <a:rPr lang="en-GB" sz="2400" b="1" dirty="0"/>
              <a:t> </a:t>
            </a:r>
            <a:r>
              <a:rPr lang="en-GB" sz="2400" b="1" dirty="0" err="1"/>
              <a:t>byd</a:t>
            </a:r>
            <a:r>
              <a:rPr lang="en-GB" sz="2400" b="1" dirty="0"/>
              <a:t> </a:t>
            </a:r>
            <a:r>
              <a:rPr lang="en-GB" sz="2400" b="1" dirty="0" err="1"/>
              <a:t>a’n</a:t>
            </a:r>
            <a:r>
              <a:rPr lang="en-GB" sz="2400" b="1" dirty="0"/>
              <a:t> </a:t>
            </a:r>
            <a:r>
              <a:rPr lang="en-GB" sz="2400" b="1" dirty="0" err="1"/>
              <a:t>bydysawd</a:t>
            </a:r>
            <a:r>
              <a:rPr lang="en-GB" sz="2400" b="1" dirty="0"/>
              <a:t> </a:t>
            </a:r>
            <a:r>
              <a:rPr lang="en-GB" sz="2400" b="1" dirty="0" err="1"/>
              <a:t>ffisegol</a:t>
            </a:r>
            <a:r>
              <a:rPr lang="en-GB" sz="2400" b="1" dirty="0"/>
              <a:t>, </a:t>
            </a:r>
            <a:r>
              <a:rPr lang="en-GB" sz="2400" b="1" dirty="0" err="1"/>
              <a:t>naturiol</a:t>
            </a:r>
            <a:r>
              <a:rPr lang="en-GB" sz="2400" b="1" dirty="0"/>
              <a:t> </a:t>
            </a:r>
            <a:r>
              <a:rPr lang="en-GB" sz="2400" b="1" dirty="0" err="1"/>
              <a:t>drwy</a:t>
            </a:r>
            <a:r>
              <a:rPr lang="en-GB" sz="2400" b="1" dirty="0"/>
              <a:t> </a:t>
            </a:r>
            <a:r>
              <a:rPr lang="en-GB" sz="2400" b="1" i="1" dirty="0" err="1"/>
              <a:t>ymchwilio</a:t>
            </a:r>
            <a:r>
              <a:rPr lang="en-GB" sz="2400" b="1" i="1" dirty="0"/>
              <a:t>, </a:t>
            </a:r>
            <a:r>
              <a:rPr lang="en-GB" sz="2400" b="1" i="1" dirty="0" err="1"/>
              <a:t>deall</a:t>
            </a:r>
            <a:r>
              <a:rPr lang="en-GB" sz="2400" b="1" i="1" dirty="0"/>
              <a:t> ac </a:t>
            </a:r>
            <a:r>
              <a:rPr lang="en-GB" sz="2400" b="1" i="1" dirty="0" err="1"/>
              <a:t>egluro</a:t>
            </a:r>
            <a:r>
              <a:rPr lang="en-GB" sz="2400" b="1" dirty="0"/>
              <a:t>. </a:t>
            </a:r>
            <a:r>
              <a:rPr lang="en-GB" sz="2400" b="1" dirty="0" err="1"/>
              <a:t>Byddant</a:t>
            </a:r>
            <a:r>
              <a:rPr lang="en-GB" sz="2400" b="1" dirty="0"/>
              <a:t> </a:t>
            </a:r>
            <a:r>
              <a:rPr lang="en-GB" sz="2400" b="1" dirty="0" err="1"/>
              <a:t>yn</a:t>
            </a:r>
            <a:r>
              <a:rPr lang="en-GB" sz="2400" b="1" dirty="0"/>
              <a:t> </a:t>
            </a:r>
            <a:r>
              <a:rPr lang="en-GB" sz="2400" b="1" dirty="0" err="1"/>
              <a:t>dysgu</a:t>
            </a:r>
            <a:r>
              <a:rPr lang="en-GB" sz="2400" b="1" dirty="0"/>
              <a:t> </a:t>
            </a:r>
            <a:r>
              <a:rPr lang="en-GB" sz="2400" b="1" dirty="0" err="1"/>
              <a:t>i</a:t>
            </a:r>
            <a:r>
              <a:rPr lang="en-GB" sz="2400" b="1" dirty="0"/>
              <a:t> </a:t>
            </a:r>
            <a:r>
              <a:rPr lang="en-GB" sz="2400" b="1" dirty="0" err="1"/>
              <a:t>gynhyrchu</a:t>
            </a:r>
            <a:r>
              <a:rPr lang="en-GB" sz="2400" b="1" dirty="0"/>
              <a:t> </a:t>
            </a:r>
            <a:r>
              <a:rPr lang="en-GB" sz="2400" b="1" dirty="0" err="1"/>
              <a:t>syniadau</a:t>
            </a:r>
            <a:r>
              <a:rPr lang="en-GB" sz="2400" b="1" dirty="0"/>
              <a:t> a </a:t>
            </a:r>
            <a:r>
              <a:rPr lang="en-GB" sz="2400" b="1" dirty="0" err="1"/>
              <a:t>rhoi</a:t>
            </a:r>
            <a:r>
              <a:rPr lang="en-GB" sz="2400" b="1" dirty="0"/>
              <a:t> </a:t>
            </a:r>
            <a:r>
              <a:rPr lang="en-GB" sz="2400" b="1" dirty="0" err="1"/>
              <a:t>prawf</a:t>
            </a:r>
            <a:r>
              <a:rPr lang="en-GB" sz="2400" b="1" dirty="0"/>
              <a:t> </a:t>
            </a:r>
            <a:r>
              <a:rPr lang="en-GB" sz="2400" b="1" dirty="0" err="1"/>
              <a:t>arnynt</a:t>
            </a:r>
            <a:r>
              <a:rPr lang="en-GB" sz="2400" b="1" dirty="0"/>
              <a:t>, </a:t>
            </a:r>
            <a:r>
              <a:rPr lang="en-GB" sz="2400" b="1" dirty="0" err="1"/>
              <a:t>casglu</a:t>
            </a:r>
            <a:r>
              <a:rPr lang="en-GB" sz="2400" b="1" dirty="0"/>
              <a:t> </a:t>
            </a:r>
            <a:r>
              <a:rPr lang="en-GB" sz="2400" b="1" i="1" dirty="0" err="1"/>
              <a:t>tystiolaeth</a:t>
            </a:r>
            <a:r>
              <a:rPr lang="en-GB" sz="2400" b="1" dirty="0"/>
              <a:t>, </a:t>
            </a:r>
            <a:r>
              <a:rPr lang="en-GB" sz="2400" b="1" dirty="0" err="1"/>
              <a:t>arsylwi</a:t>
            </a:r>
            <a:r>
              <a:rPr lang="en-GB" sz="2400" b="1" dirty="0"/>
              <a:t>, </a:t>
            </a:r>
            <a:r>
              <a:rPr lang="en-GB" sz="2400" b="1" dirty="0" err="1"/>
              <a:t>ymchwilio’n</a:t>
            </a:r>
            <a:r>
              <a:rPr lang="en-GB" sz="2400" b="1" dirty="0"/>
              <a:t> </a:t>
            </a:r>
            <a:r>
              <a:rPr lang="en-GB" sz="2400" b="1" i="1" dirty="0" err="1"/>
              <a:t>ymarferol</a:t>
            </a:r>
            <a:r>
              <a:rPr lang="en-GB" sz="2400" b="1" dirty="0"/>
              <a:t>, a </a:t>
            </a:r>
            <a:r>
              <a:rPr lang="en-GB" sz="2400" b="1" i="1" dirty="0" err="1"/>
              <a:t>chyfathrebu</a:t>
            </a:r>
            <a:r>
              <a:rPr lang="en-GB" sz="2400" b="1" dirty="0"/>
              <a:t> ag </a:t>
            </a:r>
            <a:r>
              <a:rPr lang="en-GB" sz="2400" b="1" dirty="0" err="1"/>
              <a:t>eraill</a:t>
            </a:r>
            <a:r>
              <a:rPr lang="en-GB" sz="2400" b="1" dirty="0"/>
              <a:t>. </a:t>
            </a:r>
            <a:r>
              <a:rPr lang="en-GB" sz="2400" dirty="0" err="1"/>
              <a:t>Byddant</a:t>
            </a:r>
            <a:r>
              <a:rPr lang="en-GB" sz="2400" dirty="0"/>
              <a:t> </a:t>
            </a:r>
            <a:r>
              <a:rPr lang="en-GB" sz="2400" dirty="0" err="1"/>
              <a:t>hefyd</a:t>
            </a:r>
            <a:r>
              <a:rPr lang="en-GB" sz="2400" dirty="0"/>
              <a:t> </a:t>
            </a:r>
            <a:r>
              <a:rPr lang="en-GB" sz="2400" dirty="0" err="1"/>
              <a:t>yn</a:t>
            </a:r>
            <a:r>
              <a:rPr lang="en-GB" sz="2400" dirty="0"/>
              <a:t> </a:t>
            </a:r>
            <a:r>
              <a:rPr lang="en-GB" sz="2400" dirty="0" err="1"/>
              <a:t>dysgu</a:t>
            </a:r>
            <a:r>
              <a:rPr lang="en-GB" sz="2400" dirty="0"/>
              <a:t> </a:t>
            </a:r>
            <a:r>
              <a:rPr lang="en-GB" sz="2400" dirty="0" err="1"/>
              <a:t>drwy</a:t>
            </a:r>
            <a:r>
              <a:rPr lang="en-GB" sz="2400" dirty="0"/>
              <a:t> </a:t>
            </a:r>
            <a:r>
              <a:rPr lang="en-GB" sz="2400" dirty="0" err="1"/>
              <a:t>gyfrifiadureg</a:t>
            </a:r>
            <a:r>
              <a:rPr lang="en-GB" sz="2400" dirty="0"/>
              <a:t> </a:t>
            </a:r>
            <a:r>
              <a:rPr lang="en-GB" sz="2400" dirty="0" err="1"/>
              <a:t>i</a:t>
            </a:r>
            <a:r>
              <a:rPr lang="en-GB" sz="2400" dirty="0"/>
              <a:t> </a:t>
            </a:r>
            <a:r>
              <a:rPr lang="en-GB" sz="2400" dirty="0" err="1"/>
              <a:t>ymestyn</a:t>
            </a:r>
            <a:r>
              <a:rPr lang="en-GB" sz="2400" dirty="0"/>
              <a:t> </a:t>
            </a:r>
            <a:r>
              <a:rPr lang="en-GB" sz="2400" dirty="0" err="1"/>
              <a:t>ein</a:t>
            </a:r>
            <a:r>
              <a:rPr lang="en-GB" sz="2400" dirty="0"/>
              <a:t> </a:t>
            </a:r>
            <a:r>
              <a:rPr lang="en-GB" sz="2400" dirty="0" err="1"/>
              <a:t>syniadau</a:t>
            </a:r>
            <a:r>
              <a:rPr lang="en-GB" sz="2400" dirty="0"/>
              <a:t> </a:t>
            </a:r>
            <a:r>
              <a:rPr lang="en-GB" sz="2400" dirty="0" err="1"/>
              <a:t>ynghylch</a:t>
            </a:r>
            <a:r>
              <a:rPr lang="en-GB" sz="2400" dirty="0"/>
              <a:t> </a:t>
            </a:r>
            <a:r>
              <a:rPr lang="en-GB" sz="2400" dirty="0" err="1"/>
              <a:t>yr</a:t>
            </a:r>
            <a:r>
              <a:rPr lang="en-GB" sz="2400" dirty="0"/>
              <a:t> </a:t>
            </a:r>
            <a:r>
              <a:rPr lang="en-GB" sz="2400" dirty="0" err="1"/>
              <a:t>hyn</a:t>
            </a:r>
            <a:r>
              <a:rPr lang="en-GB" sz="2400" dirty="0"/>
              <a:t> </a:t>
            </a:r>
            <a:r>
              <a:rPr lang="en-GB" sz="2400" dirty="0" err="1"/>
              <a:t>sy’n</a:t>
            </a:r>
            <a:r>
              <a:rPr lang="en-GB" sz="2400" dirty="0"/>
              <a:t> </a:t>
            </a:r>
            <a:r>
              <a:rPr lang="en-GB" sz="2400" dirty="0" err="1"/>
              <a:t>bosibl</a:t>
            </a:r>
            <a:r>
              <a:rPr lang="en-GB" sz="2400" dirty="0"/>
              <a:t>. </a:t>
            </a:r>
          </a:p>
        </p:txBody>
      </p:sp>
    </p:spTree>
    <p:extLst>
      <p:ext uri="{BB962C8B-B14F-4D97-AF65-F5344CB8AC3E}">
        <p14:creationId xmlns:p14="http://schemas.microsoft.com/office/powerpoint/2010/main" val="17337745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4323" y="255607"/>
            <a:ext cx="10727927" cy="1061750"/>
          </a:xfrm>
        </p:spPr>
        <p:txBody>
          <a:bodyPr>
            <a:normAutofit/>
          </a:bodyPr>
          <a:lstStyle/>
          <a:p>
            <a:r>
              <a:rPr lang="en-GB" sz="4000" dirty="0" smtClean="0"/>
              <a:t>GWYBODAETH AM SGILIAU YMHOLI GWYDDONOL?</a:t>
            </a:r>
            <a:endParaRPr lang="en-GB" sz="4000" dirty="0"/>
          </a:p>
        </p:txBody>
      </p:sp>
      <p:sp>
        <p:nvSpPr>
          <p:cNvPr id="3" name="Content Placeholder 2"/>
          <p:cNvSpPr>
            <a:spLocks noGrp="1"/>
          </p:cNvSpPr>
          <p:nvPr>
            <p:ph idx="1"/>
          </p:nvPr>
        </p:nvSpPr>
        <p:spPr/>
        <p:txBody>
          <a:bodyPr>
            <a:normAutofit fontScale="77500" lnSpcReduction="20000"/>
          </a:bodyPr>
          <a:lstStyle/>
          <a:p>
            <a:r>
              <a:rPr lang="en-GB" sz="2600" b="1" dirty="0" err="1" smtClean="0"/>
              <a:t>Esboniwch</a:t>
            </a:r>
            <a:r>
              <a:rPr lang="en-GB" sz="2600" b="1" dirty="0" smtClean="0"/>
              <a:t> </a:t>
            </a:r>
            <a:r>
              <a:rPr lang="en-GB" sz="2600" b="1" dirty="0" err="1" smtClean="0"/>
              <a:t>yn</a:t>
            </a:r>
            <a:r>
              <a:rPr lang="en-GB" sz="2600" b="1" dirty="0" smtClean="0"/>
              <a:t> </a:t>
            </a:r>
            <a:r>
              <a:rPr lang="en-GB" sz="2600" b="1" dirty="0" err="1" smtClean="0"/>
              <a:t>eich</a:t>
            </a:r>
            <a:r>
              <a:rPr lang="en-GB" sz="2600" b="1" dirty="0" smtClean="0"/>
              <a:t> </a:t>
            </a:r>
            <a:r>
              <a:rPr lang="en-GB" sz="2600" b="1" dirty="0" err="1" smtClean="0"/>
              <a:t>geiriau</a:t>
            </a:r>
            <a:r>
              <a:rPr lang="en-GB" sz="2600" b="1" dirty="0" smtClean="0"/>
              <a:t> </a:t>
            </a:r>
            <a:r>
              <a:rPr lang="en-GB" sz="2600" b="1" dirty="0" err="1" smtClean="0"/>
              <a:t>eich</a:t>
            </a:r>
            <a:r>
              <a:rPr lang="en-GB" sz="2600" b="1" dirty="0" smtClean="0"/>
              <a:t> </a:t>
            </a:r>
            <a:r>
              <a:rPr lang="en-GB" sz="2600" b="1" dirty="0" err="1" smtClean="0"/>
              <a:t>hunain</a:t>
            </a:r>
            <a:r>
              <a:rPr lang="en-GB" sz="2600" b="1" dirty="0" smtClean="0"/>
              <a:t> </a:t>
            </a:r>
            <a:r>
              <a:rPr lang="en-GB" sz="2600" b="1" dirty="0" err="1" smtClean="0"/>
              <a:t>mewn</a:t>
            </a:r>
            <a:r>
              <a:rPr lang="en-GB" sz="2600" b="1" dirty="0" smtClean="0"/>
              <a:t> </a:t>
            </a:r>
            <a:r>
              <a:rPr lang="en-GB" sz="2600" b="1" dirty="0" err="1" smtClean="0"/>
              <a:t>perthynas</a:t>
            </a:r>
            <a:r>
              <a:rPr lang="en-GB" sz="2600" b="1" dirty="0" smtClean="0"/>
              <a:t> â </a:t>
            </a:r>
            <a:r>
              <a:rPr lang="en-GB" sz="2600" b="1" dirty="0" err="1" smtClean="0"/>
              <a:t>gwyddoniaeth</a:t>
            </a:r>
            <a:r>
              <a:rPr lang="en-GB" sz="2600" b="1" dirty="0" smtClean="0"/>
              <a:t>?</a:t>
            </a:r>
          </a:p>
          <a:p>
            <a:endParaRPr lang="en-GB" dirty="0"/>
          </a:p>
          <a:p>
            <a:r>
              <a:rPr lang="en-GB" sz="3600" dirty="0" err="1" smtClean="0"/>
              <a:t>Rheoli</a:t>
            </a:r>
            <a:r>
              <a:rPr lang="en-GB" sz="3600" dirty="0" smtClean="0"/>
              <a:t> </a:t>
            </a:r>
            <a:r>
              <a:rPr lang="en-GB" sz="3600" dirty="0" err="1" smtClean="0"/>
              <a:t>newidynnau</a:t>
            </a:r>
            <a:r>
              <a:rPr lang="en-GB" sz="3600" dirty="0" smtClean="0"/>
              <a:t>?</a:t>
            </a:r>
          </a:p>
          <a:p>
            <a:endParaRPr lang="en-GB" sz="3600" dirty="0"/>
          </a:p>
          <a:p>
            <a:r>
              <a:rPr lang="en-GB" sz="3600" dirty="0" err="1" smtClean="0"/>
              <a:t>Rhagfynegi</a:t>
            </a:r>
            <a:r>
              <a:rPr lang="en-GB" sz="3600" dirty="0" smtClean="0"/>
              <a:t>?</a:t>
            </a:r>
            <a:endParaRPr lang="en-GB" sz="3600" dirty="0"/>
          </a:p>
          <a:p>
            <a:endParaRPr lang="en-GB" sz="3600" dirty="0"/>
          </a:p>
          <a:p>
            <a:r>
              <a:rPr lang="en-GB" sz="3600" dirty="0" err="1" smtClean="0"/>
              <a:t>Dehongli</a:t>
            </a:r>
            <a:r>
              <a:rPr lang="en-GB" sz="3600" dirty="0" smtClean="0"/>
              <a:t> data?</a:t>
            </a:r>
            <a:endParaRPr lang="en-GB" sz="3600" dirty="0"/>
          </a:p>
          <a:p>
            <a:endParaRPr lang="en-GB" sz="3600" dirty="0"/>
          </a:p>
          <a:p>
            <a:r>
              <a:rPr lang="en-GB" sz="3600" dirty="0" err="1" smtClean="0"/>
              <a:t>Cynllunio</a:t>
            </a:r>
            <a:r>
              <a:rPr lang="en-GB" sz="3600" dirty="0" smtClean="0"/>
              <a:t> </a:t>
            </a:r>
            <a:r>
              <a:rPr lang="en-GB" sz="3600" dirty="0" err="1" smtClean="0"/>
              <a:t>arbrofion</a:t>
            </a:r>
            <a:r>
              <a:rPr lang="en-GB" sz="3600" dirty="0" smtClean="0"/>
              <a:t>? </a:t>
            </a:r>
            <a:endParaRPr lang="en-GB" sz="3600" dirty="0"/>
          </a:p>
        </p:txBody>
      </p:sp>
    </p:spTree>
    <p:extLst>
      <p:ext uri="{BB962C8B-B14F-4D97-AF65-F5344CB8AC3E}">
        <p14:creationId xmlns:p14="http://schemas.microsoft.com/office/powerpoint/2010/main" val="76262298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
            </a:r>
            <a:r>
              <a:rPr lang="en-GB" dirty="0" err="1" smtClean="0"/>
              <a:t>Egwyddorion</a:t>
            </a:r>
            <a:r>
              <a:rPr lang="en-GB" dirty="0" smtClean="0"/>
              <a:t>” a “</a:t>
            </a:r>
            <a:r>
              <a:rPr lang="en-GB" dirty="0" err="1" smtClean="0"/>
              <a:t>Syniadau</a:t>
            </a:r>
            <a:r>
              <a:rPr lang="en-GB" dirty="0" smtClean="0"/>
              <a:t> </a:t>
            </a:r>
            <a:r>
              <a:rPr lang="en-GB" dirty="0" err="1" smtClean="0"/>
              <a:t>Mawr</a:t>
            </a:r>
            <a:r>
              <a:rPr lang="en-GB" dirty="0" smtClean="0"/>
              <a:t> </a:t>
            </a:r>
            <a:r>
              <a:rPr lang="en-GB" dirty="0" err="1" smtClean="0"/>
              <a:t>Gwyddoniaeth</a:t>
            </a:r>
            <a:r>
              <a:rPr lang="en-GB" dirty="0" smtClean="0"/>
              <a:t>” (Principles and Big Ideas)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endParaRPr lang="en-GB" dirty="0"/>
          </a:p>
          <a:p>
            <a:pPr marL="0" indent="0">
              <a:buNone/>
            </a:pPr>
            <a:r>
              <a:rPr lang="en-GB" sz="2800" dirty="0" err="1" smtClean="0"/>
              <a:t>Profiadau</a:t>
            </a:r>
            <a:r>
              <a:rPr lang="en-GB" sz="2800" dirty="0" smtClean="0"/>
              <a:t> a </a:t>
            </a:r>
            <a:r>
              <a:rPr lang="en-GB" sz="2800" dirty="0" err="1" smtClean="0"/>
              <a:t>syniadau</a:t>
            </a:r>
            <a:r>
              <a:rPr lang="en-GB" sz="2800" dirty="0" smtClean="0"/>
              <a:t> </a:t>
            </a:r>
            <a:r>
              <a:rPr lang="en-GB" sz="2800" dirty="0" err="1" smtClean="0"/>
              <a:t>myfyrwyr</a:t>
            </a:r>
            <a:r>
              <a:rPr lang="en-GB" sz="2800" dirty="0" smtClean="0"/>
              <a:t>:</a:t>
            </a:r>
          </a:p>
          <a:p>
            <a:pPr marL="0" indent="0">
              <a:buNone/>
            </a:pPr>
            <a:endParaRPr lang="en-GB" sz="2800" dirty="0" smtClean="0"/>
          </a:p>
          <a:p>
            <a:pPr>
              <a:buFont typeface="Wingdings" panose="05000000000000000000" pitchFamily="2" charset="2"/>
              <a:buChar char="§"/>
            </a:pPr>
            <a:r>
              <a:rPr lang="en-GB" sz="2800" dirty="0" smtClean="0"/>
              <a:t> </a:t>
            </a:r>
            <a:r>
              <a:rPr lang="en-GB" sz="2800" dirty="0" err="1" smtClean="0"/>
              <a:t>Egwyddorion</a:t>
            </a:r>
            <a:r>
              <a:rPr lang="en-GB" sz="2800" dirty="0" smtClean="0"/>
              <a:t> </a:t>
            </a:r>
            <a:r>
              <a:rPr lang="en-GB" sz="2800" dirty="0" err="1" smtClean="0"/>
              <a:t>gwyddoniaeth</a:t>
            </a:r>
            <a:r>
              <a:rPr lang="en-GB" sz="2800" dirty="0" smtClean="0"/>
              <a:t>?</a:t>
            </a:r>
          </a:p>
          <a:p>
            <a:pPr>
              <a:buFont typeface="Wingdings" panose="05000000000000000000" pitchFamily="2" charset="2"/>
              <a:buChar char="§"/>
            </a:pPr>
            <a:r>
              <a:rPr lang="en-GB" sz="2800" dirty="0"/>
              <a:t> </a:t>
            </a:r>
            <a:r>
              <a:rPr lang="en-GB" sz="2800" dirty="0" err="1" smtClean="0"/>
              <a:t>Syniadau</a:t>
            </a:r>
            <a:r>
              <a:rPr lang="en-GB" sz="2800" dirty="0" smtClean="0"/>
              <a:t> </a:t>
            </a:r>
            <a:r>
              <a:rPr lang="en-GB" sz="2800" dirty="0" err="1" smtClean="0"/>
              <a:t>mawr</a:t>
            </a:r>
            <a:r>
              <a:rPr lang="en-GB" sz="2800" dirty="0" smtClean="0"/>
              <a:t> </a:t>
            </a:r>
            <a:r>
              <a:rPr lang="en-GB" sz="2800" dirty="0" err="1" smtClean="0"/>
              <a:t>gwyddoniaeth</a:t>
            </a:r>
            <a:r>
              <a:rPr lang="en-GB" sz="2800" dirty="0" smtClean="0"/>
              <a:t>?</a:t>
            </a:r>
          </a:p>
          <a:p>
            <a:pPr>
              <a:buFont typeface="Wingdings" panose="05000000000000000000" pitchFamily="2" charset="2"/>
              <a:buChar char="§"/>
            </a:pPr>
            <a:endParaRPr lang="en-GB" sz="2800" dirty="0"/>
          </a:p>
          <a:p>
            <a:pPr>
              <a:buFont typeface="Wingdings" panose="05000000000000000000" pitchFamily="2" charset="2"/>
              <a:buChar char="§"/>
            </a:pPr>
            <a:r>
              <a:rPr lang="en-GB" sz="2800" dirty="0"/>
              <a:t> </a:t>
            </a:r>
            <a:r>
              <a:rPr lang="en-GB" sz="2800" dirty="0" err="1" smtClean="0"/>
              <a:t>Taflen</a:t>
            </a:r>
            <a:r>
              <a:rPr lang="en-GB" sz="2800" dirty="0" smtClean="0"/>
              <a:t>: </a:t>
            </a:r>
            <a:r>
              <a:rPr lang="en-GB" sz="2800" dirty="0" err="1" smtClean="0"/>
              <a:t>Crynhoad</a:t>
            </a:r>
            <a:r>
              <a:rPr lang="en-GB" sz="2800" dirty="0" smtClean="0"/>
              <a:t> o </a:t>
            </a:r>
            <a:r>
              <a:rPr lang="en-GB" sz="2800" i="1" dirty="0" smtClean="0"/>
              <a:t>Principles </a:t>
            </a:r>
            <a:r>
              <a:rPr lang="en-GB" sz="2800" i="1" dirty="0"/>
              <a:t>and Big Ideas of Science Education (2010</a:t>
            </a:r>
            <a:r>
              <a:rPr lang="en-GB" sz="2800" i="1" dirty="0" smtClean="0"/>
              <a:t>) </a:t>
            </a:r>
          </a:p>
          <a:p>
            <a:pPr marL="0" indent="0">
              <a:buNone/>
            </a:pPr>
            <a:r>
              <a:rPr lang="en-GB" sz="2800" dirty="0" smtClean="0"/>
              <a:t>(</a:t>
            </a:r>
            <a:r>
              <a:rPr lang="en-GB" sz="2800" dirty="0" err="1" smtClean="0"/>
              <a:t>ar</a:t>
            </a:r>
            <a:r>
              <a:rPr lang="en-GB" sz="2800" dirty="0" smtClean="0"/>
              <a:t> Moodle)</a:t>
            </a:r>
            <a:endParaRPr lang="en-GB" sz="2800" dirty="0"/>
          </a:p>
          <a:p>
            <a:pPr>
              <a:buFont typeface="Wingdings" panose="05000000000000000000" pitchFamily="2" charset="2"/>
              <a:buChar char="§"/>
            </a:pPr>
            <a:endParaRPr lang="en-GB" dirty="0" smtClean="0"/>
          </a:p>
        </p:txBody>
      </p:sp>
    </p:spTree>
    <p:extLst>
      <p:ext uri="{BB962C8B-B14F-4D97-AF65-F5344CB8AC3E}">
        <p14:creationId xmlns:p14="http://schemas.microsoft.com/office/powerpoint/2010/main" val="412928695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Model </a:t>
            </a:r>
            <a:r>
              <a:rPr lang="en-GB" dirty="0" err="1" smtClean="0"/>
              <a:t>ymholi</a:t>
            </a:r>
            <a:r>
              <a:rPr lang="en-GB" dirty="0" smtClean="0"/>
              <a:t> </a:t>
            </a:r>
            <a:r>
              <a:rPr lang="en-GB" dirty="0" err="1" smtClean="0"/>
              <a:t>generig</a:t>
            </a:r>
            <a:endParaRPr lang="en-GB" dirty="0"/>
          </a:p>
        </p:txBody>
      </p:sp>
      <p:sp>
        <p:nvSpPr>
          <p:cNvPr id="3" name="Content Placeholder 2"/>
          <p:cNvSpPr>
            <a:spLocks noGrp="1"/>
          </p:cNvSpPr>
          <p:nvPr>
            <p:ph idx="1"/>
          </p:nvPr>
        </p:nvSpPr>
        <p:spPr/>
        <p:txBody>
          <a:bodyPr>
            <a:normAutofit lnSpcReduction="10000"/>
          </a:bodyPr>
          <a:lstStyle/>
          <a:p>
            <a:endParaRPr lang="en-GB" b="1" dirty="0" smtClean="0"/>
          </a:p>
          <a:p>
            <a:r>
              <a:rPr lang="en-GB" sz="2200" b="1" dirty="0" smtClean="0">
                <a:solidFill>
                  <a:schemeClr val="tx1"/>
                </a:solidFill>
              </a:rPr>
              <a:t>Cam 1</a:t>
            </a:r>
            <a:r>
              <a:rPr lang="en-GB" sz="2200" b="1" dirty="0">
                <a:solidFill>
                  <a:schemeClr val="tx1"/>
                </a:solidFill>
              </a:rPr>
              <a:t>: </a:t>
            </a:r>
            <a:r>
              <a:rPr lang="en-GB" sz="2200" b="1" dirty="0" err="1" smtClean="0">
                <a:solidFill>
                  <a:schemeClr val="tx1"/>
                </a:solidFill>
              </a:rPr>
              <a:t>Ffurfio</a:t>
            </a:r>
            <a:r>
              <a:rPr lang="en-GB" sz="2200" b="1" dirty="0" smtClean="0">
                <a:solidFill>
                  <a:schemeClr val="tx1"/>
                </a:solidFill>
              </a:rPr>
              <a:t> </a:t>
            </a:r>
            <a:r>
              <a:rPr lang="en-GB" sz="2200" b="1" dirty="0" err="1" smtClean="0">
                <a:solidFill>
                  <a:schemeClr val="tx1"/>
                </a:solidFill>
              </a:rPr>
              <a:t>cwestiynau</a:t>
            </a:r>
            <a:r>
              <a:rPr lang="en-GB" sz="2200" b="1" dirty="0" smtClean="0">
                <a:solidFill>
                  <a:schemeClr val="tx1"/>
                </a:solidFill>
              </a:rPr>
              <a:t> – </a:t>
            </a:r>
            <a:r>
              <a:rPr lang="en-GB" sz="2200" b="1" dirty="0" err="1" smtClean="0">
                <a:solidFill>
                  <a:schemeClr val="tx1"/>
                </a:solidFill>
              </a:rPr>
              <a:t>mae’r</a:t>
            </a:r>
            <a:r>
              <a:rPr lang="en-GB" sz="2200" b="1" dirty="0" smtClean="0">
                <a:solidFill>
                  <a:schemeClr val="tx1"/>
                </a:solidFill>
              </a:rPr>
              <a:t> </a:t>
            </a:r>
            <a:r>
              <a:rPr lang="en-GB" sz="2200" b="1" dirty="0" err="1" smtClean="0">
                <a:solidFill>
                  <a:schemeClr val="tx1"/>
                </a:solidFill>
              </a:rPr>
              <a:t>athro</a:t>
            </a:r>
            <a:r>
              <a:rPr lang="en-GB" sz="2200" b="1" dirty="0" smtClean="0">
                <a:solidFill>
                  <a:schemeClr val="tx1"/>
                </a:solidFill>
              </a:rPr>
              <a:t> </a:t>
            </a:r>
            <a:r>
              <a:rPr lang="en-GB" sz="2200" b="1" dirty="0" err="1" smtClean="0">
                <a:solidFill>
                  <a:schemeClr val="tx1"/>
                </a:solidFill>
              </a:rPr>
              <a:t>yn</a:t>
            </a:r>
            <a:r>
              <a:rPr lang="en-GB" sz="2200" b="1" dirty="0" smtClean="0">
                <a:solidFill>
                  <a:schemeClr val="tx1"/>
                </a:solidFill>
              </a:rPr>
              <a:t> </a:t>
            </a:r>
            <a:r>
              <a:rPr lang="en-GB" sz="2200" b="1" dirty="0" err="1" smtClean="0">
                <a:solidFill>
                  <a:schemeClr val="tx1"/>
                </a:solidFill>
              </a:rPr>
              <a:t>helpu’r</a:t>
            </a:r>
            <a:r>
              <a:rPr lang="en-GB" sz="2200" b="1" dirty="0" smtClean="0">
                <a:solidFill>
                  <a:schemeClr val="tx1"/>
                </a:solidFill>
              </a:rPr>
              <a:t> </a:t>
            </a:r>
            <a:r>
              <a:rPr lang="en-GB" sz="2200" b="1" dirty="0" err="1" smtClean="0">
                <a:solidFill>
                  <a:schemeClr val="tx1"/>
                </a:solidFill>
              </a:rPr>
              <a:t>disgyblion</a:t>
            </a:r>
            <a:r>
              <a:rPr lang="en-GB" sz="2200" b="1" dirty="0" smtClean="0">
                <a:solidFill>
                  <a:schemeClr val="tx1"/>
                </a:solidFill>
              </a:rPr>
              <a:t> </a:t>
            </a:r>
            <a:r>
              <a:rPr lang="en-GB" sz="2200" b="1" dirty="0" err="1" smtClean="0">
                <a:solidFill>
                  <a:schemeClr val="tx1"/>
                </a:solidFill>
              </a:rPr>
              <a:t>i</a:t>
            </a:r>
            <a:r>
              <a:rPr lang="en-GB" sz="2200" b="1" dirty="0" smtClean="0">
                <a:solidFill>
                  <a:schemeClr val="tx1"/>
                </a:solidFill>
              </a:rPr>
              <a:t> </a:t>
            </a:r>
            <a:r>
              <a:rPr lang="en-GB" sz="2200" b="1" dirty="0" err="1" smtClean="0">
                <a:solidFill>
                  <a:schemeClr val="tx1"/>
                </a:solidFill>
              </a:rPr>
              <a:t>adnabod</a:t>
            </a:r>
            <a:r>
              <a:rPr lang="en-GB" sz="2200" b="1" dirty="0" smtClean="0">
                <a:solidFill>
                  <a:schemeClr val="tx1"/>
                </a:solidFill>
              </a:rPr>
              <a:t> </a:t>
            </a:r>
            <a:r>
              <a:rPr lang="en-GB" sz="2200" b="1" dirty="0" err="1" smtClean="0">
                <a:solidFill>
                  <a:schemeClr val="tx1"/>
                </a:solidFill>
              </a:rPr>
              <a:t>beth</a:t>
            </a:r>
            <a:r>
              <a:rPr lang="en-GB" sz="2200" b="1" dirty="0" smtClean="0">
                <a:solidFill>
                  <a:schemeClr val="tx1"/>
                </a:solidFill>
              </a:rPr>
              <a:t> y </a:t>
            </a:r>
            <a:r>
              <a:rPr lang="en-GB" sz="2200" b="1" dirty="0" err="1" smtClean="0">
                <a:solidFill>
                  <a:schemeClr val="tx1"/>
                </a:solidFill>
              </a:rPr>
              <a:t>maent</a:t>
            </a:r>
            <a:r>
              <a:rPr lang="en-GB" sz="2200" b="1" dirty="0" smtClean="0">
                <a:solidFill>
                  <a:schemeClr val="tx1"/>
                </a:solidFill>
              </a:rPr>
              <a:t> am </a:t>
            </a:r>
            <a:r>
              <a:rPr lang="en-GB" sz="2200" b="1" dirty="0" err="1" smtClean="0">
                <a:solidFill>
                  <a:schemeClr val="tx1"/>
                </a:solidFill>
              </a:rPr>
              <a:t>ei</a:t>
            </a:r>
            <a:r>
              <a:rPr lang="en-GB" sz="2200" b="1" dirty="0" smtClean="0">
                <a:solidFill>
                  <a:schemeClr val="tx1"/>
                </a:solidFill>
              </a:rPr>
              <a:t> </a:t>
            </a:r>
            <a:r>
              <a:rPr lang="en-GB" sz="2200" b="1" dirty="0" err="1" smtClean="0">
                <a:solidFill>
                  <a:schemeClr val="tx1"/>
                </a:solidFill>
              </a:rPr>
              <a:t>wybod</a:t>
            </a:r>
            <a:r>
              <a:rPr lang="en-GB" sz="2200" b="1" dirty="0" smtClean="0">
                <a:solidFill>
                  <a:schemeClr val="tx1"/>
                </a:solidFill>
              </a:rPr>
              <a:t> am </a:t>
            </a:r>
            <a:r>
              <a:rPr lang="en-GB" sz="2200" b="1" dirty="0" err="1" smtClean="0">
                <a:solidFill>
                  <a:schemeClr val="tx1"/>
                </a:solidFill>
              </a:rPr>
              <a:t>bwnc</a:t>
            </a:r>
            <a:r>
              <a:rPr lang="en-GB" sz="2200" b="1" dirty="0" smtClean="0">
                <a:solidFill>
                  <a:schemeClr val="tx1"/>
                </a:solidFill>
              </a:rPr>
              <a:t> </a:t>
            </a:r>
            <a:r>
              <a:rPr lang="en-GB" sz="2200" b="1" dirty="0" err="1" smtClean="0">
                <a:solidFill>
                  <a:schemeClr val="tx1"/>
                </a:solidFill>
              </a:rPr>
              <a:t>penodol</a:t>
            </a:r>
            <a:r>
              <a:rPr lang="en-GB" sz="2200" b="1" dirty="0" smtClean="0">
                <a:solidFill>
                  <a:schemeClr val="tx1"/>
                </a:solidFill>
              </a:rPr>
              <a:t> ac </a:t>
            </a:r>
            <a:r>
              <a:rPr lang="en-GB" sz="2200" b="1" dirty="0" err="1" smtClean="0">
                <a:solidFill>
                  <a:schemeClr val="tx1"/>
                </a:solidFill>
              </a:rPr>
              <a:t>yn</a:t>
            </a:r>
            <a:r>
              <a:rPr lang="en-GB" sz="2200" b="1" dirty="0" smtClean="0">
                <a:solidFill>
                  <a:schemeClr val="tx1"/>
                </a:solidFill>
              </a:rPr>
              <a:t> </a:t>
            </a:r>
            <a:r>
              <a:rPr lang="en-GB" sz="2200" b="1" dirty="0" err="1" smtClean="0">
                <a:solidFill>
                  <a:schemeClr val="tx1"/>
                </a:solidFill>
              </a:rPr>
              <a:t>cytuno</a:t>
            </a:r>
            <a:r>
              <a:rPr lang="en-GB" sz="2200" b="1" dirty="0" smtClean="0">
                <a:solidFill>
                  <a:schemeClr val="tx1"/>
                </a:solidFill>
              </a:rPr>
              <a:t> </a:t>
            </a:r>
            <a:r>
              <a:rPr lang="en-GB" sz="2200" b="1" dirty="0" err="1" smtClean="0">
                <a:solidFill>
                  <a:schemeClr val="tx1"/>
                </a:solidFill>
              </a:rPr>
              <a:t>ar</a:t>
            </a:r>
            <a:r>
              <a:rPr lang="en-GB" sz="2200" b="1" dirty="0" smtClean="0">
                <a:solidFill>
                  <a:schemeClr val="tx1"/>
                </a:solidFill>
              </a:rPr>
              <a:t> </a:t>
            </a:r>
            <a:r>
              <a:rPr lang="en-GB" sz="2200" b="1" dirty="0" err="1" smtClean="0">
                <a:solidFill>
                  <a:schemeClr val="tx1"/>
                </a:solidFill>
              </a:rPr>
              <a:t>yr</a:t>
            </a:r>
            <a:r>
              <a:rPr lang="en-GB" sz="2200" b="1" dirty="0" smtClean="0">
                <a:solidFill>
                  <a:schemeClr val="tx1"/>
                </a:solidFill>
              </a:rPr>
              <a:t> </a:t>
            </a:r>
            <a:r>
              <a:rPr lang="en-GB" sz="2200" b="1" dirty="0" err="1" smtClean="0">
                <a:solidFill>
                  <a:schemeClr val="tx1"/>
                </a:solidFill>
              </a:rPr>
              <a:t>ymholiad</a:t>
            </a:r>
            <a:r>
              <a:rPr lang="en-GB" sz="2200" b="1" dirty="0" smtClean="0">
                <a:solidFill>
                  <a:schemeClr val="tx1"/>
                </a:solidFill>
              </a:rPr>
              <a:t> / </a:t>
            </a:r>
            <a:r>
              <a:rPr lang="en-GB" sz="2200" b="1" dirty="0" err="1" smtClean="0">
                <a:solidFill>
                  <a:schemeClr val="tx1"/>
                </a:solidFill>
              </a:rPr>
              <a:t>ymholiadau</a:t>
            </a:r>
            <a:r>
              <a:rPr lang="en-GB" sz="2200" b="1" dirty="0" smtClean="0">
                <a:solidFill>
                  <a:schemeClr val="tx1"/>
                </a:solidFill>
              </a:rPr>
              <a:t> </a:t>
            </a:r>
            <a:r>
              <a:rPr lang="en-GB" sz="2200" b="1" dirty="0" err="1" smtClean="0">
                <a:solidFill>
                  <a:schemeClr val="tx1"/>
                </a:solidFill>
              </a:rPr>
              <a:t>i’w</a:t>
            </a:r>
            <a:r>
              <a:rPr lang="en-GB" sz="2200" b="1" dirty="0" smtClean="0">
                <a:solidFill>
                  <a:schemeClr val="tx1"/>
                </a:solidFill>
              </a:rPr>
              <a:t> </a:t>
            </a:r>
            <a:r>
              <a:rPr lang="en-GB" sz="2200" b="1" dirty="0" err="1" smtClean="0">
                <a:solidFill>
                  <a:schemeClr val="tx1"/>
                </a:solidFill>
              </a:rPr>
              <a:t>cynnal</a:t>
            </a:r>
            <a:r>
              <a:rPr lang="en-GB" sz="2200" b="1" dirty="0" smtClean="0">
                <a:solidFill>
                  <a:schemeClr val="tx1"/>
                </a:solidFill>
              </a:rPr>
              <a:t>. </a:t>
            </a:r>
            <a:endParaRPr lang="en-GB" sz="2200" dirty="0">
              <a:solidFill>
                <a:schemeClr val="tx1"/>
              </a:solidFill>
            </a:endParaRPr>
          </a:p>
          <a:p>
            <a:r>
              <a:rPr lang="en-GB" sz="2200" b="1" dirty="0" smtClean="0">
                <a:solidFill>
                  <a:schemeClr val="tx1"/>
                </a:solidFill>
              </a:rPr>
              <a:t>Cam 2</a:t>
            </a:r>
            <a:r>
              <a:rPr lang="en-GB" sz="2200" b="1" dirty="0">
                <a:solidFill>
                  <a:schemeClr val="tx1"/>
                </a:solidFill>
              </a:rPr>
              <a:t>: </a:t>
            </a:r>
            <a:r>
              <a:rPr lang="en-GB" sz="2200" b="1" dirty="0" err="1" smtClean="0">
                <a:solidFill>
                  <a:schemeClr val="tx1"/>
                </a:solidFill>
              </a:rPr>
              <a:t>Cynllunio’r</a:t>
            </a:r>
            <a:r>
              <a:rPr lang="en-GB" sz="2200" b="1" dirty="0" smtClean="0">
                <a:solidFill>
                  <a:schemeClr val="tx1"/>
                </a:solidFill>
              </a:rPr>
              <a:t> </a:t>
            </a:r>
            <a:r>
              <a:rPr lang="en-GB" sz="2200" b="1" dirty="0" err="1" smtClean="0">
                <a:solidFill>
                  <a:schemeClr val="tx1"/>
                </a:solidFill>
              </a:rPr>
              <a:t>ymholiad</a:t>
            </a:r>
            <a:r>
              <a:rPr lang="en-GB" sz="2200" b="1" dirty="0" smtClean="0">
                <a:solidFill>
                  <a:schemeClr val="tx1"/>
                </a:solidFill>
              </a:rPr>
              <a:t> – </a:t>
            </a:r>
            <a:r>
              <a:rPr lang="en-GB" sz="2200" b="1" i="1" dirty="0" err="1" smtClean="0">
                <a:solidFill>
                  <a:schemeClr val="tx1"/>
                </a:solidFill>
              </a:rPr>
              <a:t>dewis</a:t>
            </a:r>
            <a:r>
              <a:rPr lang="en-GB" sz="2200" b="1" i="1" dirty="0" smtClean="0">
                <a:solidFill>
                  <a:schemeClr val="tx1"/>
                </a:solidFill>
              </a:rPr>
              <a:t> y </a:t>
            </a:r>
            <a:r>
              <a:rPr lang="en-GB" sz="2200" b="1" i="1" dirty="0" err="1" smtClean="0">
                <a:solidFill>
                  <a:schemeClr val="tx1"/>
                </a:solidFill>
              </a:rPr>
              <a:t>strategaeth</a:t>
            </a:r>
            <a:r>
              <a:rPr lang="en-GB" sz="2200" b="1" i="1" dirty="0" smtClean="0">
                <a:solidFill>
                  <a:schemeClr val="tx1"/>
                </a:solidFill>
              </a:rPr>
              <a:t> </a:t>
            </a:r>
            <a:r>
              <a:rPr lang="en-GB" sz="2200" b="1" i="1" dirty="0" err="1" smtClean="0">
                <a:solidFill>
                  <a:schemeClr val="tx1"/>
                </a:solidFill>
              </a:rPr>
              <a:t>ymholi</a:t>
            </a:r>
            <a:r>
              <a:rPr lang="en-GB" sz="2200" b="1" i="1" dirty="0" smtClean="0">
                <a:solidFill>
                  <a:schemeClr val="tx1"/>
                </a:solidFill>
              </a:rPr>
              <a:t> </a:t>
            </a:r>
            <a:r>
              <a:rPr lang="en-GB" sz="2200" b="1" i="1" dirty="0" err="1" smtClean="0">
                <a:solidFill>
                  <a:schemeClr val="tx1"/>
                </a:solidFill>
              </a:rPr>
              <a:t>addas</a:t>
            </a:r>
            <a:r>
              <a:rPr lang="en-GB" sz="2200" b="1" i="1" dirty="0" smtClean="0">
                <a:solidFill>
                  <a:schemeClr val="tx1"/>
                </a:solidFill>
              </a:rPr>
              <a:t> </a:t>
            </a:r>
            <a:r>
              <a:rPr lang="en-GB" sz="2200" b="1" i="1" dirty="0" err="1" smtClean="0">
                <a:solidFill>
                  <a:schemeClr val="tx1"/>
                </a:solidFill>
              </a:rPr>
              <a:t>o’r</a:t>
            </a:r>
            <a:r>
              <a:rPr lang="en-GB" sz="2200" b="1" i="1" dirty="0" smtClean="0">
                <a:solidFill>
                  <a:schemeClr val="tx1"/>
                </a:solidFill>
              </a:rPr>
              <a:t> </a:t>
            </a:r>
            <a:r>
              <a:rPr lang="en-GB" sz="2200" b="1" i="1" dirty="0" err="1" smtClean="0">
                <a:solidFill>
                  <a:schemeClr val="tx1"/>
                </a:solidFill>
              </a:rPr>
              <a:t>mathau</a:t>
            </a:r>
            <a:r>
              <a:rPr lang="en-GB" sz="2200" b="1" i="1" dirty="0" smtClean="0">
                <a:solidFill>
                  <a:schemeClr val="tx1"/>
                </a:solidFill>
              </a:rPr>
              <a:t> a </a:t>
            </a:r>
            <a:r>
              <a:rPr lang="en-GB" sz="2200" b="1" i="1" dirty="0" err="1" smtClean="0">
                <a:solidFill>
                  <a:schemeClr val="tx1"/>
                </a:solidFill>
              </a:rPr>
              <a:t>nodwyd</a:t>
            </a:r>
            <a:r>
              <a:rPr lang="en-GB" sz="2200" b="1" i="1" dirty="0" smtClean="0">
                <a:solidFill>
                  <a:schemeClr val="tx1"/>
                </a:solidFill>
              </a:rPr>
              <a:t> </a:t>
            </a:r>
            <a:r>
              <a:rPr lang="en-GB" sz="2200" b="1" i="1" dirty="0" err="1" smtClean="0">
                <a:solidFill>
                  <a:schemeClr val="tx1"/>
                </a:solidFill>
              </a:rPr>
              <a:t>eisioes</a:t>
            </a:r>
            <a:endParaRPr lang="en-GB" sz="2200" b="1" i="1" dirty="0" smtClean="0">
              <a:solidFill>
                <a:schemeClr val="tx1"/>
              </a:solidFill>
            </a:endParaRPr>
          </a:p>
          <a:p>
            <a:r>
              <a:rPr lang="en-GB" sz="2200" b="1" dirty="0" smtClean="0">
                <a:solidFill>
                  <a:schemeClr val="tx1"/>
                </a:solidFill>
              </a:rPr>
              <a:t>Cam 3</a:t>
            </a:r>
            <a:r>
              <a:rPr lang="en-GB" sz="2200" b="1" dirty="0">
                <a:solidFill>
                  <a:schemeClr val="tx1"/>
                </a:solidFill>
              </a:rPr>
              <a:t>: </a:t>
            </a:r>
            <a:r>
              <a:rPr lang="en-GB" sz="2200" b="1" dirty="0" err="1" smtClean="0">
                <a:solidFill>
                  <a:schemeClr val="tx1"/>
                </a:solidFill>
              </a:rPr>
              <a:t>Cynnal</a:t>
            </a:r>
            <a:r>
              <a:rPr lang="en-GB" sz="2200" b="1" dirty="0" smtClean="0">
                <a:solidFill>
                  <a:schemeClr val="tx1"/>
                </a:solidFill>
              </a:rPr>
              <a:t> </a:t>
            </a:r>
            <a:r>
              <a:rPr lang="en-GB" sz="2200" b="1" dirty="0" err="1" smtClean="0">
                <a:solidFill>
                  <a:schemeClr val="tx1"/>
                </a:solidFill>
              </a:rPr>
              <a:t>yr</a:t>
            </a:r>
            <a:r>
              <a:rPr lang="en-GB" sz="2200" b="1" dirty="0" smtClean="0">
                <a:solidFill>
                  <a:schemeClr val="tx1"/>
                </a:solidFill>
              </a:rPr>
              <a:t> </a:t>
            </a:r>
            <a:r>
              <a:rPr lang="en-GB" sz="2200" b="1" dirty="0" err="1" smtClean="0">
                <a:solidFill>
                  <a:schemeClr val="tx1"/>
                </a:solidFill>
              </a:rPr>
              <a:t>ymholiad</a:t>
            </a:r>
            <a:r>
              <a:rPr lang="en-GB" sz="2200" b="1" dirty="0" smtClean="0">
                <a:solidFill>
                  <a:schemeClr val="tx1"/>
                </a:solidFill>
              </a:rPr>
              <a:t>; </a:t>
            </a:r>
            <a:r>
              <a:rPr lang="en-GB" sz="2200" b="1" dirty="0" err="1" smtClean="0">
                <a:solidFill>
                  <a:schemeClr val="tx1"/>
                </a:solidFill>
              </a:rPr>
              <a:t>casglu</a:t>
            </a:r>
            <a:r>
              <a:rPr lang="en-GB" sz="2200" b="1" dirty="0" smtClean="0">
                <a:solidFill>
                  <a:schemeClr val="tx1"/>
                </a:solidFill>
              </a:rPr>
              <a:t>, </a:t>
            </a:r>
            <a:r>
              <a:rPr lang="en-GB" sz="2200" b="1" dirty="0" err="1" smtClean="0">
                <a:solidFill>
                  <a:schemeClr val="tx1"/>
                </a:solidFill>
              </a:rPr>
              <a:t>cymharu</a:t>
            </a:r>
            <a:r>
              <a:rPr lang="en-GB" sz="2200" b="1" dirty="0" smtClean="0">
                <a:solidFill>
                  <a:schemeClr val="tx1"/>
                </a:solidFill>
              </a:rPr>
              <a:t> a </a:t>
            </a:r>
            <a:r>
              <a:rPr lang="en-GB" sz="2200" b="1" dirty="0" err="1" smtClean="0">
                <a:solidFill>
                  <a:schemeClr val="tx1"/>
                </a:solidFill>
              </a:rPr>
              <a:t>dadansoddi</a:t>
            </a:r>
            <a:r>
              <a:rPr lang="en-GB" sz="2200" b="1" dirty="0" smtClean="0">
                <a:solidFill>
                  <a:schemeClr val="tx1"/>
                </a:solidFill>
              </a:rPr>
              <a:t> </a:t>
            </a:r>
            <a:r>
              <a:rPr lang="en-GB" sz="2200" b="1" dirty="0" err="1" smtClean="0">
                <a:solidFill>
                  <a:schemeClr val="tx1"/>
                </a:solidFill>
              </a:rPr>
              <a:t>tystiolaeth</a:t>
            </a:r>
            <a:r>
              <a:rPr lang="en-GB" sz="2200" b="1" dirty="0" smtClean="0">
                <a:solidFill>
                  <a:schemeClr val="tx1"/>
                </a:solidFill>
              </a:rPr>
              <a:t> </a:t>
            </a:r>
          </a:p>
          <a:p>
            <a:r>
              <a:rPr lang="en-GB" sz="2200" b="1" dirty="0" smtClean="0">
                <a:solidFill>
                  <a:schemeClr val="tx1"/>
                </a:solidFill>
              </a:rPr>
              <a:t>Cam 4</a:t>
            </a:r>
            <a:r>
              <a:rPr lang="en-GB" sz="2200" b="1" dirty="0">
                <a:solidFill>
                  <a:schemeClr val="tx1"/>
                </a:solidFill>
              </a:rPr>
              <a:t>: </a:t>
            </a:r>
            <a:r>
              <a:rPr lang="en-GB" sz="2200" b="1" dirty="0" err="1" smtClean="0">
                <a:solidFill>
                  <a:schemeClr val="tx1"/>
                </a:solidFill>
              </a:rPr>
              <a:t>Cyflwyno</a:t>
            </a:r>
            <a:r>
              <a:rPr lang="en-GB" sz="2200" b="1" dirty="0" smtClean="0">
                <a:solidFill>
                  <a:schemeClr val="tx1"/>
                </a:solidFill>
              </a:rPr>
              <a:t> </a:t>
            </a:r>
            <a:r>
              <a:rPr lang="en-GB" sz="2200" b="1" dirty="0" err="1" smtClean="0">
                <a:solidFill>
                  <a:schemeClr val="tx1"/>
                </a:solidFill>
              </a:rPr>
              <a:t>canfyddiadau</a:t>
            </a:r>
            <a:r>
              <a:rPr lang="en-GB" sz="2200" b="1" dirty="0" smtClean="0">
                <a:solidFill>
                  <a:schemeClr val="tx1"/>
                </a:solidFill>
              </a:rPr>
              <a:t> </a:t>
            </a:r>
            <a:endParaRPr lang="en-GB" sz="2200" dirty="0">
              <a:solidFill>
                <a:schemeClr val="tx1"/>
              </a:solidFill>
            </a:endParaRPr>
          </a:p>
          <a:p>
            <a:r>
              <a:rPr lang="en-GB" sz="2200" b="1" dirty="0" smtClean="0">
                <a:solidFill>
                  <a:schemeClr val="tx1"/>
                </a:solidFill>
              </a:rPr>
              <a:t>Cam 5</a:t>
            </a:r>
            <a:r>
              <a:rPr lang="en-GB" sz="2200" b="1" dirty="0">
                <a:solidFill>
                  <a:schemeClr val="tx1"/>
                </a:solidFill>
              </a:rPr>
              <a:t>: </a:t>
            </a:r>
            <a:r>
              <a:rPr lang="en-GB" sz="2200" b="1" dirty="0" err="1" smtClean="0">
                <a:solidFill>
                  <a:schemeClr val="tx1"/>
                </a:solidFill>
              </a:rPr>
              <a:t>Adfyfyrio</a:t>
            </a:r>
            <a:r>
              <a:rPr lang="en-GB" sz="2200" b="1" dirty="0" smtClean="0">
                <a:solidFill>
                  <a:schemeClr val="tx1"/>
                </a:solidFill>
              </a:rPr>
              <a:t>, </a:t>
            </a:r>
            <a:r>
              <a:rPr lang="en-GB" sz="2200" b="1" dirty="0" err="1" smtClean="0">
                <a:solidFill>
                  <a:schemeClr val="tx1"/>
                </a:solidFill>
              </a:rPr>
              <a:t>gwerthuso</a:t>
            </a:r>
            <a:r>
              <a:rPr lang="en-GB" sz="2200" b="1" dirty="0" smtClean="0">
                <a:solidFill>
                  <a:schemeClr val="tx1"/>
                </a:solidFill>
              </a:rPr>
              <a:t> ac </a:t>
            </a:r>
            <a:r>
              <a:rPr lang="en-GB" sz="2200" b="1" dirty="0" err="1" smtClean="0">
                <a:solidFill>
                  <a:schemeClr val="tx1"/>
                </a:solidFill>
              </a:rPr>
              <a:t>ymateb</a:t>
            </a:r>
            <a:endParaRPr lang="en-GB" sz="2200" b="1" dirty="0" smtClean="0">
              <a:solidFill>
                <a:schemeClr val="tx1"/>
              </a:solidFill>
            </a:endParaRPr>
          </a:p>
          <a:p>
            <a:endParaRPr lang="en-GB" sz="2200" b="1" dirty="0">
              <a:solidFill>
                <a:schemeClr val="tx1"/>
              </a:solidFill>
            </a:endParaRPr>
          </a:p>
          <a:p>
            <a:r>
              <a:rPr lang="en-GB" sz="2200" b="1" dirty="0" smtClean="0">
                <a:solidFill>
                  <a:schemeClr val="tx1"/>
                </a:solidFill>
              </a:rPr>
              <a:t>CYNLLUNIO – DATBLYGU - ADFYFYRIO</a:t>
            </a:r>
            <a:endParaRPr lang="en-GB" sz="2200" dirty="0">
              <a:solidFill>
                <a:schemeClr val="tx1"/>
              </a:solidFill>
            </a:endParaRPr>
          </a:p>
        </p:txBody>
      </p:sp>
    </p:spTree>
    <p:extLst>
      <p:ext uri="{BB962C8B-B14F-4D97-AF65-F5344CB8AC3E}">
        <p14:creationId xmlns:p14="http://schemas.microsoft.com/office/powerpoint/2010/main" val="261010463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3175937752"/>
              </p:ext>
            </p:extLst>
          </p:nvPr>
        </p:nvGraphicFramePr>
        <p:xfrm>
          <a:off x="1601189" y="1368433"/>
          <a:ext cx="5837997" cy="2219960"/>
        </p:xfrm>
        <a:graphic>
          <a:graphicData uri="http://schemas.openxmlformats.org/drawingml/2006/table">
            <a:tbl>
              <a:tblPr firstRow="1" bandRow="1">
                <a:tableStyleId>{5C22544A-7EE6-4342-B048-85BDC9FD1C3A}</a:tableStyleId>
              </a:tblPr>
              <a:tblGrid>
                <a:gridCol w="5837997">
                  <a:extLst>
                    <a:ext uri="{9D8B030D-6E8A-4147-A177-3AD203B41FA5}">
                      <a16:colId xmlns:a16="http://schemas.microsoft.com/office/drawing/2014/main" val="20000"/>
                    </a:ext>
                  </a:extLst>
                </a:gridCol>
              </a:tblGrid>
              <a:tr h="370840">
                <a:tc>
                  <a:txBody>
                    <a:bodyPr/>
                    <a:lstStyle/>
                    <a:p>
                      <a:r>
                        <a:rPr lang="en-GB" dirty="0" err="1" smtClean="0"/>
                        <a:t>Cynllunio</a:t>
                      </a:r>
                      <a:endParaRPr lang="en-US" dirty="0"/>
                    </a:p>
                  </a:txBody>
                  <a:tcPr/>
                </a:tc>
                <a:extLst>
                  <a:ext uri="{0D108BD9-81ED-4DB2-BD59-A6C34878D82A}">
                    <a16:rowId xmlns:a16="http://schemas.microsoft.com/office/drawing/2014/main" val="10000"/>
                  </a:ext>
                </a:extLst>
              </a:tr>
              <a:tr h="370840">
                <a:tc>
                  <a:txBody>
                    <a:bodyPr/>
                    <a:lstStyle/>
                    <a:p>
                      <a:r>
                        <a:rPr lang="en-GB" dirty="0" err="1" smtClean="0"/>
                        <a:t>Darganfod</a:t>
                      </a:r>
                      <a:r>
                        <a:rPr lang="en-GB" dirty="0" smtClean="0"/>
                        <a:t> </a:t>
                      </a:r>
                      <a:r>
                        <a:rPr lang="en-GB" dirty="0" err="1" smtClean="0"/>
                        <a:t>tystiolaeth</a:t>
                      </a:r>
                      <a:r>
                        <a:rPr lang="en-GB" dirty="0" smtClean="0"/>
                        <a:t>,</a:t>
                      </a:r>
                      <a:r>
                        <a:rPr lang="en-GB" baseline="0" dirty="0" smtClean="0"/>
                        <a:t> </a:t>
                      </a:r>
                      <a:r>
                        <a:rPr lang="en-GB" baseline="0" dirty="0" err="1" smtClean="0"/>
                        <a:t>gwybodaeth</a:t>
                      </a:r>
                      <a:r>
                        <a:rPr lang="en-GB" baseline="0" dirty="0" smtClean="0"/>
                        <a:t> a </a:t>
                      </a:r>
                      <a:r>
                        <a:rPr lang="en-GB" baseline="0" dirty="0" err="1" smtClean="0"/>
                        <a:t>syniadau</a:t>
                      </a:r>
                      <a:endParaRPr lang="en-US" dirty="0"/>
                    </a:p>
                  </a:txBody>
                  <a:tcPr/>
                </a:tc>
                <a:extLst>
                  <a:ext uri="{0D108BD9-81ED-4DB2-BD59-A6C34878D82A}">
                    <a16:rowId xmlns:a16="http://schemas.microsoft.com/office/drawing/2014/main" val="10001"/>
                  </a:ext>
                </a:extLst>
              </a:tr>
              <a:tr h="323121">
                <a:tc>
                  <a:txBody>
                    <a:bodyPr/>
                    <a:lstStyle/>
                    <a:p>
                      <a:r>
                        <a:rPr lang="en-GB" dirty="0" err="1" smtClean="0"/>
                        <a:t>Dulliau</a:t>
                      </a:r>
                      <a:r>
                        <a:rPr lang="en-GB" baseline="0" dirty="0" smtClean="0"/>
                        <a:t> a </a:t>
                      </a:r>
                      <a:r>
                        <a:rPr lang="en-GB" baseline="0" dirty="0" err="1" smtClean="0"/>
                        <a:t>strategaethau</a:t>
                      </a:r>
                      <a:endParaRPr lang="en-US" dirty="0"/>
                    </a:p>
                  </a:txBody>
                  <a:tcPr/>
                </a:tc>
                <a:extLst>
                  <a:ext uri="{0D108BD9-81ED-4DB2-BD59-A6C34878D82A}">
                    <a16:rowId xmlns:a16="http://schemas.microsoft.com/office/drawing/2014/main" val="10002"/>
                  </a:ext>
                </a:extLst>
              </a:tr>
              <a:tr h="370840">
                <a:tc>
                  <a:txBody>
                    <a:bodyPr/>
                    <a:lstStyle/>
                    <a:p>
                      <a:r>
                        <a:rPr lang="en-GB" dirty="0" err="1" smtClean="0"/>
                        <a:t>Rhagfynegi</a:t>
                      </a:r>
                      <a:endParaRPr lang="en-US" dirty="0"/>
                    </a:p>
                  </a:txBody>
                  <a:tcPr/>
                </a:tc>
                <a:extLst>
                  <a:ext uri="{0D108BD9-81ED-4DB2-BD59-A6C34878D82A}">
                    <a16:rowId xmlns:a16="http://schemas.microsoft.com/office/drawing/2014/main" val="10003"/>
                  </a:ext>
                </a:extLst>
              </a:tr>
              <a:tr h="370840">
                <a:tc>
                  <a:txBody>
                    <a:bodyPr/>
                    <a:lstStyle/>
                    <a:p>
                      <a:r>
                        <a:rPr lang="en-GB" dirty="0" err="1" smtClean="0"/>
                        <a:t>Profi’n</a:t>
                      </a:r>
                      <a:r>
                        <a:rPr lang="en-GB" dirty="0" smtClean="0"/>
                        <a:t> </a:t>
                      </a:r>
                      <a:r>
                        <a:rPr lang="en-GB" dirty="0" err="1" smtClean="0"/>
                        <a:t>deg</a:t>
                      </a:r>
                      <a:endParaRPr lang="en-US" dirty="0"/>
                    </a:p>
                  </a:txBody>
                  <a:tcPr/>
                </a:tc>
                <a:extLst>
                  <a:ext uri="{0D108BD9-81ED-4DB2-BD59-A6C34878D82A}">
                    <a16:rowId xmlns:a16="http://schemas.microsoft.com/office/drawing/2014/main" val="10004"/>
                  </a:ext>
                </a:extLst>
              </a:tr>
              <a:tr h="370840">
                <a:tc>
                  <a:txBody>
                    <a:bodyPr/>
                    <a:lstStyle/>
                    <a:p>
                      <a:r>
                        <a:rPr lang="en-GB" dirty="0" err="1" smtClean="0"/>
                        <a:t>Creu</a:t>
                      </a:r>
                      <a:r>
                        <a:rPr lang="en-GB" dirty="0" smtClean="0"/>
                        <a:t> </a:t>
                      </a:r>
                      <a:r>
                        <a:rPr lang="en-GB" dirty="0" err="1" smtClean="0"/>
                        <a:t>meini</a:t>
                      </a:r>
                      <a:r>
                        <a:rPr lang="en-GB" dirty="0" smtClean="0"/>
                        <a:t> </a:t>
                      </a:r>
                      <a:r>
                        <a:rPr lang="en-GB" dirty="0" err="1" smtClean="0"/>
                        <a:t>prawf</a:t>
                      </a:r>
                      <a:endParaRPr lang="en-US" dirty="0"/>
                    </a:p>
                  </a:txBody>
                  <a:tcPr/>
                </a:tc>
                <a:extLst>
                  <a:ext uri="{0D108BD9-81ED-4DB2-BD59-A6C34878D82A}">
                    <a16:rowId xmlns:a16="http://schemas.microsoft.com/office/drawing/2014/main" val="10005"/>
                  </a:ext>
                </a:extLst>
              </a:tr>
            </a:tbl>
          </a:graphicData>
        </a:graphic>
      </p:graphicFrame>
      <p:sp>
        <p:nvSpPr>
          <p:cNvPr id="3" name="Title 2"/>
          <p:cNvSpPr>
            <a:spLocks noGrp="1"/>
          </p:cNvSpPr>
          <p:nvPr>
            <p:ph type="title"/>
          </p:nvPr>
        </p:nvSpPr>
        <p:spPr>
          <a:xfrm>
            <a:off x="1981200" y="0"/>
            <a:ext cx="8976102" cy="1143000"/>
          </a:xfrm>
        </p:spPr>
        <p:txBody>
          <a:bodyPr>
            <a:normAutofit/>
          </a:bodyPr>
          <a:lstStyle/>
          <a:p>
            <a:r>
              <a:rPr lang="en-GB" sz="1800" b="1" dirty="0" smtClean="0"/>
              <a:t/>
            </a:r>
            <a:br>
              <a:rPr lang="en-GB" sz="1800" b="1" dirty="0" smtClean="0"/>
            </a:br>
            <a:r>
              <a:rPr lang="en-GB" sz="2400" b="1" dirty="0" err="1" smtClean="0"/>
              <a:t>Adolygu</a:t>
            </a:r>
            <a:r>
              <a:rPr lang="en-GB" sz="2400" b="1" dirty="0" smtClean="0"/>
              <a:t> Poster </a:t>
            </a:r>
            <a:r>
              <a:rPr lang="en-GB" sz="2400" b="1" dirty="0" err="1" smtClean="0"/>
              <a:t>Sgiliau</a:t>
            </a:r>
            <a:r>
              <a:rPr lang="en-GB" sz="2400" b="1" dirty="0" smtClean="0"/>
              <a:t> </a:t>
            </a:r>
            <a:r>
              <a:rPr lang="en-GB" sz="2400" b="1" dirty="0" err="1" smtClean="0"/>
              <a:t>Gwyddoniaeth</a:t>
            </a:r>
            <a:r>
              <a:rPr lang="en-GB" sz="2400" b="1" dirty="0" smtClean="0"/>
              <a:t>: </a:t>
            </a:r>
            <a:r>
              <a:rPr lang="en-GB" sz="2400" dirty="0" err="1" smtClean="0"/>
              <a:t>Nodweddion</a:t>
            </a:r>
            <a:r>
              <a:rPr lang="en-GB" sz="2400" dirty="0" smtClean="0"/>
              <a:t> </a:t>
            </a:r>
            <a:r>
              <a:rPr lang="en-GB" sz="2400" dirty="0" err="1" smtClean="0"/>
              <a:t>Llinynnau</a:t>
            </a:r>
            <a:r>
              <a:rPr lang="en-GB" sz="2400" dirty="0" smtClean="0"/>
              <a:t> </a:t>
            </a:r>
            <a:r>
              <a:rPr lang="en-GB" sz="2400" dirty="0" err="1" smtClean="0"/>
              <a:t>dilyniant</a:t>
            </a:r>
            <a:endParaRPr lang="en-US" sz="2400" dirty="0"/>
          </a:p>
        </p:txBody>
      </p:sp>
      <p:graphicFrame>
        <p:nvGraphicFramePr>
          <p:cNvPr id="7" name="Table 6"/>
          <p:cNvGraphicFramePr>
            <a:graphicFrameLocks noGrp="1"/>
          </p:cNvGraphicFramePr>
          <p:nvPr>
            <p:extLst>
              <p:ext uri="{D42A27DB-BD31-4B8C-83A1-F6EECF244321}">
                <p14:modId xmlns:p14="http://schemas.microsoft.com/office/powerpoint/2010/main" val="1427830221"/>
              </p:ext>
            </p:extLst>
          </p:nvPr>
        </p:nvGraphicFramePr>
        <p:xfrm>
          <a:off x="8028122" y="2417736"/>
          <a:ext cx="3058334" cy="2596431"/>
        </p:xfrm>
        <a:graphic>
          <a:graphicData uri="http://schemas.openxmlformats.org/drawingml/2006/table">
            <a:tbl>
              <a:tblPr firstRow="1" bandRow="1">
                <a:tableStyleId>{5C22544A-7EE6-4342-B048-85BDC9FD1C3A}</a:tableStyleId>
              </a:tblPr>
              <a:tblGrid>
                <a:gridCol w="3058334">
                  <a:extLst>
                    <a:ext uri="{9D8B030D-6E8A-4147-A177-3AD203B41FA5}">
                      <a16:colId xmlns:a16="http://schemas.microsoft.com/office/drawing/2014/main" val="20000"/>
                    </a:ext>
                  </a:extLst>
                </a:gridCol>
              </a:tblGrid>
              <a:tr h="366555">
                <a:tc>
                  <a:txBody>
                    <a:bodyPr/>
                    <a:lstStyle/>
                    <a:p>
                      <a:r>
                        <a:rPr lang="en-GB" dirty="0" err="1" smtClean="0"/>
                        <a:t>Datblygu</a:t>
                      </a:r>
                      <a:endParaRPr lang="en-US" dirty="0"/>
                    </a:p>
                  </a:txBody>
                  <a:tcPr/>
                </a:tc>
                <a:extLst>
                  <a:ext uri="{0D108BD9-81ED-4DB2-BD59-A6C34878D82A}">
                    <a16:rowId xmlns:a16="http://schemas.microsoft.com/office/drawing/2014/main" val="10000"/>
                  </a:ext>
                </a:extLst>
              </a:tr>
              <a:tr h="371646">
                <a:tc>
                  <a:txBody>
                    <a:bodyPr/>
                    <a:lstStyle/>
                    <a:p>
                      <a:r>
                        <a:rPr lang="en-GB" dirty="0" err="1" smtClean="0"/>
                        <a:t>Arsylwi</a:t>
                      </a:r>
                      <a:r>
                        <a:rPr lang="en-GB" dirty="0" smtClean="0"/>
                        <a:t>/</a:t>
                      </a:r>
                      <a:r>
                        <a:rPr lang="en-GB" dirty="0" err="1" smtClean="0"/>
                        <a:t>mesur</a:t>
                      </a:r>
                      <a:endParaRPr lang="en-US" dirty="0"/>
                    </a:p>
                  </a:txBody>
                  <a:tcPr/>
                </a:tc>
                <a:extLst>
                  <a:ext uri="{0D108BD9-81ED-4DB2-BD59-A6C34878D82A}">
                    <a16:rowId xmlns:a16="http://schemas.microsoft.com/office/drawing/2014/main" val="10001"/>
                  </a:ext>
                </a:extLst>
              </a:tr>
              <a:tr h="371646">
                <a:tc>
                  <a:txBody>
                    <a:bodyPr/>
                    <a:lstStyle/>
                    <a:p>
                      <a:r>
                        <a:rPr lang="en-GB" dirty="0" err="1" smtClean="0"/>
                        <a:t>Monitro</a:t>
                      </a:r>
                      <a:r>
                        <a:rPr lang="en-GB" dirty="0" smtClean="0"/>
                        <a:t> </a:t>
                      </a:r>
                      <a:r>
                        <a:rPr lang="en-GB" dirty="0" err="1" smtClean="0"/>
                        <a:t>cynydd</a:t>
                      </a:r>
                      <a:endParaRPr lang="en-US" dirty="0"/>
                    </a:p>
                  </a:txBody>
                  <a:tcPr/>
                </a:tc>
                <a:extLst>
                  <a:ext uri="{0D108BD9-81ED-4DB2-BD59-A6C34878D82A}">
                    <a16:rowId xmlns:a16="http://schemas.microsoft.com/office/drawing/2014/main" val="10002"/>
                  </a:ext>
                </a:extLst>
              </a:tr>
              <a:tr h="371646">
                <a:tc>
                  <a:txBody>
                    <a:bodyPr/>
                    <a:lstStyle/>
                    <a:p>
                      <a:r>
                        <a:rPr lang="en-GB" dirty="0" err="1" smtClean="0"/>
                        <a:t>Cyfleu</a:t>
                      </a:r>
                      <a:r>
                        <a:rPr lang="en-GB" dirty="0" smtClean="0"/>
                        <a:t> </a:t>
                      </a:r>
                      <a:r>
                        <a:rPr lang="en-GB" dirty="0" err="1" smtClean="0"/>
                        <a:t>darganfyddiadau</a:t>
                      </a:r>
                      <a:endParaRPr lang="en-US" dirty="0"/>
                    </a:p>
                  </a:txBody>
                  <a:tcPr/>
                </a:tc>
                <a:extLst>
                  <a:ext uri="{0D108BD9-81ED-4DB2-BD59-A6C34878D82A}">
                    <a16:rowId xmlns:a16="http://schemas.microsoft.com/office/drawing/2014/main" val="10003"/>
                  </a:ext>
                </a:extLst>
              </a:tr>
              <a:tr h="371646">
                <a:tc>
                  <a:txBody>
                    <a:bodyPr/>
                    <a:lstStyle/>
                    <a:p>
                      <a:r>
                        <a:rPr lang="en-GB" dirty="0" err="1" smtClean="0"/>
                        <a:t>Adolygu</a:t>
                      </a:r>
                      <a:r>
                        <a:rPr lang="en-GB" baseline="0" dirty="0" smtClean="0"/>
                        <a:t> </a:t>
                      </a:r>
                      <a:r>
                        <a:rPr lang="en-GB" baseline="0" dirty="0" err="1" smtClean="0"/>
                        <a:t>darganfyddiadau</a:t>
                      </a:r>
                      <a:endParaRPr lang="en-US" dirty="0"/>
                    </a:p>
                  </a:txBody>
                  <a:tcPr/>
                </a:tc>
                <a:extLst>
                  <a:ext uri="{0D108BD9-81ED-4DB2-BD59-A6C34878D82A}">
                    <a16:rowId xmlns:a16="http://schemas.microsoft.com/office/drawing/2014/main" val="10004"/>
                  </a:ext>
                </a:extLst>
              </a:tr>
              <a:tr h="371646">
                <a:tc>
                  <a:txBody>
                    <a:bodyPr/>
                    <a:lstStyle/>
                    <a:p>
                      <a:r>
                        <a:rPr lang="en-GB" dirty="0" err="1" smtClean="0"/>
                        <a:t>Esboniad</a:t>
                      </a:r>
                      <a:endParaRPr lang="en-US" dirty="0"/>
                    </a:p>
                  </a:txBody>
                  <a:tcPr/>
                </a:tc>
                <a:extLst>
                  <a:ext uri="{0D108BD9-81ED-4DB2-BD59-A6C34878D82A}">
                    <a16:rowId xmlns:a16="http://schemas.microsoft.com/office/drawing/2014/main" val="10005"/>
                  </a:ext>
                </a:extLst>
              </a:tr>
              <a:tr h="371646">
                <a:tc>
                  <a:txBody>
                    <a:bodyPr/>
                    <a:lstStyle/>
                    <a:p>
                      <a:r>
                        <a:rPr lang="en-GB" dirty="0" err="1" smtClean="0"/>
                        <a:t>Casgliadau</a:t>
                      </a:r>
                      <a:r>
                        <a:rPr lang="en-GB" dirty="0" smtClean="0"/>
                        <a:t>/</a:t>
                      </a:r>
                      <a:r>
                        <a:rPr lang="en-GB" dirty="0" err="1" smtClean="0"/>
                        <a:t>penderfyniadau</a:t>
                      </a:r>
                      <a:endParaRPr lang="en-US" dirty="0"/>
                    </a:p>
                  </a:txBody>
                  <a:tcPr/>
                </a:tc>
                <a:extLst>
                  <a:ext uri="{0D108BD9-81ED-4DB2-BD59-A6C34878D82A}">
                    <a16:rowId xmlns:a16="http://schemas.microsoft.com/office/drawing/2014/main" val="10006"/>
                  </a:ext>
                </a:extLst>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940197049"/>
              </p:ext>
            </p:extLst>
          </p:nvPr>
        </p:nvGraphicFramePr>
        <p:xfrm>
          <a:off x="1601189" y="4013395"/>
          <a:ext cx="5272642" cy="1483360"/>
        </p:xfrm>
        <a:graphic>
          <a:graphicData uri="http://schemas.openxmlformats.org/drawingml/2006/table">
            <a:tbl>
              <a:tblPr firstRow="1" bandRow="1">
                <a:tableStyleId>{5C22544A-7EE6-4342-B048-85BDC9FD1C3A}</a:tableStyleId>
              </a:tblPr>
              <a:tblGrid>
                <a:gridCol w="5272642">
                  <a:extLst>
                    <a:ext uri="{9D8B030D-6E8A-4147-A177-3AD203B41FA5}">
                      <a16:colId xmlns:a16="http://schemas.microsoft.com/office/drawing/2014/main" val="20000"/>
                    </a:ext>
                  </a:extLst>
                </a:gridCol>
              </a:tblGrid>
              <a:tr h="370840">
                <a:tc>
                  <a:txBody>
                    <a:bodyPr/>
                    <a:lstStyle/>
                    <a:p>
                      <a:r>
                        <a:rPr lang="en-GB" dirty="0" err="1" smtClean="0"/>
                        <a:t>Adfyfyrio</a:t>
                      </a:r>
                      <a:r>
                        <a:rPr lang="en-GB" baseline="0" dirty="0" smtClean="0"/>
                        <a:t>  (</a:t>
                      </a:r>
                      <a:r>
                        <a:rPr lang="en-GB" baseline="0" dirty="0" err="1" smtClean="0"/>
                        <a:t>myfyrio</a:t>
                      </a:r>
                      <a:r>
                        <a:rPr lang="en-GB" baseline="0" dirty="0" smtClean="0"/>
                        <a:t> </a:t>
                      </a:r>
                      <a:r>
                        <a:rPr lang="en-GB" baseline="0" dirty="0" err="1" smtClean="0"/>
                        <a:t>wedi</a:t>
                      </a:r>
                      <a:r>
                        <a:rPr lang="en-GB" baseline="0" dirty="0" smtClean="0"/>
                        <a:t> </a:t>
                      </a:r>
                      <a:r>
                        <a:rPr lang="en-GB" baseline="0" dirty="0" err="1" smtClean="0"/>
                        <a:t>nodi</a:t>
                      </a:r>
                      <a:r>
                        <a:rPr lang="en-GB" baseline="0" dirty="0" smtClean="0"/>
                        <a:t>)</a:t>
                      </a:r>
                      <a:endParaRPr lang="en-US" dirty="0"/>
                    </a:p>
                  </a:txBody>
                  <a:tcPr/>
                </a:tc>
                <a:extLst>
                  <a:ext uri="{0D108BD9-81ED-4DB2-BD59-A6C34878D82A}">
                    <a16:rowId xmlns:a16="http://schemas.microsoft.com/office/drawing/2014/main" val="10000"/>
                  </a:ext>
                </a:extLst>
              </a:tr>
              <a:tr h="370840">
                <a:tc>
                  <a:txBody>
                    <a:bodyPr/>
                    <a:lstStyle/>
                    <a:p>
                      <a:r>
                        <a:rPr lang="en-GB" dirty="0" err="1" smtClean="0"/>
                        <a:t>Adolygu</a:t>
                      </a:r>
                      <a:r>
                        <a:rPr lang="en-GB" dirty="0" smtClean="0"/>
                        <a:t> </a:t>
                      </a:r>
                      <a:r>
                        <a:rPr lang="en-GB" dirty="0" err="1" smtClean="0"/>
                        <a:t>llwyddiant</a:t>
                      </a:r>
                      <a:endParaRPr lang="en-US" dirty="0"/>
                    </a:p>
                  </a:txBody>
                  <a:tcPr/>
                </a:tc>
                <a:extLst>
                  <a:ext uri="{0D108BD9-81ED-4DB2-BD59-A6C34878D82A}">
                    <a16:rowId xmlns:a16="http://schemas.microsoft.com/office/drawing/2014/main" val="10001"/>
                  </a:ext>
                </a:extLst>
              </a:tr>
              <a:tr h="370840">
                <a:tc>
                  <a:txBody>
                    <a:bodyPr/>
                    <a:lstStyle/>
                    <a:p>
                      <a:r>
                        <a:rPr lang="en-GB" dirty="0" err="1" smtClean="0"/>
                        <a:t>Gwerthuso</a:t>
                      </a:r>
                      <a:r>
                        <a:rPr lang="en-GB" baseline="0" dirty="0" smtClean="0"/>
                        <a:t> </a:t>
                      </a:r>
                      <a:r>
                        <a:rPr lang="en-GB" baseline="0" dirty="0" err="1" smtClean="0"/>
                        <a:t>dysgu</a:t>
                      </a:r>
                      <a:endParaRPr lang="en-US" dirty="0"/>
                    </a:p>
                  </a:txBody>
                  <a:tcPr/>
                </a:tc>
                <a:extLst>
                  <a:ext uri="{0D108BD9-81ED-4DB2-BD59-A6C34878D82A}">
                    <a16:rowId xmlns:a16="http://schemas.microsoft.com/office/drawing/2014/main" val="10002"/>
                  </a:ext>
                </a:extLst>
              </a:tr>
              <a:tr h="370840">
                <a:tc>
                  <a:txBody>
                    <a:bodyPr/>
                    <a:lstStyle/>
                    <a:p>
                      <a:r>
                        <a:rPr lang="en-GB" dirty="0" err="1" smtClean="0"/>
                        <a:t>Cysylltu’r</a:t>
                      </a:r>
                      <a:r>
                        <a:rPr lang="en-GB" dirty="0" smtClean="0"/>
                        <a:t> </a:t>
                      </a:r>
                      <a:r>
                        <a:rPr lang="en-GB" dirty="0" err="1" smtClean="0"/>
                        <a:t>dysgu</a:t>
                      </a:r>
                      <a:endParaRPr lang="en-US" dirty="0"/>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64958683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4"/>
            <a:ext cx="10058400" cy="1108244"/>
          </a:xfrm>
        </p:spPr>
        <p:txBody>
          <a:bodyPr>
            <a:normAutofit/>
          </a:bodyPr>
          <a:lstStyle/>
          <a:p>
            <a:r>
              <a:rPr lang="en-GB" sz="4000" dirty="0" err="1" smtClean="0"/>
              <a:t>Deilliannau</a:t>
            </a:r>
            <a:r>
              <a:rPr lang="en-GB" sz="4000" dirty="0" smtClean="0"/>
              <a:t> </a:t>
            </a:r>
            <a:r>
              <a:rPr lang="en-GB" sz="4000" dirty="0" err="1"/>
              <a:t>Gwybodaeth</a:t>
            </a:r>
            <a:r>
              <a:rPr lang="en-GB" sz="4000" dirty="0"/>
              <a:t> a </a:t>
            </a:r>
            <a:r>
              <a:rPr lang="en-GB" sz="4000" dirty="0" err="1"/>
              <a:t>Dealltwriaeth</a:t>
            </a:r>
            <a:r>
              <a:rPr lang="en-GB" sz="4000" dirty="0"/>
              <a:t> </a:t>
            </a:r>
            <a:r>
              <a:rPr lang="en-GB" sz="4000" dirty="0" err="1"/>
              <a:t>o’r</a:t>
            </a:r>
            <a:r>
              <a:rPr lang="en-GB" sz="4000" dirty="0"/>
              <a:t> </a:t>
            </a:r>
            <a:r>
              <a:rPr lang="en-GB" sz="4000" dirty="0" err="1"/>
              <a:t>Byd</a:t>
            </a:r>
            <a:endParaRPr lang="en-GB" sz="4000" dirty="0"/>
          </a:p>
        </p:txBody>
      </p:sp>
      <p:sp>
        <p:nvSpPr>
          <p:cNvPr id="3" name="Content Placeholder 2"/>
          <p:cNvSpPr>
            <a:spLocks noGrp="1"/>
          </p:cNvSpPr>
          <p:nvPr>
            <p:ph idx="1"/>
          </p:nvPr>
        </p:nvSpPr>
        <p:spPr/>
        <p:txBody>
          <a:bodyPr>
            <a:normAutofit fontScale="25000" lnSpcReduction="20000"/>
          </a:bodyPr>
          <a:lstStyle/>
          <a:p>
            <a:r>
              <a:rPr lang="en-GB" sz="5600" dirty="0" smtClean="0"/>
              <a:t>4. </a:t>
            </a:r>
            <a:r>
              <a:rPr lang="en-GB" sz="5600" dirty="0" err="1" smtClean="0"/>
              <a:t>Bydd</a:t>
            </a:r>
            <a:r>
              <a:rPr lang="en-GB" sz="5600" dirty="0" smtClean="0"/>
              <a:t> </a:t>
            </a:r>
            <a:r>
              <a:rPr lang="en-GB" sz="5600" dirty="0"/>
              <a:t>y plant </a:t>
            </a:r>
            <a:r>
              <a:rPr lang="en-GB" sz="5600" dirty="0" err="1"/>
              <a:t>yn</a:t>
            </a:r>
            <a:r>
              <a:rPr lang="en-GB" sz="5600" dirty="0"/>
              <a:t> </a:t>
            </a:r>
            <a:r>
              <a:rPr lang="en-GB" sz="5600" dirty="0" err="1"/>
              <a:t>cyfleu</a:t>
            </a:r>
            <a:r>
              <a:rPr lang="en-GB" sz="5600" dirty="0"/>
              <a:t> </a:t>
            </a:r>
            <a:r>
              <a:rPr lang="en-GB" sz="5600" dirty="0" err="1"/>
              <a:t>eu</a:t>
            </a:r>
            <a:r>
              <a:rPr lang="en-GB" sz="5600" dirty="0"/>
              <a:t> </a:t>
            </a:r>
            <a:r>
              <a:rPr lang="en-GB" sz="5600" dirty="0" err="1"/>
              <a:t>gwybodaeth</a:t>
            </a:r>
            <a:r>
              <a:rPr lang="en-GB" sz="5600" dirty="0"/>
              <a:t> </a:t>
            </a:r>
            <a:r>
              <a:rPr lang="en-GB" sz="5600" dirty="0" err="1"/>
              <a:t>a’u</a:t>
            </a:r>
            <a:r>
              <a:rPr lang="en-GB" sz="5600" dirty="0"/>
              <a:t> </a:t>
            </a:r>
            <a:r>
              <a:rPr lang="en-GB" sz="5600" dirty="0" err="1"/>
              <a:t>dealltwriaeth</a:t>
            </a:r>
            <a:r>
              <a:rPr lang="en-GB" sz="5600" dirty="0"/>
              <a:t> </a:t>
            </a:r>
            <a:r>
              <a:rPr lang="en-GB" sz="5600" dirty="0" err="1"/>
              <a:t>ynghylch</a:t>
            </a:r>
            <a:r>
              <a:rPr lang="en-GB" sz="5600" dirty="0"/>
              <a:t> </a:t>
            </a:r>
            <a:r>
              <a:rPr lang="en-GB" sz="5600" dirty="0" err="1"/>
              <a:t>nodweddion</a:t>
            </a:r>
            <a:r>
              <a:rPr lang="en-GB" sz="5600" dirty="0"/>
              <a:t> </a:t>
            </a:r>
            <a:r>
              <a:rPr lang="en-GB" sz="5600" dirty="0" err="1"/>
              <a:t>sylfaenol</a:t>
            </a:r>
            <a:r>
              <a:rPr lang="en-GB" sz="5600" dirty="0"/>
              <a:t> </a:t>
            </a:r>
            <a:r>
              <a:rPr lang="en-GB" sz="5600" dirty="0" err="1"/>
              <a:t>eu</a:t>
            </a:r>
            <a:r>
              <a:rPr lang="en-GB" sz="5600" dirty="0"/>
              <a:t> </a:t>
            </a:r>
            <a:r>
              <a:rPr lang="en-GB" sz="5600" dirty="0" err="1"/>
              <a:t>hardal</a:t>
            </a:r>
            <a:r>
              <a:rPr lang="en-GB" sz="5600" dirty="0"/>
              <a:t> </a:t>
            </a:r>
            <a:r>
              <a:rPr lang="en-GB" sz="5600" dirty="0" err="1"/>
              <a:t>leol</a:t>
            </a:r>
            <a:r>
              <a:rPr lang="en-GB" sz="5600" dirty="0"/>
              <a:t>, </a:t>
            </a:r>
            <a:r>
              <a:rPr lang="en-GB" sz="5600" dirty="0" err="1"/>
              <a:t>gwrthrychau</a:t>
            </a:r>
            <a:r>
              <a:rPr lang="en-GB" sz="5600" dirty="0"/>
              <a:t>, </a:t>
            </a:r>
            <a:r>
              <a:rPr lang="en-GB" sz="5600" dirty="0" err="1"/>
              <a:t>defnyddiau</a:t>
            </a:r>
            <a:r>
              <a:rPr lang="en-GB" sz="5600" dirty="0"/>
              <a:t>, </a:t>
            </a:r>
            <a:r>
              <a:rPr lang="en-GB" sz="5600" dirty="0" err="1"/>
              <a:t>pethau</a:t>
            </a:r>
            <a:r>
              <a:rPr lang="en-GB" sz="5600" dirty="0"/>
              <a:t> </a:t>
            </a:r>
            <a:r>
              <a:rPr lang="en-GB" sz="5600" dirty="0" err="1" smtClean="0"/>
              <a:t>byw</a:t>
            </a:r>
            <a:r>
              <a:rPr lang="en-GB" sz="5600" dirty="0" smtClean="0"/>
              <a:t>…</a:t>
            </a:r>
            <a:r>
              <a:rPr lang="en-GB" sz="5600" dirty="0" err="1" smtClean="0"/>
              <a:t>Byddant</a:t>
            </a:r>
            <a:r>
              <a:rPr lang="en-GB" sz="5600" dirty="0" smtClean="0"/>
              <a:t> </a:t>
            </a:r>
            <a:r>
              <a:rPr lang="en-GB" sz="5600" dirty="0" err="1"/>
              <a:t>yn</a:t>
            </a:r>
            <a:r>
              <a:rPr lang="en-GB" sz="5600" dirty="0"/>
              <a:t> </a:t>
            </a:r>
            <a:r>
              <a:rPr lang="en-GB" sz="5600" b="1" dirty="0" err="1"/>
              <a:t>gwneud</a:t>
            </a:r>
            <a:r>
              <a:rPr lang="en-GB" sz="5600" b="1" dirty="0"/>
              <a:t> </a:t>
            </a:r>
            <a:r>
              <a:rPr lang="en-GB" sz="5600" b="1" dirty="0" err="1"/>
              <a:t>arsylwadau</a:t>
            </a:r>
            <a:r>
              <a:rPr lang="en-GB" sz="5600" b="1" dirty="0"/>
              <a:t>, </a:t>
            </a:r>
            <a:r>
              <a:rPr lang="en-GB" sz="5600" b="1" dirty="0" err="1"/>
              <a:t>yn</a:t>
            </a:r>
            <a:r>
              <a:rPr lang="en-GB" sz="5600" b="1" dirty="0"/>
              <a:t> </a:t>
            </a:r>
            <a:r>
              <a:rPr lang="en-GB" sz="5600" b="1" dirty="0" err="1"/>
              <a:t>gofyn</a:t>
            </a:r>
            <a:r>
              <a:rPr lang="en-GB" sz="5600" b="1" dirty="0"/>
              <a:t> ac </a:t>
            </a:r>
            <a:r>
              <a:rPr lang="en-GB" sz="5600" b="1" dirty="0" err="1"/>
              <a:t>yn</a:t>
            </a:r>
            <a:r>
              <a:rPr lang="en-GB" sz="5600" b="1" dirty="0"/>
              <a:t> </a:t>
            </a:r>
            <a:r>
              <a:rPr lang="en-GB" sz="5600" b="1" dirty="0" err="1"/>
              <a:t>ateb</a:t>
            </a:r>
            <a:r>
              <a:rPr lang="en-GB" sz="5600" b="1" dirty="0"/>
              <a:t> </a:t>
            </a:r>
            <a:r>
              <a:rPr lang="en-GB" sz="5600" b="1" dirty="0" err="1"/>
              <a:t>cwestiynau</a:t>
            </a:r>
            <a:r>
              <a:rPr lang="en-GB" sz="5600" b="1" dirty="0"/>
              <a:t>, </a:t>
            </a:r>
            <a:r>
              <a:rPr lang="en-GB" sz="5600" dirty="0"/>
              <a:t>ac </a:t>
            </a:r>
            <a:r>
              <a:rPr lang="en-GB" sz="5600" dirty="0" err="1"/>
              <a:t>yn</a:t>
            </a:r>
            <a:r>
              <a:rPr lang="en-GB" sz="5600" dirty="0"/>
              <a:t> </a:t>
            </a:r>
            <a:r>
              <a:rPr lang="en-GB" sz="5600" dirty="0" err="1"/>
              <a:t>dod</a:t>
            </a:r>
            <a:r>
              <a:rPr lang="en-GB" sz="5600" dirty="0"/>
              <a:t> o </a:t>
            </a:r>
            <a:r>
              <a:rPr lang="en-GB" sz="5600" dirty="0" err="1"/>
              <a:t>hyd</a:t>
            </a:r>
            <a:r>
              <a:rPr lang="en-GB" sz="5600" dirty="0"/>
              <a:t> </a:t>
            </a:r>
            <a:r>
              <a:rPr lang="en-GB" sz="5600" dirty="0" err="1"/>
              <a:t>i</a:t>
            </a:r>
            <a:r>
              <a:rPr lang="en-GB" sz="5600" dirty="0"/>
              <a:t> </a:t>
            </a:r>
            <a:r>
              <a:rPr lang="en-GB" sz="5600" dirty="0" err="1"/>
              <a:t>atebion</a:t>
            </a:r>
            <a:r>
              <a:rPr lang="en-GB" sz="5600" dirty="0"/>
              <a:t> </a:t>
            </a:r>
            <a:r>
              <a:rPr lang="en-GB" sz="5600" dirty="0" err="1"/>
              <a:t>gan</a:t>
            </a:r>
            <a:r>
              <a:rPr lang="en-GB" sz="5600" dirty="0"/>
              <a:t> </a:t>
            </a:r>
            <a:r>
              <a:rPr lang="en-GB" sz="5600" dirty="0" err="1"/>
              <a:t>ddefnyddio</a:t>
            </a:r>
            <a:r>
              <a:rPr lang="en-GB" sz="5600" dirty="0"/>
              <a:t> </a:t>
            </a:r>
            <a:r>
              <a:rPr lang="en-GB" sz="5600" dirty="0" err="1"/>
              <a:t>ffynonellau</a:t>
            </a:r>
            <a:r>
              <a:rPr lang="en-GB" sz="5600" dirty="0"/>
              <a:t> a </a:t>
            </a:r>
            <a:r>
              <a:rPr lang="en-GB" sz="5600" dirty="0" err="1"/>
              <a:t>deunyddiau</a:t>
            </a:r>
            <a:r>
              <a:rPr lang="en-GB" sz="5600" dirty="0"/>
              <a:t> </a:t>
            </a:r>
            <a:r>
              <a:rPr lang="en-GB" sz="5600" dirty="0" err="1"/>
              <a:t>dysgu</a:t>
            </a:r>
            <a:r>
              <a:rPr lang="en-GB" sz="5600" dirty="0"/>
              <a:t>. </a:t>
            </a:r>
            <a:r>
              <a:rPr lang="en-GB" sz="5600" dirty="0" err="1"/>
              <a:t>Byddant</a:t>
            </a:r>
            <a:r>
              <a:rPr lang="en-GB" sz="5600" dirty="0"/>
              <a:t> </a:t>
            </a:r>
            <a:r>
              <a:rPr lang="en-GB" sz="5600" dirty="0" err="1"/>
              <a:t>yn</a:t>
            </a:r>
            <a:r>
              <a:rPr lang="en-GB" sz="5600" dirty="0"/>
              <a:t> </a:t>
            </a:r>
            <a:r>
              <a:rPr lang="en-GB" sz="5600" b="1" dirty="0" err="1"/>
              <a:t>dechrau</a:t>
            </a:r>
            <a:r>
              <a:rPr lang="en-GB" sz="5600" b="1" dirty="0"/>
              <a:t> </a:t>
            </a:r>
            <a:r>
              <a:rPr lang="en-GB" sz="5600" b="1" dirty="0" err="1"/>
              <a:t>adnabod</a:t>
            </a:r>
            <a:r>
              <a:rPr lang="en-GB" sz="5600" b="1" dirty="0"/>
              <a:t> </a:t>
            </a:r>
            <a:r>
              <a:rPr lang="en-GB" sz="5600" b="1" dirty="0" err="1"/>
              <a:t>yr</a:t>
            </a:r>
            <a:r>
              <a:rPr lang="en-GB" sz="5600" b="1" dirty="0"/>
              <a:t> </a:t>
            </a:r>
            <a:r>
              <a:rPr lang="en-GB" sz="5600" b="1" dirty="0" err="1"/>
              <a:t>hyn</a:t>
            </a:r>
            <a:r>
              <a:rPr lang="en-GB" sz="5600" b="1" dirty="0"/>
              <a:t> a </a:t>
            </a:r>
            <a:r>
              <a:rPr lang="en-GB" sz="5600" b="1" dirty="0" err="1"/>
              <a:t>weithiodd</a:t>
            </a:r>
            <a:r>
              <a:rPr lang="en-GB" sz="5600" b="1" dirty="0"/>
              <a:t> </a:t>
            </a:r>
            <a:r>
              <a:rPr lang="en-GB" sz="5600" b="1" dirty="0" err="1"/>
              <a:t>a’r</a:t>
            </a:r>
            <a:r>
              <a:rPr lang="en-GB" sz="5600" b="1" dirty="0"/>
              <a:t> </a:t>
            </a:r>
            <a:r>
              <a:rPr lang="en-GB" sz="5600" b="1" dirty="0" err="1"/>
              <a:t>hyn</a:t>
            </a:r>
            <a:r>
              <a:rPr lang="en-GB" sz="5600" b="1" dirty="0"/>
              <a:t> </a:t>
            </a:r>
            <a:r>
              <a:rPr lang="en-GB" sz="5600" b="1" dirty="0" err="1"/>
              <a:t>na</a:t>
            </a:r>
            <a:r>
              <a:rPr lang="en-GB" sz="5600" b="1" dirty="0"/>
              <a:t> </a:t>
            </a:r>
            <a:r>
              <a:rPr lang="en-GB" sz="5600" b="1" dirty="0" err="1"/>
              <a:t>weithiodd</a:t>
            </a:r>
            <a:r>
              <a:rPr lang="en-GB" sz="5600" b="1" dirty="0"/>
              <a:t>. </a:t>
            </a:r>
            <a:r>
              <a:rPr lang="en-GB" sz="5600" dirty="0" err="1"/>
              <a:t>Byddant</a:t>
            </a:r>
            <a:r>
              <a:rPr lang="en-GB" sz="5600" dirty="0"/>
              <a:t> </a:t>
            </a:r>
            <a:r>
              <a:rPr lang="en-GB" sz="5600" dirty="0" err="1"/>
              <a:t>yn</a:t>
            </a:r>
            <a:r>
              <a:rPr lang="en-GB" sz="5600" dirty="0"/>
              <a:t> </a:t>
            </a:r>
            <a:r>
              <a:rPr lang="en-GB" sz="5600" dirty="0" err="1"/>
              <a:t>adnabod</a:t>
            </a:r>
            <a:r>
              <a:rPr lang="en-GB" sz="5600" dirty="0"/>
              <a:t> ac </a:t>
            </a:r>
            <a:r>
              <a:rPr lang="en-GB" sz="5600" dirty="0" err="1"/>
              <a:t>yn</a:t>
            </a:r>
            <a:r>
              <a:rPr lang="en-GB" sz="5600" dirty="0"/>
              <a:t> </a:t>
            </a:r>
            <a:r>
              <a:rPr lang="en-GB" sz="5600" dirty="0" err="1"/>
              <a:t>grwpio</a:t>
            </a:r>
            <a:r>
              <a:rPr lang="en-GB" sz="5600" dirty="0"/>
              <a:t> </a:t>
            </a:r>
            <a:r>
              <a:rPr lang="en-GB" sz="5600" dirty="0" err="1"/>
              <a:t>eitemau</a:t>
            </a:r>
            <a:r>
              <a:rPr lang="en-GB" sz="5600" dirty="0"/>
              <a:t> o </a:t>
            </a:r>
            <a:r>
              <a:rPr lang="en-GB" sz="5600" dirty="0" err="1" smtClean="0"/>
              <a:t>wybodaeth</a:t>
            </a:r>
            <a:r>
              <a:rPr lang="en-GB" sz="5600" dirty="0" smtClean="0"/>
              <a:t>… </a:t>
            </a:r>
            <a:r>
              <a:rPr lang="en-GB" sz="5600" dirty="0" err="1"/>
              <a:t>Byddant</a:t>
            </a:r>
            <a:r>
              <a:rPr lang="en-GB" sz="5600" dirty="0"/>
              <a:t> </a:t>
            </a:r>
            <a:r>
              <a:rPr lang="en-GB" sz="5600" dirty="0" err="1"/>
              <a:t>yn</a:t>
            </a:r>
            <a:r>
              <a:rPr lang="en-GB" sz="5600" dirty="0"/>
              <a:t> </a:t>
            </a:r>
            <a:r>
              <a:rPr lang="en-GB" sz="5600" b="1" dirty="0" err="1"/>
              <a:t>gwrando</a:t>
            </a:r>
            <a:r>
              <a:rPr lang="en-GB" sz="5600" b="1" dirty="0"/>
              <a:t> </a:t>
            </a:r>
            <a:r>
              <a:rPr lang="en-GB" sz="5600" b="1" dirty="0" err="1"/>
              <a:t>ar</a:t>
            </a:r>
            <a:r>
              <a:rPr lang="en-GB" sz="5600" b="1" dirty="0"/>
              <a:t> </a:t>
            </a:r>
            <a:r>
              <a:rPr lang="en-GB" sz="5600" b="1" dirty="0" err="1"/>
              <a:t>syniadau</a:t>
            </a:r>
            <a:r>
              <a:rPr lang="en-GB" sz="5600" b="1" dirty="0"/>
              <a:t> </a:t>
            </a:r>
            <a:r>
              <a:rPr lang="en-GB" sz="5600" b="1" dirty="0" err="1"/>
              <a:t>gwyddonol</a:t>
            </a:r>
            <a:r>
              <a:rPr lang="en-GB" sz="5600" b="1" dirty="0"/>
              <a:t> </a:t>
            </a:r>
            <a:r>
              <a:rPr lang="en-GB" sz="5600" dirty="0"/>
              <a:t>ac </a:t>
            </a:r>
            <a:r>
              <a:rPr lang="en-GB" sz="5600" dirty="0" err="1"/>
              <a:t>yn</a:t>
            </a:r>
            <a:r>
              <a:rPr lang="en-GB" sz="5600" dirty="0"/>
              <a:t> </a:t>
            </a:r>
            <a:r>
              <a:rPr lang="en-GB" sz="5600" dirty="0" err="1"/>
              <a:t>ymateb</a:t>
            </a:r>
            <a:r>
              <a:rPr lang="en-GB" sz="5600" dirty="0"/>
              <a:t> </a:t>
            </a:r>
            <a:r>
              <a:rPr lang="en-GB" sz="5600" dirty="0" err="1"/>
              <a:t>yn</a:t>
            </a:r>
            <a:r>
              <a:rPr lang="en-GB" sz="5600" dirty="0"/>
              <a:t> </a:t>
            </a:r>
            <a:r>
              <a:rPr lang="en-GB" sz="5600" dirty="0" err="1"/>
              <a:t>briodol</a:t>
            </a:r>
            <a:r>
              <a:rPr lang="en-GB" sz="5600" dirty="0"/>
              <a:t> </a:t>
            </a:r>
            <a:r>
              <a:rPr lang="en-GB" sz="5600" dirty="0" err="1"/>
              <a:t>iddynt</a:t>
            </a:r>
            <a:r>
              <a:rPr lang="en-GB" sz="5600" dirty="0"/>
              <a:t>. </a:t>
            </a:r>
            <a:r>
              <a:rPr lang="en-GB" sz="5600" dirty="0" err="1"/>
              <a:t>Byddant</a:t>
            </a:r>
            <a:r>
              <a:rPr lang="en-GB" sz="5600" dirty="0"/>
              <a:t> </a:t>
            </a:r>
            <a:r>
              <a:rPr lang="en-GB" sz="5600" dirty="0" err="1"/>
              <a:t>yn</a:t>
            </a:r>
            <a:r>
              <a:rPr lang="en-GB" sz="5600" dirty="0"/>
              <a:t> </a:t>
            </a:r>
            <a:r>
              <a:rPr lang="en-GB" sz="5600" b="1" dirty="0" err="1"/>
              <a:t>adnabod</a:t>
            </a:r>
            <a:r>
              <a:rPr lang="en-GB" sz="5600" b="1" dirty="0"/>
              <a:t> ac </a:t>
            </a:r>
            <a:r>
              <a:rPr lang="en-GB" sz="5600" b="1" dirty="0" err="1"/>
              <a:t>yn</a:t>
            </a:r>
            <a:r>
              <a:rPr lang="en-GB" sz="5600" b="1" dirty="0"/>
              <a:t> </a:t>
            </a:r>
            <a:r>
              <a:rPr lang="en-GB" sz="5600" b="1" dirty="0" err="1"/>
              <a:t>enwi</a:t>
            </a:r>
            <a:r>
              <a:rPr lang="en-GB" sz="5600" b="1" dirty="0"/>
              <a:t> </a:t>
            </a:r>
            <a:r>
              <a:rPr lang="en-GB" sz="5600" dirty="0" err="1"/>
              <a:t>ystod</a:t>
            </a:r>
            <a:r>
              <a:rPr lang="en-GB" sz="5600" dirty="0"/>
              <a:t> o </a:t>
            </a:r>
            <a:r>
              <a:rPr lang="en-GB" sz="5600" dirty="0" err="1"/>
              <a:t>anifeiliaid</a:t>
            </a:r>
            <a:r>
              <a:rPr lang="en-GB" sz="5600" dirty="0"/>
              <a:t>, </a:t>
            </a:r>
            <a:r>
              <a:rPr lang="en-GB" sz="5600" dirty="0" err="1"/>
              <a:t>gwrthrychau</a:t>
            </a:r>
            <a:r>
              <a:rPr lang="en-GB" sz="5600" dirty="0"/>
              <a:t>, </a:t>
            </a:r>
            <a:r>
              <a:rPr lang="en-GB" sz="5600" dirty="0" err="1"/>
              <a:t>defnyddiau</a:t>
            </a:r>
            <a:r>
              <a:rPr lang="en-GB" sz="5600" dirty="0"/>
              <a:t>, </a:t>
            </a:r>
            <a:r>
              <a:rPr lang="en-GB" sz="5600" dirty="0" err="1"/>
              <a:t>ffynonellau</a:t>
            </a:r>
            <a:r>
              <a:rPr lang="en-GB" sz="5600" dirty="0"/>
              <a:t> </a:t>
            </a:r>
            <a:r>
              <a:rPr lang="en-GB" sz="5600" dirty="0" err="1"/>
              <a:t>goleuni</a:t>
            </a:r>
            <a:r>
              <a:rPr lang="en-GB" sz="5600" dirty="0"/>
              <a:t> a </a:t>
            </a:r>
            <a:r>
              <a:rPr lang="en-GB" sz="5600" dirty="0" err="1"/>
              <a:t>ffynonellau</a:t>
            </a:r>
            <a:r>
              <a:rPr lang="en-GB" sz="5600" dirty="0"/>
              <a:t> </a:t>
            </a:r>
            <a:r>
              <a:rPr lang="en-GB" sz="5600" dirty="0" err="1" smtClean="0"/>
              <a:t>sŵn</a:t>
            </a:r>
            <a:r>
              <a:rPr lang="en-GB" sz="5600" dirty="0" smtClean="0"/>
              <a:t> </a:t>
            </a:r>
            <a:r>
              <a:rPr lang="en-GB" sz="5600" dirty="0" err="1"/>
              <a:t>cyffredin</a:t>
            </a:r>
            <a:r>
              <a:rPr lang="en-GB" sz="5600" dirty="0"/>
              <a:t>. </a:t>
            </a:r>
            <a:endParaRPr lang="en-GB" sz="5600" dirty="0" smtClean="0"/>
          </a:p>
          <a:p>
            <a:r>
              <a:rPr lang="en-GB" sz="5600" dirty="0" smtClean="0"/>
              <a:t>5. </a:t>
            </a:r>
            <a:r>
              <a:rPr lang="en-GB" sz="5600" dirty="0" err="1"/>
              <a:t>Byddant</a:t>
            </a:r>
            <a:r>
              <a:rPr lang="en-GB" sz="5600" dirty="0"/>
              <a:t> </a:t>
            </a:r>
            <a:r>
              <a:rPr lang="en-GB" sz="5600" dirty="0" err="1"/>
              <a:t>yn</a:t>
            </a:r>
            <a:r>
              <a:rPr lang="en-GB" sz="5600" dirty="0"/>
              <a:t> </a:t>
            </a:r>
            <a:r>
              <a:rPr lang="en-GB" sz="5600" dirty="0" err="1"/>
              <a:t>defnyddio</a:t>
            </a:r>
            <a:r>
              <a:rPr lang="en-GB" sz="5600" dirty="0"/>
              <a:t> offer </a:t>
            </a:r>
            <a:r>
              <a:rPr lang="en-GB" sz="5600" dirty="0" err="1"/>
              <a:t>syml</a:t>
            </a:r>
            <a:r>
              <a:rPr lang="en-GB" sz="5600" dirty="0"/>
              <a:t> </a:t>
            </a:r>
            <a:r>
              <a:rPr lang="en-GB" sz="5600" dirty="0" err="1"/>
              <a:t>i</a:t>
            </a:r>
            <a:r>
              <a:rPr lang="en-GB" sz="5600" dirty="0"/>
              <a:t> </a:t>
            </a:r>
            <a:r>
              <a:rPr lang="en-GB" sz="5600" dirty="0" err="1"/>
              <a:t>wneud</a:t>
            </a:r>
            <a:r>
              <a:rPr lang="en-GB" sz="5600" dirty="0"/>
              <a:t> </a:t>
            </a:r>
            <a:r>
              <a:rPr lang="en-GB" sz="5600" dirty="0" err="1"/>
              <a:t>digon</a:t>
            </a:r>
            <a:r>
              <a:rPr lang="en-GB" sz="5600" dirty="0"/>
              <a:t> o </a:t>
            </a:r>
            <a:r>
              <a:rPr lang="en-GB" sz="5600" dirty="0" err="1"/>
              <a:t>arsylwadau</a:t>
            </a:r>
            <a:r>
              <a:rPr lang="en-GB" sz="5600" dirty="0"/>
              <a:t> </a:t>
            </a:r>
            <a:r>
              <a:rPr lang="en-GB" sz="5600" dirty="0" err="1"/>
              <a:t>i’w</a:t>
            </a:r>
            <a:r>
              <a:rPr lang="en-GB" sz="5600" dirty="0"/>
              <a:t> </a:t>
            </a:r>
            <a:r>
              <a:rPr lang="en-GB" sz="5600" dirty="0" err="1"/>
              <a:t>galluogi</a:t>
            </a:r>
            <a:r>
              <a:rPr lang="en-GB" sz="5600" dirty="0"/>
              <a:t> </a:t>
            </a:r>
            <a:r>
              <a:rPr lang="en-GB" sz="5600" dirty="0" err="1"/>
              <a:t>i</a:t>
            </a:r>
            <a:r>
              <a:rPr lang="en-GB" sz="5600" dirty="0"/>
              <a:t> </a:t>
            </a:r>
            <a:r>
              <a:rPr lang="en-GB" sz="5600" b="1" dirty="0" err="1"/>
              <a:t>ddidoli</a:t>
            </a:r>
            <a:r>
              <a:rPr lang="en-GB" sz="5600" b="1" dirty="0"/>
              <a:t>, </a:t>
            </a:r>
            <a:r>
              <a:rPr lang="en-GB" sz="5600" b="1" dirty="0" err="1"/>
              <a:t>grwpio</a:t>
            </a:r>
            <a:r>
              <a:rPr lang="en-GB" sz="5600" b="1" dirty="0"/>
              <a:t> a </a:t>
            </a:r>
            <a:r>
              <a:rPr lang="en-GB" sz="5600" b="1" dirty="0" err="1"/>
              <a:t>chymharu</a:t>
            </a:r>
            <a:r>
              <a:rPr lang="en-GB" sz="5600" b="1" dirty="0"/>
              <a:t> </a:t>
            </a:r>
            <a:r>
              <a:rPr lang="en-GB" sz="5600" dirty="0" err="1"/>
              <a:t>gwrthrychau</a:t>
            </a:r>
            <a:r>
              <a:rPr lang="en-GB" sz="5600" dirty="0"/>
              <a:t>, </a:t>
            </a:r>
            <a:r>
              <a:rPr lang="en-GB" sz="5600" dirty="0" err="1"/>
              <a:t>defnyddiau</a:t>
            </a:r>
            <a:r>
              <a:rPr lang="en-GB" sz="5600" dirty="0"/>
              <a:t>, </a:t>
            </a:r>
            <a:r>
              <a:rPr lang="en-GB" sz="5600" dirty="0" err="1"/>
              <a:t>pethau</a:t>
            </a:r>
            <a:r>
              <a:rPr lang="en-GB" sz="5600" dirty="0"/>
              <a:t> </a:t>
            </a:r>
            <a:r>
              <a:rPr lang="en-GB" sz="5600" dirty="0" err="1"/>
              <a:t>byw</a:t>
            </a:r>
            <a:r>
              <a:rPr lang="en-GB" sz="5600" dirty="0"/>
              <a:t> a </a:t>
            </a:r>
            <a:r>
              <a:rPr lang="en-GB" sz="5600" dirty="0" err="1"/>
              <a:t>digwyddiadau</a:t>
            </a:r>
            <a:r>
              <a:rPr lang="en-GB" sz="5600" dirty="0"/>
              <a:t>. </a:t>
            </a:r>
            <a:r>
              <a:rPr lang="en-GB" sz="5600" dirty="0" err="1"/>
              <a:t>Byddant</a:t>
            </a:r>
            <a:r>
              <a:rPr lang="en-GB" sz="5600" dirty="0"/>
              <a:t> </a:t>
            </a:r>
            <a:r>
              <a:rPr lang="en-GB" sz="5600" dirty="0" err="1"/>
              <a:t>yn</a:t>
            </a:r>
            <a:r>
              <a:rPr lang="en-GB" sz="5600" dirty="0"/>
              <a:t> </a:t>
            </a:r>
            <a:r>
              <a:rPr lang="en-GB" sz="5600" b="1" dirty="0" err="1"/>
              <a:t>disgrifio’r</a:t>
            </a:r>
            <a:r>
              <a:rPr lang="en-GB" sz="5600" b="1" dirty="0"/>
              <a:t> sail </a:t>
            </a:r>
            <a:r>
              <a:rPr lang="en-GB" sz="5600" b="1" dirty="0" err="1"/>
              <a:t>ar</a:t>
            </a:r>
            <a:r>
              <a:rPr lang="en-GB" sz="5600" b="1" dirty="0"/>
              <a:t> </a:t>
            </a:r>
            <a:r>
              <a:rPr lang="en-GB" sz="5600" b="1" dirty="0" err="1"/>
              <a:t>gyfer</a:t>
            </a:r>
            <a:r>
              <a:rPr lang="en-GB" sz="5600" b="1" dirty="0"/>
              <a:t> y </a:t>
            </a:r>
            <a:r>
              <a:rPr lang="en-GB" sz="5600" b="1" dirty="0" err="1"/>
              <a:t>grwpio</a:t>
            </a:r>
            <a:r>
              <a:rPr lang="en-GB" sz="5600" b="1" dirty="0"/>
              <a:t> </a:t>
            </a:r>
            <a:r>
              <a:rPr lang="en-GB" sz="5600" b="1" dirty="0" err="1"/>
              <a:t>gan</a:t>
            </a:r>
            <a:r>
              <a:rPr lang="en-GB" sz="5600" b="1" dirty="0"/>
              <a:t> </a:t>
            </a:r>
            <a:r>
              <a:rPr lang="en-GB" sz="5600" b="1" dirty="0" err="1"/>
              <a:t>ddefnyddio</a:t>
            </a:r>
            <a:r>
              <a:rPr lang="en-GB" sz="5600" b="1" dirty="0"/>
              <a:t> </a:t>
            </a:r>
            <a:r>
              <a:rPr lang="en-GB" sz="5600" b="1" dirty="0" err="1"/>
              <a:t>gwahaniaethau</a:t>
            </a:r>
            <a:r>
              <a:rPr lang="en-GB" sz="5600" b="1" dirty="0"/>
              <a:t> </a:t>
            </a:r>
            <a:r>
              <a:rPr lang="en-GB" sz="5600" b="1" dirty="0" err="1"/>
              <a:t>syml</a:t>
            </a:r>
            <a:r>
              <a:rPr lang="en-GB" sz="5600" b="1" dirty="0"/>
              <a:t> </a:t>
            </a:r>
            <a:r>
              <a:rPr lang="en-GB" sz="5600" dirty="0" err="1"/>
              <a:t>rhwng</a:t>
            </a:r>
            <a:r>
              <a:rPr lang="en-GB" sz="5600" dirty="0"/>
              <a:t> </a:t>
            </a:r>
            <a:r>
              <a:rPr lang="en-GB" sz="5600" dirty="0" err="1"/>
              <a:t>pethau</a:t>
            </a:r>
            <a:r>
              <a:rPr lang="en-GB" sz="5600" dirty="0"/>
              <a:t> </a:t>
            </a:r>
            <a:r>
              <a:rPr lang="en-GB" sz="5600" dirty="0" err="1"/>
              <a:t>byw</a:t>
            </a:r>
            <a:r>
              <a:rPr lang="en-GB" sz="5600" dirty="0"/>
              <a:t>, </a:t>
            </a:r>
            <a:r>
              <a:rPr lang="en-GB" sz="5600" dirty="0" err="1"/>
              <a:t>gwrthrychau</a:t>
            </a:r>
            <a:r>
              <a:rPr lang="en-GB" sz="5600" dirty="0"/>
              <a:t>, </a:t>
            </a:r>
            <a:r>
              <a:rPr lang="en-GB" sz="5600" dirty="0" err="1"/>
              <a:t>defnyddiau</a:t>
            </a:r>
            <a:r>
              <a:rPr lang="en-GB" sz="5600" dirty="0"/>
              <a:t> a </a:t>
            </a:r>
            <a:r>
              <a:rPr lang="en-GB" sz="5600" dirty="0" err="1"/>
              <a:t>ffenomena</a:t>
            </a:r>
            <a:r>
              <a:rPr lang="en-GB" sz="5600" dirty="0"/>
              <a:t> </a:t>
            </a:r>
            <a:r>
              <a:rPr lang="en-GB" sz="5600" dirty="0" err="1"/>
              <a:t>ffisegol</a:t>
            </a:r>
            <a:r>
              <a:rPr lang="en-GB" sz="5600" dirty="0"/>
              <a:t>. </a:t>
            </a:r>
            <a:r>
              <a:rPr lang="en-GB" sz="5600" dirty="0" err="1"/>
              <a:t>Byddant</a:t>
            </a:r>
            <a:r>
              <a:rPr lang="en-GB" sz="5600" dirty="0"/>
              <a:t> </a:t>
            </a:r>
            <a:r>
              <a:rPr lang="en-GB" sz="5600" dirty="0" err="1"/>
              <a:t>yn</a:t>
            </a:r>
            <a:r>
              <a:rPr lang="en-GB" sz="5600" dirty="0"/>
              <a:t> </a:t>
            </a:r>
            <a:r>
              <a:rPr lang="en-GB" sz="5600" b="1" dirty="0" err="1"/>
              <a:t>gofyn</a:t>
            </a:r>
            <a:r>
              <a:rPr lang="en-GB" sz="5600" b="1" dirty="0"/>
              <a:t> ac </a:t>
            </a:r>
            <a:r>
              <a:rPr lang="en-GB" sz="5600" b="1" dirty="0" err="1"/>
              <a:t>yn</a:t>
            </a:r>
            <a:r>
              <a:rPr lang="en-GB" sz="5600" b="1" dirty="0"/>
              <a:t> </a:t>
            </a:r>
            <a:r>
              <a:rPr lang="en-GB" sz="5600" b="1" dirty="0" err="1"/>
              <a:t>ateb</a:t>
            </a:r>
            <a:r>
              <a:rPr lang="en-GB" sz="5600" b="1" dirty="0"/>
              <a:t> </a:t>
            </a:r>
            <a:r>
              <a:rPr lang="en-GB" sz="5600" b="1" dirty="0" err="1"/>
              <a:t>cwestiynau</a:t>
            </a:r>
            <a:r>
              <a:rPr lang="en-GB" sz="5600" b="1" dirty="0"/>
              <a:t>, </a:t>
            </a:r>
            <a:r>
              <a:rPr lang="en-GB" sz="5600" b="1" dirty="0" err="1"/>
              <a:t>yn</a:t>
            </a:r>
            <a:r>
              <a:rPr lang="en-GB" sz="5600" b="1" dirty="0"/>
              <a:t> </a:t>
            </a:r>
            <a:r>
              <a:rPr lang="en-GB" sz="5600" b="1" dirty="0" err="1"/>
              <a:t>gwneud</a:t>
            </a:r>
            <a:r>
              <a:rPr lang="en-GB" sz="5600" b="1" dirty="0"/>
              <a:t> </a:t>
            </a:r>
            <a:r>
              <a:rPr lang="en-GB" sz="5600" b="1" dirty="0" err="1"/>
              <a:t>arsylwadau</a:t>
            </a:r>
            <a:r>
              <a:rPr lang="en-GB" sz="5600" b="1" dirty="0"/>
              <a:t>, </a:t>
            </a:r>
            <a:r>
              <a:rPr lang="en-GB" sz="5600" b="1" dirty="0" err="1"/>
              <a:t>yn</a:t>
            </a:r>
            <a:r>
              <a:rPr lang="en-GB" sz="5600" b="1" dirty="0"/>
              <a:t> </a:t>
            </a:r>
            <a:r>
              <a:rPr lang="en-GB" sz="5600" b="1" dirty="0" err="1"/>
              <a:t>casglu</a:t>
            </a:r>
            <a:r>
              <a:rPr lang="en-GB" sz="5600" b="1" dirty="0"/>
              <a:t> </a:t>
            </a:r>
            <a:r>
              <a:rPr lang="en-GB" sz="5600" b="1" dirty="0" err="1"/>
              <a:t>gwybodaeth</a:t>
            </a:r>
            <a:r>
              <a:rPr lang="en-GB" sz="5600" dirty="0"/>
              <a:t> ac </a:t>
            </a:r>
            <a:r>
              <a:rPr lang="en-GB" sz="5600" dirty="0" err="1"/>
              <a:t>yn</a:t>
            </a:r>
            <a:r>
              <a:rPr lang="en-GB" sz="5600" dirty="0"/>
              <a:t> </a:t>
            </a:r>
            <a:r>
              <a:rPr lang="en-GB" sz="5600" b="1" dirty="0" err="1"/>
              <a:t>dod</a:t>
            </a:r>
            <a:r>
              <a:rPr lang="en-GB" sz="5600" b="1" dirty="0"/>
              <a:t> o </a:t>
            </a:r>
            <a:r>
              <a:rPr lang="en-GB" sz="5600" b="1" dirty="0" err="1"/>
              <a:t>hyd</a:t>
            </a:r>
            <a:r>
              <a:rPr lang="en-GB" sz="5600" b="1" dirty="0"/>
              <a:t> </a:t>
            </a:r>
            <a:r>
              <a:rPr lang="en-GB" sz="5600" b="1" dirty="0" err="1"/>
              <a:t>i</a:t>
            </a:r>
            <a:r>
              <a:rPr lang="en-GB" sz="5600" b="1" dirty="0"/>
              <a:t> </a:t>
            </a:r>
            <a:r>
              <a:rPr lang="en-GB" sz="5600" b="1" dirty="0" err="1"/>
              <a:t>atebion</a:t>
            </a:r>
            <a:r>
              <a:rPr lang="en-GB" sz="5600" b="1" dirty="0"/>
              <a:t> </a:t>
            </a:r>
            <a:r>
              <a:rPr lang="en-GB" sz="5600" dirty="0" err="1"/>
              <a:t>gan</a:t>
            </a:r>
            <a:r>
              <a:rPr lang="en-GB" sz="5600" dirty="0"/>
              <a:t> </a:t>
            </a:r>
            <a:r>
              <a:rPr lang="en-GB" sz="5600" dirty="0" err="1"/>
              <a:t>ddefnyddio’r</a:t>
            </a:r>
            <a:r>
              <a:rPr lang="en-GB" sz="5600" dirty="0"/>
              <a:t> </a:t>
            </a:r>
            <a:r>
              <a:rPr lang="en-GB" sz="5600" dirty="0" err="1"/>
              <a:t>ffynonellau</a:t>
            </a:r>
            <a:r>
              <a:rPr lang="en-GB" sz="5600" dirty="0"/>
              <a:t>/</a:t>
            </a:r>
            <a:r>
              <a:rPr lang="en-GB" sz="5600" dirty="0" err="1"/>
              <a:t>deunyddiau</a:t>
            </a:r>
            <a:r>
              <a:rPr lang="en-GB" sz="5600" dirty="0"/>
              <a:t> </a:t>
            </a:r>
            <a:r>
              <a:rPr lang="en-GB" sz="5600" dirty="0" err="1"/>
              <a:t>dysgu</a:t>
            </a:r>
            <a:r>
              <a:rPr lang="en-GB" sz="5600" dirty="0"/>
              <a:t> a </a:t>
            </a:r>
            <a:r>
              <a:rPr lang="en-GB" sz="5600" dirty="0" err="1"/>
              <a:t>ddarperir</a:t>
            </a:r>
            <a:r>
              <a:rPr lang="en-GB" sz="5600" dirty="0"/>
              <a:t>. </a:t>
            </a:r>
            <a:r>
              <a:rPr lang="en-GB" sz="5600" dirty="0" err="1"/>
              <a:t>Byddant</a:t>
            </a:r>
            <a:r>
              <a:rPr lang="en-GB" sz="5600" dirty="0"/>
              <a:t> </a:t>
            </a:r>
            <a:r>
              <a:rPr lang="en-GB" sz="5600" dirty="0" err="1"/>
              <a:t>yn</a:t>
            </a:r>
            <a:r>
              <a:rPr lang="en-GB" sz="5600" dirty="0"/>
              <a:t> </a:t>
            </a:r>
            <a:r>
              <a:rPr lang="en-GB" sz="5600" dirty="0" err="1"/>
              <a:t>cyfleu</a:t>
            </a:r>
            <a:r>
              <a:rPr lang="en-GB" sz="5600" dirty="0"/>
              <a:t> </a:t>
            </a:r>
            <a:r>
              <a:rPr lang="en-GB" sz="5600" dirty="0" err="1"/>
              <a:t>gwybodaeth</a:t>
            </a:r>
            <a:r>
              <a:rPr lang="en-GB" sz="5600" dirty="0"/>
              <a:t> am y </a:t>
            </a:r>
            <a:r>
              <a:rPr lang="en-GB" sz="5600" dirty="0" err="1"/>
              <a:t>camau</a:t>
            </a:r>
            <a:r>
              <a:rPr lang="en-GB" sz="5600" dirty="0"/>
              <a:t> y </a:t>
            </a:r>
            <a:r>
              <a:rPr lang="en-GB" sz="5600" dirty="0" err="1"/>
              <a:t>mae</a:t>
            </a:r>
            <a:r>
              <a:rPr lang="en-GB" sz="5600" dirty="0"/>
              <a:t> </a:t>
            </a:r>
            <a:r>
              <a:rPr lang="en-GB" sz="5600" dirty="0" err="1"/>
              <a:t>angen</a:t>
            </a:r>
            <a:r>
              <a:rPr lang="en-GB" sz="5600" dirty="0"/>
              <a:t> </a:t>
            </a:r>
            <a:r>
              <a:rPr lang="en-GB" sz="5600" dirty="0" err="1"/>
              <a:t>eu</a:t>
            </a:r>
            <a:r>
              <a:rPr lang="en-GB" sz="5600" dirty="0"/>
              <a:t> </a:t>
            </a:r>
            <a:r>
              <a:rPr lang="en-GB" sz="5600" dirty="0" err="1"/>
              <a:t>cymryd</a:t>
            </a:r>
            <a:r>
              <a:rPr lang="en-GB" sz="5600" dirty="0"/>
              <a:t> </a:t>
            </a:r>
            <a:r>
              <a:rPr lang="en-GB" sz="5600" dirty="0" err="1"/>
              <a:t>i</a:t>
            </a:r>
            <a:r>
              <a:rPr lang="en-GB" sz="5600" dirty="0"/>
              <a:t> </a:t>
            </a:r>
            <a:r>
              <a:rPr lang="en-GB" sz="5600" dirty="0" err="1"/>
              <a:t>gynnal</a:t>
            </a:r>
            <a:r>
              <a:rPr lang="en-GB" sz="5600" dirty="0"/>
              <a:t> </a:t>
            </a:r>
            <a:r>
              <a:rPr lang="en-GB" sz="5600" dirty="0" err="1"/>
              <a:t>eu</a:t>
            </a:r>
            <a:r>
              <a:rPr lang="en-GB" sz="5600" dirty="0"/>
              <a:t> </a:t>
            </a:r>
            <a:r>
              <a:rPr lang="en-GB" sz="5600" dirty="0" err="1"/>
              <a:t>hymchwiliadau</a:t>
            </a:r>
            <a:r>
              <a:rPr lang="en-GB" sz="5600" dirty="0"/>
              <a:t>. </a:t>
            </a:r>
            <a:r>
              <a:rPr lang="en-GB" sz="5600" dirty="0" err="1"/>
              <a:t>Byddant</a:t>
            </a:r>
            <a:r>
              <a:rPr lang="en-GB" sz="5600" dirty="0"/>
              <a:t> </a:t>
            </a:r>
            <a:r>
              <a:rPr lang="en-GB" sz="5600" dirty="0" err="1"/>
              <a:t>yn</a:t>
            </a:r>
            <a:r>
              <a:rPr lang="en-GB" sz="5600" dirty="0"/>
              <a:t> </a:t>
            </a:r>
            <a:r>
              <a:rPr lang="en-GB" sz="5600" dirty="0" err="1"/>
              <a:t>defnyddio</a:t>
            </a:r>
            <a:r>
              <a:rPr lang="en-GB" sz="5600" dirty="0"/>
              <a:t> </a:t>
            </a:r>
            <a:r>
              <a:rPr lang="en-GB" sz="5600" dirty="0" err="1"/>
              <a:t>eu</a:t>
            </a:r>
            <a:r>
              <a:rPr lang="en-GB" sz="5600" dirty="0"/>
              <a:t> </a:t>
            </a:r>
            <a:r>
              <a:rPr lang="en-GB" sz="5600" b="1" dirty="0" err="1"/>
              <a:t>profiadau</a:t>
            </a:r>
            <a:r>
              <a:rPr lang="en-GB" sz="5600" b="1" dirty="0"/>
              <a:t> </a:t>
            </a:r>
            <a:r>
              <a:rPr lang="en-GB" sz="5600" b="1" dirty="0" err="1"/>
              <a:t>i</a:t>
            </a:r>
            <a:r>
              <a:rPr lang="en-GB" sz="5600" b="1" dirty="0"/>
              <a:t> </a:t>
            </a:r>
            <a:r>
              <a:rPr lang="en-GB" sz="5600" b="1" dirty="0" err="1"/>
              <a:t>ddatblygu</a:t>
            </a:r>
            <a:r>
              <a:rPr lang="en-GB" sz="5600" b="1" dirty="0"/>
              <a:t> </a:t>
            </a:r>
            <a:r>
              <a:rPr lang="en-GB" sz="5600" b="1" dirty="0" err="1"/>
              <a:t>eu</a:t>
            </a:r>
            <a:r>
              <a:rPr lang="en-GB" sz="5600" b="1" dirty="0"/>
              <a:t> </a:t>
            </a:r>
            <a:r>
              <a:rPr lang="en-GB" sz="5600" b="1" dirty="0" err="1"/>
              <a:t>syniadau</a:t>
            </a:r>
            <a:r>
              <a:rPr lang="en-GB" sz="5600" b="1" dirty="0"/>
              <a:t> </a:t>
            </a:r>
            <a:r>
              <a:rPr lang="en-GB" sz="5600" b="1" dirty="0" err="1"/>
              <a:t>eu</a:t>
            </a:r>
            <a:r>
              <a:rPr lang="en-GB" sz="5600" b="1" dirty="0"/>
              <a:t> </a:t>
            </a:r>
            <a:r>
              <a:rPr lang="en-GB" sz="5600" b="1" dirty="0" err="1"/>
              <a:t>hunain</a:t>
            </a:r>
            <a:r>
              <a:rPr lang="en-GB" sz="5600" dirty="0"/>
              <a:t>. </a:t>
            </a:r>
            <a:r>
              <a:rPr lang="en-GB" sz="5600" dirty="0" err="1"/>
              <a:t>Byddant</a:t>
            </a:r>
            <a:r>
              <a:rPr lang="en-GB" sz="5600" dirty="0"/>
              <a:t> </a:t>
            </a:r>
            <a:r>
              <a:rPr lang="en-GB" sz="5600" dirty="0" err="1"/>
              <a:t>yn</a:t>
            </a:r>
            <a:r>
              <a:rPr lang="en-GB" sz="5600" dirty="0"/>
              <a:t> </a:t>
            </a:r>
            <a:r>
              <a:rPr lang="en-GB" sz="5600" dirty="0" err="1"/>
              <a:t>myfyrio</a:t>
            </a:r>
            <a:r>
              <a:rPr lang="en-GB" sz="5600" dirty="0"/>
              <a:t> ac </a:t>
            </a:r>
            <a:r>
              <a:rPr lang="en-GB" sz="5600" dirty="0" err="1"/>
              <a:t>yn</a:t>
            </a:r>
            <a:r>
              <a:rPr lang="en-GB" sz="5600" dirty="0"/>
              <a:t> </a:t>
            </a:r>
            <a:r>
              <a:rPr lang="en-GB" sz="5600" b="1" dirty="0" err="1"/>
              <a:t>gwerthuso</a:t>
            </a:r>
            <a:r>
              <a:rPr lang="en-GB" sz="5600" b="1" dirty="0"/>
              <a:t> </a:t>
            </a:r>
            <a:r>
              <a:rPr lang="en-GB" sz="5600" b="1" dirty="0" err="1"/>
              <a:t>drwy</a:t>
            </a:r>
            <a:r>
              <a:rPr lang="en-GB" sz="5600" b="1" dirty="0"/>
              <a:t> </a:t>
            </a:r>
            <a:r>
              <a:rPr lang="en-GB" sz="5600" b="1" dirty="0" err="1"/>
              <a:t>ddisgrifio</a:t>
            </a:r>
            <a:r>
              <a:rPr lang="en-GB" sz="5600" b="1" dirty="0"/>
              <a:t> </a:t>
            </a:r>
            <a:r>
              <a:rPr lang="en-GB" sz="5600" b="1" dirty="0" err="1"/>
              <a:t>eu</a:t>
            </a:r>
            <a:r>
              <a:rPr lang="en-GB" sz="5600" b="1" dirty="0"/>
              <a:t> </a:t>
            </a:r>
            <a:r>
              <a:rPr lang="en-GB" sz="5600" b="1" dirty="0" err="1"/>
              <a:t>gwaith</a:t>
            </a:r>
            <a:r>
              <a:rPr lang="en-GB" sz="5600" b="1" dirty="0"/>
              <a:t> </a:t>
            </a:r>
            <a:r>
              <a:rPr lang="en-GB" sz="5600" b="1" dirty="0" err="1"/>
              <a:t>yn</a:t>
            </a:r>
            <a:r>
              <a:rPr lang="en-GB" sz="5600" b="1" dirty="0"/>
              <a:t> </a:t>
            </a:r>
            <a:r>
              <a:rPr lang="en-GB" sz="5600" b="1" dirty="0" err="1"/>
              <a:t>fanwl</a:t>
            </a:r>
            <a:r>
              <a:rPr lang="en-GB" sz="5600" b="1" dirty="0"/>
              <a:t> </a:t>
            </a:r>
            <a:r>
              <a:rPr lang="en-GB" sz="5600" dirty="0" err="1"/>
              <a:t>gan</a:t>
            </a:r>
            <a:r>
              <a:rPr lang="en-GB" sz="5600" dirty="0"/>
              <a:t> </a:t>
            </a:r>
            <a:r>
              <a:rPr lang="en-GB" sz="5600" dirty="0" err="1"/>
              <a:t>ddefnyddio</a:t>
            </a:r>
            <a:r>
              <a:rPr lang="en-GB" sz="5600" dirty="0"/>
              <a:t> </a:t>
            </a:r>
            <a:r>
              <a:rPr lang="en-GB" sz="5600" dirty="0" err="1"/>
              <a:t>geirfa</a:t>
            </a:r>
            <a:r>
              <a:rPr lang="en-GB" sz="5600" dirty="0"/>
              <a:t> </a:t>
            </a:r>
            <a:r>
              <a:rPr lang="en-GB" sz="5600" dirty="0" err="1"/>
              <a:t>sy’n</a:t>
            </a:r>
            <a:r>
              <a:rPr lang="en-GB" sz="5600" dirty="0"/>
              <a:t> </a:t>
            </a:r>
            <a:r>
              <a:rPr lang="en-GB" sz="5600" dirty="0" err="1"/>
              <a:t>gynyddol</a:t>
            </a:r>
            <a:r>
              <a:rPr lang="en-GB" sz="5600" dirty="0"/>
              <a:t> </a:t>
            </a:r>
            <a:r>
              <a:rPr lang="en-GB" sz="5600" dirty="0" err="1"/>
              <a:t>briodol</a:t>
            </a:r>
            <a:r>
              <a:rPr lang="en-GB" sz="5600" dirty="0"/>
              <a:t>. </a:t>
            </a:r>
            <a:r>
              <a:rPr lang="en-GB" sz="5600" dirty="0" err="1"/>
              <a:t>Byddant</a:t>
            </a:r>
            <a:r>
              <a:rPr lang="en-GB" sz="5600" dirty="0"/>
              <a:t> </a:t>
            </a:r>
            <a:r>
              <a:rPr lang="en-GB" sz="5600" dirty="0" err="1"/>
              <a:t>yn</a:t>
            </a:r>
            <a:r>
              <a:rPr lang="en-GB" sz="5600" dirty="0"/>
              <a:t> </a:t>
            </a:r>
            <a:r>
              <a:rPr lang="en-GB" sz="5600" b="1" dirty="0" err="1"/>
              <a:t>cynnig</a:t>
            </a:r>
            <a:r>
              <a:rPr lang="en-GB" sz="5600" b="1" dirty="0"/>
              <a:t> </a:t>
            </a:r>
            <a:r>
              <a:rPr lang="en-GB" sz="5600" b="1" dirty="0" err="1"/>
              <a:t>esboniadau</a:t>
            </a:r>
            <a:r>
              <a:rPr lang="en-GB" sz="5600" b="1" dirty="0"/>
              <a:t> </a:t>
            </a:r>
            <a:r>
              <a:rPr lang="en-GB" sz="5600" dirty="0" err="1"/>
              <a:t>ynghylch</a:t>
            </a:r>
            <a:r>
              <a:rPr lang="en-GB" sz="5600" dirty="0"/>
              <a:t> pam y </a:t>
            </a:r>
            <a:r>
              <a:rPr lang="en-GB" sz="5600" dirty="0" err="1"/>
              <a:t>gweithiodd</a:t>
            </a:r>
            <a:r>
              <a:rPr lang="en-GB" sz="5600" dirty="0"/>
              <a:t> </a:t>
            </a:r>
            <a:r>
              <a:rPr lang="en-GB" sz="5600" dirty="0" err="1"/>
              <a:t>neu</a:t>
            </a:r>
            <a:r>
              <a:rPr lang="en-GB" sz="5600" dirty="0"/>
              <a:t> </a:t>
            </a:r>
            <a:r>
              <a:rPr lang="en-GB" sz="5600" dirty="0" err="1"/>
              <a:t>na</a:t>
            </a:r>
            <a:r>
              <a:rPr lang="en-GB" sz="5600" dirty="0"/>
              <a:t> </a:t>
            </a:r>
            <a:r>
              <a:rPr lang="en-GB" sz="5600" dirty="0" err="1"/>
              <a:t>weithiodd</a:t>
            </a:r>
            <a:r>
              <a:rPr lang="en-GB" sz="5600" dirty="0"/>
              <a:t> </a:t>
            </a:r>
            <a:r>
              <a:rPr lang="en-GB" sz="5600" dirty="0" err="1"/>
              <a:t>rhywbeth</a:t>
            </a:r>
            <a:r>
              <a:rPr lang="en-GB" sz="5600" dirty="0"/>
              <a:t>. </a:t>
            </a:r>
            <a:endParaRPr lang="en-GB" sz="5600" dirty="0" smtClean="0"/>
          </a:p>
          <a:p>
            <a:r>
              <a:rPr lang="en-GB" sz="5600" dirty="0"/>
              <a:t>6. </a:t>
            </a:r>
            <a:r>
              <a:rPr lang="en-GB" sz="5600" dirty="0" err="1"/>
              <a:t>Byddant</a:t>
            </a:r>
            <a:r>
              <a:rPr lang="en-GB" sz="5600" dirty="0"/>
              <a:t> </a:t>
            </a:r>
            <a:r>
              <a:rPr lang="en-GB" sz="5600" dirty="0" err="1"/>
              <a:t>yn</a:t>
            </a:r>
            <a:r>
              <a:rPr lang="en-GB" sz="5600" dirty="0"/>
              <a:t> </a:t>
            </a:r>
            <a:r>
              <a:rPr lang="en-GB" sz="5600" dirty="0" err="1"/>
              <a:t>defnyddio</a:t>
            </a:r>
            <a:r>
              <a:rPr lang="en-GB" sz="5600" dirty="0"/>
              <a:t> </a:t>
            </a:r>
            <a:r>
              <a:rPr lang="en-GB" sz="5600" dirty="0" err="1"/>
              <a:t>eu</a:t>
            </a:r>
            <a:r>
              <a:rPr lang="en-GB" sz="5600" dirty="0"/>
              <a:t> </a:t>
            </a:r>
            <a:r>
              <a:rPr lang="en-GB" sz="5600" dirty="0" err="1"/>
              <a:t>profiadau</a:t>
            </a:r>
            <a:r>
              <a:rPr lang="en-GB" sz="5600" dirty="0"/>
              <a:t> </a:t>
            </a:r>
            <a:r>
              <a:rPr lang="en-GB" sz="5600" dirty="0" err="1"/>
              <a:t>pob</a:t>
            </a:r>
            <a:r>
              <a:rPr lang="en-GB" sz="5600" dirty="0"/>
              <a:t> </a:t>
            </a:r>
            <a:r>
              <a:rPr lang="en-GB" sz="5600" dirty="0" err="1"/>
              <a:t>dydd</a:t>
            </a:r>
            <a:r>
              <a:rPr lang="en-GB" sz="5600" dirty="0"/>
              <a:t> </a:t>
            </a:r>
            <a:r>
              <a:rPr lang="en-GB" sz="5600" dirty="0" err="1"/>
              <a:t>i</a:t>
            </a:r>
            <a:r>
              <a:rPr lang="en-GB" sz="5600" dirty="0"/>
              <a:t> </a:t>
            </a:r>
            <a:r>
              <a:rPr lang="en-GB" sz="5600" b="1" dirty="0" err="1"/>
              <a:t>egluro’r</a:t>
            </a:r>
            <a:r>
              <a:rPr lang="en-GB" sz="5600" b="1" dirty="0"/>
              <a:t> </a:t>
            </a:r>
            <a:r>
              <a:rPr lang="en-GB" sz="5600" b="1" dirty="0" err="1"/>
              <a:t>gwahaniaethau</a:t>
            </a:r>
            <a:r>
              <a:rPr lang="en-GB" sz="5600" b="1" dirty="0"/>
              <a:t> </a:t>
            </a:r>
            <a:r>
              <a:rPr lang="en-GB" sz="5600" b="1" dirty="0" err="1"/>
              <a:t>rhwng</a:t>
            </a:r>
            <a:r>
              <a:rPr lang="en-GB" sz="5600" b="1" dirty="0"/>
              <a:t> </a:t>
            </a:r>
            <a:r>
              <a:rPr lang="en-GB" sz="5600" dirty="0" err="1"/>
              <a:t>pethau</a:t>
            </a:r>
            <a:r>
              <a:rPr lang="en-GB" sz="5600" dirty="0"/>
              <a:t> </a:t>
            </a:r>
            <a:r>
              <a:rPr lang="en-GB" sz="5600" dirty="0" err="1"/>
              <a:t>byw</a:t>
            </a:r>
            <a:r>
              <a:rPr lang="en-GB" sz="5600" dirty="0"/>
              <a:t>, </a:t>
            </a:r>
            <a:r>
              <a:rPr lang="en-GB" sz="5600" dirty="0" err="1"/>
              <a:t>defnyddiau</a:t>
            </a:r>
            <a:r>
              <a:rPr lang="en-GB" sz="5600" dirty="0"/>
              <a:t> a </a:t>
            </a:r>
            <a:r>
              <a:rPr lang="en-GB" sz="5600" dirty="0" err="1"/>
              <a:t>ffenomena</a:t>
            </a:r>
            <a:r>
              <a:rPr lang="en-GB" sz="5600" dirty="0"/>
              <a:t> </a:t>
            </a:r>
            <a:r>
              <a:rPr lang="en-GB" sz="5600" dirty="0" err="1"/>
              <a:t>ffisegol</a:t>
            </a:r>
            <a:r>
              <a:rPr lang="en-GB" sz="5600" dirty="0"/>
              <a:t>, </a:t>
            </a:r>
            <a:r>
              <a:rPr lang="en-GB" sz="5600" dirty="0" err="1"/>
              <a:t>a’r</a:t>
            </a:r>
            <a:r>
              <a:rPr lang="en-GB" sz="5600" dirty="0"/>
              <a:t> </a:t>
            </a:r>
            <a:r>
              <a:rPr lang="en-GB" sz="5600" dirty="0" err="1"/>
              <a:t>newidiadau</a:t>
            </a:r>
            <a:r>
              <a:rPr lang="en-GB" sz="5600" dirty="0"/>
              <a:t> </a:t>
            </a:r>
            <a:r>
              <a:rPr lang="en-GB" sz="5600" dirty="0" err="1"/>
              <a:t>sy’n</a:t>
            </a:r>
            <a:r>
              <a:rPr lang="en-GB" sz="5600" dirty="0"/>
              <a:t> </a:t>
            </a:r>
            <a:r>
              <a:rPr lang="en-GB" sz="5600" dirty="0" err="1"/>
              <a:t>digwydd</a:t>
            </a:r>
            <a:r>
              <a:rPr lang="en-GB" sz="5600" dirty="0"/>
              <a:t> </a:t>
            </a:r>
            <a:r>
              <a:rPr lang="en-GB" sz="5600" dirty="0" err="1"/>
              <a:t>iddynt</a:t>
            </a:r>
            <a:r>
              <a:rPr lang="en-GB" sz="5600" dirty="0"/>
              <a:t>. </a:t>
            </a:r>
            <a:r>
              <a:rPr lang="en-GB" sz="5600" dirty="0" err="1"/>
              <a:t>Gyda</a:t>
            </a:r>
            <a:r>
              <a:rPr lang="en-GB" sz="5600" dirty="0"/>
              <a:t> </a:t>
            </a:r>
            <a:r>
              <a:rPr lang="en-GB" sz="5600" dirty="0" err="1"/>
              <a:t>chymorth</a:t>
            </a:r>
            <a:r>
              <a:rPr lang="en-GB" sz="5600" dirty="0"/>
              <a:t>, </a:t>
            </a:r>
            <a:r>
              <a:rPr lang="en-GB" sz="5600" dirty="0" err="1"/>
              <a:t>byddant</a:t>
            </a:r>
            <a:r>
              <a:rPr lang="en-GB" sz="5600" dirty="0"/>
              <a:t> </a:t>
            </a:r>
            <a:r>
              <a:rPr lang="en-GB" sz="5600" dirty="0" err="1"/>
              <a:t>yn</a:t>
            </a:r>
            <a:r>
              <a:rPr lang="en-GB" sz="5600" dirty="0"/>
              <a:t> </a:t>
            </a:r>
            <a:r>
              <a:rPr lang="en-GB" sz="5600" b="1" dirty="0" err="1"/>
              <a:t>cysylltu</a:t>
            </a:r>
            <a:r>
              <a:rPr lang="en-GB" sz="5600" b="1" dirty="0"/>
              <a:t> </a:t>
            </a:r>
            <a:r>
              <a:rPr lang="en-GB" sz="5600" b="1" dirty="0" err="1"/>
              <a:t>eu</a:t>
            </a:r>
            <a:r>
              <a:rPr lang="en-GB" sz="5600" b="1" dirty="0"/>
              <a:t> </a:t>
            </a:r>
            <a:r>
              <a:rPr lang="en-GB" sz="5600" b="1" dirty="0" err="1"/>
              <a:t>gwaith</a:t>
            </a:r>
            <a:r>
              <a:rPr lang="en-GB" sz="5600" b="1" dirty="0"/>
              <a:t> </a:t>
            </a:r>
            <a:r>
              <a:rPr lang="en-GB" sz="5600" b="1" dirty="0" err="1"/>
              <a:t>dysgu</a:t>
            </a:r>
            <a:r>
              <a:rPr lang="en-GB" sz="5600" b="1" dirty="0"/>
              <a:t> </a:t>
            </a:r>
            <a:r>
              <a:rPr lang="en-GB" sz="5600" dirty="0"/>
              <a:t>â </a:t>
            </a:r>
            <a:r>
              <a:rPr lang="en-GB" sz="5600" dirty="0" err="1"/>
              <a:t>sefyllfaoedd</a:t>
            </a:r>
            <a:r>
              <a:rPr lang="en-GB" sz="5600" dirty="0"/>
              <a:t> </a:t>
            </a:r>
            <a:r>
              <a:rPr lang="en-GB" sz="5600" dirty="0" err="1"/>
              <a:t>cyfarwydd</a:t>
            </a:r>
            <a:r>
              <a:rPr lang="en-GB" sz="5600" dirty="0"/>
              <a:t>. </a:t>
            </a:r>
            <a:r>
              <a:rPr lang="en-GB" sz="5600" dirty="0" err="1"/>
              <a:t>Byddant</a:t>
            </a:r>
            <a:r>
              <a:rPr lang="en-GB" sz="5600" dirty="0"/>
              <a:t> </a:t>
            </a:r>
            <a:r>
              <a:rPr lang="en-GB" sz="5600" dirty="0" err="1"/>
              <a:t>yn</a:t>
            </a:r>
            <a:r>
              <a:rPr lang="en-GB" sz="5600" dirty="0"/>
              <a:t> </a:t>
            </a:r>
            <a:r>
              <a:rPr lang="en-GB" sz="5600" dirty="0" err="1"/>
              <a:t>siarad</a:t>
            </a:r>
            <a:r>
              <a:rPr lang="en-GB" sz="5600" dirty="0"/>
              <a:t> am </a:t>
            </a:r>
            <a:r>
              <a:rPr lang="en-GB" sz="5600" dirty="0" err="1"/>
              <a:t>eu</a:t>
            </a:r>
            <a:r>
              <a:rPr lang="en-GB" sz="5600" dirty="0"/>
              <a:t> </a:t>
            </a:r>
            <a:r>
              <a:rPr lang="en-GB" sz="5600" dirty="0" err="1"/>
              <a:t>syniadau</a:t>
            </a:r>
            <a:r>
              <a:rPr lang="en-GB" sz="5600" dirty="0"/>
              <a:t> a </a:t>
            </a:r>
            <a:r>
              <a:rPr lang="en-GB" sz="5600" dirty="0" err="1"/>
              <a:t>byddant</a:t>
            </a:r>
            <a:r>
              <a:rPr lang="en-GB" sz="5600" dirty="0"/>
              <a:t> </a:t>
            </a:r>
            <a:r>
              <a:rPr lang="en-GB" sz="5600" dirty="0" err="1"/>
              <a:t>yn</a:t>
            </a:r>
            <a:r>
              <a:rPr lang="en-GB" sz="5600" dirty="0"/>
              <a:t> </a:t>
            </a:r>
            <a:r>
              <a:rPr lang="en-GB" sz="5600" dirty="0" err="1"/>
              <a:t>gwneud</a:t>
            </a:r>
            <a:r>
              <a:rPr lang="en-GB" sz="5600" dirty="0"/>
              <a:t> </a:t>
            </a:r>
            <a:r>
              <a:rPr lang="en-GB" sz="5600" b="1" dirty="0" err="1"/>
              <a:t>rhagfynegiadau</a:t>
            </a:r>
            <a:r>
              <a:rPr lang="en-GB" sz="5600" b="1" dirty="0"/>
              <a:t> </a:t>
            </a:r>
            <a:r>
              <a:rPr lang="en-GB" sz="5600" b="1" dirty="0" err="1"/>
              <a:t>syml</a:t>
            </a:r>
            <a:r>
              <a:rPr lang="en-GB" sz="5600" b="1" dirty="0"/>
              <a:t> </a:t>
            </a:r>
            <a:r>
              <a:rPr lang="en-GB" sz="5600" dirty="0" err="1"/>
              <a:t>gan</a:t>
            </a:r>
            <a:r>
              <a:rPr lang="en-GB" sz="5600" dirty="0"/>
              <a:t> </a:t>
            </a:r>
            <a:r>
              <a:rPr lang="en-GB" sz="5600" dirty="0" err="1"/>
              <a:t>ddefnyddio</a:t>
            </a:r>
            <a:r>
              <a:rPr lang="en-GB" sz="5600" dirty="0"/>
              <a:t> </a:t>
            </a:r>
            <a:r>
              <a:rPr lang="en-GB" sz="5600" dirty="0" err="1"/>
              <a:t>eu</a:t>
            </a:r>
            <a:r>
              <a:rPr lang="en-GB" sz="5600" dirty="0"/>
              <a:t> </a:t>
            </a:r>
            <a:r>
              <a:rPr lang="en-GB" sz="5600" dirty="0" err="1"/>
              <a:t>profiad</a:t>
            </a:r>
            <a:r>
              <a:rPr lang="en-GB" sz="5600" dirty="0"/>
              <a:t> </a:t>
            </a:r>
            <a:r>
              <a:rPr lang="en-GB" sz="5600" dirty="0" err="1"/>
              <a:t>pob</a:t>
            </a:r>
            <a:r>
              <a:rPr lang="en-GB" sz="5600" dirty="0"/>
              <a:t> </a:t>
            </a:r>
            <a:r>
              <a:rPr lang="en-GB" sz="5600" dirty="0" err="1"/>
              <a:t>dydd</a:t>
            </a:r>
            <a:r>
              <a:rPr lang="en-GB" sz="5600" dirty="0"/>
              <a:t>. </a:t>
            </a:r>
            <a:r>
              <a:rPr lang="en-GB" sz="5600" b="1" dirty="0" err="1"/>
              <a:t>Gyda</a:t>
            </a:r>
            <a:r>
              <a:rPr lang="en-GB" sz="5600" b="1" dirty="0"/>
              <a:t> </a:t>
            </a:r>
            <a:r>
              <a:rPr lang="en-GB" sz="5600" b="1" dirty="0" err="1"/>
              <a:t>chymorth</a:t>
            </a:r>
            <a:r>
              <a:rPr lang="en-GB" sz="5600" b="1" dirty="0"/>
              <a:t>, </a:t>
            </a:r>
            <a:r>
              <a:rPr lang="en-GB" sz="5600" b="1" dirty="0" err="1"/>
              <a:t>byddant</a:t>
            </a:r>
            <a:r>
              <a:rPr lang="en-GB" sz="5600" b="1" dirty="0"/>
              <a:t> </a:t>
            </a:r>
            <a:r>
              <a:rPr lang="en-GB" sz="5600" b="1" dirty="0" err="1"/>
              <a:t>yn</a:t>
            </a:r>
            <a:r>
              <a:rPr lang="en-GB" sz="5600" b="1" dirty="0"/>
              <a:t> </a:t>
            </a:r>
            <a:r>
              <a:rPr lang="en-GB" sz="5600" b="1" dirty="0" err="1"/>
              <a:t>cynllunio’r</a:t>
            </a:r>
            <a:r>
              <a:rPr lang="en-GB" sz="5600" b="1" dirty="0"/>
              <a:t> dull </a:t>
            </a:r>
            <a:r>
              <a:rPr lang="en-GB" sz="5600" dirty="0"/>
              <a:t>y </a:t>
            </a:r>
            <a:r>
              <a:rPr lang="en-GB" sz="5600" dirty="0" err="1"/>
              <a:t>bwriedir</a:t>
            </a:r>
            <a:r>
              <a:rPr lang="en-GB" sz="5600" dirty="0"/>
              <a:t> </a:t>
            </a:r>
            <a:r>
              <a:rPr lang="en-GB" sz="5600" dirty="0" err="1"/>
              <a:t>ei</a:t>
            </a:r>
            <a:r>
              <a:rPr lang="en-GB" sz="5600" dirty="0"/>
              <a:t> </a:t>
            </a:r>
            <a:r>
              <a:rPr lang="en-GB" sz="5600" dirty="0" err="1"/>
              <a:t>ddefnyddio</a:t>
            </a:r>
            <a:r>
              <a:rPr lang="en-GB" sz="5600" dirty="0"/>
              <a:t> </a:t>
            </a:r>
            <a:r>
              <a:rPr lang="en-GB" sz="5600" dirty="0" err="1"/>
              <a:t>i</a:t>
            </a:r>
            <a:r>
              <a:rPr lang="en-GB" sz="5600" dirty="0"/>
              <a:t> </a:t>
            </a:r>
            <a:r>
              <a:rPr lang="en-GB" sz="5600" dirty="0" err="1"/>
              <a:t>wneud</a:t>
            </a:r>
            <a:r>
              <a:rPr lang="en-GB" sz="5600" dirty="0"/>
              <a:t> </a:t>
            </a:r>
            <a:r>
              <a:rPr lang="en-GB" sz="5600" dirty="0" err="1"/>
              <a:t>eu</a:t>
            </a:r>
            <a:r>
              <a:rPr lang="en-GB" sz="5600" dirty="0"/>
              <a:t> </a:t>
            </a:r>
            <a:r>
              <a:rPr lang="en-GB" sz="5600" dirty="0" err="1"/>
              <a:t>hymholiadau</a:t>
            </a:r>
            <a:r>
              <a:rPr lang="en-GB" sz="5600" dirty="0"/>
              <a:t>. </a:t>
            </a:r>
            <a:r>
              <a:rPr lang="en-GB" sz="5600" dirty="0" err="1"/>
              <a:t>Lle</a:t>
            </a:r>
            <a:r>
              <a:rPr lang="en-GB" sz="5600" dirty="0"/>
              <a:t> </a:t>
            </a:r>
            <a:r>
              <a:rPr lang="en-GB" sz="5600" dirty="0" err="1"/>
              <a:t>bo</a:t>
            </a:r>
            <a:r>
              <a:rPr lang="en-GB" sz="5600" dirty="0"/>
              <a:t> </a:t>
            </a:r>
            <a:r>
              <a:rPr lang="en-GB" sz="5600" dirty="0" err="1"/>
              <a:t>hynny’n</a:t>
            </a:r>
            <a:r>
              <a:rPr lang="en-GB" sz="5600" dirty="0"/>
              <a:t> </a:t>
            </a:r>
            <a:r>
              <a:rPr lang="en-GB" sz="5600" dirty="0" err="1"/>
              <a:t>briodol</a:t>
            </a:r>
            <a:r>
              <a:rPr lang="en-GB" sz="5600" dirty="0"/>
              <a:t>, </a:t>
            </a:r>
            <a:r>
              <a:rPr lang="en-GB" sz="5600" dirty="0" err="1"/>
              <a:t>byddant</a:t>
            </a:r>
            <a:r>
              <a:rPr lang="en-GB" sz="5600" dirty="0"/>
              <a:t> </a:t>
            </a:r>
            <a:r>
              <a:rPr lang="en-GB" sz="5600" dirty="0" err="1"/>
              <a:t>yn</a:t>
            </a:r>
            <a:r>
              <a:rPr lang="en-GB" sz="5600" dirty="0"/>
              <a:t> </a:t>
            </a:r>
            <a:r>
              <a:rPr lang="en-GB" sz="5600" b="1" dirty="0" err="1"/>
              <a:t>cytuno</a:t>
            </a:r>
            <a:r>
              <a:rPr lang="en-GB" sz="5600" b="1" dirty="0"/>
              <a:t> </a:t>
            </a:r>
            <a:r>
              <a:rPr lang="en-GB" sz="5600" b="1" dirty="0" err="1"/>
              <a:t>ar</a:t>
            </a:r>
            <a:r>
              <a:rPr lang="en-GB" sz="5600" b="1" dirty="0"/>
              <a:t> rai </a:t>
            </a:r>
            <a:r>
              <a:rPr lang="en-GB" sz="5600" b="1" dirty="0" err="1"/>
              <a:t>meini</a:t>
            </a:r>
            <a:r>
              <a:rPr lang="en-GB" sz="5600" b="1" dirty="0"/>
              <a:t> </a:t>
            </a:r>
            <a:r>
              <a:rPr lang="en-GB" sz="5600" b="1" dirty="0" err="1"/>
              <a:t>prawf</a:t>
            </a:r>
            <a:r>
              <a:rPr lang="en-GB" sz="5600" b="1" dirty="0"/>
              <a:t> </a:t>
            </a:r>
            <a:r>
              <a:rPr lang="en-GB" sz="5600" b="1" dirty="0" err="1"/>
              <a:t>syml</a:t>
            </a:r>
            <a:r>
              <a:rPr lang="en-GB" sz="5600" b="1" dirty="0"/>
              <a:t> </a:t>
            </a:r>
            <a:r>
              <a:rPr lang="en-GB" sz="5600" b="1" dirty="0" err="1"/>
              <a:t>ar</a:t>
            </a:r>
            <a:r>
              <a:rPr lang="en-GB" sz="5600" b="1" dirty="0"/>
              <a:t> </a:t>
            </a:r>
            <a:r>
              <a:rPr lang="en-GB" sz="5600" b="1" dirty="0" err="1"/>
              <a:t>gyfer</a:t>
            </a:r>
            <a:r>
              <a:rPr lang="en-GB" sz="5600" b="1" dirty="0"/>
              <a:t> </a:t>
            </a:r>
            <a:r>
              <a:rPr lang="en-GB" sz="5600" b="1" dirty="0" err="1"/>
              <a:t>llwyddiant</a:t>
            </a:r>
            <a:r>
              <a:rPr lang="en-GB" sz="5600" b="1" dirty="0"/>
              <a:t>. </a:t>
            </a:r>
            <a:r>
              <a:rPr lang="en-GB" sz="5600" dirty="0" err="1"/>
              <a:t>Byddant</a:t>
            </a:r>
            <a:r>
              <a:rPr lang="en-GB" sz="5600" dirty="0"/>
              <a:t> </a:t>
            </a:r>
            <a:r>
              <a:rPr lang="en-GB" sz="5600" dirty="0" err="1"/>
              <a:t>yn</a:t>
            </a:r>
            <a:r>
              <a:rPr lang="en-GB" sz="5600" dirty="0"/>
              <a:t> </a:t>
            </a:r>
            <a:r>
              <a:rPr lang="en-GB" sz="5600" dirty="0" err="1"/>
              <a:t>gofyn</a:t>
            </a:r>
            <a:r>
              <a:rPr lang="en-GB" sz="5600" dirty="0"/>
              <a:t> ac </a:t>
            </a:r>
            <a:r>
              <a:rPr lang="en-GB" sz="5600" dirty="0" err="1"/>
              <a:t>yn</a:t>
            </a:r>
            <a:r>
              <a:rPr lang="en-GB" sz="5600" dirty="0"/>
              <a:t> </a:t>
            </a:r>
            <a:r>
              <a:rPr lang="en-GB" sz="5600" dirty="0" err="1"/>
              <a:t>ateb</a:t>
            </a:r>
            <a:r>
              <a:rPr lang="en-GB" sz="5600" dirty="0"/>
              <a:t> </a:t>
            </a:r>
            <a:r>
              <a:rPr lang="en-GB" sz="5600" dirty="0" err="1"/>
              <a:t>ystod</a:t>
            </a:r>
            <a:r>
              <a:rPr lang="en-GB" sz="5600" dirty="0"/>
              <a:t> o </a:t>
            </a:r>
            <a:r>
              <a:rPr lang="en-GB" sz="5600" dirty="0" err="1"/>
              <a:t>gwestiynau</a:t>
            </a:r>
            <a:r>
              <a:rPr lang="en-GB" sz="5600" dirty="0"/>
              <a:t>, </a:t>
            </a:r>
            <a:r>
              <a:rPr lang="en-GB" sz="5600" dirty="0" err="1"/>
              <a:t>yn</a:t>
            </a:r>
            <a:r>
              <a:rPr lang="en-GB" sz="5600" dirty="0"/>
              <a:t> </a:t>
            </a:r>
            <a:r>
              <a:rPr lang="en-GB" sz="5600" dirty="0" err="1"/>
              <a:t>arsylwi</a:t>
            </a:r>
            <a:r>
              <a:rPr lang="en-GB" sz="5600" dirty="0"/>
              <a:t>, </a:t>
            </a:r>
            <a:r>
              <a:rPr lang="en-GB" sz="5600" dirty="0" err="1"/>
              <a:t>yn</a:t>
            </a:r>
            <a:r>
              <a:rPr lang="en-GB" sz="5600" dirty="0"/>
              <a:t> </a:t>
            </a:r>
            <a:r>
              <a:rPr lang="en-GB" sz="5600" dirty="0" err="1"/>
              <a:t>casglu</a:t>
            </a:r>
            <a:r>
              <a:rPr lang="en-GB" sz="5600" dirty="0"/>
              <a:t> ac </a:t>
            </a:r>
            <a:r>
              <a:rPr lang="en-GB" sz="5600" dirty="0" err="1"/>
              <a:t>yn</a:t>
            </a:r>
            <a:r>
              <a:rPr lang="en-GB" sz="5600" dirty="0"/>
              <a:t> </a:t>
            </a:r>
            <a:r>
              <a:rPr lang="en-GB" sz="5600" dirty="0" err="1"/>
              <a:t>cofnodi</a:t>
            </a:r>
            <a:r>
              <a:rPr lang="en-GB" sz="5600" dirty="0"/>
              <a:t> </a:t>
            </a:r>
            <a:r>
              <a:rPr lang="en-GB" sz="5600" dirty="0" err="1"/>
              <a:t>gwybodaeth</a:t>
            </a:r>
            <a:r>
              <a:rPr lang="en-GB" sz="5600" dirty="0"/>
              <a:t> </a:t>
            </a:r>
            <a:r>
              <a:rPr lang="en-GB" sz="5600" dirty="0" err="1"/>
              <a:t>mewn</a:t>
            </a:r>
            <a:r>
              <a:rPr lang="en-GB" sz="5600" dirty="0"/>
              <a:t> </a:t>
            </a:r>
            <a:r>
              <a:rPr lang="en-GB" sz="5600" dirty="0" err="1"/>
              <a:t>amrywiaeth</a:t>
            </a:r>
            <a:r>
              <a:rPr lang="en-GB" sz="5600" dirty="0"/>
              <a:t> o </a:t>
            </a:r>
            <a:r>
              <a:rPr lang="en-GB" sz="5600" dirty="0" err="1"/>
              <a:t>ffyrdd</a:t>
            </a:r>
            <a:r>
              <a:rPr lang="en-GB" sz="5600" dirty="0"/>
              <a:t>, ac </a:t>
            </a:r>
            <a:r>
              <a:rPr lang="en-GB" sz="5600" dirty="0" err="1"/>
              <a:t>yn</a:t>
            </a:r>
            <a:r>
              <a:rPr lang="en-GB" sz="5600" dirty="0"/>
              <a:t> </a:t>
            </a:r>
            <a:r>
              <a:rPr lang="en-GB" sz="5600" dirty="0" err="1"/>
              <a:t>dod</a:t>
            </a:r>
            <a:r>
              <a:rPr lang="en-GB" sz="5600" dirty="0"/>
              <a:t> o </a:t>
            </a:r>
            <a:r>
              <a:rPr lang="en-GB" sz="5600" dirty="0" err="1"/>
              <a:t>hyd</a:t>
            </a:r>
            <a:r>
              <a:rPr lang="en-GB" sz="5600" dirty="0"/>
              <a:t> </a:t>
            </a:r>
            <a:r>
              <a:rPr lang="en-GB" sz="5600" dirty="0" err="1"/>
              <a:t>i</a:t>
            </a:r>
            <a:r>
              <a:rPr lang="en-GB" sz="5600" dirty="0"/>
              <a:t> </a:t>
            </a:r>
            <a:r>
              <a:rPr lang="en-GB" sz="5600" dirty="0" err="1"/>
              <a:t>atebion</a:t>
            </a:r>
            <a:r>
              <a:rPr lang="en-GB" sz="5600" dirty="0"/>
              <a:t> </a:t>
            </a:r>
            <a:r>
              <a:rPr lang="en-GB" sz="5600" dirty="0" err="1"/>
              <a:t>i’w</a:t>
            </a:r>
            <a:r>
              <a:rPr lang="en-GB" sz="5600" dirty="0"/>
              <a:t> </a:t>
            </a:r>
            <a:r>
              <a:rPr lang="en-GB" sz="5600" dirty="0" err="1"/>
              <a:t>hymchwiliadau</a:t>
            </a:r>
            <a:r>
              <a:rPr lang="en-GB" sz="5600" dirty="0"/>
              <a:t>. </a:t>
            </a:r>
            <a:r>
              <a:rPr lang="en-GB" sz="5600" dirty="0" err="1"/>
              <a:t>Byddant</a:t>
            </a:r>
            <a:r>
              <a:rPr lang="en-GB" sz="5600" dirty="0"/>
              <a:t> </a:t>
            </a:r>
            <a:r>
              <a:rPr lang="en-GB" sz="5600" dirty="0" err="1"/>
              <a:t>yn</a:t>
            </a:r>
            <a:r>
              <a:rPr lang="en-GB" sz="5600" dirty="0"/>
              <a:t> </a:t>
            </a:r>
            <a:r>
              <a:rPr lang="en-GB" sz="5600" b="1" dirty="0" err="1"/>
              <a:t>mynegi</a:t>
            </a:r>
            <a:r>
              <a:rPr lang="en-GB" sz="5600" b="1" dirty="0"/>
              <a:t> </a:t>
            </a:r>
            <a:r>
              <a:rPr lang="en-GB" sz="5600" b="1" dirty="0" err="1"/>
              <a:t>eu</a:t>
            </a:r>
            <a:r>
              <a:rPr lang="en-GB" sz="5600" b="1" dirty="0"/>
              <a:t> barn ac </a:t>
            </a:r>
            <a:r>
              <a:rPr lang="en-GB" sz="5600" b="1" dirty="0" err="1"/>
              <a:t>yn</a:t>
            </a:r>
            <a:r>
              <a:rPr lang="en-GB" sz="5600" b="1" dirty="0"/>
              <a:t> </a:t>
            </a:r>
            <a:r>
              <a:rPr lang="en-GB" sz="5600" b="1" dirty="0" err="1"/>
              <a:t>cynnig</a:t>
            </a:r>
            <a:r>
              <a:rPr lang="en-GB" sz="5600" b="1" dirty="0"/>
              <a:t> </a:t>
            </a:r>
            <a:r>
              <a:rPr lang="en-GB" sz="5600" b="1" dirty="0" err="1"/>
              <a:t>rhesymau</a:t>
            </a:r>
            <a:r>
              <a:rPr lang="en-GB" sz="5600" b="1" dirty="0"/>
              <a:t> </a:t>
            </a:r>
            <a:r>
              <a:rPr lang="en-GB" sz="5600" b="1" dirty="0" err="1"/>
              <a:t>i</a:t>
            </a:r>
            <a:r>
              <a:rPr lang="en-GB" sz="5600" b="1" dirty="0"/>
              <a:t> </a:t>
            </a:r>
            <a:r>
              <a:rPr lang="en-GB" sz="5600" b="1" dirty="0" err="1"/>
              <a:t>gefnogi’r</a:t>
            </a:r>
            <a:r>
              <a:rPr lang="en-GB" sz="5600" b="1" dirty="0"/>
              <a:t> </a:t>
            </a:r>
            <a:r>
              <a:rPr lang="en-GB" sz="5600" b="1" dirty="0" err="1"/>
              <a:t>farn</a:t>
            </a:r>
            <a:r>
              <a:rPr lang="en-GB" sz="5600" b="1" dirty="0"/>
              <a:t> </a:t>
            </a:r>
            <a:r>
              <a:rPr lang="en-GB" sz="5600" b="1" dirty="0" err="1"/>
              <a:t>honno</a:t>
            </a:r>
            <a:r>
              <a:rPr lang="en-GB" sz="5600" dirty="0"/>
              <a:t>, a </a:t>
            </a:r>
            <a:r>
              <a:rPr lang="en-GB" sz="5600" dirty="0" err="1"/>
              <a:t>byddant</a:t>
            </a:r>
            <a:r>
              <a:rPr lang="en-GB" sz="5600" dirty="0"/>
              <a:t> </a:t>
            </a:r>
            <a:r>
              <a:rPr lang="en-GB" sz="5600" dirty="0" err="1"/>
              <a:t>yn</a:t>
            </a:r>
            <a:r>
              <a:rPr lang="en-GB" sz="5600" dirty="0"/>
              <a:t> </a:t>
            </a:r>
            <a:r>
              <a:rPr lang="en-GB" sz="5600" dirty="0" err="1"/>
              <a:t>cydnabod</a:t>
            </a:r>
            <a:r>
              <a:rPr lang="en-GB" sz="5600" dirty="0"/>
              <a:t> bod </a:t>
            </a:r>
            <a:r>
              <a:rPr lang="en-GB" sz="5600" dirty="0" err="1"/>
              <a:t>gan</a:t>
            </a:r>
            <a:r>
              <a:rPr lang="en-GB" sz="5600" dirty="0"/>
              <a:t> </a:t>
            </a:r>
            <a:r>
              <a:rPr lang="en-GB" sz="5600" dirty="0" err="1"/>
              <a:t>bobl</a:t>
            </a:r>
            <a:r>
              <a:rPr lang="en-GB" sz="5600" dirty="0"/>
              <a:t> </a:t>
            </a:r>
            <a:r>
              <a:rPr lang="en-GB" sz="5600" dirty="0" err="1"/>
              <a:t>safbwyntiau</a:t>
            </a:r>
            <a:r>
              <a:rPr lang="en-GB" sz="5600" dirty="0"/>
              <a:t> </a:t>
            </a:r>
            <a:r>
              <a:rPr lang="en-GB" sz="5600" dirty="0" err="1"/>
              <a:t>gwahanol</a:t>
            </a:r>
            <a:r>
              <a:rPr lang="en-GB" sz="5600" dirty="0"/>
              <a:t>. </a:t>
            </a:r>
            <a:r>
              <a:rPr lang="en-GB" sz="5600" dirty="0" err="1"/>
              <a:t>Byddant</a:t>
            </a:r>
            <a:r>
              <a:rPr lang="en-GB" sz="5600" dirty="0"/>
              <a:t> </a:t>
            </a:r>
            <a:r>
              <a:rPr lang="en-GB" sz="5600" dirty="0" err="1"/>
              <a:t>yn</a:t>
            </a:r>
            <a:r>
              <a:rPr lang="en-GB" sz="5600" dirty="0"/>
              <a:t> </a:t>
            </a:r>
            <a:r>
              <a:rPr lang="en-GB" sz="5600" dirty="0" err="1"/>
              <a:t>cynnig</a:t>
            </a:r>
            <a:r>
              <a:rPr lang="en-GB" sz="5600" dirty="0"/>
              <a:t> </a:t>
            </a:r>
            <a:r>
              <a:rPr lang="en-GB" sz="5600" b="1" dirty="0" err="1"/>
              <a:t>esboniad</a:t>
            </a:r>
            <a:r>
              <a:rPr lang="en-GB" sz="5600" b="1" dirty="0"/>
              <a:t> </a:t>
            </a:r>
            <a:r>
              <a:rPr lang="en-GB" sz="5600" b="1" dirty="0" err="1"/>
              <a:t>syml</a:t>
            </a:r>
            <a:r>
              <a:rPr lang="en-GB" sz="5600" b="1" dirty="0"/>
              <a:t> </a:t>
            </a:r>
            <a:r>
              <a:rPr lang="en-GB" sz="5600" b="1" dirty="0" err="1"/>
              <a:t>ynghylch</a:t>
            </a:r>
            <a:r>
              <a:rPr lang="en-GB" sz="5600" b="1" dirty="0"/>
              <a:t> </a:t>
            </a:r>
            <a:r>
              <a:rPr lang="en-GB" sz="5600" b="1" dirty="0" err="1"/>
              <a:t>eu</a:t>
            </a:r>
            <a:r>
              <a:rPr lang="en-GB" sz="5600" b="1" dirty="0"/>
              <a:t> </a:t>
            </a:r>
            <a:r>
              <a:rPr lang="en-GB" sz="5600" b="1" dirty="0" err="1"/>
              <a:t>casgliadau</a:t>
            </a:r>
            <a:r>
              <a:rPr lang="en-GB" sz="5600" b="1" dirty="0"/>
              <a:t>, </a:t>
            </a:r>
            <a:r>
              <a:rPr lang="en-GB" sz="5600" dirty="0" err="1"/>
              <a:t>sydd</a:t>
            </a:r>
            <a:r>
              <a:rPr lang="en-GB" sz="5600" dirty="0"/>
              <a:t> </a:t>
            </a:r>
            <a:r>
              <a:rPr lang="en-GB" sz="5600" dirty="0" err="1"/>
              <a:t>wedi’i</a:t>
            </a:r>
            <a:r>
              <a:rPr lang="en-GB" sz="5600" dirty="0"/>
              <a:t> </a:t>
            </a:r>
            <a:r>
              <a:rPr lang="en-GB" sz="5600" dirty="0" err="1"/>
              <a:t>seilio</a:t>
            </a:r>
            <a:r>
              <a:rPr lang="en-GB" sz="5600" dirty="0"/>
              <a:t> </a:t>
            </a:r>
            <a:r>
              <a:rPr lang="en-GB" sz="5600" dirty="0" err="1"/>
              <a:t>ar</a:t>
            </a:r>
            <a:r>
              <a:rPr lang="en-GB" sz="5600" dirty="0"/>
              <a:t> </a:t>
            </a:r>
            <a:r>
              <a:rPr lang="en-GB" sz="5600" dirty="0" err="1"/>
              <a:t>eu</a:t>
            </a:r>
            <a:r>
              <a:rPr lang="en-GB" sz="5600" dirty="0"/>
              <a:t> </a:t>
            </a:r>
            <a:r>
              <a:rPr lang="en-GB" sz="5600" dirty="0" err="1"/>
              <a:t>profiadau</a:t>
            </a:r>
            <a:r>
              <a:rPr lang="en-GB" sz="5600" dirty="0"/>
              <a:t> </a:t>
            </a:r>
            <a:r>
              <a:rPr lang="en-GB" sz="5600" dirty="0" err="1"/>
              <a:t>pob</a:t>
            </a:r>
            <a:r>
              <a:rPr lang="en-GB" sz="5600" dirty="0"/>
              <a:t> </a:t>
            </a:r>
            <a:r>
              <a:rPr lang="en-GB" sz="5600" dirty="0" err="1"/>
              <a:t>dydd</a:t>
            </a:r>
            <a:r>
              <a:rPr lang="en-GB" sz="5600" dirty="0"/>
              <a:t>, a </a:t>
            </a:r>
            <a:r>
              <a:rPr lang="en-GB" sz="5600" dirty="0" err="1"/>
              <a:t>byddant</a:t>
            </a:r>
            <a:r>
              <a:rPr lang="en-GB" sz="5600" dirty="0"/>
              <a:t> </a:t>
            </a:r>
            <a:r>
              <a:rPr lang="en-GB" sz="5600" dirty="0" err="1"/>
              <a:t>yn</a:t>
            </a:r>
            <a:r>
              <a:rPr lang="en-GB" sz="5600" dirty="0"/>
              <a:t> </a:t>
            </a:r>
            <a:r>
              <a:rPr lang="en-GB" sz="5600" dirty="0" err="1"/>
              <a:t>awgrymu</a:t>
            </a:r>
            <a:r>
              <a:rPr lang="en-GB" sz="5600" dirty="0"/>
              <a:t> </a:t>
            </a:r>
            <a:r>
              <a:rPr lang="en-GB" sz="5600" b="1" dirty="0" err="1"/>
              <a:t>beth</a:t>
            </a:r>
            <a:r>
              <a:rPr lang="en-GB" sz="5600" b="1" dirty="0"/>
              <a:t> y </a:t>
            </a:r>
            <a:r>
              <a:rPr lang="en-GB" sz="5600" b="1" dirty="0" err="1"/>
              <a:t>gallent</a:t>
            </a:r>
            <a:r>
              <a:rPr lang="en-GB" sz="5600" b="1" dirty="0"/>
              <a:t> </a:t>
            </a:r>
            <a:r>
              <a:rPr lang="en-GB" sz="5600" b="1" dirty="0" err="1"/>
              <a:t>fod</a:t>
            </a:r>
            <a:r>
              <a:rPr lang="en-GB" sz="5600" b="1" dirty="0"/>
              <a:t> </a:t>
            </a:r>
            <a:r>
              <a:rPr lang="en-GB" sz="5600" b="1" dirty="0" err="1"/>
              <a:t>wedi’i</a:t>
            </a:r>
            <a:r>
              <a:rPr lang="en-GB" sz="5600" b="1" dirty="0"/>
              <a:t> </a:t>
            </a:r>
            <a:r>
              <a:rPr lang="en-GB" sz="5600" b="1" dirty="0" err="1"/>
              <a:t>wneud</a:t>
            </a:r>
            <a:r>
              <a:rPr lang="en-GB" sz="5600" b="1" dirty="0"/>
              <a:t> </a:t>
            </a:r>
            <a:r>
              <a:rPr lang="en-GB" sz="5600" b="1" dirty="0" err="1"/>
              <a:t>yn</a:t>
            </a:r>
            <a:r>
              <a:rPr lang="en-GB" sz="5600" b="1" dirty="0"/>
              <a:t> </a:t>
            </a:r>
            <a:r>
              <a:rPr lang="en-GB" sz="5600" b="1" dirty="0" err="1"/>
              <a:t>wahanol</a:t>
            </a:r>
            <a:r>
              <a:rPr lang="en-GB" sz="5600" b="1" dirty="0"/>
              <a:t> </a:t>
            </a:r>
            <a:r>
              <a:rPr lang="en-GB" sz="5600" dirty="0" err="1"/>
              <a:t>er</a:t>
            </a:r>
            <a:r>
              <a:rPr lang="en-GB" sz="5600" dirty="0"/>
              <a:t> </a:t>
            </a:r>
            <a:r>
              <a:rPr lang="en-GB" sz="5600" dirty="0" err="1"/>
              <a:t>mwyn</a:t>
            </a:r>
            <a:r>
              <a:rPr lang="en-GB" sz="5600" dirty="0"/>
              <a:t> </a:t>
            </a:r>
            <a:r>
              <a:rPr lang="en-GB" sz="5600" dirty="0" err="1"/>
              <a:t>gwella</a:t>
            </a:r>
            <a:r>
              <a:rPr lang="en-GB" sz="5600" dirty="0"/>
              <a:t> </a:t>
            </a:r>
            <a:r>
              <a:rPr lang="en-GB" sz="5600" dirty="0" err="1"/>
              <a:t>eu</a:t>
            </a:r>
            <a:r>
              <a:rPr lang="en-GB" sz="5600" dirty="0"/>
              <a:t> </a:t>
            </a:r>
            <a:r>
              <a:rPr lang="en-GB" sz="5600" dirty="0" err="1"/>
              <a:t>casgliadau</a:t>
            </a:r>
            <a:r>
              <a:rPr lang="en-GB" sz="5600" dirty="0"/>
              <a:t>. </a:t>
            </a:r>
            <a:r>
              <a:rPr lang="en-GB" sz="5600" dirty="0" err="1"/>
              <a:t>Byddant</a:t>
            </a:r>
            <a:r>
              <a:rPr lang="en-GB" sz="5600" dirty="0"/>
              <a:t> </a:t>
            </a:r>
            <a:r>
              <a:rPr lang="en-GB" sz="5600" dirty="0" err="1"/>
              <a:t>yn</a:t>
            </a:r>
            <a:r>
              <a:rPr lang="en-GB" sz="5600" dirty="0"/>
              <a:t> </a:t>
            </a:r>
            <a:r>
              <a:rPr lang="en-GB" sz="5600" dirty="0" err="1"/>
              <a:t>adnabod</a:t>
            </a:r>
            <a:r>
              <a:rPr lang="en-GB" sz="5600" dirty="0"/>
              <a:t> </a:t>
            </a:r>
            <a:r>
              <a:rPr lang="en-GB" sz="5600" dirty="0" err="1"/>
              <a:t>yr</a:t>
            </a:r>
            <a:r>
              <a:rPr lang="en-GB" sz="5600" dirty="0"/>
              <a:t> </a:t>
            </a:r>
            <a:r>
              <a:rPr lang="en-GB" sz="5600" dirty="0" err="1"/>
              <a:t>hyn</a:t>
            </a:r>
            <a:r>
              <a:rPr lang="en-GB" sz="5600" dirty="0"/>
              <a:t> a </a:t>
            </a:r>
            <a:r>
              <a:rPr lang="en-GB" sz="5600" dirty="0" err="1"/>
              <a:t>weithiodd</a:t>
            </a:r>
            <a:r>
              <a:rPr lang="en-GB" sz="5600" dirty="0"/>
              <a:t>, </a:t>
            </a:r>
            <a:r>
              <a:rPr lang="en-GB" sz="5600" dirty="0" err="1"/>
              <a:t>yr</a:t>
            </a:r>
            <a:r>
              <a:rPr lang="en-GB" sz="5600" dirty="0"/>
              <a:t> </a:t>
            </a:r>
            <a:r>
              <a:rPr lang="en-GB" sz="5600" dirty="0" err="1"/>
              <a:t>hyn</a:t>
            </a:r>
            <a:r>
              <a:rPr lang="en-GB" sz="5600" dirty="0"/>
              <a:t> a </a:t>
            </a:r>
            <a:r>
              <a:rPr lang="en-GB" sz="5600" dirty="0" err="1"/>
              <a:t>oedd</a:t>
            </a:r>
            <a:r>
              <a:rPr lang="en-GB" sz="5600" dirty="0"/>
              <a:t> </a:t>
            </a:r>
            <a:r>
              <a:rPr lang="en-GB" sz="5600" dirty="0" err="1"/>
              <a:t>yn</a:t>
            </a:r>
            <a:r>
              <a:rPr lang="en-GB" sz="5600" dirty="0"/>
              <a:t> </a:t>
            </a:r>
            <a:r>
              <a:rPr lang="en-GB" sz="5600" dirty="0" err="1"/>
              <a:t>gwneud</a:t>
            </a:r>
            <a:r>
              <a:rPr lang="en-GB" sz="5600" dirty="0"/>
              <a:t> </a:t>
            </a:r>
            <a:r>
              <a:rPr lang="en-GB" sz="5600" dirty="0" err="1"/>
              <a:t>synnwyr</a:t>
            </a:r>
            <a:r>
              <a:rPr lang="en-GB" sz="5600" dirty="0"/>
              <a:t>, </a:t>
            </a:r>
            <a:r>
              <a:rPr lang="en-GB" sz="5600" dirty="0" err="1"/>
              <a:t>yr</a:t>
            </a:r>
            <a:r>
              <a:rPr lang="en-GB" sz="5600" dirty="0"/>
              <a:t> </a:t>
            </a:r>
            <a:r>
              <a:rPr lang="en-GB" sz="5600" dirty="0" err="1"/>
              <a:t>hyn</a:t>
            </a:r>
            <a:r>
              <a:rPr lang="en-GB" sz="5600" dirty="0"/>
              <a:t> </a:t>
            </a:r>
            <a:r>
              <a:rPr lang="en-GB" sz="5600" dirty="0" err="1"/>
              <a:t>na</a:t>
            </a:r>
            <a:r>
              <a:rPr lang="en-GB" sz="5600" dirty="0"/>
              <a:t> </a:t>
            </a:r>
            <a:r>
              <a:rPr lang="en-GB" sz="5600" dirty="0" err="1"/>
              <a:t>weithiodd</a:t>
            </a:r>
            <a:r>
              <a:rPr lang="en-GB" sz="5600" dirty="0"/>
              <a:t> </a:t>
            </a:r>
            <a:r>
              <a:rPr lang="en-GB" sz="5600" dirty="0" err="1"/>
              <a:t>a’r</a:t>
            </a:r>
            <a:r>
              <a:rPr lang="en-GB" sz="5600" dirty="0"/>
              <a:t> </a:t>
            </a:r>
            <a:r>
              <a:rPr lang="en-GB" sz="5600" dirty="0" err="1"/>
              <a:t>hyn</a:t>
            </a:r>
            <a:r>
              <a:rPr lang="en-GB" sz="5600" dirty="0"/>
              <a:t> </a:t>
            </a:r>
            <a:r>
              <a:rPr lang="en-GB" sz="5600" dirty="0" err="1"/>
              <a:t>nad</a:t>
            </a:r>
            <a:r>
              <a:rPr lang="en-GB" sz="5600" dirty="0"/>
              <a:t> </a:t>
            </a:r>
            <a:r>
              <a:rPr lang="en-GB" sz="5600" dirty="0" err="1"/>
              <a:t>oedd</a:t>
            </a:r>
            <a:r>
              <a:rPr lang="en-GB" sz="5600" dirty="0"/>
              <a:t> </a:t>
            </a:r>
            <a:r>
              <a:rPr lang="en-GB" sz="5600" dirty="0" err="1"/>
              <a:t>yn</a:t>
            </a:r>
            <a:r>
              <a:rPr lang="en-GB" sz="5600" dirty="0"/>
              <a:t> </a:t>
            </a:r>
            <a:r>
              <a:rPr lang="en-GB" sz="5600" dirty="0" err="1"/>
              <a:t>gwneud</a:t>
            </a:r>
            <a:r>
              <a:rPr lang="en-GB" sz="5600" dirty="0"/>
              <a:t> </a:t>
            </a:r>
            <a:r>
              <a:rPr lang="en-GB" sz="5600" dirty="0" err="1"/>
              <a:t>synnwyr</a:t>
            </a:r>
            <a:r>
              <a:rPr lang="en-GB" sz="5600" dirty="0"/>
              <a:t>, </a:t>
            </a:r>
            <a:r>
              <a:rPr lang="en-GB" sz="5600" dirty="0" err="1"/>
              <a:t>a’r</a:t>
            </a:r>
            <a:r>
              <a:rPr lang="en-GB" sz="5600" dirty="0"/>
              <a:t> </a:t>
            </a:r>
            <a:r>
              <a:rPr lang="en-GB" sz="5600" b="1" dirty="0" err="1"/>
              <a:t>rhesymau</a:t>
            </a:r>
            <a:r>
              <a:rPr lang="en-GB" sz="5600" b="1" dirty="0"/>
              <a:t> </a:t>
            </a:r>
            <a:r>
              <a:rPr lang="en-GB" sz="5600" b="1" dirty="0" err="1"/>
              <a:t>dros</a:t>
            </a:r>
            <a:r>
              <a:rPr lang="en-GB" sz="5600" b="1" dirty="0"/>
              <a:t> </a:t>
            </a:r>
            <a:r>
              <a:rPr lang="en-GB" sz="5600" b="1" dirty="0" err="1"/>
              <a:t>hynny</a:t>
            </a:r>
            <a:r>
              <a:rPr lang="en-GB" sz="4800" b="1" dirty="0"/>
              <a:t>.</a:t>
            </a:r>
            <a:r>
              <a:rPr lang="en-GB" sz="4800" dirty="0"/>
              <a:t>	</a:t>
            </a:r>
          </a:p>
          <a:p>
            <a:r>
              <a:rPr lang="en-GB" sz="4800" dirty="0"/>
              <a:t>	</a:t>
            </a:r>
          </a:p>
          <a:p>
            <a:r>
              <a:rPr lang="en-GB" dirty="0"/>
              <a:t>	</a:t>
            </a:r>
          </a:p>
          <a:p>
            <a:r>
              <a:rPr lang="en-GB" dirty="0"/>
              <a:t>	</a:t>
            </a:r>
          </a:p>
          <a:p>
            <a:endParaRPr lang="en-GB" dirty="0"/>
          </a:p>
          <a:p>
            <a:endParaRPr lang="en-GB" dirty="0"/>
          </a:p>
        </p:txBody>
      </p:sp>
    </p:spTree>
    <p:extLst>
      <p:ext uri="{BB962C8B-B14F-4D97-AF65-F5344CB8AC3E}">
        <p14:creationId xmlns:p14="http://schemas.microsoft.com/office/powerpoint/2010/main" val="386349715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err="1" smtClean="0"/>
              <a:t>Ar</a:t>
            </a:r>
            <a:r>
              <a:rPr lang="en-GB" sz="3600" dirty="0" smtClean="0"/>
              <a:t> Moodle: “Working </a:t>
            </a:r>
            <a:r>
              <a:rPr lang="en-GB" sz="3600" dirty="0"/>
              <a:t>with the Big Ideas of Science </a:t>
            </a:r>
            <a:r>
              <a:rPr lang="en-GB" sz="3600" dirty="0" smtClean="0"/>
              <a:t>Education” </a:t>
            </a:r>
            <a:r>
              <a:rPr lang="en-GB" sz="3600" dirty="0"/>
              <a:t>(2015)</a:t>
            </a:r>
            <a:br>
              <a:rPr lang="en-GB" sz="3600" dirty="0"/>
            </a:br>
            <a:endParaRPr lang="en-GB" sz="3600" dirty="0"/>
          </a:p>
        </p:txBody>
      </p:sp>
      <p:sp>
        <p:nvSpPr>
          <p:cNvPr id="3" name="Content Placeholder 2"/>
          <p:cNvSpPr>
            <a:spLocks noGrp="1"/>
          </p:cNvSpPr>
          <p:nvPr>
            <p:ph idx="1"/>
          </p:nvPr>
        </p:nvSpPr>
        <p:spPr/>
        <p:txBody>
          <a:bodyPr/>
          <a:lstStyle/>
          <a:p>
            <a:endParaRPr lang="en-GB" dirty="0" smtClean="0"/>
          </a:p>
          <a:p>
            <a:r>
              <a:rPr lang="en-GB" sz="3600" dirty="0" smtClean="0"/>
              <a:t>Gweler y </a:t>
            </a:r>
            <a:r>
              <a:rPr lang="en-GB" sz="3600" dirty="0" err="1" smtClean="0"/>
              <a:t>daflen</a:t>
            </a:r>
            <a:r>
              <a:rPr lang="en-GB" sz="3600" dirty="0" smtClean="0"/>
              <a:t>: </a:t>
            </a:r>
            <a:endParaRPr lang="en-GB" sz="3600" dirty="0"/>
          </a:p>
          <a:p>
            <a:endParaRPr lang="en-GB" sz="3600" dirty="0" smtClean="0"/>
          </a:p>
          <a:p>
            <a:r>
              <a:rPr lang="en-GB" sz="3600" dirty="0" smtClean="0"/>
              <a:t>“Developing </a:t>
            </a:r>
            <a:r>
              <a:rPr lang="en-GB" sz="3600" dirty="0"/>
              <a:t>ideas through science enquiry a </a:t>
            </a:r>
            <a:r>
              <a:rPr lang="en-GB" sz="3600" dirty="0" smtClean="0"/>
              <a:t>model”</a:t>
            </a:r>
          </a:p>
        </p:txBody>
      </p:sp>
    </p:spTree>
    <p:extLst>
      <p:ext uri="{BB962C8B-B14F-4D97-AF65-F5344CB8AC3E}">
        <p14:creationId xmlns:p14="http://schemas.microsoft.com/office/powerpoint/2010/main" val="140538638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97b2cdc0-c69c-42b2-b10b-15d83116f795@GBRP26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2843665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7424" y="286604"/>
            <a:ext cx="10458256" cy="1092746"/>
          </a:xfrm>
        </p:spPr>
        <p:txBody>
          <a:bodyPr>
            <a:normAutofit/>
          </a:bodyPr>
          <a:lstStyle/>
          <a:p>
            <a:r>
              <a:rPr lang="en-GB" sz="4000" dirty="0">
                <a:solidFill>
                  <a:schemeClr val="tx1"/>
                </a:solidFill>
              </a:rPr>
              <a:t>Mae DSY </a:t>
            </a:r>
            <a:r>
              <a:rPr lang="en-GB" sz="4000" dirty="0" err="1">
                <a:solidFill>
                  <a:schemeClr val="tx1"/>
                </a:solidFill>
              </a:rPr>
              <a:t>yn</a:t>
            </a:r>
            <a:r>
              <a:rPr lang="en-GB" sz="4000" dirty="0">
                <a:solidFill>
                  <a:schemeClr val="tx1"/>
                </a:solidFill>
              </a:rPr>
              <a:t> </a:t>
            </a:r>
            <a:r>
              <a:rPr lang="en-GB" sz="4000" dirty="0" err="1">
                <a:solidFill>
                  <a:schemeClr val="tx1"/>
                </a:solidFill>
              </a:rPr>
              <a:t>ymagwedd</a:t>
            </a:r>
            <a:r>
              <a:rPr lang="en-GB" sz="4000" dirty="0">
                <a:solidFill>
                  <a:schemeClr val="tx1"/>
                </a:solidFill>
              </a:rPr>
              <a:t> </a:t>
            </a:r>
            <a:r>
              <a:rPr lang="en-GB" sz="4000" dirty="0" err="1">
                <a:solidFill>
                  <a:schemeClr val="tx1"/>
                </a:solidFill>
              </a:rPr>
              <a:t>adeileddol</a:t>
            </a:r>
            <a:r>
              <a:rPr lang="en-GB" sz="4000" dirty="0">
                <a:solidFill>
                  <a:schemeClr val="tx1"/>
                </a:solidFill>
              </a:rPr>
              <a:t> </a:t>
            </a:r>
            <a:r>
              <a:rPr lang="en-GB" sz="4000" dirty="0" err="1">
                <a:solidFill>
                  <a:schemeClr val="tx1"/>
                </a:solidFill>
              </a:rPr>
              <a:t>dysgwr-ganolog</a:t>
            </a:r>
            <a:r>
              <a:rPr lang="en-GB" sz="4000" dirty="0">
                <a:solidFill>
                  <a:schemeClr val="tx1"/>
                </a:solidFill>
              </a:rPr>
              <a:t> </a:t>
            </a:r>
            <a:endParaRPr lang="en-GB" sz="4000"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US" sz="2400" dirty="0" smtClean="0">
                <a:solidFill>
                  <a:schemeClr val="tx1"/>
                </a:solidFill>
              </a:rPr>
              <a:t>Mae </a:t>
            </a:r>
            <a:r>
              <a:rPr lang="en-US" sz="2400" dirty="0" err="1" smtClean="0">
                <a:solidFill>
                  <a:schemeClr val="tx1"/>
                </a:solidFill>
              </a:rPr>
              <a:t>dysgu</a:t>
            </a:r>
            <a:r>
              <a:rPr lang="en-US" sz="2400" dirty="0" smtClean="0">
                <a:solidFill>
                  <a:schemeClr val="tx1"/>
                </a:solidFill>
              </a:rPr>
              <a:t> </a:t>
            </a:r>
            <a:r>
              <a:rPr lang="en-US" sz="2400" dirty="0" err="1" smtClean="0">
                <a:solidFill>
                  <a:schemeClr val="tx1"/>
                </a:solidFill>
              </a:rPr>
              <a:t>seiliedig</a:t>
            </a:r>
            <a:r>
              <a:rPr lang="en-US" sz="2400" dirty="0" smtClean="0">
                <a:solidFill>
                  <a:schemeClr val="tx1"/>
                </a:solidFill>
              </a:rPr>
              <a:t> </a:t>
            </a:r>
            <a:r>
              <a:rPr lang="en-US" sz="2400" dirty="0" err="1" smtClean="0">
                <a:solidFill>
                  <a:schemeClr val="tx1"/>
                </a:solidFill>
              </a:rPr>
              <a:t>ar</a:t>
            </a:r>
            <a:r>
              <a:rPr lang="en-US" sz="2400" dirty="0" smtClean="0">
                <a:solidFill>
                  <a:schemeClr val="tx1"/>
                </a:solidFill>
              </a:rPr>
              <a:t> </a:t>
            </a:r>
            <a:r>
              <a:rPr lang="en-US" sz="2400" dirty="0" err="1" smtClean="0">
                <a:solidFill>
                  <a:schemeClr val="tx1"/>
                </a:solidFill>
              </a:rPr>
              <a:t>ymholi</a:t>
            </a:r>
            <a:r>
              <a:rPr lang="en-US" sz="2400" dirty="0" smtClean="0">
                <a:solidFill>
                  <a:schemeClr val="tx1"/>
                </a:solidFill>
              </a:rPr>
              <a:t> </a:t>
            </a:r>
            <a:r>
              <a:rPr lang="en-US" sz="2400" dirty="0" err="1" smtClean="0">
                <a:solidFill>
                  <a:schemeClr val="tx1"/>
                </a:solidFill>
              </a:rPr>
              <a:t>yn</a:t>
            </a:r>
            <a:r>
              <a:rPr lang="en-US" sz="2400" dirty="0" smtClean="0">
                <a:solidFill>
                  <a:schemeClr val="tx1"/>
                </a:solidFill>
              </a:rPr>
              <a:t> </a:t>
            </a:r>
            <a:r>
              <a:rPr lang="en-US" sz="2400" dirty="0" err="1" smtClean="0">
                <a:solidFill>
                  <a:schemeClr val="tx1"/>
                </a:solidFill>
              </a:rPr>
              <a:t>ddull</a:t>
            </a:r>
            <a:r>
              <a:rPr lang="en-US" sz="2400" dirty="0" smtClean="0">
                <a:solidFill>
                  <a:schemeClr val="tx1"/>
                </a:solidFill>
              </a:rPr>
              <a:t> </a:t>
            </a:r>
            <a:r>
              <a:rPr lang="en-US" sz="2400" dirty="0" err="1" smtClean="0">
                <a:solidFill>
                  <a:schemeClr val="tx1"/>
                </a:solidFill>
              </a:rPr>
              <a:t>dysgwr-ganolog</a:t>
            </a:r>
            <a:r>
              <a:rPr lang="en-US" sz="2400" dirty="0" smtClean="0">
                <a:solidFill>
                  <a:schemeClr val="tx1"/>
                </a:solidFill>
              </a:rPr>
              <a:t> o </a:t>
            </a:r>
            <a:r>
              <a:rPr lang="en-US" sz="2400" dirty="0" err="1" smtClean="0">
                <a:solidFill>
                  <a:schemeClr val="tx1"/>
                </a:solidFill>
              </a:rPr>
              <a:t>addysgu</a:t>
            </a:r>
            <a:r>
              <a:rPr lang="en-US" sz="2400" dirty="0" smtClean="0">
                <a:solidFill>
                  <a:schemeClr val="tx1"/>
                </a:solidFill>
              </a:rPr>
              <a:t> </a:t>
            </a:r>
            <a:r>
              <a:rPr lang="en-US" sz="2400" dirty="0" err="1" smtClean="0">
                <a:solidFill>
                  <a:schemeClr val="tx1"/>
                </a:solidFill>
              </a:rPr>
              <a:t>sy’n</a:t>
            </a:r>
            <a:r>
              <a:rPr lang="en-US" sz="2400" dirty="0" smtClean="0">
                <a:solidFill>
                  <a:schemeClr val="tx1"/>
                </a:solidFill>
              </a:rPr>
              <a:t> </a:t>
            </a:r>
            <a:r>
              <a:rPr lang="en-US" sz="2400" dirty="0" err="1" smtClean="0">
                <a:solidFill>
                  <a:schemeClr val="tx1"/>
                </a:solidFill>
              </a:rPr>
              <a:t>cynnwys</a:t>
            </a:r>
            <a:r>
              <a:rPr lang="en-US" sz="2400" dirty="0" smtClean="0">
                <a:solidFill>
                  <a:schemeClr val="tx1"/>
                </a:solidFill>
              </a:rPr>
              <a:t> </a:t>
            </a:r>
            <a:r>
              <a:rPr lang="en-US" sz="2400" dirty="0" err="1" smtClean="0">
                <a:solidFill>
                  <a:schemeClr val="tx1"/>
                </a:solidFill>
              </a:rPr>
              <a:t>dysgu</a:t>
            </a:r>
            <a:r>
              <a:rPr lang="en-US" sz="2400" dirty="0" smtClean="0">
                <a:solidFill>
                  <a:schemeClr val="tx1"/>
                </a:solidFill>
              </a:rPr>
              <a:t> </a:t>
            </a:r>
            <a:r>
              <a:rPr lang="en-US" sz="2400" dirty="0" err="1" smtClean="0">
                <a:solidFill>
                  <a:schemeClr val="tx1"/>
                </a:solidFill>
              </a:rPr>
              <a:t>drwy</a:t>
            </a:r>
            <a:r>
              <a:rPr lang="en-US" sz="2400" dirty="0" smtClean="0">
                <a:solidFill>
                  <a:schemeClr val="tx1"/>
                </a:solidFill>
              </a:rPr>
              <a:t> </a:t>
            </a:r>
            <a:r>
              <a:rPr lang="en-US" sz="2400" dirty="0" err="1" smtClean="0">
                <a:solidFill>
                  <a:schemeClr val="tx1"/>
                </a:solidFill>
              </a:rPr>
              <a:t>ymgysylltu</a:t>
            </a:r>
            <a:r>
              <a:rPr lang="en-US" sz="2400" dirty="0" smtClean="0">
                <a:solidFill>
                  <a:schemeClr val="tx1"/>
                </a:solidFill>
              </a:rPr>
              <a:t> â </a:t>
            </a:r>
            <a:r>
              <a:rPr lang="en-US" sz="2400" dirty="0" err="1" smtClean="0">
                <a:solidFill>
                  <a:schemeClr val="tx1"/>
                </a:solidFill>
              </a:rPr>
              <a:t>senario</a:t>
            </a:r>
            <a:r>
              <a:rPr lang="en-US" sz="2400" dirty="0" smtClean="0">
                <a:solidFill>
                  <a:schemeClr val="tx1"/>
                </a:solidFill>
              </a:rPr>
              <a:t>, </a:t>
            </a:r>
            <a:r>
              <a:rPr lang="en-US" sz="2400" dirty="0" err="1" smtClean="0">
                <a:solidFill>
                  <a:schemeClr val="tx1"/>
                </a:solidFill>
              </a:rPr>
              <a:t>testun</a:t>
            </a:r>
            <a:r>
              <a:rPr lang="en-US" sz="2400" dirty="0" smtClean="0">
                <a:solidFill>
                  <a:schemeClr val="tx1"/>
                </a:solidFill>
              </a:rPr>
              <a:t>, </a:t>
            </a:r>
            <a:r>
              <a:rPr lang="en-US" sz="2400" dirty="0" err="1" smtClean="0">
                <a:solidFill>
                  <a:schemeClr val="tx1"/>
                </a:solidFill>
              </a:rPr>
              <a:t>sialens</a:t>
            </a:r>
            <a:r>
              <a:rPr lang="en-US" sz="2400" dirty="0" smtClean="0">
                <a:solidFill>
                  <a:schemeClr val="tx1"/>
                </a:solidFill>
              </a:rPr>
              <a:t>, </a:t>
            </a:r>
            <a:r>
              <a:rPr lang="en-US" sz="2400" dirty="0" err="1" smtClean="0">
                <a:solidFill>
                  <a:schemeClr val="tx1"/>
                </a:solidFill>
              </a:rPr>
              <a:t>yn</a:t>
            </a:r>
            <a:r>
              <a:rPr lang="en-US" sz="2400" dirty="0" smtClean="0">
                <a:solidFill>
                  <a:schemeClr val="tx1"/>
                </a:solidFill>
              </a:rPr>
              <a:t> </a:t>
            </a:r>
            <a:r>
              <a:rPr lang="en-US" sz="2400" dirty="0" err="1" smtClean="0">
                <a:solidFill>
                  <a:schemeClr val="tx1"/>
                </a:solidFill>
              </a:rPr>
              <a:t>ymwneud</a:t>
            </a:r>
            <a:r>
              <a:rPr lang="en-US" sz="2400" dirty="0" smtClean="0">
                <a:solidFill>
                  <a:schemeClr val="tx1"/>
                </a:solidFill>
              </a:rPr>
              <a:t> â </a:t>
            </a:r>
            <a:r>
              <a:rPr lang="en-US" sz="2400" dirty="0" err="1" smtClean="0">
                <a:solidFill>
                  <a:schemeClr val="tx1"/>
                </a:solidFill>
              </a:rPr>
              <a:t>thema</a:t>
            </a:r>
            <a:r>
              <a:rPr lang="en-US" sz="2400" dirty="0" smtClean="0">
                <a:solidFill>
                  <a:schemeClr val="tx1"/>
                </a:solidFill>
              </a:rPr>
              <a:t> </a:t>
            </a:r>
            <a:r>
              <a:rPr lang="en-US" sz="2400" dirty="0" err="1" smtClean="0">
                <a:solidFill>
                  <a:schemeClr val="tx1"/>
                </a:solidFill>
              </a:rPr>
              <a:t>neu</a:t>
            </a:r>
            <a:r>
              <a:rPr lang="en-US" sz="2400" dirty="0" smtClean="0">
                <a:solidFill>
                  <a:schemeClr val="tx1"/>
                </a:solidFill>
              </a:rPr>
              <a:t> </a:t>
            </a:r>
            <a:r>
              <a:rPr lang="en-US" sz="2400" dirty="0" err="1" smtClean="0">
                <a:solidFill>
                  <a:schemeClr val="tx1"/>
                </a:solidFill>
              </a:rPr>
              <a:t>ffocws</a:t>
            </a:r>
            <a:r>
              <a:rPr lang="en-US" sz="2400" dirty="0" smtClean="0">
                <a:solidFill>
                  <a:schemeClr val="tx1"/>
                </a:solidFill>
              </a:rPr>
              <a:t> </a:t>
            </a:r>
            <a:r>
              <a:rPr lang="en-US" sz="2400" dirty="0" err="1" smtClean="0">
                <a:solidFill>
                  <a:schemeClr val="tx1"/>
                </a:solidFill>
              </a:rPr>
              <a:t>astudio</a:t>
            </a:r>
            <a:r>
              <a:rPr lang="en-US" sz="2400" dirty="0" smtClean="0">
                <a:solidFill>
                  <a:schemeClr val="tx1"/>
                </a:solidFill>
              </a:rPr>
              <a:t> </a:t>
            </a:r>
            <a:r>
              <a:rPr lang="en-US" sz="2400" dirty="0" err="1" smtClean="0">
                <a:solidFill>
                  <a:schemeClr val="tx1"/>
                </a:solidFill>
              </a:rPr>
              <a:t>lle</a:t>
            </a:r>
            <a:r>
              <a:rPr lang="en-US" sz="2400" dirty="0" smtClean="0">
                <a:solidFill>
                  <a:schemeClr val="tx1"/>
                </a:solidFill>
              </a:rPr>
              <a:t> </a:t>
            </a:r>
            <a:r>
              <a:rPr lang="en-US" sz="2400" dirty="0" err="1" smtClean="0">
                <a:solidFill>
                  <a:schemeClr val="tx1"/>
                </a:solidFill>
              </a:rPr>
              <a:t>yr</a:t>
            </a:r>
            <a:r>
              <a:rPr lang="en-US" sz="2400" dirty="0" smtClean="0">
                <a:solidFill>
                  <a:schemeClr val="tx1"/>
                </a:solidFill>
              </a:rPr>
              <a:t> </a:t>
            </a:r>
            <a:r>
              <a:rPr lang="en-US" sz="2400" dirty="0" err="1" smtClean="0">
                <a:solidFill>
                  <a:schemeClr val="tx1"/>
                </a:solidFill>
              </a:rPr>
              <a:t>ymdrinnir</a:t>
            </a:r>
            <a:r>
              <a:rPr lang="en-US" sz="2400" dirty="0" smtClean="0">
                <a:solidFill>
                  <a:schemeClr val="tx1"/>
                </a:solidFill>
              </a:rPr>
              <a:t> â </a:t>
            </a:r>
            <a:r>
              <a:rPr lang="en-US" sz="2400" dirty="0" err="1" smtClean="0">
                <a:solidFill>
                  <a:schemeClr val="tx1"/>
                </a:solidFill>
              </a:rPr>
              <a:t>phroblemau</a:t>
            </a:r>
            <a:r>
              <a:rPr lang="en-US" sz="2400" dirty="0" smtClean="0">
                <a:solidFill>
                  <a:schemeClr val="tx1"/>
                </a:solidFill>
              </a:rPr>
              <a:t> </a:t>
            </a:r>
            <a:r>
              <a:rPr lang="en-US" sz="2400" dirty="0" err="1" smtClean="0">
                <a:solidFill>
                  <a:schemeClr val="tx1"/>
                </a:solidFill>
              </a:rPr>
              <a:t>aneglur</a:t>
            </a:r>
            <a:r>
              <a:rPr lang="en-US" sz="2400" dirty="0" smtClean="0">
                <a:solidFill>
                  <a:schemeClr val="tx1"/>
                </a:solidFill>
              </a:rPr>
              <a:t> </a:t>
            </a:r>
            <a:r>
              <a:rPr lang="en-US" sz="2400" dirty="0" err="1" smtClean="0">
                <a:solidFill>
                  <a:schemeClr val="tx1"/>
                </a:solidFill>
              </a:rPr>
              <a:t>ond</a:t>
            </a:r>
            <a:r>
              <a:rPr lang="en-US" sz="2400" dirty="0" smtClean="0">
                <a:solidFill>
                  <a:schemeClr val="tx1"/>
                </a:solidFill>
              </a:rPr>
              <a:t> </a:t>
            </a:r>
            <a:r>
              <a:rPr lang="en-US" sz="2400" dirty="0" err="1" smtClean="0">
                <a:solidFill>
                  <a:schemeClr val="tx1"/>
                </a:solidFill>
              </a:rPr>
              <a:t>gwir</a:t>
            </a:r>
            <a:r>
              <a:rPr lang="en-US" sz="2400" dirty="0" smtClean="0">
                <a:solidFill>
                  <a:schemeClr val="tx1"/>
                </a:solidFill>
              </a:rPr>
              <a:t> </a:t>
            </a:r>
            <a:r>
              <a:rPr lang="en-US" sz="2400" dirty="0" err="1" smtClean="0">
                <a:solidFill>
                  <a:schemeClr val="tx1"/>
                </a:solidFill>
              </a:rPr>
              <a:t>mewn</a:t>
            </a:r>
            <a:r>
              <a:rPr lang="en-US" sz="2400" dirty="0" smtClean="0">
                <a:solidFill>
                  <a:schemeClr val="tx1"/>
                </a:solidFill>
              </a:rPr>
              <a:t> </a:t>
            </a:r>
            <a:r>
              <a:rPr lang="en-US" sz="2400" dirty="0" err="1" smtClean="0">
                <a:solidFill>
                  <a:schemeClr val="tx1"/>
                </a:solidFill>
              </a:rPr>
              <a:t>ymholiad</a:t>
            </a:r>
            <a:r>
              <a:rPr lang="en-US" sz="2400" dirty="0" smtClean="0">
                <a:solidFill>
                  <a:schemeClr val="tx1"/>
                </a:solidFill>
              </a:rPr>
              <a:t> pen-</a:t>
            </a:r>
            <a:r>
              <a:rPr lang="en-US" sz="2400" dirty="0" err="1" smtClean="0">
                <a:solidFill>
                  <a:schemeClr val="tx1"/>
                </a:solidFill>
              </a:rPr>
              <a:t>agored</a:t>
            </a:r>
            <a:r>
              <a:rPr lang="en-US" sz="2400" dirty="0" smtClean="0">
                <a:solidFill>
                  <a:schemeClr val="tx1"/>
                </a:solidFill>
              </a:rPr>
              <a:t>. </a:t>
            </a:r>
            <a:endParaRPr lang="en-US" sz="2400" dirty="0">
              <a:solidFill>
                <a:schemeClr val="tx1"/>
              </a:solidFill>
            </a:endParaRPr>
          </a:p>
          <a:p>
            <a:pPr>
              <a:buFont typeface="Wingdings" panose="05000000000000000000" pitchFamily="2" charset="2"/>
              <a:buChar char="§"/>
            </a:pPr>
            <a:r>
              <a:rPr lang="en-US" sz="2400" dirty="0" err="1" smtClean="0">
                <a:solidFill>
                  <a:schemeClr val="tx1"/>
                </a:solidFill>
              </a:rPr>
              <a:t>Gellir</a:t>
            </a:r>
            <a:r>
              <a:rPr lang="en-US" sz="2400" dirty="0" smtClean="0">
                <a:solidFill>
                  <a:schemeClr val="tx1"/>
                </a:solidFill>
              </a:rPr>
              <a:t> </a:t>
            </a:r>
            <a:r>
              <a:rPr lang="en-US" sz="2400" dirty="0" err="1" smtClean="0">
                <a:solidFill>
                  <a:schemeClr val="tx1"/>
                </a:solidFill>
              </a:rPr>
              <a:t>wynebu</a:t>
            </a:r>
            <a:r>
              <a:rPr lang="en-US" sz="2400" dirty="0" smtClean="0">
                <a:solidFill>
                  <a:schemeClr val="tx1"/>
                </a:solidFill>
              </a:rPr>
              <a:t> </a:t>
            </a:r>
            <a:r>
              <a:rPr lang="en-US" sz="2400" dirty="0" err="1" smtClean="0">
                <a:solidFill>
                  <a:schemeClr val="tx1"/>
                </a:solidFill>
              </a:rPr>
              <a:t>disgyblion</a:t>
            </a:r>
            <a:r>
              <a:rPr lang="en-US" sz="2400" dirty="0" smtClean="0">
                <a:solidFill>
                  <a:schemeClr val="tx1"/>
                </a:solidFill>
              </a:rPr>
              <a:t> â </a:t>
            </a:r>
            <a:r>
              <a:rPr lang="en-US" sz="2400" dirty="0" err="1" smtClean="0">
                <a:solidFill>
                  <a:schemeClr val="tx1"/>
                </a:solidFill>
              </a:rPr>
              <a:t>senarios</a:t>
            </a:r>
            <a:r>
              <a:rPr lang="en-US" sz="2400" dirty="0" smtClean="0">
                <a:solidFill>
                  <a:schemeClr val="tx1"/>
                </a:solidFill>
              </a:rPr>
              <a:t> </a:t>
            </a:r>
            <a:r>
              <a:rPr lang="en-US" sz="2400" dirty="0" err="1" smtClean="0">
                <a:solidFill>
                  <a:schemeClr val="tx1"/>
                </a:solidFill>
              </a:rPr>
              <a:t>bywyd</a:t>
            </a:r>
            <a:r>
              <a:rPr lang="en-US" sz="2400" dirty="0" smtClean="0">
                <a:solidFill>
                  <a:schemeClr val="tx1"/>
                </a:solidFill>
              </a:rPr>
              <a:t> go </a:t>
            </a:r>
            <a:r>
              <a:rPr lang="en-US" sz="2400" dirty="0" err="1" smtClean="0">
                <a:solidFill>
                  <a:schemeClr val="tx1"/>
                </a:solidFill>
              </a:rPr>
              <a:t>iawn</a:t>
            </a:r>
            <a:r>
              <a:rPr lang="en-US" sz="2400" dirty="0" smtClean="0">
                <a:solidFill>
                  <a:schemeClr val="tx1"/>
                </a:solidFill>
              </a:rPr>
              <a:t> </a:t>
            </a:r>
            <a:r>
              <a:rPr lang="en-US" sz="2400" dirty="0" err="1" smtClean="0">
                <a:solidFill>
                  <a:schemeClr val="tx1"/>
                </a:solidFill>
              </a:rPr>
              <a:t>neu</a:t>
            </a:r>
            <a:r>
              <a:rPr lang="en-US" sz="2400" dirty="0" smtClean="0">
                <a:solidFill>
                  <a:schemeClr val="tx1"/>
                </a:solidFill>
              </a:rPr>
              <a:t> </a:t>
            </a:r>
            <a:r>
              <a:rPr lang="en-US" sz="2400" dirty="0" err="1" smtClean="0">
                <a:solidFill>
                  <a:schemeClr val="tx1"/>
                </a:solidFill>
              </a:rPr>
              <a:t>broblem</a:t>
            </a:r>
            <a:r>
              <a:rPr lang="en-US" sz="2400" dirty="0" smtClean="0">
                <a:solidFill>
                  <a:schemeClr val="tx1"/>
                </a:solidFill>
              </a:rPr>
              <a:t> </a:t>
            </a:r>
            <a:r>
              <a:rPr lang="en-US" sz="2400" dirty="0" err="1" smtClean="0">
                <a:solidFill>
                  <a:schemeClr val="tx1"/>
                </a:solidFill>
              </a:rPr>
              <a:t>sydd</a:t>
            </a:r>
            <a:r>
              <a:rPr lang="en-US" sz="2400" dirty="0" smtClean="0">
                <a:solidFill>
                  <a:schemeClr val="tx1"/>
                </a:solidFill>
              </a:rPr>
              <a:t> </a:t>
            </a:r>
            <a:r>
              <a:rPr lang="en-US" sz="2400" dirty="0" err="1" smtClean="0">
                <a:solidFill>
                  <a:schemeClr val="tx1"/>
                </a:solidFill>
              </a:rPr>
              <a:t>angen</a:t>
            </a:r>
            <a:r>
              <a:rPr lang="en-US" sz="2400" dirty="0" smtClean="0">
                <a:solidFill>
                  <a:schemeClr val="tx1"/>
                </a:solidFill>
              </a:rPr>
              <a:t> </a:t>
            </a:r>
            <a:r>
              <a:rPr lang="en-US" sz="2400" dirty="0" err="1" smtClean="0">
                <a:solidFill>
                  <a:schemeClr val="tx1"/>
                </a:solidFill>
              </a:rPr>
              <a:t>datrysiad</a:t>
            </a:r>
            <a:r>
              <a:rPr lang="en-US" sz="2400" dirty="0" smtClean="0">
                <a:solidFill>
                  <a:schemeClr val="tx1"/>
                </a:solidFill>
              </a:rPr>
              <a:t>. </a:t>
            </a:r>
          </a:p>
          <a:p>
            <a:pPr>
              <a:buFont typeface="Wingdings" panose="05000000000000000000" pitchFamily="2" charset="2"/>
              <a:buChar char="§"/>
            </a:pPr>
            <a:r>
              <a:rPr lang="en-US" sz="2400" u="sng" dirty="0" err="1" smtClean="0">
                <a:solidFill>
                  <a:schemeClr val="tx1"/>
                </a:solidFill>
              </a:rPr>
              <a:t>Gellir</a:t>
            </a:r>
            <a:r>
              <a:rPr lang="en-US" sz="2400" dirty="0" smtClean="0">
                <a:solidFill>
                  <a:schemeClr val="tx1"/>
                </a:solidFill>
              </a:rPr>
              <a:t> </a:t>
            </a:r>
            <a:r>
              <a:rPr lang="en-US" sz="2400" dirty="0" err="1" smtClean="0">
                <a:solidFill>
                  <a:schemeClr val="tx1"/>
                </a:solidFill>
              </a:rPr>
              <a:t>gosod</a:t>
            </a:r>
            <a:r>
              <a:rPr lang="en-US" sz="2400" dirty="0" smtClean="0">
                <a:solidFill>
                  <a:schemeClr val="tx1"/>
                </a:solidFill>
              </a:rPr>
              <a:t> y </a:t>
            </a:r>
            <a:r>
              <a:rPr lang="en-US" sz="2400" dirty="0" err="1" smtClean="0">
                <a:solidFill>
                  <a:schemeClr val="tx1"/>
                </a:solidFill>
              </a:rPr>
              <a:t>senario</a:t>
            </a:r>
            <a:r>
              <a:rPr lang="en-US" sz="2400" dirty="0" smtClean="0">
                <a:solidFill>
                  <a:schemeClr val="tx1"/>
                </a:solidFill>
              </a:rPr>
              <a:t>/</a:t>
            </a:r>
            <a:r>
              <a:rPr lang="en-US" sz="2400" dirty="0" err="1" smtClean="0">
                <a:solidFill>
                  <a:schemeClr val="tx1"/>
                </a:solidFill>
              </a:rPr>
              <a:t>sialens</a:t>
            </a:r>
            <a:r>
              <a:rPr lang="en-US" sz="2400" dirty="0" smtClean="0">
                <a:solidFill>
                  <a:schemeClr val="tx1"/>
                </a:solidFill>
              </a:rPr>
              <a:t>/problem </a:t>
            </a:r>
            <a:r>
              <a:rPr lang="en-US" sz="2400" dirty="0" err="1" smtClean="0">
                <a:solidFill>
                  <a:schemeClr val="tx1"/>
                </a:solidFill>
              </a:rPr>
              <a:t>mewn</a:t>
            </a:r>
            <a:r>
              <a:rPr lang="en-US" sz="2400" dirty="0" smtClean="0">
                <a:solidFill>
                  <a:schemeClr val="tx1"/>
                </a:solidFill>
              </a:rPr>
              <a:t> </a:t>
            </a:r>
            <a:r>
              <a:rPr lang="en-US" sz="2400" dirty="0" err="1" smtClean="0">
                <a:solidFill>
                  <a:schemeClr val="tx1"/>
                </a:solidFill>
              </a:rPr>
              <a:t>ffordd</a:t>
            </a:r>
            <a:r>
              <a:rPr lang="en-US" sz="2400" dirty="0" smtClean="0">
                <a:solidFill>
                  <a:schemeClr val="tx1"/>
                </a:solidFill>
              </a:rPr>
              <a:t> </a:t>
            </a:r>
            <a:r>
              <a:rPr lang="en-US" sz="2400" dirty="0" err="1" smtClean="0">
                <a:solidFill>
                  <a:schemeClr val="tx1"/>
                </a:solidFill>
              </a:rPr>
              <a:t>sy’n</a:t>
            </a:r>
            <a:r>
              <a:rPr lang="en-US" sz="2400" dirty="0" smtClean="0">
                <a:solidFill>
                  <a:schemeClr val="tx1"/>
                </a:solidFill>
              </a:rPr>
              <a:t> </a:t>
            </a:r>
            <a:r>
              <a:rPr lang="en-US" sz="2400" dirty="0" err="1" smtClean="0">
                <a:solidFill>
                  <a:schemeClr val="tx1"/>
                </a:solidFill>
              </a:rPr>
              <a:t>golygu</a:t>
            </a:r>
            <a:r>
              <a:rPr lang="en-US" sz="2400" dirty="0" smtClean="0">
                <a:solidFill>
                  <a:schemeClr val="tx1"/>
                </a:solidFill>
              </a:rPr>
              <a:t> </a:t>
            </a:r>
            <a:r>
              <a:rPr lang="en-US" sz="2400" dirty="0" err="1" smtClean="0">
                <a:solidFill>
                  <a:schemeClr val="tx1"/>
                </a:solidFill>
              </a:rPr>
              <a:t>nad</a:t>
            </a:r>
            <a:r>
              <a:rPr lang="en-US" sz="2400" dirty="0" smtClean="0">
                <a:solidFill>
                  <a:schemeClr val="tx1"/>
                </a:solidFill>
              </a:rPr>
              <a:t> </a:t>
            </a:r>
            <a:r>
              <a:rPr lang="en-US" sz="2400" dirty="0" err="1" smtClean="0">
                <a:solidFill>
                  <a:schemeClr val="tx1"/>
                </a:solidFill>
              </a:rPr>
              <a:t>oes</a:t>
            </a:r>
            <a:r>
              <a:rPr lang="en-US" sz="2400" dirty="0" smtClean="0">
                <a:solidFill>
                  <a:schemeClr val="tx1"/>
                </a:solidFill>
              </a:rPr>
              <a:t> </a:t>
            </a:r>
            <a:r>
              <a:rPr lang="en-US" sz="2400" dirty="0" err="1" smtClean="0">
                <a:solidFill>
                  <a:schemeClr val="tx1"/>
                </a:solidFill>
              </a:rPr>
              <a:t>llwybr</a:t>
            </a:r>
            <a:r>
              <a:rPr lang="en-US" sz="2400" dirty="0" smtClean="0">
                <a:solidFill>
                  <a:schemeClr val="tx1"/>
                </a:solidFill>
              </a:rPr>
              <a:t> </a:t>
            </a:r>
            <a:r>
              <a:rPr lang="en-US" sz="2400" dirty="0" err="1" smtClean="0">
                <a:solidFill>
                  <a:schemeClr val="tx1"/>
                </a:solidFill>
              </a:rPr>
              <a:t>clir</a:t>
            </a:r>
            <a:r>
              <a:rPr lang="en-US" sz="2400" dirty="0" smtClean="0">
                <a:solidFill>
                  <a:schemeClr val="tx1"/>
                </a:solidFill>
              </a:rPr>
              <a:t> </a:t>
            </a:r>
            <a:r>
              <a:rPr lang="en-US" sz="2400" dirty="0" err="1" smtClean="0">
                <a:solidFill>
                  <a:schemeClr val="tx1"/>
                </a:solidFill>
              </a:rPr>
              <a:t>i’w</a:t>
            </a:r>
            <a:r>
              <a:rPr lang="en-US" sz="2400" dirty="0" smtClean="0">
                <a:solidFill>
                  <a:schemeClr val="tx1"/>
                </a:solidFill>
              </a:rPr>
              <a:t> </a:t>
            </a:r>
            <a:r>
              <a:rPr lang="en-US" sz="2400" dirty="0" err="1">
                <a:solidFill>
                  <a:schemeClr val="tx1"/>
                </a:solidFill>
              </a:rPr>
              <a:t>g</a:t>
            </a:r>
            <a:r>
              <a:rPr lang="en-US" sz="2400" dirty="0" err="1" smtClean="0">
                <a:solidFill>
                  <a:schemeClr val="tx1"/>
                </a:solidFill>
              </a:rPr>
              <a:t>ymryd</a:t>
            </a:r>
            <a:r>
              <a:rPr lang="en-US" sz="2400" dirty="0" smtClean="0">
                <a:solidFill>
                  <a:schemeClr val="tx1"/>
                </a:solidFill>
              </a:rPr>
              <a:t>. </a:t>
            </a:r>
            <a:endParaRPr lang="en-US" sz="2400" dirty="0">
              <a:solidFill>
                <a:schemeClr val="tx1"/>
              </a:solidFill>
            </a:endParaRPr>
          </a:p>
          <a:p>
            <a:pPr>
              <a:buFont typeface="Wingdings" panose="05000000000000000000" pitchFamily="2" charset="2"/>
              <a:buChar char="§"/>
            </a:pPr>
            <a:r>
              <a:rPr lang="en-GB" sz="2400" dirty="0" err="1" smtClean="0">
                <a:solidFill>
                  <a:schemeClr val="tx1"/>
                </a:solidFill>
              </a:rPr>
              <a:t>Sut</a:t>
            </a:r>
            <a:r>
              <a:rPr lang="en-GB" sz="2400" dirty="0" smtClean="0">
                <a:solidFill>
                  <a:schemeClr val="tx1"/>
                </a:solidFill>
              </a:rPr>
              <a:t> </a:t>
            </a:r>
            <a:r>
              <a:rPr lang="en-GB" sz="2400" dirty="0" err="1" smtClean="0">
                <a:solidFill>
                  <a:schemeClr val="tx1"/>
                </a:solidFill>
              </a:rPr>
              <a:t>allwn</a:t>
            </a:r>
            <a:r>
              <a:rPr lang="en-GB" sz="2400" dirty="0" smtClean="0">
                <a:solidFill>
                  <a:schemeClr val="tx1"/>
                </a:solidFill>
              </a:rPr>
              <a:t> </a:t>
            </a:r>
            <a:r>
              <a:rPr lang="en-GB" sz="2400" dirty="0" err="1" smtClean="0">
                <a:solidFill>
                  <a:schemeClr val="tx1"/>
                </a:solidFill>
              </a:rPr>
              <a:t>ni</a:t>
            </a:r>
            <a:r>
              <a:rPr lang="en-GB" sz="2400" dirty="0" smtClean="0">
                <a:solidFill>
                  <a:schemeClr val="tx1"/>
                </a:solidFill>
              </a:rPr>
              <a:t> </a:t>
            </a:r>
            <a:r>
              <a:rPr lang="en-GB" sz="2400" dirty="0" err="1" smtClean="0">
                <a:solidFill>
                  <a:schemeClr val="tx1"/>
                </a:solidFill>
              </a:rPr>
              <a:t>ddarganfod</a:t>
            </a:r>
            <a:r>
              <a:rPr lang="en-GB" sz="2400" dirty="0" smtClean="0">
                <a:solidFill>
                  <a:schemeClr val="tx1"/>
                </a:solidFill>
              </a:rPr>
              <a:t> </a:t>
            </a:r>
            <a:r>
              <a:rPr lang="en-GB" sz="2400" dirty="0" err="1" smtClean="0">
                <a:solidFill>
                  <a:schemeClr val="tx1"/>
                </a:solidFill>
              </a:rPr>
              <a:t>mwy</a:t>
            </a:r>
            <a:r>
              <a:rPr lang="en-GB" sz="2400" dirty="0" smtClean="0">
                <a:solidFill>
                  <a:schemeClr val="tx1"/>
                </a:solidFill>
              </a:rPr>
              <a:t> </a:t>
            </a:r>
            <a:r>
              <a:rPr lang="en-GB" sz="2400" dirty="0" err="1" smtClean="0">
                <a:solidFill>
                  <a:schemeClr val="tx1"/>
                </a:solidFill>
              </a:rPr>
              <a:t>i</a:t>
            </a:r>
            <a:r>
              <a:rPr lang="en-GB" sz="2400" dirty="0" smtClean="0">
                <a:solidFill>
                  <a:schemeClr val="tx1"/>
                </a:solidFill>
              </a:rPr>
              <a:t> </a:t>
            </a:r>
            <a:r>
              <a:rPr lang="en-GB" sz="2400" dirty="0" err="1" smtClean="0">
                <a:solidFill>
                  <a:schemeClr val="tx1"/>
                </a:solidFill>
              </a:rPr>
              <a:t>ateb</a:t>
            </a:r>
            <a:r>
              <a:rPr lang="en-GB" sz="2400" dirty="0" smtClean="0">
                <a:solidFill>
                  <a:schemeClr val="tx1"/>
                </a:solidFill>
              </a:rPr>
              <a:t> y </a:t>
            </a:r>
            <a:r>
              <a:rPr lang="en-GB" sz="2400" dirty="0" err="1" smtClean="0">
                <a:solidFill>
                  <a:schemeClr val="tx1"/>
                </a:solidFill>
              </a:rPr>
              <a:t>cwestiwn</a:t>
            </a:r>
            <a:r>
              <a:rPr lang="en-GB" sz="2400" dirty="0" smtClean="0">
                <a:solidFill>
                  <a:schemeClr val="tx1"/>
                </a:solidFill>
              </a:rPr>
              <a:t>, </a:t>
            </a:r>
            <a:r>
              <a:rPr lang="en-GB" sz="2400" dirty="0" err="1" smtClean="0">
                <a:solidFill>
                  <a:schemeClr val="tx1"/>
                </a:solidFill>
              </a:rPr>
              <a:t>datrys</a:t>
            </a:r>
            <a:r>
              <a:rPr lang="en-GB" sz="2400" dirty="0" smtClean="0">
                <a:solidFill>
                  <a:schemeClr val="tx1"/>
                </a:solidFill>
              </a:rPr>
              <a:t> y </a:t>
            </a:r>
            <a:r>
              <a:rPr lang="en-GB" sz="2400" dirty="0" err="1" smtClean="0">
                <a:solidFill>
                  <a:schemeClr val="tx1"/>
                </a:solidFill>
              </a:rPr>
              <a:t>broblem</a:t>
            </a:r>
            <a:r>
              <a:rPr lang="en-GB" sz="2400" dirty="0" smtClean="0">
                <a:solidFill>
                  <a:schemeClr val="tx1"/>
                </a:solidFill>
              </a:rPr>
              <a:t>? </a:t>
            </a:r>
            <a:endParaRPr lang="en-GB" dirty="0"/>
          </a:p>
        </p:txBody>
      </p:sp>
    </p:spTree>
    <p:extLst>
      <p:ext uri="{BB962C8B-B14F-4D97-AF65-F5344CB8AC3E}">
        <p14:creationId xmlns:p14="http://schemas.microsoft.com/office/powerpoint/2010/main" val="254988794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427" y="286603"/>
            <a:ext cx="10489253" cy="1139241"/>
          </a:xfrm>
        </p:spPr>
        <p:txBody>
          <a:bodyPr>
            <a:normAutofit/>
          </a:bodyPr>
          <a:lstStyle/>
          <a:p>
            <a:r>
              <a:rPr lang="en-GB" sz="4000" dirty="0" smtClean="0">
                <a:solidFill>
                  <a:schemeClr val="tx1"/>
                </a:solidFill>
              </a:rPr>
              <a:t>Mae DSY </a:t>
            </a:r>
            <a:r>
              <a:rPr lang="en-GB" sz="4000" dirty="0" err="1" smtClean="0">
                <a:solidFill>
                  <a:schemeClr val="tx1"/>
                </a:solidFill>
              </a:rPr>
              <a:t>yn</a:t>
            </a:r>
            <a:r>
              <a:rPr lang="en-GB" sz="4000" dirty="0" smtClean="0">
                <a:solidFill>
                  <a:schemeClr val="tx1"/>
                </a:solidFill>
              </a:rPr>
              <a:t> </a:t>
            </a:r>
            <a:r>
              <a:rPr lang="en-GB" sz="4000" dirty="0" err="1" smtClean="0">
                <a:solidFill>
                  <a:schemeClr val="tx1"/>
                </a:solidFill>
              </a:rPr>
              <a:t>ymagwedd</a:t>
            </a:r>
            <a:r>
              <a:rPr lang="en-GB" sz="4000" dirty="0" smtClean="0">
                <a:solidFill>
                  <a:schemeClr val="tx1"/>
                </a:solidFill>
              </a:rPr>
              <a:t> </a:t>
            </a:r>
            <a:r>
              <a:rPr lang="en-GB" sz="4000" dirty="0" err="1" smtClean="0">
                <a:solidFill>
                  <a:schemeClr val="tx1"/>
                </a:solidFill>
              </a:rPr>
              <a:t>adeileddol</a:t>
            </a:r>
            <a:r>
              <a:rPr lang="en-GB" sz="4000" dirty="0" smtClean="0">
                <a:solidFill>
                  <a:schemeClr val="tx1"/>
                </a:solidFill>
              </a:rPr>
              <a:t> </a:t>
            </a:r>
            <a:r>
              <a:rPr lang="en-GB" sz="4000" dirty="0" err="1" smtClean="0">
                <a:solidFill>
                  <a:schemeClr val="tx1"/>
                </a:solidFill>
              </a:rPr>
              <a:t>dysgwr-ganolog</a:t>
            </a:r>
            <a:r>
              <a:rPr lang="en-GB" sz="4000" dirty="0" smtClean="0">
                <a:solidFill>
                  <a:schemeClr val="tx1"/>
                </a:solidFill>
              </a:rPr>
              <a:t> </a:t>
            </a:r>
            <a:endParaRPr lang="en-GB" sz="4000" dirty="0">
              <a:solidFill>
                <a:schemeClr val="tx1"/>
              </a:solidFill>
            </a:endParaRPr>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US" sz="2800" dirty="0" smtClean="0">
                <a:solidFill>
                  <a:schemeClr val="tx1"/>
                </a:solidFill>
              </a:rPr>
              <a:t>Mae </a:t>
            </a:r>
            <a:r>
              <a:rPr lang="en-US" sz="2800" dirty="0" err="1" smtClean="0">
                <a:solidFill>
                  <a:schemeClr val="tx1"/>
                </a:solidFill>
              </a:rPr>
              <a:t>myfyrwyr</a:t>
            </a:r>
            <a:r>
              <a:rPr lang="en-US" sz="2800" dirty="0" smtClean="0">
                <a:solidFill>
                  <a:schemeClr val="tx1"/>
                </a:solidFill>
              </a:rPr>
              <a:t> </a:t>
            </a:r>
            <a:r>
              <a:rPr lang="en-US" sz="2800" dirty="0" err="1" smtClean="0">
                <a:solidFill>
                  <a:schemeClr val="tx1"/>
                </a:solidFill>
              </a:rPr>
              <a:t>yn</a:t>
            </a:r>
            <a:r>
              <a:rPr lang="en-US" sz="2800" dirty="0" smtClean="0">
                <a:solidFill>
                  <a:schemeClr val="tx1"/>
                </a:solidFill>
              </a:rPr>
              <a:t> </a:t>
            </a:r>
            <a:r>
              <a:rPr lang="en-US" sz="2800" dirty="0" err="1" smtClean="0">
                <a:solidFill>
                  <a:schemeClr val="tx1"/>
                </a:solidFill>
              </a:rPr>
              <a:t>dadansoddi’r</a:t>
            </a:r>
            <a:r>
              <a:rPr lang="en-US" sz="2800" dirty="0" smtClean="0">
                <a:solidFill>
                  <a:schemeClr val="tx1"/>
                </a:solidFill>
              </a:rPr>
              <a:t> </a:t>
            </a:r>
            <a:r>
              <a:rPr lang="en-US" sz="2800" dirty="0" err="1" smtClean="0">
                <a:solidFill>
                  <a:schemeClr val="tx1"/>
                </a:solidFill>
              </a:rPr>
              <a:t>broblem</a:t>
            </a:r>
            <a:r>
              <a:rPr lang="en-US" sz="2800" dirty="0" smtClean="0">
                <a:solidFill>
                  <a:schemeClr val="tx1"/>
                </a:solidFill>
              </a:rPr>
              <a:t> </a:t>
            </a:r>
            <a:r>
              <a:rPr lang="en-US" sz="2800" dirty="0" err="1" smtClean="0">
                <a:solidFill>
                  <a:schemeClr val="tx1"/>
                </a:solidFill>
              </a:rPr>
              <a:t>a’r</a:t>
            </a:r>
            <a:r>
              <a:rPr lang="en-US" sz="2800" dirty="0" smtClean="0">
                <a:solidFill>
                  <a:schemeClr val="tx1"/>
                </a:solidFill>
              </a:rPr>
              <a:t> </a:t>
            </a:r>
            <a:r>
              <a:rPr lang="en-US" sz="2800" dirty="0" err="1" smtClean="0">
                <a:solidFill>
                  <a:schemeClr val="tx1"/>
                </a:solidFill>
              </a:rPr>
              <a:t>cyd-destun</a:t>
            </a:r>
            <a:r>
              <a:rPr lang="en-US" sz="2800" dirty="0" smtClean="0">
                <a:solidFill>
                  <a:schemeClr val="tx1"/>
                </a:solidFill>
              </a:rPr>
              <a:t> ac </a:t>
            </a:r>
            <a:r>
              <a:rPr lang="en-US" sz="2800" dirty="0" err="1" smtClean="0">
                <a:solidFill>
                  <a:schemeClr val="tx1"/>
                </a:solidFill>
              </a:rPr>
              <a:t>yn</a:t>
            </a:r>
            <a:r>
              <a:rPr lang="en-US" sz="2800" dirty="0" smtClean="0">
                <a:solidFill>
                  <a:schemeClr val="tx1"/>
                </a:solidFill>
              </a:rPr>
              <a:t> </a:t>
            </a:r>
            <a:r>
              <a:rPr lang="en-US" sz="2800" dirty="0" err="1" smtClean="0">
                <a:solidFill>
                  <a:schemeClr val="tx1"/>
                </a:solidFill>
              </a:rPr>
              <a:t>cymhwyso</a:t>
            </a:r>
            <a:r>
              <a:rPr lang="en-US" sz="2800" dirty="0" smtClean="0">
                <a:solidFill>
                  <a:schemeClr val="tx1"/>
                </a:solidFill>
              </a:rPr>
              <a:t> </a:t>
            </a:r>
            <a:r>
              <a:rPr lang="en-US" sz="2800" dirty="0" err="1" smtClean="0">
                <a:solidFill>
                  <a:schemeClr val="tx1"/>
                </a:solidFill>
              </a:rPr>
              <a:t>prosesau</a:t>
            </a:r>
            <a:r>
              <a:rPr lang="en-US" sz="2800" dirty="0" smtClean="0">
                <a:solidFill>
                  <a:schemeClr val="tx1"/>
                </a:solidFill>
              </a:rPr>
              <a:t> </a:t>
            </a:r>
            <a:r>
              <a:rPr lang="en-US" sz="2800" dirty="0" err="1" smtClean="0">
                <a:solidFill>
                  <a:schemeClr val="tx1"/>
                </a:solidFill>
              </a:rPr>
              <a:t>diddwythol</a:t>
            </a:r>
            <a:r>
              <a:rPr lang="en-US" sz="2800" dirty="0" smtClean="0">
                <a:solidFill>
                  <a:schemeClr val="tx1"/>
                </a:solidFill>
              </a:rPr>
              <a:t> (deductive) ac </a:t>
            </a:r>
            <a:r>
              <a:rPr lang="en-US" sz="2800" dirty="0" err="1" smtClean="0">
                <a:solidFill>
                  <a:schemeClr val="tx1"/>
                </a:solidFill>
              </a:rPr>
              <a:t>arweiniol</a:t>
            </a:r>
            <a:r>
              <a:rPr lang="en-US" sz="2800" dirty="0" smtClean="0">
                <a:solidFill>
                  <a:schemeClr val="tx1"/>
                </a:solidFill>
              </a:rPr>
              <a:t> (inductive) </a:t>
            </a:r>
            <a:r>
              <a:rPr lang="en-US" sz="2800" dirty="0" err="1" smtClean="0">
                <a:solidFill>
                  <a:schemeClr val="tx1"/>
                </a:solidFill>
              </a:rPr>
              <a:t>i</a:t>
            </a:r>
            <a:r>
              <a:rPr lang="en-US" sz="2800" dirty="0" smtClean="0">
                <a:solidFill>
                  <a:schemeClr val="tx1"/>
                </a:solidFill>
              </a:rPr>
              <a:t> </a:t>
            </a:r>
            <a:r>
              <a:rPr lang="en-US" sz="2800" dirty="0" err="1" smtClean="0">
                <a:solidFill>
                  <a:schemeClr val="tx1"/>
                </a:solidFill>
              </a:rPr>
              <a:t>ddeall</a:t>
            </a:r>
            <a:r>
              <a:rPr lang="en-US" sz="2800" dirty="0" smtClean="0">
                <a:solidFill>
                  <a:schemeClr val="tx1"/>
                </a:solidFill>
              </a:rPr>
              <a:t> y </a:t>
            </a:r>
            <a:r>
              <a:rPr lang="en-US" sz="2800" dirty="0" err="1" smtClean="0">
                <a:solidFill>
                  <a:schemeClr val="tx1"/>
                </a:solidFill>
              </a:rPr>
              <a:t>broblem</a:t>
            </a:r>
            <a:r>
              <a:rPr lang="en-US" sz="2800" dirty="0" smtClean="0">
                <a:solidFill>
                  <a:schemeClr val="tx1"/>
                </a:solidFill>
              </a:rPr>
              <a:t> a </a:t>
            </a:r>
            <a:r>
              <a:rPr lang="en-US" sz="2800" dirty="0" err="1" smtClean="0">
                <a:solidFill>
                  <a:schemeClr val="tx1"/>
                </a:solidFill>
              </a:rPr>
              <a:t>dod</a:t>
            </a:r>
            <a:r>
              <a:rPr lang="en-US" sz="2800" dirty="0" smtClean="0">
                <a:solidFill>
                  <a:schemeClr val="tx1"/>
                </a:solidFill>
              </a:rPr>
              <a:t> o </a:t>
            </a:r>
            <a:r>
              <a:rPr lang="en-US" sz="2800" dirty="0" err="1" smtClean="0">
                <a:solidFill>
                  <a:schemeClr val="tx1"/>
                </a:solidFill>
              </a:rPr>
              <a:t>hyd</a:t>
            </a:r>
            <a:r>
              <a:rPr lang="en-US" sz="2800" dirty="0" smtClean="0">
                <a:solidFill>
                  <a:schemeClr val="tx1"/>
                </a:solidFill>
              </a:rPr>
              <a:t> </a:t>
            </a:r>
            <a:r>
              <a:rPr lang="en-US" sz="2800" dirty="0" err="1" smtClean="0">
                <a:solidFill>
                  <a:schemeClr val="tx1"/>
                </a:solidFill>
              </a:rPr>
              <a:t>i</a:t>
            </a:r>
            <a:r>
              <a:rPr lang="en-US" sz="2800" dirty="0" smtClean="0">
                <a:solidFill>
                  <a:schemeClr val="tx1"/>
                </a:solidFill>
              </a:rPr>
              <a:t> </a:t>
            </a:r>
            <a:r>
              <a:rPr lang="en-US" sz="2800" dirty="0" err="1" smtClean="0">
                <a:solidFill>
                  <a:schemeClr val="tx1"/>
                </a:solidFill>
              </a:rPr>
              <a:t>ddatrysiad</a:t>
            </a:r>
            <a:r>
              <a:rPr lang="en-US" sz="2800" dirty="0" smtClean="0">
                <a:solidFill>
                  <a:schemeClr val="tx1"/>
                </a:solidFill>
              </a:rPr>
              <a:t> </a:t>
            </a:r>
            <a:r>
              <a:rPr lang="en-US" sz="2800" dirty="0" err="1" smtClean="0">
                <a:solidFill>
                  <a:schemeClr val="tx1"/>
                </a:solidFill>
              </a:rPr>
              <a:t>neu</a:t>
            </a:r>
            <a:r>
              <a:rPr lang="en-US" sz="2800" dirty="0" smtClean="0">
                <a:solidFill>
                  <a:schemeClr val="tx1"/>
                </a:solidFill>
              </a:rPr>
              <a:t> </a:t>
            </a:r>
            <a:r>
              <a:rPr lang="en-US" sz="2800" dirty="0" err="1" smtClean="0">
                <a:solidFill>
                  <a:schemeClr val="tx1"/>
                </a:solidFill>
              </a:rPr>
              <a:t>ddatrysiadau</a:t>
            </a:r>
            <a:r>
              <a:rPr lang="en-US" sz="2800" dirty="0" smtClean="0">
                <a:solidFill>
                  <a:schemeClr val="tx1"/>
                </a:solidFill>
              </a:rPr>
              <a:t> </a:t>
            </a:r>
            <a:r>
              <a:rPr lang="en-US" sz="2800" dirty="0" err="1" smtClean="0">
                <a:solidFill>
                  <a:schemeClr val="tx1"/>
                </a:solidFill>
              </a:rPr>
              <a:t>posibl</a:t>
            </a:r>
            <a:r>
              <a:rPr lang="en-US" sz="2800" dirty="0" smtClean="0">
                <a:solidFill>
                  <a:schemeClr val="tx1"/>
                </a:solidFill>
              </a:rPr>
              <a:t>. </a:t>
            </a:r>
            <a:r>
              <a:rPr lang="en-US" sz="2800" dirty="0" err="1" smtClean="0">
                <a:solidFill>
                  <a:schemeClr val="tx1"/>
                </a:solidFill>
              </a:rPr>
              <a:t>Maent</a:t>
            </a:r>
            <a:r>
              <a:rPr lang="en-US" sz="2800" dirty="0" smtClean="0">
                <a:solidFill>
                  <a:schemeClr val="tx1"/>
                </a:solidFill>
              </a:rPr>
              <a:t> </a:t>
            </a:r>
            <a:r>
              <a:rPr lang="en-US" sz="2800" dirty="0" err="1" smtClean="0">
                <a:solidFill>
                  <a:schemeClr val="tx1"/>
                </a:solidFill>
              </a:rPr>
              <a:t>yn</a:t>
            </a:r>
            <a:r>
              <a:rPr lang="en-US" sz="2800" dirty="0" smtClean="0">
                <a:solidFill>
                  <a:schemeClr val="tx1"/>
                </a:solidFill>
              </a:rPr>
              <a:t> </a:t>
            </a:r>
            <a:r>
              <a:rPr lang="en-US" sz="2800" dirty="0" err="1" smtClean="0">
                <a:solidFill>
                  <a:schemeClr val="tx1"/>
                </a:solidFill>
              </a:rPr>
              <a:t>defnyddio</a:t>
            </a:r>
            <a:r>
              <a:rPr lang="en-US" sz="2800" dirty="0" smtClean="0">
                <a:solidFill>
                  <a:schemeClr val="tx1"/>
                </a:solidFill>
              </a:rPr>
              <a:t> </a:t>
            </a:r>
            <a:r>
              <a:rPr lang="en-US" sz="2800" dirty="0" err="1" smtClean="0">
                <a:solidFill>
                  <a:schemeClr val="tx1"/>
                </a:solidFill>
              </a:rPr>
              <a:t>gwybodaeth</a:t>
            </a:r>
            <a:r>
              <a:rPr lang="en-US" sz="2800" dirty="0" smtClean="0">
                <a:solidFill>
                  <a:schemeClr val="tx1"/>
                </a:solidFill>
              </a:rPr>
              <a:t> prior ac </a:t>
            </a:r>
            <a:r>
              <a:rPr lang="en-US" sz="2800" dirty="0" err="1" smtClean="0">
                <a:solidFill>
                  <a:schemeClr val="tx1"/>
                </a:solidFill>
              </a:rPr>
              <a:t>ôl-brior</a:t>
            </a:r>
            <a:r>
              <a:rPr lang="en-US" sz="2800" dirty="0" smtClean="0">
                <a:solidFill>
                  <a:schemeClr val="tx1"/>
                </a:solidFill>
              </a:rPr>
              <a:t> (</a:t>
            </a:r>
            <a:r>
              <a:rPr lang="en-US" sz="2800" i="1" dirty="0" smtClean="0">
                <a:solidFill>
                  <a:schemeClr val="tx1"/>
                </a:solidFill>
              </a:rPr>
              <a:t>priori </a:t>
            </a:r>
            <a:r>
              <a:rPr lang="en-US" sz="2800" dirty="0">
                <a:solidFill>
                  <a:schemeClr val="tx1"/>
                </a:solidFill>
              </a:rPr>
              <a:t>and </a:t>
            </a:r>
            <a:r>
              <a:rPr lang="en-US" sz="2800" i="1" dirty="0">
                <a:solidFill>
                  <a:schemeClr val="tx1"/>
                </a:solidFill>
              </a:rPr>
              <a:t>post priori </a:t>
            </a:r>
            <a:r>
              <a:rPr lang="en-US" sz="2800" dirty="0" smtClean="0">
                <a:solidFill>
                  <a:schemeClr val="tx1"/>
                </a:solidFill>
              </a:rPr>
              <a:t>knowledge) </a:t>
            </a:r>
            <a:r>
              <a:rPr lang="en-US" sz="2800" dirty="0" err="1" smtClean="0">
                <a:solidFill>
                  <a:schemeClr val="tx1"/>
                </a:solidFill>
              </a:rPr>
              <a:t>i</a:t>
            </a:r>
            <a:r>
              <a:rPr lang="en-US" sz="2800" dirty="0" smtClean="0">
                <a:solidFill>
                  <a:schemeClr val="tx1"/>
                </a:solidFill>
              </a:rPr>
              <a:t> </a:t>
            </a:r>
            <a:r>
              <a:rPr lang="en-US" sz="2800" dirty="0" err="1" smtClean="0">
                <a:solidFill>
                  <a:schemeClr val="tx1"/>
                </a:solidFill>
              </a:rPr>
              <a:t>resymu’n</a:t>
            </a:r>
            <a:r>
              <a:rPr lang="en-US" sz="2800" dirty="0" smtClean="0">
                <a:solidFill>
                  <a:schemeClr val="tx1"/>
                </a:solidFill>
              </a:rPr>
              <a:t> </a:t>
            </a:r>
            <a:r>
              <a:rPr lang="en-US" sz="2800" dirty="0" err="1" smtClean="0">
                <a:solidFill>
                  <a:schemeClr val="tx1"/>
                </a:solidFill>
              </a:rPr>
              <a:t>alluog</a:t>
            </a:r>
            <a:r>
              <a:rPr lang="en-US" sz="2800" dirty="0" smtClean="0">
                <a:solidFill>
                  <a:schemeClr val="tx1"/>
                </a:solidFill>
              </a:rPr>
              <a:t> ac </a:t>
            </a:r>
            <a:r>
              <a:rPr lang="en-US" sz="2800" dirty="0" err="1" smtClean="0">
                <a:solidFill>
                  <a:schemeClr val="tx1"/>
                </a:solidFill>
              </a:rPr>
              <a:t>maent</a:t>
            </a:r>
            <a:r>
              <a:rPr lang="en-US" sz="2800" dirty="0" smtClean="0">
                <a:solidFill>
                  <a:schemeClr val="tx1"/>
                </a:solidFill>
              </a:rPr>
              <a:t> </a:t>
            </a:r>
            <a:r>
              <a:rPr lang="en-US" sz="2800" dirty="0" err="1" smtClean="0">
                <a:solidFill>
                  <a:schemeClr val="tx1"/>
                </a:solidFill>
              </a:rPr>
              <a:t>yn</a:t>
            </a:r>
            <a:r>
              <a:rPr lang="en-US" sz="2800" dirty="0" smtClean="0">
                <a:solidFill>
                  <a:schemeClr val="tx1"/>
                </a:solidFill>
              </a:rPr>
              <a:t> </a:t>
            </a:r>
            <a:r>
              <a:rPr lang="en-US" sz="2800" dirty="0" err="1" smtClean="0">
                <a:solidFill>
                  <a:schemeClr val="tx1"/>
                </a:solidFill>
              </a:rPr>
              <a:t>ddysgwyr</a:t>
            </a:r>
            <a:r>
              <a:rPr lang="en-US" sz="2800" dirty="0" smtClean="0">
                <a:solidFill>
                  <a:schemeClr val="tx1"/>
                </a:solidFill>
              </a:rPr>
              <a:t> </a:t>
            </a:r>
            <a:r>
              <a:rPr lang="en-US" sz="2800" dirty="0" err="1" smtClean="0">
                <a:solidFill>
                  <a:schemeClr val="tx1"/>
                </a:solidFill>
              </a:rPr>
              <a:t>gweithiol</a:t>
            </a:r>
            <a:r>
              <a:rPr lang="en-US" sz="2800" dirty="0" smtClean="0">
                <a:solidFill>
                  <a:schemeClr val="tx1"/>
                </a:solidFill>
              </a:rPr>
              <a:t> </a:t>
            </a:r>
            <a:r>
              <a:rPr lang="en-US" sz="2800" dirty="0" err="1" smtClean="0">
                <a:solidFill>
                  <a:schemeClr val="tx1"/>
                </a:solidFill>
              </a:rPr>
              <a:t>mewn</a:t>
            </a:r>
            <a:r>
              <a:rPr lang="en-US" sz="2800" dirty="0" smtClean="0">
                <a:solidFill>
                  <a:schemeClr val="tx1"/>
                </a:solidFill>
              </a:rPr>
              <a:t> </a:t>
            </a:r>
            <a:r>
              <a:rPr lang="en-US" sz="2800" dirty="0" err="1" smtClean="0">
                <a:solidFill>
                  <a:schemeClr val="tx1"/>
                </a:solidFill>
              </a:rPr>
              <a:t>cydweithrediad</a:t>
            </a:r>
            <a:r>
              <a:rPr lang="en-US" sz="2800" dirty="0" smtClean="0">
                <a:solidFill>
                  <a:schemeClr val="tx1"/>
                </a:solidFill>
              </a:rPr>
              <a:t> ag </a:t>
            </a:r>
            <a:r>
              <a:rPr lang="en-US" sz="2800" dirty="0" err="1" smtClean="0">
                <a:solidFill>
                  <a:schemeClr val="tx1"/>
                </a:solidFill>
              </a:rPr>
              <a:t>eraill</a:t>
            </a:r>
            <a:r>
              <a:rPr lang="en-US" sz="2800" dirty="0" smtClean="0">
                <a:solidFill>
                  <a:schemeClr val="tx1"/>
                </a:solidFill>
              </a:rPr>
              <a:t> </a:t>
            </a:r>
            <a:r>
              <a:rPr lang="en-US" sz="2800" dirty="0" err="1" smtClean="0">
                <a:solidFill>
                  <a:schemeClr val="tx1"/>
                </a:solidFill>
              </a:rPr>
              <a:t>mewn</a:t>
            </a:r>
            <a:r>
              <a:rPr lang="en-US" sz="2800" dirty="0" smtClean="0">
                <a:solidFill>
                  <a:schemeClr val="tx1"/>
                </a:solidFill>
              </a:rPr>
              <a:t> </a:t>
            </a:r>
            <a:r>
              <a:rPr lang="en-US" sz="2800" dirty="0" err="1" smtClean="0">
                <a:solidFill>
                  <a:schemeClr val="tx1"/>
                </a:solidFill>
              </a:rPr>
              <a:t>grwpiau</a:t>
            </a:r>
            <a:r>
              <a:rPr lang="en-US" sz="2800" dirty="0" smtClean="0">
                <a:solidFill>
                  <a:schemeClr val="tx1"/>
                </a:solidFill>
              </a:rPr>
              <a:t> </a:t>
            </a:r>
            <a:r>
              <a:rPr lang="en-US" sz="2800" dirty="0" err="1" smtClean="0">
                <a:solidFill>
                  <a:schemeClr val="tx1"/>
                </a:solidFill>
              </a:rPr>
              <a:t>bach</a:t>
            </a:r>
            <a:r>
              <a:rPr lang="en-US" sz="2800" dirty="0" smtClean="0">
                <a:solidFill>
                  <a:schemeClr val="tx1"/>
                </a:solidFill>
              </a:rPr>
              <a:t> (</a:t>
            </a:r>
            <a:r>
              <a:rPr lang="en-US" sz="2800" dirty="0">
                <a:solidFill>
                  <a:schemeClr val="tx1"/>
                </a:solidFill>
              </a:rPr>
              <a:t>Carroll, Clark</a:t>
            </a:r>
            <a:r>
              <a:rPr lang="en-US" sz="2800" dirty="0" smtClean="0">
                <a:solidFill>
                  <a:schemeClr val="tx1"/>
                </a:solidFill>
              </a:rPr>
              <a:t>, Kane</a:t>
            </a:r>
            <a:r>
              <a:rPr lang="en-US" sz="2800" dirty="0">
                <a:solidFill>
                  <a:schemeClr val="tx1"/>
                </a:solidFill>
              </a:rPr>
              <a:t>, </a:t>
            </a:r>
            <a:r>
              <a:rPr lang="en-US" sz="2800" dirty="0" smtClean="0">
                <a:solidFill>
                  <a:schemeClr val="tx1"/>
                </a:solidFill>
              </a:rPr>
              <a:t>Sutherland </a:t>
            </a:r>
            <a:r>
              <a:rPr lang="en-US" sz="2800" dirty="0">
                <a:solidFill>
                  <a:schemeClr val="tx1"/>
                </a:solidFill>
              </a:rPr>
              <a:t>&amp; Preston, 2009).</a:t>
            </a:r>
          </a:p>
          <a:p>
            <a:pPr>
              <a:buFont typeface="Wingdings" panose="05000000000000000000" pitchFamily="2" charset="2"/>
              <a:buChar char="§"/>
            </a:pPr>
            <a:r>
              <a:rPr lang="en-US" sz="2800" dirty="0" err="1" smtClean="0">
                <a:solidFill>
                  <a:schemeClr val="tx1"/>
                </a:solidFill>
              </a:rPr>
              <a:t>Rôl</a:t>
            </a:r>
            <a:r>
              <a:rPr lang="en-US" sz="2800" dirty="0" smtClean="0">
                <a:solidFill>
                  <a:schemeClr val="tx1"/>
                </a:solidFill>
              </a:rPr>
              <a:t> </a:t>
            </a:r>
            <a:r>
              <a:rPr lang="en-US" sz="2800" dirty="0" err="1" smtClean="0">
                <a:solidFill>
                  <a:schemeClr val="tx1"/>
                </a:solidFill>
              </a:rPr>
              <a:t>hwylusydd</a:t>
            </a:r>
            <a:r>
              <a:rPr lang="en-US" sz="2800" dirty="0" smtClean="0">
                <a:solidFill>
                  <a:schemeClr val="tx1"/>
                </a:solidFill>
              </a:rPr>
              <a:t> (facilitator</a:t>
            </a:r>
            <a:r>
              <a:rPr lang="en-GB" sz="2800" dirty="0" smtClean="0">
                <a:solidFill>
                  <a:schemeClr val="tx1"/>
                </a:solidFill>
              </a:rPr>
              <a:t>) </a:t>
            </a:r>
            <a:r>
              <a:rPr lang="en-GB" sz="2800" dirty="0" err="1" smtClean="0">
                <a:solidFill>
                  <a:schemeClr val="tx1"/>
                </a:solidFill>
              </a:rPr>
              <a:t>sydd</a:t>
            </a:r>
            <a:r>
              <a:rPr lang="en-GB" sz="2800" dirty="0" smtClean="0">
                <a:solidFill>
                  <a:schemeClr val="tx1"/>
                </a:solidFill>
              </a:rPr>
              <a:t> </a:t>
            </a:r>
            <a:r>
              <a:rPr lang="en-GB" sz="2800" dirty="0" err="1" smtClean="0">
                <a:solidFill>
                  <a:schemeClr val="tx1"/>
                </a:solidFill>
              </a:rPr>
              <a:t>gan</a:t>
            </a:r>
            <a:r>
              <a:rPr lang="en-GB" sz="2800" dirty="0" smtClean="0">
                <a:solidFill>
                  <a:schemeClr val="tx1"/>
                </a:solidFill>
              </a:rPr>
              <a:t> </a:t>
            </a:r>
            <a:r>
              <a:rPr lang="en-GB" sz="2800" dirty="0" err="1" smtClean="0">
                <a:solidFill>
                  <a:schemeClr val="tx1"/>
                </a:solidFill>
              </a:rPr>
              <a:t>yr</a:t>
            </a:r>
            <a:r>
              <a:rPr lang="en-GB" sz="2800" dirty="0" smtClean="0">
                <a:solidFill>
                  <a:schemeClr val="tx1"/>
                </a:solidFill>
              </a:rPr>
              <a:t> </a:t>
            </a:r>
            <a:r>
              <a:rPr lang="en-GB" sz="2800" dirty="0" err="1" smtClean="0">
                <a:solidFill>
                  <a:schemeClr val="tx1"/>
                </a:solidFill>
              </a:rPr>
              <a:t>athro</a:t>
            </a:r>
            <a:r>
              <a:rPr lang="en-GB" sz="2800" dirty="0" smtClean="0">
                <a:solidFill>
                  <a:schemeClr val="tx1"/>
                </a:solidFill>
              </a:rPr>
              <a:t>. </a:t>
            </a:r>
            <a:endParaRPr lang="en-GB" sz="2800" dirty="0">
              <a:solidFill>
                <a:schemeClr val="tx1"/>
              </a:solidFill>
            </a:endParaRPr>
          </a:p>
          <a:p>
            <a:r>
              <a:rPr lang="en-US" sz="1200" b="1" dirty="0"/>
              <a:t>Carroll, K., Clark, J., Kane, J., Sutherland, L., &amp; Preston, C. (2009). </a:t>
            </a:r>
            <a:r>
              <a:rPr lang="en-US" sz="1200" b="1" i="1" dirty="0"/>
              <a:t>Problem-based </a:t>
            </a:r>
            <a:r>
              <a:rPr lang="en-US" sz="1200" b="1" i="1" dirty="0" err="1"/>
              <a:t>learning,pedagogy</a:t>
            </a:r>
            <a:r>
              <a:rPr lang="en-US" sz="1200" b="1" i="1" dirty="0"/>
              <a:t> &amp; practice: Proceedings of the Second International Symposium on </a:t>
            </a:r>
            <a:r>
              <a:rPr lang="en-US" sz="1200" b="1" i="1" dirty="0" err="1"/>
              <a:t>ProblemSolving</a:t>
            </a:r>
            <a:r>
              <a:rPr lang="en-US" sz="1200" b="1" dirty="0"/>
              <a:t>, Singapore, (pp. 1-8). Retrieved </a:t>
            </a:r>
            <a:r>
              <a:rPr lang="en-GB" sz="1200" b="1" dirty="0"/>
              <a:t>http://www.kaycarroll.org/uploads/3/0/4/6/3046475/pbl_pedagogy_practice_carroll.pdf</a:t>
            </a:r>
          </a:p>
        </p:txBody>
      </p:sp>
    </p:spTree>
    <p:extLst>
      <p:ext uri="{BB962C8B-B14F-4D97-AF65-F5344CB8AC3E}">
        <p14:creationId xmlns:p14="http://schemas.microsoft.com/office/powerpoint/2010/main" val="303163626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DSY?</a:t>
            </a:r>
            <a:endParaRPr lang="en-GB" dirty="0"/>
          </a:p>
        </p:txBody>
      </p:sp>
      <p:sp>
        <p:nvSpPr>
          <p:cNvPr id="3" name="Content Placeholder 2"/>
          <p:cNvSpPr>
            <a:spLocks noGrp="1"/>
          </p:cNvSpPr>
          <p:nvPr>
            <p:ph idx="1"/>
          </p:nvPr>
        </p:nvSpPr>
        <p:spPr/>
        <p:txBody>
          <a:bodyPr/>
          <a:lstStyle/>
          <a:p>
            <a:r>
              <a:rPr lang="cy-GB" sz="2800" dirty="0"/>
              <a:t>Mae strategaethau a thechnegau dysgu yn seiliedig ar ymholi </a:t>
            </a:r>
            <a:r>
              <a:rPr lang="cy-GB" sz="2800" dirty="0" smtClean="0"/>
              <a:t>(DSY/EBL</a:t>
            </a:r>
            <a:r>
              <a:rPr lang="cy-GB" sz="2800" dirty="0"/>
              <a:t>) yn galluogi dysgwyr i gymryd cyfrifoldeb am eu dysgu eu hunain ac i ddatblygu sgiliau i’w helpu i ail-archwilio eu meddyliau. Maent yn nodi’r hyn maent yn ei wybod a pham maen nhw’n ei wybod, yn cwestiynu’r hyn y gwnaethant ei ragdybio a’r eglurhadau sydd eu hangen, gan gydnabod yr hyn mae’n rhaid iddynt ei wneud nesaf i wella’u dealltwriaeth ymhellach.</a:t>
            </a:r>
            <a:endParaRPr lang="en-GB" sz="2800" dirty="0"/>
          </a:p>
          <a:p>
            <a:endParaRPr lang="en-GB" dirty="0"/>
          </a:p>
        </p:txBody>
      </p:sp>
    </p:spTree>
    <p:extLst>
      <p:ext uri="{BB962C8B-B14F-4D97-AF65-F5344CB8AC3E}">
        <p14:creationId xmlns:p14="http://schemas.microsoft.com/office/powerpoint/2010/main" val="310978740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solidFill>
                  <a:schemeClr val="tx1"/>
                </a:solidFill>
              </a:rPr>
              <a:t>Lakin</a:t>
            </a:r>
            <a:r>
              <a:rPr lang="en-GB" b="1" dirty="0">
                <a:solidFill>
                  <a:schemeClr val="tx1"/>
                </a:solidFill>
              </a:rPr>
              <a:t>, L. (2013) </a:t>
            </a:r>
            <a:r>
              <a:rPr lang="en-GB" b="1" i="1" dirty="0">
                <a:solidFill>
                  <a:schemeClr val="tx1"/>
                </a:solidFill>
              </a:rPr>
              <a:t>Developing Independent Learning in Science</a:t>
            </a:r>
            <a:r>
              <a:rPr lang="en-GB" b="1" dirty="0">
                <a:solidFill>
                  <a:schemeClr val="tx1"/>
                </a:solidFill>
              </a:rPr>
              <a:t>. Maidenhead: OU Press.</a:t>
            </a:r>
            <a:endParaRPr lang="en-GB" dirty="0"/>
          </a:p>
        </p:txBody>
      </p:sp>
      <p:sp>
        <p:nvSpPr>
          <p:cNvPr id="3" name="Content Placeholder 2"/>
          <p:cNvSpPr>
            <a:spLocks noGrp="1"/>
          </p:cNvSpPr>
          <p:nvPr>
            <p:ph idx="1"/>
          </p:nvPr>
        </p:nvSpPr>
        <p:spPr/>
        <p:txBody>
          <a:bodyPr>
            <a:normAutofit lnSpcReduction="10000"/>
          </a:bodyPr>
          <a:lstStyle/>
          <a:p>
            <a:r>
              <a:rPr lang="cy-GB" sz="2400" dirty="0" smtClean="0"/>
              <a:t>“Er </a:t>
            </a:r>
            <a:r>
              <a:rPr lang="cy-GB" sz="2400" dirty="0"/>
              <a:t>mwyn i’r broses ddysgu fod yn gynhyrchiol </a:t>
            </a:r>
            <a:r>
              <a:rPr lang="cy-GB" sz="2400" b="1" dirty="0"/>
              <a:t>rhaid i’r dysgwr yn gyntaf gymryd perchnogaeth o’r syniadau</a:t>
            </a:r>
            <a:r>
              <a:rPr lang="cy-GB" sz="2400" dirty="0"/>
              <a:t>. Tan i hynny ddigwydd, mae ymgysylltiad y dysgwr yn parhau i fod yn arwynebol, ac mae “dysgu dwfn”, sef y math o ddysgu sy’n barhaus, y gellir ei gymhwyso i sefyllfaoedd newydd a’i ddatblygu ymhellach, yn parhau i fod y tu hwnt i’w </a:t>
            </a:r>
            <a:r>
              <a:rPr lang="cy-GB" sz="2400" dirty="0" smtClean="0"/>
              <a:t>afael”. </a:t>
            </a:r>
            <a:r>
              <a:rPr lang="cy-GB" sz="2400" dirty="0"/>
              <a:t>(Lakin, 2013)</a:t>
            </a:r>
            <a:endParaRPr lang="en-GB" sz="2400" dirty="0"/>
          </a:p>
          <a:p>
            <a:r>
              <a:rPr lang="cy-GB" sz="2400" b="1" dirty="0"/>
              <a:t>Daw’r ysgogiad mewnol a’r cymhelliad o du’r dysgwr – rhaid i’r wybodaeth fod yn berthnasol ac yn hygyrch – yn bwysicaf oll mae’n rhaid bod y dysgwr eisiau ei dysgu.</a:t>
            </a:r>
            <a:endParaRPr lang="en-GB" sz="2400" b="1" dirty="0"/>
          </a:p>
          <a:p>
            <a:r>
              <a:rPr lang="cy-GB" sz="2400" dirty="0" smtClean="0"/>
              <a:t>“Heb </a:t>
            </a:r>
            <a:r>
              <a:rPr lang="cy-GB" sz="2400" dirty="0"/>
              <a:t>y cymhelliad, yr ysgogiad mewnol, daw dysgu yn weithred ddibwys, ddiystyr sy’n addas yn unig ar gyfer proses asesu sy’n cael ei gyrru gan </a:t>
            </a:r>
            <a:r>
              <a:rPr lang="cy-GB" sz="2400" dirty="0" smtClean="0"/>
              <a:t>amcanion.” </a:t>
            </a:r>
            <a:r>
              <a:rPr lang="cy-GB" sz="2400" dirty="0"/>
              <a:t>(Lakin, 2013)</a:t>
            </a:r>
            <a:endParaRPr lang="en-GB" sz="2400" dirty="0"/>
          </a:p>
          <a:p>
            <a:endParaRPr lang="en-GB" dirty="0"/>
          </a:p>
        </p:txBody>
      </p:sp>
    </p:spTree>
    <p:extLst>
      <p:ext uri="{BB962C8B-B14F-4D97-AF65-F5344CB8AC3E}">
        <p14:creationId xmlns:p14="http://schemas.microsoft.com/office/powerpoint/2010/main" val="286455528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Profiadau</a:t>
            </a:r>
            <a:r>
              <a:rPr lang="en-GB" dirty="0" smtClean="0"/>
              <a:t> </a:t>
            </a:r>
            <a:r>
              <a:rPr lang="en-GB" dirty="0" err="1" smtClean="0"/>
              <a:t>ysgol</a:t>
            </a:r>
            <a:r>
              <a:rPr lang="en-GB" dirty="0" smtClean="0"/>
              <a:t>?</a:t>
            </a:r>
            <a:endParaRPr lang="en-GB" dirty="0"/>
          </a:p>
        </p:txBody>
      </p:sp>
      <p:sp>
        <p:nvSpPr>
          <p:cNvPr id="3" name="Content Placeholder 2"/>
          <p:cNvSpPr>
            <a:spLocks noGrp="1"/>
          </p:cNvSpPr>
          <p:nvPr>
            <p:ph idx="1"/>
          </p:nvPr>
        </p:nvSpPr>
        <p:spPr/>
        <p:txBody>
          <a:bodyPr>
            <a:normAutofit/>
          </a:bodyPr>
          <a:lstStyle/>
          <a:p>
            <a:endParaRPr lang="en-GB" dirty="0" smtClean="0"/>
          </a:p>
          <a:p>
            <a:r>
              <a:rPr lang="en-GB" sz="3600" dirty="0" err="1" smtClean="0"/>
              <a:t>Trafodaeth</a:t>
            </a:r>
            <a:r>
              <a:rPr lang="en-GB" sz="3600" dirty="0" smtClean="0"/>
              <a:t> </a:t>
            </a:r>
            <a:r>
              <a:rPr lang="en-GB" sz="3600" dirty="0" err="1" smtClean="0"/>
              <a:t>grŵp</a:t>
            </a:r>
            <a:r>
              <a:rPr lang="en-GB" sz="3600" dirty="0" smtClean="0"/>
              <a:t>: </a:t>
            </a:r>
            <a:r>
              <a:rPr lang="en-GB" sz="3600" dirty="0" err="1" smtClean="0"/>
              <a:t>Rhannu</a:t>
            </a:r>
            <a:r>
              <a:rPr lang="en-GB" sz="3600" dirty="0" smtClean="0"/>
              <a:t> </a:t>
            </a:r>
            <a:r>
              <a:rPr lang="en-GB" sz="3600" dirty="0" err="1" smtClean="0"/>
              <a:t>syniadau</a:t>
            </a:r>
            <a:endParaRPr lang="en-GB" sz="3600" dirty="0" smtClean="0"/>
          </a:p>
          <a:p>
            <a:r>
              <a:rPr lang="en-GB" sz="3600" dirty="0" err="1" smtClean="0"/>
              <a:t>Sut</a:t>
            </a:r>
            <a:r>
              <a:rPr lang="en-GB" sz="3600" dirty="0" smtClean="0"/>
              <a:t> </a:t>
            </a:r>
            <a:r>
              <a:rPr lang="en-GB" sz="3600" dirty="0" err="1" smtClean="0"/>
              <a:t>aethoch</a:t>
            </a:r>
            <a:r>
              <a:rPr lang="en-GB" sz="3600" dirty="0" smtClean="0"/>
              <a:t> </a:t>
            </a:r>
            <a:r>
              <a:rPr lang="en-GB" sz="3600" dirty="0" err="1" smtClean="0"/>
              <a:t>ati</a:t>
            </a:r>
            <a:r>
              <a:rPr lang="en-GB" sz="3600" dirty="0" smtClean="0"/>
              <a:t> </a:t>
            </a:r>
            <a:r>
              <a:rPr lang="en-GB" sz="3600" dirty="0" err="1" smtClean="0"/>
              <a:t>i</a:t>
            </a:r>
            <a:r>
              <a:rPr lang="en-GB" sz="3600" dirty="0" smtClean="0"/>
              <a:t> “</a:t>
            </a:r>
            <a:r>
              <a:rPr lang="en-GB" sz="3600" dirty="0" err="1" smtClean="0"/>
              <a:t>fachu</a:t>
            </a:r>
            <a:r>
              <a:rPr lang="en-GB" sz="3600" dirty="0" smtClean="0"/>
              <a:t>” </a:t>
            </a:r>
            <a:r>
              <a:rPr lang="en-GB" sz="3600" dirty="0" err="1" smtClean="0"/>
              <a:t>diddordeb</a:t>
            </a:r>
            <a:r>
              <a:rPr lang="en-GB" sz="3600" dirty="0" smtClean="0"/>
              <a:t> y plant </a:t>
            </a:r>
            <a:r>
              <a:rPr lang="en-GB" sz="3600" dirty="0" err="1" smtClean="0"/>
              <a:t>er</a:t>
            </a:r>
            <a:r>
              <a:rPr lang="en-GB" sz="3600" dirty="0" smtClean="0"/>
              <a:t> </a:t>
            </a:r>
            <a:r>
              <a:rPr lang="en-GB" sz="3600" dirty="0" err="1" smtClean="0"/>
              <a:t>mwyn</a:t>
            </a:r>
            <a:r>
              <a:rPr lang="en-GB" sz="3600" dirty="0" smtClean="0"/>
              <a:t> </a:t>
            </a:r>
            <a:r>
              <a:rPr lang="en-GB" sz="3600" dirty="0" err="1" smtClean="0"/>
              <a:t>eu</a:t>
            </a:r>
            <a:r>
              <a:rPr lang="en-GB" sz="3600" dirty="0" smtClean="0"/>
              <a:t> </a:t>
            </a:r>
            <a:r>
              <a:rPr lang="en-GB" sz="3600" dirty="0" err="1" smtClean="0"/>
              <a:t>hannog</a:t>
            </a:r>
            <a:r>
              <a:rPr lang="en-GB" sz="3600" dirty="0" smtClean="0"/>
              <a:t> </a:t>
            </a:r>
            <a:r>
              <a:rPr lang="en-GB" sz="3600" dirty="0" err="1" smtClean="0"/>
              <a:t>i</a:t>
            </a:r>
            <a:r>
              <a:rPr lang="en-GB" sz="3600" dirty="0" smtClean="0"/>
              <a:t> </a:t>
            </a:r>
            <a:r>
              <a:rPr lang="en-GB" sz="3600" dirty="0" err="1" smtClean="0"/>
              <a:t>siarad</a:t>
            </a:r>
            <a:r>
              <a:rPr lang="en-GB" sz="3600" dirty="0" smtClean="0"/>
              <a:t> am </a:t>
            </a:r>
            <a:r>
              <a:rPr lang="en-GB" sz="3600" dirty="0" err="1" smtClean="0"/>
              <a:t>rywbeth</a:t>
            </a:r>
            <a:r>
              <a:rPr lang="en-GB" sz="3600" dirty="0" smtClean="0"/>
              <a:t> </a:t>
            </a:r>
            <a:r>
              <a:rPr lang="en-GB" sz="3600" dirty="0" err="1" smtClean="0"/>
              <a:t>yr</a:t>
            </a:r>
            <a:r>
              <a:rPr lang="en-GB" sz="3600" dirty="0" smtClean="0"/>
              <a:t> </a:t>
            </a:r>
            <a:r>
              <a:rPr lang="en-GB" sz="3600" dirty="0" err="1" smtClean="0"/>
              <a:t>oeddech</a:t>
            </a:r>
            <a:r>
              <a:rPr lang="en-GB" sz="3600" dirty="0" smtClean="0"/>
              <a:t> chi am </a:t>
            </a:r>
            <a:r>
              <a:rPr lang="en-GB" sz="3600" dirty="0" err="1" smtClean="0"/>
              <a:t>iddynt</a:t>
            </a:r>
            <a:r>
              <a:rPr lang="en-GB" sz="3600" dirty="0" smtClean="0"/>
              <a:t> </a:t>
            </a:r>
            <a:r>
              <a:rPr lang="en-GB" sz="3600" dirty="0" err="1" smtClean="0"/>
              <a:t>ei</a:t>
            </a:r>
            <a:r>
              <a:rPr lang="en-GB" sz="3600" dirty="0" smtClean="0"/>
              <a:t> </a:t>
            </a:r>
            <a:r>
              <a:rPr lang="en-GB" sz="3600" dirty="0" err="1" smtClean="0"/>
              <a:t>ddatblygu</a:t>
            </a:r>
            <a:r>
              <a:rPr lang="en-GB" sz="3600" dirty="0" smtClean="0"/>
              <a:t> </a:t>
            </a:r>
            <a:r>
              <a:rPr lang="en-GB" sz="3600" dirty="0" err="1" smtClean="0"/>
              <a:t>gyda</a:t>
            </a:r>
            <a:r>
              <a:rPr lang="en-GB" sz="3600" dirty="0" smtClean="0"/>
              <a:t> chi </a:t>
            </a:r>
            <a:r>
              <a:rPr lang="en-GB" sz="3600" dirty="0" err="1" smtClean="0"/>
              <a:t>mewn</a:t>
            </a:r>
            <a:r>
              <a:rPr lang="en-GB" sz="3600" dirty="0" smtClean="0"/>
              <a:t>…? (</a:t>
            </a:r>
            <a:r>
              <a:rPr lang="en-GB" sz="3600" dirty="0" err="1" smtClean="0"/>
              <a:t>gwyddoniaeth</a:t>
            </a:r>
            <a:r>
              <a:rPr lang="en-GB" sz="3600" dirty="0" smtClean="0"/>
              <a:t>?)</a:t>
            </a:r>
          </a:p>
        </p:txBody>
      </p:sp>
    </p:spTree>
    <p:extLst>
      <p:ext uri="{BB962C8B-B14F-4D97-AF65-F5344CB8AC3E}">
        <p14:creationId xmlns:p14="http://schemas.microsoft.com/office/powerpoint/2010/main" val="251300110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1"/>
                </a:solidFill>
              </a:rPr>
              <a:t>DSY ac </a:t>
            </a:r>
            <a:r>
              <a:rPr lang="en-GB" dirty="0" err="1" smtClean="0">
                <a:solidFill>
                  <a:schemeClr val="tx1"/>
                </a:solidFill>
              </a:rPr>
              <a:t>Ymholi</a:t>
            </a:r>
            <a:r>
              <a:rPr lang="en-GB" dirty="0" smtClean="0">
                <a:solidFill>
                  <a:schemeClr val="tx1"/>
                </a:solidFill>
              </a:rPr>
              <a:t> </a:t>
            </a:r>
            <a:r>
              <a:rPr lang="en-GB" dirty="0" err="1" smtClean="0">
                <a:solidFill>
                  <a:schemeClr val="tx1"/>
                </a:solidFill>
              </a:rPr>
              <a:t>Gwyddonol</a:t>
            </a:r>
            <a:endParaRPr lang="en-GB" dirty="0">
              <a:solidFill>
                <a:schemeClr val="tx1"/>
              </a:solidFill>
            </a:endParaRPr>
          </a:p>
        </p:txBody>
      </p:sp>
      <p:sp>
        <p:nvSpPr>
          <p:cNvPr id="3" name="Content Placeholder 2"/>
          <p:cNvSpPr>
            <a:spLocks noGrp="1"/>
          </p:cNvSpPr>
          <p:nvPr>
            <p:ph idx="1"/>
          </p:nvPr>
        </p:nvSpPr>
        <p:spPr/>
        <p:txBody>
          <a:bodyPr/>
          <a:lstStyle/>
          <a:p>
            <a:r>
              <a:rPr lang="en-US" sz="3200" dirty="0" err="1" smtClean="0">
                <a:solidFill>
                  <a:schemeClr val="tx1"/>
                </a:solidFill>
              </a:rPr>
              <a:t>Mae’r</a:t>
            </a:r>
            <a:r>
              <a:rPr lang="en-US" sz="3200" dirty="0" smtClean="0">
                <a:solidFill>
                  <a:schemeClr val="tx1"/>
                </a:solidFill>
              </a:rPr>
              <a:t> dull DSY </a:t>
            </a:r>
            <a:r>
              <a:rPr lang="en-US" sz="3200" dirty="0" err="1" smtClean="0">
                <a:solidFill>
                  <a:schemeClr val="tx1"/>
                </a:solidFill>
              </a:rPr>
              <a:t>a’r</a:t>
            </a:r>
            <a:r>
              <a:rPr lang="en-US" sz="3200" dirty="0" smtClean="0">
                <a:solidFill>
                  <a:schemeClr val="tx1"/>
                </a:solidFill>
              </a:rPr>
              <a:t> dull </a:t>
            </a:r>
            <a:r>
              <a:rPr lang="en-US" sz="3200" dirty="0" err="1" smtClean="0">
                <a:solidFill>
                  <a:schemeClr val="tx1"/>
                </a:solidFill>
              </a:rPr>
              <a:t>ymholi</a:t>
            </a:r>
            <a:r>
              <a:rPr lang="en-US" sz="3200" dirty="0" smtClean="0">
                <a:solidFill>
                  <a:schemeClr val="tx1"/>
                </a:solidFill>
              </a:rPr>
              <a:t> </a:t>
            </a:r>
            <a:r>
              <a:rPr lang="en-US" sz="3200" dirty="0" err="1" smtClean="0">
                <a:solidFill>
                  <a:schemeClr val="tx1"/>
                </a:solidFill>
              </a:rPr>
              <a:t>gwyddonol</a:t>
            </a:r>
            <a:r>
              <a:rPr lang="en-US" sz="3200" dirty="0" smtClean="0">
                <a:solidFill>
                  <a:schemeClr val="tx1"/>
                </a:solidFill>
              </a:rPr>
              <a:t> </a:t>
            </a:r>
            <a:r>
              <a:rPr lang="en-US" sz="3200" dirty="0" err="1" smtClean="0">
                <a:solidFill>
                  <a:schemeClr val="tx1"/>
                </a:solidFill>
              </a:rPr>
              <a:t>yn</a:t>
            </a:r>
            <a:r>
              <a:rPr lang="en-US" sz="3200" dirty="0" smtClean="0">
                <a:solidFill>
                  <a:schemeClr val="tx1"/>
                </a:solidFill>
              </a:rPr>
              <a:t> </a:t>
            </a:r>
            <a:r>
              <a:rPr lang="en-US" sz="3200" dirty="0" err="1" smtClean="0">
                <a:solidFill>
                  <a:schemeClr val="tx1"/>
                </a:solidFill>
              </a:rPr>
              <a:t>rhannu</a:t>
            </a:r>
            <a:r>
              <a:rPr lang="en-US" sz="3200" dirty="0" smtClean="0">
                <a:solidFill>
                  <a:schemeClr val="tx1"/>
                </a:solidFill>
              </a:rPr>
              <a:t> </a:t>
            </a:r>
            <a:r>
              <a:rPr lang="en-US" sz="3200" dirty="0" err="1" smtClean="0">
                <a:solidFill>
                  <a:schemeClr val="tx1"/>
                </a:solidFill>
              </a:rPr>
              <a:t>strwythur</a:t>
            </a:r>
            <a:r>
              <a:rPr lang="en-US" sz="3200" dirty="0" smtClean="0">
                <a:solidFill>
                  <a:schemeClr val="tx1"/>
                </a:solidFill>
              </a:rPr>
              <a:t> </a:t>
            </a:r>
            <a:r>
              <a:rPr lang="en-US" sz="3200" dirty="0" err="1" smtClean="0">
                <a:solidFill>
                  <a:schemeClr val="tx1"/>
                </a:solidFill>
              </a:rPr>
              <a:t>tebyg</a:t>
            </a:r>
            <a:r>
              <a:rPr lang="en-US" sz="3200" dirty="0" smtClean="0">
                <a:solidFill>
                  <a:schemeClr val="tx1"/>
                </a:solidFill>
              </a:rPr>
              <a:t> o </a:t>
            </a:r>
            <a:r>
              <a:rPr lang="en-US" sz="3200" dirty="0" err="1" smtClean="0">
                <a:solidFill>
                  <a:schemeClr val="tx1"/>
                </a:solidFill>
              </a:rPr>
              <a:t>ymholi</a:t>
            </a:r>
            <a:r>
              <a:rPr lang="en-US" sz="3200" dirty="0" smtClean="0">
                <a:solidFill>
                  <a:schemeClr val="tx1"/>
                </a:solidFill>
              </a:rPr>
              <a:t> pen-</a:t>
            </a:r>
            <a:r>
              <a:rPr lang="en-US" sz="3200" dirty="0" err="1" smtClean="0">
                <a:solidFill>
                  <a:schemeClr val="tx1"/>
                </a:solidFill>
              </a:rPr>
              <a:t>agored</a:t>
            </a:r>
            <a:r>
              <a:rPr lang="en-US" sz="3200" dirty="0" smtClean="0">
                <a:solidFill>
                  <a:schemeClr val="tx1"/>
                </a:solidFill>
              </a:rPr>
              <a:t>, </a:t>
            </a:r>
            <a:r>
              <a:rPr lang="en-US" sz="3200" dirty="0" err="1" smtClean="0">
                <a:solidFill>
                  <a:schemeClr val="tx1"/>
                </a:solidFill>
              </a:rPr>
              <a:t>gofyn</a:t>
            </a:r>
            <a:r>
              <a:rPr lang="en-US" sz="3200" dirty="0" smtClean="0">
                <a:solidFill>
                  <a:schemeClr val="tx1"/>
                </a:solidFill>
              </a:rPr>
              <a:t> </a:t>
            </a:r>
            <a:r>
              <a:rPr lang="en-US" sz="3200" dirty="0" err="1" smtClean="0">
                <a:solidFill>
                  <a:schemeClr val="tx1"/>
                </a:solidFill>
              </a:rPr>
              <a:t>cwestiynau</a:t>
            </a:r>
            <a:r>
              <a:rPr lang="en-US" sz="3200" dirty="0" smtClean="0">
                <a:solidFill>
                  <a:schemeClr val="tx1"/>
                </a:solidFill>
              </a:rPr>
              <a:t>, </a:t>
            </a:r>
            <a:r>
              <a:rPr lang="en-US" sz="3200" dirty="0" err="1" smtClean="0">
                <a:solidFill>
                  <a:schemeClr val="tx1"/>
                </a:solidFill>
              </a:rPr>
              <a:t>yn</a:t>
            </a:r>
            <a:r>
              <a:rPr lang="en-US" sz="3200" dirty="0" smtClean="0">
                <a:solidFill>
                  <a:schemeClr val="tx1"/>
                </a:solidFill>
              </a:rPr>
              <a:t> </a:t>
            </a:r>
            <a:r>
              <a:rPr lang="en-US" sz="3200" dirty="0" err="1" smtClean="0">
                <a:solidFill>
                  <a:schemeClr val="tx1"/>
                </a:solidFill>
              </a:rPr>
              <a:t>tynnu</a:t>
            </a:r>
            <a:r>
              <a:rPr lang="en-US" sz="3200" dirty="0" smtClean="0">
                <a:solidFill>
                  <a:schemeClr val="tx1"/>
                </a:solidFill>
              </a:rPr>
              <a:t> </a:t>
            </a:r>
            <a:r>
              <a:rPr lang="en-US" sz="3200" dirty="0" err="1" smtClean="0">
                <a:solidFill>
                  <a:schemeClr val="tx1"/>
                </a:solidFill>
              </a:rPr>
              <a:t>ar</a:t>
            </a:r>
            <a:r>
              <a:rPr lang="en-US" sz="3200" dirty="0" smtClean="0">
                <a:solidFill>
                  <a:schemeClr val="tx1"/>
                </a:solidFill>
              </a:rPr>
              <a:t> </a:t>
            </a:r>
            <a:r>
              <a:rPr lang="en-US" sz="3200" dirty="0" err="1" smtClean="0">
                <a:solidFill>
                  <a:schemeClr val="tx1"/>
                </a:solidFill>
              </a:rPr>
              <a:t>wybodaeth</a:t>
            </a:r>
            <a:r>
              <a:rPr lang="en-US" sz="3200" dirty="0" smtClean="0">
                <a:solidFill>
                  <a:schemeClr val="tx1"/>
                </a:solidFill>
              </a:rPr>
              <a:t> </a:t>
            </a:r>
            <a:r>
              <a:rPr lang="en-US" sz="3200" dirty="0" err="1" smtClean="0">
                <a:solidFill>
                  <a:schemeClr val="tx1"/>
                </a:solidFill>
              </a:rPr>
              <a:t>flaenorol</a:t>
            </a:r>
            <a:r>
              <a:rPr lang="en-US" sz="3200" dirty="0" smtClean="0">
                <a:solidFill>
                  <a:schemeClr val="tx1"/>
                </a:solidFill>
              </a:rPr>
              <a:t>, </a:t>
            </a:r>
            <a:r>
              <a:rPr lang="en-US" sz="3200" dirty="0" err="1" smtClean="0">
                <a:solidFill>
                  <a:schemeClr val="tx1"/>
                </a:solidFill>
              </a:rPr>
              <a:t>ymchwil</a:t>
            </a:r>
            <a:r>
              <a:rPr lang="en-US" sz="3200" dirty="0" smtClean="0">
                <a:solidFill>
                  <a:schemeClr val="tx1"/>
                </a:solidFill>
              </a:rPr>
              <a:t>, </a:t>
            </a:r>
            <a:r>
              <a:rPr lang="en-US" sz="3200" dirty="0" err="1" smtClean="0">
                <a:solidFill>
                  <a:schemeClr val="tx1"/>
                </a:solidFill>
              </a:rPr>
              <a:t>profi</a:t>
            </a:r>
            <a:r>
              <a:rPr lang="en-US" sz="3200" dirty="0" smtClean="0">
                <a:solidFill>
                  <a:schemeClr val="tx1"/>
                </a:solidFill>
              </a:rPr>
              <a:t> </a:t>
            </a:r>
            <a:r>
              <a:rPr lang="en-US" sz="3200" dirty="0" err="1" smtClean="0">
                <a:solidFill>
                  <a:schemeClr val="tx1"/>
                </a:solidFill>
              </a:rPr>
              <a:t>damcaniaeth</a:t>
            </a:r>
            <a:r>
              <a:rPr lang="en-US" sz="3200" dirty="0" smtClean="0">
                <a:solidFill>
                  <a:schemeClr val="tx1"/>
                </a:solidFill>
              </a:rPr>
              <a:t>, </a:t>
            </a:r>
            <a:r>
              <a:rPr lang="en-US" sz="3200" dirty="0" err="1" smtClean="0">
                <a:solidFill>
                  <a:schemeClr val="tx1"/>
                </a:solidFill>
              </a:rPr>
              <a:t>dadansoddi</a:t>
            </a:r>
            <a:r>
              <a:rPr lang="en-US" sz="3200" dirty="0" smtClean="0">
                <a:solidFill>
                  <a:schemeClr val="tx1"/>
                </a:solidFill>
              </a:rPr>
              <a:t> ac </a:t>
            </a:r>
            <a:r>
              <a:rPr lang="en-US" sz="3200" dirty="0" err="1" smtClean="0">
                <a:solidFill>
                  <a:schemeClr val="tx1"/>
                </a:solidFill>
              </a:rPr>
              <a:t>adrodd</a:t>
            </a:r>
            <a:r>
              <a:rPr lang="en-US" sz="3200" dirty="0" smtClean="0">
                <a:solidFill>
                  <a:schemeClr val="tx1"/>
                </a:solidFill>
              </a:rPr>
              <a:t> </a:t>
            </a:r>
            <a:r>
              <a:rPr lang="en-US" sz="3200" dirty="0" err="1" smtClean="0">
                <a:solidFill>
                  <a:schemeClr val="tx1"/>
                </a:solidFill>
              </a:rPr>
              <a:t>yn</a:t>
            </a:r>
            <a:r>
              <a:rPr lang="en-US" sz="3200" dirty="0">
                <a:solidFill>
                  <a:schemeClr val="tx1"/>
                </a:solidFill>
              </a:rPr>
              <a:t> </a:t>
            </a:r>
            <a:r>
              <a:rPr lang="en-US" sz="3200" dirty="0" err="1" smtClean="0">
                <a:solidFill>
                  <a:schemeClr val="tx1"/>
                </a:solidFill>
              </a:rPr>
              <a:t>ôl</a:t>
            </a:r>
            <a:r>
              <a:rPr lang="en-US" sz="3200" dirty="0" smtClean="0">
                <a:solidFill>
                  <a:schemeClr val="tx1"/>
                </a:solidFill>
              </a:rPr>
              <a:t> </a:t>
            </a:r>
            <a:r>
              <a:rPr lang="en-US" sz="3200" dirty="0" err="1" smtClean="0">
                <a:solidFill>
                  <a:schemeClr val="tx1"/>
                </a:solidFill>
              </a:rPr>
              <a:t>canlyniad</a:t>
            </a:r>
            <a:r>
              <a:rPr lang="en-US" sz="3200" dirty="0" smtClean="0">
                <a:solidFill>
                  <a:schemeClr val="tx1"/>
                </a:solidFill>
              </a:rPr>
              <a:t>(au) a/</a:t>
            </a:r>
            <a:r>
              <a:rPr lang="en-US" sz="3200" dirty="0" err="1" smtClean="0">
                <a:solidFill>
                  <a:schemeClr val="tx1"/>
                </a:solidFill>
              </a:rPr>
              <a:t>neu</a:t>
            </a:r>
            <a:r>
              <a:rPr lang="en-US" sz="3200" dirty="0" smtClean="0">
                <a:solidFill>
                  <a:schemeClr val="tx1"/>
                </a:solidFill>
              </a:rPr>
              <a:t> </a:t>
            </a:r>
            <a:r>
              <a:rPr lang="en-US" sz="3200" dirty="0" err="1" smtClean="0">
                <a:solidFill>
                  <a:schemeClr val="tx1"/>
                </a:solidFill>
              </a:rPr>
              <a:t>ddatrysiad</a:t>
            </a:r>
            <a:r>
              <a:rPr lang="en-US" sz="3200" dirty="0" smtClean="0">
                <a:solidFill>
                  <a:schemeClr val="tx1"/>
                </a:solidFill>
              </a:rPr>
              <a:t>(au). </a:t>
            </a:r>
            <a:r>
              <a:rPr lang="en-US" sz="3200" dirty="0" err="1" smtClean="0">
                <a:solidFill>
                  <a:schemeClr val="tx1"/>
                </a:solidFill>
              </a:rPr>
              <a:t>Golyga</a:t>
            </a:r>
            <a:r>
              <a:rPr lang="en-US" sz="3200" dirty="0" smtClean="0">
                <a:solidFill>
                  <a:schemeClr val="tx1"/>
                </a:solidFill>
              </a:rPr>
              <a:t> </a:t>
            </a:r>
            <a:r>
              <a:rPr lang="en-US" sz="3200" dirty="0" err="1" smtClean="0">
                <a:solidFill>
                  <a:schemeClr val="tx1"/>
                </a:solidFill>
              </a:rPr>
              <a:t>hyn</a:t>
            </a:r>
            <a:r>
              <a:rPr lang="en-US" sz="3200" dirty="0" smtClean="0">
                <a:solidFill>
                  <a:schemeClr val="tx1"/>
                </a:solidFill>
              </a:rPr>
              <a:t> </a:t>
            </a:r>
            <a:r>
              <a:rPr lang="en-US" sz="3200" dirty="0" err="1" smtClean="0">
                <a:solidFill>
                  <a:schemeClr val="tx1"/>
                </a:solidFill>
              </a:rPr>
              <a:t>fod</a:t>
            </a:r>
            <a:r>
              <a:rPr lang="en-US" sz="3200" dirty="0" smtClean="0">
                <a:solidFill>
                  <a:schemeClr val="tx1"/>
                </a:solidFill>
              </a:rPr>
              <a:t> y dull DSY </a:t>
            </a:r>
            <a:r>
              <a:rPr lang="en-US" sz="3200" dirty="0" err="1" smtClean="0">
                <a:solidFill>
                  <a:schemeClr val="tx1"/>
                </a:solidFill>
              </a:rPr>
              <a:t>a’r</a:t>
            </a:r>
            <a:r>
              <a:rPr lang="en-US" sz="3200" dirty="0" smtClean="0">
                <a:solidFill>
                  <a:schemeClr val="tx1"/>
                </a:solidFill>
              </a:rPr>
              <a:t> dull </a:t>
            </a:r>
            <a:r>
              <a:rPr lang="en-US" sz="3200" dirty="0" err="1" smtClean="0">
                <a:solidFill>
                  <a:schemeClr val="tx1"/>
                </a:solidFill>
              </a:rPr>
              <a:t>ymholi</a:t>
            </a:r>
            <a:r>
              <a:rPr lang="en-US" sz="3200" dirty="0" smtClean="0">
                <a:solidFill>
                  <a:schemeClr val="tx1"/>
                </a:solidFill>
              </a:rPr>
              <a:t> </a:t>
            </a:r>
            <a:r>
              <a:rPr lang="en-US" sz="3200" dirty="0" err="1" smtClean="0">
                <a:solidFill>
                  <a:schemeClr val="tx1"/>
                </a:solidFill>
              </a:rPr>
              <a:t>gwyddonol</a:t>
            </a:r>
            <a:r>
              <a:rPr lang="en-US" sz="3200" dirty="0" smtClean="0">
                <a:solidFill>
                  <a:schemeClr val="tx1"/>
                </a:solidFill>
              </a:rPr>
              <a:t> </a:t>
            </a:r>
            <a:r>
              <a:rPr lang="en-US" sz="3200" dirty="0" err="1" smtClean="0">
                <a:solidFill>
                  <a:schemeClr val="tx1"/>
                </a:solidFill>
              </a:rPr>
              <a:t>yn</a:t>
            </a:r>
            <a:r>
              <a:rPr lang="en-US" sz="3200" dirty="0" smtClean="0">
                <a:solidFill>
                  <a:schemeClr val="tx1"/>
                </a:solidFill>
              </a:rPr>
              <a:t> </a:t>
            </a:r>
            <a:r>
              <a:rPr lang="en-US" sz="3200" dirty="0" err="1" smtClean="0">
                <a:solidFill>
                  <a:schemeClr val="tx1"/>
                </a:solidFill>
              </a:rPr>
              <a:t>ymagweddau</a:t>
            </a:r>
            <a:r>
              <a:rPr lang="en-US" sz="3200" dirty="0" smtClean="0">
                <a:solidFill>
                  <a:schemeClr val="tx1"/>
                </a:solidFill>
              </a:rPr>
              <a:t> </a:t>
            </a:r>
            <a:r>
              <a:rPr lang="en-US" sz="3200" dirty="0" err="1" smtClean="0">
                <a:solidFill>
                  <a:schemeClr val="tx1"/>
                </a:solidFill>
              </a:rPr>
              <a:t>sy’n</a:t>
            </a:r>
            <a:r>
              <a:rPr lang="en-US" sz="3200" dirty="0" smtClean="0">
                <a:solidFill>
                  <a:schemeClr val="tx1"/>
                </a:solidFill>
              </a:rPr>
              <a:t> </a:t>
            </a:r>
            <a:r>
              <a:rPr lang="en-US" sz="3200" dirty="0" err="1" smtClean="0">
                <a:solidFill>
                  <a:schemeClr val="tx1"/>
                </a:solidFill>
              </a:rPr>
              <a:t>cyd-weddu’n</a:t>
            </a:r>
            <a:r>
              <a:rPr lang="en-US" sz="3200" dirty="0" smtClean="0">
                <a:solidFill>
                  <a:schemeClr val="tx1"/>
                </a:solidFill>
              </a:rPr>
              <a:t> </a:t>
            </a:r>
            <a:r>
              <a:rPr lang="en-US" sz="3200" dirty="0" err="1" smtClean="0">
                <a:solidFill>
                  <a:schemeClr val="tx1"/>
                </a:solidFill>
              </a:rPr>
              <a:t>dda</a:t>
            </a:r>
            <a:r>
              <a:rPr lang="en-US" sz="3200" dirty="0" smtClean="0">
                <a:solidFill>
                  <a:schemeClr val="tx1"/>
                </a:solidFill>
              </a:rPr>
              <a:t> </a:t>
            </a:r>
            <a:r>
              <a:rPr lang="en-US" sz="3200" dirty="0" err="1" smtClean="0">
                <a:solidFill>
                  <a:schemeClr val="tx1"/>
                </a:solidFill>
              </a:rPr>
              <a:t>i’w</a:t>
            </a:r>
            <a:r>
              <a:rPr lang="en-US" sz="3200" dirty="0" smtClean="0">
                <a:solidFill>
                  <a:schemeClr val="tx1"/>
                </a:solidFill>
              </a:rPr>
              <a:t> </a:t>
            </a:r>
            <a:r>
              <a:rPr lang="en-US" sz="3200" dirty="0" err="1" smtClean="0">
                <a:solidFill>
                  <a:schemeClr val="tx1"/>
                </a:solidFill>
              </a:rPr>
              <a:t>mabwysiadu</a:t>
            </a:r>
            <a:r>
              <a:rPr lang="en-US" sz="3200" dirty="0" smtClean="0">
                <a:solidFill>
                  <a:schemeClr val="tx1"/>
                </a:solidFill>
              </a:rPr>
              <a:t> </a:t>
            </a:r>
            <a:r>
              <a:rPr lang="en-US" sz="3200" dirty="0" err="1" smtClean="0">
                <a:solidFill>
                  <a:schemeClr val="tx1"/>
                </a:solidFill>
              </a:rPr>
              <a:t>ar</a:t>
            </a:r>
            <a:r>
              <a:rPr lang="en-US" sz="3200" dirty="0" smtClean="0">
                <a:solidFill>
                  <a:schemeClr val="tx1"/>
                </a:solidFill>
              </a:rPr>
              <a:t> </a:t>
            </a:r>
            <a:r>
              <a:rPr lang="en-US" sz="3200" dirty="0" err="1" smtClean="0">
                <a:solidFill>
                  <a:schemeClr val="tx1"/>
                </a:solidFill>
              </a:rPr>
              <a:t>gyfer</a:t>
            </a:r>
            <a:r>
              <a:rPr lang="en-US" sz="3200" dirty="0" smtClean="0">
                <a:solidFill>
                  <a:schemeClr val="tx1"/>
                </a:solidFill>
              </a:rPr>
              <a:t> </a:t>
            </a:r>
            <a:r>
              <a:rPr lang="en-US" sz="3200" dirty="0" err="1" smtClean="0">
                <a:solidFill>
                  <a:schemeClr val="tx1"/>
                </a:solidFill>
              </a:rPr>
              <a:t>sialens</a:t>
            </a:r>
            <a:r>
              <a:rPr lang="en-US" sz="3200" dirty="0" smtClean="0">
                <a:solidFill>
                  <a:schemeClr val="tx1"/>
                </a:solidFill>
              </a:rPr>
              <a:t> </a:t>
            </a:r>
            <a:r>
              <a:rPr lang="en-US" sz="3200" dirty="0" err="1" smtClean="0">
                <a:solidFill>
                  <a:schemeClr val="tx1"/>
                </a:solidFill>
              </a:rPr>
              <a:t>ymholi</a:t>
            </a:r>
            <a:r>
              <a:rPr lang="en-US" sz="3200" dirty="0" smtClean="0">
                <a:solidFill>
                  <a:schemeClr val="tx1"/>
                </a:solidFill>
              </a:rPr>
              <a:t> pen-</a:t>
            </a:r>
            <a:r>
              <a:rPr lang="en-US" sz="3200" dirty="0" err="1" smtClean="0">
                <a:solidFill>
                  <a:schemeClr val="tx1"/>
                </a:solidFill>
              </a:rPr>
              <a:t>agored</a:t>
            </a:r>
            <a:r>
              <a:rPr lang="en-US" sz="3200" dirty="0" smtClean="0">
                <a:solidFill>
                  <a:schemeClr val="tx1"/>
                </a:solidFill>
              </a:rPr>
              <a:t>. </a:t>
            </a:r>
            <a:endParaRPr lang="en-GB" dirty="0">
              <a:solidFill>
                <a:schemeClr val="tx1"/>
              </a:solidFill>
            </a:endParaRPr>
          </a:p>
        </p:txBody>
      </p:sp>
    </p:spTree>
    <p:extLst>
      <p:ext uri="{BB962C8B-B14F-4D97-AF65-F5344CB8AC3E}">
        <p14:creationId xmlns:p14="http://schemas.microsoft.com/office/powerpoint/2010/main" val="45004084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Gweithgaredd</a:t>
            </a:r>
            <a:r>
              <a:rPr lang="en-GB" dirty="0" smtClean="0"/>
              <a:t> (</a:t>
            </a:r>
            <a:r>
              <a:rPr lang="en-GB" dirty="0" err="1" smtClean="0"/>
              <a:t>taflen</a:t>
            </a:r>
            <a:r>
              <a:rPr lang="en-GB" dirty="0" smtClean="0"/>
              <a:t>)</a:t>
            </a:r>
            <a:endParaRPr lang="en-GB" dirty="0"/>
          </a:p>
        </p:txBody>
      </p:sp>
      <p:sp>
        <p:nvSpPr>
          <p:cNvPr id="3" name="Content Placeholder 2"/>
          <p:cNvSpPr>
            <a:spLocks noGrp="1"/>
          </p:cNvSpPr>
          <p:nvPr>
            <p:ph idx="1"/>
          </p:nvPr>
        </p:nvSpPr>
        <p:spPr/>
        <p:txBody>
          <a:bodyPr/>
          <a:lstStyle/>
          <a:p>
            <a:endParaRPr lang="en-GB" b="1" dirty="0" smtClean="0">
              <a:solidFill>
                <a:schemeClr val="tx1"/>
              </a:solidFill>
            </a:endParaRPr>
          </a:p>
          <a:p>
            <a:r>
              <a:rPr lang="en-GB" sz="2400" b="1" dirty="0" smtClean="0">
                <a:solidFill>
                  <a:schemeClr val="tx1"/>
                </a:solidFill>
              </a:rPr>
              <a:t>Beth </a:t>
            </a:r>
            <a:r>
              <a:rPr lang="en-GB" sz="2400" b="1" dirty="0" err="1">
                <a:solidFill>
                  <a:schemeClr val="tx1"/>
                </a:solidFill>
              </a:rPr>
              <a:t>ydych</a:t>
            </a:r>
            <a:r>
              <a:rPr lang="en-GB" sz="2400" b="1" dirty="0">
                <a:solidFill>
                  <a:schemeClr val="tx1"/>
                </a:solidFill>
              </a:rPr>
              <a:t> chi </a:t>
            </a:r>
            <a:r>
              <a:rPr lang="en-GB" sz="2400" b="1" dirty="0" err="1">
                <a:solidFill>
                  <a:schemeClr val="tx1"/>
                </a:solidFill>
              </a:rPr>
              <a:t>wedi</a:t>
            </a:r>
            <a:r>
              <a:rPr lang="en-GB" sz="2400" b="1" dirty="0">
                <a:solidFill>
                  <a:schemeClr val="tx1"/>
                </a:solidFill>
              </a:rPr>
              <a:t> </a:t>
            </a:r>
            <a:r>
              <a:rPr lang="en-GB" sz="2400" b="1" dirty="0" err="1">
                <a:solidFill>
                  <a:schemeClr val="tx1"/>
                </a:solidFill>
              </a:rPr>
              <a:t>ei</a:t>
            </a:r>
            <a:r>
              <a:rPr lang="en-GB" sz="2400" b="1" dirty="0">
                <a:solidFill>
                  <a:schemeClr val="tx1"/>
                </a:solidFill>
              </a:rPr>
              <a:t> </a:t>
            </a:r>
            <a:r>
              <a:rPr lang="en-GB" sz="2400" b="1" dirty="0" err="1">
                <a:solidFill>
                  <a:schemeClr val="tx1"/>
                </a:solidFill>
              </a:rPr>
              <a:t>hoffi</a:t>
            </a:r>
            <a:r>
              <a:rPr lang="en-GB" sz="2400" b="1" dirty="0">
                <a:solidFill>
                  <a:schemeClr val="tx1"/>
                </a:solidFill>
              </a:rPr>
              <a:t> </a:t>
            </a:r>
            <a:r>
              <a:rPr lang="en-GB" sz="2400" b="1" dirty="0" err="1">
                <a:solidFill>
                  <a:schemeClr val="tx1"/>
                </a:solidFill>
              </a:rPr>
              <a:t>orau</a:t>
            </a:r>
            <a:r>
              <a:rPr lang="en-GB" sz="2400" b="1" dirty="0">
                <a:solidFill>
                  <a:schemeClr val="tx1"/>
                </a:solidFill>
              </a:rPr>
              <a:t> am </a:t>
            </a:r>
            <a:r>
              <a:rPr lang="en-GB" sz="2400" b="1" dirty="0" err="1" smtClean="0">
                <a:solidFill>
                  <a:schemeClr val="tx1"/>
                </a:solidFill>
              </a:rPr>
              <a:t>ddysgu</a:t>
            </a:r>
            <a:r>
              <a:rPr lang="en-GB" sz="2400" b="1" dirty="0" smtClean="0">
                <a:solidFill>
                  <a:schemeClr val="tx1"/>
                </a:solidFill>
              </a:rPr>
              <a:t>? (</a:t>
            </a:r>
            <a:r>
              <a:rPr lang="en-GB" sz="2400" b="1" dirty="0" err="1" smtClean="0">
                <a:solidFill>
                  <a:schemeClr val="tx1"/>
                </a:solidFill>
              </a:rPr>
              <a:t>mewn</a:t>
            </a:r>
            <a:r>
              <a:rPr lang="en-GB" sz="2400" b="1" dirty="0" smtClean="0">
                <a:solidFill>
                  <a:schemeClr val="tx1"/>
                </a:solidFill>
              </a:rPr>
              <a:t> </a:t>
            </a:r>
            <a:r>
              <a:rPr lang="en-GB" sz="2400" b="1" dirty="0" err="1">
                <a:solidFill>
                  <a:schemeClr val="tx1"/>
                </a:solidFill>
              </a:rPr>
              <a:t>gwyddoniaeth</a:t>
            </a:r>
            <a:r>
              <a:rPr lang="en-GB" sz="2400" b="1" dirty="0" smtClean="0">
                <a:solidFill>
                  <a:schemeClr val="tx1"/>
                </a:solidFill>
              </a:rPr>
              <a:t>?)</a:t>
            </a:r>
            <a:endParaRPr lang="en-GB" sz="2400" b="1" dirty="0">
              <a:solidFill>
                <a:schemeClr val="tx1"/>
              </a:solidFill>
            </a:endParaRPr>
          </a:p>
          <a:p>
            <a:pPr lvl="0"/>
            <a:r>
              <a:rPr lang="en-GB" sz="2400" b="1" dirty="0" err="1">
                <a:solidFill>
                  <a:schemeClr val="tx1"/>
                </a:solidFill>
              </a:rPr>
              <a:t>Sut</a:t>
            </a:r>
            <a:r>
              <a:rPr lang="en-GB" sz="2400" b="1" dirty="0">
                <a:solidFill>
                  <a:schemeClr val="tx1"/>
                </a:solidFill>
              </a:rPr>
              <a:t> </a:t>
            </a:r>
            <a:r>
              <a:rPr lang="en-GB" sz="2400" b="1" dirty="0" err="1">
                <a:solidFill>
                  <a:schemeClr val="tx1"/>
                </a:solidFill>
              </a:rPr>
              <a:t>ydych</a:t>
            </a:r>
            <a:r>
              <a:rPr lang="en-GB" sz="2400" b="1" dirty="0">
                <a:solidFill>
                  <a:schemeClr val="tx1"/>
                </a:solidFill>
              </a:rPr>
              <a:t> chi </a:t>
            </a:r>
            <a:r>
              <a:rPr lang="en-GB" sz="2400" b="1" dirty="0" err="1">
                <a:solidFill>
                  <a:schemeClr val="tx1"/>
                </a:solidFill>
              </a:rPr>
              <a:t>yn</a:t>
            </a:r>
            <a:r>
              <a:rPr lang="en-GB" sz="2400" b="1" dirty="0">
                <a:solidFill>
                  <a:schemeClr val="tx1"/>
                </a:solidFill>
              </a:rPr>
              <a:t> </a:t>
            </a:r>
            <a:r>
              <a:rPr lang="en-GB" sz="2400" b="1" dirty="0" err="1">
                <a:solidFill>
                  <a:schemeClr val="tx1"/>
                </a:solidFill>
              </a:rPr>
              <a:t>dysgu</a:t>
            </a:r>
            <a:r>
              <a:rPr lang="en-GB" sz="2400" b="1" dirty="0">
                <a:solidFill>
                  <a:schemeClr val="tx1"/>
                </a:solidFill>
              </a:rPr>
              <a:t> </a:t>
            </a:r>
            <a:r>
              <a:rPr lang="en-GB" sz="2400" b="1" dirty="0" err="1">
                <a:solidFill>
                  <a:schemeClr val="tx1"/>
                </a:solidFill>
              </a:rPr>
              <a:t>orau</a:t>
            </a:r>
            <a:r>
              <a:rPr lang="en-GB" sz="2400" b="1" dirty="0">
                <a:solidFill>
                  <a:schemeClr val="tx1"/>
                </a:solidFill>
              </a:rPr>
              <a:t>?</a:t>
            </a:r>
            <a:endParaRPr lang="en-GB" sz="2400" dirty="0">
              <a:solidFill>
                <a:schemeClr val="tx1"/>
              </a:solidFill>
            </a:endParaRPr>
          </a:p>
          <a:p>
            <a:pPr lvl="0"/>
            <a:r>
              <a:rPr lang="en-GB" sz="2400" b="1" dirty="0">
                <a:solidFill>
                  <a:schemeClr val="tx1"/>
                </a:solidFill>
              </a:rPr>
              <a:t>Pa </a:t>
            </a:r>
            <a:r>
              <a:rPr lang="en-GB" sz="2400" b="1" dirty="0" err="1">
                <a:solidFill>
                  <a:schemeClr val="tx1"/>
                </a:solidFill>
              </a:rPr>
              <a:t>ffactorau</a:t>
            </a:r>
            <a:r>
              <a:rPr lang="en-GB" sz="2400" b="1" dirty="0">
                <a:solidFill>
                  <a:schemeClr val="tx1"/>
                </a:solidFill>
              </a:rPr>
              <a:t> </a:t>
            </a:r>
            <a:r>
              <a:rPr lang="en-GB" sz="2400" b="1" dirty="0" err="1">
                <a:solidFill>
                  <a:schemeClr val="tx1"/>
                </a:solidFill>
              </a:rPr>
              <a:t>sy’n</a:t>
            </a:r>
            <a:r>
              <a:rPr lang="en-GB" sz="2400" b="1" dirty="0">
                <a:solidFill>
                  <a:schemeClr val="tx1"/>
                </a:solidFill>
              </a:rPr>
              <a:t> </a:t>
            </a:r>
            <a:r>
              <a:rPr lang="en-GB" sz="2400" b="1" dirty="0" err="1">
                <a:solidFill>
                  <a:schemeClr val="tx1"/>
                </a:solidFill>
              </a:rPr>
              <a:t>effeithio</a:t>
            </a:r>
            <a:r>
              <a:rPr lang="en-GB" sz="2400" b="1" dirty="0">
                <a:solidFill>
                  <a:schemeClr val="tx1"/>
                </a:solidFill>
              </a:rPr>
              <a:t> </a:t>
            </a:r>
            <a:r>
              <a:rPr lang="en-GB" sz="2400" b="1" dirty="0" err="1">
                <a:solidFill>
                  <a:schemeClr val="tx1"/>
                </a:solidFill>
              </a:rPr>
              <a:t>ar</a:t>
            </a:r>
            <a:r>
              <a:rPr lang="en-GB" sz="2400" b="1" dirty="0">
                <a:solidFill>
                  <a:schemeClr val="tx1"/>
                </a:solidFill>
              </a:rPr>
              <a:t> </a:t>
            </a:r>
            <a:r>
              <a:rPr lang="en-GB" sz="2400" b="1" dirty="0" err="1">
                <a:solidFill>
                  <a:schemeClr val="tx1"/>
                </a:solidFill>
              </a:rPr>
              <a:t>eich</a:t>
            </a:r>
            <a:r>
              <a:rPr lang="en-GB" sz="2400" b="1" dirty="0">
                <a:solidFill>
                  <a:schemeClr val="tx1"/>
                </a:solidFill>
              </a:rPr>
              <a:t> proses o </a:t>
            </a:r>
            <a:r>
              <a:rPr lang="en-GB" sz="2400" b="1" dirty="0" err="1">
                <a:solidFill>
                  <a:schemeClr val="tx1"/>
                </a:solidFill>
              </a:rPr>
              <a:t>ddysgu</a:t>
            </a:r>
            <a:r>
              <a:rPr lang="en-GB" sz="2400" b="1" dirty="0">
                <a:solidFill>
                  <a:schemeClr val="tx1"/>
                </a:solidFill>
              </a:rPr>
              <a:t>?</a:t>
            </a:r>
          </a:p>
          <a:p>
            <a:pPr lvl="0"/>
            <a:r>
              <a:rPr lang="en-GB" sz="2400" b="1" dirty="0" err="1">
                <a:solidFill>
                  <a:schemeClr val="tx1"/>
                </a:solidFill>
              </a:rPr>
              <a:t>Sut</a:t>
            </a:r>
            <a:r>
              <a:rPr lang="en-GB" sz="2400" b="1" dirty="0">
                <a:solidFill>
                  <a:schemeClr val="tx1"/>
                </a:solidFill>
              </a:rPr>
              <a:t> </a:t>
            </a:r>
            <a:r>
              <a:rPr lang="en-GB" sz="2400" b="1" dirty="0" err="1">
                <a:solidFill>
                  <a:schemeClr val="tx1"/>
                </a:solidFill>
              </a:rPr>
              <a:t>allwch</a:t>
            </a:r>
            <a:r>
              <a:rPr lang="en-GB" sz="2400" b="1" dirty="0">
                <a:solidFill>
                  <a:schemeClr val="tx1"/>
                </a:solidFill>
              </a:rPr>
              <a:t> chi </a:t>
            </a:r>
            <a:r>
              <a:rPr lang="en-GB" sz="2400" b="1" dirty="0" err="1">
                <a:solidFill>
                  <a:schemeClr val="tx1"/>
                </a:solidFill>
              </a:rPr>
              <a:t>ddefnyddio</a:t>
            </a:r>
            <a:r>
              <a:rPr lang="en-GB" sz="2400" b="1" dirty="0">
                <a:solidFill>
                  <a:schemeClr val="tx1"/>
                </a:solidFill>
              </a:rPr>
              <a:t> </a:t>
            </a:r>
            <a:r>
              <a:rPr lang="en-GB" sz="2400" b="1" dirty="0" err="1">
                <a:solidFill>
                  <a:schemeClr val="tx1"/>
                </a:solidFill>
              </a:rPr>
              <a:t>hyn</a:t>
            </a:r>
            <a:r>
              <a:rPr lang="en-GB" sz="2400" b="1" dirty="0">
                <a:solidFill>
                  <a:schemeClr val="tx1"/>
                </a:solidFill>
              </a:rPr>
              <a:t> </a:t>
            </a:r>
            <a:r>
              <a:rPr lang="en-GB" sz="2400" b="1" dirty="0" err="1">
                <a:solidFill>
                  <a:schemeClr val="tx1"/>
                </a:solidFill>
              </a:rPr>
              <a:t>i</a:t>
            </a:r>
            <a:r>
              <a:rPr lang="en-GB" sz="2400" b="1" dirty="0">
                <a:solidFill>
                  <a:schemeClr val="tx1"/>
                </a:solidFill>
              </a:rPr>
              <a:t> </a:t>
            </a:r>
            <a:r>
              <a:rPr lang="en-GB" sz="2400" b="1" dirty="0" err="1">
                <a:solidFill>
                  <a:schemeClr val="tx1"/>
                </a:solidFill>
              </a:rPr>
              <a:t>ddylanwadu</a:t>
            </a:r>
            <a:r>
              <a:rPr lang="en-GB" sz="2400" b="1" dirty="0">
                <a:solidFill>
                  <a:schemeClr val="tx1"/>
                </a:solidFill>
              </a:rPr>
              <a:t> </a:t>
            </a:r>
            <a:r>
              <a:rPr lang="en-GB" sz="2400" b="1" dirty="0" err="1">
                <a:solidFill>
                  <a:schemeClr val="tx1"/>
                </a:solidFill>
              </a:rPr>
              <a:t>ar</a:t>
            </a:r>
            <a:r>
              <a:rPr lang="en-GB" sz="2400" b="1" dirty="0">
                <a:solidFill>
                  <a:schemeClr val="tx1"/>
                </a:solidFill>
              </a:rPr>
              <a:t> </a:t>
            </a:r>
            <a:r>
              <a:rPr lang="en-GB" sz="2400" b="1" dirty="0" err="1">
                <a:solidFill>
                  <a:schemeClr val="tx1"/>
                </a:solidFill>
              </a:rPr>
              <a:t>eich</a:t>
            </a:r>
            <a:r>
              <a:rPr lang="en-GB" sz="2400" b="1" dirty="0">
                <a:solidFill>
                  <a:schemeClr val="tx1"/>
                </a:solidFill>
              </a:rPr>
              <a:t> </a:t>
            </a:r>
            <a:r>
              <a:rPr lang="en-GB" sz="2400" b="1" dirty="0" err="1">
                <a:solidFill>
                  <a:schemeClr val="tx1"/>
                </a:solidFill>
              </a:rPr>
              <a:t>addysgu</a:t>
            </a:r>
            <a:r>
              <a:rPr lang="en-GB" sz="2400" b="1" dirty="0">
                <a:solidFill>
                  <a:schemeClr val="tx1"/>
                </a:solidFill>
              </a:rPr>
              <a:t>?</a:t>
            </a:r>
          </a:p>
          <a:p>
            <a:pPr lvl="0"/>
            <a:endParaRPr lang="en-GB" b="1" dirty="0"/>
          </a:p>
          <a:p>
            <a:pPr lvl="0"/>
            <a:r>
              <a:rPr lang="en-GB" b="1" i="1" dirty="0" err="1"/>
              <a:t>Dosbarthu</a:t>
            </a:r>
            <a:r>
              <a:rPr lang="en-GB" b="1" i="1" dirty="0"/>
              <a:t>: Teacher’s views &amp; advantages of EBL/ Independent learning (</a:t>
            </a:r>
            <a:r>
              <a:rPr lang="en-GB" b="1" i="1" dirty="0" err="1"/>
              <a:t>Lakin</a:t>
            </a:r>
            <a:r>
              <a:rPr lang="en-GB" b="1" i="1" dirty="0"/>
              <a:t>, 2013)</a:t>
            </a:r>
            <a:endParaRPr lang="en-GB" i="1" dirty="0"/>
          </a:p>
        </p:txBody>
      </p:sp>
    </p:spTree>
    <p:extLst>
      <p:ext uri="{BB962C8B-B14F-4D97-AF65-F5344CB8AC3E}">
        <p14:creationId xmlns:p14="http://schemas.microsoft.com/office/powerpoint/2010/main" val="187538347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tx1"/>
                </a:solidFill>
              </a:rPr>
              <a:t>Theorïau</a:t>
            </a:r>
            <a:r>
              <a:rPr lang="en-GB" dirty="0" smtClean="0">
                <a:solidFill>
                  <a:schemeClr val="tx1"/>
                </a:solidFill>
              </a:rPr>
              <a:t> am </a:t>
            </a:r>
            <a:r>
              <a:rPr lang="en-GB" dirty="0" err="1" smtClean="0">
                <a:solidFill>
                  <a:schemeClr val="tx1"/>
                </a:solidFill>
              </a:rPr>
              <a:t>ddysgu</a:t>
            </a:r>
            <a:r>
              <a:rPr lang="en-GB" dirty="0" smtClean="0">
                <a:solidFill>
                  <a:schemeClr val="tx1"/>
                </a:solidFill>
              </a:rPr>
              <a:t> plant </a:t>
            </a:r>
            <a:endParaRPr lang="en-GB" dirty="0">
              <a:solidFill>
                <a:schemeClr val="tx1"/>
              </a:solidFill>
            </a:endParaRPr>
          </a:p>
        </p:txBody>
      </p:sp>
      <p:sp>
        <p:nvSpPr>
          <p:cNvPr id="3" name="Content Placeholder 2"/>
          <p:cNvSpPr>
            <a:spLocks noGrp="1"/>
          </p:cNvSpPr>
          <p:nvPr>
            <p:ph idx="1"/>
          </p:nvPr>
        </p:nvSpPr>
        <p:spPr/>
        <p:txBody>
          <a:bodyPr>
            <a:normAutofit/>
          </a:bodyPr>
          <a:lstStyle/>
          <a:p>
            <a:pPr lvl="0"/>
            <a:r>
              <a:rPr lang="en-GB" sz="2400" dirty="0" err="1"/>
              <a:t>Theorïau</a:t>
            </a:r>
            <a:r>
              <a:rPr lang="en-GB" sz="2400" dirty="0"/>
              <a:t> </a:t>
            </a:r>
            <a:r>
              <a:rPr lang="en-GB" sz="2400" dirty="0" err="1"/>
              <a:t>datblygu</a:t>
            </a:r>
            <a:r>
              <a:rPr lang="en-GB" sz="2400" dirty="0"/>
              <a:t> Piaget a </a:t>
            </a:r>
            <a:r>
              <a:rPr lang="en-GB" sz="2400" dirty="0" err="1"/>
              <a:t>sut</a:t>
            </a:r>
            <a:r>
              <a:rPr lang="en-GB" sz="2400" dirty="0"/>
              <a:t> y </a:t>
            </a:r>
            <a:r>
              <a:rPr lang="en-GB" sz="2400" dirty="0" err="1"/>
              <a:t>mae</a:t>
            </a:r>
            <a:r>
              <a:rPr lang="en-GB" sz="2400" dirty="0"/>
              <a:t> plant </a:t>
            </a:r>
            <a:r>
              <a:rPr lang="en-GB" sz="2400" dirty="0" err="1"/>
              <a:t>yn</a:t>
            </a:r>
            <a:r>
              <a:rPr lang="en-GB" sz="2400" dirty="0"/>
              <a:t> </a:t>
            </a:r>
            <a:r>
              <a:rPr lang="en-GB" sz="2400" dirty="0" err="1"/>
              <a:t>ffurfio</a:t>
            </a:r>
            <a:r>
              <a:rPr lang="en-GB" sz="2400" dirty="0"/>
              <a:t> </a:t>
            </a:r>
            <a:r>
              <a:rPr lang="en-GB" sz="2400" dirty="0" err="1"/>
              <a:t>dealltwriaeth</a:t>
            </a:r>
            <a:r>
              <a:rPr lang="en-GB" sz="2400" dirty="0"/>
              <a:t> </a:t>
            </a:r>
            <a:r>
              <a:rPr lang="en-GB" sz="2400" dirty="0" err="1"/>
              <a:t>wrth</a:t>
            </a:r>
            <a:r>
              <a:rPr lang="en-GB" sz="2400" dirty="0"/>
              <a:t> </a:t>
            </a:r>
            <a:r>
              <a:rPr lang="en-GB" sz="2400" dirty="0" err="1"/>
              <a:t>iddynt</a:t>
            </a:r>
            <a:r>
              <a:rPr lang="en-GB" sz="2400" dirty="0"/>
              <a:t> </a:t>
            </a:r>
            <a:r>
              <a:rPr lang="en-GB" sz="2400" dirty="0" err="1"/>
              <a:t>ryngweithio</a:t>
            </a:r>
            <a:r>
              <a:rPr lang="en-GB" sz="2400" dirty="0"/>
              <a:t> </a:t>
            </a:r>
            <a:r>
              <a:rPr lang="en-GB" sz="2400" dirty="0" err="1"/>
              <a:t>â’r</a:t>
            </a:r>
            <a:r>
              <a:rPr lang="en-GB" sz="2400" dirty="0"/>
              <a:t> </a:t>
            </a:r>
            <a:r>
              <a:rPr lang="en-GB" sz="2400" dirty="0" err="1"/>
              <a:t>byd</a:t>
            </a:r>
            <a:r>
              <a:rPr lang="en-GB" sz="2400" dirty="0"/>
              <a:t> - </a:t>
            </a:r>
            <a:r>
              <a:rPr lang="en-GB" sz="2400" dirty="0" err="1"/>
              <a:t>dylanwad</a:t>
            </a:r>
            <a:r>
              <a:rPr lang="en-GB" sz="2400" dirty="0"/>
              <a:t> </a:t>
            </a:r>
            <a:r>
              <a:rPr lang="en-GB" sz="2400" dirty="0" err="1"/>
              <a:t>cynnar</a:t>
            </a:r>
            <a:r>
              <a:rPr lang="en-GB" sz="2400" dirty="0"/>
              <a:t> </a:t>
            </a:r>
            <a:r>
              <a:rPr lang="en-GB" sz="2400" dirty="0" err="1"/>
              <a:t>ar</a:t>
            </a:r>
            <a:r>
              <a:rPr lang="en-GB" sz="2400" dirty="0"/>
              <a:t> </a:t>
            </a:r>
            <a:r>
              <a:rPr lang="en-GB" sz="2400" dirty="0" err="1"/>
              <a:t>addysg</a:t>
            </a:r>
            <a:r>
              <a:rPr lang="en-GB" sz="2400" dirty="0"/>
              <a:t> </a:t>
            </a:r>
            <a:r>
              <a:rPr lang="en-GB" sz="2400" dirty="0" err="1"/>
              <a:t>gynradd</a:t>
            </a:r>
            <a:r>
              <a:rPr lang="en-GB" sz="2400" dirty="0"/>
              <a:t>.</a:t>
            </a:r>
          </a:p>
          <a:p>
            <a:pPr lvl="0"/>
            <a:r>
              <a:rPr lang="en-GB" sz="2400" dirty="0" err="1"/>
              <a:t>Pwysigrwydd</a:t>
            </a:r>
            <a:r>
              <a:rPr lang="en-GB" sz="2400" dirty="0"/>
              <a:t> </a:t>
            </a:r>
            <a:r>
              <a:rPr lang="en-GB" sz="2400" dirty="0" err="1"/>
              <a:t>iaith</a:t>
            </a:r>
            <a:r>
              <a:rPr lang="en-GB" sz="2400" dirty="0"/>
              <a:t> a </a:t>
            </a:r>
            <a:r>
              <a:rPr lang="en-GB" sz="2400" dirty="0" err="1"/>
              <a:t>rhyngweithio</a:t>
            </a:r>
            <a:r>
              <a:rPr lang="en-GB" sz="2400" dirty="0"/>
              <a:t> </a:t>
            </a:r>
            <a:r>
              <a:rPr lang="en-GB" sz="2400" dirty="0" err="1"/>
              <a:t>cymdeithasol</a:t>
            </a:r>
            <a:r>
              <a:rPr lang="en-GB" sz="2400" dirty="0"/>
              <a:t> </a:t>
            </a:r>
            <a:r>
              <a:rPr lang="en-GB" sz="2400" dirty="0" err="1"/>
              <a:t>wedyn</a:t>
            </a:r>
            <a:r>
              <a:rPr lang="en-GB" sz="2400" dirty="0"/>
              <a:t> </a:t>
            </a:r>
            <a:r>
              <a:rPr lang="en-GB" sz="2400" dirty="0" err="1"/>
              <a:t>yn</a:t>
            </a:r>
            <a:r>
              <a:rPr lang="en-GB" sz="2400" dirty="0"/>
              <a:t> </a:t>
            </a:r>
            <a:r>
              <a:rPr lang="en-GB" sz="2400" dirty="0" err="1"/>
              <a:t>cael</a:t>
            </a:r>
            <a:r>
              <a:rPr lang="en-GB" sz="2400" dirty="0"/>
              <a:t> </a:t>
            </a:r>
            <a:r>
              <a:rPr lang="en-GB" sz="2400" dirty="0" err="1"/>
              <a:t>eu</a:t>
            </a:r>
            <a:r>
              <a:rPr lang="en-GB" sz="2400" dirty="0"/>
              <a:t> </a:t>
            </a:r>
            <a:r>
              <a:rPr lang="en-GB" sz="2400" dirty="0" err="1"/>
              <a:t>cydnabod</a:t>
            </a:r>
            <a:r>
              <a:rPr lang="en-GB" sz="2400" dirty="0"/>
              <a:t> - Vygotsky </a:t>
            </a:r>
            <a:r>
              <a:rPr lang="en-GB" sz="2400" dirty="0" err="1"/>
              <a:t>yn</a:t>
            </a:r>
            <a:r>
              <a:rPr lang="en-GB" sz="2400" dirty="0"/>
              <a:t> </a:t>
            </a:r>
            <a:r>
              <a:rPr lang="en-GB" sz="2400" dirty="0" err="1"/>
              <a:t>ddylanwadol</a:t>
            </a:r>
            <a:r>
              <a:rPr lang="en-GB" sz="2400" dirty="0"/>
              <a:t> </a:t>
            </a:r>
            <a:r>
              <a:rPr lang="en-GB" sz="2400" dirty="0" err="1"/>
              <a:t>yma</a:t>
            </a:r>
            <a:r>
              <a:rPr lang="en-GB" sz="2400" dirty="0"/>
              <a:t>. </a:t>
            </a:r>
          </a:p>
          <a:p>
            <a:pPr lvl="0"/>
            <a:r>
              <a:rPr lang="en-GB" sz="2400" dirty="0"/>
              <a:t>Mae </a:t>
            </a:r>
            <a:r>
              <a:rPr lang="en-GB" sz="2400" dirty="0" err="1"/>
              <a:t>nifer</a:t>
            </a:r>
            <a:r>
              <a:rPr lang="en-GB" sz="2400" dirty="0"/>
              <a:t> o </a:t>
            </a:r>
            <a:r>
              <a:rPr lang="en-GB" sz="2400" dirty="0" err="1"/>
              <a:t>ddatblygiadau</a:t>
            </a:r>
            <a:r>
              <a:rPr lang="en-GB" sz="2400" dirty="0"/>
              <a:t> </a:t>
            </a:r>
            <a:r>
              <a:rPr lang="en-GB" sz="2400" dirty="0" err="1"/>
              <a:t>mewn</a:t>
            </a:r>
            <a:r>
              <a:rPr lang="en-GB" sz="2400" dirty="0"/>
              <a:t> </a:t>
            </a:r>
            <a:r>
              <a:rPr lang="en-GB" sz="2400" dirty="0" err="1"/>
              <a:t>addysg</a:t>
            </a:r>
            <a:r>
              <a:rPr lang="en-GB" sz="2400" dirty="0"/>
              <a:t> </a:t>
            </a:r>
            <a:r>
              <a:rPr lang="en-GB" sz="2400" dirty="0" err="1"/>
              <a:t>gwyddoniaeth</a:t>
            </a:r>
            <a:r>
              <a:rPr lang="en-GB" sz="2400" dirty="0"/>
              <a:t> </a:t>
            </a:r>
            <a:r>
              <a:rPr lang="en-GB" sz="2400" dirty="0" err="1"/>
              <a:t>yn</a:t>
            </a:r>
            <a:r>
              <a:rPr lang="en-GB" sz="2400" dirty="0"/>
              <a:t> y 40 </a:t>
            </a:r>
            <a:r>
              <a:rPr lang="en-GB" sz="2400" dirty="0" err="1"/>
              <a:t>mlynedd</a:t>
            </a:r>
            <a:r>
              <a:rPr lang="en-GB" sz="2400" dirty="0"/>
              <a:t> </a:t>
            </a:r>
            <a:r>
              <a:rPr lang="en-GB" sz="2400" dirty="0" err="1"/>
              <a:t>diwethaf</a:t>
            </a:r>
            <a:r>
              <a:rPr lang="en-GB" sz="2400" dirty="0"/>
              <a:t> </a:t>
            </a:r>
            <a:r>
              <a:rPr lang="en-GB" sz="2400" dirty="0" err="1"/>
              <a:t>wedi</a:t>
            </a:r>
            <a:r>
              <a:rPr lang="en-GB" sz="2400" dirty="0"/>
              <a:t> </a:t>
            </a:r>
            <a:r>
              <a:rPr lang="en-GB" sz="2400" dirty="0" err="1"/>
              <a:t>eu</a:t>
            </a:r>
            <a:r>
              <a:rPr lang="en-GB" sz="2400" dirty="0"/>
              <a:t> </a:t>
            </a:r>
            <a:r>
              <a:rPr lang="en-GB" sz="2400" dirty="0" err="1"/>
              <a:t>dylanwadu</a:t>
            </a:r>
            <a:r>
              <a:rPr lang="en-GB" sz="2400" dirty="0"/>
              <a:t> </a:t>
            </a:r>
            <a:r>
              <a:rPr lang="en-GB" sz="2400" dirty="0" err="1"/>
              <a:t>gan</a:t>
            </a:r>
            <a:r>
              <a:rPr lang="en-GB" sz="2400" dirty="0"/>
              <a:t> </a:t>
            </a:r>
            <a:r>
              <a:rPr lang="en-GB" sz="2400" dirty="0" err="1"/>
              <a:t>theorïau</a:t>
            </a:r>
            <a:r>
              <a:rPr lang="en-GB" sz="2400" dirty="0"/>
              <a:t> </a:t>
            </a:r>
            <a:r>
              <a:rPr lang="en-GB" sz="2400" dirty="0" err="1"/>
              <a:t>dysgu</a:t>
            </a:r>
            <a:r>
              <a:rPr lang="en-GB" sz="2400" dirty="0"/>
              <a:t> </a:t>
            </a:r>
            <a:r>
              <a:rPr lang="en-GB" sz="2400" dirty="0" err="1"/>
              <a:t>adeileddol</a:t>
            </a:r>
            <a:r>
              <a:rPr lang="en-GB" sz="2400" dirty="0"/>
              <a:t> a </a:t>
            </a:r>
            <a:r>
              <a:rPr lang="en-GB" sz="2400" dirty="0" err="1" smtClean="0"/>
              <a:t>sosio</a:t>
            </a:r>
            <a:r>
              <a:rPr lang="en-GB" sz="2400" dirty="0" smtClean="0"/>
              <a:t> </a:t>
            </a:r>
            <a:r>
              <a:rPr lang="en-GB" sz="2400" dirty="0" err="1"/>
              <a:t>adeileddol</a:t>
            </a:r>
            <a:r>
              <a:rPr lang="en-GB" sz="2400" dirty="0"/>
              <a:t>.</a:t>
            </a:r>
          </a:p>
          <a:p>
            <a:pPr lvl="0"/>
            <a:r>
              <a:rPr lang="en-GB" sz="2400" dirty="0"/>
              <a:t>Mae </a:t>
            </a:r>
            <a:r>
              <a:rPr lang="en-GB" sz="2400" dirty="0" err="1"/>
              <a:t>dysgu</a:t>
            </a:r>
            <a:r>
              <a:rPr lang="en-GB" sz="2400" dirty="0"/>
              <a:t> </a:t>
            </a:r>
            <a:r>
              <a:rPr lang="en-GB" sz="2400" dirty="0" err="1"/>
              <a:t>yn</a:t>
            </a:r>
            <a:r>
              <a:rPr lang="en-GB" sz="2400" dirty="0"/>
              <a:t> </a:t>
            </a:r>
            <a:r>
              <a:rPr lang="en-GB" sz="2400" dirty="0" err="1"/>
              <a:t>cynnwys</a:t>
            </a:r>
            <a:r>
              <a:rPr lang="en-GB" sz="2400" dirty="0"/>
              <a:t> proses </a:t>
            </a:r>
            <a:r>
              <a:rPr lang="en-GB" sz="2400" dirty="0" err="1"/>
              <a:t>byw</a:t>
            </a:r>
            <a:r>
              <a:rPr lang="en-GB" sz="2400" dirty="0"/>
              <a:t> </a:t>
            </a:r>
            <a:r>
              <a:rPr lang="en-GB" sz="2400" dirty="0" err="1"/>
              <a:t>lle</a:t>
            </a:r>
            <a:r>
              <a:rPr lang="en-GB" sz="2400" dirty="0"/>
              <a:t> y </a:t>
            </a:r>
            <a:r>
              <a:rPr lang="en-GB" sz="2400" dirty="0" err="1"/>
              <a:t>mae</a:t>
            </a:r>
            <a:r>
              <a:rPr lang="en-GB" sz="2400" dirty="0"/>
              <a:t> </a:t>
            </a:r>
            <a:r>
              <a:rPr lang="en-GB" sz="2400" dirty="0" err="1"/>
              <a:t>pob</a:t>
            </a:r>
            <a:r>
              <a:rPr lang="en-GB" sz="2400" dirty="0"/>
              <a:t> </a:t>
            </a:r>
            <a:r>
              <a:rPr lang="en-GB" sz="2400" dirty="0" err="1"/>
              <a:t>dysgwr</a:t>
            </a:r>
            <a:r>
              <a:rPr lang="en-GB" sz="2400" dirty="0"/>
              <a:t> </a:t>
            </a:r>
            <a:r>
              <a:rPr lang="en-GB" sz="2400" dirty="0" err="1"/>
              <a:t>yn</a:t>
            </a:r>
            <a:r>
              <a:rPr lang="en-GB" sz="2400" dirty="0"/>
              <a:t> </a:t>
            </a:r>
            <a:r>
              <a:rPr lang="en-GB" sz="2400" dirty="0" err="1"/>
              <a:t>rhan</a:t>
            </a:r>
            <a:r>
              <a:rPr lang="en-GB" sz="2400" dirty="0"/>
              <a:t> o </a:t>
            </a:r>
            <a:r>
              <a:rPr lang="en-GB" sz="2400" dirty="0" err="1"/>
              <a:t>ffurfio</a:t>
            </a:r>
            <a:r>
              <a:rPr lang="en-GB" sz="2400" dirty="0"/>
              <a:t> </a:t>
            </a:r>
            <a:r>
              <a:rPr lang="en-GB" sz="2400" dirty="0" err="1"/>
              <a:t>ystyron</a:t>
            </a:r>
            <a:r>
              <a:rPr lang="en-GB" sz="2400" dirty="0"/>
              <a:t> o </a:t>
            </a:r>
            <a:r>
              <a:rPr lang="en-GB" sz="2400" dirty="0" err="1"/>
              <a:t>brofiadau</a:t>
            </a:r>
            <a:r>
              <a:rPr lang="en-GB" sz="2400" dirty="0"/>
              <a:t> </a:t>
            </a:r>
            <a:r>
              <a:rPr lang="en-GB" sz="2400" dirty="0" err="1"/>
              <a:t>corfforol</a:t>
            </a:r>
            <a:r>
              <a:rPr lang="en-GB" sz="2400" dirty="0"/>
              <a:t>, </a:t>
            </a:r>
            <a:r>
              <a:rPr lang="en-GB" sz="2400" dirty="0" err="1"/>
              <a:t>deialog</a:t>
            </a:r>
            <a:r>
              <a:rPr lang="en-GB" sz="2400" dirty="0"/>
              <a:t> </a:t>
            </a:r>
            <a:r>
              <a:rPr lang="en-GB" sz="2400" dirty="0" err="1"/>
              <a:t>neu</a:t>
            </a:r>
            <a:r>
              <a:rPr lang="en-GB" sz="2400" dirty="0"/>
              <a:t> </a:t>
            </a:r>
            <a:r>
              <a:rPr lang="en-GB" sz="2400" dirty="0" err="1"/>
              <a:t>destunnau</a:t>
            </a:r>
            <a:r>
              <a:rPr lang="en-GB" sz="2400" dirty="0"/>
              <a:t>.</a:t>
            </a:r>
          </a:p>
        </p:txBody>
      </p:sp>
    </p:spTree>
    <p:extLst>
      <p:ext uri="{BB962C8B-B14F-4D97-AF65-F5344CB8AC3E}">
        <p14:creationId xmlns:p14="http://schemas.microsoft.com/office/powerpoint/2010/main" val="144247091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Gweithgaredd</a:t>
            </a:r>
            <a:r>
              <a:rPr lang="en-GB" dirty="0" smtClean="0"/>
              <a:t>:</a:t>
            </a:r>
            <a:endParaRPr lang="en-GB" dirty="0"/>
          </a:p>
        </p:txBody>
      </p:sp>
      <p:sp>
        <p:nvSpPr>
          <p:cNvPr id="3" name="Content Placeholder 2"/>
          <p:cNvSpPr>
            <a:spLocks noGrp="1"/>
          </p:cNvSpPr>
          <p:nvPr>
            <p:ph idx="1"/>
          </p:nvPr>
        </p:nvSpPr>
        <p:spPr/>
        <p:txBody>
          <a:bodyPr/>
          <a:lstStyle/>
          <a:p>
            <a:endParaRPr lang="en-GB" b="1" dirty="0" smtClean="0"/>
          </a:p>
          <a:p>
            <a:r>
              <a:rPr lang="en-GB" sz="2800" dirty="0" err="1" smtClean="0">
                <a:solidFill>
                  <a:schemeClr val="tx1"/>
                </a:solidFill>
              </a:rPr>
              <a:t>Edrychwch</a:t>
            </a:r>
            <a:r>
              <a:rPr lang="en-GB" sz="2800" dirty="0" smtClean="0">
                <a:solidFill>
                  <a:schemeClr val="tx1"/>
                </a:solidFill>
              </a:rPr>
              <a:t> </a:t>
            </a:r>
            <a:r>
              <a:rPr lang="en-GB" sz="2800" dirty="0" err="1" smtClean="0">
                <a:solidFill>
                  <a:schemeClr val="tx1"/>
                </a:solidFill>
              </a:rPr>
              <a:t>ar</a:t>
            </a:r>
            <a:r>
              <a:rPr lang="en-GB" sz="2800" dirty="0" smtClean="0">
                <a:solidFill>
                  <a:schemeClr val="tx1"/>
                </a:solidFill>
              </a:rPr>
              <a:t> y </a:t>
            </a:r>
            <a:r>
              <a:rPr lang="en-GB" sz="2800" dirty="0" err="1" smtClean="0">
                <a:solidFill>
                  <a:schemeClr val="tx1"/>
                </a:solidFill>
              </a:rPr>
              <a:t>theorïau</a:t>
            </a:r>
            <a:r>
              <a:rPr lang="en-GB" sz="2800" dirty="0" smtClean="0">
                <a:solidFill>
                  <a:schemeClr val="tx1"/>
                </a:solidFill>
              </a:rPr>
              <a:t> a </a:t>
            </a:r>
            <a:r>
              <a:rPr lang="en-GB" sz="2800" dirty="0" err="1" smtClean="0">
                <a:solidFill>
                  <a:schemeClr val="tx1"/>
                </a:solidFill>
              </a:rPr>
              <a:t>dulliau</a:t>
            </a:r>
            <a:r>
              <a:rPr lang="en-GB" sz="2800" dirty="0" smtClean="0">
                <a:solidFill>
                  <a:schemeClr val="tx1"/>
                </a:solidFill>
              </a:rPr>
              <a:t> </a:t>
            </a:r>
            <a:r>
              <a:rPr lang="en-GB" sz="2800" dirty="0" err="1" smtClean="0">
                <a:solidFill>
                  <a:schemeClr val="tx1"/>
                </a:solidFill>
              </a:rPr>
              <a:t>dysgu</a:t>
            </a:r>
            <a:r>
              <a:rPr lang="en-GB" sz="2800" dirty="0" smtClean="0">
                <a:solidFill>
                  <a:schemeClr val="tx1"/>
                </a:solidFill>
              </a:rPr>
              <a:t> ac </a:t>
            </a:r>
            <a:r>
              <a:rPr lang="en-GB" sz="2800" dirty="0" err="1" smtClean="0">
                <a:solidFill>
                  <a:schemeClr val="tx1"/>
                </a:solidFill>
              </a:rPr>
              <a:t>addysgu</a:t>
            </a:r>
            <a:r>
              <a:rPr lang="en-GB" sz="2800" dirty="0" smtClean="0">
                <a:solidFill>
                  <a:schemeClr val="tx1"/>
                </a:solidFill>
              </a:rPr>
              <a:t> </a:t>
            </a:r>
            <a:r>
              <a:rPr lang="en-GB" sz="2800" dirty="0" err="1" smtClean="0">
                <a:solidFill>
                  <a:schemeClr val="tx1"/>
                </a:solidFill>
              </a:rPr>
              <a:t>canlynol</a:t>
            </a:r>
            <a:r>
              <a:rPr lang="en-GB" sz="2800" dirty="0" smtClean="0">
                <a:solidFill>
                  <a:schemeClr val="tx1"/>
                </a:solidFill>
              </a:rPr>
              <a:t>.  </a:t>
            </a:r>
            <a:r>
              <a:rPr lang="en-GB" sz="2800" dirty="0" err="1" smtClean="0">
                <a:solidFill>
                  <a:schemeClr val="tx1"/>
                </a:solidFill>
              </a:rPr>
              <a:t>Mae’r</a:t>
            </a:r>
            <a:r>
              <a:rPr lang="en-GB" sz="2800" dirty="0" smtClean="0">
                <a:solidFill>
                  <a:schemeClr val="tx1"/>
                </a:solidFill>
              </a:rPr>
              <a:t> </a:t>
            </a:r>
            <a:r>
              <a:rPr lang="en-GB" sz="2800" dirty="0" err="1" smtClean="0">
                <a:solidFill>
                  <a:schemeClr val="tx1"/>
                </a:solidFill>
              </a:rPr>
              <a:t>diffiniadau</a:t>
            </a:r>
            <a:r>
              <a:rPr lang="en-GB" sz="2800" dirty="0" smtClean="0">
                <a:solidFill>
                  <a:schemeClr val="tx1"/>
                </a:solidFill>
              </a:rPr>
              <a:t> </a:t>
            </a:r>
            <a:r>
              <a:rPr lang="en-GB" sz="2800" dirty="0" err="1" smtClean="0">
                <a:solidFill>
                  <a:schemeClr val="tx1"/>
                </a:solidFill>
              </a:rPr>
              <a:t>ohonynt</a:t>
            </a:r>
            <a:r>
              <a:rPr lang="en-GB" sz="2800" dirty="0" smtClean="0">
                <a:solidFill>
                  <a:schemeClr val="tx1"/>
                </a:solidFill>
              </a:rPr>
              <a:t> </a:t>
            </a:r>
            <a:r>
              <a:rPr lang="en-GB" sz="2800" dirty="0" err="1" smtClean="0">
                <a:solidFill>
                  <a:schemeClr val="tx1"/>
                </a:solidFill>
              </a:rPr>
              <a:t>wedi</a:t>
            </a:r>
            <a:r>
              <a:rPr lang="en-GB" sz="2800" dirty="0" smtClean="0">
                <a:solidFill>
                  <a:schemeClr val="tx1"/>
                </a:solidFill>
              </a:rPr>
              <a:t> </a:t>
            </a:r>
            <a:r>
              <a:rPr lang="en-GB" sz="2800" dirty="0" err="1" smtClean="0">
                <a:solidFill>
                  <a:schemeClr val="tx1"/>
                </a:solidFill>
              </a:rPr>
              <a:t>eu</a:t>
            </a:r>
            <a:r>
              <a:rPr lang="en-GB" sz="2800" dirty="0" smtClean="0">
                <a:solidFill>
                  <a:schemeClr val="tx1"/>
                </a:solidFill>
              </a:rPr>
              <a:t> </a:t>
            </a:r>
            <a:r>
              <a:rPr lang="en-GB" sz="2800" dirty="0" err="1" smtClean="0">
                <a:solidFill>
                  <a:schemeClr val="tx1"/>
                </a:solidFill>
              </a:rPr>
              <a:t>cymysgu</a:t>
            </a:r>
            <a:r>
              <a:rPr lang="en-GB" sz="2800" dirty="0" smtClean="0">
                <a:solidFill>
                  <a:schemeClr val="tx1"/>
                </a:solidFill>
              </a:rPr>
              <a:t>.  </a:t>
            </a:r>
            <a:r>
              <a:rPr lang="en-GB" sz="2800" dirty="0" err="1" smtClean="0">
                <a:solidFill>
                  <a:schemeClr val="tx1"/>
                </a:solidFill>
              </a:rPr>
              <a:t>Unwch</a:t>
            </a:r>
            <a:r>
              <a:rPr lang="en-GB" sz="2800" dirty="0" smtClean="0">
                <a:solidFill>
                  <a:schemeClr val="tx1"/>
                </a:solidFill>
              </a:rPr>
              <a:t> y </a:t>
            </a:r>
            <a:r>
              <a:rPr lang="en-GB" sz="2800" dirty="0" err="1" smtClean="0">
                <a:solidFill>
                  <a:schemeClr val="tx1"/>
                </a:solidFill>
              </a:rPr>
              <a:t>theori</a:t>
            </a:r>
            <a:r>
              <a:rPr lang="en-GB" sz="2800" dirty="0" smtClean="0">
                <a:solidFill>
                  <a:schemeClr val="tx1"/>
                </a:solidFill>
              </a:rPr>
              <a:t>/dull </a:t>
            </a:r>
            <a:r>
              <a:rPr lang="en-GB" sz="2800" dirty="0" err="1" smtClean="0">
                <a:solidFill>
                  <a:schemeClr val="tx1"/>
                </a:solidFill>
              </a:rPr>
              <a:t>â’r</a:t>
            </a:r>
            <a:r>
              <a:rPr lang="en-GB" sz="2800" dirty="0" smtClean="0">
                <a:solidFill>
                  <a:schemeClr val="tx1"/>
                </a:solidFill>
              </a:rPr>
              <a:t> </a:t>
            </a:r>
            <a:r>
              <a:rPr lang="en-GB" sz="2800" dirty="0" err="1" smtClean="0">
                <a:solidFill>
                  <a:schemeClr val="tx1"/>
                </a:solidFill>
              </a:rPr>
              <a:t>diffiniad</a:t>
            </a:r>
            <a:r>
              <a:rPr lang="en-GB" sz="2800" dirty="0" smtClean="0">
                <a:solidFill>
                  <a:schemeClr val="tx1"/>
                </a:solidFill>
              </a:rPr>
              <a:t> </a:t>
            </a:r>
            <a:r>
              <a:rPr lang="en-GB" sz="2800" dirty="0" err="1" smtClean="0">
                <a:solidFill>
                  <a:schemeClr val="tx1"/>
                </a:solidFill>
              </a:rPr>
              <a:t>ohono</a:t>
            </a:r>
            <a:r>
              <a:rPr lang="en-GB" sz="2800" dirty="0" smtClean="0">
                <a:solidFill>
                  <a:schemeClr val="tx1"/>
                </a:solidFill>
              </a:rPr>
              <a:t>. (</a:t>
            </a:r>
            <a:r>
              <a:rPr lang="en-GB" sz="2800" dirty="0" err="1" smtClean="0">
                <a:solidFill>
                  <a:schemeClr val="tx1"/>
                </a:solidFill>
              </a:rPr>
              <a:t>sortio</a:t>
            </a:r>
            <a:r>
              <a:rPr lang="en-GB" sz="2800" dirty="0" smtClean="0">
                <a:solidFill>
                  <a:schemeClr val="tx1"/>
                </a:solidFill>
              </a:rPr>
              <a:t> </a:t>
            </a:r>
            <a:r>
              <a:rPr lang="en-GB" sz="2800" dirty="0" err="1" smtClean="0">
                <a:solidFill>
                  <a:schemeClr val="tx1"/>
                </a:solidFill>
              </a:rPr>
              <a:t>cardiau</a:t>
            </a:r>
            <a:r>
              <a:rPr lang="en-GB" sz="2800" dirty="0" smtClean="0">
                <a:solidFill>
                  <a:schemeClr val="tx1"/>
                </a:solidFill>
              </a:rPr>
              <a:t>)</a:t>
            </a:r>
          </a:p>
          <a:p>
            <a:endParaRPr lang="en-GB" dirty="0"/>
          </a:p>
        </p:txBody>
      </p:sp>
    </p:spTree>
    <p:extLst>
      <p:ext uri="{BB962C8B-B14F-4D97-AF65-F5344CB8AC3E}">
        <p14:creationId xmlns:p14="http://schemas.microsoft.com/office/powerpoint/2010/main" val="179603801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Adfyfyrio</a:t>
            </a:r>
            <a:endParaRPr lang="en-GB" dirty="0"/>
          </a:p>
        </p:txBody>
      </p:sp>
      <p:sp>
        <p:nvSpPr>
          <p:cNvPr id="3" name="Content Placeholder 2"/>
          <p:cNvSpPr>
            <a:spLocks noGrp="1"/>
          </p:cNvSpPr>
          <p:nvPr>
            <p:ph idx="1"/>
          </p:nvPr>
        </p:nvSpPr>
        <p:spPr/>
        <p:txBody>
          <a:bodyPr/>
          <a:lstStyle/>
          <a:p>
            <a:r>
              <a:rPr lang="cy-GB" sz="2400" dirty="0"/>
              <a:t>Dengys y gweithgarwch hwn fod nifer o ddulliau o ddysgu ac addysgu a hefyd nad oes unrhyw un ffordd ddiffiniol o ddysgu neu addysgu.</a:t>
            </a:r>
            <a:endParaRPr lang="en-GB" sz="2400" dirty="0"/>
          </a:p>
          <a:p>
            <a:r>
              <a:rPr lang="en-GB" sz="2400" dirty="0"/>
              <a:t> </a:t>
            </a:r>
          </a:p>
          <a:p>
            <a:r>
              <a:rPr lang="cy-GB" sz="2400" dirty="0"/>
              <a:t>Fodd bynnag, dros y 30 mlynedd diwethaf, mae adeileddiaeth addysgegol wedi derbyn statws “uwch ddamcaniaeth</a:t>
            </a:r>
            <a:r>
              <a:rPr lang="cy-GB" sz="2400" dirty="0" smtClean="0"/>
              <a:t>” (</a:t>
            </a:r>
            <a:r>
              <a:rPr lang="en-GB" sz="2400" dirty="0"/>
              <a:t>“super theory</a:t>
            </a:r>
            <a:r>
              <a:rPr lang="en-GB" sz="2400" dirty="0" smtClean="0"/>
              <a:t>”)</a:t>
            </a:r>
            <a:r>
              <a:rPr lang="cy-GB" sz="2400" dirty="0" smtClean="0"/>
              <a:t>, </a:t>
            </a:r>
            <a:r>
              <a:rPr lang="cy-GB" sz="2400" dirty="0"/>
              <a:t>gan fod yn sail, gellir dadlau, i’r ffordd yr addysgir addysg gwyddoniaeth mewn ysgolion.</a:t>
            </a:r>
            <a:endParaRPr lang="en-GB" sz="2400" dirty="0"/>
          </a:p>
          <a:p>
            <a:r>
              <a:rPr lang="cy-GB" sz="2400" dirty="0"/>
              <a:t>Mae’r dull hwn yn annog y defnydd o strategaethau “dysgu gweithredol” ac yn dibynnu ar sgaffaldio arbenigol gan yr athro.</a:t>
            </a:r>
            <a:endParaRPr lang="en-GB" sz="2400" dirty="0"/>
          </a:p>
          <a:p>
            <a:endParaRPr lang="en-GB" dirty="0"/>
          </a:p>
        </p:txBody>
      </p:sp>
    </p:spTree>
    <p:extLst>
      <p:ext uri="{BB962C8B-B14F-4D97-AF65-F5344CB8AC3E}">
        <p14:creationId xmlns:p14="http://schemas.microsoft.com/office/powerpoint/2010/main" val="90213667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smtClean="0"/>
              <a:t/>
            </a:r>
            <a:br>
              <a:rPr lang="cy-GB" b="1" dirty="0" smtClean="0"/>
            </a:br>
            <a:r>
              <a:rPr lang="cy-GB" b="1" dirty="0" smtClean="0"/>
              <a:t/>
            </a:r>
            <a:br>
              <a:rPr lang="cy-GB" b="1" dirty="0" smtClean="0"/>
            </a:br>
            <a:r>
              <a:rPr lang="cy-GB" b="1" dirty="0" smtClean="0"/>
              <a:t>DYSGU GWEITHREDOL (pwysig)</a:t>
            </a:r>
            <a:r>
              <a:rPr lang="en-GB" dirty="0"/>
              <a:t/>
            </a:r>
            <a:br>
              <a:rPr lang="en-GB" dirty="0"/>
            </a:br>
            <a:endParaRPr lang="en-GB" dirty="0"/>
          </a:p>
        </p:txBody>
      </p:sp>
      <p:sp>
        <p:nvSpPr>
          <p:cNvPr id="3" name="Content Placeholder 2"/>
          <p:cNvSpPr>
            <a:spLocks noGrp="1"/>
          </p:cNvSpPr>
          <p:nvPr>
            <p:ph idx="1"/>
          </p:nvPr>
        </p:nvSpPr>
        <p:spPr/>
        <p:txBody>
          <a:bodyPr/>
          <a:lstStyle/>
          <a:p>
            <a:r>
              <a:rPr lang="en-GB" b="1" dirty="0"/>
              <a:t> </a:t>
            </a:r>
            <a:endParaRPr lang="en-GB" dirty="0"/>
          </a:p>
          <a:p>
            <a:r>
              <a:rPr lang="cy-GB" sz="3600" dirty="0"/>
              <a:t>Gweithgareddau a thechnegau sy’n annog y dysgwr </a:t>
            </a:r>
            <a:r>
              <a:rPr lang="cy-GB" sz="3600" dirty="0" smtClean="0"/>
              <a:t>i </a:t>
            </a:r>
            <a:r>
              <a:rPr lang="cy-GB" sz="3600" dirty="0"/>
              <a:t>asesu tystiolaeth, cyd-drafod, gwneud penderfyniadau, datrys problemau a gweithio’n annibynnol ac mewn grwpiau a dysgu oddi wrth ei </a:t>
            </a:r>
            <a:r>
              <a:rPr lang="cy-GB" sz="3600" dirty="0" smtClean="0"/>
              <a:t>gilydd.</a:t>
            </a:r>
            <a:endParaRPr lang="en-GB" sz="3600" dirty="0"/>
          </a:p>
        </p:txBody>
      </p:sp>
    </p:spTree>
    <p:extLst>
      <p:ext uri="{BB962C8B-B14F-4D97-AF65-F5344CB8AC3E}">
        <p14:creationId xmlns:p14="http://schemas.microsoft.com/office/powerpoint/2010/main" val="423484099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1390651" y="301625"/>
            <a:ext cx="10187516" cy="1143000"/>
          </a:xfrm>
        </p:spPr>
        <p:txBody>
          <a:bodyPr>
            <a:normAutofit/>
          </a:bodyPr>
          <a:lstStyle/>
          <a:p>
            <a:r>
              <a:rPr lang="en-GB" altLang="en-US" sz="3200" b="1" dirty="0" err="1" smtClean="0">
                <a:ea typeface="ＭＳ Ｐゴシック" pitchFamily="34" charset="-128"/>
              </a:rPr>
              <a:t>Ymgorffori</a:t>
            </a:r>
            <a:r>
              <a:rPr lang="en-GB" altLang="en-US" sz="3200" b="1" dirty="0" smtClean="0">
                <a:ea typeface="ＭＳ Ｐゴシック" pitchFamily="34" charset="-128"/>
              </a:rPr>
              <a:t> </a:t>
            </a:r>
            <a:r>
              <a:rPr lang="en-GB" altLang="en-US" sz="3200" b="1" dirty="0" err="1" smtClean="0">
                <a:ea typeface="ＭＳ Ｐゴシック" pitchFamily="34" charset="-128"/>
              </a:rPr>
              <a:t>nodweddion</a:t>
            </a:r>
            <a:r>
              <a:rPr lang="en-GB" altLang="en-US" sz="3200" b="1" dirty="0" smtClean="0">
                <a:ea typeface="ＭＳ Ｐゴシック" pitchFamily="34" charset="-128"/>
              </a:rPr>
              <a:t> </a:t>
            </a:r>
            <a:r>
              <a:rPr lang="en-GB" altLang="en-US" sz="3200" b="1" dirty="0" err="1" smtClean="0">
                <a:ea typeface="ＭＳ Ｐゴシック" pitchFamily="34" charset="-128"/>
              </a:rPr>
              <a:t>dysgu</a:t>
            </a:r>
            <a:r>
              <a:rPr lang="en-GB" altLang="en-US" sz="3200" b="1" dirty="0" smtClean="0">
                <a:ea typeface="ＭＳ Ｐゴシック" pitchFamily="34" charset="-128"/>
              </a:rPr>
              <a:t> </a:t>
            </a:r>
            <a:r>
              <a:rPr lang="en-GB" altLang="en-US" sz="3200" b="1" dirty="0" err="1" smtClean="0">
                <a:ea typeface="ＭＳ Ｐゴシック" pitchFamily="34" charset="-128"/>
              </a:rPr>
              <a:t>gweithredol</a:t>
            </a:r>
            <a:r>
              <a:rPr lang="en-GB" altLang="en-US" sz="3200" b="1" dirty="0" smtClean="0">
                <a:ea typeface="ＭＳ Ｐゴシック" pitchFamily="34" charset="-128"/>
              </a:rPr>
              <a:t> </a:t>
            </a:r>
            <a:r>
              <a:rPr lang="en-GB" altLang="en-US" sz="3200" b="1" dirty="0" err="1" smtClean="0">
                <a:ea typeface="ＭＳ Ｐゴシック" pitchFamily="34" charset="-128"/>
              </a:rPr>
              <a:t>i</a:t>
            </a:r>
            <a:r>
              <a:rPr lang="en-GB" altLang="en-US" sz="3200" b="1" dirty="0" smtClean="0">
                <a:ea typeface="ＭＳ Ｐゴシック" pitchFamily="34" charset="-128"/>
              </a:rPr>
              <a:t> </a:t>
            </a:r>
            <a:r>
              <a:rPr lang="en-GB" altLang="en-US" sz="3200" b="1" dirty="0" err="1" smtClean="0">
                <a:ea typeface="ＭＳ Ｐゴシック" pitchFamily="34" charset="-128"/>
              </a:rPr>
              <a:t>mewn</a:t>
            </a:r>
            <a:r>
              <a:rPr lang="en-GB" altLang="en-US" sz="3200" b="1" dirty="0" smtClean="0">
                <a:ea typeface="ＭＳ Ｐゴシック" pitchFamily="34" charset="-128"/>
              </a:rPr>
              <a:t> </a:t>
            </a:r>
            <a:r>
              <a:rPr lang="en-GB" altLang="en-US" sz="3200" b="1" dirty="0" err="1" smtClean="0">
                <a:ea typeface="ＭＳ Ｐゴシック" pitchFamily="34" charset="-128"/>
              </a:rPr>
              <a:t>i</a:t>
            </a:r>
            <a:r>
              <a:rPr lang="en-GB" altLang="en-US" sz="3200" b="1" dirty="0" smtClean="0">
                <a:ea typeface="ＭＳ Ｐゴシック" pitchFamily="34" charset="-128"/>
              </a:rPr>
              <a:t> </a:t>
            </a:r>
            <a:r>
              <a:rPr lang="en-GB" altLang="en-US" sz="3200" b="1" dirty="0" err="1" smtClean="0">
                <a:ea typeface="ＭＳ Ｐゴシック" pitchFamily="34" charset="-128"/>
              </a:rPr>
              <a:t>gamau</a:t>
            </a:r>
            <a:r>
              <a:rPr lang="en-GB" altLang="en-US" sz="3200" b="1" dirty="0" smtClean="0">
                <a:ea typeface="ＭＳ Ｐゴシック" pitchFamily="34" charset="-128"/>
              </a:rPr>
              <a:t> </a:t>
            </a:r>
            <a:r>
              <a:rPr lang="en-GB" altLang="en-US" sz="3200" b="1" dirty="0" err="1" smtClean="0">
                <a:ea typeface="ＭＳ Ｐゴシック" pitchFamily="34" charset="-128"/>
              </a:rPr>
              <a:t>cynllunio</a:t>
            </a:r>
            <a:r>
              <a:rPr lang="en-GB" altLang="en-US" sz="3200" b="1" dirty="0" smtClean="0">
                <a:ea typeface="ＭＳ Ｐゴシック" pitchFamily="34" charset="-128"/>
              </a:rPr>
              <a:t>, </a:t>
            </a:r>
            <a:r>
              <a:rPr lang="en-GB" altLang="en-US" sz="3200" b="1" dirty="0" err="1" smtClean="0">
                <a:ea typeface="ＭＳ Ｐゴシック" pitchFamily="34" charset="-128"/>
              </a:rPr>
              <a:t>datblygu</a:t>
            </a:r>
            <a:r>
              <a:rPr lang="en-GB" altLang="en-US" sz="3200" b="1" dirty="0" smtClean="0">
                <a:ea typeface="ＭＳ Ｐゴシック" pitchFamily="34" charset="-128"/>
              </a:rPr>
              <a:t> ac </a:t>
            </a:r>
            <a:r>
              <a:rPr lang="en-GB" altLang="en-US" sz="3200" b="1" dirty="0" err="1" smtClean="0">
                <a:ea typeface="ＭＳ Ｐゴシック" pitchFamily="34" charset="-128"/>
              </a:rPr>
              <a:t>adfyfyrio</a:t>
            </a:r>
            <a:r>
              <a:rPr lang="en-GB" altLang="en-US" sz="3200" b="1" dirty="0" smtClean="0">
                <a:ea typeface="ＭＳ Ｐゴシック" pitchFamily="34" charset="-128"/>
              </a:rPr>
              <a:t> </a:t>
            </a:r>
            <a:r>
              <a:rPr lang="en-GB" altLang="en-US" sz="3200" b="1" dirty="0" err="1" smtClean="0">
                <a:ea typeface="ＭＳ Ｐゴシック" pitchFamily="34" charset="-128"/>
              </a:rPr>
              <a:t>ymholiadau</a:t>
            </a:r>
            <a:r>
              <a:rPr lang="en-GB" altLang="en-US" sz="3200" b="1" dirty="0" smtClean="0">
                <a:ea typeface="ＭＳ Ｐゴシック" pitchFamily="34" charset="-128"/>
              </a:rPr>
              <a:t>:</a:t>
            </a:r>
            <a:endParaRPr lang="en-US" altLang="en-US" sz="3200" b="1" dirty="0" smtClean="0">
              <a:ea typeface="ＭＳ Ｐゴシック" pitchFamily="34" charset="-128"/>
            </a:endParaRPr>
          </a:p>
        </p:txBody>
      </p:sp>
      <p:graphicFrame>
        <p:nvGraphicFramePr>
          <p:cNvPr id="4" name="Content Placeholder 3"/>
          <p:cNvGraphicFramePr>
            <a:graphicFrameLocks noGrp="1"/>
          </p:cNvGraphicFramePr>
          <p:nvPr>
            <p:ph idx="1"/>
            <p:extLst/>
          </p:nvPr>
        </p:nvGraphicFramePr>
        <p:xfrm>
          <a:off x="1826684" y="1827215"/>
          <a:ext cx="9751483" cy="4010878"/>
        </p:xfrm>
        <a:graphic>
          <a:graphicData uri="http://schemas.openxmlformats.org/drawingml/2006/table">
            <a:tbl>
              <a:tblPr/>
              <a:tblGrid>
                <a:gridCol w="3693252">
                  <a:extLst>
                    <a:ext uri="{9D8B030D-6E8A-4147-A177-3AD203B41FA5}">
                      <a16:colId xmlns:a16="http://schemas.microsoft.com/office/drawing/2014/main" val="20000"/>
                    </a:ext>
                  </a:extLst>
                </a:gridCol>
                <a:gridCol w="6058231">
                  <a:extLst>
                    <a:ext uri="{9D8B030D-6E8A-4147-A177-3AD203B41FA5}">
                      <a16:colId xmlns:a16="http://schemas.microsoft.com/office/drawing/2014/main" val="20001"/>
                    </a:ext>
                  </a:extLst>
                </a:gridCol>
              </a:tblGrid>
              <a:tr h="1057267">
                <a:tc>
                  <a:txBody>
                    <a:bodyPr/>
                    <a:lstStyle>
                      <a:lvl1pPr>
                        <a:spcBef>
                          <a:spcPct val="20000"/>
                        </a:spcBef>
                        <a:buClr>
                          <a:schemeClr val="tx2"/>
                        </a:buClr>
                        <a:buSzPct val="70000"/>
                        <a:buFont typeface="Wingdings" pitchFamily="2" charset="2"/>
                        <a:defRPr sz="2500">
                          <a:solidFill>
                            <a:schemeClr val="tx1"/>
                          </a:solidFill>
                          <a:latin typeface="Verdana" pitchFamily="34" charset="0"/>
                          <a:ea typeface="ＭＳ Ｐゴシック" pitchFamily="34" charset="-128"/>
                        </a:defRPr>
                      </a:lvl1pPr>
                      <a:lvl2pPr marL="742950" indent="-285750">
                        <a:spcBef>
                          <a:spcPct val="20000"/>
                        </a:spcBef>
                        <a:buClr>
                          <a:schemeClr val="accent2"/>
                        </a:buClr>
                        <a:buSzPct val="70000"/>
                        <a:buFont typeface="Wingdings" pitchFamily="2" charset="2"/>
                        <a:defRPr sz="2100">
                          <a:solidFill>
                            <a:schemeClr val="tx1"/>
                          </a:solidFill>
                          <a:latin typeface="Verdana" pitchFamily="34" charset="0"/>
                          <a:ea typeface="ＭＳ Ｐゴシック" pitchFamily="34" charset="-128"/>
                        </a:defRPr>
                      </a:lvl2pPr>
                      <a:lvl3pPr marL="1143000" indent="-228600">
                        <a:spcBef>
                          <a:spcPct val="20000"/>
                        </a:spcBef>
                        <a:buClr>
                          <a:schemeClr val="tx2"/>
                        </a:buClr>
                        <a:buSzPct val="65000"/>
                        <a:buFont typeface="Wingdings" pitchFamily="2" charset="2"/>
                        <a:defRPr sz="2000">
                          <a:solidFill>
                            <a:schemeClr val="tx1"/>
                          </a:solidFill>
                          <a:latin typeface="Verdana" pitchFamily="34" charset="0"/>
                          <a:ea typeface="ＭＳ Ｐゴシック" pitchFamily="34" charset="-128"/>
                        </a:defRPr>
                      </a:lvl3pPr>
                      <a:lvl4pPr marL="1600200" indent="-228600">
                        <a:spcBef>
                          <a:spcPct val="20000"/>
                        </a:spcBef>
                        <a:buClr>
                          <a:schemeClr val="accent2"/>
                        </a:buClr>
                        <a:buSzPct val="70000"/>
                        <a:buFont typeface="Wingdings" pitchFamily="2" charset="2"/>
                        <a:defRPr sz="1700">
                          <a:solidFill>
                            <a:schemeClr val="tx1"/>
                          </a:solidFill>
                          <a:latin typeface="Verdana" pitchFamily="34" charset="0"/>
                          <a:ea typeface="ＭＳ Ｐゴシック" pitchFamily="34" charset="-128"/>
                        </a:defRPr>
                      </a:lvl4pPr>
                      <a:lvl5pPr marL="2057400" indent="-228600">
                        <a:spcBef>
                          <a:spcPct val="20000"/>
                        </a:spcBef>
                        <a:buClr>
                          <a:schemeClr val="tx2"/>
                        </a:buClr>
                        <a:buSzPct val="60000"/>
                        <a:buFont typeface="Wingdings" pitchFamily="2" charset="2"/>
                        <a:defRPr sz="1700">
                          <a:solidFill>
                            <a:schemeClr val="tx1"/>
                          </a:solidFill>
                          <a:latin typeface="Verdana" pitchFamily="34" charset="0"/>
                          <a:ea typeface="ＭＳ Ｐゴシック" pitchFamily="34" charset="-128"/>
                        </a:defRPr>
                      </a:lvl5pPr>
                      <a:lvl6pPr marL="25146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6pPr>
                      <a:lvl7pPr marL="29718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7pPr>
                      <a:lvl8pPr marL="34290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8pPr>
                      <a:lvl9pPr marL="38862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Archwilio</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endParaRPr kumimoji="0" lang="en-US" altLang="en-US" sz="1800" b="1" i="0" u="none" strike="noStrike" cap="none" normalizeH="0" baseline="0" dirty="0" smtClean="0">
                        <a:ln>
                          <a:noFill/>
                        </a:ln>
                        <a:solidFill>
                          <a:srgbClr val="FFFFFF"/>
                        </a:solidFill>
                        <a:effectLst/>
                        <a:latin typeface="Arial" pitchFamily="34" charset="0"/>
                        <a:ea typeface="ＭＳ Ｐゴシック" pitchFamily="34" charset="-128"/>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1" i="0" u="none" strike="noStrike" cap="none" normalizeH="0" baseline="0" dirty="0" smtClean="0">
                        <a:ln>
                          <a:noFill/>
                        </a:ln>
                        <a:solidFill>
                          <a:srgbClr val="FFFFFF"/>
                        </a:solidFill>
                        <a:effectLst/>
                        <a:latin typeface="Verdana" pitchFamily="34" charset="0"/>
                        <a:ea typeface="ＭＳ Ｐゴシック" pitchFamily="34" charset="-128"/>
                      </a:endParaRPr>
                    </a:p>
                  </a:txBody>
                  <a:tcPr marL="121920" marR="121920"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buClr>
                          <a:schemeClr val="tx2"/>
                        </a:buClr>
                        <a:buSzPct val="70000"/>
                        <a:buFont typeface="Wingdings" pitchFamily="2" charset="2"/>
                        <a:defRPr sz="2500">
                          <a:solidFill>
                            <a:schemeClr val="tx1"/>
                          </a:solidFill>
                          <a:latin typeface="Verdana" pitchFamily="34" charset="0"/>
                          <a:ea typeface="ＭＳ Ｐゴシック" pitchFamily="34" charset="-128"/>
                        </a:defRPr>
                      </a:lvl1pPr>
                      <a:lvl2pPr marL="742950" indent="-285750">
                        <a:spcBef>
                          <a:spcPct val="20000"/>
                        </a:spcBef>
                        <a:buClr>
                          <a:schemeClr val="accent2"/>
                        </a:buClr>
                        <a:buSzPct val="70000"/>
                        <a:buFont typeface="Wingdings" pitchFamily="2" charset="2"/>
                        <a:defRPr sz="2100">
                          <a:solidFill>
                            <a:schemeClr val="tx1"/>
                          </a:solidFill>
                          <a:latin typeface="Verdana" pitchFamily="34" charset="0"/>
                          <a:ea typeface="ＭＳ Ｐゴシック" pitchFamily="34" charset="-128"/>
                        </a:defRPr>
                      </a:lvl2pPr>
                      <a:lvl3pPr marL="1143000" indent="-228600">
                        <a:spcBef>
                          <a:spcPct val="20000"/>
                        </a:spcBef>
                        <a:buClr>
                          <a:schemeClr val="tx2"/>
                        </a:buClr>
                        <a:buSzPct val="65000"/>
                        <a:buFont typeface="Wingdings" pitchFamily="2" charset="2"/>
                        <a:defRPr sz="2000">
                          <a:solidFill>
                            <a:schemeClr val="tx1"/>
                          </a:solidFill>
                          <a:latin typeface="Verdana" pitchFamily="34" charset="0"/>
                          <a:ea typeface="ＭＳ Ｐゴシック" pitchFamily="34" charset="-128"/>
                        </a:defRPr>
                      </a:lvl3pPr>
                      <a:lvl4pPr marL="1600200" indent="-228600">
                        <a:spcBef>
                          <a:spcPct val="20000"/>
                        </a:spcBef>
                        <a:buClr>
                          <a:schemeClr val="accent2"/>
                        </a:buClr>
                        <a:buSzPct val="70000"/>
                        <a:buFont typeface="Wingdings" pitchFamily="2" charset="2"/>
                        <a:defRPr sz="1700">
                          <a:solidFill>
                            <a:schemeClr val="tx1"/>
                          </a:solidFill>
                          <a:latin typeface="Verdana" pitchFamily="34" charset="0"/>
                          <a:ea typeface="ＭＳ Ｐゴシック" pitchFamily="34" charset="-128"/>
                        </a:defRPr>
                      </a:lvl4pPr>
                      <a:lvl5pPr marL="2057400" indent="-228600">
                        <a:spcBef>
                          <a:spcPct val="20000"/>
                        </a:spcBef>
                        <a:buClr>
                          <a:schemeClr val="tx2"/>
                        </a:buClr>
                        <a:buSzPct val="60000"/>
                        <a:buFont typeface="Wingdings" pitchFamily="2" charset="2"/>
                        <a:defRPr sz="1700">
                          <a:solidFill>
                            <a:schemeClr val="tx1"/>
                          </a:solidFill>
                          <a:latin typeface="Verdana" pitchFamily="34" charset="0"/>
                          <a:ea typeface="ＭＳ Ｐゴシック" pitchFamily="34" charset="-128"/>
                        </a:defRPr>
                      </a:lvl5pPr>
                      <a:lvl6pPr marL="25146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6pPr>
                      <a:lvl7pPr marL="29718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7pPr>
                      <a:lvl8pPr marL="34290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8pPr>
                      <a:lvl9pPr marL="38862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Plant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yn</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archwilio</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cwestiwn</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datganiad</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problem,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syniad</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arteffact</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peth</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byw</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neu</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ddigwyddiad</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fel</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pwynt</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cychwyn</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r>
                        <a:rPr kumimoji="0" lang="en-GB" altLang="en-US" sz="1800" b="1" i="0" u="none" strike="noStrike" cap="none" normalizeH="0" baseline="0" dirty="0" err="1" smtClean="0">
                          <a:ln>
                            <a:noFill/>
                          </a:ln>
                          <a:solidFill>
                            <a:srgbClr val="FFFFFF"/>
                          </a:solidFill>
                          <a:effectLst/>
                          <a:latin typeface="Arial" pitchFamily="34" charset="0"/>
                          <a:ea typeface="ＭＳ Ｐゴシック" pitchFamily="34" charset="-128"/>
                        </a:rPr>
                        <a:t>ymchwiliad</a:t>
                      </a:r>
                      <a:r>
                        <a:rPr kumimoji="0" lang="en-GB" altLang="en-US" sz="1800" b="1" i="0" u="none" strike="noStrike" cap="none" normalizeH="0" baseline="0" dirty="0" smtClean="0">
                          <a:ln>
                            <a:noFill/>
                          </a:ln>
                          <a:solidFill>
                            <a:srgbClr val="FFFFFF"/>
                          </a:solidFill>
                          <a:effectLst/>
                          <a:latin typeface="Arial" pitchFamily="34" charset="0"/>
                          <a:ea typeface="ＭＳ Ｐゴシック" pitchFamily="34" charset="-128"/>
                        </a:rPr>
                        <a:t>. </a:t>
                      </a:r>
                      <a:endParaRPr kumimoji="0" lang="en-US" altLang="en-US" sz="1800" b="1" i="0" u="none" strike="noStrike" cap="none" normalizeH="0" baseline="0" dirty="0" smtClean="0">
                        <a:ln>
                          <a:noFill/>
                        </a:ln>
                        <a:solidFill>
                          <a:srgbClr val="FFFFFF"/>
                        </a:solidFill>
                        <a:effectLst/>
                        <a:latin typeface="Arial" pitchFamily="34" charset="0"/>
                        <a:ea typeface="ＭＳ Ｐゴシック" pitchFamily="34" charset="-128"/>
                      </a:endParaRPr>
                    </a:p>
                  </a:txBody>
                  <a:tcPr marL="121920" marR="121920"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1408377">
                <a:tc>
                  <a:txBody>
                    <a:bodyPr/>
                    <a:lstStyle>
                      <a:lvl1pPr>
                        <a:spcBef>
                          <a:spcPct val="20000"/>
                        </a:spcBef>
                        <a:buClr>
                          <a:schemeClr val="tx2"/>
                        </a:buClr>
                        <a:buSzPct val="70000"/>
                        <a:buFont typeface="Wingdings" pitchFamily="2" charset="2"/>
                        <a:defRPr sz="2500">
                          <a:solidFill>
                            <a:schemeClr val="tx1"/>
                          </a:solidFill>
                          <a:latin typeface="Verdana" pitchFamily="34" charset="0"/>
                          <a:ea typeface="ＭＳ Ｐゴシック" pitchFamily="34" charset="-128"/>
                        </a:defRPr>
                      </a:lvl1pPr>
                      <a:lvl2pPr marL="742950" indent="-285750">
                        <a:spcBef>
                          <a:spcPct val="20000"/>
                        </a:spcBef>
                        <a:buClr>
                          <a:schemeClr val="accent2"/>
                        </a:buClr>
                        <a:buSzPct val="70000"/>
                        <a:buFont typeface="Wingdings" pitchFamily="2" charset="2"/>
                        <a:defRPr sz="2100">
                          <a:solidFill>
                            <a:schemeClr val="tx1"/>
                          </a:solidFill>
                          <a:latin typeface="Verdana" pitchFamily="34" charset="0"/>
                          <a:ea typeface="ＭＳ Ｐゴシック" pitchFamily="34" charset="-128"/>
                        </a:defRPr>
                      </a:lvl2pPr>
                      <a:lvl3pPr marL="1143000" indent="-228600">
                        <a:spcBef>
                          <a:spcPct val="20000"/>
                        </a:spcBef>
                        <a:buClr>
                          <a:schemeClr val="tx2"/>
                        </a:buClr>
                        <a:buSzPct val="65000"/>
                        <a:buFont typeface="Wingdings" pitchFamily="2" charset="2"/>
                        <a:defRPr sz="2000">
                          <a:solidFill>
                            <a:schemeClr val="tx1"/>
                          </a:solidFill>
                          <a:latin typeface="Verdana" pitchFamily="34" charset="0"/>
                          <a:ea typeface="ＭＳ Ｐゴシック" pitchFamily="34" charset="-128"/>
                        </a:defRPr>
                      </a:lvl3pPr>
                      <a:lvl4pPr marL="1600200" indent="-228600">
                        <a:spcBef>
                          <a:spcPct val="20000"/>
                        </a:spcBef>
                        <a:buClr>
                          <a:schemeClr val="accent2"/>
                        </a:buClr>
                        <a:buSzPct val="70000"/>
                        <a:buFont typeface="Wingdings" pitchFamily="2" charset="2"/>
                        <a:defRPr sz="1700">
                          <a:solidFill>
                            <a:schemeClr val="tx1"/>
                          </a:solidFill>
                          <a:latin typeface="Verdana" pitchFamily="34" charset="0"/>
                          <a:ea typeface="ＭＳ Ｐゴシック" pitchFamily="34" charset="-128"/>
                        </a:defRPr>
                      </a:lvl4pPr>
                      <a:lvl5pPr marL="2057400" indent="-228600">
                        <a:spcBef>
                          <a:spcPct val="20000"/>
                        </a:spcBef>
                        <a:buClr>
                          <a:schemeClr val="tx2"/>
                        </a:buClr>
                        <a:buSzPct val="60000"/>
                        <a:buFont typeface="Wingdings" pitchFamily="2" charset="2"/>
                        <a:defRPr sz="1700">
                          <a:solidFill>
                            <a:schemeClr val="tx1"/>
                          </a:solidFill>
                          <a:latin typeface="Verdana" pitchFamily="34" charset="0"/>
                          <a:ea typeface="ＭＳ Ｐゴシック" pitchFamily="34" charset="-128"/>
                        </a:defRPr>
                      </a:lvl5pPr>
                      <a:lvl6pPr marL="25146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6pPr>
                      <a:lvl7pPr marL="29718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7pPr>
                      <a:lvl8pPr marL="34290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8pPr>
                      <a:lvl9pPr marL="38862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Casglu</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dadansoddi</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tystiolaeth</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endParaRPr kumimoji="0" lang="en-US" altLang="en-US" sz="1800" b="0" i="0" u="none" strike="noStrike" cap="none" normalizeH="0" baseline="0" dirty="0" smtClean="0">
                        <a:ln>
                          <a:noFill/>
                        </a:ln>
                        <a:solidFill>
                          <a:srgbClr val="000000"/>
                        </a:solidFill>
                        <a:effectLst/>
                        <a:latin typeface="Verdana" pitchFamily="34" charset="0"/>
                        <a:ea typeface="ＭＳ Ｐゴシック" pitchFamily="34" charset="-128"/>
                      </a:endParaRPr>
                    </a:p>
                  </a:txBody>
                  <a:tcPr marL="121920" marR="121920"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ECEC"/>
                    </a:solidFill>
                  </a:tcPr>
                </a:tc>
                <a:tc>
                  <a:txBody>
                    <a:bodyPr/>
                    <a:lstStyle>
                      <a:lvl1pPr>
                        <a:spcBef>
                          <a:spcPct val="20000"/>
                        </a:spcBef>
                        <a:buClr>
                          <a:schemeClr val="tx2"/>
                        </a:buClr>
                        <a:buSzPct val="70000"/>
                        <a:buFont typeface="Wingdings" pitchFamily="2" charset="2"/>
                        <a:defRPr sz="2500">
                          <a:solidFill>
                            <a:schemeClr val="tx1"/>
                          </a:solidFill>
                          <a:latin typeface="Verdana" pitchFamily="34" charset="0"/>
                          <a:ea typeface="ＭＳ Ｐゴシック" pitchFamily="34" charset="-128"/>
                        </a:defRPr>
                      </a:lvl1pPr>
                      <a:lvl2pPr marL="742950" indent="-285750">
                        <a:spcBef>
                          <a:spcPct val="20000"/>
                        </a:spcBef>
                        <a:buClr>
                          <a:schemeClr val="accent2"/>
                        </a:buClr>
                        <a:buSzPct val="70000"/>
                        <a:buFont typeface="Wingdings" pitchFamily="2" charset="2"/>
                        <a:defRPr sz="2100">
                          <a:solidFill>
                            <a:schemeClr val="tx1"/>
                          </a:solidFill>
                          <a:latin typeface="Verdana" pitchFamily="34" charset="0"/>
                          <a:ea typeface="ＭＳ Ｐゴシック" pitchFamily="34" charset="-128"/>
                        </a:defRPr>
                      </a:lvl2pPr>
                      <a:lvl3pPr marL="1143000" indent="-228600">
                        <a:spcBef>
                          <a:spcPct val="20000"/>
                        </a:spcBef>
                        <a:buClr>
                          <a:schemeClr val="tx2"/>
                        </a:buClr>
                        <a:buSzPct val="65000"/>
                        <a:buFont typeface="Wingdings" pitchFamily="2" charset="2"/>
                        <a:defRPr sz="2000">
                          <a:solidFill>
                            <a:schemeClr val="tx1"/>
                          </a:solidFill>
                          <a:latin typeface="Verdana" pitchFamily="34" charset="0"/>
                          <a:ea typeface="ＭＳ Ｐゴシック" pitchFamily="34" charset="-128"/>
                        </a:defRPr>
                      </a:lvl3pPr>
                      <a:lvl4pPr marL="1600200" indent="-228600">
                        <a:spcBef>
                          <a:spcPct val="20000"/>
                        </a:spcBef>
                        <a:buClr>
                          <a:schemeClr val="accent2"/>
                        </a:buClr>
                        <a:buSzPct val="70000"/>
                        <a:buFont typeface="Wingdings" pitchFamily="2" charset="2"/>
                        <a:defRPr sz="1700">
                          <a:solidFill>
                            <a:schemeClr val="tx1"/>
                          </a:solidFill>
                          <a:latin typeface="Verdana" pitchFamily="34" charset="0"/>
                          <a:ea typeface="ＭＳ Ｐゴシック" pitchFamily="34" charset="-128"/>
                        </a:defRPr>
                      </a:lvl4pPr>
                      <a:lvl5pPr marL="2057400" indent="-228600">
                        <a:spcBef>
                          <a:spcPct val="20000"/>
                        </a:spcBef>
                        <a:buClr>
                          <a:schemeClr val="tx2"/>
                        </a:buClr>
                        <a:buSzPct val="60000"/>
                        <a:buFont typeface="Wingdings" pitchFamily="2" charset="2"/>
                        <a:defRPr sz="1700">
                          <a:solidFill>
                            <a:schemeClr val="tx1"/>
                          </a:solidFill>
                          <a:latin typeface="Verdana" pitchFamily="34" charset="0"/>
                          <a:ea typeface="ＭＳ Ｐゴシック" pitchFamily="34" charset="-128"/>
                        </a:defRPr>
                      </a:lvl5pPr>
                      <a:lvl6pPr marL="25146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6pPr>
                      <a:lvl7pPr marL="29718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7pPr>
                      <a:lvl8pPr marL="34290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8pPr>
                      <a:lvl9pPr marL="38862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Plant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yn</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arsylwi</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dros</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amser</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yn</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chwilio</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am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batrymau</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yn</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adnabod</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ac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yn</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dosbarthu</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yn</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ymchwilio</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drwy</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ddefnyddio</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ffynonellau</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eilaidd</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neu’n</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gwneud</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prawf</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teg</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ac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yn</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cofnodi</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dadansoddi</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eu</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canfyddiadau</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a:t>
                      </a:r>
                      <a:endParaRPr kumimoji="0" lang="en-US" altLang="en-US" sz="1800" b="0" i="0" u="none" strike="noStrike" cap="none" normalizeH="0" baseline="0" dirty="0" smtClean="0">
                        <a:ln>
                          <a:noFill/>
                        </a:ln>
                        <a:solidFill>
                          <a:srgbClr val="000000"/>
                        </a:solidFill>
                        <a:effectLst/>
                        <a:latin typeface="Arial" pitchFamily="34" charset="0"/>
                        <a:ea typeface="ＭＳ Ｐゴシック" pitchFamily="34" charset="-128"/>
                      </a:endParaRPr>
                    </a:p>
                  </a:txBody>
                  <a:tcPr marL="121920" marR="121920"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ECEC"/>
                    </a:solidFill>
                  </a:tcPr>
                </a:tc>
                <a:extLst>
                  <a:ext uri="{0D108BD9-81ED-4DB2-BD59-A6C34878D82A}">
                    <a16:rowId xmlns:a16="http://schemas.microsoft.com/office/drawing/2014/main" val="10001"/>
                  </a:ext>
                </a:extLst>
              </a:tr>
              <a:tr h="1545234">
                <a:tc>
                  <a:txBody>
                    <a:bodyPr/>
                    <a:lstStyle>
                      <a:lvl1pPr>
                        <a:spcBef>
                          <a:spcPct val="20000"/>
                        </a:spcBef>
                        <a:buClr>
                          <a:schemeClr val="tx2"/>
                        </a:buClr>
                        <a:buSzPct val="70000"/>
                        <a:buFont typeface="Wingdings" pitchFamily="2" charset="2"/>
                        <a:defRPr sz="2500">
                          <a:solidFill>
                            <a:schemeClr val="tx1"/>
                          </a:solidFill>
                          <a:latin typeface="Verdana" pitchFamily="34" charset="0"/>
                          <a:ea typeface="ＭＳ Ｐゴシック" pitchFamily="34" charset="-128"/>
                        </a:defRPr>
                      </a:lvl1pPr>
                      <a:lvl2pPr marL="742950" indent="-285750">
                        <a:spcBef>
                          <a:spcPct val="20000"/>
                        </a:spcBef>
                        <a:buClr>
                          <a:schemeClr val="accent2"/>
                        </a:buClr>
                        <a:buSzPct val="70000"/>
                        <a:buFont typeface="Wingdings" pitchFamily="2" charset="2"/>
                        <a:defRPr sz="2100">
                          <a:solidFill>
                            <a:schemeClr val="tx1"/>
                          </a:solidFill>
                          <a:latin typeface="Verdana" pitchFamily="34" charset="0"/>
                          <a:ea typeface="ＭＳ Ｐゴシック" pitchFamily="34" charset="-128"/>
                        </a:defRPr>
                      </a:lvl2pPr>
                      <a:lvl3pPr marL="1143000" indent="-228600">
                        <a:spcBef>
                          <a:spcPct val="20000"/>
                        </a:spcBef>
                        <a:buClr>
                          <a:schemeClr val="tx2"/>
                        </a:buClr>
                        <a:buSzPct val="65000"/>
                        <a:buFont typeface="Wingdings" pitchFamily="2" charset="2"/>
                        <a:defRPr sz="2000">
                          <a:solidFill>
                            <a:schemeClr val="tx1"/>
                          </a:solidFill>
                          <a:latin typeface="Verdana" pitchFamily="34" charset="0"/>
                          <a:ea typeface="ＭＳ Ｐゴシック" pitchFamily="34" charset="-128"/>
                        </a:defRPr>
                      </a:lvl3pPr>
                      <a:lvl4pPr marL="1600200" indent="-228600">
                        <a:spcBef>
                          <a:spcPct val="20000"/>
                        </a:spcBef>
                        <a:buClr>
                          <a:schemeClr val="accent2"/>
                        </a:buClr>
                        <a:buSzPct val="70000"/>
                        <a:buFont typeface="Wingdings" pitchFamily="2" charset="2"/>
                        <a:defRPr sz="1700">
                          <a:solidFill>
                            <a:schemeClr val="tx1"/>
                          </a:solidFill>
                          <a:latin typeface="Verdana" pitchFamily="34" charset="0"/>
                          <a:ea typeface="ＭＳ Ｐゴシック" pitchFamily="34" charset="-128"/>
                        </a:defRPr>
                      </a:lvl4pPr>
                      <a:lvl5pPr marL="2057400" indent="-228600">
                        <a:spcBef>
                          <a:spcPct val="20000"/>
                        </a:spcBef>
                        <a:buClr>
                          <a:schemeClr val="tx2"/>
                        </a:buClr>
                        <a:buSzPct val="60000"/>
                        <a:buFont typeface="Wingdings" pitchFamily="2" charset="2"/>
                        <a:defRPr sz="1700">
                          <a:solidFill>
                            <a:schemeClr val="tx1"/>
                          </a:solidFill>
                          <a:latin typeface="Verdana" pitchFamily="34" charset="0"/>
                          <a:ea typeface="ＭＳ Ｐゴシック" pitchFamily="34" charset="-128"/>
                        </a:defRPr>
                      </a:lvl5pPr>
                      <a:lvl6pPr marL="25146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6pPr>
                      <a:lvl7pPr marL="29718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7pPr>
                      <a:lvl8pPr marL="34290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8pPr>
                      <a:lvl9pPr marL="38862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Dod</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i</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ganlyniad</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addas</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boddhaol</a:t>
                      </a:r>
                      <a:endParaRPr kumimoji="0" lang="en-US" altLang="en-US" sz="1800" b="0" i="0" u="none" strike="noStrike" cap="none" normalizeH="0" baseline="0" dirty="0" smtClean="0">
                        <a:ln>
                          <a:noFill/>
                        </a:ln>
                        <a:solidFill>
                          <a:srgbClr val="000000"/>
                        </a:solidFill>
                        <a:effectLst/>
                        <a:latin typeface="Verdana" pitchFamily="34" charset="0"/>
                        <a:ea typeface="ＭＳ Ｐゴシック" pitchFamily="34" charset="-128"/>
                      </a:endParaRPr>
                    </a:p>
                  </a:txBody>
                  <a:tcPr marL="121920" marR="121920"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F6F6"/>
                    </a:solidFill>
                  </a:tcPr>
                </a:tc>
                <a:tc>
                  <a:txBody>
                    <a:bodyPr/>
                    <a:lstStyle>
                      <a:lvl1pPr>
                        <a:spcBef>
                          <a:spcPct val="20000"/>
                        </a:spcBef>
                        <a:buClr>
                          <a:schemeClr val="tx2"/>
                        </a:buClr>
                        <a:buSzPct val="70000"/>
                        <a:buFont typeface="Wingdings" pitchFamily="2" charset="2"/>
                        <a:defRPr sz="2500">
                          <a:solidFill>
                            <a:schemeClr val="tx1"/>
                          </a:solidFill>
                          <a:latin typeface="Verdana" pitchFamily="34" charset="0"/>
                          <a:ea typeface="ＭＳ Ｐゴシック" pitchFamily="34" charset="-128"/>
                        </a:defRPr>
                      </a:lvl1pPr>
                      <a:lvl2pPr marL="742950" indent="-285750">
                        <a:spcBef>
                          <a:spcPct val="20000"/>
                        </a:spcBef>
                        <a:buClr>
                          <a:schemeClr val="accent2"/>
                        </a:buClr>
                        <a:buSzPct val="70000"/>
                        <a:buFont typeface="Wingdings" pitchFamily="2" charset="2"/>
                        <a:defRPr sz="2100">
                          <a:solidFill>
                            <a:schemeClr val="tx1"/>
                          </a:solidFill>
                          <a:latin typeface="Verdana" pitchFamily="34" charset="0"/>
                          <a:ea typeface="ＭＳ Ｐゴシック" pitchFamily="34" charset="-128"/>
                        </a:defRPr>
                      </a:lvl2pPr>
                      <a:lvl3pPr marL="1143000" indent="-228600">
                        <a:spcBef>
                          <a:spcPct val="20000"/>
                        </a:spcBef>
                        <a:buClr>
                          <a:schemeClr val="tx2"/>
                        </a:buClr>
                        <a:buSzPct val="65000"/>
                        <a:buFont typeface="Wingdings" pitchFamily="2" charset="2"/>
                        <a:defRPr sz="2000">
                          <a:solidFill>
                            <a:schemeClr val="tx1"/>
                          </a:solidFill>
                          <a:latin typeface="Verdana" pitchFamily="34" charset="0"/>
                          <a:ea typeface="ＭＳ Ｐゴシック" pitchFamily="34" charset="-128"/>
                        </a:defRPr>
                      </a:lvl3pPr>
                      <a:lvl4pPr marL="1600200" indent="-228600">
                        <a:spcBef>
                          <a:spcPct val="20000"/>
                        </a:spcBef>
                        <a:buClr>
                          <a:schemeClr val="accent2"/>
                        </a:buClr>
                        <a:buSzPct val="70000"/>
                        <a:buFont typeface="Wingdings" pitchFamily="2" charset="2"/>
                        <a:defRPr sz="1700">
                          <a:solidFill>
                            <a:schemeClr val="tx1"/>
                          </a:solidFill>
                          <a:latin typeface="Verdana" pitchFamily="34" charset="0"/>
                          <a:ea typeface="ＭＳ Ｐゴシック" pitchFamily="34" charset="-128"/>
                        </a:defRPr>
                      </a:lvl4pPr>
                      <a:lvl5pPr marL="2057400" indent="-228600">
                        <a:spcBef>
                          <a:spcPct val="20000"/>
                        </a:spcBef>
                        <a:buClr>
                          <a:schemeClr val="tx2"/>
                        </a:buClr>
                        <a:buSzPct val="60000"/>
                        <a:buFont typeface="Wingdings" pitchFamily="2" charset="2"/>
                        <a:defRPr sz="1700">
                          <a:solidFill>
                            <a:schemeClr val="tx1"/>
                          </a:solidFill>
                          <a:latin typeface="Verdana" pitchFamily="34" charset="0"/>
                          <a:ea typeface="ＭＳ Ｐゴシック" pitchFamily="34" charset="-128"/>
                        </a:defRPr>
                      </a:lvl5pPr>
                      <a:lvl6pPr marL="25146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6pPr>
                      <a:lvl7pPr marL="29718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7pPr>
                      <a:lvl8pPr marL="34290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8pPr>
                      <a:lvl9pPr marL="3886200" indent="-228600" eaLnBrk="0" fontAlgn="base" hangingPunct="0">
                        <a:spcBef>
                          <a:spcPct val="20000"/>
                        </a:spcBef>
                        <a:spcAft>
                          <a:spcPct val="0"/>
                        </a:spcAft>
                        <a:buClr>
                          <a:schemeClr val="tx2"/>
                        </a:buClr>
                        <a:buSzPct val="60000"/>
                        <a:buFont typeface="Wingdings" pitchFamily="2" charset="2"/>
                        <a:defRPr sz="1700">
                          <a:solidFill>
                            <a:schemeClr val="tx1"/>
                          </a:solidFill>
                          <a:latin typeface="Verdana" pitchFamily="34" charset="0"/>
                          <a:ea typeface="ＭＳ Ｐゴシック" pitchFamily="34"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Plant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yn</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datrys</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problem,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ateb</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cwestiwn</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datblygu</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esboniad</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gwneud</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gwerthuso</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arteffact</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neu</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system,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darparu</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tystiolaeth</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i</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gyfiawnhau</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pam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fod</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y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canlyniad</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yn</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addas</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neu’n</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codi</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mwy</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o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gwestiynau</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i</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ymchwilio</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 </a:t>
                      </a:r>
                      <a:r>
                        <a:rPr kumimoji="0" lang="en-GB" altLang="en-US" sz="1800" b="0" i="0" u="none" strike="noStrike" cap="none" normalizeH="0" baseline="0" dirty="0" err="1" smtClean="0">
                          <a:ln>
                            <a:noFill/>
                          </a:ln>
                          <a:solidFill>
                            <a:srgbClr val="000000"/>
                          </a:solidFill>
                          <a:effectLst/>
                          <a:latin typeface="Arial" pitchFamily="34" charset="0"/>
                          <a:ea typeface="ＭＳ Ｐゴシック" pitchFamily="34" charset="-128"/>
                        </a:rPr>
                        <a:t>iddynt</a:t>
                      </a:r>
                      <a:r>
                        <a:rPr kumimoji="0" lang="en-GB" altLang="en-US" sz="1800" b="0" i="0" u="none" strike="noStrike" cap="none" normalizeH="0" baseline="0" dirty="0" smtClean="0">
                          <a:ln>
                            <a:noFill/>
                          </a:ln>
                          <a:solidFill>
                            <a:srgbClr val="000000"/>
                          </a:solidFill>
                          <a:effectLst/>
                          <a:latin typeface="Arial" pitchFamily="34" charset="0"/>
                          <a:ea typeface="ＭＳ Ｐゴシック" pitchFamily="34" charset="-128"/>
                        </a:rPr>
                        <a:t>.</a:t>
                      </a:r>
                      <a:endParaRPr kumimoji="0" lang="en-US" altLang="en-US" sz="1800" b="0" i="0" u="none" strike="noStrike" cap="none" normalizeH="0" baseline="0" dirty="0" smtClean="0">
                        <a:ln>
                          <a:noFill/>
                        </a:ln>
                        <a:solidFill>
                          <a:srgbClr val="000000"/>
                        </a:solidFill>
                        <a:effectLst/>
                        <a:latin typeface="Arial" pitchFamily="34" charset="0"/>
                        <a:ea typeface="ＭＳ Ｐゴシック" pitchFamily="34" charset="-128"/>
                      </a:endParaRPr>
                    </a:p>
                  </a:txBody>
                  <a:tcPr marL="121920" marR="121920"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F6F6"/>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422873700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
            </a:r>
            <a:br>
              <a:rPr lang="cy-GB" dirty="0" smtClean="0"/>
            </a:br>
            <a:r>
              <a:rPr lang="cy-GB" dirty="0" smtClean="0"/>
              <a:t>SGAFFALDIO</a:t>
            </a:r>
            <a:r>
              <a:rPr lang="en-GB" dirty="0"/>
              <a:t/>
            </a:r>
            <a:br>
              <a:rPr lang="en-GB" dirty="0"/>
            </a:br>
            <a:endParaRPr lang="en-GB" dirty="0"/>
          </a:p>
        </p:txBody>
      </p:sp>
      <p:sp>
        <p:nvSpPr>
          <p:cNvPr id="3" name="Content Placeholder 2"/>
          <p:cNvSpPr>
            <a:spLocks noGrp="1"/>
          </p:cNvSpPr>
          <p:nvPr>
            <p:ph idx="1"/>
          </p:nvPr>
        </p:nvSpPr>
        <p:spPr/>
        <p:txBody>
          <a:bodyPr/>
          <a:lstStyle/>
          <a:p>
            <a:r>
              <a:rPr lang="en-GB" b="1" dirty="0"/>
              <a:t> </a:t>
            </a:r>
            <a:endParaRPr lang="en-GB" dirty="0"/>
          </a:p>
          <a:p>
            <a:r>
              <a:rPr lang="cy-GB" sz="2400" b="1" dirty="0"/>
              <a:t>Mae rôl yr athro o ran datblygu cysyniadau newydd yn cyd-fynd â darparu cyfleoedd trwy weithgareddau, problemau a modelau i ysgogi rhyngweithio a datblygu profiadau priodol.</a:t>
            </a:r>
            <a:endParaRPr lang="en-GB" sz="2400" b="1" dirty="0"/>
          </a:p>
          <a:p>
            <a:r>
              <a:rPr lang="cy-GB" sz="2400" dirty="0"/>
              <a:t>Defnyddiwn iaith a symbyliadau eraill i gynorthwyo disgyblion i lunio datrysiadau i’r problemau a osodwyd.</a:t>
            </a:r>
            <a:endParaRPr lang="en-GB" sz="2400" dirty="0"/>
          </a:p>
          <a:p>
            <a:r>
              <a:rPr lang="cy-GB" sz="2400" dirty="0"/>
              <a:t>Y nod yn y tymor hir yw eu galluogi i wneud hyn heb gymorth.</a:t>
            </a:r>
            <a:endParaRPr lang="en-GB" sz="2400" dirty="0"/>
          </a:p>
          <a:p>
            <a:r>
              <a:rPr lang="cy-GB" sz="2400" dirty="0"/>
              <a:t>Dylai graddfa'r gefnogaeth amrywio yn ôl anghenion y </a:t>
            </a:r>
            <a:r>
              <a:rPr lang="cy-GB" sz="2400" dirty="0" smtClean="0"/>
              <a:t>dysgwr.</a:t>
            </a:r>
            <a:endParaRPr lang="en-GB" sz="2400" dirty="0"/>
          </a:p>
          <a:p>
            <a:endParaRPr lang="en-GB" dirty="0"/>
          </a:p>
        </p:txBody>
      </p:sp>
    </p:spTree>
    <p:extLst>
      <p:ext uri="{BB962C8B-B14F-4D97-AF65-F5344CB8AC3E}">
        <p14:creationId xmlns:p14="http://schemas.microsoft.com/office/powerpoint/2010/main" val="370127033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err="1" smtClean="0">
                <a:solidFill>
                  <a:schemeClr val="tx1"/>
                </a:solidFill>
              </a:rPr>
              <a:t>Dwy</a:t>
            </a:r>
            <a:r>
              <a:rPr lang="en-GB" sz="3200" b="1" dirty="0" smtClean="0">
                <a:solidFill>
                  <a:schemeClr val="tx1"/>
                </a:solidFill>
              </a:rPr>
              <a:t> </a:t>
            </a:r>
            <a:r>
              <a:rPr lang="en-GB" sz="3200" b="1" dirty="0" err="1" smtClean="0">
                <a:solidFill>
                  <a:schemeClr val="tx1"/>
                </a:solidFill>
              </a:rPr>
              <a:t>brif</a:t>
            </a:r>
            <a:r>
              <a:rPr lang="en-GB" sz="3200" b="1" dirty="0" smtClean="0">
                <a:solidFill>
                  <a:schemeClr val="tx1"/>
                </a:solidFill>
              </a:rPr>
              <a:t> </a:t>
            </a:r>
            <a:r>
              <a:rPr lang="en-GB" sz="3200" b="1" dirty="0" err="1" smtClean="0">
                <a:solidFill>
                  <a:schemeClr val="tx1"/>
                </a:solidFill>
              </a:rPr>
              <a:t>strategaeth</a:t>
            </a:r>
            <a:r>
              <a:rPr lang="en-GB" sz="3200" b="1" dirty="0" smtClean="0">
                <a:solidFill>
                  <a:schemeClr val="tx1"/>
                </a:solidFill>
              </a:rPr>
              <a:t> </a:t>
            </a:r>
            <a:r>
              <a:rPr lang="en-GB" sz="3200" b="1" dirty="0" err="1" smtClean="0">
                <a:solidFill>
                  <a:schemeClr val="tx1"/>
                </a:solidFill>
              </a:rPr>
              <a:t>i</a:t>
            </a:r>
            <a:r>
              <a:rPr lang="en-GB" sz="3200" b="1" dirty="0" smtClean="0">
                <a:solidFill>
                  <a:schemeClr val="tx1"/>
                </a:solidFill>
              </a:rPr>
              <a:t> </a:t>
            </a:r>
            <a:r>
              <a:rPr lang="en-GB" sz="3200" b="1" dirty="0" err="1" smtClean="0">
                <a:solidFill>
                  <a:schemeClr val="tx1"/>
                </a:solidFill>
              </a:rPr>
              <a:t>annog</a:t>
            </a:r>
            <a:r>
              <a:rPr lang="en-GB" sz="3200" b="1" dirty="0" smtClean="0">
                <a:solidFill>
                  <a:schemeClr val="tx1"/>
                </a:solidFill>
              </a:rPr>
              <a:t> </a:t>
            </a:r>
            <a:r>
              <a:rPr lang="en-GB" sz="3200" b="1" dirty="0" err="1" smtClean="0">
                <a:solidFill>
                  <a:schemeClr val="tx1"/>
                </a:solidFill>
              </a:rPr>
              <a:t>gosod</a:t>
            </a:r>
            <a:r>
              <a:rPr lang="en-GB" sz="3200" b="1" dirty="0" smtClean="0">
                <a:solidFill>
                  <a:schemeClr val="tx1"/>
                </a:solidFill>
              </a:rPr>
              <a:t> ac </a:t>
            </a:r>
            <a:r>
              <a:rPr lang="en-GB" sz="3200" b="1" dirty="0" err="1" smtClean="0">
                <a:solidFill>
                  <a:schemeClr val="tx1"/>
                </a:solidFill>
              </a:rPr>
              <a:t>ymholi</a:t>
            </a:r>
            <a:r>
              <a:rPr lang="en-GB" sz="3200" b="1" dirty="0" smtClean="0">
                <a:solidFill>
                  <a:schemeClr val="tx1"/>
                </a:solidFill>
              </a:rPr>
              <a:t> problem, a </a:t>
            </a:r>
            <a:r>
              <a:rPr lang="en-GB" sz="3200" b="1" dirty="0" err="1" smtClean="0">
                <a:solidFill>
                  <a:schemeClr val="tx1"/>
                </a:solidFill>
              </a:rPr>
              <a:t>dynnwyd</a:t>
            </a:r>
            <a:r>
              <a:rPr lang="en-GB" sz="3200" b="1" dirty="0" smtClean="0">
                <a:solidFill>
                  <a:schemeClr val="tx1"/>
                </a:solidFill>
              </a:rPr>
              <a:t> o </a:t>
            </a:r>
            <a:r>
              <a:rPr lang="en-GB" sz="3200" b="1" dirty="0" err="1" smtClean="0">
                <a:solidFill>
                  <a:schemeClr val="tx1"/>
                </a:solidFill>
              </a:rPr>
              <a:t>ymchwil</a:t>
            </a:r>
            <a:r>
              <a:rPr lang="en-GB" sz="3200" b="1" dirty="0" smtClean="0">
                <a:solidFill>
                  <a:schemeClr val="tx1"/>
                </a:solidFill>
              </a:rPr>
              <a:t> a </a:t>
            </a:r>
            <a:r>
              <a:rPr lang="en-GB" sz="3200" b="1" dirty="0" err="1" smtClean="0">
                <a:solidFill>
                  <a:schemeClr val="tx1"/>
                </a:solidFill>
              </a:rPr>
              <a:t>phrosesau</a:t>
            </a:r>
            <a:r>
              <a:rPr lang="en-GB" sz="3200" b="1" dirty="0" smtClean="0">
                <a:solidFill>
                  <a:schemeClr val="tx1"/>
                </a:solidFill>
              </a:rPr>
              <a:t> </a:t>
            </a:r>
            <a:r>
              <a:rPr lang="en-GB" sz="3200" b="1" dirty="0" err="1" smtClean="0">
                <a:solidFill>
                  <a:schemeClr val="tx1"/>
                </a:solidFill>
              </a:rPr>
              <a:t>arsylwi</a:t>
            </a:r>
            <a:r>
              <a:rPr lang="en-GB" sz="3200" b="1" dirty="0" smtClean="0">
                <a:solidFill>
                  <a:schemeClr val="tx1"/>
                </a:solidFill>
              </a:rPr>
              <a:t> </a:t>
            </a:r>
            <a:r>
              <a:rPr lang="en-GB" sz="3200" b="1" dirty="0" err="1" smtClean="0">
                <a:solidFill>
                  <a:schemeClr val="tx1"/>
                </a:solidFill>
              </a:rPr>
              <a:t>gwyddonol</a:t>
            </a:r>
            <a:r>
              <a:rPr lang="en-GB" sz="3200" b="1" dirty="0" smtClean="0">
                <a:solidFill>
                  <a:schemeClr val="tx1"/>
                </a:solidFill>
              </a:rPr>
              <a:t> da </a:t>
            </a:r>
            <a:r>
              <a:rPr lang="en-GB" sz="3200" b="1" dirty="0" err="1" smtClean="0">
                <a:solidFill>
                  <a:schemeClr val="tx1"/>
                </a:solidFill>
              </a:rPr>
              <a:t>yw</a:t>
            </a:r>
            <a:r>
              <a:rPr lang="en-GB" sz="3200" b="1" dirty="0" smtClean="0">
                <a:solidFill>
                  <a:schemeClr val="tx1"/>
                </a:solidFill>
              </a:rPr>
              <a:t> KWHLAQ a </a:t>
            </a:r>
            <a:r>
              <a:rPr lang="en-GB" sz="3200" b="1" dirty="0">
                <a:solidFill>
                  <a:schemeClr val="tx1"/>
                </a:solidFill>
              </a:rPr>
              <a:t>O-T-Q:</a:t>
            </a:r>
            <a:endParaRPr lang="en-GB" sz="3200" dirty="0">
              <a:solidFill>
                <a:schemeClr val="tx1"/>
              </a:solidFill>
            </a:endParaRPr>
          </a:p>
        </p:txBody>
      </p:sp>
      <p:sp>
        <p:nvSpPr>
          <p:cNvPr id="3" name="Content Placeholder 2"/>
          <p:cNvSpPr>
            <a:spLocks noGrp="1"/>
          </p:cNvSpPr>
          <p:nvPr>
            <p:ph idx="1"/>
          </p:nvPr>
        </p:nvSpPr>
        <p:spPr>
          <a:xfrm>
            <a:off x="1097279" y="1845734"/>
            <a:ext cx="10526449" cy="4338090"/>
          </a:xfrm>
        </p:spPr>
        <p:txBody>
          <a:bodyPr>
            <a:normAutofit fontScale="85000" lnSpcReduction="10000"/>
          </a:bodyPr>
          <a:lstStyle/>
          <a:p>
            <a:pPr>
              <a:buFont typeface="Wingdings" panose="05000000000000000000" pitchFamily="2" charset="2"/>
              <a:buChar char="§"/>
            </a:pPr>
            <a:r>
              <a:rPr lang="en-GB" dirty="0">
                <a:solidFill>
                  <a:srgbClr val="FF0000"/>
                </a:solidFill>
              </a:rPr>
              <a:t> </a:t>
            </a:r>
            <a:r>
              <a:rPr lang="en-GB" b="1" dirty="0">
                <a:solidFill>
                  <a:schemeClr val="tx1"/>
                </a:solidFill>
              </a:rPr>
              <a:t>K </a:t>
            </a:r>
            <a:r>
              <a:rPr lang="en-GB" dirty="0">
                <a:solidFill>
                  <a:schemeClr val="tx1"/>
                </a:solidFill>
              </a:rPr>
              <a:t>What do we think we already </a:t>
            </a:r>
            <a:r>
              <a:rPr lang="en-GB" b="1" dirty="0">
                <a:solidFill>
                  <a:schemeClr val="tx1"/>
                </a:solidFill>
              </a:rPr>
              <a:t>know</a:t>
            </a:r>
            <a:r>
              <a:rPr lang="en-GB" dirty="0">
                <a:solidFill>
                  <a:schemeClr val="tx1"/>
                </a:solidFill>
              </a:rPr>
              <a:t> about the subject</a:t>
            </a:r>
            <a:r>
              <a:rPr lang="en-GB" dirty="0" smtClean="0">
                <a:solidFill>
                  <a:schemeClr val="tx1"/>
                </a:solidFill>
              </a:rPr>
              <a:t>? </a:t>
            </a:r>
            <a:r>
              <a:rPr lang="en-GB" b="1" dirty="0" smtClean="0">
                <a:solidFill>
                  <a:schemeClr val="tx1"/>
                </a:solidFill>
              </a:rPr>
              <a:t>(Beth y </a:t>
            </a:r>
            <a:r>
              <a:rPr lang="en-GB" b="1" dirty="0" err="1" smtClean="0">
                <a:solidFill>
                  <a:schemeClr val="tx1"/>
                </a:solidFill>
              </a:rPr>
              <a:t>tybiwn</a:t>
            </a:r>
            <a:r>
              <a:rPr lang="en-GB" b="1" dirty="0" smtClean="0">
                <a:solidFill>
                  <a:schemeClr val="tx1"/>
                </a:solidFill>
              </a:rPr>
              <a:t> y </a:t>
            </a:r>
            <a:r>
              <a:rPr lang="en-GB" b="1" dirty="0" err="1" smtClean="0">
                <a:solidFill>
                  <a:schemeClr val="tx1"/>
                </a:solidFill>
              </a:rPr>
              <a:t>gwyddwn</a:t>
            </a:r>
            <a:r>
              <a:rPr lang="en-GB" b="1" dirty="0" smtClean="0">
                <a:solidFill>
                  <a:schemeClr val="tx1"/>
                </a:solidFill>
              </a:rPr>
              <a:t> am y </a:t>
            </a:r>
            <a:r>
              <a:rPr lang="en-GB" b="1" dirty="0" err="1" smtClean="0">
                <a:solidFill>
                  <a:schemeClr val="tx1"/>
                </a:solidFill>
              </a:rPr>
              <a:t>pwnc</a:t>
            </a:r>
            <a:r>
              <a:rPr lang="en-GB" b="1" dirty="0" smtClean="0">
                <a:solidFill>
                  <a:schemeClr val="tx1"/>
                </a:solidFill>
              </a:rPr>
              <a:t> </a:t>
            </a:r>
            <a:r>
              <a:rPr lang="en-GB" b="1" dirty="0" err="1" smtClean="0">
                <a:solidFill>
                  <a:schemeClr val="tx1"/>
                </a:solidFill>
              </a:rPr>
              <a:t>yn</a:t>
            </a:r>
            <a:r>
              <a:rPr lang="en-GB" b="1" dirty="0" smtClean="0">
                <a:solidFill>
                  <a:schemeClr val="tx1"/>
                </a:solidFill>
              </a:rPr>
              <a:t> </a:t>
            </a:r>
            <a:r>
              <a:rPr lang="en-GB" b="1" dirty="0" err="1" smtClean="0">
                <a:solidFill>
                  <a:schemeClr val="tx1"/>
                </a:solidFill>
              </a:rPr>
              <a:t>barod</a:t>
            </a:r>
            <a:r>
              <a:rPr lang="en-GB" b="1" dirty="0" smtClean="0">
                <a:solidFill>
                  <a:schemeClr val="tx1"/>
                </a:solidFill>
              </a:rPr>
              <a:t>?) </a:t>
            </a:r>
            <a:endParaRPr lang="en-GB" b="1" dirty="0">
              <a:solidFill>
                <a:schemeClr val="tx1"/>
              </a:solidFill>
            </a:endParaRPr>
          </a:p>
          <a:p>
            <a:pPr>
              <a:buFont typeface="Wingdings" panose="05000000000000000000" pitchFamily="2" charset="2"/>
              <a:buChar char="§"/>
            </a:pPr>
            <a:r>
              <a:rPr lang="en-GB" b="1" dirty="0">
                <a:solidFill>
                  <a:schemeClr val="tx1"/>
                </a:solidFill>
              </a:rPr>
              <a:t> W</a:t>
            </a:r>
            <a:r>
              <a:rPr lang="en-GB" dirty="0">
                <a:solidFill>
                  <a:schemeClr val="tx1"/>
                </a:solidFill>
              </a:rPr>
              <a:t> What </a:t>
            </a:r>
            <a:r>
              <a:rPr lang="en-GB" dirty="0" smtClean="0">
                <a:solidFill>
                  <a:schemeClr val="tx1"/>
                </a:solidFill>
              </a:rPr>
              <a:t>do </a:t>
            </a:r>
            <a:r>
              <a:rPr lang="en-GB" dirty="0">
                <a:solidFill>
                  <a:schemeClr val="tx1"/>
                </a:solidFill>
              </a:rPr>
              <a:t>we </a:t>
            </a:r>
            <a:r>
              <a:rPr lang="en-GB" b="1" dirty="0">
                <a:solidFill>
                  <a:schemeClr val="tx1"/>
                </a:solidFill>
              </a:rPr>
              <a:t>Want/ Need </a:t>
            </a:r>
            <a:r>
              <a:rPr lang="en-GB" dirty="0">
                <a:solidFill>
                  <a:schemeClr val="tx1"/>
                </a:solidFill>
              </a:rPr>
              <a:t>to find out about it</a:t>
            </a:r>
            <a:r>
              <a:rPr lang="en-GB" dirty="0" smtClean="0">
                <a:solidFill>
                  <a:schemeClr val="tx1"/>
                </a:solidFill>
              </a:rPr>
              <a:t>? </a:t>
            </a:r>
            <a:r>
              <a:rPr lang="en-GB" b="1" dirty="0" smtClean="0">
                <a:solidFill>
                  <a:schemeClr val="tx1"/>
                </a:solidFill>
              </a:rPr>
              <a:t>(Beth </a:t>
            </a:r>
            <a:r>
              <a:rPr lang="en-GB" b="1" dirty="0" err="1" smtClean="0">
                <a:solidFill>
                  <a:schemeClr val="tx1"/>
                </a:solidFill>
              </a:rPr>
              <a:t>ydym</a:t>
            </a:r>
            <a:r>
              <a:rPr lang="en-GB" b="1" dirty="0" smtClean="0">
                <a:solidFill>
                  <a:schemeClr val="tx1"/>
                </a:solidFill>
              </a:rPr>
              <a:t> </a:t>
            </a:r>
            <a:r>
              <a:rPr lang="en-GB" b="1" dirty="0" err="1" smtClean="0">
                <a:solidFill>
                  <a:schemeClr val="tx1"/>
                </a:solidFill>
              </a:rPr>
              <a:t>ni</a:t>
            </a:r>
            <a:r>
              <a:rPr lang="en-GB" b="1" dirty="0" smtClean="0">
                <a:solidFill>
                  <a:schemeClr val="tx1"/>
                </a:solidFill>
              </a:rPr>
              <a:t> am/</a:t>
            </a:r>
            <a:r>
              <a:rPr lang="en-GB" b="1" dirty="0" err="1" smtClean="0">
                <a:solidFill>
                  <a:schemeClr val="tx1"/>
                </a:solidFill>
              </a:rPr>
              <a:t>angen</a:t>
            </a:r>
            <a:r>
              <a:rPr lang="en-GB" b="1" dirty="0" smtClean="0">
                <a:solidFill>
                  <a:schemeClr val="tx1"/>
                </a:solidFill>
              </a:rPr>
              <a:t> </a:t>
            </a:r>
            <a:r>
              <a:rPr lang="en-GB" b="1" dirty="0" err="1" smtClean="0">
                <a:solidFill>
                  <a:schemeClr val="tx1"/>
                </a:solidFill>
              </a:rPr>
              <a:t>darganfod</a:t>
            </a:r>
            <a:r>
              <a:rPr lang="en-GB" b="1" dirty="0" smtClean="0">
                <a:solidFill>
                  <a:schemeClr val="tx1"/>
                </a:solidFill>
              </a:rPr>
              <a:t> </a:t>
            </a:r>
            <a:r>
              <a:rPr lang="en-GB" b="1" dirty="0" err="1" smtClean="0">
                <a:solidFill>
                  <a:schemeClr val="tx1"/>
                </a:solidFill>
              </a:rPr>
              <a:t>amdano</a:t>
            </a:r>
            <a:r>
              <a:rPr lang="en-GB" b="1" dirty="0" smtClean="0">
                <a:solidFill>
                  <a:schemeClr val="tx1"/>
                </a:solidFill>
              </a:rPr>
              <a:t>?)</a:t>
            </a:r>
            <a:endParaRPr lang="en-GB" b="1" dirty="0">
              <a:solidFill>
                <a:schemeClr val="tx1"/>
              </a:solidFill>
            </a:endParaRPr>
          </a:p>
          <a:p>
            <a:pPr>
              <a:buFont typeface="Wingdings" panose="05000000000000000000" pitchFamily="2" charset="2"/>
              <a:buChar char="§"/>
            </a:pPr>
            <a:r>
              <a:rPr lang="en-GB" b="1" dirty="0">
                <a:solidFill>
                  <a:schemeClr val="tx1"/>
                </a:solidFill>
              </a:rPr>
              <a:t> H How</a:t>
            </a:r>
            <a:r>
              <a:rPr lang="en-GB" dirty="0">
                <a:solidFill>
                  <a:schemeClr val="tx1"/>
                </a:solidFill>
              </a:rPr>
              <a:t> and where will we search for answers? How will we organise our investigations? (e.g. Time, access to resources, and reporting</a:t>
            </a:r>
            <a:r>
              <a:rPr lang="en-GB" dirty="0" smtClean="0">
                <a:solidFill>
                  <a:schemeClr val="tx1"/>
                </a:solidFill>
              </a:rPr>
              <a:t>?) </a:t>
            </a:r>
            <a:r>
              <a:rPr lang="en-GB" b="1" dirty="0" smtClean="0">
                <a:solidFill>
                  <a:schemeClr val="tx1"/>
                </a:solidFill>
              </a:rPr>
              <a:t>(</a:t>
            </a:r>
            <a:r>
              <a:rPr lang="en-GB" b="1" dirty="0" err="1" smtClean="0">
                <a:solidFill>
                  <a:schemeClr val="tx1"/>
                </a:solidFill>
              </a:rPr>
              <a:t>Sut</a:t>
            </a:r>
            <a:r>
              <a:rPr lang="en-GB" b="1" dirty="0" smtClean="0">
                <a:solidFill>
                  <a:schemeClr val="tx1"/>
                </a:solidFill>
              </a:rPr>
              <a:t> a </a:t>
            </a:r>
            <a:r>
              <a:rPr lang="en-GB" b="1" dirty="0" err="1" smtClean="0">
                <a:solidFill>
                  <a:schemeClr val="tx1"/>
                </a:solidFill>
              </a:rPr>
              <a:t>ble</a:t>
            </a:r>
            <a:r>
              <a:rPr lang="en-GB" b="1" dirty="0" smtClean="0">
                <a:solidFill>
                  <a:schemeClr val="tx1"/>
                </a:solidFill>
              </a:rPr>
              <a:t> </a:t>
            </a:r>
            <a:r>
              <a:rPr lang="en-GB" b="1" dirty="0" err="1" smtClean="0">
                <a:solidFill>
                  <a:schemeClr val="tx1"/>
                </a:solidFill>
              </a:rPr>
              <a:t>fyddwn</a:t>
            </a:r>
            <a:r>
              <a:rPr lang="en-GB" b="1" dirty="0" smtClean="0">
                <a:solidFill>
                  <a:schemeClr val="tx1"/>
                </a:solidFill>
              </a:rPr>
              <a:t> </a:t>
            </a:r>
            <a:r>
              <a:rPr lang="en-GB" b="1" dirty="0" err="1" smtClean="0">
                <a:solidFill>
                  <a:schemeClr val="tx1"/>
                </a:solidFill>
              </a:rPr>
              <a:t>ni’n</a:t>
            </a:r>
            <a:r>
              <a:rPr lang="en-GB" b="1" dirty="0" smtClean="0">
                <a:solidFill>
                  <a:schemeClr val="tx1"/>
                </a:solidFill>
              </a:rPr>
              <a:t> </a:t>
            </a:r>
            <a:r>
              <a:rPr lang="en-GB" b="1" dirty="0" err="1" smtClean="0">
                <a:solidFill>
                  <a:schemeClr val="tx1"/>
                </a:solidFill>
              </a:rPr>
              <a:t>chwilio</a:t>
            </a:r>
            <a:r>
              <a:rPr lang="en-GB" b="1" dirty="0" smtClean="0">
                <a:solidFill>
                  <a:schemeClr val="tx1"/>
                </a:solidFill>
              </a:rPr>
              <a:t> am </a:t>
            </a:r>
            <a:r>
              <a:rPr lang="en-GB" b="1" dirty="0" err="1" smtClean="0">
                <a:solidFill>
                  <a:schemeClr val="tx1"/>
                </a:solidFill>
              </a:rPr>
              <a:t>atebion</a:t>
            </a:r>
            <a:r>
              <a:rPr lang="en-GB" b="1" dirty="0" smtClean="0">
                <a:solidFill>
                  <a:schemeClr val="tx1"/>
                </a:solidFill>
              </a:rPr>
              <a:t>? </a:t>
            </a:r>
            <a:r>
              <a:rPr lang="en-GB" b="1" dirty="0" err="1" smtClean="0">
                <a:solidFill>
                  <a:schemeClr val="tx1"/>
                </a:solidFill>
              </a:rPr>
              <a:t>Sut</a:t>
            </a:r>
            <a:r>
              <a:rPr lang="en-GB" b="1" dirty="0" smtClean="0">
                <a:solidFill>
                  <a:schemeClr val="tx1"/>
                </a:solidFill>
              </a:rPr>
              <a:t> y </a:t>
            </a:r>
            <a:r>
              <a:rPr lang="en-GB" b="1" dirty="0" err="1" smtClean="0">
                <a:solidFill>
                  <a:schemeClr val="tx1"/>
                </a:solidFill>
              </a:rPr>
              <a:t>byddwn</a:t>
            </a:r>
            <a:r>
              <a:rPr lang="en-GB" b="1" dirty="0" smtClean="0">
                <a:solidFill>
                  <a:schemeClr val="tx1"/>
                </a:solidFill>
              </a:rPr>
              <a:t> </a:t>
            </a:r>
            <a:r>
              <a:rPr lang="en-GB" b="1" dirty="0" err="1" smtClean="0">
                <a:solidFill>
                  <a:schemeClr val="tx1"/>
                </a:solidFill>
              </a:rPr>
              <a:t>yn</a:t>
            </a:r>
            <a:r>
              <a:rPr lang="en-GB" b="1" dirty="0" smtClean="0">
                <a:solidFill>
                  <a:schemeClr val="tx1"/>
                </a:solidFill>
              </a:rPr>
              <a:t> </a:t>
            </a:r>
            <a:r>
              <a:rPr lang="en-GB" b="1" dirty="0" err="1" smtClean="0">
                <a:solidFill>
                  <a:schemeClr val="tx1"/>
                </a:solidFill>
              </a:rPr>
              <a:t>trefnu</a:t>
            </a:r>
            <a:r>
              <a:rPr lang="en-GB" b="1" dirty="0" smtClean="0">
                <a:solidFill>
                  <a:schemeClr val="tx1"/>
                </a:solidFill>
              </a:rPr>
              <a:t> </a:t>
            </a:r>
            <a:r>
              <a:rPr lang="en-GB" b="1" dirty="0" err="1" smtClean="0">
                <a:solidFill>
                  <a:schemeClr val="tx1"/>
                </a:solidFill>
              </a:rPr>
              <a:t>ein</a:t>
            </a:r>
            <a:r>
              <a:rPr lang="en-GB" b="1" dirty="0" smtClean="0">
                <a:solidFill>
                  <a:schemeClr val="tx1"/>
                </a:solidFill>
              </a:rPr>
              <a:t> </a:t>
            </a:r>
            <a:r>
              <a:rPr lang="en-GB" b="1" dirty="0" err="1" smtClean="0">
                <a:solidFill>
                  <a:schemeClr val="tx1"/>
                </a:solidFill>
              </a:rPr>
              <a:t>harchwiliadau</a:t>
            </a:r>
            <a:r>
              <a:rPr lang="en-GB" b="1" dirty="0" smtClean="0">
                <a:solidFill>
                  <a:schemeClr val="tx1"/>
                </a:solidFill>
              </a:rPr>
              <a:t>? (</a:t>
            </a:r>
            <a:r>
              <a:rPr lang="en-GB" b="1" dirty="0" err="1" smtClean="0">
                <a:solidFill>
                  <a:schemeClr val="tx1"/>
                </a:solidFill>
              </a:rPr>
              <a:t>e.e</a:t>
            </a:r>
            <a:r>
              <a:rPr lang="en-GB" b="1" dirty="0" smtClean="0">
                <a:solidFill>
                  <a:schemeClr val="tx1"/>
                </a:solidFill>
              </a:rPr>
              <a:t>. </a:t>
            </a:r>
            <a:r>
              <a:rPr lang="en-GB" b="1" dirty="0" err="1">
                <a:solidFill>
                  <a:schemeClr val="tx1"/>
                </a:solidFill>
              </a:rPr>
              <a:t>a</a:t>
            </a:r>
            <a:r>
              <a:rPr lang="en-GB" b="1" dirty="0" err="1" smtClean="0">
                <a:solidFill>
                  <a:schemeClr val="tx1"/>
                </a:solidFill>
              </a:rPr>
              <a:t>mser</a:t>
            </a:r>
            <a:r>
              <a:rPr lang="en-GB" b="1" dirty="0" smtClean="0">
                <a:solidFill>
                  <a:schemeClr val="tx1"/>
                </a:solidFill>
              </a:rPr>
              <a:t>, </a:t>
            </a:r>
            <a:r>
              <a:rPr lang="en-GB" b="1" dirty="0" err="1" smtClean="0">
                <a:solidFill>
                  <a:schemeClr val="tx1"/>
                </a:solidFill>
              </a:rPr>
              <a:t>mynediad</a:t>
            </a:r>
            <a:r>
              <a:rPr lang="en-GB" b="1" dirty="0" smtClean="0">
                <a:solidFill>
                  <a:schemeClr val="tx1"/>
                </a:solidFill>
              </a:rPr>
              <a:t> </a:t>
            </a:r>
            <a:r>
              <a:rPr lang="en-GB" b="1" dirty="0" err="1" smtClean="0">
                <a:solidFill>
                  <a:schemeClr val="tx1"/>
                </a:solidFill>
              </a:rPr>
              <a:t>i</a:t>
            </a:r>
            <a:r>
              <a:rPr lang="en-GB" b="1" dirty="0" smtClean="0">
                <a:solidFill>
                  <a:schemeClr val="tx1"/>
                </a:solidFill>
              </a:rPr>
              <a:t> </a:t>
            </a:r>
            <a:r>
              <a:rPr lang="en-GB" b="1" dirty="0" err="1" smtClean="0">
                <a:solidFill>
                  <a:schemeClr val="tx1"/>
                </a:solidFill>
              </a:rPr>
              <a:t>adnoddau</a:t>
            </a:r>
            <a:r>
              <a:rPr lang="en-GB" b="1" dirty="0" smtClean="0">
                <a:solidFill>
                  <a:schemeClr val="tx1"/>
                </a:solidFill>
              </a:rPr>
              <a:t>, ac </a:t>
            </a:r>
            <a:r>
              <a:rPr lang="en-GB" b="1" dirty="0" err="1" smtClean="0">
                <a:solidFill>
                  <a:schemeClr val="tx1"/>
                </a:solidFill>
              </a:rPr>
              <a:t>adrodd</a:t>
            </a:r>
            <a:r>
              <a:rPr lang="en-GB" b="1" dirty="0" smtClean="0">
                <a:solidFill>
                  <a:schemeClr val="tx1"/>
                </a:solidFill>
              </a:rPr>
              <a:t>?)</a:t>
            </a:r>
            <a:endParaRPr lang="en-GB" b="1" dirty="0">
              <a:solidFill>
                <a:schemeClr val="tx1"/>
              </a:solidFill>
            </a:endParaRPr>
          </a:p>
          <a:p>
            <a:pPr>
              <a:buFont typeface="Wingdings" panose="05000000000000000000" pitchFamily="2" charset="2"/>
              <a:buChar char="§"/>
            </a:pPr>
            <a:r>
              <a:rPr lang="en-GB" dirty="0">
                <a:solidFill>
                  <a:schemeClr val="tx1"/>
                </a:solidFill>
              </a:rPr>
              <a:t> </a:t>
            </a:r>
            <a:r>
              <a:rPr lang="en-GB" b="1" dirty="0">
                <a:solidFill>
                  <a:schemeClr val="tx1"/>
                </a:solidFill>
              </a:rPr>
              <a:t>L</a:t>
            </a:r>
            <a:r>
              <a:rPr lang="en-GB" dirty="0">
                <a:solidFill>
                  <a:schemeClr val="tx1"/>
                </a:solidFill>
              </a:rPr>
              <a:t> What do we expect to </a:t>
            </a:r>
            <a:r>
              <a:rPr lang="en-GB" b="1" dirty="0">
                <a:solidFill>
                  <a:schemeClr val="tx1"/>
                </a:solidFill>
              </a:rPr>
              <a:t>Learn</a:t>
            </a:r>
            <a:r>
              <a:rPr lang="en-GB" dirty="0">
                <a:solidFill>
                  <a:schemeClr val="tx1"/>
                </a:solidFill>
              </a:rPr>
              <a:t>? What have we </a:t>
            </a:r>
            <a:r>
              <a:rPr lang="en-GB" b="1" dirty="0">
                <a:solidFill>
                  <a:schemeClr val="tx1"/>
                </a:solidFill>
              </a:rPr>
              <a:t>Learned</a:t>
            </a:r>
            <a:r>
              <a:rPr lang="en-GB" dirty="0" smtClean="0">
                <a:solidFill>
                  <a:schemeClr val="tx1"/>
                </a:solidFill>
              </a:rPr>
              <a:t>?  </a:t>
            </a:r>
            <a:r>
              <a:rPr lang="en-GB" b="1" dirty="0" smtClean="0">
                <a:solidFill>
                  <a:schemeClr val="tx1"/>
                </a:solidFill>
              </a:rPr>
              <a:t>(Beth </a:t>
            </a:r>
            <a:r>
              <a:rPr lang="en-GB" b="1" dirty="0" err="1" smtClean="0">
                <a:solidFill>
                  <a:schemeClr val="tx1"/>
                </a:solidFill>
              </a:rPr>
              <a:t>ydym</a:t>
            </a:r>
            <a:r>
              <a:rPr lang="en-GB" b="1" dirty="0" smtClean="0">
                <a:solidFill>
                  <a:schemeClr val="tx1"/>
                </a:solidFill>
              </a:rPr>
              <a:t> </a:t>
            </a:r>
            <a:r>
              <a:rPr lang="en-GB" b="1" dirty="0" err="1" smtClean="0">
                <a:solidFill>
                  <a:schemeClr val="tx1"/>
                </a:solidFill>
              </a:rPr>
              <a:t>yn</a:t>
            </a:r>
            <a:r>
              <a:rPr lang="en-GB" b="1" dirty="0" smtClean="0">
                <a:solidFill>
                  <a:schemeClr val="tx1"/>
                </a:solidFill>
              </a:rPr>
              <a:t> </a:t>
            </a:r>
            <a:r>
              <a:rPr lang="en-GB" b="1" dirty="0" err="1" smtClean="0">
                <a:solidFill>
                  <a:schemeClr val="tx1"/>
                </a:solidFill>
              </a:rPr>
              <a:t>disgwyl</a:t>
            </a:r>
            <a:r>
              <a:rPr lang="en-GB" b="1" dirty="0" smtClean="0">
                <a:solidFill>
                  <a:schemeClr val="tx1"/>
                </a:solidFill>
              </a:rPr>
              <a:t> </a:t>
            </a:r>
            <a:r>
              <a:rPr lang="en-GB" b="1" dirty="0" err="1" smtClean="0">
                <a:solidFill>
                  <a:schemeClr val="tx1"/>
                </a:solidFill>
              </a:rPr>
              <a:t>ei</a:t>
            </a:r>
            <a:r>
              <a:rPr lang="en-GB" b="1" dirty="0" smtClean="0">
                <a:solidFill>
                  <a:schemeClr val="tx1"/>
                </a:solidFill>
              </a:rPr>
              <a:t> </a:t>
            </a:r>
            <a:r>
              <a:rPr lang="en-GB" b="1" dirty="0" err="1" smtClean="0">
                <a:solidFill>
                  <a:schemeClr val="tx1"/>
                </a:solidFill>
              </a:rPr>
              <a:t>ddysgu</a:t>
            </a:r>
            <a:r>
              <a:rPr lang="en-GB" b="1" dirty="0" smtClean="0">
                <a:solidFill>
                  <a:schemeClr val="tx1"/>
                </a:solidFill>
              </a:rPr>
              <a:t>?  Beth </a:t>
            </a:r>
            <a:r>
              <a:rPr lang="en-GB" b="1" dirty="0" err="1" smtClean="0">
                <a:solidFill>
                  <a:schemeClr val="tx1"/>
                </a:solidFill>
              </a:rPr>
              <a:t>ydym</a:t>
            </a:r>
            <a:r>
              <a:rPr lang="en-GB" b="1" dirty="0" smtClean="0">
                <a:solidFill>
                  <a:schemeClr val="tx1"/>
                </a:solidFill>
              </a:rPr>
              <a:t> </a:t>
            </a:r>
            <a:r>
              <a:rPr lang="en-GB" b="1" dirty="0" err="1" smtClean="0">
                <a:solidFill>
                  <a:schemeClr val="tx1"/>
                </a:solidFill>
              </a:rPr>
              <a:t>wedi</a:t>
            </a:r>
            <a:r>
              <a:rPr lang="en-GB" b="1" dirty="0" smtClean="0">
                <a:solidFill>
                  <a:schemeClr val="tx1"/>
                </a:solidFill>
              </a:rPr>
              <a:t> </a:t>
            </a:r>
            <a:r>
              <a:rPr lang="en-GB" b="1" dirty="0" err="1" smtClean="0">
                <a:solidFill>
                  <a:schemeClr val="tx1"/>
                </a:solidFill>
              </a:rPr>
              <a:t>ei</a:t>
            </a:r>
            <a:r>
              <a:rPr lang="en-GB" b="1" dirty="0" smtClean="0">
                <a:solidFill>
                  <a:schemeClr val="tx1"/>
                </a:solidFill>
              </a:rPr>
              <a:t> </a:t>
            </a:r>
            <a:r>
              <a:rPr lang="en-GB" b="1" dirty="0" err="1" smtClean="0">
                <a:solidFill>
                  <a:schemeClr val="tx1"/>
                </a:solidFill>
              </a:rPr>
              <a:t>ddysgu</a:t>
            </a:r>
            <a:r>
              <a:rPr lang="en-GB" b="1" dirty="0" smtClean="0">
                <a:solidFill>
                  <a:schemeClr val="tx1"/>
                </a:solidFill>
              </a:rPr>
              <a:t>?)</a:t>
            </a:r>
            <a:endParaRPr lang="en-GB" b="1" dirty="0">
              <a:solidFill>
                <a:schemeClr val="tx1"/>
              </a:solidFill>
            </a:endParaRPr>
          </a:p>
          <a:p>
            <a:pPr>
              <a:buFont typeface="Wingdings" panose="05000000000000000000" pitchFamily="2" charset="2"/>
              <a:buChar char="§"/>
            </a:pPr>
            <a:r>
              <a:rPr lang="en-GB" b="1" dirty="0">
                <a:solidFill>
                  <a:schemeClr val="tx1"/>
                </a:solidFill>
              </a:rPr>
              <a:t> A </a:t>
            </a:r>
            <a:r>
              <a:rPr lang="en-GB" dirty="0">
                <a:solidFill>
                  <a:schemeClr val="tx1"/>
                </a:solidFill>
              </a:rPr>
              <a:t>How will we </a:t>
            </a:r>
            <a:r>
              <a:rPr lang="en-GB" b="1" dirty="0">
                <a:solidFill>
                  <a:schemeClr val="tx1"/>
                </a:solidFill>
              </a:rPr>
              <a:t>Apply</a:t>
            </a:r>
            <a:r>
              <a:rPr lang="en-GB" dirty="0">
                <a:solidFill>
                  <a:schemeClr val="tx1"/>
                </a:solidFill>
              </a:rPr>
              <a:t> what we have learned to other subjects? To our personal lives? To our next projects</a:t>
            </a:r>
            <a:r>
              <a:rPr lang="en-GB" b="1" dirty="0" smtClean="0">
                <a:solidFill>
                  <a:schemeClr val="tx1"/>
                </a:solidFill>
              </a:rPr>
              <a:t>? (</a:t>
            </a:r>
            <a:r>
              <a:rPr lang="en-GB" b="1" dirty="0" err="1" smtClean="0">
                <a:solidFill>
                  <a:schemeClr val="tx1"/>
                </a:solidFill>
              </a:rPr>
              <a:t>Sut</a:t>
            </a:r>
            <a:r>
              <a:rPr lang="en-GB" b="1" dirty="0" smtClean="0">
                <a:solidFill>
                  <a:schemeClr val="tx1"/>
                </a:solidFill>
              </a:rPr>
              <a:t> y </a:t>
            </a:r>
            <a:r>
              <a:rPr lang="en-GB" b="1" dirty="0" err="1" smtClean="0">
                <a:solidFill>
                  <a:schemeClr val="tx1"/>
                </a:solidFill>
              </a:rPr>
              <a:t>byddwn</a:t>
            </a:r>
            <a:r>
              <a:rPr lang="en-GB" b="1" dirty="0" smtClean="0">
                <a:solidFill>
                  <a:schemeClr val="tx1"/>
                </a:solidFill>
              </a:rPr>
              <a:t> </a:t>
            </a:r>
            <a:r>
              <a:rPr lang="en-GB" b="1" dirty="0" err="1" smtClean="0">
                <a:solidFill>
                  <a:schemeClr val="tx1"/>
                </a:solidFill>
              </a:rPr>
              <a:t>yn</a:t>
            </a:r>
            <a:r>
              <a:rPr lang="en-GB" b="1" dirty="0" smtClean="0">
                <a:solidFill>
                  <a:schemeClr val="tx1"/>
                </a:solidFill>
              </a:rPr>
              <a:t> </a:t>
            </a:r>
            <a:r>
              <a:rPr lang="en-GB" b="1" dirty="0" err="1" smtClean="0">
                <a:solidFill>
                  <a:schemeClr val="tx1"/>
                </a:solidFill>
              </a:rPr>
              <a:t>cymhwyso’r</a:t>
            </a:r>
            <a:r>
              <a:rPr lang="en-GB" b="1" dirty="0" smtClean="0">
                <a:solidFill>
                  <a:schemeClr val="tx1"/>
                </a:solidFill>
              </a:rPr>
              <a:t> </a:t>
            </a:r>
            <a:r>
              <a:rPr lang="en-GB" b="1" dirty="0" err="1" smtClean="0">
                <a:solidFill>
                  <a:schemeClr val="tx1"/>
                </a:solidFill>
              </a:rPr>
              <a:t>hyn</a:t>
            </a:r>
            <a:r>
              <a:rPr lang="en-GB" b="1" dirty="0" smtClean="0">
                <a:solidFill>
                  <a:schemeClr val="tx1"/>
                </a:solidFill>
              </a:rPr>
              <a:t> a </a:t>
            </a:r>
            <a:r>
              <a:rPr lang="en-GB" b="1" dirty="0" err="1" smtClean="0">
                <a:solidFill>
                  <a:schemeClr val="tx1"/>
                </a:solidFill>
              </a:rPr>
              <a:t>ddysgom</a:t>
            </a:r>
            <a:r>
              <a:rPr lang="en-GB" b="1" dirty="0" smtClean="0">
                <a:solidFill>
                  <a:schemeClr val="tx1"/>
                </a:solidFill>
              </a:rPr>
              <a:t> </a:t>
            </a:r>
            <a:r>
              <a:rPr lang="en-GB" b="1" dirty="0" err="1" smtClean="0">
                <a:solidFill>
                  <a:schemeClr val="tx1"/>
                </a:solidFill>
              </a:rPr>
              <a:t>i</a:t>
            </a:r>
            <a:r>
              <a:rPr lang="en-GB" b="1" dirty="0" smtClean="0">
                <a:solidFill>
                  <a:schemeClr val="tx1"/>
                </a:solidFill>
              </a:rPr>
              <a:t> </a:t>
            </a:r>
            <a:r>
              <a:rPr lang="en-GB" b="1" dirty="0" err="1" smtClean="0">
                <a:solidFill>
                  <a:schemeClr val="tx1"/>
                </a:solidFill>
              </a:rPr>
              <a:t>bynciau</a:t>
            </a:r>
            <a:r>
              <a:rPr lang="en-GB" b="1" dirty="0" smtClean="0">
                <a:solidFill>
                  <a:schemeClr val="tx1"/>
                </a:solidFill>
              </a:rPr>
              <a:t> </a:t>
            </a:r>
            <a:r>
              <a:rPr lang="en-GB" b="1" dirty="0" err="1" smtClean="0">
                <a:solidFill>
                  <a:schemeClr val="tx1"/>
                </a:solidFill>
              </a:rPr>
              <a:t>eraill</a:t>
            </a:r>
            <a:r>
              <a:rPr lang="en-GB" b="1" dirty="0" smtClean="0">
                <a:solidFill>
                  <a:schemeClr val="tx1"/>
                </a:solidFill>
              </a:rPr>
              <a:t>? </a:t>
            </a:r>
            <a:r>
              <a:rPr lang="en-GB" b="1" dirty="0" err="1" smtClean="0">
                <a:solidFill>
                  <a:schemeClr val="tx1"/>
                </a:solidFill>
              </a:rPr>
              <a:t>I’n</a:t>
            </a:r>
            <a:r>
              <a:rPr lang="en-GB" b="1" dirty="0" smtClean="0">
                <a:solidFill>
                  <a:schemeClr val="tx1"/>
                </a:solidFill>
              </a:rPr>
              <a:t> </a:t>
            </a:r>
            <a:r>
              <a:rPr lang="en-GB" b="1" dirty="0" err="1" smtClean="0">
                <a:solidFill>
                  <a:schemeClr val="tx1"/>
                </a:solidFill>
              </a:rPr>
              <a:t>bywydau</a:t>
            </a:r>
            <a:r>
              <a:rPr lang="en-GB" b="1" dirty="0" smtClean="0">
                <a:solidFill>
                  <a:schemeClr val="tx1"/>
                </a:solidFill>
              </a:rPr>
              <a:t> </a:t>
            </a:r>
            <a:r>
              <a:rPr lang="en-GB" b="1" dirty="0" err="1" smtClean="0">
                <a:solidFill>
                  <a:schemeClr val="tx1"/>
                </a:solidFill>
              </a:rPr>
              <a:t>personol</a:t>
            </a:r>
            <a:r>
              <a:rPr lang="en-GB" b="1" dirty="0" smtClean="0">
                <a:solidFill>
                  <a:schemeClr val="tx1"/>
                </a:solidFill>
              </a:rPr>
              <a:t>? </a:t>
            </a:r>
            <a:r>
              <a:rPr lang="en-GB" b="1" dirty="0" err="1" smtClean="0">
                <a:solidFill>
                  <a:schemeClr val="tx1"/>
                </a:solidFill>
              </a:rPr>
              <a:t>I’n</a:t>
            </a:r>
            <a:r>
              <a:rPr lang="en-GB" b="1" dirty="0" smtClean="0">
                <a:solidFill>
                  <a:schemeClr val="tx1"/>
                </a:solidFill>
              </a:rPr>
              <a:t> </a:t>
            </a:r>
            <a:r>
              <a:rPr lang="en-GB" b="1" dirty="0" err="1" smtClean="0">
                <a:solidFill>
                  <a:schemeClr val="tx1"/>
                </a:solidFill>
              </a:rPr>
              <a:t>prosiectau</a:t>
            </a:r>
            <a:r>
              <a:rPr lang="en-GB" b="1" dirty="0" smtClean="0">
                <a:solidFill>
                  <a:schemeClr val="tx1"/>
                </a:solidFill>
              </a:rPr>
              <a:t> </a:t>
            </a:r>
            <a:r>
              <a:rPr lang="en-GB" b="1" dirty="0" err="1" smtClean="0">
                <a:solidFill>
                  <a:schemeClr val="tx1"/>
                </a:solidFill>
              </a:rPr>
              <a:t>nesaf</a:t>
            </a:r>
            <a:r>
              <a:rPr lang="en-GB" b="1" dirty="0" smtClean="0">
                <a:solidFill>
                  <a:schemeClr val="tx1"/>
                </a:solidFill>
              </a:rPr>
              <a:t>?)</a:t>
            </a:r>
            <a:endParaRPr lang="en-GB" b="1" dirty="0">
              <a:solidFill>
                <a:schemeClr val="tx1"/>
              </a:solidFill>
            </a:endParaRPr>
          </a:p>
          <a:p>
            <a:pPr>
              <a:buFont typeface="Wingdings" panose="05000000000000000000" pitchFamily="2" charset="2"/>
              <a:buChar char="§"/>
            </a:pPr>
            <a:r>
              <a:rPr lang="en-GB" b="1" dirty="0">
                <a:solidFill>
                  <a:schemeClr val="tx1"/>
                </a:solidFill>
              </a:rPr>
              <a:t> Q </a:t>
            </a:r>
            <a:r>
              <a:rPr lang="en-GB" dirty="0">
                <a:solidFill>
                  <a:schemeClr val="tx1"/>
                </a:solidFill>
              </a:rPr>
              <a:t>What new </a:t>
            </a:r>
            <a:r>
              <a:rPr lang="en-GB" b="1" dirty="0">
                <a:solidFill>
                  <a:schemeClr val="tx1"/>
                </a:solidFill>
              </a:rPr>
              <a:t>Questions</a:t>
            </a:r>
            <a:r>
              <a:rPr lang="en-GB" dirty="0">
                <a:solidFill>
                  <a:schemeClr val="tx1"/>
                </a:solidFill>
              </a:rPr>
              <a:t> do we have after our enquiry</a:t>
            </a:r>
            <a:r>
              <a:rPr lang="en-GB" dirty="0" smtClean="0">
                <a:solidFill>
                  <a:schemeClr val="tx1"/>
                </a:solidFill>
              </a:rPr>
              <a:t>? </a:t>
            </a:r>
            <a:r>
              <a:rPr lang="en-GB" b="1" dirty="0" smtClean="0">
                <a:solidFill>
                  <a:schemeClr val="tx1"/>
                </a:solidFill>
              </a:rPr>
              <a:t>(Pa </a:t>
            </a:r>
            <a:r>
              <a:rPr lang="en-GB" b="1" dirty="0" err="1" smtClean="0">
                <a:solidFill>
                  <a:schemeClr val="tx1"/>
                </a:solidFill>
              </a:rPr>
              <a:t>gwestiynau</a:t>
            </a:r>
            <a:r>
              <a:rPr lang="en-GB" b="1" dirty="0" smtClean="0">
                <a:solidFill>
                  <a:schemeClr val="tx1"/>
                </a:solidFill>
              </a:rPr>
              <a:t> </a:t>
            </a:r>
            <a:r>
              <a:rPr lang="en-GB" b="1" dirty="0" err="1" smtClean="0">
                <a:solidFill>
                  <a:schemeClr val="tx1"/>
                </a:solidFill>
              </a:rPr>
              <a:t>newydd</a:t>
            </a:r>
            <a:r>
              <a:rPr lang="en-GB" b="1" dirty="0" smtClean="0">
                <a:solidFill>
                  <a:schemeClr val="tx1"/>
                </a:solidFill>
              </a:rPr>
              <a:t> </a:t>
            </a:r>
            <a:r>
              <a:rPr lang="en-GB" b="1" dirty="0" err="1" smtClean="0">
                <a:solidFill>
                  <a:schemeClr val="tx1"/>
                </a:solidFill>
              </a:rPr>
              <a:t>sydd</a:t>
            </a:r>
            <a:r>
              <a:rPr lang="en-GB" b="1" dirty="0" smtClean="0">
                <a:solidFill>
                  <a:schemeClr val="tx1"/>
                </a:solidFill>
              </a:rPr>
              <a:t> </a:t>
            </a:r>
            <a:r>
              <a:rPr lang="en-GB" b="1" dirty="0" err="1" smtClean="0">
                <a:solidFill>
                  <a:schemeClr val="tx1"/>
                </a:solidFill>
              </a:rPr>
              <a:t>gennym</a:t>
            </a:r>
            <a:r>
              <a:rPr lang="en-GB" b="1" dirty="0" smtClean="0">
                <a:solidFill>
                  <a:schemeClr val="tx1"/>
                </a:solidFill>
              </a:rPr>
              <a:t> </a:t>
            </a:r>
            <a:r>
              <a:rPr lang="en-GB" b="1" dirty="0" err="1" smtClean="0">
                <a:solidFill>
                  <a:schemeClr val="tx1"/>
                </a:solidFill>
              </a:rPr>
              <a:t>ar</a:t>
            </a:r>
            <a:r>
              <a:rPr lang="en-GB" b="1" dirty="0" smtClean="0">
                <a:solidFill>
                  <a:schemeClr val="tx1"/>
                </a:solidFill>
              </a:rPr>
              <a:t> </a:t>
            </a:r>
            <a:r>
              <a:rPr lang="en-GB" b="1" dirty="0" err="1" smtClean="0">
                <a:solidFill>
                  <a:schemeClr val="tx1"/>
                </a:solidFill>
              </a:rPr>
              <a:t>ôl</a:t>
            </a:r>
            <a:r>
              <a:rPr lang="en-GB" b="1" dirty="0" smtClean="0">
                <a:solidFill>
                  <a:schemeClr val="tx1"/>
                </a:solidFill>
              </a:rPr>
              <a:t> </a:t>
            </a:r>
            <a:r>
              <a:rPr lang="en-GB" b="1" dirty="0" err="1" smtClean="0">
                <a:solidFill>
                  <a:schemeClr val="tx1"/>
                </a:solidFill>
              </a:rPr>
              <a:t>ein</a:t>
            </a:r>
            <a:r>
              <a:rPr lang="en-GB" b="1" dirty="0" smtClean="0">
                <a:solidFill>
                  <a:schemeClr val="tx1"/>
                </a:solidFill>
              </a:rPr>
              <a:t> </a:t>
            </a:r>
            <a:r>
              <a:rPr lang="en-GB" b="1" dirty="0" err="1" smtClean="0">
                <a:solidFill>
                  <a:schemeClr val="tx1"/>
                </a:solidFill>
              </a:rPr>
              <a:t>hymholiad</a:t>
            </a:r>
            <a:r>
              <a:rPr lang="en-GB" b="1" dirty="0" smtClean="0">
                <a:solidFill>
                  <a:schemeClr val="tx1"/>
                </a:solidFill>
              </a:rPr>
              <a:t>?)</a:t>
            </a:r>
            <a:endParaRPr lang="en-GB" b="1" dirty="0">
              <a:solidFill>
                <a:schemeClr val="tx1"/>
              </a:solidFill>
            </a:endParaRPr>
          </a:p>
          <a:p>
            <a:pPr>
              <a:buFont typeface="Wingdings" panose="05000000000000000000" pitchFamily="2" charset="2"/>
              <a:buChar char="§"/>
            </a:pPr>
            <a:endParaRPr lang="en-GB" b="1" dirty="0">
              <a:solidFill>
                <a:schemeClr val="tx1"/>
              </a:solidFill>
            </a:endParaRPr>
          </a:p>
          <a:p>
            <a:pPr>
              <a:buFont typeface="Wingdings" panose="05000000000000000000" pitchFamily="2" charset="2"/>
              <a:buChar char="§"/>
            </a:pPr>
            <a:r>
              <a:rPr lang="en-GB" b="1" dirty="0">
                <a:solidFill>
                  <a:schemeClr val="tx1"/>
                </a:solidFill>
              </a:rPr>
              <a:t>Observe objectively – Think reflectively – Question </a:t>
            </a:r>
            <a:r>
              <a:rPr lang="en-GB" b="1" dirty="0" smtClean="0">
                <a:solidFill>
                  <a:schemeClr val="tx1"/>
                </a:solidFill>
              </a:rPr>
              <a:t>frequently </a:t>
            </a:r>
            <a:r>
              <a:rPr lang="en-GB" dirty="0" smtClean="0">
                <a:solidFill>
                  <a:schemeClr val="tx1"/>
                </a:solidFill>
              </a:rPr>
              <a:t>(</a:t>
            </a:r>
            <a:r>
              <a:rPr lang="en-GB" b="1" i="1" dirty="0" err="1" smtClean="0">
                <a:solidFill>
                  <a:schemeClr val="tx1"/>
                </a:solidFill>
              </a:rPr>
              <a:t>Arsylwi’n</a:t>
            </a:r>
            <a:r>
              <a:rPr lang="en-GB" b="1" i="1" dirty="0" smtClean="0">
                <a:solidFill>
                  <a:schemeClr val="tx1"/>
                </a:solidFill>
              </a:rPr>
              <a:t> </a:t>
            </a:r>
            <a:r>
              <a:rPr lang="en-GB" b="1" i="1" dirty="0" err="1" smtClean="0">
                <a:solidFill>
                  <a:schemeClr val="tx1"/>
                </a:solidFill>
              </a:rPr>
              <a:t>wrthrychol</a:t>
            </a:r>
            <a:r>
              <a:rPr lang="en-GB" b="1" i="1" dirty="0" smtClean="0">
                <a:solidFill>
                  <a:schemeClr val="tx1"/>
                </a:solidFill>
              </a:rPr>
              <a:t> – </a:t>
            </a:r>
            <a:r>
              <a:rPr lang="en-GB" b="1" i="1" dirty="0" err="1" smtClean="0">
                <a:solidFill>
                  <a:schemeClr val="tx1"/>
                </a:solidFill>
              </a:rPr>
              <a:t>meddwl</a:t>
            </a:r>
            <a:r>
              <a:rPr lang="en-GB" b="1" i="1" dirty="0" smtClean="0">
                <a:solidFill>
                  <a:schemeClr val="tx1"/>
                </a:solidFill>
              </a:rPr>
              <a:t> </a:t>
            </a:r>
            <a:r>
              <a:rPr lang="en-GB" b="1" i="1" dirty="0" err="1" smtClean="0">
                <a:solidFill>
                  <a:schemeClr val="tx1"/>
                </a:solidFill>
              </a:rPr>
              <a:t>yn</a:t>
            </a:r>
            <a:r>
              <a:rPr lang="en-GB" b="1" i="1" dirty="0" smtClean="0">
                <a:solidFill>
                  <a:schemeClr val="tx1"/>
                </a:solidFill>
              </a:rPr>
              <a:t> </a:t>
            </a:r>
            <a:r>
              <a:rPr lang="en-GB" b="1" i="1" dirty="0" err="1" smtClean="0">
                <a:solidFill>
                  <a:schemeClr val="tx1"/>
                </a:solidFill>
              </a:rPr>
              <a:t>adfyfyriol</a:t>
            </a:r>
            <a:r>
              <a:rPr lang="en-GB" b="1" i="1" dirty="0" smtClean="0">
                <a:solidFill>
                  <a:schemeClr val="tx1"/>
                </a:solidFill>
              </a:rPr>
              <a:t> – </a:t>
            </a:r>
            <a:r>
              <a:rPr lang="en-GB" b="1" i="1" dirty="0" err="1" smtClean="0">
                <a:solidFill>
                  <a:schemeClr val="tx1"/>
                </a:solidFill>
              </a:rPr>
              <a:t>gofyn</a:t>
            </a:r>
            <a:r>
              <a:rPr lang="en-GB" b="1" i="1" dirty="0" smtClean="0">
                <a:solidFill>
                  <a:schemeClr val="tx1"/>
                </a:solidFill>
              </a:rPr>
              <a:t> </a:t>
            </a:r>
            <a:r>
              <a:rPr lang="en-GB" b="1" i="1" dirty="0" err="1" smtClean="0">
                <a:solidFill>
                  <a:schemeClr val="tx1"/>
                </a:solidFill>
              </a:rPr>
              <a:t>yn</a:t>
            </a:r>
            <a:r>
              <a:rPr lang="en-GB" b="1" i="1" dirty="0" smtClean="0">
                <a:solidFill>
                  <a:schemeClr val="tx1"/>
                </a:solidFill>
              </a:rPr>
              <a:t> </a:t>
            </a:r>
            <a:r>
              <a:rPr lang="en-GB" b="1" i="1" dirty="0" err="1" smtClean="0">
                <a:solidFill>
                  <a:schemeClr val="tx1"/>
                </a:solidFill>
              </a:rPr>
              <a:t>aml</a:t>
            </a:r>
            <a:r>
              <a:rPr lang="en-GB" b="1" i="1" dirty="0" smtClean="0">
                <a:solidFill>
                  <a:schemeClr val="tx1"/>
                </a:solidFill>
              </a:rPr>
              <a:t>) </a:t>
            </a:r>
          </a:p>
          <a:p>
            <a:pPr>
              <a:buFont typeface="Wingdings" panose="05000000000000000000" pitchFamily="2" charset="2"/>
              <a:buChar char="§"/>
            </a:pPr>
            <a:endParaRPr lang="en-GB" b="1" dirty="0">
              <a:solidFill>
                <a:schemeClr val="tx1"/>
              </a:solidFill>
            </a:endParaRPr>
          </a:p>
          <a:p>
            <a:endParaRPr lang="en-GB" dirty="0"/>
          </a:p>
        </p:txBody>
      </p:sp>
    </p:spTree>
    <p:extLst>
      <p:ext uri="{BB962C8B-B14F-4D97-AF65-F5344CB8AC3E}">
        <p14:creationId xmlns:p14="http://schemas.microsoft.com/office/powerpoint/2010/main" val="183845429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solidFill>
                  <a:schemeClr val="tx1"/>
                </a:solidFill>
              </a:rPr>
              <a:t>Ystod</a:t>
            </a:r>
            <a:r>
              <a:rPr lang="en-GB" dirty="0" smtClean="0">
                <a:solidFill>
                  <a:schemeClr val="tx1"/>
                </a:solidFill>
              </a:rPr>
              <a:t> </a:t>
            </a:r>
            <a:r>
              <a:rPr lang="en-GB" dirty="0" err="1" smtClean="0">
                <a:solidFill>
                  <a:schemeClr val="tx1"/>
                </a:solidFill>
              </a:rPr>
              <a:t>rheolaeth</a:t>
            </a:r>
            <a:r>
              <a:rPr lang="en-GB" dirty="0" smtClean="0">
                <a:solidFill>
                  <a:schemeClr val="tx1"/>
                </a:solidFill>
              </a:rPr>
              <a:t> </a:t>
            </a:r>
            <a:r>
              <a:rPr lang="en-GB" dirty="0" err="1" smtClean="0">
                <a:solidFill>
                  <a:schemeClr val="tx1"/>
                </a:solidFill>
              </a:rPr>
              <a:t>athro</a:t>
            </a:r>
            <a:r>
              <a:rPr lang="en-GB" dirty="0" smtClean="0">
                <a:solidFill>
                  <a:schemeClr val="tx1"/>
                </a:solidFill>
              </a:rPr>
              <a:t> </a:t>
            </a:r>
            <a:r>
              <a:rPr lang="en-GB" dirty="0" err="1" smtClean="0">
                <a:solidFill>
                  <a:schemeClr val="tx1"/>
                </a:solidFill>
              </a:rPr>
              <a:t>sy’n</a:t>
            </a:r>
            <a:r>
              <a:rPr lang="en-GB" dirty="0" smtClean="0">
                <a:solidFill>
                  <a:schemeClr val="tx1"/>
                </a:solidFill>
              </a:rPr>
              <a:t> </a:t>
            </a:r>
            <a:r>
              <a:rPr lang="en-GB" dirty="0" err="1" smtClean="0">
                <a:solidFill>
                  <a:schemeClr val="tx1"/>
                </a:solidFill>
              </a:rPr>
              <a:t>adlewyrchu</a:t>
            </a:r>
            <a:r>
              <a:rPr lang="en-GB" dirty="0" smtClean="0">
                <a:solidFill>
                  <a:schemeClr val="tx1"/>
                </a:solidFill>
              </a:rPr>
              <a:t> </a:t>
            </a:r>
            <a:r>
              <a:rPr lang="en-GB" dirty="0" err="1" smtClean="0">
                <a:solidFill>
                  <a:schemeClr val="tx1"/>
                </a:solidFill>
              </a:rPr>
              <a:t>oed</a:t>
            </a:r>
            <a:r>
              <a:rPr lang="en-GB" dirty="0" smtClean="0">
                <a:solidFill>
                  <a:schemeClr val="tx1"/>
                </a:solidFill>
              </a:rPr>
              <a:t> / </a:t>
            </a:r>
            <a:r>
              <a:rPr lang="en-GB" dirty="0" err="1" smtClean="0">
                <a:solidFill>
                  <a:schemeClr val="tx1"/>
                </a:solidFill>
              </a:rPr>
              <a:t>gallu</a:t>
            </a:r>
            <a:r>
              <a:rPr lang="en-GB" dirty="0" smtClean="0">
                <a:solidFill>
                  <a:schemeClr val="tx1"/>
                </a:solidFill>
              </a:rPr>
              <a:t> / </a:t>
            </a:r>
            <a:r>
              <a:rPr lang="en-GB" dirty="0" err="1" smtClean="0">
                <a:solidFill>
                  <a:schemeClr val="tx1"/>
                </a:solidFill>
              </a:rPr>
              <a:t>profiad</a:t>
            </a:r>
            <a:r>
              <a:rPr lang="en-GB" dirty="0" smtClean="0">
                <a:solidFill>
                  <a:schemeClr val="tx1"/>
                </a:solidFill>
              </a:rPr>
              <a:t> </a:t>
            </a:r>
            <a:r>
              <a:rPr lang="en-GB" dirty="0" err="1" smtClean="0">
                <a:solidFill>
                  <a:schemeClr val="tx1"/>
                </a:solidFill>
              </a:rPr>
              <a:t>disgyblion</a:t>
            </a:r>
            <a:r>
              <a:rPr lang="en-GB" dirty="0" smtClean="0">
                <a:solidFill>
                  <a:schemeClr val="tx1"/>
                </a:solidFill>
              </a:rPr>
              <a:t> o </a:t>
            </a:r>
            <a:r>
              <a:rPr lang="en-GB" dirty="0" err="1" smtClean="0">
                <a:solidFill>
                  <a:schemeClr val="tx1"/>
                </a:solidFill>
              </a:rPr>
              <a:t>ddiwylliant</a:t>
            </a:r>
            <a:r>
              <a:rPr lang="en-GB" dirty="0" smtClean="0">
                <a:solidFill>
                  <a:schemeClr val="tx1"/>
                </a:solidFill>
              </a:rPr>
              <a:t> DSY</a:t>
            </a:r>
            <a:endParaRPr lang="en-GB" dirty="0">
              <a:solidFill>
                <a:schemeClr val="tx1"/>
              </a:solidFill>
            </a:endParaRPr>
          </a:p>
        </p:txBody>
      </p:sp>
      <p:sp>
        <p:nvSpPr>
          <p:cNvPr id="3" name="Content Placeholder 2"/>
          <p:cNvSpPr>
            <a:spLocks noGrp="1"/>
          </p:cNvSpPr>
          <p:nvPr>
            <p:ph idx="1"/>
          </p:nvPr>
        </p:nvSpPr>
        <p:spPr/>
        <p:txBody>
          <a:bodyPr/>
          <a:lstStyle/>
          <a:p>
            <a:endParaRPr lang="en-GB" dirty="0"/>
          </a:p>
          <a:p>
            <a:pPr>
              <a:buFont typeface="Wingdings" panose="05000000000000000000" pitchFamily="2" charset="2"/>
              <a:buChar char="§"/>
            </a:pPr>
            <a:r>
              <a:rPr lang="en-GB" dirty="0" smtClean="0">
                <a:solidFill>
                  <a:schemeClr val="tx1"/>
                </a:solidFill>
              </a:rPr>
              <a:t>  </a:t>
            </a:r>
            <a:r>
              <a:rPr lang="en-GB" dirty="0" err="1" smtClean="0">
                <a:solidFill>
                  <a:schemeClr val="tx1"/>
                </a:solidFill>
              </a:rPr>
              <a:t>Ymholi</a:t>
            </a:r>
            <a:r>
              <a:rPr lang="en-GB" dirty="0" smtClean="0">
                <a:solidFill>
                  <a:schemeClr val="tx1"/>
                </a:solidFill>
              </a:rPr>
              <a:t> </a:t>
            </a:r>
            <a:r>
              <a:rPr lang="en-GB" dirty="0" err="1" smtClean="0">
                <a:solidFill>
                  <a:schemeClr val="tx1"/>
                </a:solidFill>
              </a:rPr>
              <a:t>wedi</a:t>
            </a:r>
            <a:r>
              <a:rPr lang="en-GB" dirty="0" smtClean="0">
                <a:solidFill>
                  <a:schemeClr val="tx1"/>
                </a:solidFill>
              </a:rPr>
              <a:t> </a:t>
            </a:r>
            <a:r>
              <a:rPr lang="en-GB" dirty="0" err="1" smtClean="0">
                <a:solidFill>
                  <a:schemeClr val="tx1"/>
                </a:solidFill>
              </a:rPr>
              <a:t>ei</a:t>
            </a:r>
            <a:r>
              <a:rPr lang="en-GB" dirty="0" smtClean="0">
                <a:solidFill>
                  <a:schemeClr val="tx1"/>
                </a:solidFill>
              </a:rPr>
              <a:t> </a:t>
            </a:r>
            <a:r>
              <a:rPr lang="en-GB" dirty="0" err="1" smtClean="0">
                <a:solidFill>
                  <a:schemeClr val="tx1"/>
                </a:solidFill>
              </a:rPr>
              <a:t>gyfeirio</a:t>
            </a:r>
            <a:r>
              <a:rPr lang="en-GB" dirty="0" smtClean="0">
                <a:solidFill>
                  <a:schemeClr val="tx1"/>
                </a:solidFill>
              </a:rPr>
              <a:t> </a:t>
            </a:r>
            <a:r>
              <a:rPr lang="en-GB" dirty="0" err="1" smtClean="0">
                <a:solidFill>
                  <a:schemeClr val="tx1"/>
                </a:solidFill>
              </a:rPr>
              <a:t>gan</a:t>
            </a:r>
            <a:r>
              <a:rPr lang="en-GB" dirty="0" smtClean="0">
                <a:solidFill>
                  <a:schemeClr val="tx1"/>
                </a:solidFill>
              </a:rPr>
              <a:t> </a:t>
            </a:r>
            <a:r>
              <a:rPr lang="en-GB" dirty="0" err="1" smtClean="0">
                <a:solidFill>
                  <a:schemeClr val="tx1"/>
                </a:solidFill>
              </a:rPr>
              <a:t>yr</a:t>
            </a:r>
            <a:r>
              <a:rPr lang="en-GB" dirty="0" smtClean="0">
                <a:solidFill>
                  <a:schemeClr val="tx1"/>
                </a:solidFill>
              </a:rPr>
              <a:t> </a:t>
            </a:r>
            <a:r>
              <a:rPr lang="en-GB" dirty="0" err="1" smtClean="0">
                <a:solidFill>
                  <a:schemeClr val="tx1"/>
                </a:solidFill>
              </a:rPr>
              <a:t>Athro</a:t>
            </a:r>
            <a:r>
              <a:rPr lang="en-GB" dirty="0" smtClean="0">
                <a:solidFill>
                  <a:schemeClr val="tx1"/>
                </a:solidFill>
              </a:rPr>
              <a:t> </a:t>
            </a:r>
            <a:endParaRPr lang="en-GB" dirty="0">
              <a:solidFill>
                <a:schemeClr val="tx1"/>
              </a:solidFill>
            </a:endParaRPr>
          </a:p>
          <a:p>
            <a:pPr>
              <a:buFont typeface="Wingdings" panose="05000000000000000000" pitchFamily="2" charset="2"/>
              <a:buChar char="§"/>
            </a:pPr>
            <a:r>
              <a:rPr lang="en-GB" dirty="0" smtClean="0">
                <a:solidFill>
                  <a:schemeClr val="tx1"/>
                </a:solidFill>
              </a:rPr>
              <a:t>  </a:t>
            </a:r>
            <a:r>
              <a:rPr lang="en-GB" dirty="0" err="1" smtClean="0">
                <a:solidFill>
                  <a:schemeClr val="tx1"/>
                </a:solidFill>
              </a:rPr>
              <a:t>Ymholi</a:t>
            </a:r>
            <a:r>
              <a:rPr lang="en-GB" dirty="0" smtClean="0">
                <a:solidFill>
                  <a:schemeClr val="tx1"/>
                </a:solidFill>
              </a:rPr>
              <a:t> </a:t>
            </a:r>
            <a:r>
              <a:rPr lang="en-GB" dirty="0" err="1" smtClean="0">
                <a:solidFill>
                  <a:schemeClr val="tx1"/>
                </a:solidFill>
              </a:rPr>
              <a:t>wedi</a:t>
            </a:r>
            <a:r>
              <a:rPr lang="en-GB" dirty="0" smtClean="0">
                <a:solidFill>
                  <a:schemeClr val="tx1"/>
                </a:solidFill>
              </a:rPr>
              <a:t> </a:t>
            </a:r>
            <a:r>
              <a:rPr lang="en-GB" dirty="0" err="1" smtClean="0">
                <a:solidFill>
                  <a:schemeClr val="tx1"/>
                </a:solidFill>
              </a:rPr>
              <a:t>ei</a:t>
            </a:r>
            <a:r>
              <a:rPr lang="en-GB" dirty="0" smtClean="0">
                <a:solidFill>
                  <a:schemeClr val="tx1"/>
                </a:solidFill>
              </a:rPr>
              <a:t> </a:t>
            </a:r>
            <a:r>
              <a:rPr lang="en-GB" dirty="0" err="1" smtClean="0">
                <a:solidFill>
                  <a:schemeClr val="tx1"/>
                </a:solidFill>
              </a:rPr>
              <a:t>rannu</a:t>
            </a:r>
            <a:r>
              <a:rPr lang="en-GB" dirty="0" smtClean="0">
                <a:solidFill>
                  <a:schemeClr val="tx1"/>
                </a:solidFill>
              </a:rPr>
              <a:t> </a:t>
            </a:r>
            <a:r>
              <a:rPr lang="en-GB" dirty="0" err="1" smtClean="0">
                <a:solidFill>
                  <a:schemeClr val="tx1"/>
                </a:solidFill>
              </a:rPr>
              <a:t>gan</a:t>
            </a:r>
            <a:r>
              <a:rPr lang="en-GB" dirty="0" smtClean="0">
                <a:solidFill>
                  <a:schemeClr val="tx1"/>
                </a:solidFill>
              </a:rPr>
              <a:t> </a:t>
            </a:r>
            <a:r>
              <a:rPr lang="en-GB" dirty="0" err="1" smtClean="0">
                <a:solidFill>
                  <a:schemeClr val="tx1"/>
                </a:solidFill>
              </a:rPr>
              <a:t>yr</a:t>
            </a:r>
            <a:r>
              <a:rPr lang="en-GB" dirty="0" smtClean="0">
                <a:solidFill>
                  <a:schemeClr val="tx1"/>
                </a:solidFill>
              </a:rPr>
              <a:t> </a:t>
            </a:r>
            <a:r>
              <a:rPr lang="en-GB" dirty="0" err="1" smtClean="0">
                <a:solidFill>
                  <a:schemeClr val="tx1"/>
                </a:solidFill>
              </a:rPr>
              <a:t>Athro</a:t>
            </a:r>
            <a:r>
              <a:rPr lang="en-GB" dirty="0" smtClean="0">
                <a:solidFill>
                  <a:schemeClr val="tx1"/>
                </a:solidFill>
              </a:rPr>
              <a:t> - </a:t>
            </a:r>
            <a:r>
              <a:rPr lang="en-GB" dirty="0" err="1" smtClean="0">
                <a:solidFill>
                  <a:schemeClr val="tx1"/>
                </a:solidFill>
              </a:rPr>
              <a:t>disgyblion</a:t>
            </a:r>
            <a:r>
              <a:rPr lang="en-GB" dirty="0" smtClean="0">
                <a:solidFill>
                  <a:schemeClr val="tx1"/>
                </a:solidFill>
              </a:rPr>
              <a:t> </a:t>
            </a:r>
          </a:p>
          <a:p>
            <a:pPr>
              <a:buFont typeface="Wingdings" panose="05000000000000000000" pitchFamily="2" charset="2"/>
              <a:buChar char="§"/>
            </a:pPr>
            <a:r>
              <a:rPr lang="en-GB" dirty="0" smtClean="0">
                <a:solidFill>
                  <a:schemeClr val="tx1"/>
                </a:solidFill>
              </a:rPr>
              <a:t>  </a:t>
            </a:r>
            <a:r>
              <a:rPr lang="en-GB" dirty="0" err="1" smtClean="0">
                <a:solidFill>
                  <a:schemeClr val="tx1"/>
                </a:solidFill>
              </a:rPr>
              <a:t>Athro</a:t>
            </a:r>
            <a:r>
              <a:rPr lang="en-GB" dirty="0" smtClean="0">
                <a:solidFill>
                  <a:schemeClr val="tx1"/>
                </a:solidFill>
              </a:rPr>
              <a:t> – </a:t>
            </a:r>
            <a:r>
              <a:rPr lang="en-GB" dirty="0" err="1" smtClean="0">
                <a:solidFill>
                  <a:schemeClr val="tx1"/>
                </a:solidFill>
              </a:rPr>
              <a:t>disgyblion</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rhannu</a:t>
            </a:r>
            <a:r>
              <a:rPr lang="en-GB" dirty="0" smtClean="0">
                <a:solidFill>
                  <a:schemeClr val="tx1"/>
                </a:solidFill>
              </a:rPr>
              <a:t> </a:t>
            </a:r>
            <a:r>
              <a:rPr lang="en-GB" dirty="0" err="1" smtClean="0">
                <a:solidFill>
                  <a:schemeClr val="tx1"/>
                </a:solidFill>
              </a:rPr>
              <a:t>rheolaeth</a:t>
            </a:r>
            <a:r>
              <a:rPr lang="en-GB" dirty="0" smtClean="0">
                <a:solidFill>
                  <a:schemeClr val="tx1"/>
                </a:solidFill>
              </a:rPr>
              <a:t> </a:t>
            </a:r>
            <a:r>
              <a:rPr lang="en-GB" dirty="0" err="1" smtClean="0">
                <a:solidFill>
                  <a:schemeClr val="tx1"/>
                </a:solidFill>
              </a:rPr>
              <a:t>o’r</a:t>
            </a:r>
            <a:r>
              <a:rPr lang="en-GB" dirty="0">
                <a:solidFill>
                  <a:schemeClr val="tx1"/>
                </a:solidFill>
              </a:rPr>
              <a:t> </a:t>
            </a:r>
            <a:r>
              <a:rPr lang="en-GB" dirty="0" err="1">
                <a:solidFill>
                  <a:schemeClr val="tx1"/>
                </a:solidFill>
              </a:rPr>
              <a:t>ymholi</a:t>
            </a:r>
            <a:r>
              <a:rPr lang="en-GB" dirty="0">
                <a:solidFill>
                  <a:schemeClr val="tx1"/>
                </a:solidFill>
              </a:rPr>
              <a:t> KWHLAQ </a:t>
            </a:r>
            <a:endParaRPr lang="en-GB" dirty="0" smtClean="0">
              <a:solidFill>
                <a:schemeClr val="tx1"/>
              </a:solidFill>
            </a:endParaRPr>
          </a:p>
          <a:p>
            <a:pPr>
              <a:buFont typeface="Wingdings" panose="05000000000000000000" pitchFamily="2" charset="2"/>
              <a:buChar char="§"/>
            </a:pPr>
            <a:r>
              <a:rPr lang="en-GB" dirty="0" smtClean="0">
                <a:solidFill>
                  <a:schemeClr val="tx1"/>
                </a:solidFill>
              </a:rPr>
              <a:t>  </a:t>
            </a:r>
            <a:r>
              <a:rPr lang="en-GB" dirty="0" err="1" smtClean="0">
                <a:solidFill>
                  <a:schemeClr val="tx1"/>
                </a:solidFill>
              </a:rPr>
              <a:t>Senarios</a:t>
            </a:r>
            <a:r>
              <a:rPr lang="en-GB" dirty="0" smtClean="0">
                <a:solidFill>
                  <a:schemeClr val="tx1"/>
                </a:solidFill>
              </a:rPr>
              <a:t> / </a:t>
            </a:r>
            <a:r>
              <a:rPr lang="en-GB" dirty="0" err="1" smtClean="0">
                <a:solidFill>
                  <a:schemeClr val="tx1"/>
                </a:solidFill>
              </a:rPr>
              <a:t>Problemau</a:t>
            </a:r>
            <a:r>
              <a:rPr lang="en-GB" dirty="0" smtClean="0">
                <a:solidFill>
                  <a:schemeClr val="tx1"/>
                </a:solidFill>
              </a:rPr>
              <a:t> / </a:t>
            </a:r>
            <a:r>
              <a:rPr lang="en-GB" dirty="0" err="1" smtClean="0">
                <a:solidFill>
                  <a:schemeClr val="tx1"/>
                </a:solidFill>
              </a:rPr>
              <a:t>Sialensiau</a:t>
            </a:r>
            <a:r>
              <a:rPr lang="en-GB" dirty="0" smtClean="0">
                <a:solidFill>
                  <a:schemeClr val="tx1"/>
                </a:solidFill>
              </a:rPr>
              <a:t> </a:t>
            </a:r>
            <a:r>
              <a:rPr lang="en-GB" dirty="0" err="1" smtClean="0">
                <a:solidFill>
                  <a:schemeClr val="tx1"/>
                </a:solidFill>
              </a:rPr>
              <a:t>sy’n</a:t>
            </a:r>
            <a:r>
              <a:rPr lang="en-GB" dirty="0" smtClean="0">
                <a:solidFill>
                  <a:schemeClr val="tx1"/>
                </a:solidFill>
              </a:rPr>
              <a:t> </a:t>
            </a:r>
            <a:r>
              <a:rPr lang="en-GB" dirty="0" err="1" smtClean="0">
                <a:solidFill>
                  <a:schemeClr val="tx1"/>
                </a:solidFill>
              </a:rPr>
              <a:t>gwahodd</a:t>
            </a:r>
            <a:r>
              <a:rPr lang="en-GB" dirty="0" smtClean="0">
                <a:solidFill>
                  <a:schemeClr val="tx1"/>
                </a:solidFill>
              </a:rPr>
              <a:t> </a:t>
            </a:r>
            <a:r>
              <a:rPr lang="en-GB" dirty="0" err="1" smtClean="0">
                <a:solidFill>
                  <a:schemeClr val="tx1"/>
                </a:solidFill>
              </a:rPr>
              <a:t>ymholi</a:t>
            </a:r>
            <a:r>
              <a:rPr lang="en-GB" dirty="0" smtClean="0">
                <a:solidFill>
                  <a:schemeClr val="tx1"/>
                </a:solidFill>
              </a:rPr>
              <a:t>; </a:t>
            </a:r>
            <a:r>
              <a:rPr lang="en-GB" dirty="0" err="1" smtClean="0">
                <a:solidFill>
                  <a:schemeClr val="tx1"/>
                </a:solidFill>
              </a:rPr>
              <a:t>disgyblion</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arfer</a:t>
            </a:r>
            <a:r>
              <a:rPr lang="en-GB" dirty="0" smtClean="0">
                <a:solidFill>
                  <a:schemeClr val="tx1"/>
                </a:solidFill>
              </a:rPr>
              <a:t> </a:t>
            </a:r>
            <a:r>
              <a:rPr lang="en-GB" dirty="0" err="1" smtClean="0">
                <a:solidFill>
                  <a:schemeClr val="tx1"/>
                </a:solidFill>
              </a:rPr>
              <a:t>mwy</a:t>
            </a:r>
            <a:r>
              <a:rPr lang="en-GB" dirty="0" smtClean="0">
                <a:solidFill>
                  <a:schemeClr val="tx1"/>
                </a:solidFill>
              </a:rPr>
              <a:t> o </a:t>
            </a:r>
            <a:r>
              <a:rPr lang="en-GB" dirty="0" err="1" smtClean="0">
                <a:solidFill>
                  <a:schemeClr val="tx1"/>
                </a:solidFill>
              </a:rPr>
              <a:t>annibyniaeth</a:t>
            </a:r>
            <a:r>
              <a:rPr lang="en-GB" dirty="0" smtClean="0">
                <a:solidFill>
                  <a:schemeClr val="tx1"/>
                </a:solidFill>
              </a:rPr>
              <a:t> </a:t>
            </a:r>
            <a:r>
              <a:rPr lang="en-GB" dirty="0" err="1" smtClean="0">
                <a:solidFill>
                  <a:schemeClr val="tx1"/>
                </a:solidFill>
              </a:rPr>
              <a:t>mewn</a:t>
            </a:r>
            <a:r>
              <a:rPr lang="en-GB" dirty="0" smtClean="0">
                <a:solidFill>
                  <a:schemeClr val="tx1"/>
                </a:solidFill>
              </a:rPr>
              <a:t> </a:t>
            </a:r>
            <a:r>
              <a:rPr lang="en-GB" dirty="0" err="1" smtClean="0">
                <a:solidFill>
                  <a:schemeClr val="tx1"/>
                </a:solidFill>
              </a:rPr>
              <a:t>ymholi</a:t>
            </a:r>
            <a:r>
              <a:rPr lang="en-GB" dirty="0" smtClean="0">
                <a:solidFill>
                  <a:schemeClr val="tx1"/>
                </a:solidFill>
              </a:rPr>
              <a:t> </a:t>
            </a:r>
            <a:r>
              <a:rPr lang="en-GB" dirty="0" err="1" smtClean="0">
                <a:solidFill>
                  <a:schemeClr val="tx1"/>
                </a:solidFill>
              </a:rPr>
              <a:t>wedi</a:t>
            </a:r>
            <a:r>
              <a:rPr lang="en-GB" dirty="0" smtClean="0">
                <a:solidFill>
                  <a:schemeClr val="tx1"/>
                </a:solidFill>
              </a:rPr>
              <a:t> </a:t>
            </a:r>
            <a:r>
              <a:rPr lang="en-GB" dirty="0" err="1" smtClean="0">
                <a:solidFill>
                  <a:schemeClr val="tx1"/>
                </a:solidFill>
              </a:rPr>
              <a:t>ei</a:t>
            </a:r>
            <a:r>
              <a:rPr lang="en-GB" dirty="0" smtClean="0">
                <a:solidFill>
                  <a:schemeClr val="tx1"/>
                </a:solidFill>
              </a:rPr>
              <a:t> </a:t>
            </a:r>
            <a:r>
              <a:rPr lang="en-GB" dirty="0" err="1" smtClean="0">
                <a:solidFill>
                  <a:schemeClr val="tx1"/>
                </a:solidFill>
              </a:rPr>
              <a:t>gyfeirio</a:t>
            </a:r>
            <a:r>
              <a:rPr lang="en-GB" dirty="0" smtClean="0">
                <a:solidFill>
                  <a:schemeClr val="tx1"/>
                </a:solidFill>
              </a:rPr>
              <a:t> </a:t>
            </a:r>
            <a:r>
              <a:rPr lang="en-GB" dirty="0" err="1" smtClean="0">
                <a:solidFill>
                  <a:schemeClr val="tx1"/>
                </a:solidFill>
              </a:rPr>
              <a:t>gan</a:t>
            </a:r>
            <a:r>
              <a:rPr lang="en-GB" dirty="0" smtClean="0">
                <a:solidFill>
                  <a:schemeClr val="tx1"/>
                </a:solidFill>
              </a:rPr>
              <a:t> y </a:t>
            </a:r>
            <a:r>
              <a:rPr lang="en-GB" dirty="0" err="1" smtClean="0">
                <a:solidFill>
                  <a:schemeClr val="tx1"/>
                </a:solidFill>
              </a:rPr>
              <a:t>disgyblion</a:t>
            </a:r>
            <a:r>
              <a:rPr lang="en-GB" dirty="0" smtClean="0">
                <a:solidFill>
                  <a:schemeClr val="tx1"/>
                </a:solidFill>
              </a:rPr>
              <a:t> </a:t>
            </a:r>
          </a:p>
          <a:p>
            <a:pPr>
              <a:buFont typeface="Wingdings" panose="05000000000000000000" pitchFamily="2" charset="2"/>
              <a:buChar char="§"/>
            </a:pPr>
            <a:endParaRPr lang="en-GB" dirty="0">
              <a:solidFill>
                <a:schemeClr val="tx1"/>
              </a:solidFill>
            </a:endParaRPr>
          </a:p>
          <a:p>
            <a:pPr>
              <a:buFont typeface="Wingdings" panose="05000000000000000000" pitchFamily="2" charset="2"/>
              <a:buChar char="§"/>
            </a:pPr>
            <a:r>
              <a:rPr lang="en-GB" i="1" dirty="0" smtClean="0">
                <a:solidFill>
                  <a:schemeClr val="tx1"/>
                </a:solidFill>
              </a:rPr>
              <a:t>  </a:t>
            </a:r>
            <a:r>
              <a:rPr lang="en-GB" i="1" dirty="0" err="1" smtClean="0">
                <a:solidFill>
                  <a:schemeClr val="tx1"/>
                </a:solidFill>
              </a:rPr>
              <a:t>Gweler</a:t>
            </a:r>
            <a:r>
              <a:rPr lang="en-GB" i="1" dirty="0" smtClean="0">
                <a:solidFill>
                  <a:schemeClr val="tx1"/>
                </a:solidFill>
              </a:rPr>
              <a:t> “</a:t>
            </a:r>
            <a:r>
              <a:rPr lang="en-GB" i="1" dirty="0" err="1" smtClean="0">
                <a:solidFill>
                  <a:schemeClr val="tx1"/>
                </a:solidFill>
              </a:rPr>
              <a:t>Siwrnau</a:t>
            </a:r>
            <a:r>
              <a:rPr lang="en-GB" i="1" dirty="0" smtClean="0">
                <a:solidFill>
                  <a:schemeClr val="tx1"/>
                </a:solidFill>
              </a:rPr>
              <a:t> </a:t>
            </a:r>
            <a:r>
              <a:rPr lang="en-GB" i="1" dirty="0" err="1" smtClean="0">
                <a:solidFill>
                  <a:schemeClr val="tx1"/>
                </a:solidFill>
              </a:rPr>
              <a:t>ymholiad</a:t>
            </a:r>
            <a:r>
              <a:rPr lang="en-GB" i="1" dirty="0" smtClean="0">
                <a:solidFill>
                  <a:schemeClr val="tx1"/>
                </a:solidFill>
              </a:rPr>
              <a:t>” Kath Murdoch </a:t>
            </a:r>
            <a:r>
              <a:rPr lang="en-GB" i="1" dirty="0" err="1" smtClean="0">
                <a:solidFill>
                  <a:schemeClr val="tx1"/>
                </a:solidFill>
              </a:rPr>
              <a:t>yn</a:t>
            </a:r>
            <a:r>
              <a:rPr lang="en-GB" i="1" dirty="0" smtClean="0">
                <a:solidFill>
                  <a:schemeClr val="tx1"/>
                </a:solidFill>
              </a:rPr>
              <a:t> y </a:t>
            </a:r>
            <a:r>
              <a:rPr lang="en-GB" i="1" dirty="0" err="1" smtClean="0">
                <a:solidFill>
                  <a:schemeClr val="tx1"/>
                </a:solidFill>
              </a:rPr>
              <a:t>pecyn</a:t>
            </a:r>
            <a:endParaRPr lang="en-GB" i="1" dirty="0" smtClean="0">
              <a:solidFill>
                <a:schemeClr val="tx1"/>
              </a:solidFill>
            </a:endParaRPr>
          </a:p>
          <a:p>
            <a:pPr>
              <a:buFont typeface="Wingdings" panose="05000000000000000000" pitchFamily="2" charset="2"/>
              <a:buChar char="§"/>
            </a:pPr>
            <a:r>
              <a:rPr lang="en-GB" i="1" dirty="0">
                <a:solidFill>
                  <a:schemeClr val="tx1"/>
                </a:solidFill>
              </a:rPr>
              <a:t> </a:t>
            </a:r>
            <a:r>
              <a:rPr lang="en-GB" i="1" dirty="0" err="1" smtClean="0">
                <a:solidFill>
                  <a:schemeClr val="tx1"/>
                </a:solidFill>
              </a:rPr>
              <a:t>Gweler</a:t>
            </a:r>
            <a:r>
              <a:rPr lang="en-GB" i="1" dirty="0" smtClean="0">
                <a:solidFill>
                  <a:schemeClr val="tx1"/>
                </a:solidFill>
              </a:rPr>
              <a:t> “Moving from structured to open enquiry” </a:t>
            </a:r>
            <a:r>
              <a:rPr lang="en-GB" i="1" dirty="0" err="1" smtClean="0">
                <a:solidFill>
                  <a:schemeClr val="tx1"/>
                </a:solidFill>
              </a:rPr>
              <a:t>ar</a:t>
            </a:r>
            <a:r>
              <a:rPr lang="en-GB" i="1" dirty="0" smtClean="0">
                <a:solidFill>
                  <a:schemeClr val="tx1"/>
                </a:solidFill>
              </a:rPr>
              <a:t> MOODLE</a:t>
            </a:r>
            <a:endParaRPr lang="en-GB" i="1" dirty="0"/>
          </a:p>
        </p:txBody>
      </p:sp>
    </p:spTree>
    <p:extLst>
      <p:ext uri="{BB962C8B-B14F-4D97-AF65-F5344CB8AC3E}">
        <p14:creationId xmlns:p14="http://schemas.microsoft.com/office/powerpoint/2010/main" val="119362400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2922" y="286603"/>
            <a:ext cx="10926304" cy="1450757"/>
          </a:xfrm>
        </p:spPr>
        <p:txBody>
          <a:bodyPr>
            <a:noAutofit/>
          </a:bodyPr>
          <a:lstStyle/>
          <a:p>
            <a:r>
              <a:rPr lang="en-GB" sz="4000" dirty="0" err="1" smtClean="0">
                <a:solidFill>
                  <a:schemeClr val="tx1"/>
                </a:solidFill>
              </a:rPr>
              <a:t>Dechreuwch</a:t>
            </a:r>
            <a:r>
              <a:rPr lang="en-GB" sz="4000" dirty="0" smtClean="0">
                <a:solidFill>
                  <a:schemeClr val="tx1"/>
                </a:solidFill>
              </a:rPr>
              <a:t> </a:t>
            </a:r>
            <a:r>
              <a:rPr lang="en-GB" sz="4000" dirty="0" err="1" smtClean="0">
                <a:solidFill>
                  <a:schemeClr val="tx1"/>
                </a:solidFill>
              </a:rPr>
              <a:t>feddwl</a:t>
            </a:r>
            <a:r>
              <a:rPr lang="en-GB" sz="4000" dirty="0" smtClean="0">
                <a:solidFill>
                  <a:schemeClr val="tx1"/>
                </a:solidFill>
              </a:rPr>
              <a:t> am “</a:t>
            </a:r>
            <a:r>
              <a:rPr lang="en-GB" sz="4000" dirty="0" err="1" smtClean="0">
                <a:solidFill>
                  <a:schemeClr val="tx1"/>
                </a:solidFill>
              </a:rPr>
              <a:t>Gwestiwn</a:t>
            </a:r>
            <a:r>
              <a:rPr lang="en-GB" sz="4000" dirty="0" smtClean="0">
                <a:solidFill>
                  <a:schemeClr val="tx1"/>
                </a:solidFill>
              </a:rPr>
              <a:t> </a:t>
            </a:r>
            <a:r>
              <a:rPr lang="en-GB" sz="4000" dirty="0" err="1" smtClean="0">
                <a:solidFill>
                  <a:schemeClr val="tx1"/>
                </a:solidFill>
              </a:rPr>
              <a:t>Mawr</a:t>
            </a:r>
            <a:r>
              <a:rPr lang="en-GB" sz="4000" dirty="0" smtClean="0">
                <a:solidFill>
                  <a:schemeClr val="tx1"/>
                </a:solidFill>
              </a:rPr>
              <a:t>” </a:t>
            </a:r>
            <a:r>
              <a:rPr lang="en-GB" sz="4000" dirty="0" err="1" smtClean="0">
                <a:solidFill>
                  <a:schemeClr val="tx1"/>
                </a:solidFill>
              </a:rPr>
              <a:t>agored</a:t>
            </a:r>
            <a:r>
              <a:rPr lang="en-GB" sz="4000" dirty="0" smtClean="0">
                <a:solidFill>
                  <a:schemeClr val="tx1"/>
                </a:solidFill>
              </a:rPr>
              <a:t/>
            </a:r>
            <a:br>
              <a:rPr lang="en-GB" sz="4000" dirty="0" smtClean="0">
                <a:solidFill>
                  <a:schemeClr val="tx1"/>
                </a:solidFill>
              </a:rPr>
            </a:br>
            <a:endParaRPr lang="en-GB" sz="4000" dirty="0">
              <a:solidFill>
                <a:schemeClr val="tx1"/>
              </a:solidFill>
            </a:endParaRPr>
          </a:p>
        </p:txBody>
      </p:sp>
      <p:sp>
        <p:nvSpPr>
          <p:cNvPr id="3" name="Content Placeholder 2"/>
          <p:cNvSpPr>
            <a:spLocks noGrp="1"/>
          </p:cNvSpPr>
          <p:nvPr>
            <p:ph idx="1"/>
          </p:nvPr>
        </p:nvSpPr>
        <p:spPr/>
        <p:txBody>
          <a:bodyPr>
            <a:normAutofit/>
          </a:bodyPr>
          <a:lstStyle/>
          <a:p>
            <a:endParaRPr lang="en-GB" dirty="0" smtClean="0">
              <a:solidFill>
                <a:srgbClr val="FF0000"/>
              </a:solidFill>
            </a:endParaRPr>
          </a:p>
          <a:p>
            <a:r>
              <a:rPr lang="en-GB" sz="2400" dirty="0" err="1" smtClean="0">
                <a:solidFill>
                  <a:schemeClr val="tx1"/>
                </a:solidFill>
              </a:rPr>
              <a:t>E.e</a:t>
            </a:r>
            <a:r>
              <a:rPr lang="en-GB" sz="2400" dirty="0" smtClean="0">
                <a:solidFill>
                  <a:schemeClr val="tx1"/>
                </a:solidFill>
              </a:rPr>
              <a:t>.</a:t>
            </a:r>
          </a:p>
          <a:p>
            <a:pPr>
              <a:buFont typeface="Wingdings" panose="05000000000000000000" pitchFamily="2" charset="2"/>
              <a:buChar char="§"/>
            </a:pPr>
            <a:r>
              <a:rPr lang="en-GB" sz="2400" dirty="0">
                <a:solidFill>
                  <a:schemeClr val="tx1"/>
                </a:solidFill>
              </a:rPr>
              <a:t> </a:t>
            </a:r>
            <a:r>
              <a:rPr lang="en-GB" sz="2400" dirty="0" err="1" smtClean="0">
                <a:solidFill>
                  <a:schemeClr val="tx1"/>
                </a:solidFill>
              </a:rPr>
              <a:t>Sut</a:t>
            </a:r>
            <a:r>
              <a:rPr lang="en-GB" sz="2400" dirty="0" smtClean="0">
                <a:solidFill>
                  <a:schemeClr val="tx1"/>
                </a:solidFill>
              </a:rPr>
              <a:t> </a:t>
            </a:r>
            <a:r>
              <a:rPr lang="en-GB" sz="2400" dirty="0" err="1" smtClean="0">
                <a:solidFill>
                  <a:schemeClr val="tx1"/>
                </a:solidFill>
              </a:rPr>
              <a:t>allwn</a:t>
            </a:r>
            <a:r>
              <a:rPr lang="en-GB" sz="2400" dirty="0" smtClean="0">
                <a:solidFill>
                  <a:schemeClr val="tx1"/>
                </a:solidFill>
              </a:rPr>
              <a:t> </a:t>
            </a:r>
            <a:r>
              <a:rPr lang="en-GB" sz="2400" dirty="0" err="1">
                <a:solidFill>
                  <a:schemeClr val="tx1"/>
                </a:solidFill>
              </a:rPr>
              <a:t>f</a:t>
            </a:r>
            <a:r>
              <a:rPr lang="en-GB" sz="2400" dirty="0" err="1" smtClean="0">
                <a:solidFill>
                  <a:schemeClr val="tx1"/>
                </a:solidFill>
              </a:rPr>
              <a:t>ynd</a:t>
            </a:r>
            <a:r>
              <a:rPr lang="en-GB" sz="2400" dirty="0" smtClean="0">
                <a:solidFill>
                  <a:schemeClr val="tx1"/>
                </a:solidFill>
              </a:rPr>
              <a:t> </a:t>
            </a:r>
            <a:r>
              <a:rPr lang="en-GB" sz="2400" dirty="0" err="1" smtClean="0">
                <a:solidFill>
                  <a:schemeClr val="tx1"/>
                </a:solidFill>
              </a:rPr>
              <a:t>ati</a:t>
            </a:r>
            <a:r>
              <a:rPr lang="en-GB" sz="2400" dirty="0" smtClean="0">
                <a:solidFill>
                  <a:schemeClr val="tx1"/>
                </a:solidFill>
              </a:rPr>
              <a:t> </a:t>
            </a:r>
            <a:r>
              <a:rPr lang="en-GB" sz="2400" dirty="0" err="1" smtClean="0">
                <a:solidFill>
                  <a:schemeClr val="tx1"/>
                </a:solidFill>
              </a:rPr>
              <a:t>i</a:t>
            </a:r>
            <a:r>
              <a:rPr lang="en-GB" sz="2400" dirty="0" smtClean="0">
                <a:solidFill>
                  <a:schemeClr val="tx1"/>
                </a:solidFill>
              </a:rPr>
              <a:t> </a:t>
            </a:r>
            <a:r>
              <a:rPr lang="en-GB" sz="2400" dirty="0" err="1" smtClean="0">
                <a:solidFill>
                  <a:schemeClr val="tx1"/>
                </a:solidFill>
              </a:rPr>
              <a:t>greu</a:t>
            </a:r>
            <a:r>
              <a:rPr lang="en-GB" sz="2400" dirty="0" smtClean="0">
                <a:solidFill>
                  <a:schemeClr val="tx1"/>
                </a:solidFill>
              </a:rPr>
              <a:t> </a:t>
            </a:r>
            <a:r>
              <a:rPr lang="en-GB" sz="2400" dirty="0" err="1" smtClean="0">
                <a:solidFill>
                  <a:schemeClr val="tx1"/>
                </a:solidFill>
              </a:rPr>
              <a:t>gardd</a:t>
            </a:r>
            <a:r>
              <a:rPr lang="en-GB" sz="2400" dirty="0" smtClean="0">
                <a:solidFill>
                  <a:schemeClr val="tx1"/>
                </a:solidFill>
              </a:rPr>
              <a:t> </a:t>
            </a:r>
            <a:r>
              <a:rPr lang="en-GB" sz="2400" dirty="0" err="1" smtClean="0">
                <a:solidFill>
                  <a:schemeClr val="tx1"/>
                </a:solidFill>
              </a:rPr>
              <a:t>gynaliadwy</a:t>
            </a:r>
            <a:r>
              <a:rPr lang="en-GB" sz="2400" dirty="0" smtClean="0">
                <a:solidFill>
                  <a:schemeClr val="tx1"/>
                </a:solidFill>
              </a:rPr>
              <a:t> </a:t>
            </a:r>
            <a:r>
              <a:rPr lang="en-GB" sz="2400" dirty="0" err="1" smtClean="0">
                <a:solidFill>
                  <a:schemeClr val="tx1"/>
                </a:solidFill>
              </a:rPr>
              <a:t>yn</a:t>
            </a:r>
            <a:r>
              <a:rPr lang="en-GB" sz="2400" dirty="0" smtClean="0">
                <a:solidFill>
                  <a:schemeClr val="tx1"/>
                </a:solidFill>
              </a:rPr>
              <a:t> </a:t>
            </a:r>
            <a:r>
              <a:rPr lang="en-GB" sz="2400" dirty="0" err="1" smtClean="0">
                <a:solidFill>
                  <a:schemeClr val="tx1"/>
                </a:solidFill>
              </a:rPr>
              <a:t>ein</a:t>
            </a:r>
            <a:r>
              <a:rPr lang="en-GB" sz="2400" dirty="0" smtClean="0">
                <a:solidFill>
                  <a:schemeClr val="tx1"/>
                </a:solidFill>
              </a:rPr>
              <a:t> </a:t>
            </a:r>
            <a:r>
              <a:rPr lang="en-GB" sz="2400" dirty="0" err="1" smtClean="0">
                <a:solidFill>
                  <a:schemeClr val="tx1"/>
                </a:solidFill>
              </a:rPr>
              <a:t>hysgol</a:t>
            </a:r>
            <a:r>
              <a:rPr lang="en-GB" sz="2400" dirty="0" smtClean="0">
                <a:solidFill>
                  <a:schemeClr val="tx1"/>
                </a:solidFill>
              </a:rPr>
              <a:t> </a:t>
            </a:r>
            <a:r>
              <a:rPr lang="en-GB" sz="2400" dirty="0" err="1" smtClean="0">
                <a:solidFill>
                  <a:schemeClr val="tx1"/>
                </a:solidFill>
              </a:rPr>
              <a:t>ni</a:t>
            </a:r>
            <a:r>
              <a:rPr lang="en-GB" sz="2400" dirty="0" smtClean="0">
                <a:solidFill>
                  <a:schemeClr val="tx1"/>
                </a:solidFill>
              </a:rPr>
              <a:t>? </a:t>
            </a:r>
          </a:p>
          <a:p>
            <a:pPr>
              <a:buFont typeface="Wingdings" panose="05000000000000000000" pitchFamily="2" charset="2"/>
              <a:buChar char="§"/>
            </a:pPr>
            <a:r>
              <a:rPr lang="en-GB" sz="2400" dirty="0" err="1" smtClean="0">
                <a:solidFill>
                  <a:schemeClr val="tx1"/>
                </a:solidFill>
              </a:rPr>
              <a:t>Sut</a:t>
            </a:r>
            <a:r>
              <a:rPr lang="en-GB" sz="2400" dirty="0" smtClean="0">
                <a:solidFill>
                  <a:schemeClr val="tx1"/>
                </a:solidFill>
              </a:rPr>
              <a:t> </a:t>
            </a:r>
            <a:r>
              <a:rPr lang="en-GB" sz="2400" dirty="0" err="1" smtClean="0">
                <a:solidFill>
                  <a:schemeClr val="tx1"/>
                </a:solidFill>
              </a:rPr>
              <a:t>allwn</a:t>
            </a:r>
            <a:r>
              <a:rPr lang="en-GB" sz="2400" dirty="0" smtClean="0">
                <a:solidFill>
                  <a:schemeClr val="tx1"/>
                </a:solidFill>
              </a:rPr>
              <a:t> </a:t>
            </a:r>
            <a:r>
              <a:rPr lang="en-GB" sz="2400" dirty="0" err="1" smtClean="0">
                <a:solidFill>
                  <a:schemeClr val="tx1"/>
                </a:solidFill>
              </a:rPr>
              <a:t>droi</a:t>
            </a:r>
            <a:r>
              <a:rPr lang="en-GB" sz="2400" dirty="0" smtClean="0">
                <a:solidFill>
                  <a:schemeClr val="tx1"/>
                </a:solidFill>
              </a:rPr>
              <a:t> </a:t>
            </a:r>
            <a:r>
              <a:rPr lang="en-GB" sz="2400" dirty="0" err="1" smtClean="0">
                <a:solidFill>
                  <a:schemeClr val="tx1"/>
                </a:solidFill>
              </a:rPr>
              <a:t>ein</a:t>
            </a:r>
            <a:r>
              <a:rPr lang="en-GB" sz="2400" dirty="0" smtClean="0">
                <a:solidFill>
                  <a:schemeClr val="tx1"/>
                </a:solidFill>
              </a:rPr>
              <a:t> </a:t>
            </a:r>
            <a:r>
              <a:rPr lang="en-GB" sz="2400" dirty="0" err="1" smtClean="0">
                <a:solidFill>
                  <a:schemeClr val="tx1"/>
                </a:solidFill>
              </a:rPr>
              <a:t>hystafell</a:t>
            </a:r>
            <a:r>
              <a:rPr lang="en-GB" sz="2400" dirty="0" smtClean="0">
                <a:solidFill>
                  <a:schemeClr val="tx1"/>
                </a:solidFill>
              </a:rPr>
              <a:t> </a:t>
            </a:r>
            <a:r>
              <a:rPr lang="en-GB" sz="2400" dirty="0" err="1" smtClean="0">
                <a:solidFill>
                  <a:schemeClr val="tx1"/>
                </a:solidFill>
              </a:rPr>
              <a:t>ddosbarth</a:t>
            </a:r>
            <a:r>
              <a:rPr lang="en-GB" sz="2400" dirty="0" smtClean="0">
                <a:solidFill>
                  <a:schemeClr val="tx1"/>
                </a:solidFill>
              </a:rPr>
              <a:t> </a:t>
            </a:r>
            <a:r>
              <a:rPr lang="en-GB" sz="2400" dirty="0" err="1" smtClean="0">
                <a:solidFill>
                  <a:schemeClr val="tx1"/>
                </a:solidFill>
              </a:rPr>
              <a:t>yn</a:t>
            </a:r>
            <a:r>
              <a:rPr lang="en-GB" sz="2400" dirty="0" smtClean="0">
                <a:solidFill>
                  <a:schemeClr val="tx1"/>
                </a:solidFill>
              </a:rPr>
              <a:t> </a:t>
            </a:r>
            <a:r>
              <a:rPr lang="en-GB" sz="2400" dirty="0" err="1" smtClean="0">
                <a:solidFill>
                  <a:schemeClr val="tx1"/>
                </a:solidFill>
              </a:rPr>
              <a:t>amgueddfa</a:t>
            </a:r>
            <a:r>
              <a:rPr lang="en-GB" sz="2400" dirty="0" smtClean="0">
                <a:solidFill>
                  <a:schemeClr val="tx1"/>
                </a:solidFill>
              </a:rPr>
              <a:t> </a:t>
            </a:r>
            <a:r>
              <a:rPr lang="en-GB" sz="2400" dirty="0" err="1" smtClean="0">
                <a:solidFill>
                  <a:schemeClr val="tx1"/>
                </a:solidFill>
              </a:rPr>
              <a:t>gwyddoniaeth</a:t>
            </a:r>
            <a:r>
              <a:rPr lang="en-GB" sz="2400" dirty="0" smtClean="0">
                <a:solidFill>
                  <a:schemeClr val="tx1"/>
                </a:solidFill>
              </a:rPr>
              <a:t>? </a:t>
            </a:r>
          </a:p>
          <a:p>
            <a:pPr>
              <a:buFont typeface="Wingdings" panose="05000000000000000000" pitchFamily="2" charset="2"/>
              <a:buChar char="§"/>
            </a:pPr>
            <a:r>
              <a:rPr lang="en-GB" sz="2400" dirty="0" err="1" smtClean="0">
                <a:solidFill>
                  <a:schemeClr val="tx1"/>
                </a:solidFill>
              </a:rPr>
              <a:t>Sut</a:t>
            </a:r>
            <a:r>
              <a:rPr lang="en-GB" sz="2400" dirty="0" smtClean="0">
                <a:solidFill>
                  <a:schemeClr val="tx1"/>
                </a:solidFill>
              </a:rPr>
              <a:t> </a:t>
            </a:r>
            <a:r>
              <a:rPr lang="en-GB" sz="2400" dirty="0" err="1" smtClean="0">
                <a:solidFill>
                  <a:schemeClr val="tx1"/>
                </a:solidFill>
              </a:rPr>
              <a:t>allwn</a:t>
            </a:r>
            <a:r>
              <a:rPr lang="en-GB" sz="2400" dirty="0" smtClean="0">
                <a:solidFill>
                  <a:schemeClr val="tx1"/>
                </a:solidFill>
              </a:rPr>
              <a:t> </a:t>
            </a:r>
            <a:r>
              <a:rPr lang="en-GB" sz="2400" dirty="0" err="1" smtClean="0">
                <a:solidFill>
                  <a:schemeClr val="tx1"/>
                </a:solidFill>
              </a:rPr>
              <a:t>helpu’r</a:t>
            </a:r>
            <a:r>
              <a:rPr lang="en-GB" sz="2400" dirty="0" smtClean="0">
                <a:solidFill>
                  <a:schemeClr val="tx1"/>
                </a:solidFill>
              </a:rPr>
              <a:t> </a:t>
            </a:r>
            <a:r>
              <a:rPr lang="en-GB" sz="2400" dirty="0" err="1" smtClean="0">
                <a:solidFill>
                  <a:schemeClr val="tx1"/>
                </a:solidFill>
              </a:rPr>
              <a:t>adar</a:t>
            </a:r>
            <a:r>
              <a:rPr lang="en-GB" sz="2400" dirty="0" smtClean="0">
                <a:solidFill>
                  <a:schemeClr val="tx1"/>
                </a:solidFill>
              </a:rPr>
              <a:t>/</a:t>
            </a:r>
            <a:r>
              <a:rPr lang="en-GB" sz="2400" dirty="0" err="1" smtClean="0">
                <a:solidFill>
                  <a:schemeClr val="tx1"/>
                </a:solidFill>
              </a:rPr>
              <a:t>anifeiliaid</a:t>
            </a:r>
            <a:r>
              <a:rPr lang="en-GB" sz="2400" dirty="0" smtClean="0">
                <a:solidFill>
                  <a:schemeClr val="tx1"/>
                </a:solidFill>
              </a:rPr>
              <a:t> </a:t>
            </a:r>
            <a:r>
              <a:rPr lang="en-GB" sz="2400" dirty="0" err="1" smtClean="0">
                <a:solidFill>
                  <a:schemeClr val="tx1"/>
                </a:solidFill>
              </a:rPr>
              <a:t>yn</a:t>
            </a:r>
            <a:r>
              <a:rPr lang="en-GB" sz="2400" dirty="0" smtClean="0">
                <a:solidFill>
                  <a:schemeClr val="tx1"/>
                </a:solidFill>
              </a:rPr>
              <a:t> </a:t>
            </a:r>
            <a:r>
              <a:rPr lang="en-GB" sz="2400" dirty="0" err="1" smtClean="0">
                <a:solidFill>
                  <a:schemeClr val="tx1"/>
                </a:solidFill>
              </a:rPr>
              <a:t>ein</a:t>
            </a:r>
            <a:r>
              <a:rPr lang="en-GB" sz="2400" dirty="0" smtClean="0">
                <a:solidFill>
                  <a:schemeClr val="tx1"/>
                </a:solidFill>
              </a:rPr>
              <a:t> </a:t>
            </a:r>
            <a:r>
              <a:rPr lang="en-GB" sz="2400" dirty="0" err="1" smtClean="0">
                <a:solidFill>
                  <a:schemeClr val="tx1"/>
                </a:solidFill>
              </a:rPr>
              <a:t>gardd</a:t>
            </a:r>
            <a:r>
              <a:rPr lang="en-GB" sz="2400" dirty="0" smtClean="0">
                <a:solidFill>
                  <a:schemeClr val="tx1"/>
                </a:solidFill>
              </a:rPr>
              <a:t>? </a:t>
            </a:r>
          </a:p>
          <a:p>
            <a:pPr>
              <a:buFont typeface="Wingdings" panose="05000000000000000000" pitchFamily="2" charset="2"/>
              <a:buChar char="§"/>
            </a:pPr>
            <a:r>
              <a:rPr lang="en-GB" sz="2400" dirty="0" err="1" smtClean="0">
                <a:solidFill>
                  <a:schemeClr val="tx1"/>
                </a:solidFill>
              </a:rPr>
              <a:t>Sut</a:t>
            </a:r>
            <a:r>
              <a:rPr lang="en-GB" sz="2400" dirty="0" smtClean="0">
                <a:solidFill>
                  <a:schemeClr val="tx1"/>
                </a:solidFill>
              </a:rPr>
              <a:t> </a:t>
            </a:r>
            <a:r>
              <a:rPr lang="en-GB" sz="2400" dirty="0" err="1" smtClean="0">
                <a:solidFill>
                  <a:schemeClr val="tx1"/>
                </a:solidFill>
              </a:rPr>
              <a:t>allwn</a:t>
            </a:r>
            <a:r>
              <a:rPr lang="en-GB" sz="2400" dirty="0" smtClean="0">
                <a:solidFill>
                  <a:schemeClr val="tx1"/>
                </a:solidFill>
              </a:rPr>
              <a:t> </a:t>
            </a:r>
            <a:r>
              <a:rPr lang="en-GB" sz="2400" dirty="0" err="1" smtClean="0">
                <a:solidFill>
                  <a:schemeClr val="tx1"/>
                </a:solidFill>
              </a:rPr>
              <a:t>ddelio</a:t>
            </a:r>
            <a:r>
              <a:rPr lang="en-GB" sz="2400" dirty="0" smtClean="0">
                <a:solidFill>
                  <a:schemeClr val="tx1"/>
                </a:solidFill>
              </a:rPr>
              <a:t> </a:t>
            </a:r>
            <a:r>
              <a:rPr lang="en-GB" sz="2400" dirty="0" err="1" smtClean="0">
                <a:solidFill>
                  <a:schemeClr val="tx1"/>
                </a:solidFill>
              </a:rPr>
              <a:t>gyda’r</a:t>
            </a:r>
            <a:r>
              <a:rPr lang="en-GB" sz="2400" dirty="0" smtClean="0">
                <a:solidFill>
                  <a:schemeClr val="tx1"/>
                </a:solidFill>
              </a:rPr>
              <a:t> </a:t>
            </a:r>
            <a:r>
              <a:rPr lang="en-GB" sz="2400" dirty="0" err="1" smtClean="0">
                <a:solidFill>
                  <a:schemeClr val="tx1"/>
                </a:solidFill>
              </a:rPr>
              <a:t>gwastraff</a:t>
            </a:r>
            <a:r>
              <a:rPr lang="en-GB" sz="2400" dirty="0" smtClean="0">
                <a:solidFill>
                  <a:schemeClr val="tx1"/>
                </a:solidFill>
              </a:rPr>
              <a:t> </a:t>
            </a:r>
            <a:r>
              <a:rPr lang="en-GB" sz="2400" dirty="0" err="1" smtClean="0">
                <a:solidFill>
                  <a:schemeClr val="tx1"/>
                </a:solidFill>
              </a:rPr>
              <a:t>yn</a:t>
            </a:r>
            <a:r>
              <a:rPr lang="en-GB" sz="2400" dirty="0" smtClean="0">
                <a:solidFill>
                  <a:schemeClr val="tx1"/>
                </a:solidFill>
              </a:rPr>
              <a:t> </a:t>
            </a:r>
            <a:r>
              <a:rPr lang="en-GB" sz="2400" dirty="0" err="1" smtClean="0">
                <a:solidFill>
                  <a:schemeClr val="tx1"/>
                </a:solidFill>
              </a:rPr>
              <a:t>ein</a:t>
            </a:r>
            <a:r>
              <a:rPr lang="en-GB" sz="2400" dirty="0" smtClean="0">
                <a:solidFill>
                  <a:schemeClr val="tx1"/>
                </a:solidFill>
              </a:rPr>
              <a:t> </a:t>
            </a:r>
            <a:r>
              <a:rPr lang="en-GB" sz="2400" dirty="0" err="1" smtClean="0">
                <a:solidFill>
                  <a:schemeClr val="tx1"/>
                </a:solidFill>
              </a:rPr>
              <a:t>hysgol</a:t>
            </a:r>
            <a:r>
              <a:rPr lang="en-GB" sz="2400" dirty="0" smtClean="0">
                <a:solidFill>
                  <a:schemeClr val="tx1"/>
                </a:solidFill>
              </a:rPr>
              <a:t> </a:t>
            </a:r>
            <a:r>
              <a:rPr lang="en-GB" sz="2400" dirty="0" err="1" smtClean="0">
                <a:solidFill>
                  <a:schemeClr val="tx1"/>
                </a:solidFill>
              </a:rPr>
              <a:t>ni</a:t>
            </a:r>
            <a:r>
              <a:rPr lang="en-GB" sz="2400" dirty="0" smtClean="0">
                <a:solidFill>
                  <a:schemeClr val="tx1"/>
                </a:solidFill>
              </a:rPr>
              <a:t>? </a:t>
            </a:r>
          </a:p>
          <a:p>
            <a:pPr>
              <a:buFont typeface="Wingdings" panose="05000000000000000000" pitchFamily="2" charset="2"/>
              <a:buChar char="§"/>
            </a:pPr>
            <a:r>
              <a:rPr lang="en-GB" sz="2400" dirty="0" smtClean="0">
                <a:solidFill>
                  <a:schemeClr val="tx1"/>
                </a:solidFill>
              </a:rPr>
              <a:t>Beth </a:t>
            </a:r>
            <a:r>
              <a:rPr lang="en-GB" sz="2400" dirty="0" err="1" smtClean="0">
                <a:solidFill>
                  <a:schemeClr val="tx1"/>
                </a:solidFill>
              </a:rPr>
              <a:t>allem</a:t>
            </a:r>
            <a:r>
              <a:rPr lang="en-GB" sz="2400" dirty="0" smtClean="0">
                <a:solidFill>
                  <a:schemeClr val="tx1"/>
                </a:solidFill>
              </a:rPr>
              <a:t> </a:t>
            </a:r>
            <a:r>
              <a:rPr lang="en-GB" sz="2400" dirty="0" err="1" smtClean="0">
                <a:solidFill>
                  <a:schemeClr val="tx1"/>
                </a:solidFill>
              </a:rPr>
              <a:t>ddysgu</a:t>
            </a:r>
            <a:r>
              <a:rPr lang="en-GB" sz="2400" dirty="0" smtClean="0">
                <a:solidFill>
                  <a:schemeClr val="tx1"/>
                </a:solidFill>
              </a:rPr>
              <a:t> </a:t>
            </a:r>
            <a:r>
              <a:rPr lang="en-GB" sz="2400" dirty="0" err="1">
                <a:solidFill>
                  <a:schemeClr val="tx1"/>
                </a:solidFill>
              </a:rPr>
              <a:t>i</a:t>
            </a:r>
            <a:r>
              <a:rPr lang="en-GB" sz="2400" dirty="0" err="1" smtClean="0">
                <a:solidFill>
                  <a:schemeClr val="tx1"/>
                </a:solidFill>
              </a:rPr>
              <a:t>’r</a:t>
            </a:r>
            <a:r>
              <a:rPr lang="en-GB" sz="2400" dirty="0" smtClean="0">
                <a:solidFill>
                  <a:schemeClr val="tx1"/>
                </a:solidFill>
              </a:rPr>
              <a:t> </a:t>
            </a:r>
            <a:r>
              <a:rPr lang="en-GB" sz="2400" dirty="0" err="1">
                <a:solidFill>
                  <a:schemeClr val="tx1"/>
                </a:solidFill>
              </a:rPr>
              <a:t>F</a:t>
            </a:r>
            <a:r>
              <a:rPr lang="en-GB" sz="2400" dirty="0" err="1" smtClean="0">
                <a:solidFill>
                  <a:schemeClr val="tx1"/>
                </a:solidFill>
              </a:rPr>
              <a:t>ictorianiaid</a:t>
            </a:r>
            <a:r>
              <a:rPr lang="en-GB" sz="2400" dirty="0" smtClean="0">
                <a:solidFill>
                  <a:schemeClr val="tx1"/>
                </a:solidFill>
              </a:rPr>
              <a:t> am </a:t>
            </a:r>
            <a:r>
              <a:rPr lang="en-GB" sz="2400" dirty="0" err="1" smtClean="0">
                <a:solidFill>
                  <a:schemeClr val="tx1"/>
                </a:solidFill>
              </a:rPr>
              <a:t>fwyta’n</a:t>
            </a:r>
            <a:r>
              <a:rPr lang="en-GB" sz="2400" dirty="0" smtClean="0">
                <a:solidFill>
                  <a:schemeClr val="tx1"/>
                </a:solidFill>
              </a:rPr>
              <a:t> </a:t>
            </a:r>
            <a:r>
              <a:rPr lang="en-GB" sz="2400" dirty="0" err="1" smtClean="0">
                <a:solidFill>
                  <a:schemeClr val="tx1"/>
                </a:solidFill>
              </a:rPr>
              <a:t>iachus</a:t>
            </a:r>
            <a:r>
              <a:rPr lang="en-GB" sz="2400" dirty="0" smtClean="0">
                <a:solidFill>
                  <a:schemeClr val="tx1"/>
                </a:solidFill>
              </a:rPr>
              <a:t>? (T</a:t>
            </a:r>
            <a:r>
              <a:rPr lang="cy-GB" sz="2400" dirty="0" smtClean="0">
                <a:solidFill>
                  <a:schemeClr val="tx1"/>
                </a:solidFill>
              </a:rPr>
              <a:t>ŷ</a:t>
            </a:r>
            <a:r>
              <a:rPr lang="en-GB" sz="2400" dirty="0" smtClean="0">
                <a:solidFill>
                  <a:schemeClr val="tx1"/>
                </a:solidFill>
              </a:rPr>
              <a:t> Newton)</a:t>
            </a:r>
            <a:endParaRPr lang="en-GB" sz="2400" dirty="0">
              <a:solidFill>
                <a:schemeClr val="tx1"/>
              </a:solidFill>
            </a:endParaRPr>
          </a:p>
        </p:txBody>
      </p:sp>
    </p:spTree>
    <p:extLst>
      <p:ext uri="{BB962C8B-B14F-4D97-AF65-F5344CB8AC3E}">
        <p14:creationId xmlns:p14="http://schemas.microsoft.com/office/powerpoint/2010/main" val="41654452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Darllen</a:t>
            </a:r>
            <a:r>
              <a:rPr lang="en-GB" dirty="0" smtClean="0"/>
              <a:t> </a:t>
            </a:r>
            <a:r>
              <a:rPr lang="en-GB" dirty="0" err="1" smtClean="0"/>
              <a:t>Cyfeiriedig</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sz="5400" dirty="0" smtClean="0"/>
              <a:t>ERTHYGLAU AR MOODLE</a:t>
            </a:r>
            <a:endParaRPr lang="en-GB" sz="5400" dirty="0"/>
          </a:p>
        </p:txBody>
      </p:sp>
    </p:spTree>
    <p:extLst>
      <p:ext uri="{BB962C8B-B14F-4D97-AF65-F5344CB8AC3E}">
        <p14:creationId xmlns:p14="http://schemas.microsoft.com/office/powerpoint/2010/main" val="2428602109"/>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Beth </a:t>
            </a:r>
            <a:r>
              <a:rPr lang="en-GB" dirty="0" err="1" smtClean="0"/>
              <a:t>yw</a:t>
            </a:r>
            <a:r>
              <a:rPr lang="en-GB" dirty="0" smtClean="0"/>
              <a:t> DSY? </a:t>
            </a:r>
            <a:r>
              <a:rPr lang="en-GB" dirty="0" err="1" smtClean="0"/>
              <a:t>Blaenlwytho</a:t>
            </a:r>
            <a:r>
              <a:rPr lang="en-GB" dirty="0" smtClean="0"/>
              <a:t> </a:t>
            </a:r>
            <a:r>
              <a:rPr lang="en-GB" dirty="0" err="1" smtClean="0"/>
              <a:t>gwybodaeth</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hlinkClick r:id="rId2"/>
              </a:rPr>
              <a:t>https</a:t>
            </a:r>
            <a:r>
              <a:rPr lang="en-GB" dirty="0">
                <a:hlinkClick r:id="rId2"/>
              </a:rPr>
              <a:t>://</a:t>
            </a:r>
            <a:r>
              <a:rPr lang="en-GB" dirty="0" smtClean="0">
                <a:hlinkClick r:id="rId2"/>
              </a:rPr>
              <a:t>www.bing.com/videos/search?q=hOW+TO+PLAN+AN+ENQUIRY+BASED+LEARNING+PROJECT+IN+PRIMARY+SCIENCE&amp;view=detail&amp;mid=4CA29128D14A70D17D6D4CA29128D14A70D17D6D&amp;FORM=VIRE</a:t>
            </a:r>
            <a:endParaRPr lang="en-GB" dirty="0" smtClean="0"/>
          </a:p>
          <a:p>
            <a:r>
              <a:rPr lang="en-GB" dirty="0" err="1" smtClean="0"/>
              <a:t>Clipiau</a:t>
            </a:r>
            <a:r>
              <a:rPr lang="en-GB" dirty="0" smtClean="0"/>
              <a:t> </a:t>
            </a:r>
            <a:r>
              <a:rPr lang="en-GB" dirty="0" err="1" smtClean="0"/>
              <a:t>fidio</a:t>
            </a:r>
            <a:endParaRPr lang="en-GB" dirty="0" smtClean="0"/>
          </a:p>
          <a:p>
            <a:r>
              <a:rPr lang="en-GB" dirty="0">
                <a:hlinkClick r:id="rId3"/>
              </a:rPr>
              <a:t>https://</a:t>
            </a:r>
            <a:r>
              <a:rPr lang="en-GB" dirty="0" smtClean="0">
                <a:hlinkClick r:id="rId3"/>
              </a:rPr>
              <a:t>www.bing.com/videos/search?q=hOW+TO+PLAN+AN+ENQUIRY+BASED+LEARNING+PROJECT+IN+PRIMARY+SCIENCE&amp;qpvt=hOW+TO+PLAN+AN+ENQUIRY+BASED+LEARNING+PROJECT+IN+PRIMARY+SCIENCE&amp;FORM=VDRE</a:t>
            </a:r>
            <a:endParaRPr lang="en-GB" dirty="0"/>
          </a:p>
          <a:p>
            <a:r>
              <a:rPr lang="en-GB" dirty="0" err="1" smtClean="0"/>
              <a:t>Astudiaethau</a:t>
            </a:r>
            <a:r>
              <a:rPr lang="en-GB" dirty="0" smtClean="0"/>
              <a:t> </a:t>
            </a:r>
            <a:r>
              <a:rPr lang="en-GB" dirty="0" err="1" smtClean="0"/>
              <a:t>Achos</a:t>
            </a:r>
            <a:r>
              <a:rPr lang="en-GB" dirty="0" smtClean="0"/>
              <a:t>:</a:t>
            </a:r>
          </a:p>
          <a:p>
            <a:r>
              <a:rPr lang="en-GB" dirty="0">
                <a:hlinkClick r:id="rId4"/>
              </a:rPr>
              <a:t>http://</a:t>
            </a:r>
            <a:r>
              <a:rPr lang="en-GB" dirty="0" smtClean="0">
                <a:hlinkClick r:id="rId4"/>
              </a:rPr>
              <a:t>www.cienciaviva.pt/projectos/pollen/guia.pdf</a:t>
            </a:r>
            <a:endParaRPr lang="en-GB" dirty="0" smtClean="0"/>
          </a:p>
          <a:p>
            <a:r>
              <a:rPr lang="en-GB" dirty="0" err="1" smtClean="0"/>
              <a:t>Yn</a:t>
            </a:r>
            <a:r>
              <a:rPr lang="en-GB" dirty="0" smtClean="0"/>
              <a:t> y </a:t>
            </a:r>
            <a:r>
              <a:rPr lang="en-GB" dirty="0" err="1" smtClean="0"/>
              <a:t>Cyfnod</a:t>
            </a:r>
            <a:r>
              <a:rPr lang="en-GB" dirty="0" smtClean="0"/>
              <a:t> Sylfaen:</a:t>
            </a:r>
          </a:p>
          <a:p>
            <a:r>
              <a:rPr lang="en-GB" dirty="0">
                <a:hlinkClick r:id="rId5"/>
              </a:rPr>
              <a:t>https://</a:t>
            </a:r>
            <a:r>
              <a:rPr lang="en-GB" dirty="0" smtClean="0">
                <a:hlinkClick r:id="rId5"/>
              </a:rPr>
              <a:t>www.britishcouncil.org/voices-magazine/how-use-inquiry-based-learning-young-learners</a:t>
            </a:r>
            <a:endParaRPr lang="en-GB" dirty="0" smtClean="0"/>
          </a:p>
          <a:p>
            <a:endParaRPr lang="en-GB" dirty="0"/>
          </a:p>
        </p:txBody>
      </p:sp>
    </p:spTree>
    <p:extLst>
      <p:ext uri="{BB962C8B-B14F-4D97-AF65-F5344CB8AC3E}">
        <p14:creationId xmlns:p14="http://schemas.microsoft.com/office/powerpoint/2010/main" val="1926592708"/>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Darlith</a:t>
            </a:r>
            <a:r>
              <a:rPr lang="en-GB" dirty="0" smtClean="0"/>
              <a:t> 2</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sz="4000" dirty="0" err="1" smtClean="0"/>
              <a:t>Gwyddoniaeth</a:t>
            </a:r>
            <a:r>
              <a:rPr lang="en-GB" sz="4000" dirty="0" smtClean="0"/>
              <a:t> a DSY</a:t>
            </a:r>
            <a:endParaRPr lang="en-GB" sz="4000" dirty="0"/>
          </a:p>
        </p:txBody>
      </p:sp>
    </p:spTree>
    <p:extLst>
      <p:ext uri="{BB962C8B-B14F-4D97-AF65-F5344CB8AC3E}">
        <p14:creationId xmlns:p14="http://schemas.microsoft.com/office/powerpoint/2010/main" val="169632762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853870"/>
            <a:ext cx="10058400" cy="1450757"/>
          </a:xfrm>
        </p:spPr>
        <p:txBody>
          <a:bodyPr>
            <a:normAutofit fontScale="90000"/>
          </a:bodyPr>
          <a:lstStyle/>
          <a:p>
            <a:r>
              <a:rPr lang="en-GB" b="1" dirty="0" err="1" smtClean="0">
                <a:solidFill>
                  <a:schemeClr val="tx1"/>
                </a:solidFill>
              </a:rPr>
              <a:t>Dyfyniadau</a:t>
            </a:r>
            <a:r>
              <a:rPr lang="en-GB" b="1" dirty="0" smtClean="0">
                <a:solidFill>
                  <a:schemeClr val="tx1"/>
                </a:solidFill>
              </a:rPr>
              <a:t> o Turner</a:t>
            </a:r>
            <a:r>
              <a:rPr lang="en-GB" b="1" dirty="0">
                <a:solidFill>
                  <a:schemeClr val="tx1"/>
                </a:solidFill>
              </a:rPr>
              <a:t>, J. et al. (2011) </a:t>
            </a:r>
            <a:r>
              <a:rPr lang="en-GB" b="1" i="1" dirty="0">
                <a:solidFill>
                  <a:schemeClr val="tx1"/>
                </a:solidFill>
              </a:rPr>
              <a:t>It’s not fair or is it?. </a:t>
            </a:r>
            <a:r>
              <a:rPr lang="en-GB" b="1" dirty="0" err="1" smtClean="0">
                <a:solidFill>
                  <a:schemeClr val="tx1"/>
                </a:solidFill>
              </a:rPr>
              <a:t>Sandbach</a:t>
            </a:r>
            <a:r>
              <a:rPr lang="en-GB" b="1" dirty="0" smtClean="0">
                <a:solidFill>
                  <a:schemeClr val="tx1"/>
                </a:solidFill>
              </a:rPr>
              <a:t>: </a:t>
            </a:r>
            <a:r>
              <a:rPr lang="en-GB" b="1" dirty="0">
                <a:solidFill>
                  <a:schemeClr val="tx1"/>
                </a:solidFill>
              </a:rPr>
              <a:t>MHE.</a:t>
            </a:r>
            <a:br>
              <a:rPr lang="en-GB" b="1" dirty="0">
                <a:solidFill>
                  <a:schemeClr val="tx1"/>
                </a:solidFill>
              </a:rPr>
            </a:br>
            <a:endParaRPr lang="en-GB" dirty="0"/>
          </a:p>
        </p:txBody>
      </p:sp>
      <p:sp>
        <p:nvSpPr>
          <p:cNvPr id="3" name="Content Placeholder 2"/>
          <p:cNvSpPr>
            <a:spLocks noGrp="1"/>
          </p:cNvSpPr>
          <p:nvPr>
            <p:ph idx="1"/>
          </p:nvPr>
        </p:nvSpPr>
        <p:spPr/>
        <p:txBody>
          <a:bodyPr>
            <a:normAutofit lnSpcReduction="10000"/>
          </a:bodyPr>
          <a:lstStyle/>
          <a:p>
            <a:endParaRPr lang="en-GB" dirty="0" smtClean="0"/>
          </a:p>
          <a:p>
            <a:r>
              <a:rPr lang="en-GB" sz="3200" dirty="0" smtClean="0">
                <a:solidFill>
                  <a:schemeClr val="tx1"/>
                </a:solidFill>
              </a:rPr>
              <a:t>“Science enquiry is what children do in order to answer scientific questions about the world around them. Different types of questions and situations require different types of enquiry.” </a:t>
            </a:r>
          </a:p>
          <a:p>
            <a:r>
              <a:rPr lang="en-GB" sz="3200" dirty="0">
                <a:solidFill>
                  <a:schemeClr val="tx1"/>
                </a:solidFill>
              </a:rPr>
              <a:t>“If you know about the different types of enquiry, then you can build this into your planning. If children know about the different types of enquiry, then they can make decisions about which will be best in different situations.”</a:t>
            </a:r>
          </a:p>
          <a:p>
            <a:endParaRPr lang="en-GB" dirty="0"/>
          </a:p>
        </p:txBody>
      </p:sp>
    </p:spTree>
    <p:extLst>
      <p:ext uri="{BB962C8B-B14F-4D97-AF65-F5344CB8AC3E}">
        <p14:creationId xmlns:p14="http://schemas.microsoft.com/office/powerpoint/2010/main" val="71098341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nvPr>
        </p:nvGraphicFramePr>
        <p:xfrm>
          <a:off x="1601189" y="1368433"/>
          <a:ext cx="5837997" cy="2219960"/>
        </p:xfrm>
        <a:graphic>
          <a:graphicData uri="http://schemas.openxmlformats.org/drawingml/2006/table">
            <a:tbl>
              <a:tblPr firstRow="1" bandRow="1">
                <a:tableStyleId>{5C22544A-7EE6-4342-B048-85BDC9FD1C3A}</a:tableStyleId>
              </a:tblPr>
              <a:tblGrid>
                <a:gridCol w="5837997">
                  <a:extLst>
                    <a:ext uri="{9D8B030D-6E8A-4147-A177-3AD203B41FA5}">
                      <a16:colId xmlns:a16="http://schemas.microsoft.com/office/drawing/2014/main" val="20000"/>
                    </a:ext>
                  </a:extLst>
                </a:gridCol>
              </a:tblGrid>
              <a:tr h="370840">
                <a:tc>
                  <a:txBody>
                    <a:bodyPr/>
                    <a:lstStyle/>
                    <a:p>
                      <a:r>
                        <a:rPr lang="en-GB" dirty="0" err="1" smtClean="0"/>
                        <a:t>Cynllunio</a:t>
                      </a:r>
                      <a:endParaRPr lang="en-US" dirty="0"/>
                    </a:p>
                  </a:txBody>
                  <a:tcPr/>
                </a:tc>
                <a:extLst>
                  <a:ext uri="{0D108BD9-81ED-4DB2-BD59-A6C34878D82A}">
                    <a16:rowId xmlns:a16="http://schemas.microsoft.com/office/drawing/2014/main" val="10000"/>
                  </a:ext>
                </a:extLst>
              </a:tr>
              <a:tr h="370840">
                <a:tc>
                  <a:txBody>
                    <a:bodyPr/>
                    <a:lstStyle/>
                    <a:p>
                      <a:r>
                        <a:rPr lang="en-GB" dirty="0" err="1" smtClean="0"/>
                        <a:t>Darganfod</a:t>
                      </a:r>
                      <a:r>
                        <a:rPr lang="en-GB" dirty="0" smtClean="0"/>
                        <a:t> </a:t>
                      </a:r>
                      <a:r>
                        <a:rPr lang="en-GB" dirty="0" err="1" smtClean="0"/>
                        <a:t>tystiolaeth</a:t>
                      </a:r>
                      <a:r>
                        <a:rPr lang="en-GB" dirty="0" smtClean="0"/>
                        <a:t>,</a:t>
                      </a:r>
                      <a:r>
                        <a:rPr lang="en-GB" baseline="0" dirty="0" smtClean="0"/>
                        <a:t> </a:t>
                      </a:r>
                      <a:r>
                        <a:rPr lang="en-GB" baseline="0" dirty="0" err="1" smtClean="0"/>
                        <a:t>gwybodaeth</a:t>
                      </a:r>
                      <a:r>
                        <a:rPr lang="en-GB" baseline="0" dirty="0" smtClean="0"/>
                        <a:t> a </a:t>
                      </a:r>
                      <a:r>
                        <a:rPr lang="en-GB" baseline="0" dirty="0" err="1" smtClean="0"/>
                        <a:t>syniadau</a:t>
                      </a:r>
                      <a:endParaRPr lang="en-US" dirty="0"/>
                    </a:p>
                  </a:txBody>
                  <a:tcPr/>
                </a:tc>
                <a:extLst>
                  <a:ext uri="{0D108BD9-81ED-4DB2-BD59-A6C34878D82A}">
                    <a16:rowId xmlns:a16="http://schemas.microsoft.com/office/drawing/2014/main" val="10001"/>
                  </a:ext>
                </a:extLst>
              </a:tr>
              <a:tr h="323121">
                <a:tc>
                  <a:txBody>
                    <a:bodyPr/>
                    <a:lstStyle/>
                    <a:p>
                      <a:r>
                        <a:rPr lang="en-GB" dirty="0" err="1" smtClean="0"/>
                        <a:t>Dulliau</a:t>
                      </a:r>
                      <a:r>
                        <a:rPr lang="en-GB" baseline="0" dirty="0" smtClean="0"/>
                        <a:t> a </a:t>
                      </a:r>
                      <a:r>
                        <a:rPr lang="en-GB" baseline="0" dirty="0" err="1" smtClean="0"/>
                        <a:t>strategaethau</a:t>
                      </a:r>
                      <a:endParaRPr lang="en-US" dirty="0"/>
                    </a:p>
                  </a:txBody>
                  <a:tcPr/>
                </a:tc>
                <a:extLst>
                  <a:ext uri="{0D108BD9-81ED-4DB2-BD59-A6C34878D82A}">
                    <a16:rowId xmlns:a16="http://schemas.microsoft.com/office/drawing/2014/main" val="10002"/>
                  </a:ext>
                </a:extLst>
              </a:tr>
              <a:tr h="370840">
                <a:tc>
                  <a:txBody>
                    <a:bodyPr/>
                    <a:lstStyle/>
                    <a:p>
                      <a:r>
                        <a:rPr lang="en-GB" dirty="0" err="1" smtClean="0"/>
                        <a:t>Rhagfynegi</a:t>
                      </a:r>
                      <a:endParaRPr lang="en-US" dirty="0"/>
                    </a:p>
                  </a:txBody>
                  <a:tcPr/>
                </a:tc>
                <a:extLst>
                  <a:ext uri="{0D108BD9-81ED-4DB2-BD59-A6C34878D82A}">
                    <a16:rowId xmlns:a16="http://schemas.microsoft.com/office/drawing/2014/main" val="10003"/>
                  </a:ext>
                </a:extLst>
              </a:tr>
              <a:tr h="370840">
                <a:tc>
                  <a:txBody>
                    <a:bodyPr/>
                    <a:lstStyle/>
                    <a:p>
                      <a:r>
                        <a:rPr lang="en-GB" dirty="0" err="1" smtClean="0"/>
                        <a:t>Profi’n</a:t>
                      </a:r>
                      <a:r>
                        <a:rPr lang="en-GB" dirty="0" smtClean="0"/>
                        <a:t> </a:t>
                      </a:r>
                      <a:r>
                        <a:rPr lang="en-GB" dirty="0" err="1" smtClean="0"/>
                        <a:t>deg</a:t>
                      </a:r>
                      <a:endParaRPr lang="en-US" dirty="0"/>
                    </a:p>
                  </a:txBody>
                  <a:tcPr/>
                </a:tc>
                <a:extLst>
                  <a:ext uri="{0D108BD9-81ED-4DB2-BD59-A6C34878D82A}">
                    <a16:rowId xmlns:a16="http://schemas.microsoft.com/office/drawing/2014/main" val="10004"/>
                  </a:ext>
                </a:extLst>
              </a:tr>
              <a:tr h="370840">
                <a:tc>
                  <a:txBody>
                    <a:bodyPr/>
                    <a:lstStyle/>
                    <a:p>
                      <a:r>
                        <a:rPr lang="en-GB" dirty="0" err="1" smtClean="0"/>
                        <a:t>Creu</a:t>
                      </a:r>
                      <a:r>
                        <a:rPr lang="en-GB" dirty="0" smtClean="0"/>
                        <a:t> </a:t>
                      </a:r>
                      <a:r>
                        <a:rPr lang="en-GB" dirty="0" err="1" smtClean="0"/>
                        <a:t>meini</a:t>
                      </a:r>
                      <a:r>
                        <a:rPr lang="en-GB" dirty="0" smtClean="0"/>
                        <a:t> </a:t>
                      </a:r>
                      <a:r>
                        <a:rPr lang="en-GB" dirty="0" err="1" smtClean="0"/>
                        <a:t>prawf</a:t>
                      </a:r>
                      <a:endParaRPr lang="en-US" dirty="0"/>
                    </a:p>
                  </a:txBody>
                  <a:tcPr/>
                </a:tc>
                <a:extLst>
                  <a:ext uri="{0D108BD9-81ED-4DB2-BD59-A6C34878D82A}">
                    <a16:rowId xmlns:a16="http://schemas.microsoft.com/office/drawing/2014/main" val="10005"/>
                  </a:ext>
                </a:extLst>
              </a:tr>
            </a:tbl>
          </a:graphicData>
        </a:graphic>
      </p:graphicFrame>
      <p:sp>
        <p:nvSpPr>
          <p:cNvPr id="3" name="Title 2"/>
          <p:cNvSpPr>
            <a:spLocks noGrp="1"/>
          </p:cNvSpPr>
          <p:nvPr>
            <p:ph type="title"/>
          </p:nvPr>
        </p:nvSpPr>
        <p:spPr>
          <a:xfrm>
            <a:off x="1981200" y="0"/>
            <a:ext cx="8976102" cy="1143000"/>
          </a:xfrm>
        </p:spPr>
        <p:txBody>
          <a:bodyPr>
            <a:normAutofit/>
          </a:bodyPr>
          <a:lstStyle/>
          <a:p>
            <a:r>
              <a:rPr lang="en-GB" sz="1800" b="1" dirty="0" smtClean="0"/>
              <a:t/>
            </a:r>
            <a:br>
              <a:rPr lang="en-GB" sz="1800" b="1" dirty="0" smtClean="0"/>
            </a:br>
            <a:r>
              <a:rPr lang="en-GB" sz="2400" b="1" dirty="0" err="1" smtClean="0"/>
              <a:t>Adolygu</a:t>
            </a:r>
            <a:r>
              <a:rPr lang="en-GB" sz="2400" b="1" dirty="0" smtClean="0"/>
              <a:t> Poster </a:t>
            </a:r>
            <a:r>
              <a:rPr lang="en-GB" sz="2400" b="1" dirty="0" err="1" smtClean="0"/>
              <a:t>Sgiliau</a:t>
            </a:r>
            <a:r>
              <a:rPr lang="en-GB" sz="2400" b="1" dirty="0" smtClean="0"/>
              <a:t> Gwyddoniaeth: </a:t>
            </a:r>
            <a:r>
              <a:rPr lang="en-GB" sz="2400" dirty="0" err="1" smtClean="0"/>
              <a:t>Nodweddion</a:t>
            </a:r>
            <a:r>
              <a:rPr lang="en-GB" sz="2400" dirty="0" smtClean="0"/>
              <a:t> </a:t>
            </a:r>
            <a:r>
              <a:rPr lang="en-GB" sz="2400" dirty="0" err="1" smtClean="0"/>
              <a:t>Llinynnau</a:t>
            </a:r>
            <a:r>
              <a:rPr lang="en-GB" sz="2400" dirty="0" smtClean="0"/>
              <a:t> dilyniant </a:t>
            </a:r>
            <a:r>
              <a:rPr lang="en-GB" sz="2400" b="1" dirty="0" smtClean="0"/>
              <a:t>L1-L5 </a:t>
            </a:r>
            <a:r>
              <a:rPr lang="en-GB" sz="2400" b="1" dirty="0"/>
              <a:t>(L1-3 =O4-6)  </a:t>
            </a:r>
            <a:r>
              <a:rPr lang="en-GB" sz="2400" b="1" i="1" dirty="0" err="1" smtClean="0"/>
              <a:t>ystyriwch</a:t>
            </a:r>
            <a:r>
              <a:rPr lang="en-GB" sz="2400" b="1" i="1" dirty="0" smtClean="0"/>
              <a:t> </a:t>
            </a:r>
            <a:r>
              <a:rPr lang="en-GB" sz="2400" b="1" i="1" dirty="0" err="1" smtClean="0"/>
              <a:t>eto</a:t>
            </a:r>
            <a:r>
              <a:rPr lang="en-GB" sz="2400" b="1" i="1" dirty="0"/>
              <a:t> </a:t>
            </a:r>
            <a:r>
              <a:rPr lang="en-GB" sz="2400" b="1" i="1" dirty="0" err="1" smtClean="0"/>
              <a:t>gyda</a:t>
            </a:r>
            <a:r>
              <a:rPr lang="en-GB" sz="2400" b="1" i="1" dirty="0" smtClean="0"/>
              <a:t> grid</a:t>
            </a:r>
            <a:r>
              <a:rPr lang="en-GB" sz="2400" b="1" i="1" dirty="0"/>
              <a:t> </a:t>
            </a:r>
            <a:r>
              <a:rPr lang="en-GB" sz="2400" b="1" i="1" dirty="0" err="1" smtClean="0"/>
              <a:t>dilyniant“It’s</a:t>
            </a:r>
            <a:r>
              <a:rPr lang="en-GB" sz="2400" b="1" i="1" dirty="0" smtClean="0"/>
              <a:t> </a:t>
            </a:r>
            <a:r>
              <a:rPr lang="en-GB" sz="2400" b="1" i="1" dirty="0"/>
              <a:t>Not </a:t>
            </a:r>
            <a:r>
              <a:rPr lang="en-GB" sz="2400" b="1" i="1" dirty="0" smtClean="0"/>
              <a:t>Fair” .</a:t>
            </a:r>
            <a:endParaRPr lang="en-US" sz="2400" dirty="0"/>
          </a:p>
        </p:txBody>
      </p:sp>
      <p:graphicFrame>
        <p:nvGraphicFramePr>
          <p:cNvPr id="7" name="Table 6"/>
          <p:cNvGraphicFramePr>
            <a:graphicFrameLocks noGrp="1"/>
          </p:cNvGraphicFramePr>
          <p:nvPr>
            <p:extLst/>
          </p:nvPr>
        </p:nvGraphicFramePr>
        <p:xfrm>
          <a:off x="8028122" y="2417736"/>
          <a:ext cx="3058334" cy="2596431"/>
        </p:xfrm>
        <a:graphic>
          <a:graphicData uri="http://schemas.openxmlformats.org/drawingml/2006/table">
            <a:tbl>
              <a:tblPr firstRow="1" bandRow="1">
                <a:tableStyleId>{5C22544A-7EE6-4342-B048-85BDC9FD1C3A}</a:tableStyleId>
              </a:tblPr>
              <a:tblGrid>
                <a:gridCol w="3058334">
                  <a:extLst>
                    <a:ext uri="{9D8B030D-6E8A-4147-A177-3AD203B41FA5}">
                      <a16:colId xmlns:a16="http://schemas.microsoft.com/office/drawing/2014/main" val="20000"/>
                    </a:ext>
                  </a:extLst>
                </a:gridCol>
              </a:tblGrid>
              <a:tr h="366555">
                <a:tc>
                  <a:txBody>
                    <a:bodyPr/>
                    <a:lstStyle/>
                    <a:p>
                      <a:r>
                        <a:rPr lang="en-GB" dirty="0" err="1" smtClean="0"/>
                        <a:t>Datblygu</a:t>
                      </a:r>
                      <a:endParaRPr lang="en-US" dirty="0"/>
                    </a:p>
                  </a:txBody>
                  <a:tcPr/>
                </a:tc>
                <a:extLst>
                  <a:ext uri="{0D108BD9-81ED-4DB2-BD59-A6C34878D82A}">
                    <a16:rowId xmlns:a16="http://schemas.microsoft.com/office/drawing/2014/main" val="10000"/>
                  </a:ext>
                </a:extLst>
              </a:tr>
              <a:tr h="371646">
                <a:tc>
                  <a:txBody>
                    <a:bodyPr/>
                    <a:lstStyle/>
                    <a:p>
                      <a:r>
                        <a:rPr lang="en-GB" dirty="0" err="1" smtClean="0"/>
                        <a:t>Arsylwi</a:t>
                      </a:r>
                      <a:r>
                        <a:rPr lang="en-GB" dirty="0" smtClean="0"/>
                        <a:t>/</a:t>
                      </a:r>
                      <a:r>
                        <a:rPr lang="en-GB" dirty="0" err="1" smtClean="0"/>
                        <a:t>mesur</a:t>
                      </a:r>
                      <a:endParaRPr lang="en-US" dirty="0"/>
                    </a:p>
                  </a:txBody>
                  <a:tcPr/>
                </a:tc>
                <a:extLst>
                  <a:ext uri="{0D108BD9-81ED-4DB2-BD59-A6C34878D82A}">
                    <a16:rowId xmlns:a16="http://schemas.microsoft.com/office/drawing/2014/main" val="10001"/>
                  </a:ext>
                </a:extLst>
              </a:tr>
              <a:tr h="371646">
                <a:tc>
                  <a:txBody>
                    <a:bodyPr/>
                    <a:lstStyle/>
                    <a:p>
                      <a:r>
                        <a:rPr lang="en-GB" dirty="0" err="1" smtClean="0"/>
                        <a:t>Monitro</a:t>
                      </a:r>
                      <a:r>
                        <a:rPr lang="en-GB" dirty="0" smtClean="0"/>
                        <a:t> </a:t>
                      </a:r>
                      <a:r>
                        <a:rPr lang="en-GB" dirty="0" err="1" smtClean="0"/>
                        <a:t>cynnydd</a:t>
                      </a:r>
                      <a:endParaRPr lang="en-US" dirty="0"/>
                    </a:p>
                  </a:txBody>
                  <a:tcPr/>
                </a:tc>
                <a:extLst>
                  <a:ext uri="{0D108BD9-81ED-4DB2-BD59-A6C34878D82A}">
                    <a16:rowId xmlns:a16="http://schemas.microsoft.com/office/drawing/2014/main" val="10002"/>
                  </a:ext>
                </a:extLst>
              </a:tr>
              <a:tr h="371646">
                <a:tc>
                  <a:txBody>
                    <a:bodyPr/>
                    <a:lstStyle/>
                    <a:p>
                      <a:r>
                        <a:rPr lang="en-GB" dirty="0" err="1" smtClean="0"/>
                        <a:t>Cyfleu</a:t>
                      </a:r>
                      <a:r>
                        <a:rPr lang="en-GB" dirty="0" smtClean="0"/>
                        <a:t> </a:t>
                      </a:r>
                      <a:r>
                        <a:rPr lang="en-GB" dirty="0" err="1" smtClean="0"/>
                        <a:t>darganfyddiadau</a:t>
                      </a:r>
                      <a:endParaRPr lang="en-US" dirty="0"/>
                    </a:p>
                  </a:txBody>
                  <a:tcPr/>
                </a:tc>
                <a:extLst>
                  <a:ext uri="{0D108BD9-81ED-4DB2-BD59-A6C34878D82A}">
                    <a16:rowId xmlns:a16="http://schemas.microsoft.com/office/drawing/2014/main" val="10003"/>
                  </a:ext>
                </a:extLst>
              </a:tr>
              <a:tr h="371646">
                <a:tc>
                  <a:txBody>
                    <a:bodyPr/>
                    <a:lstStyle/>
                    <a:p>
                      <a:r>
                        <a:rPr lang="en-GB" dirty="0" err="1" smtClean="0"/>
                        <a:t>Adolygu</a:t>
                      </a:r>
                      <a:r>
                        <a:rPr lang="en-GB" baseline="0" dirty="0" smtClean="0"/>
                        <a:t> </a:t>
                      </a:r>
                      <a:r>
                        <a:rPr lang="en-GB" baseline="0" dirty="0" err="1" smtClean="0"/>
                        <a:t>darganfyddiadau</a:t>
                      </a:r>
                      <a:endParaRPr lang="en-US" dirty="0"/>
                    </a:p>
                  </a:txBody>
                  <a:tcPr/>
                </a:tc>
                <a:extLst>
                  <a:ext uri="{0D108BD9-81ED-4DB2-BD59-A6C34878D82A}">
                    <a16:rowId xmlns:a16="http://schemas.microsoft.com/office/drawing/2014/main" val="10004"/>
                  </a:ext>
                </a:extLst>
              </a:tr>
              <a:tr h="371646">
                <a:tc>
                  <a:txBody>
                    <a:bodyPr/>
                    <a:lstStyle/>
                    <a:p>
                      <a:r>
                        <a:rPr lang="en-GB" dirty="0" err="1" smtClean="0"/>
                        <a:t>Esboniad</a:t>
                      </a:r>
                      <a:endParaRPr lang="en-US" dirty="0"/>
                    </a:p>
                  </a:txBody>
                  <a:tcPr/>
                </a:tc>
                <a:extLst>
                  <a:ext uri="{0D108BD9-81ED-4DB2-BD59-A6C34878D82A}">
                    <a16:rowId xmlns:a16="http://schemas.microsoft.com/office/drawing/2014/main" val="10005"/>
                  </a:ext>
                </a:extLst>
              </a:tr>
              <a:tr h="371646">
                <a:tc>
                  <a:txBody>
                    <a:bodyPr/>
                    <a:lstStyle/>
                    <a:p>
                      <a:r>
                        <a:rPr lang="en-GB" dirty="0" err="1" smtClean="0"/>
                        <a:t>Casgliadau</a:t>
                      </a:r>
                      <a:r>
                        <a:rPr lang="en-GB" dirty="0" smtClean="0"/>
                        <a:t>/</a:t>
                      </a:r>
                      <a:r>
                        <a:rPr lang="en-GB" dirty="0" err="1" smtClean="0"/>
                        <a:t>penderfyniadau</a:t>
                      </a:r>
                      <a:endParaRPr lang="en-US" dirty="0"/>
                    </a:p>
                  </a:txBody>
                  <a:tcPr/>
                </a:tc>
                <a:extLst>
                  <a:ext uri="{0D108BD9-81ED-4DB2-BD59-A6C34878D82A}">
                    <a16:rowId xmlns:a16="http://schemas.microsoft.com/office/drawing/2014/main" val="10006"/>
                  </a:ext>
                </a:extLst>
              </a:tr>
            </a:tbl>
          </a:graphicData>
        </a:graphic>
      </p:graphicFrame>
      <p:graphicFrame>
        <p:nvGraphicFramePr>
          <p:cNvPr id="8" name="Table 7"/>
          <p:cNvGraphicFramePr>
            <a:graphicFrameLocks noGrp="1"/>
          </p:cNvGraphicFramePr>
          <p:nvPr>
            <p:extLst/>
          </p:nvPr>
        </p:nvGraphicFramePr>
        <p:xfrm>
          <a:off x="1601189" y="4013395"/>
          <a:ext cx="5272642" cy="1483360"/>
        </p:xfrm>
        <a:graphic>
          <a:graphicData uri="http://schemas.openxmlformats.org/drawingml/2006/table">
            <a:tbl>
              <a:tblPr firstRow="1" bandRow="1">
                <a:tableStyleId>{5C22544A-7EE6-4342-B048-85BDC9FD1C3A}</a:tableStyleId>
              </a:tblPr>
              <a:tblGrid>
                <a:gridCol w="5272642">
                  <a:extLst>
                    <a:ext uri="{9D8B030D-6E8A-4147-A177-3AD203B41FA5}">
                      <a16:colId xmlns:a16="http://schemas.microsoft.com/office/drawing/2014/main" val="20000"/>
                    </a:ext>
                  </a:extLst>
                </a:gridCol>
              </a:tblGrid>
              <a:tr h="370840">
                <a:tc>
                  <a:txBody>
                    <a:bodyPr/>
                    <a:lstStyle/>
                    <a:p>
                      <a:r>
                        <a:rPr lang="en-GB" dirty="0" err="1" smtClean="0"/>
                        <a:t>Adfyfyrio</a:t>
                      </a:r>
                      <a:r>
                        <a:rPr lang="en-GB" baseline="0" dirty="0" smtClean="0"/>
                        <a:t>  (</a:t>
                      </a:r>
                      <a:r>
                        <a:rPr lang="en-GB" baseline="0" dirty="0" err="1" smtClean="0"/>
                        <a:t>myfyrio</a:t>
                      </a:r>
                      <a:r>
                        <a:rPr lang="en-GB" baseline="0" dirty="0" smtClean="0"/>
                        <a:t> </a:t>
                      </a:r>
                      <a:r>
                        <a:rPr lang="en-GB" baseline="0" dirty="0" err="1" smtClean="0"/>
                        <a:t>wedi</a:t>
                      </a:r>
                      <a:r>
                        <a:rPr lang="en-GB" baseline="0" dirty="0" smtClean="0"/>
                        <a:t> </a:t>
                      </a:r>
                      <a:r>
                        <a:rPr lang="en-GB" baseline="0" dirty="0" err="1" smtClean="0"/>
                        <a:t>nodi</a:t>
                      </a:r>
                      <a:r>
                        <a:rPr lang="en-GB" baseline="0" dirty="0" smtClean="0"/>
                        <a:t>)</a:t>
                      </a:r>
                      <a:endParaRPr lang="en-US" dirty="0"/>
                    </a:p>
                  </a:txBody>
                  <a:tcPr/>
                </a:tc>
                <a:extLst>
                  <a:ext uri="{0D108BD9-81ED-4DB2-BD59-A6C34878D82A}">
                    <a16:rowId xmlns:a16="http://schemas.microsoft.com/office/drawing/2014/main" val="10000"/>
                  </a:ext>
                </a:extLst>
              </a:tr>
              <a:tr h="370840">
                <a:tc>
                  <a:txBody>
                    <a:bodyPr/>
                    <a:lstStyle/>
                    <a:p>
                      <a:r>
                        <a:rPr lang="en-GB" dirty="0" err="1" smtClean="0"/>
                        <a:t>Adolygu</a:t>
                      </a:r>
                      <a:r>
                        <a:rPr lang="en-GB" dirty="0" smtClean="0"/>
                        <a:t> </a:t>
                      </a:r>
                      <a:r>
                        <a:rPr lang="en-GB" dirty="0" err="1" smtClean="0"/>
                        <a:t>llwyddiant</a:t>
                      </a:r>
                      <a:endParaRPr lang="en-US" dirty="0"/>
                    </a:p>
                  </a:txBody>
                  <a:tcPr/>
                </a:tc>
                <a:extLst>
                  <a:ext uri="{0D108BD9-81ED-4DB2-BD59-A6C34878D82A}">
                    <a16:rowId xmlns:a16="http://schemas.microsoft.com/office/drawing/2014/main" val="10001"/>
                  </a:ext>
                </a:extLst>
              </a:tr>
              <a:tr h="370840">
                <a:tc>
                  <a:txBody>
                    <a:bodyPr/>
                    <a:lstStyle/>
                    <a:p>
                      <a:r>
                        <a:rPr lang="en-GB" dirty="0" err="1" smtClean="0"/>
                        <a:t>Gwerthuso</a:t>
                      </a:r>
                      <a:r>
                        <a:rPr lang="en-GB" baseline="0" dirty="0" smtClean="0"/>
                        <a:t> </a:t>
                      </a:r>
                      <a:r>
                        <a:rPr lang="en-GB" baseline="0" dirty="0" err="1" smtClean="0"/>
                        <a:t>dysgu</a:t>
                      </a:r>
                      <a:endParaRPr lang="en-US" dirty="0"/>
                    </a:p>
                  </a:txBody>
                  <a:tcPr/>
                </a:tc>
                <a:extLst>
                  <a:ext uri="{0D108BD9-81ED-4DB2-BD59-A6C34878D82A}">
                    <a16:rowId xmlns:a16="http://schemas.microsoft.com/office/drawing/2014/main" val="10002"/>
                  </a:ext>
                </a:extLst>
              </a:tr>
              <a:tr h="370840">
                <a:tc>
                  <a:txBody>
                    <a:bodyPr/>
                    <a:lstStyle/>
                    <a:p>
                      <a:r>
                        <a:rPr lang="en-GB" dirty="0" err="1" smtClean="0"/>
                        <a:t>Cysylltu’r</a:t>
                      </a:r>
                      <a:r>
                        <a:rPr lang="en-GB" dirty="0" smtClean="0"/>
                        <a:t> </a:t>
                      </a:r>
                      <a:r>
                        <a:rPr lang="en-GB" dirty="0" err="1" smtClean="0"/>
                        <a:t>dysgu</a:t>
                      </a:r>
                      <a:endParaRPr lang="en-US" dirty="0"/>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15504346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solidFill>
                  <a:schemeClr val="tx1"/>
                </a:solidFill>
              </a:rPr>
              <a:t>Dyfyniad</a:t>
            </a:r>
            <a:r>
              <a:rPr lang="en-GB" b="1" dirty="0" smtClean="0">
                <a:solidFill>
                  <a:schemeClr val="tx1"/>
                </a:solidFill>
              </a:rPr>
              <a:t> o Turner</a:t>
            </a:r>
            <a:r>
              <a:rPr lang="en-GB" b="1" dirty="0">
                <a:solidFill>
                  <a:schemeClr val="tx1"/>
                </a:solidFill>
              </a:rPr>
              <a:t>, J. et al. (2011) </a:t>
            </a:r>
            <a:r>
              <a:rPr lang="en-GB" b="1" i="1" dirty="0">
                <a:solidFill>
                  <a:schemeClr val="tx1"/>
                </a:solidFill>
              </a:rPr>
              <a:t>It’s not fair or is it?. </a:t>
            </a:r>
            <a:r>
              <a:rPr lang="en-GB" b="1" dirty="0" err="1" smtClean="0">
                <a:solidFill>
                  <a:schemeClr val="tx1"/>
                </a:solidFill>
              </a:rPr>
              <a:t>Sandbach</a:t>
            </a:r>
            <a:r>
              <a:rPr lang="en-GB" b="1" dirty="0" smtClean="0">
                <a:solidFill>
                  <a:schemeClr val="tx1"/>
                </a:solidFill>
              </a:rPr>
              <a:t>: </a:t>
            </a:r>
            <a:r>
              <a:rPr lang="en-GB" b="1" dirty="0">
                <a:solidFill>
                  <a:schemeClr val="tx1"/>
                </a:solidFill>
              </a:rPr>
              <a:t>MHE.</a:t>
            </a:r>
            <a:endParaRPr lang="en-GB" dirty="0"/>
          </a:p>
        </p:txBody>
      </p:sp>
      <p:graphicFrame>
        <p:nvGraphicFramePr>
          <p:cNvPr id="4" name="Content Placeholder 3"/>
          <p:cNvGraphicFramePr>
            <a:graphicFrameLocks noGrp="1"/>
          </p:cNvGraphicFramePr>
          <p:nvPr>
            <p:ph idx="1"/>
            <p:extLst/>
          </p:nvPr>
        </p:nvGraphicFramePr>
        <p:xfrm>
          <a:off x="1097280" y="2301770"/>
          <a:ext cx="10058400" cy="2743200"/>
        </p:xfrm>
        <a:graphic>
          <a:graphicData uri="http://schemas.openxmlformats.org/drawingml/2006/table">
            <a:tbl>
              <a:tblPr firstRow="1" bandRow="1">
                <a:tableStyleId>{5C22544A-7EE6-4342-B048-85BDC9FD1C3A}</a:tableStyleId>
              </a:tblPr>
              <a:tblGrid>
                <a:gridCol w="4474104">
                  <a:extLst>
                    <a:ext uri="{9D8B030D-6E8A-4147-A177-3AD203B41FA5}">
                      <a16:colId xmlns:a16="http://schemas.microsoft.com/office/drawing/2014/main" val="20000"/>
                    </a:ext>
                  </a:extLst>
                </a:gridCol>
                <a:gridCol w="5584296">
                  <a:extLst>
                    <a:ext uri="{9D8B030D-6E8A-4147-A177-3AD203B41FA5}">
                      <a16:colId xmlns:a16="http://schemas.microsoft.com/office/drawing/2014/main" val="20001"/>
                    </a:ext>
                  </a:extLst>
                </a:gridCol>
              </a:tblGrid>
              <a:tr h="354083">
                <a:tc>
                  <a:txBody>
                    <a:bodyPr/>
                    <a:lstStyle/>
                    <a:p>
                      <a:r>
                        <a:rPr lang="en-GB" dirty="0" smtClean="0">
                          <a:solidFill>
                            <a:schemeClr val="tx1"/>
                          </a:solidFill>
                        </a:rPr>
                        <a:t>Exploring</a:t>
                      </a:r>
                      <a:endParaRPr lang="en-GB" dirty="0">
                        <a:solidFill>
                          <a:schemeClr val="tx1"/>
                        </a:solidFill>
                      </a:endParaRPr>
                    </a:p>
                  </a:txBody>
                  <a:tcPr/>
                </a:tc>
                <a:tc>
                  <a:txBody>
                    <a:bodyPr/>
                    <a:lstStyle/>
                    <a:p>
                      <a:r>
                        <a:rPr lang="en-GB" dirty="0" smtClean="0">
                          <a:solidFill>
                            <a:schemeClr val="tx1"/>
                          </a:solidFill>
                        </a:rPr>
                        <a:t>Children explore a question, statement, problem’ idea’ artefact, living thing or event as a starting point</a:t>
                      </a:r>
                      <a:endParaRPr lang="en-GB" dirty="0">
                        <a:solidFill>
                          <a:schemeClr val="tx1"/>
                        </a:solidFill>
                      </a:endParaRPr>
                    </a:p>
                  </a:txBody>
                  <a:tcPr/>
                </a:tc>
                <a:extLst>
                  <a:ext uri="{0D108BD9-81ED-4DB2-BD59-A6C34878D82A}">
                    <a16:rowId xmlns:a16="http://schemas.microsoft.com/office/drawing/2014/main" val="10000"/>
                  </a:ext>
                </a:extLst>
              </a:tr>
              <a:tr h="354083">
                <a:tc>
                  <a:txBody>
                    <a:bodyPr/>
                    <a:lstStyle/>
                    <a:p>
                      <a:r>
                        <a:rPr lang="en-GB" dirty="0" smtClean="0">
                          <a:solidFill>
                            <a:schemeClr val="tx1"/>
                          </a:solidFill>
                        </a:rPr>
                        <a:t>Collecting and analysing evidence</a:t>
                      </a:r>
                      <a:endParaRPr lang="en-GB" dirty="0">
                        <a:solidFill>
                          <a:schemeClr val="tx1"/>
                        </a:solidFill>
                      </a:endParaRPr>
                    </a:p>
                  </a:txBody>
                  <a:tcPr/>
                </a:tc>
                <a:tc>
                  <a:txBody>
                    <a:bodyPr/>
                    <a:lstStyle/>
                    <a:p>
                      <a:r>
                        <a:rPr lang="en-GB" dirty="0" smtClean="0">
                          <a:solidFill>
                            <a:schemeClr val="tx1"/>
                          </a:solidFill>
                        </a:rPr>
                        <a:t>Children Observe over time; look for patterns; identify and classify; research using secondary sources or carry out a fair test, and record and analyse their findings.</a:t>
                      </a:r>
                      <a:endParaRPr lang="en-GB" dirty="0">
                        <a:solidFill>
                          <a:schemeClr val="tx1"/>
                        </a:solidFill>
                      </a:endParaRPr>
                    </a:p>
                  </a:txBody>
                  <a:tcPr/>
                </a:tc>
                <a:extLst>
                  <a:ext uri="{0D108BD9-81ED-4DB2-BD59-A6C34878D82A}">
                    <a16:rowId xmlns:a16="http://schemas.microsoft.com/office/drawing/2014/main" val="10001"/>
                  </a:ext>
                </a:extLst>
              </a:tr>
              <a:tr h="354083">
                <a:tc>
                  <a:txBody>
                    <a:bodyPr/>
                    <a:lstStyle/>
                    <a:p>
                      <a:r>
                        <a:rPr lang="en-GB" dirty="0" smtClean="0">
                          <a:solidFill>
                            <a:schemeClr val="tx1"/>
                          </a:solidFill>
                        </a:rPr>
                        <a:t>Reaching a suitable and satisfying outcome</a:t>
                      </a:r>
                      <a:endParaRPr lang="en-GB" dirty="0">
                        <a:solidFill>
                          <a:schemeClr val="tx1"/>
                        </a:solidFill>
                      </a:endParaRPr>
                    </a:p>
                  </a:txBody>
                  <a:tcPr/>
                </a:tc>
                <a:tc>
                  <a:txBody>
                    <a:bodyPr/>
                    <a:lstStyle/>
                    <a:p>
                      <a:r>
                        <a:rPr lang="en-GB" dirty="0" smtClean="0">
                          <a:solidFill>
                            <a:schemeClr val="tx1"/>
                          </a:solidFill>
                        </a:rPr>
                        <a:t>Children solve a problem, answer a question, develop an explanation, make and evaluate an artefact or system, provide evidence to justify why the outcome is appropriate, or raise more questions to investigate</a:t>
                      </a:r>
                      <a:endParaRPr lang="en-GB" dirty="0">
                        <a:solidFill>
                          <a:schemeClr val="tx1"/>
                        </a:solidFill>
                      </a:endParaRP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438387877"/>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err="1" smtClean="0">
                <a:solidFill>
                  <a:schemeClr val="tx1"/>
                </a:solidFill>
              </a:rPr>
              <a:t>Defnyddiwch</a:t>
            </a:r>
            <a:r>
              <a:rPr lang="en-GB" sz="4000" b="1" dirty="0" smtClean="0">
                <a:solidFill>
                  <a:schemeClr val="tx1"/>
                </a:solidFill>
              </a:rPr>
              <a:t> KWHLAQ </a:t>
            </a:r>
            <a:r>
              <a:rPr lang="en-GB" sz="4000" b="1" dirty="0" err="1" smtClean="0">
                <a:solidFill>
                  <a:schemeClr val="tx1"/>
                </a:solidFill>
              </a:rPr>
              <a:t>i</a:t>
            </a:r>
            <a:r>
              <a:rPr lang="en-GB" sz="4000" b="1" dirty="0" smtClean="0">
                <a:solidFill>
                  <a:schemeClr val="tx1"/>
                </a:solidFill>
              </a:rPr>
              <a:t> </a:t>
            </a:r>
            <a:r>
              <a:rPr lang="en-GB" sz="4000" b="1" dirty="0" err="1" smtClean="0">
                <a:solidFill>
                  <a:schemeClr val="tx1"/>
                </a:solidFill>
              </a:rPr>
              <a:t>drefnu</a:t>
            </a:r>
            <a:r>
              <a:rPr lang="en-GB" sz="4000" b="1" dirty="0" smtClean="0">
                <a:solidFill>
                  <a:schemeClr val="tx1"/>
                </a:solidFill>
              </a:rPr>
              <a:t> </a:t>
            </a:r>
            <a:r>
              <a:rPr lang="en-GB" sz="4000" b="1" dirty="0" err="1" smtClean="0">
                <a:solidFill>
                  <a:schemeClr val="tx1"/>
                </a:solidFill>
              </a:rPr>
              <a:t>eich</a:t>
            </a:r>
            <a:r>
              <a:rPr lang="en-GB" sz="4000" b="1" dirty="0" smtClean="0">
                <a:solidFill>
                  <a:schemeClr val="tx1"/>
                </a:solidFill>
              </a:rPr>
              <a:t> </a:t>
            </a:r>
            <a:r>
              <a:rPr lang="en-GB" sz="4000" b="1" dirty="0" err="1" smtClean="0">
                <a:solidFill>
                  <a:schemeClr val="tx1"/>
                </a:solidFill>
              </a:rPr>
              <a:t>meddwl</a:t>
            </a:r>
            <a:r>
              <a:rPr lang="en-GB" sz="4000" b="1" dirty="0" smtClean="0">
                <a:solidFill>
                  <a:schemeClr val="tx1"/>
                </a:solidFill>
              </a:rPr>
              <a:t> DSY </a:t>
            </a:r>
            <a:r>
              <a:rPr lang="en-GB" sz="4000" b="1" dirty="0" err="1" smtClean="0">
                <a:solidFill>
                  <a:schemeClr val="tx1"/>
                </a:solidFill>
              </a:rPr>
              <a:t>fel</a:t>
            </a:r>
            <a:r>
              <a:rPr lang="en-GB" sz="4000" b="1" dirty="0" smtClean="0">
                <a:solidFill>
                  <a:schemeClr val="tx1"/>
                </a:solidFill>
              </a:rPr>
              <a:t> </a:t>
            </a:r>
            <a:r>
              <a:rPr lang="en-GB" sz="4000" b="1" dirty="0" err="1" smtClean="0">
                <a:solidFill>
                  <a:schemeClr val="tx1"/>
                </a:solidFill>
              </a:rPr>
              <a:t>athro</a:t>
            </a:r>
            <a:r>
              <a:rPr lang="en-GB" sz="4000" b="1" dirty="0" smtClean="0">
                <a:solidFill>
                  <a:schemeClr val="tx1"/>
                </a:solidFill>
              </a:rPr>
              <a:t> </a:t>
            </a:r>
            <a:r>
              <a:rPr lang="en-GB" sz="4000" b="1" dirty="0" err="1" smtClean="0">
                <a:solidFill>
                  <a:schemeClr val="tx1"/>
                </a:solidFill>
              </a:rPr>
              <a:t>yn</a:t>
            </a:r>
            <a:r>
              <a:rPr lang="en-GB" sz="4000" b="1" dirty="0" smtClean="0">
                <a:solidFill>
                  <a:schemeClr val="tx1"/>
                </a:solidFill>
              </a:rPr>
              <a:t> </a:t>
            </a:r>
            <a:r>
              <a:rPr lang="en-GB" sz="4000" b="1" dirty="0" err="1" smtClean="0">
                <a:solidFill>
                  <a:schemeClr val="tx1"/>
                </a:solidFill>
              </a:rPr>
              <a:t>paratoi</a:t>
            </a:r>
            <a:r>
              <a:rPr lang="en-GB" sz="4000" b="1" dirty="0" smtClean="0">
                <a:solidFill>
                  <a:schemeClr val="tx1"/>
                </a:solidFill>
              </a:rPr>
              <a:t> </a:t>
            </a:r>
            <a:r>
              <a:rPr lang="en-GB" sz="4000" b="1" dirty="0" err="1" smtClean="0">
                <a:solidFill>
                  <a:schemeClr val="tx1"/>
                </a:solidFill>
              </a:rPr>
              <a:t>ar</a:t>
            </a:r>
            <a:r>
              <a:rPr lang="en-GB" sz="4000" b="1" dirty="0" smtClean="0">
                <a:solidFill>
                  <a:schemeClr val="tx1"/>
                </a:solidFill>
              </a:rPr>
              <a:t> </a:t>
            </a:r>
            <a:r>
              <a:rPr lang="en-GB" sz="4000" b="1" dirty="0" err="1" smtClean="0">
                <a:solidFill>
                  <a:schemeClr val="tx1"/>
                </a:solidFill>
              </a:rPr>
              <a:t>gyfer</a:t>
            </a:r>
            <a:r>
              <a:rPr lang="en-GB" sz="4000" b="1" dirty="0" smtClean="0">
                <a:solidFill>
                  <a:schemeClr val="tx1"/>
                </a:solidFill>
              </a:rPr>
              <a:t> </a:t>
            </a:r>
            <a:r>
              <a:rPr lang="en-GB" sz="4000" b="1" dirty="0" err="1" smtClean="0">
                <a:solidFill>
                  <a:schemeClr val="tx1"/>
                </a:solidFill>
              </a:rPr>
              <a:t>ymholiadau’r</a:t>
            </a:r>
            <a:r>
              <a:rPr lang="en-GB" sz="4000" b="1" dirty="0" smtClean="0">
                <a:solidFill>
                  <a:schemeClr val="tx1"/>
                </a:solidFill>
              </a:rPr>
              <a:t> plant</a:t>
            </a:r>
            <a:endParaRPr lang="en-GB" sz="4000" dirty="0">
              <a:solidFill>
                <a:schemeClr val="tx1"/>
              </a:solidFill>
            </a:endParaRPr>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dirty="0">
                <a:solidFill>
                  <a:schemeClr val="tx1"/>
                </a:solidFill>
              </a:rPr>
              <a:t> </a:t>
            </a:r>
            <a:r>
              <a:rPr lang="en-GB" sz="2400" b="1" dirty="0" smtClean="0">
                <a:solidFill>
                  <a:schemeClr val="tx1"/>
                </a:solidFill>
              </a:rPr>
              <a:t>K</a:t>
            </a:r>
            <a:r>
              <a:rPr lang="en-GB" sz="2400" dirty="0">
                <a:solidFill>
                  <a:schemeClr val="tx1"/>
                </a:solidFill>
              </a:rPr>
              <a:t> </a:t>
            </a:r>
            <a:r>
              <a:rPr lang="en-GB" sz="2400" dirty="0" smtClean="0">
                <a:solidFill>
                  <a:schemeClr val="tx1"/>
                </a:solidFill>
              </a:rPr>
              <a:t> Beth </a:t>
            </a:r>
            <a:r>
              <a:rPr lang="en-GB" sz="2400" dirty="0">
                <a:solidFill>
                  <a:schemeClr val="tx1"/>
                </a:solidFill>
              </a:rPr>
              <a:t>y </a:t>
            </a:r>
            <a:r>
              <a:rPr lang="en-GB" sz="2400" dirty="0" err="1" smtClean="0">
                <a:solidFill>
                  <a:schemeClr val="tx1"/>
                </a:solidFill>
              </a:rPr>
              <a:t>tybiaf</a:t>
            </a:r>
            <a:r>
              <a:rPr lang="en-GB" sz="2400" dirty="0" smtClean="0">
                <a:solidFill>
                  <a:schemeClr val="tx1"/>
                </a:solidFill>
              </a:rPr>
              <a:t> y </a:t>
            </a:r>
            <a:r>
              <a:rPr lang="en-GB" sz="2400" dirty="0" err="1" smtClean="0">
                <a:solidFill>
                  <a:schemeClr val="tx1"/>
                </a:solidFill>
              </a:rPr>
              <a:t>gwn</a:t>
            </a:r>
            <a:r>
              <a:rPr lang="en-GB" sz="2400" dirty="0" smtClean="0">
                <a:solidFill>
                  <a:schemeClr val="tx1"/>
                </a:solidFill>
              </a:rPr>
              <a:t> </a:t>
            </a:r>
            <a:r>
              <a:rPr lang="en-GB" sz="2400" dirty="0" err="1" smtClean="0">
                <a:solidFill>
                  <a:schemeClr val="tx1"/>
                </a:solidFill>
              </a:rPr>
              <a:t>yn</a:t>
            </a:r>
            <a:r>
              <a:rPr lang="en-GB" sz="2400" dirty="0" smtClean="0">
                <a:solidFill>
                  <a:schemeClr val="tx1"/>
                </a:solidFill>
              </a:rPr>
              <a:t> </a:t>
            </a:r>
            <a:r>
              <a:rPr lang="en-GB" sz="2400" dirty="0" err="1" smtClean="0">
                <a:solidFill>
                  <a:schemeClr val="tx1"/>
                </a:solidFill>
              </a:rPr>
              <a:t>barod</a:t>
            </a:r>
            <a:r>
              <a:rPr lang="en-GB" sz="2400" dirty="0" smtClean="0">
                <a:solidFill>
                  <a:schemeClr val="tx1"/>
                </a:solidFill>
              </a:rPr>
              <a:t> am </a:t>
            </a:r>
            <a:r>
              <a:rPr lang="en-GB" sz="2400" dirty="0">
                <a:solidFill>
                  <a:schemeClr val="tx1"/>
                </a:solidFill>
              </a:rPr>
              <a:t>y </a:t>
            </a:r>
            <a:r>
              <a:rPr lang="en-GB" sz="2400" dirty="0" err="1">
                <a:solidFill>
                  <a:schemeClr val="tx1"/>
                </a:solidFill>
              </a:rPr>
              <a:t>pwnc</a:t>
            </a:r>
            <a:r>
              <a:rPr lang="en-GB" sz="2400" dirty="0">
                <a:solidFill>
                  <a:schemeClr val="tx1"/>
                </a:solidFill>
              </a:rPr>
              <a:t> </a:t>
            </a:r>
            <a:r>
              <a:rPr lang="en-GB" sz="2400" dirty="0" err="1" smtClean="0">
                <a:solidFill>
                  <a:schemeClr val="tx1"/>
                </a:solidFill>
              </a:rPr>
              <a:t>i</a:t>
            </a:r>
            <a:r>
              <a:rPr lang="en-GB" sz="2400" dirty="0" smtClean="0">
                <a:solidFill>
                  <a:schemeClr val="tx1"/>
                </a:solidFill>
              </a:rPr>
              <a:t> </a:t>
            </a:r>
            <a:r>
              <a:rPr lang="en-GB" sz="2400" dirty="0" err="1" smtClean="0">
                <a:solidFill>
                  <a:schemeClr val="tx1"/>
                </a:solidFill>
              </a:rPr>
              <a:t>helpu</a:t>
            </a:r>
            <a:r>
              <a:rPr lang="en-GB" sz="2400" dirty="0" smtClean="0">
                <a:solidFill>
                  <a:schemeClr val="tx1"/>
                </a:solidFill>
              </a:rPr>
              <a:t> </a:t>
            </a:r>
            <a:r>
              <a:rPr lang="en-GB" sz="2400" dirty="0" err="1" smtClean="0">
                <a:solidFill>
                  <a:schemeClr val="tx1"/>
                </a:solidFill>
              </a:rPr>
              <a:t>fy</a:t>
            </a:r>
            <a:r>
              <a:rPr lang="en-GB" sz="2400" dirty="0" smtClean="0">
                <a:solidFill>
                  <a:schemeClr val="tx1"/>
                </a:solidFill>
              </a:rPr>
              <a:t> </a:t>
            </a:r>
            <a:r>
              <a:rPr lang="en-GB" sz="2400" dirty="0" err="1" smtClean="0">
                <a:solidFill>
                  <a:schemeClr val="tx1"/>
                </a:solidFill>
              </a:rPr>
              <a:t>meddwl</a:t>
            </a:r>
            <a:r>
              <a:rPr lang="en-GB" sz="2400" dirty="0" smtClean="0">
                <a:solidFill>
                  <a:schemeClr val="tx1"/>
                </a:solidFill>
              </a:rPr>
              <a:t>? – </a:t>
            </a:r>
            <a:r>
              <a:rPr lang="en-GB" sz="2400" dirty="0" err="1" smtClean="0">
                <a:solidFill>
                  <a:schemeClr val="tx1"/>
                </a:solidFill>
              </a:rPr>
              <a:t>Profiad</a:t>
            </a:r>
            <a:r>
              <a:rPr lang="en-GB" sz="2400" dirty="0" smtClean="0">
                <a:solidFill>
                  <a:schemeClr val="tx1"/>
                </a:solidFill>
              </a:rPr>
              <a:t> </a:t>
            </a:r>
            <a:r>
              <a:rPr lang="en-GB" sz="2400" dirty="0" err="1" smtClean="0">
                <a:solidFill>
                  <a:schemeClr val="tx1"/>
                </a:solidFill>
              </a:rPr>
              <a:t>ysgol</a:t>
            </a:r>
            <a:r>
              <a:rPr lang="en-GB" sz="2400" dirty="0" smtClean="0">
                <a:solidFill>
                  <a:schemeClr val="tx1"/>
                </a:solidFill>
              </a:rPr>
              <a:t>, </a:t>
            </a:r>
            <a:r>
              <a:rPr lang="en-GB" sz="2400" dirty="0" err="1" smtClean="0">
                <a:solidFill>
                  <a:schemeClr val="tx1"/>
                </a:solidFill>
              </a:rPr>
              <a:t>diddordeb</a:t>
            </a:r>
            <a:r>
              <a:rPr lang="en-GB" sz="2400" dirty="0" smtClean="0">
                <a:solidFill>
                  <a:schemeClr val="tx1"/>
                </a:solidFill>
              </a:rPr>
              <a:t> </a:t>
            </a:r>
            <a:r>
              <a:rPr lang="en-GB" sz="2400" dirty="0" err="1" smtClean="0">
                <a:solidFill>
                  <a:schemeClr val="tx1"/>
                </a:solidFill>
              </a:rPr>
              <a:t>personol</a:t>
            </a:r>
            <a:r>
              <a:rPr lang="en-GB" sz="2400" dirty="0" smtClean="0">
                <a:solidFill>
                  <a:schemeClr val="tx1"/>
                </a:solidFill>
              </a:rPr>
              <a:t> </a:t>
            </a:r>
            <a:r>
              <a:rPr lang="en-GB" sz="2400" dirty="0" err="1" smtClean="0">
                <a:solidFill>
                  <a:schemeClr val="tx1"/>
                </a:solidFill>
              </a:rPr>
              <a:t>yn</a:t>
            </a:r>
            <a:r>
              <a:rPr lang="en-GB" sz="2400" dirty="0" smtClean="0">
                <a:solidFill>
                  <a:schemeClr val="tx1"/>
                </a:solidFill>
              </a:rPr>
              <a:t> y </a:t>
            </a:r>
            <a:r>
              <a:rPr lang="en-GB" sz="2400" dirty="0" err="1" smtClean="0">
                <a:solidFill>
                  <a:schemeClr val="tx1"/>
                </a:solidFill>
              </a:rPr>
              <a:t>thema</a:t>
            </a:r>
            <a:r>
              <a:rPr lang="en-GB" sz="2400" dirty="0" smtClean="0">
                <a:solidFill>
                  <a:schemeClr val="tx1"/>
                </a:solidFill>
              </a:rPr>
              <a:t>/</a:t>
            </a:r>
            <a:r>
              <a:rPr lang="en-GB" sz="2400" dirty="0" err="1" smtClean="0">
                <a:solidFill>
                  <a:schemeClr val="tx1"/>
                </a:solidFill>
              </a:rPr>
              <a:t>sbardun</a:t>
            </a:r>
            <a:r>
              <a:rPr lang="en-GB" sz="2400" dirty="0">
                <a:solidFill>
                  <a:schemeClr val="tx1"/>
                </a:solidFill>
              </a:rPr>
              <a:t>.</a:t>
            </a:r>
            <a:endParaRPr lang="en-GB" sz="2400" dirty="0" smtClean="0">
              <a:solidFill>
                <a:schemeClr val="tx1"/>
              </a:solidFill>
            </a:endParaRPr>
          </a:p>
          <a:p>
            <a:pPr>
              <a:buFont typeface="Wingdings" panose="05000000000000000000" pitchFamily="2" charset="2"/>
              <a:buChar char="§"/>
            </a:pPr>
            <a:r>
              <a:rPr lang="en-GB" sz="2400" b="1" dirty="0" smtClean="0">
                <a:solidFill>
                  <a:schemeClr val="tx1"/>
                </a:solidFill>
              </a:rPr>
              <a:t> </a:t>
            </a:r>
            <a:r>
              <a:rPr lang="en-GB" sz="2400" b="1" dirty="0">
                <a:solidFill>
                  <a:schemeClr val="tx1"/>
                </a:solidFill>
              </a:rPr>
              <a:t>W</a:t>
            </a:r>
            <a:r>
              <a:rPr lang="en-GB" sz="2400" dirty="0">
                <a:solidFill>
                  <a:schemeClr val="tx1"/>
                </a:solidFill>
              </a:rPr>
              <a:t> </a:t>
            </a:r>
            <a:r>
              <a:rPr lang="en-GB" sz="2400" dirty="0" smtClean="0">
                <a:solidFill>
                  <a:schemeClr val="tx1"/>
                </a:solidFill>
              </a:rPr>
              <a:t>Beth </a:t>
            </a:r>
            <a:r>
              <a:rPr lang="en-GB" sz="2400" dirty="0" err="1" smtClean="0">
                <a:solidFill>
                  <a:schemeClr val="tx1"/>
                </a:solidFill>
              </a:rPr>
              <a:t>ydw</a:t>
            </a:r>
            <a:r>
              <a:rPr lang="en-GB" sz="2400" dirty="0" smtClean="0">
                <a:solidFill>
                  <a:schemeClr val="tx1"/>
                </a:solidFill>
              </a:rPr>
              <a:t> </a:t>
            </a:r>
            <a:r>
              <a:rPr lang="en-GB" sz="2400" dirty="0" err="1" smtClean="0">
                <a:solidFill>
                  <a:schemeClr val="tx1"/>
                </a:solidFill>
              </a:rPr>
              <a:t>i</a:t>
            </a:r>
            <a:r>
              <a:rPr lang="en-GB" sz="2400" dirty="0" smtClean="0">
                <a:solidFill>
                  <a:schemeClr val="tx1"/>
                </a:solidFill>
              </a:rPr>
              <a:t> </a:t>
            </a:r>
            <a:r>
              <a:rPr lang="en-GB" sz="2400" dirty="0">
                <a:solidFill>
                  <a:schemeClr val="tx1"/>
                </a:solidFill>
              </a:rPr>
              <a:t>am/</a:t>
            </a:r>
            <a:r>
              <a:rPr lang="en-GB" sz="2400" dirty="0" err="1">
                <a:solidFill>
                  <a:schemeClr val="tx1"/>
                </a:solidFill>
              </a:rPr>
              <a:t>angen</a:t>
            </a:r>
            <a:r>
              <a:rPr lang="en-GB" sz="2400" dirty="0">
                <a:solidFill>
                  <a:schemeClr val="tx1"/>
                </a:solidFill>
              </a:rPr>
              <a:t> </a:t>
            </a:r>
            <a:r>
              <a:rPr lang="en-GB" sz="2400" dirty="0" err="1">
                <a:solidFill>
                  <a:schemeClr val="tx1"/>
                </a:solidFill>
              </a:rPr>
              <a:t>darganfod</a:t>
            </a:r>
            <a:r>
              <a:rPr lang="en-GB" sz="2400" dirty="0">
                <a:solidFill>
                  <a:schemeClr val="tx1"/>
                </a:solidFill>
              </a:rPr>
              <a:t> </a:t>
            </a:r>
            <a:r>
              <a:rPr lang="en-GB" sz="2400" dirty="0" err="1" smtClean="0">
                <a:solidFill>
                  <a:schemeClr val="tx1"/>
                </a:solidFill>
              </a:rPr>
              <a:t>er</a:t>
            </a:r>
            <a:r>
              <a:rPr lang="en-GB" sz="2400" dirty="0" smtClean="0">
                <a:solidFill>
                  <a:schemeClr val="tx1"/>
                </a:solidFill>
              </a:rPr>
              <a:t> </a:t>
            </a:r>
            <a:r>
              <a:rPr lang="en-GB" sz="2400" dirty="0" err="1" smtClean="0">
                <a:solidFill>
                  <a:schemeClr val="tx1"/>
                </a:solidFill>
              </a:rPr>
              <a:t>mwyn</a:t>
            </a:r>
            <a:r>
              <a:rPr lang="en-GB" sz="2400" dirty="0" smtClean="0">
                <a:solidFill>
                  <a:schemeClr val="tx1"/>
                </a:solidFill>
              </a:rPr>
              <a:t> </a:t>
            </a:r>
            <a:r>
              <a:rPr lang="en-GB" sz="2400" dirty="0" err="1" smtClean="0">
                <a:solidFill>
                  <a:schemeClr val="tx1"/>
                </a:solidFill>
              </a:rPr>
              <a:t>gwneud</a:t>
            </a:r>
            <a:r>
              <a:rPr lang="en-GB" sz="2400" dirty="0" smtClean="0">
                <a:solidFill>
                  <a:schemeClr val="tx1"/>
                </a:solidFill>
              </a:rPr>
              <a:t> </a:t>
            </a:r>
            <a:r>
              <a:rPr lang="en-GB" sz="2400" dirty="0" err="1" smtClean="0">
                <a:solidFill>
                  <a:schemeClr val="tx1"/>
                </a:solidFill>
              </a:rPr>
              <a:t>dewisiadau</a:t>
            </a:r>
            <a:r>
              <a:rPr lang="en-GB" sz="2400" dirty="0" smtClean="0">
                <a:solidFill>
                  <a:schemeClr val="tx1"/>
                </a:solidFill>
              </a:rPr>
              <a:t> </a:t>
            </a:r>
            <a:r>
              <a:rPr lang="en-GB" sz="2400" dirty="0" err="1" smtClean="0">
                <a:solidFill>
                  <a:schemeClr val="tx1"/>
                </a:solidFill>
              </a:rPr>
              <a:t>cynllunio</a:t>
            </a:r>
            <a:r>
              <a:rPr lang="en-GB" sz="2400" dirty="0" smtClean="0">
                <a:solidFill>
                  <a:schemeClr val="tx1"/>
                </a:solidFill>
              </a:rPr>
              <a:t> </a:t>
            </a:r>
            <a:r>
              <a:rPr lang="en-GB" sz="2400" dirty="0" err="1" smtClean="0">
                <a:solidFill>
                  <a:schemeClr val="tx1"/>
                </a:solidFill>
              </a:rPr>
              <a:t>ar</a:t>
            </a:r>
            <a:r>
              <a:rPr lang="en-GB" sz="2400" dirty="0" smtClean="0">
                <a:solidFill>
                  <a:schemeClr val="tx1"/>
                </a:solidFill>
              </a:rPr>
              <a:t> </a:t>
            </a:r>
            <a:r>
              <a:rPr lang="en-GB" sz="2400" dirty="0" err="1" smtClean="0">
                <a:solidFill>
                  <a:schemeClr val="tx1"/>
                </a:solidFill>
              </a:rPr>
              <a:t>gyfer</a:t>
            </a:r>
            <a:r>
              <a:rPr lang="en-GB" sz="2400" dirty="0" smtClean="0">
                <a:solidFill>
                  <a:schemeClr val="tx1"/>
                </a:solidFill>
              </a:rPr>
              <a:t> </a:t>
            </a:r>
            <a:r>
              <a:rPr lang="en-GB" sz="2400" dirty="0" err="1" smtClean="0">
                <a:solidFill>
                  <a:schemeClr val="tx1"/>
                </a:solidFill>
              </a:rPr>
              <a:t>profiadau</a:t>
            </a:r>
            <a:r>
              <a:rPr lang="en-GB" sz="2400" dirty="0" smtClean="0">
                <a:solidFill>
                  <a:schemeClr val="tx1"/>
                </a:solidFill>
              </a:rPr>
              <a:t> </a:t>
            </a:r>
            <a:r>
              <a:rPr lang="en-GB" sz="2400" dirty="0" err="1" smtClean="0">
                <a:solidFill>
                  <a:schemeClr val="tx1"/>
                </a:solidFill>
              </a:rPr>
              <a:t>ymholi</a:t>
            </a:r>
            <a:r>
              <a:rPr lang="en-GB" sz="2400" dirty="0" smtClean="0">
                <a:solidFill>
                  <a:schemeClr val="tx1"/>
                </a:solidFill>
              </a:rPr>
              <a:t> </a:t>
            </a:r>
            <a:r>
              <a:rPr lang="en-GB" sz="2400" dirty="0" err="1" smtClean="0">
                <a:solidFill>
                  <a:schemeClr val="tx1"/>
                </a:solidFill>
              </a:rPr>
              <a:t>i’r</a:t>
            </a:r>
            <a:r>
              <a:rPr lang="en-GB" sz="2400" dirty="0" smtClean="0">
                <a:solidFill>
                  <a:schemeClr val="tx1"/>
                </a:solidFill>
              </a:rPr>
              <a:t> plant? A </a:t>
            </a:r>
            <a:r>
              <a:rPr lang="en-GB" sz="2400" dirty="0" err="1" smtClean="0">
                <a:solidFill>
                  <a:schemeClr val="tx1"/>
                </a:solidFill>
              </a:rPr>
              <a:t>allaf</a:t>
            </a:r>
            <a:r>
              <a:rPr lang="en-GB" sz="2400" dirty="0" smtClean="0">
                <a:solidFill>
                  <a:schemeClr val="tx1"/>
                </a:solidFill>
              </a:rPr>
              <a:t> </a:t>
            </a:r>
            <a:r>
              <a:rPr lang="en-GB" sz="2400" dirty="0" err="1" smtClean="0">
                <a:solidFill>
                  <a:schemeClr val="tx1"/>
                </a:solidFill>
              </a:rPr>
              <a:t>feddwl</a:t>
            </a:r>
            <a:r>
              <a:rPr lang="en-GB" sz="2400" dirty="0" smtClean="0">
                <a:solidFill>
                  <a:schemeClr val="tx1"/>
                </a:solidFill>
              </a:rPr>
              <a:t> am </a:t>
            </a:r>
            <a:r>
              <a:rPr lang="en-GB" sz="2400" dirty="0" err="1" smtClean="0">
                <a:solidFill>
                  <a:schemeClr val="tx1"/>
                </a:solidFill>
              </a:rPr>
              <a:t>ystod</a:t>
            </a:r>
            <a:r>
              <a:rPr lang="en-GB" sz="2400" dirty="0" smtClean="0">
                <a:solidFill>
                  <a:schemeClr val="tx1"/>
                </a:solidFill>
              </a:rPr>
              <a:t> o </a:t>
            </a:r>
            <a:r>
              <a:rPr lang="en-GB" sz="2400" dirty="0" err="1" smtClean="0">
                <a:solidFill>
                  <a:schemeClr val="tx1"/>
                </a:solidFill>
              </a:rPr>
              <a:t>gwestiynau</a:t>
            </a:r>
            <a:r>
              <a:rPr lang="en-GB" sz="2400" dirty="0" smtClean="0">
                <a:solidFill>
                  <a:schemeClr val="tx1"/>
                </a:solidFill>
              </a:rPr>
              <a:t> </a:t>
            </a:r>
            <a:r>
              <a:rPr lang="en-GB" sz="2400" dirty="0" err="1" smtClean="0">
                <a:solidFill>
                  <a:schemeClr val="tx1"/>
                </a:solidFill>
              </a:rPr>
              <a:t>ymholi</a:t>
            </a:r>
            <a:r>
              <a:rPr lang="en-GB" sz="2400" dirty="0" smtClean="0">
                <a:solidFill>
                  <a:schemeClr val="tx1"/>
                </a:solidFill>
              </a:rPr>
              <a:t> </a:t>
            </a:r>
            <a:r>
              <a:rPr lang="en-GB" sz="2400" dirty="0" err="1" smtClean="0">
                <a:solidFill>
                  <a:schemeClr val="tx1"/>
                </a:solidFill>
              </a:rPr>
              <a:t>gwyddonol</a:t>
            </a:r>
            <a:r>
              <a:rPr lang="en-GB" sz="2400" dirty="0" smtClean="0">
                <a:solidFill>
                  <a:schemeClr val="tx1"/>
                </a:solidFill>
              </a:rPr>
              <a:t> </a:t>
            </a:r>
            <a:r>
              <a:rPr lang="en-GB" sz="2400" dirty="0" err="1" smtClean="0">
                <a:solidFill>
                  <a:schemeClr val="tx1"/>
                </a:solidFill>
              </a:rPr>
              <a:t>posibl</a:t>
            </a:r>
            <a:r>
              <a:rPr lang="en-GB" sz="2400" dirty="0" smtClean="0">
                <a:solidFill>
                  <a:schemeClr val="tx1"/>
                </a:solidFill>
              </a:rPr>
              <a:t> </a:t>
            </a:r>
            <a:r>
              <a:rPr lang="en-GB" sz="2400" dirty="0" err="1">
                <a:solidFill>
                  <a:schemeClr val="tx1"/>
                </a:solidFill>
              </a:rPr>
              <a:t>fy</a:t>
            </a:r>
            <a:r>
              <a:rPr lang="en-GB" sz="2400" dirty="0">
                <a:solidFill>
                  <a:schemeClr val="tx1"/>
                </a:solidFill>
              </a:rPr>
              <a:t> </a:t>
            </a:r>
            <a:r>
              <a:rPr lang="en-GB" sz="2400" dirty="0" err="1">
                <a:solidFill>
                  <a:schemeClr val="tx1"/>
                </a:solidFill>
              </a:rPr>
              <a:t>hunan</a:t>
            </a:r>
            <a:r>
              <a:rPr lang="en-GB" sz="2400" dirty="0">
                <a:solidFill>
                  <a:schemeClr val="tx1"/>
                </a:solidFill>
              </a:rPr>
              <a:t> </a:t>
            </a:r>
            <a:r>
              <a:rPr lang="en-GB" sz="2400" dirty="0" err="1" smtClean="0">
                <a:solidFill>
                  <a:schemeClr val="tx1"/>
                </a:solidFill>
              </a:rPr>
              <a:t>i</a:t>
            </a:r>
            <a:r>
              <a:rPr lang="en-GB" sz="2400" dirty="0" smtClean="0">
                <a:solidFill>
                  <a:schemeClr val="tx1"/>
                </a:solidFill>
              </a:rPr>
              <a:t> </a:t>
            </a:r>
            <a:r>
              <a:rPr lang="en-GB" sz="2400" dirty="0" err="1" smtClean="0">
                <a:solidFill>
                  <a:schemeClr val="tx1"/>
                </a:solidFill>
              </a:rPr>
              <a:t>hyrwyddo</a:t>
            </a:r>
            <a:r>
              <a:rPr lang="en-GB" sz="2400" dirty="0" smtClean="0">
                <a:solidFill>
                  <a:schemeClr val="tx1"/>
                </a:solidFill>
              </a:rPr>
              <a:t> </a:t>
            </a:r>
            <a:r>
              <a:rPr lang="en-GB" sz="2400" dirty="0" err="1" smtClean="0">
                <a:solidFill>
                  <a:schemeClr val="tx1"/>
                </a:solidFill>
              </a:rPr>
              <a:t>llwyddiant</a:t>
            </a:r>
            <a:r>
              <a:rPr lang="en-GB" sz="2400" dirty="0" smtClean="0">
                <a:solidFill>
                  <a:schemeClr val="tx1"/>
                </a:solidFill>
              </a:rPr>
              <a:t> </a:t>
            </a:r>
            <a:r>
              <a:rPr lang="en-GB" sz="2400" dirty="0" err="1" smtClean="0">
                <a:solidFill>
                  <a:schemeClr val="tx1"/>
                </a:solidFill>
              </a:rPr>
              <a:t>ymholiadau’r</a:t>
            </a:r>
            <a:r>
              <a:rPr lang="en-GB" sz="2400" dirty="0" smtClean="0">
                <a:solidFill>
                  <a:schemeClr val="tx1"/>
                </a:solidFill>
              </a:rPr>
              <a:t> plant? </a:t>
            </a:r>
          </a:p>
          <a:p>
            <a:pPr>
              <a:buFont typeface="Wingdings" panose="05000000000000000000" pitchFamily="2" charset="2"/>
              <a:buChar char="§"/>
            </a:pPr>
            <a:r>
              <a:rPr lang="en-GB" sz="2400" b="1" dirty="0" smtClean="0">
                <a:solidFill>
                  <a:schemeClr val="tx1"/>
                </a:solidFill>
              </a:rPr>
              <a:t>H </a:t>
            </a:r>
            <a:r>
              <a:rPr lang="en-GB" sz="2400" dirty="0" smtClean="0">
                <a:solidFill>
                  <a:schemeClr val="tx1"/>
                </a:solidFill>
              </a:rPr>
              <a:t>Sut </a:t>
            </a:r>
            <a:r>
              <a:rPr lang="en-GB" sz="2400" dirty="0">
                <a:solidFill>
                  <a:schemeClr val="tx1"/>
                </a:solidFill>
              </a:rPr>
              <a:t>a </a:t>
            </a:r>
            <a:r>
              <a:rPr lang="en-GB" sz="2400" dirty="0" err="1">
                <a:solidFill>
                  <a:schemeClr val="tx1"/>
                </a:solidFill>
              </a:rPr>
              <a:t>ble</a:t>
            </a:r>
            <a:r>
              <a:rPr lang="en-GB" sz="2400" dirty="0">
                <a:solidFill>
                  <a:schemeClr val="tx1"/>
                </a:solidFill>
              </a:rPr>
              <a:t> </a:t>
            </a:r>
            <a:r>
              <a:rPr lang="en-GB" sz="2400" dirty="0" err="1" smtClean="0">
                <a:solidFill>
                  <a:schemeClr val="tx1"/>
                </a:solidFill>
              </a:rPr>
              <a:t>fyddaf</a:t>
            </a:r>
            <a:r>
              <a:rPr lang="en-GB" sz="2400" dirty="0" smtClean="0">
                <a:solidFill>
                  <a:schemeClr val="tx1"/>
                </a:solidFill>
              </a:rPr>
              <a:t> </a:t>
            </a:r>
            <a:r>
              <a:rPr lang="en-GB" sz="2400" dirty="0" err="1" smtClean="0">
                <a:solidFill>
                  <a:schemeClr val="tx1"/>
                </a:solidFill>
              </a:rPr>
              <a:t>i’n</a:t>
            </a:r>
            <a:r>
              <a:rPr lang="en-GB" sz="2400" dirty="0" smtClean="0">
                <a:solidFill>
                  <a:schemeClr val="tx1"/>
                </a:solidFill>
              </a:rPr>
              <a:t> </a:t>
            </a:r>
            <a:r>
              <a:rPr lang="en-GB" sz="2400" dirty="0" err="1">
                <a:solidFill>
                  <a:schemeClr val="tx1"/>
                </a:solidFill>
              </a:rPr>
              <a:t>chwilio</a:t>
            </a:r>
            <a:r>
              <a:rPr lang="en-GB" sz="2400" dirty="0">
                <a:solidFill>
                  <a:schemeClr val="tx1"/>
                </a:solidFill>
              </a:rPr>
              <a:t> am </a:t>
            </a:r>
            <a:r>
              <a:rPr lang="en-GB" sz="2400" dirty="0" err="1" smtClean="0">
                <a:solidFill>
                  <a:schemeClr val="tx1"/>
                </a:solidFill>
              </a:rPr>
              <a:t>wybodaeth</a:t>
            </a:r>
            <a:r>
              <a:rPr lang="en-GB" sz="2400" dirty="0" smtClean="0">
                <a:solidFill>
                  <a:schemeClr val="tx1"/>
                </a:solidFill>
              </a:rPr>
              <a:t>/</a:t>
            </a:r>
            <a:r>
              <a:rPr lang="en-GB" sz="2400" dirty="0" err="1" smtClean="0">
                <a:solidFill>
                  <a:schemeClr val="tx1"/>
                </a:solidFill>
              </a:rPr>
              <a:t>adnoddau</a:t>
            </a:r>
            <a:r>
              <a:rPr lang="en-GB" sz="2400" dirty="0" smtClean="0">
                <a:solidFill>
                  <a:schemeClr val="tx1"/>
                </a:solidFill>
              </a:rPr>
              <a:t> </a:t>
            </a:r>
            <a:r>
              <a:rPr lang="en-GB" sz="2400" dirty="0" err="1" smtClean="0">
                <a:solidFill>
                  <a:schemeClr val="tx1"/>
                </a:solidFill>
              </a:rPr>
              <a:t>i</a:t>
            </a:r>
            <a:r>
              <a:rPr lang="en-GB" sz="2400" dirty="0" smtClean="0">
                <a:solidFill>
                  <a:schemeClr val="tx1"/>
                </a:solidFill>
              </a:rPr>
              <a:t> </a:t>
            </a:r>
            <a:r>
              <a:rPr lang="en-GB" sz="2400" dirty="0" err="1" smtClean="0">
                <a:solidFill>
                  <a:schemeClr val="tx1"/>
                </a:solidFill>
              </a:rPr>
              <a:t>hyrwyddo</a:t>
            </a:r>
            <a:r>
              <a:rPr lang="en-GB" sz="2400" dirty="0" smtClean="0">
                <a:solidFill>
                  <a:schemeClr val="tx1"/>
                </a:solidFill>
              </a:rPr>
              <a:t> </a:t>
            </a:r>
            <a:r>
              <a:rPr lang="en-GB" sz="2400" dirty="0" err="1" smtClean="0">
                <a:solidFill>
                  <a:schemeClr val="tx1"/>
                </a:solidFill>
              </a:rPr>
              <a:t>ymholiadau’r</a:t>
            </a:r>
            <a:r>
              <a:rPr lang="en-GB" sz="2400" dirty="0" smtClean="0">
                <a:solidFill>
                  <a:schemeClr val="tx1"/>
                </a:solidFill>
              </a:rPr>
              <a:t> plant? </a:t>
            </a:r>
            <a:r>
              <a:rPr lang="en-GB" sz="2400" dirty="0">
                <a:solidFill>
                  <a:schemeClr val="tx1"/>
                </a:solidFill>
              </a:rPr>
              <a:t>Sut y </a:t>
            </a:r>
            <a:r>
              <a:rPr lang="en-GB" sz="2400" dirty="0" err="1" smtClean="0">
                <a:solidFill>
                  <a:schemeClr val="tx1"/>
                </a:solidFill>
              </a:rPr>
              <a:t>byddaf</a:t>
            </a:r>
            <a:r>
              <a:rPr lang="en-GB" sz="2400" dirty="0" smtClean="0">
                <a:solidFill>
                  <a:schemeClr val="tx1"/>
                </a:solidFill>
              </a:rPr>
              <a:t> </a:t>
            </a:r>
            <a:r>
              <a:rPr lang="en-GB" sz="2400" dirty="0" err="1">
                <a:solidFill>
                  <a:schemeClr val="tx1"/>
                </a:solidFill>
              </a:rPr>
              <a:t>yn</a:t>
            </a:r>
            <a:r>
              <a:rPr lang="en-GB" sz="2400" dirty="0">
                <a:solidFill>
                  <a:schemeClr val="tx1"/>
                </a:solidFill>
              </a:rPr>
              <a:t> </a:t>
            </a:r>
            <a:r>
              <a:rPr lang="en-GB" sz="2400" dirty="0" err="1">
                <a:solidFill>
                  <a:schemeClr val="tx1"/>
                </a:solidFill>
              </a:rPr>
              <a:t>trefnu</a:t>
            </a:r>
            <a:r>
              <a:rPr lang="en-GB" sz="2400" dirty="0">
                <a:solidFill>
                  <a:schemeClr val="tx1"/>
                </a:solidFill>
              </a:rPr>
              <a:t> </a:t>
            </a:r>
            <a:r>
              <a:rPr lang="en-GB" sz="2400" dirty="0" err="1">
                <a:solidFill>
                  <a:schemeClr val="tx1"/>
                </a:solidFill>
              </a:rPr>
              <a:t>ein</a:t>
            </a:r>
            <a:r>
              <a:rPr lang="en-GB" sz="2400" dirty="0">
                <a:solidFill>
                  <a:schemeClr val="tx1"/>
                </a:solidFill>
              </a:rPr>
              <a:t> </a:t>
            </a:r>
            <a:r>
              <a:rPr lang="en-GB" sz="2400" dirty="0" err="1">
                <a:solidFill>
                  <a:schemeClr val="tx1"/>
                </a:solidFill>
              </a:rPr>
              <a:t>harchwiliadau</a:t>
            </a:r>
            <a:r>
              <a:rPr lang="en-GB" sz="2400" dirty="0">
                <a:solidFill>
                  <a:schemeClr val="tx1"/>
                </a:solidFill>
              </a:rPr>
              <a:t>? (</a:t>
            </a:r>
            <a:r>
              <a:rPr lang="en-GB" sz="2400" dirty="0" err="1">
                <a:solidFill>
                  <a:schemeClr val="tx1"/>
                </a:solidFill>
              </a:rPr>
              <a:t>e.e</a:t>
            </a:r>
            <a:r>
              <a:rPr lang="en-GB" sz="2400" dirty="0">
                <a:solidFill>
                  <a:schemeClr val="tx1"/>
                </a:solidFill>
              </a:rPr>
              <a:t>. </a:t>
            </a:r>
            <a:r>
              <a:rPr lang="en-GB" sz="2400" dirty="0" err="1">
                <a:solidFill>
                  <a:schemeClr val="tx1"/>
                </a:solidFill>
              </a:rPr>
              <a:t>amser</a:t>
            </a:r>
            <a:r>
              <a:rPr lang="en-GB" sz="2400" dirty="0">
                <a:solidFill>
                  <a:schemeClr val="tx1"/>
                </a:solidFill>
              </a:rPr>
              <a:t>, </a:t>
            </a:r>
            <a:r>
              <a:rPr lang="en-GB" sz="2400" dirty="0" err="1">
                <a:solidFill>
                  <a:schemeClr val="tx1"/>
                </a:solidFill>
              </a:rPr>
              <a:t>mynediad</a:t>
            </a:r>
            <a:r>
              <a:rPr lang="en-GB" sz="2400" dirty="0">
                <a:solidFill>
                  <a:schemeClr val="tx1"/>
                </a:solidFill>
              </a:rPr>
              <a:t> </a:t>
            </a:r>
            <a:r>
              <a:rPr lang="en-GB" sz="2400" dirty="0" err="1">
                <a:solidFill>
                  <a:schemeClr val="tx1"/>
                </a:solidFill>
              </a:rPr>
              <a:t>i</a:t>
            </a:r>
            <a:r>
              <a:rPr lang="en-GB" sz="2400" dirty="0">
                <a:solidFill>
                  <a:schemeClr val="tx1"/>
                </a:solidFill>
              </a:rPr>
              <a:t> </a:t>
            </a:r>
            <a:r>
              <a:rPr lang="en-GB" sz="2400" dirty="0" err="1">
                <a:solidFill>
                  <a:schemeClr val="tx1"/>
                </a:solidFill>
              </a:rPr>
              <a:t>adnoddau</a:t>
            </a:r>
            <a:r>
              <a:rPr lang="en-GB" sz="2400" dirty="0">
                <a:solidFill>
                  <a:schemeClr val="tx1"/>
                </a:solidFill>
              </a:rPr>
              <a:t>, ac </a:t>
            </a:r>
            <a:r>
              <a:rPr lang="en-GB" sz="2400" dirty="0" err="1">
                <a:solidFill>
                  <a:schemeClr val="tx1"/>
                </a:solidFill>
              </a:rPr>
              <a:t>adrodd</a:t>
            </a:r>
            <a:r>
              <a:rPr lang="en-GB" sz="2400" dirty="0">
                <a:solidFill>
                  <a:schemeClr val="tx1"/>
                </a:solidFill>
              </a:rPr>
              <a:t> nôl?)</a:t>
            </a:r>
          </a:p>
          <a:p>
            <a:pPr>
              <a:buFont typeface="Wingdings" panose="05000000000000000000" pitchFamily="2" charset="2"/>
              <a:buChar char="§"/>
            </a:pPr>
            <a:endParaRPr lang="en-GB" dirty="0">
              <a:solidFill>
                <a:schemeClr val="tx1"/>
              </a:solidFill>
            </a:endParaRPr>
          </a:p>
          <a:p>
            <a:endParaRPr lang="en-GB" dirty="0"/>
          </a:p>
        </p:txBody>
      </p:sp>
    </p:spTree>
    <p:extLst>
      <p:ext uri="{BB962C8B-B14F-4D97-AF65-F5344CB8AC3E}">
        <p14:creationId xmlns:p14="http://schemas.microsoft.com/office/powerpoint/2010/main" val="390761369"/>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err="1" smtClean="0">
                <a:solidFill>
                  <a:schemeClr val="tx1"/>
                </a:solidFill>
              </a:rPr>
              <a:t>Defnyddiwch</a:t>
            </a:r>
            <a:r>
              <a:rPr lang="en-GB" sz="4000" b="1" dirty="0" smtClean="0">
                <a:solidFill>
                  <a:schemeClr val="tx1"/>
                </a:solidFill>
              </a:rPr>
              <a:t> KWHLAQ </a:t>
            </a:r>
            <a:r>
              <a:rPr lang="en-GB" sz="4000" b="1" dirty="0" err="1" smtClean="0">
                <a:solidFill>
                  <a:schemeClr val="tx1"/>
                </a:solidFill>
              </a:rPr>
              <a:t>i</a:t>
            </a:r>
            <a:r>
              <a:rPr lang="en-GB" sz="4000" b="1" dirty="0" smtClean="0">
                <a:solidFill>
                  <a:schemeClr val="tx1"/>
                </a:solidFill>
              </a:rPr>
              <a:t> </a:t>
            </a:r>
            <a:r>
              <a:rPr lang="en-GB" sz="4000" b="1" dirty="0" err="1" smtClean="0">
                <a:solidFill>
                  <a:schemeClr val="tx1"/>
                </a:solidFill>
              </a:rPr>
              <a:t>drefnu</a:t>
            </a:r>
            <a:r>
              <a:rPr lang="en-GB" sz="4000" b="1" dirty="0" smtClean="0">
                <a:solidFill>
                  <a:schemeClr val="tx1"/>
                </a:solidFill>
              </a:rPr>
              <a:t> </a:t>
            </a:r>
            <a:r>
              <a:rPr lang="en-GB" sz="4000" b="1" dirty="0" err="1" smtClean="0">
                <a:solidFill>
                  <a:schemeClr val="tx1"/>
                </a:solidFill>
              </a:rPr>
              <a:t>eich</a:t>
            </a:r>
            <a:r>
              <a:rPr lang="en-GB" sz="4000" b="1" dirty="0" smtClean="0">
                <a:solidFill>
                  <a:schemeClr val="tx1"/>
                </a:solidFill>
              </a:rPr>
              <a:t> </a:t>
            </a:r>
            <a:r>
              <a:rPr lang="en-GB" sz="4000" b="1" dirty="0" err="1" smtClean="0">
                <a:solidFill>
                  <a:schemeClr val="tx1"/>
                </a:solidFill>
              </a:rPr>
              <a:t>syniadau</a:t>
            </a:r>
            <a:r>
              <a:rPr lang="en-GB" sz="4000" b="1" dirty="0" smtClean="0">
                <a:solidFill>
                  <a:schemeClr val="tx1"/>
                </a:solidFill>
              </a:rPr>
              <a:t> DSY </a:t>
            </a:r>
            <a:r>
              <a:rPr lang="en-GB" sz="4000" b="1" dirty="0" err="1" smtClean="0">
                <a:solidFill>
                  <a:schemeClr val="tx1"/>
                </a:solidFill>
              </a:rPr>
              <a:t>eich</a:t>
            </a:r>
            <a:r>
              <a:rPr lang="en-GB" sz="4000" b="1" dirty="0" smtClean="0">
                <a:solidFill>
                  <a:schemeClr val="tx1"/>
                </a:solidFill>
              </a:rPr>
              <a:t> </a:t>
            </a:r>
            <a:r>
              <a:rPr lang="en-GB" sz="4000" b="1" dirty="0" err="1" smtClean="0">
                <a:solidFill>
                  <a:schemeClr val="tx1"/>
                </a:solidFill>
              </a:rPr>
              <a:t>hunain</a:t>
            </a:r>
            <a:r>
              <a:rPr lang="en-GB" sz="4000" b="1" dirty="0" smtClean="0">
                <a:solidFill>
                  <a:schemeClr val="tx1"/>
                </a:solidFill>
              </a:rPr>
              <a:t> </a:t>
            </a:r>
            <a:r>
              <a:rPr lang="en-GB" sz="4000" b="1" dirty="0" err="1" smtClean="0">
                <a:solidFill>
                  <a:schemeClr val="tx1"/>
                </a:solidFill>
              </a:rPr>
              <a:t>fel</a:t>
            </a:r>
            <a:r>
              <a:rPr lang="en-GB" sz="4000" b="1" dirty="0" smtClean="0">
                <a:solidFill>
                  <a:schemeClr val="tx1"/>
                </a:solidFill>
              </a:rPr>
              <a:t> </a:t>
            </a:r>
            <a:r>
              <a:rPr lang="en-GB" sz="4000" b="1" dirty="0" err="1" smtClean="0">
                <a:solidFill>
                  <a:schemeClr val="tx1"/>
                </a:solidFill>
              </a:rPr>
              <a:t>athro</a:t>
            </a:r>
            <a:r>
              <a:rPr lang="en-GB" sz="4000" b="1" dirty="0" smtClean="0">
                <a:solidFill>
                  <a:schemeClr val="tx1"/>
                </a:solidFill>
              </a:rPr>
              <a:t> </a:t>
            </a:r>
            <a:r>
              <a:rPr lang="en-GB" sz="4000" b="1" dirty="0" err="1" smtClean="0">
                <a:solidFill>
                  <a:schemeClr val="tx1"/>
                </a:solidFill>
              </a:rPr>
              <a:t>yn</a:t>
            </a:r>
            <a:r>
              <a:rPr lang="en-GB" sz="4000" b="1" dirty="0" smtClean="0">
                <a:solidFill>
                  <a:schemeClr val="tx1"/>
                </a:solidFill>
              </a:rPr>
              <a:t> </a:t>
            </a:r>
            <a:r>
              <a:rPr lang="en-GB" sz="4000" b="1" dirty="0" err="1" smtClean="0">
                <a:solidFill>
                  <a:schemeClr val="tx1"/>
                </a:solidFill>
              </a:rPr>
              <a:t>paratoi</a:t>
            </a:r>
            <a:r>
              <a:rPr lang="en-GB" sz="4000" b="1" dirty="0" smtClean="0">
                <a:solidFill>
                  <a:schemeClr val="tx1"/>
                </a:solidFill>
              </a:rPr>
              <a:t> </a:t>
            </a:r>
            <a:r>
              <a:rPr lang="en-GB" sz="4000" b="1" dirty="0" err="1" smtClean="0">
                <a:solidFill>
                  <a:schemeClr val="tx1"/>
                </a:solidFill>
              </a:rPr>
              <a:t>ar</a:t>
            </a:r>
            <a:r>
              <a:rPr lang="en-GB" sz="4000" b="1" dirty="0" smtClean="0">
                <a:solidFill>
                  <a:schemeClr val="tx1"/>
                </a:solidFill>
              </a:rPr>
              <a:t> </a:t>
            </a:r>
            <a:r>
              <a:rPr lang="en-GB" sz="4000" b="1" dirty="0" err="1" smtClean="0">
                <a:solidFill>
                  <a:schemeClr val="tx1"/>
                </a:solidFill>
              </a:rPr>
              <a:t>gyfer</a:t>
            </a:r>
            <a:r>
              <a:rPr lang="en-GB" sz="4000" b="1" dirty="0" smtClean="0">
                <a:solidFill>
                  <a:schemeClr val="tx1"/>
                </a:solidFill>
              </a:rPr>
              <a:t> </a:t>
            </a:r>
            <a:r>
              <a:rPr lang="en-GB" sz="4000" b="1" dirty="0" err="1" smtClean="0">
                <a:solidFill>
                  <a:schemeClr val="tx1"/>
                </a:solidFill>
              </a:rPr>
              <a:t>profiadau</a:t>
            </a:r>
            <a:r>
              <a:rPr lang="en-GB" sz="4000" b="1" dirty="0" smtClean="0">
                <a:solidFill>
                  <a:schemeClr val="tx1"/>
                </a:solidFill>
              </a:rPr>
              <a:t> </a:t>
            </a:r>
            <a:r>
              <a:rPr lang="en-GB" sz="4000" b="1" dirty="0" err="1" smtClean="0">
                <a:solidFill>
                  <a:schemeClr val="tx1"/>
                </a:solidFill>
              </a:rPr>
              <a:t>disgyblion</a:t>
            </a:r>
            <a:endParaRPr lang="en-GB" sz="4000" dirty="0"/>
          </a:p>
        </p:txBody>
      </p:sp>
      <p:sp>
        <p:nvSpPr>
          <p:cNvPr id="4" name="Content Placeholder 3"/>
          <p:cNvSpPr>
            <a:spLocks noGrp="1"/>
          </p:cNvSpPr>
          <p:nvPr>
            <p:ph idx="1"/>
          </p:nvPr>
        </p:nvSpPr>
        <p:spPr/>
        <p:txBody>
          <a:bodyPr>
            <a:normAutofit/>
          </a:bodyPr>
          <a:lstStyle/>
          <a:p>
            <a:pPr marL="0" indent="0">
              <a:buNone/>
            </a:pPr>
            <a:endParaRPr lang="en-GB" dirty="0" smtClean="0"/>
          </a:p>
          <a:p>
            <a:pPr>
              <a:buFont typeface="Wingdings" panose="05000000000000000000" pitchFamily="2" charset="2"/>
              <a:buChar char="§"/>
            </a:pPr>
            <a:r>
              <a:rPr lang="en-GB" dirty="0">
                <a:solidFill>
                  <a:schemeClr val="tx1"/>
                </a:solidFill>
              </a:rPr>
              <a:t> </a:t>
            </a:r>
            <a:r>
              <a:rPr lang="en-GB" b="1" dirty="0">
                <a:solidFill>
                  <a:schemeClr val="tx1"/>
                </a:solidFill>
              </a:rPr>
              <a:t>L</a:t>
            </a:r>
            <a:r>
              <a:rPr lang="en-GB" dirty="0">
                <a:solidFill>
                  <a:schemeClr val="tx1"/>
                </a:solidFill>
              </a:rPr>
              <a:t> </a:t>
            </a:r>
            <a:r>
              <a:rPr lang="en-GB" dirty="0" smtClean="0">
                <a:solidFill>
                  <a:schemeClr val="tx1"/>
                </a:solidFill>
              </a:rPr>
              <a:t>Beth </a:t>
            </a:r>
            <a:r>
              <a:rPr lang="en-GB" dirty="0" err="1" smtClean="0">
                <a:solidFill>
                  <a:schemeClr val="tx1"/>
                </a:solidFill>
              </a:rPr>
              <a:t>ydw</a:t>
            </a:r>
            <a:r>
              <a:rPr lang="en-GB" dirty="0" smtClean="0">
                <a:solidFill>
                  <a:schemeClr val="tx1"/>
                </a:solidFill>
              </a:rPr>
              <a:t> </a:t>
            </a:r>
            <a:r>
              <a:rPr lang="en-GB" dirty="0" err="1" smtClean="0">
                <a:solidFill>
                  <a:schemeClr val="tx1"/>
                </a:solidFill>
              </a:rPr>
              <a:t>i’n</a:t>
            </a:r>
            <a:r>
              <a:rPr lang="en-GB" dirty="0" smtClean="0">
                <a:solidFill>
                  <a:schemeClr val="tx1"/>
                </a:solidFill>
              </a:rPr>
              <a:t> </a:t>
            </a:r>
            <a:r>
              <a:rPr lang="en-GB" dirty="0" err="1">
                <a:solidFill>
                  <a:schemeClr val="tx1"/>
                </a:solidFill>
              </a:rPr>
              <a:t>disgwyl</a:t>
            </a:r>
            <a:r>
              <a:rPr lang="en-GB" dirty="0">
                <a:solidFill>
                  <a:schemeClr val="tx1"/>
                </a:solidFill>
              </a:rPr>
              <a:t> </a:t>
            </a:r>
            <a:r>
              <a:rPr lang="en-GB" dirty="0" err="1">
                <a:solidFill>
                  <a:schemeClr val="tx1"/>
                </a:solidFill>
              </a:rPr>
              <a:t>i</a:t>
            </a:r>
            <a:r>
              <a:rPr lang="en-GB" dirty="0" err="1" smtClean="0">
                <a:solidFill>
                  <a:schemeClr val="tx1"/>
                </a:solidFill>
              </a:rPr>
              <a:t>’r</a:t>
            </a:r>
            <a:r>
              <a:rPr lang="en-GB" dirty="0" smtClean="0">
                <a:solidFill>
                  <a:schemeClr val="tx1"/>
                </a:solidFill>
              </a:rPr>
              <a:t> plant </a:t>
            </a:r>
            <a:r>
              <a:rPr lang="en-GB" dirty="0" err="1" smtClean="0">
                <a:solidFill>
                  <a:schemeClr val="tx1"/>
                </a:solidFill>
              </a:rPr>
              <a:t>allu</a:t>
            </a:r>
            <a:r>
              <a:rPr lang="en-GB" dirty="0" smtClean="0">
                <a:solidFill>
                  <a:schemeClr val="tx1"/>
                </a:solidFill>
              </a:rPr>
              <a:t> </a:t>
            </a:r>
            <a:r>
              <a:rPr lang="en-GB" dirty="0" err="1" smtClean="0">
                <a:solidFill>
                  <a:schemeClr val="tx1"/>
                </a:solidFill>
              </a:rPr>
              <a:t>dysgu</a:t>
            </a:r>
            <a:r>
              <a:rPr lang="en-GB" dirty="0">
                <a:solidFill>
                  <a:schemeClr val="tx1"/>
                </a:solidFill>
              </a:rPr>
              <a:t>?  </a:t>
            </a:r>
            <a:endParaRPr lang="en-GB" dirty="0" smtClean="0">
              <a:solidFill>
                <a:schemeClr val="tx1"/>
              </a:solidFill>
            </a:endParaRPr>
          </a:p>
          <a:p>
            <a:pPr marL="0" indent="0">
              <a:buNone/>
            </a:pPr>
            <a:r>
              <a:rPr lang="en-GB" b="1" dirty="0" err="1" smtClean="0">
                <a:solidFill>
                  <a:schemeClr val="tx1"/>
                </a:solidFill>
              </a:rPr>
              <a:t>Sgiliau</a:t>
            </a:r>
            <a:r>
              <a:rPr lang="en-GB" b="1" dirty="0" smtClean="0">
                <a:solidFill>
                  <a:schemeClr val="tx1"/>
                </a:solidFill>
              </a:rPr>
              <a:t> </a:t>
            </a:r>
            <a:r>
              <a:rPr lang="en-GB" b="1" dirty="0" err="1" smtClean="0">
                <a:solidFill>
                  <a:schemeClr val="tx1"/>
                </a:solidFill>
              </a:rPr>
              <a:t>cynllunio</a:t>
            </a:r>
            <a:r>
              <a:rPr lang="en-GB" b="1" dirty="0" smtClean="0">
                <a:solidFill>
                  <a:schemeClr val="tx1"/>
                </a:solidFill>
              </a:rPr>
              <a:t>, </a:t>
            </a:r>
            <a:r>
              <a:rPr lang="en-GB" b="1" dirty="0" err="1" smtClean="0">
                <a:solidFill>
                  <a:schemeClr val="tx1"/>
                </a:solidFill>
              </a:rPr>
              <a:t>datblygu</a:t>
            </a:r>
            <a:r>
              <a:rPr lang="en-GB" b="1" dirty="0" smtClean="0">
                <a:solidFill>
                  <a:schemeClr val="tx1"/>
                </a:solidFill>
              </a:rPr>
              <a:t>, </a:t>
            </a:r>
            <a:r>
              <a:rPr lang="en-GB" b="1" dirty="0" err="1" smtClean="0">
                <a:solidFill>
                  <a:schemeClr val="tx1"/>
                </a:solidFill>
              </a:rPr>
              <a:t>adfyfyrio</a:t>
            </a:r>
            <a:r>
              <a:rPr lang="en-GB" b="1" dirty="0" smtClean="0">
                <a:solidFill>
                  <a:schemeClr val="tx1"/>
                </a:solidFill>
              </a:rPr>
              <a:t> (Poster </a:t>
            </a:r>
            <a:r>
              <a:rPr lang="en-GB" b="1" dirty="0" err="1" smtClean="0">
                <a:solidFill>
                  <a:schemeClr val="tx1"/>
                </a:solidFill>
              </a:rPr>
              <a:t>sgiliau</a:t>
            </a:r>
            <a:r>
              <a:rPr lang="en-GB" b="1" dirty="0" smtClean="0">
                <a:solidFill>
                  <a:schemeClr val="tx1"/>
                </a:solidFill>
              </a:rPr>
              <a:t> </a:t>
            </a:r>
            <a:r>
              <a:rPr lang="en-GB" b="1" dirty="0" err="1" smtClean="0">
                <a:solidFill>
                  <a:schemeClr val="tx1"/>
                </a:solidFill>
              </a:rPr>
              <a:t>ar</a:t>
            </a:r>
            <a:r>
              <a:rPr lang="en-GB" b="1" dirty="0" smtClean="0">
                <a:solidFill>
                  <a:schemeClr val="tx1"/>
                </a:solidFill>
              </a:rPr>
              <a:t> Moodle/ D4-6) </a:t>
            </a:r>
            <a:r>
              <a:rPr lang="en-GB" dirty="0" err="1" smtClean="0">
                <a:solidFill>
                  <a:schemeClr val="tx1"/>
                </a:solidFill>
              </a:rPr>
              <a:t>trwy</a:t>
            </a:r>
            <a:r>
              <a:rPr lang="en-GB" dirty="0" smtClean="0">
                <a:solidFill>
                  <a:schemeClr val="tx1"/>
                </a:solidFill>
              </a:rPr>
              <a:t> </a:t>
            </a:r>
            <a:r>
              <a:rPr lang="en-GB" dirty="0" err="1" smtClean="0">
                <a:solidFill>
                  <a:schemeClr val="tx1"/>
                </a:solidFill>
              </a:rPr>
              <a:t>ddefnyddio</a:t>
            </a:r>
            <a:r>
              <a:rPr lang="en-GB" dirty="0" smtClean="0">
                <a:solidFill>
                  <a:schemeClr val="tx1"/>
                </a:solidFill>
              </a:rPr>
              <a:t> </a:t>
            </a:r>
            <a:r>
              <a:rPr lang="en-GB" dirty="0" err="1" smtClean="0">
                <a:solidFill>
                  <a:schemeClr val="tx1"/>
                </a:solidFill>
              </a:rPr>
              <a:t>dewisiadau</a:t>
            </a:r>
            <a:r>
              <a:rPr lang="en-GB" dirty="0" smtClean="0">
                <a:solidFill>
                  <a:schemeClr val="tx1"/>
                </a:solidFill>
              </a:rPr>
              <a:t> </a:t>
            </a:r>
            <a:r>
              <a:rPr lang="en-GB" dirty="0" err="1" smtClean="0">
                <a:solidFill>
                  <a:schemeClr val="tx1"/>
                </a:solidFill>
              </a:rPr>
              <a:t>addas</a:t>
            </a:r>
            <a:r>
              <a:rPr lang="en-GB" dirty="0" smtClean="0">
                <a:solidFill>
                  <a:schemeClr val="tx1"/>
                </a:solidFill>
              </a:rPr>
              <a:t> o </a:t>
            </a:r>
            <a:r>
              <a:rPr lang="en-GB" dirty="0" err="1"/>
              <a:t>B</a:t>
            </a:r>
            <a:r>
              <a:rPr lang="en-GB" dirty="0" err="1" smtClean="0"/>
              <a:t>rawf</a:t>
            </a:r>
            <a:r>
              <a:rPr lang="en-GB" dirty="0" smtClean="0"/>
              <a:t> </a:t>
            </a:r>
            <a:r>
              <a:rPr lang="en-GB" dirty="0" err="1" smtClean="0"/>
              <a:t>Teg</a:t>
            </a:r>
            <a:r>
              <a:rPr lang="en-GB" dirty="0" smtClean="0"/>
              <a:t>; </a:t>
            </a:r>
            <a:r>
              <a:rPr lang="en-GB" dirty="0" err="1" smtClean="0"/>
              <a:t>Chwilio</a:t>
            </a:r>
            <a:r>
              <a:rPr lang="en-GB" dirty="0" smtClean="0"/>
              <a:t> </a:t>
            </a:r>
            <a:r>
              <a:rPr lang="en-GB" dirty="0"/>
              <a:t>am </a:t>
            </a:r>
            <a:r>
              <a:rPr lang="en-GB" dirty="0" err="1" smtClean="0"/>
              <a:t>batrymau</a:t>
            </a:r>
            <a:r>
              <a:rPr lang="en-GB" dirty="0" smtClean="0"/>
              <a:t>; </a:t>
            </a:r>
            <a:r>
              <a:rPr lang="en-GB" dirty="0" err="1"/>
              <a:t>Cynnal</a:t>
            </a:r>
            <a:r>
              <a:rPr lang="en-GB" dirty="0"/>
              <a:t> </a:t>
            </a:r>
            <a:r>
              <a:rPr lang="en-GB" dirty="0" err="1" smtClean="0"/>
              <a:t>Arolwg</a:t>
            </a:r>
            <a:r>
              <a:rPr lang="en-GB" dirty="0" smtClean="0"/>
              <a:t>; </a:t>
            </a:r>
            <a:r>
              <a:rPr lang="en-GB" dirty="0" err="1" smtClean="0"/>
              <a:t>Dosbarthu</a:t>
            </a:r>
            <a:r>
              <a:rPr lang="en-GB" dirty="0" smtClean="0"/>
              <a:t> </a:t>
            </a:r>
            <a:r>
              <a:rPr lang="en-GB" dirty="0"/>
              <a:t>ac </a:t>
            </a:r>
            <a:r>
              <a:rPr lang="en-GB" dirty="0" err="1" smtClean="0"/>
              <a:t>adnabod</a:t>
            </a:r>
            <a:r>
              <a:rPr lang="en-GB" dirty="0" smtClean="0"/>
              <a:t>; </a:t>
            </a:r>
            <a:r>
              <a:rPr lang="en-GB" dirty="0" err="1" smtClean="0"/>
              <a:t>Archwilio</a:t>
            </a:r>
            <a:r>
              <a:rPr lang="en-GB" dirty="0" smtClean="0"/>
              <a:t> </a:t>
            </a:r>
            <a:r>
              <a:rPr lang="en-GB" dirty="0"/>
              <a:t>/ </a:t>
            </a:r>
            <a:r>
              <a:rPr lang="en-GB" dirty="0" err="1"/>
              <a:t>Arsylwi</a:t>
            </a:r>
            <a:r>
              <a:rPr lang="en-GB" dirty="0"/>
              <a:t> </a:t>
            </a:r>
            <a:r>
              <a:rPr lang="en-GB" dirty="0" err="1"/>
              <a:t>neu</a:t>
            </a:r>
            <a:r>
              <a:rPr lang="en-GB" dirty="0"/>
              <a:t> </a:t>
            </a:r>
            <a:r>
              <a:rPr lang="en-GB" dirty="0" err="1"/>
              <a:t>Fesur</a:t>
            </a:r>
            <a:r>
              <a:rPr lang="en-GB" dirty="0"/>
              <a:t> </a:t>
            </a:r>
            <a:r>
              <a:rPr lang="en-GB" dirty="0" err="1"/>
              <a:t>dros</a:t>
            </a:r>
            <a:r>
              <a:rPr lang="en-GB" dirty="0"/>
              <a:t> </a:t>
            </a:r>
            <a:r>
              <a:rPr lang="en-GB" dirty="0" err="1"/>
              <a:t>gyfnod</a:t>
            </a:r>
            <a:r>
              <a:rPr lang="en-GB" dirty="0"/>
              <a:t> o </a:t>
            </a:r>
            <a:r>
              <a:rPr lang="en-GB" dirty="0" err="1" smtClean="0"/>
              <a:t>amser</a:t>
            </a:r>
            <a:r>
              <a:rPr lang="en-GB" dirty="0" smtClean="0"/>
              <a:t>; </a:t>
            </a:r>
            <a:r>
              <a:rPr lang="en-GB" dirty="0" err="1" smtClean="0"/>
              <a:t>Cyfeiriad</a:t>
            </a:r>
            <a:r>
              <a:rPr lang="en-GB" dirty="0" smtClean="0"/>
              <a:t> </a:t>
            </a:r>
            <a:r>
              <a:rPr lang="en-GB" dirty="0"/>
              <a:t>(Reference/research</a:t>
            </a:r>
            <a:r>
              <a:rPr lang="en-GB" dirty="0" smtClean="0"/>
              <a:t>) </a:t>
            </a:r>
            <a:r>
              <a:rPr lang="en-GB" dirty="0" err="1" smtClean="0"/>
              <a:t>er</a:t>
            </a:r>
            <a:r>
              <a:rPr lang="en-GB" dirty="0" smtClean="0"/>
              <a:t> </a:t>
            </a:r>
            <a:r>
              <a:rPr lang="en-GB" dirty="0" err="1" smtClean="0"/>
              <a:t>mwyn</a:t>
            </a:r>
            <a:r>
              <a:rPr lang="en-GB" dirty="0" smtClean="0"/>
              <a:t> </a:t>
            </a:r>
            <a:r>
              <a:rPr lang="en-GB" dirty="0" err="1" smtClean="0"/>
              <a:t>datblygu</a:t>
            </a:r>
            <a:r>
              <a:rPr lang="en-GB" dirty="0" smtClean="0"/>
              <a:t> </a:t>
            </a:r>
            <a:r>
              <a:rPr lang="en-GB" dirty="0" err="1" smtClean="0"/>
              <a:t>dealltwriaeth</a:t>
            </a:r>
            <a:r>
              <a:rPr lang="en-GB" dirty="0" smtClean="0"/>
              <a:t> o </a:t>
            </a:r>
            <a:r>
              <a:rPr lang="en-GB" dirty="0" err="1" smtClean="0"/>
              <a:t>gysyniadau</a:t>
            </a:r>
            <a:r>
              <a:rPr lang="en-GB" dirty="0" smtClean="0"/>
              <a:t> </a:t>
            </a:r>
            <a:r>
              <a:rPr lang="en-GB" dirty="0" err="1" smtClean="0"/>
              <a:t>yn</a:t>
            </a:r>
            <a:r>
              <a:rPr lang="en-GB" dirty="0" smtClean="0"/>
              <a:t> </a:t>
            </a:r>
            <a:r>
              <a:rPr lang="en-GB" dirty="0" err="1" smtClean="0"/>
              <a:t>yr</a:t>
            </a:r>
            <a:r>
              <a:rPr lang="en-GB" dirty="0" smtClean="0"/>
              <a:t> </a:t>
            </a:r>
            <a:r>
              <a:rPr lang="en-GB" b="1" dirty="0" smtClean="0"/>
              <a:t>“</a:t>
            </a:r>
            <a:r>
              <a:rPr lang="en-GB" b="1" dirty="0" err="1" smtClean="0"/>
              <a:t>Ystod</a:t>
            </a:r>
            <a:r>
              <a:rPr lang="en-GB" dirty="0" smtClean="0"/>
              <a:t>”(</a:t>
            </a:r>
            <a:r>
              <a:rPr lang="en-GB" dirty="0" err="1" smtClean="0"/>
              <a:t>Cyd-ddibyniaeth</a:t>
            </a:r>
            <a:r>
              <a:rPr lang="en-GB" dirty="0" smtClean="0"/>
              <a:t> </a:t>
            </a:r>
            <a:r>
              <a:rPr lang="en-GB" dirty="0" err="1" smtClean="0"/>
              <a:t>Organebau</a:t>
            </a:r>
            <a:r>
              <a:rPr lang="en-GB" dirty="0" smtClean="0"/>
              <a:t>; Y </a:t>
            </a:r>
            <a:r>
              <a:rPr lang="en-GB" dirty="0" err="1" smtClean="0"/>
              <a:t>Ddaear</a:t>
            </a:r>
            <a:r>
              <a:rPr lang="en-GB" dirty="0" smtClean="0"/>
              <a:t> </a:t>
            </a:r>
            <a:r>
              <a:rPr lang="en-GB" dirty="0" err="1" smtClean="0"/>
              <a:t>Gynaliadwy</a:t>
            </a:r>
            <a:r>
              <a:rPr lang="en-GB" dirty="0" smtClean="0"/>
              <a:t>; Sut </a:t>
            </a:r>
            <a:r>
              <a:rPr lang="en-GB" dirty="0" err="1" smtClean="0"/>
              <a:t>mae</a:t>
            </a:r>
            <a:r>
              <a:rPr lang="en-GB" dirty="0" smtClean="0"/>
              <a:t> </a:t>
            </a:r>
            <a:r>
              <a:rPr lang="en-GB" dirty="0" err="1" smtClean="0"/>
              <a:t>Pethau’n</a:t>
            </a:r>
            <a:r>
              <a:rPr lang="en-GB" dirty="0" smtClean="0"/>
              <a:t> </a:t>
            </a:r>
            <a:r>
              <a:rPr lang="en-GB" dirty="0" err="1" smtClean="0"/>
              <a:t>Gweithio</a:t>
            </a:r>
            <a:r>
              <a:rPr lang="en-GB" dirty="0" smtClean="0"/>
              <a:t>)</a:t>
            </a:r>
            <a:endParaRPr lang="en-GB" b="1" dirty="0">
              <a:solidFill>
                <a:schemeClr val="tx1"/>
              </a:solidFill>
            </a:endParaRPr>
          </a:p>
          <a:p>
            <a:pPr>
              <a:buFont typeface="Wingdings" panose="05000000000000000000" pitchFamily="2" charset="2"/>
              <a:buChar char="§"/>
            </a:pPr>
            <a:r>
              <a:rPr lang="en-GB" b="1" dirty="0" smtClean="0">
                <a:solidFill>
                  <a:schemeClr val="tx1"/>
                </a:solidFill>
              </a:rPr>
              <a:t>A</a:t>
            </a:r>
            <a:r>
              <a:rPr lang="en-GB" dirty="0" smtClean="0">
                <a:solidFill>
                  <a:schemeClr val="tx1"/>
                </a:solidFill>
              </a:rPr>
              <a:t> Sut </a:t>
            </a:r>
            <a:r>
              <a:rPr lang="en-GB" dirty="0">
                <a:solidFill>
                  <a:schemeClr val="tx1"/>
                </a:solidFill>
              </a:rPr>
              <a:t>y </a:t>
            </a:r>
            <a:r>
              <a:rPr lang="en-GB" dirty="0" err="1">
                <a:solidFill>
                  <a:schemeClr val="tx1"/>
                </a:solidFill>
              </a:rPr>
              <a:t>byddwn</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cymhwyso’r</a:t>
            </a:r>
            <a:r>
              <a:rPr lang="en-GB" dirty="0">
                <a:solidFill>
                  <a:schemeClr val="tx1"/>
                </a:solidFill>
              </a:rPr>
              <a:t> </a:t>
            </a:r>
            <a:r>
              <a:rPr lang="en-GB" dirty="0" err="1">
                <a:solidFill>
                  <a:schemeClr val="tx1"/>
                </a:solidFill>
              </a:rPr>
              <a:t>hyn</a:t>
            </a:r>
            <a:r>
              <a:rPr lang="en-GB" dirty="0">
                <a:solidFill>
                  <a:schemeClr val="tx1"/>
                </a:solidFill>
              </a:rPr>
              <a:t> a </a:t>
            </a:r>
            <a:r>
              <a:rPr lang="en-GB" dirty="0" err="1" smtClean="0">
                <a:solidFill>
                  <a:schemeClr val="tx1"/>
                </a:solidFill>
              </a:rPr>
              <a:t>ddysgir</a:t>
            </a:r>
            <a:r>
              <a:rPr lang="en-GB" dirty="0" smtClean="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bynciau</a:t>
            </a:r>
            <a:r>
              <a:rPr lang="en-GB" dirty="0">
                <a:solidFill>
                  <a:schemeClr val="tx1"/>
                </a:solidFill>
              </a:rPr>
              <a:t> </a:t>
            </a:r>
            <a:r>
              <a:rPr lang="en-GB" dirty="0" err="1">
                <a:solidFill>
                  <a:schemeClr val="tx1"/>
                </a:solidFill>
              </a:rPr>
              <a:t>eraill</a:t>
            </a:r>
            <a:r>
              <a:rPr lang="en-GB" dirty="0">
                <a:solidFill>
                  <a:schemeClr val="tx1"/>
                </a:solidFill>
              </a:rPr>
              <a:t>? </a:t>
            </a:r>
            <a:r>
              <a:rPr lang="en-GB" dirty="0" err="1">
                <a:solidFill>
                  <a:schemeClr val="tx1"/>
                </a:solidFill>
              </a:rPr>
              <a:t>I’n</a:t>
            </a:r>
            <a:r>
              <a:rPr lang="en-GB" dirty="0">
                <a:solidFill>
                  <a:schemeClr val="tx1"/>
                </a:solidFill>
              </a:rPr>
              <a:t> </a:t>
            </a:r>
            <a:r>
              <a:rPr lang="en-GB" dirty="0" err="1">
                <a:solidFill>
                  <a:schemeClr val="tx1"/>
                </a:solidFill>
              </a:rPr>
              <a:t>bywydau</a:t>
            </a:r>
            <a:r>
              <a:rPr lang="en-GB" dirty="0">
                <a:solidFill>
                  <a:schemeClr val="tx1"/>
                </a:solidFill>
              </a:rPr>
              <a:t> </a:t>
            </a:r>
            <a:r>
              <a:rPr lang="en-GB" dirty="0" err="1">
                <a:solidFill>
                  <a:schemeClr val="tx1"/>
                </a:solidFill>
              </a:rPr>
              <a:t>personol</a:t>
            </a:r>
            <a:r>
              <a:rPr lang="en-GB" dirty="0">
                <a:solidFill>
                  <a:schemeClr val="tx1"/>
                </a:solidFill>
              </a:rPr>
              <a:t>? </a:t>
            </a:r>
            <a:r>
              <a:rPr lang="en-GB" dirty="0" smtClean="0">
                <a:solidFill>
                  <a:schemeClr val="tx1"/>
                </a:solidFill>
              </a:rPr>
              <a:t>I </a:t>
            </a:r>
            <a:r>
              <a:rPr lang="en-GB" dirty="0" err="1" smtClean="0">
                <a:solidFill>
                  <a:schemeClr val="tx1"/>
                </a:solidFill>
              </a:rPr>
              <a:t>brosiectau</a:t>
            </a:r>
            <a:r>
              <a:rPr lang="en-GB" dirty="0" smtClean="0">
                <a:solidFill>
                  <a:schemeClr val="tx1"/>
                </a:solidFill>
              </a:rPr>
              <a:t> </a:t>
            </a:r>
            <a:r>
              <a:rPr lang="en-GB" dirty="0" err="1">
                <a:solidFill>
                  <a:schemeClr val="tx1"/>
                </a:solidFill>
              </a:rPr>
              <a:t>nesaf</a:t>
            </a:r>
            <a:r>
              <a:rPr lang="en-GB" dirty="0" smtClean="0">
                <a:solidFill>
                  <a:schemeClr val="tx1"/>
                </a:solidFill>
              </a:rPr>
              <a:t>?</a:t>
            </a:r>
            <a:endParaRPr lang="en-GB" dirty="0">
              <a:solidFill>
                <a:schemeClr val="tx1"/>
              </a:solidFill>
            </a:endParaRPr>
          </a:p>
          <a:p>
            <a:pPr>
              <a:buFont typeface="Wingdings" panose="05000000000000000000" pitchFamily="2" charset="2"/>
              <a:buChar char="§"/>
            </a:pPr>
            <a:r>
              <a:rPr lang="en-GB" b="1" dirty="0">
                <a:solidFill>
                  <a:schemeClr val="tx1"/>
                </a:solidFill>
              </a:rPr>
              <a:t> </a:t>
            </a:r>
            <a:r>
              <a:rPr lang="en-GB" b="1" dirty="0" smtClean="0">
                <a:solidFill>
                  <a:schemeClr val="tx1"/>
                </a:solidFill>
              </a:rPr>
              <a:t>Q </a:t>
            </a:r>
            <a:r>
              <a:rPr lang="en-GB" dirty="0">
                <a:solidFill>
                  <a:schemeClr val="tx1"/>
                </a:solidFill>
              </a:rPr>
              <a:t>Pa </a:t>
            </a:r>
            <a:r>
              <a:rPr lang="en-GB" dirty="0" err="1">
                <a:solidFill>
                  <a:schemeClr val="tx1"/>
                </a:solidFill>
              </a:rPr>
              <a:t>gwestiynau</a:t>
            </a:r>
            <a:r>
              <a:rPr lang="en-GB" dirty="0">
                <a:solidFill>
                  <a:schemeClr val="tx1"/>
                </a:solidFill>
              </a:rPr>
              <a:t> </a:t>
            </a:r>
            <a:r>
              <a:rPr lang="en-GB" dirty="0" err="1">
                <a:solidFill>
                  <a:schemeClr val="tx1"/>
                </a:solidFill>
              </a:rPr>
              <a:t>newydd</a:t>
            </a:r>
            <a:r>
              <a:rPr lang="en-GB" dirty="0">
                <a:solidFill>
                  <a:schemeClr val="tx1"/>
                </a:solidFill>
              </a:rPr>
              <a:t> </a:t>
            </a:r>
            <a:r>
              <a:rPr lang="en-GB" dirty="0" err="1">
                <a:solidFill>
                  <a:schemeClr val="tx1"/>
                </a:solidFill>
              </a:rPr>
              <a:t>sydd</a:t>
            </a:r>
            <a:r>
              <a:rPr lang="en-GB" dirty="0">
                <a:solidFill>
                  <a:schemeClr val="tx1"/>
                </a:solidFill>
              </a:rPr>
              <a:t> </a:t>
            </a:r>
            <a:r>
              <a:rPr lang="en-GB" dirty="0" err="1">
                <a:solidFill>
                  <a:schemeClr val="tx1"/>
                </a:solidFill>
              </a:rPr>
              <a:t>gennym</a:t>
            </a:r>
            <a:r>
              <a:rPr lang="en-GB" dirty="0">
                <a:solidFill>
                  <a:schemeClr val="tx1"/>
                </a:solidFill>
              </a:rPr>
              <a:t> </a:t>
            </a:r>
            <a:r>
              <a:rPr lang="en-GB" dirty="0" err="1">
                <a:solidFill>
                  <a:schemeClr val="tx1"/>
                </a:solidFill>
              </a:rPr>
              <a:t>ar</a:t>
            </a:r>
            <a:r>
              <a:rPr lang="en-GB" dirty="0">
                <a:solidFill>
                  <a:schemeClr val="tx1"/>
                </a:solidFill>
              </a:rPr>
              <a:t> </a:t>
            </a:r>
            <a:r>
              <a:rPr lang="en-GB" dirty="0" err="1">
                <a:solidFill>
                  <a:schemeClr val="tx1"/>
                </a:solidFill>
              </a:rPr>
              <a:t>ôl</a:t>
            </a:r>
            <a:r>
              <a:rPr lang="en-GB" dirty="0">
                <a:solidFill>
                  <a:schemeClr val="tx1"/>
                </a:solidFill>
              </a:rPr>
              <a:t> </a:t>
            </a:r>
            <a:r>
              <a:rPr lang="en-GB" dirty="0" err="1">
                <a:solidFill>
                  <a:schemeClr val="tx1"/>
                </a:solidFill>
              </a:rPr>
              <a:t>ein</a:t>
            </a:r>
            <a:r>
              <a:rPr lang="en-GB" dirty="0">
                <a:solidFill>
                  <a:schemeClr val="tx1"/>
                </a:solidFill>
              </a:rPr>
              <a:t> </a:t>
            </a:r>
            <a:r>
              <a:rPr lang="en-GB" dirty="0" err="1">
                <a:solidFill>
                  <a:schemeClr val="tx1"/>
                </a:solidFill>
              </a:rPr>
              <a:t>hymholiad</a:t>
            </a:r>
            <a:r>
              <a:rPr lang="en-GB" dirty="0" smtClean="0">
                <a:solidFill>
                  <a:schemeClr val="tx1"/>
                </a:solidFill>
              </a:rPr>
              <a:t>?</a:t>
            </a:r>
            <a:endParaRPr lang="en-GB" dirty="0"/>
          </a:p>
          <a:p>
            <a:pPr marL="0" indent="0">
              <a:buNone/>
            </a:pPr>
            <a:endParaRPr lang="en-GB" dirty="0" smtClean="0"/>
          </a:p>
          <a:p>
            <a:pPr marL="0" indent="0">
              <a:buNone/>
            </a:pPr>
            <a:endParaRPr lang="en-GB" dirty="0"/>
          </a:p>
          <a:p>
            <a:endParaRPr lang="en-GB" dirty="0"/>
          </a:p>
        </p:txBody>
      </p:sp>
    </p:spTree>
    <p:extLst>
      <p:ext uri="{BB962C8B-B14F-4D97-AF65-F5344CB8AC3E}">
        <p14:creationId xmlns:p14="http://schemas.microsoft.com/office/powerpoint/2010/main" val="623485238"/>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Model DSY Kath Murdoch</a:t>
            </a:r>
            <a:br>
              <a:rPr lang="en-GB" dirty="0" smtClean="0"/>
            </a:br>
            <a:endParaRPr lang="en-GB" dirty="0"/>
          </a:p>
        </p:txBody>
      </p:sp>
      <p:sp>
        <p:nvSpPr>
          <p:cNvPr id="3" name="Content Placeholder 2"/>
          <p:cNvSpPr>
            <a:spLocks noGrp="1"/>
          </p:cNvSpPr>
          <p:nvPr>
            <p:ph idx="1"/>
          </p:nvPr>
        </p:nvSpPr>
        <p:spPr/>
        <p:txBody>
          <a:bodyPr>
            <a:normAutofit fontScale="77500" lnSpcReduction="20000"/>
          </a:bodyPr>
          <a:lstStyle/>
          <a:p>
            <a:r>
              <a:rPr lang="en-GB">
                <a:hlinkClick r:id="rId2"/>
              </a:rPr>
              <a:t>https://</a:t>
            </a:r>
            <a:r>
              <a:rPr lang="en-GB" smtClean="0">
                <a:hlinkClick r:id="rId2"/>
              </a:rPr>
              <a:t>static1.squarespace.com/static/55c7efeae4b0f5d2463be2d1/t/5b286ad770a6ad0778162a32/1529375449199/DetailedDescriptionOfInquiryCycle2015.pdf</a:t>
            </a:r>
            <a:endParaRPr lang="en-GB" dirty="0" smtClean="0"/>
          </a:p>
          <a:p>
            <a:r>
              <a:rPr lang="en-GB" dirty="0" err="1" smtClean="0"/>
              <a:t>Gweler</a:t>
            </a:r>
            <a:r>
              <a:rPr lang="en-GB" dirty="0" smtClean="0"/>
              <a:t> </a:t>
            </a:r>
            <a:r>
              <a:rPr lang="en-GB" dirty="0" err="1" smtClean="0"/>
              <a:t>pecyn</a:t>
            </a:r>
            <a:r>
              <a:rPr lang="en-GB" dirty="0" smtClean="0"/>
              <a:t> o </a:t>
            </a:r>
            <a:r>
              <a:rPr lang="en-GB" dirty="0" err="1" smtClean="0"/>
              <a:t>ddarlith</a:t>
            </a:r>
            <a:r>
              <a:rPr lang="en-GB" dirty="0" smtClean="0"/>
              <a:t> 1: </a:t>
            </a:r>
          </a:p>
          <a:p>
            <a:pPr>
              <a:buFont typeface="Wingdings" panose="05000000000000000000" pitchFamily="2" charset="2"/>
              <a:buChar char="§"/>
            </a:pPr>
            <a:r>
              <a:rPr lang="en-GB" dirty="0"/>
              <a:t> </a:t>
            </a:r>
            <a:r>
              <a:rPr lang="en-GB" dirty="0" smtClean="0"/>
              <a:t>Framing the enquiry</a:t>
            </a:r>
          </a:p>
          <a:p>
            <a:pPr>
              <a:buFont typeface="Wingdings" panose="05000000000000000000" pitchFamily="2" charset="2"/>
              <a:buChar char="§"/>
            </a:pPr>
            <a:r>
              <a:rPr lang="en-GB" dirty="0" smtClean="0"/>
              <a:t> Tuning in</a:t>
            </a:r>
          </a:p>
          <a:p>
            <a:pPr>
              <a:buFont typeface="Wingdings" panose="05000000000000000000" pitchFamily="2" charset="2"/>
              <a:buChar char="§"/>
            </a:pPr>
            <a:r>
              <a:rPr lang="en-GB" dirty="0" smtClean="0"/>
              <a:t> Finding out</a:t>
            </a:r>
          </a:p>
          <a:p>
            <a:pPr>
              <a:buFont typeface="Wingdings" panose="05000000000000000000" pitchFamily="2" charset="2"/>
              <a:buChar char="§"/>
            </a:pPr>
            <a:r>
              <a:rPr lang="en-GB" dirty="0" smtClean="0"/>
              <a:t> Sorting out</a:t>
            </a:r>
          </a:p>
          <a:p>
            <a:pPr>
              <a:buFont typeface="Wingdings" panose="05000000000000000000" pitchFamily="2" charset="2"/>
              <a:buChar char="§"/>
            </a:pPr>
            <a:r>
              <a:rPr lang="en-GB" dirty="0"/>
              <a:t> </a:t>
            </a:r>
            <a:r>
              <a:rPr lang="en-GB" dirty="0" smtClean="0"/>
              <a:t>Communicating with others</a:t>
            </a:r>
          </a:p>
          <a:p>
            <a:pPr>
              <a:buFont typeface="Wingdings" panose="05000000000000000000" pitchFamily="2" charset="2"/>
              <a:buChar char="§"/>
            </a:pPr>
            <a:r>
              <a:rPr lang="en-GB" dirty="0"/>
              <a:t> </a:t>
            </a:r>
            <a:r>
              <a:rPr lang="en-GB" dirty="0" smtClean="0"/>
              <a:t>Going further</a:t>
            </a:r>
          </a:p>
          <a:p>
            <a:pPr>
              <a:buFont typeface="Wingdings" panose="05000000000000000000" pitchFamily="2" charset="2"/>
              <a:buChar char="§"/>
            </a:pPr>
            <a:r>
              <a:rPr lang="en-GB" dirty="0" smtClean="0"/>
              <a:t> Reflecting and acting</a:t>
            </a:r>
          </a:p>
          <a:p>
            <a:pPr>
              <a:buFont typeface="Wingdings" panose="05000000000000000000" pitchFamily="2" charset="2"/>
              <a:buChar char="§"/>
            </a:pPr>
            <a:r>
              <a:rPr lang="en-GB" dirty="0" smtClean="0"/>
              <a:t> Evaluation</a:t>
            </a:r>
          </a:p>
          <a:p>
            <a:r>
              <a:rPr lang="en-GB" dirty="0">
                <a:hlinkClick r:id="rId3"/>
              </a:rPr>
              <a:t>https://www.kathmurdoch.com.au/new-page-2-1</a:t>
            </a:r>
            <a:r>
              <a:rPr lang="en-GB" dirty="0" smtClean="0">
                <a:hlinkClick r:id="rId3"/>
              </a:rPr>
              <a:t>/</a:t>
            </a:r>
            <a:endParaRPr lang="en-GB" dirty="0" smtClean="0"/>
          </a:p>
          <a:p>
            <a:endParaRPr lang="en-GB" dirty="0"/>
          </a:p>
        </p:txBody>
      </p:sp>
    </p:spTree>
    <p:extLst>
      <p:ext uri="{BB962C8B-B14F-4D97-AF65-F5344CB8AC3E}">
        <p14:creationId xmlns:p14="http://schemas.microsoft.com/office/powerpoint/2010/main" val="339992694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Yn</a:t>
            </a:r>
            <a:r>
              <a:rPr lang="en-GB" dirty="0" smtClean="0"/>
              <a:t> y </a:t>
            </a:r>
            <a:r>
              <a:rPr lang="en-GB" dirty="0" err="1" smtClean="0"/>
              <a:t>pecyn</a:t>
            </a:r>
            <a:r>
              <a:rPr lang="en-GB" dirty="0" smtClean="0"/>
              <a:t>: </a:t>
            </a:r>
            <a:r>
              <a:rPr lang="en-GB" dirty="0" err="1" smtClean="0"/>
              <a:t>Enghreifftiau</a:t>
            </a:r>
            <a:r>
              <a:rPr lang="en-GB" dirty="0" smtClean="0"/>
              <a:t> o </a:t>
            </a:r>
            <a:r>
              <a:rPr lang="en-GB" dirty="0" err="1" smtClean="0"/>
              <a:t>gwestiynau</a:t>
            </a:r>
            <a:r>
              <a:rPr lang="en-GB" dirty="0" smtClean="0"/>
              <a:t> </a:t>
            </a:r>
            <a:r>
              <a:rPr lang="en-GB" dirty="0" err="1" smtClean="0"/>
              <a:t>ymholi</a:t>
            </a:r>
            <a:endParaRPr lang="en-GB" dirty="0"/>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smtClean="0"/>
          </a:p>
          <a:p>
            <a:pPr marL="0" indent="0">
              <a:buNone/>
            </a:pPr>
            <a:r>
              <a:rPr lang="en-GB" sz="4400" dirty="0" smtClean="0"/>
              <a:t>Kath Murdoch 2014</a:t>
            </a:r>
            <a:endParaRPr lang="en-GB" sz="4400" dirty="0"/>
          </a:p>
        </p:txBody>
      </p:sp>
    </p:spTree>
    <p:extLst>
      <p:ext uri="{BB962C8B-B14F-4D97-AF65-F5344CB8AC3E}">
        <p14:creationId xmlns:p14="http://schemas.microsoft.com/office/powerpoint/2010/main" val="190163751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rPr>
              <a:t>Turner, J. et al. (2011) </a:t>
            </a:r>
            <a:r>
              <a:rPr lang="en-GB" b="1" i="1" dirty="0">
                <a:solidFill>
                  <a:schemeClr val="tx1"/>
                </a:solidFill>
              </a:rPr>
              <a:t>It’s not fair or is it?. </a:t>
            </a:r>
            <a:r>
              <a:rPr lang="en-GB" b="1" dirty="0" err="1" smtClean="0">
                <a:solidFill>
                  <a:schemeClr val="tx1"/>
                </a:solidFill>
              </a:rPr>
              <a:t>Sandbach</a:t>
            </a:r>
            <a:r>
              <a:rPr lang="en-GB" b="1" dirty="0" smtClean="0">
                <a:solidFill>
                  <a:schemeClr val="tx1"/>
                </a:solidFill>
              </a:rPr>
              <a:t>: </a:t>
            </a:r>
            <a:r>
              <a:rPr lang="en-GB" b="1" dirty="0">
                <a:solidFill>
                  <a:schemeClr val="tx1"/>
                </a:solidFill>
              </a:rPr>
              <a:t>MHE.</a:t>
            </a:r>
            <a:endParaRPr lang="en-GB" dirty="0"/>
          </a:p>
        </p:txBody>
      </p:sp>
      <p:sp>
        <p:nvSpPr>
          <p:cNvPr id="3" name="Content Placeholder 2"/>
          <p:cNvSpPr>
            <a:spLocks noGrp="1"/>
          </p:cNvSpPr>
          <p:nvPr>
            <p:ph idx="1"/>
          </p:nvPr>
        </p:nvSpPr>
        <p:spPr>
          <a:xfrm>
            <a:off x="1165014" y="1905001"/>
            <a:ext cx="10058400" cy="4023360"/>
          </a:xfrm>
        </p:spPr>
        <p:txBody>
          <a:bodyPr>
            <a:normAutofit/>
          </a:bodyPr>
          <a:lstStyle/>
          <a:p>
            <a:r>
              <a:rPr lang="en-GB" dirty="0" err="1" smtClean="0">
                <a:solidFill>
                  <a:schemeClr val="tx1"/>
                </a:solidFill>
              </a:rPr>
              <a:t>Gweithgaredd</a:t>
            </a:r>
            <a:r>
              <a:rPr lang="en-GB" dirty="0" smtClean="0">
                <a:solidFill>
                  <a:schemeClr val="tx1"/>
                </a:solidFill>
              </a:rPr>
              <a:t> </a:t>
            </a:r>
            <a:r>
              <a:rPr lang="en-GB" dirty="0" err="1" smtClean="0">
                <a:solidFill>
                  <a:schemeClr val="tx1"/>
                </a:solidFill>
              </a:rPr>
              <a:t>mewn</a:t>
            </a:r>
            <a:r>
              <a:rPr lang="en-GB" dirty="0" smtClean="0">
                <a:solidFill>
                  <a:schemeClr val="tx1"/>
                </a:solidFill>
              </a:rPr>
              <a:t> </a:t>
            </a:r>
            <a:r>
              <a:rPr lang="en-GB" dirty="0" err="1" smtClean="0">
                <a:solidFill>
                  <a:schemeClr val="tx1"/>
                </a:solidFill>
              </a:rPr>
              <a:t>parau</a:t>
            </a:r>
            <a:r>
              <a:rPr lang="en-GB" dirty="0" smtClean="0">
                <a:solidFill>
                  <a:schemeClr val="tx1"/>
                </a:solidFill>
              </a:rPr>
              <a:t>:</a:t>
            </a:r>
          </a:p>
          <a:p>
            <a:r>
              <a:rPr lang="en-GB" dirty="0">
                <a:solidFill>
                  <a:schemeClr val="tx1"/>
                </a:solidFill>
              </a:rPr>
              <a:t> </a:t>
            </a:r>
            <a:r>
              <a:rPr lang="en-GB" dirty="0" err="1" smtClean="0">
                <a:solidFill>
                  <a:schemeClr val="tx1"/>
                </a:solidFill>
              </a:rPr>
              <a:t>Ystyriwch</a:t>
            </a:r>
            <a:r>
              <a:rPr lang="en-GB" dirty="0" smtClean="0">
                <a:solidFill>
                  <a:schemeClr val="tx1"/>
                </a:solidFill>
              </a:rPr>
              <a:t> </a:t>
            </a:r>
            <a:r>
              <a:rPr lang="en-GB" dirty="0" err="1" smtClean="0">
                <a:solidFill>
                  <a:schemeClr val="tx1"/>
                </a:solidFill>
              </a:rPr>
              <a:t>enghreifftiau</a:t>
            </a:r>
            <a:r>
              <a:rPr lang="en-GB" dirty="0" smtClean="0">
                <a:solidFill>
                  <a:schemeClr val="tx1"/>
                </a:solidFill>
              </a:rPr>
              <a:t> CA2 a CS </a:t>
            </a:r>
            <a:r>
              <a:rPr lang="en-GB" dirty="0" err="1" smtClean="0">
                <a:solidFill>
                  <a:schemeClr val="tx1"/>
                </a:solidFill>
              </a:rPr>
              <a:t>yn</a:t>
            </a:r>
            <a:r>
              <a:rPr lang="en-GB" dirty="0" smtClean="0">
                <a:solidFill>
                  <a:schemeClr val="tx1"/>
                </a:solidFill>
              </a:rPr>
              <a:t> y </a:t>
            </a:r>
            <a:r>
              <a:rPr lang="en-GB" dirty="0" err="1" smtClean="0">
                <a:solidFill>
                  <a:schemeClr val="tx1"/>
                </a:solidFill>
              </a:rPr>
              <a:t>pecyn</a:t>
            </a:r>
            <a:r>
              <a:rPr lang="en-GB" dirty="0" smtClean="0">
                <a:solidFill>
                  <a:schemeClr val="tx1"/>
                </a:solidFill>
              </a:rPr>
              <a:t>.</a:t>
            </a:r>
            <a:endParaRPr lang="en-GB" dirty="0">
              <a:solidFill>
                <a:schemeClr val="tx1"/>
              </a:solidFill>
            </a:endParaRPr>
          </a:p>
          <a:p>
            <a:r>
              <a:rPr lang="en-GB" dirty="0">
                <a:solidFill>
                  <a:schemeClr val="tx1"/>
                </a:solidFill>
              </a:rPr>
              <a:t>1. </a:t>
            </a:r>
            <a:r>
              <a:rPr lang="en-GB" dirty="0" err="1" smtClean="0">
                <a:solidFill>
                  <a:schemeClr val="tx1"/>
                </a:solidFill>
              </a:rPr>
              <a:t>Gan</a:t>
            </a:r>
            <a:r>
              <a:rPr lang="en-GB" dirty="0" smtClean="0">
                <a:solidFill>
                  <a:schemeClr val="tx1"/>
                </a:solidFill>
              </a:rPr>
              <a:t> </a:t>
            </a:r>
            <a:r>
              <a:rPr lang="en-GB" dirty="0" err="1" smtClean="0">
                <a:solidFill>
                  <a:schemeClr val="tx1"/>
                </a:solidFill>
              </a:rPr>
              <a:t>ddefnyddio’r</a:t>
            </a:r>
            <a:r>
              <a:rPr lang="en-GB" dirty="0" smtClean="0">
                <a:solidFill>
                  <a:schemeClr val="tx1"/>
                </a:solidFill>
              </a:rPr>
              <a:t> poster </a:t>
            </a:r>
            <a:r>
              <a:rPr lang="en-GB" dirty="0" err="1" smtClean="0">
                <a:solidFill>
                  <a:schemeClr val="tx1"/>
                </a:solidFill>
              </a:rPr>
              <a:t>dilyniant</a:t>
            </a:r>
            <a:r>
              <a:rPr lang="en-GB" dirty="0" smtClean="0">
                <a:solidFill>
                  <a:schemeClr val="tx1"/>
                </a:solidFill>
              </a:rPr>
              <a:t> </a:t>
            </a:r>
            <a:r>
              <a:rPr lang="en-GB" dirty="0" err="1" smtClean="0">
                <a:solidFill>
                  <a:schemeClr val="tx1"/>
                </a:solidFill>
              </a:rPr>
              <a:t>sgiliau</a:t>
            </a:r>
            <a:r>
              <a:rPr lang="en-GB" dirty="0" smtClean="0">
                <a:solidFill>
                  <a:schemeClr val="tx1"/>
                </a:solidFill>
              </a:rPr>
              <a:t> </a:t>
            </a:r>
            <a:r>
              <a:rPr lang="en-GB" dirty="0" err="1" smtClean="0">
                <a:solidFill>
                  <a:schemeClr val="tx1"/>
                </a:solidFill>
              </a:rPr>
              <a:t>neu</a:t>
            </a:r>
            <a:r>
              <a:rPr lang="en-GB" dirty="0" smtClean="0">
                <a:solidFill>
                  <a:schemeClr val="tx1"/>
                </a:solidFill>
              </a:rPr>
              <a:t> Grid It’s Not Fair, </a:t>
            </a:r>
            <a:r>
              <a:rPr lang="en-GB" dirty="0" err="1" smtClean="0">
                <a:solidFill>
                  <a:schemeClr val="tx1"/>
                </a:solidFill>
              </a:rPr>
              <a:t>ticiwch</a:t>
            </a:r>
            <a:r>
              <a:rPr lang="en-GB" dirty="0" smtClean="0">
                <a:solidFill>
                  <a:schemeClr val="tx1"/>
                </a:solidFill>
              </a:rPr>
              <a:t> y </a:t>
            </a:r>
            <a:r>
              <a:rPr lang="en-GB" dirty="0" err="1" smtClean="0">
                <a:solidFill>
                  <a:schemeClr val="tx1"/>
                </a:solidFill>
              </a:rPr>
              <a:t>disgrifiadau</a:t>
            </a:r>
            <a:r>
              <a:rPr lang="en-GB" dirty="0" smtClean="0">
                <a:solidFill>
                  <a:schemeClr val="tx1"/>
                </a:solidFill>
              </a:rPr>
              <a:t> </a:t>
            </a:r>
            <a:r>
              <a:rPr lang="en-GB" dirty="0" err="1" smtClean="0">
                <a:solidFill>
                  <a:schemeClr val="tx1"/>
                </a:solidFill>
              </a:rPr>
              <a:t>sgil</a:t>
            </a:r>
            <a:r>
              <a:rPr lang="en-GB" dirty="0" smtClean="0">
                <a:solidFill>
                  <a:schemeClr val="tx1"/>
                </a:solidFill>
              </a:rPr>
              <a:t> y </a:t>
            </a:r>
            <a:r>
              <a:rPr lang="en-GB" dirty="0" err="1" smtClean="0">
                <a:solidFill>
                  <a:schemeClr val="tx1"/>
                </a:solidFill>
              </a:rPr>
              <a:t>gellid</a:t>
            </a:r>
            <a:r>
              <a:rPr lang="en-GB" dirty="0" smtClean="0">
                <a:solidFill>
                  <a:schemeClr val="tx1"/>
                </a:solidFill>
              </a:rPr>
              <a:t> </a:t>
            </a:r>
            <a:r>
              <a:rPr lang="en-GB" dirty="0" err="1" smtClean="0">
                <a:solidFill>
                  <a:schemeClr val="tx1"/>
                </a:solidFill>
              </a:rPr>
              <a:t>eu</a:t>
            </a:r>
            <a:r>
              <a:rPr lang="en-GB" dirty="0" smtClean="0">
                <a:solidFill>
                  <a:schemeClr val="tx1"/>
                </a:solidFill>
              </a:rPr>
              <a:t> </a:t>
            </a:r>
            <a:r>
              <a:rPr lang="en-GB" dirty="0" err="1" smtClean="0">
                <a:solidFill>
                  <a:schemeClr val="tx1"/>
                </a:solidFill>
              </a:rPr>
              <a:t>defnyddio</a:t>
            </a:r>
            <a:r>
              <a:rPr lang="en-GB" dirty="0" smtClean="0">
                <a:solidFill>
                  <a:schemeClr val="tx1"/>
                </a:solidFill>
              </a:rPr>
              <a:t> </a:t>
            </a:r>
            <a:r>
              <a:rPr lang="en-GB" dirty="0" err="1" smtClean="0">
                <a:solidFill>
                  <a:schemeClr val="tx1"/>
                </a:solidFill>
              </a:rPr>
              <a:t>ymhob</a:t>
            </a:r>
            <a:r>
              <a:rPr lang="en-GB" dirty="0" smtClean="0">
                <a:solidFill>
                  <a:schemeClr val="tx1"/>
                </a:solidFill>
              </a:rPr>
              <a:t> </a:t>
            </a:r>
            <a:r>
              <a:rPr lang="en-GB" dirty="0" err="1" smtClean="0">
                <a:solidFill>
                  <a:schemeClr val="tx1"/>
                </a:solidFill>
              </a:rPr>
              <a:t>achos</a:t>
            </a:r>
            <a:r>
              <a:rPr lang="en-GB" dirty="0" smtClean="0">
                <a:solidFill>
                  <a:schemeClr val="tx1"/>
                </a:solidFill>
              </a:rPr>
              <a:t> </a:t>
            </a:r>
            <a:r>
              <a:rPr lang="en-GB" dirty="0" err="1" smtClean="0">
                <a:solidFill>
                  <a:schemeClr val="tx1"/>
                </a:solidFill>
              </a:rPr>
              <a:t>i</a:t>
            </a:r>
            <a:r>
              <a:rPr lang="en-GB" dirty="0" smtClean="0">
                <a:solidFill>
                  <a:schemeClr val="tx1"/>
                </a:solidFill>
              </a:rPr>
              <a:t> </a:t>
            </a:r>
            <a:r>
              <a:rPr lang="en-GB" dirty="0" err="1" smtClean="0">
                <a:solidFill>
                  <a:schemeClr val="tx1"/>
                </a:solidFill>
              </a:rPr>
              <a:t>Gynllunio</a:t>
            </a:r>
            <a:r>
              <a:rPr lang="en-GB" dirty="0" smtClean="0">
                <a:solidFill>
                  <a:schemeClr val="tx1"/>
                </a:solidFill>
              </a:rPr>
              <a:t>, </a:t>
            </a:r>
            <a:r>
              <a:rPr lang="en-GB" dirty="0" err="1" smtClean="0">
                <a:solidFill>
                  <a:schemeClr val="tx1"/>
                </a:solidFill>
              </a:rPr>
              <a:t>Datblygu</a:t>
            </a:r>
            <a:r>
              <a:rPr lang="en-GB" dirty="0" smtClean="0">
                <a:solidFill>
                  <a:schemeClr val="tx1"/>
                </a:solidFill>
              </a:rPr>
              <a:t>, </a:t>
            </a:r>
            <a:r>
              <a:rPr lang="en-GB" dirty="0" err="1" smtClean="0">
                <a:solidFill>
                  <a:schemeClr val="tx1"/>
                </a:solidFill>
              </a:rPr>
              <a:t>Adfyfyrio</a:t>
            </a:r>
            <a:r>
              <a:rPr lang="en-GB" dirty="0" smtClean="0">
                <a:solidFill>
                  <a:schemeClr val="tx1"/>
                </a:solidFill>
              </a:rPr>
              <a:t> </a:t>
            </a:r>
            <a:r>
              <a:rPr lang="en-GB" dirty="0" err="1" smtClean="0">
                <a:solidFill>
                  <a:schemeClr val="tx1"/>
                </a:solidFill>
              </a:rPr>
              <a:t>elfennau</a:t>
            </a:r>
            <a:r>
              <a:rPr lang="en-GB" dirty="0" smtClean="0">
                <a:solidFill>
                  <a:schemeClr val="tx1"/>
                </a:solidFill>
              </a:rPr>
              <a:t> o </a:t>
            </a:r>
            <a:r>
              <a:rPr lang="en-GB" dirty="0" err="1" smtClean="0">
                <a:solidFill>
                  <a:schemeClr val="tx1"/>
                </a:solidFill>
              </a:rPr>
              <a:t>ymholiad</a:t>
            </a:r>
            <a:r>
              <a:rPr lang="en-GB" dirty="0" smtClean="0">
                <a:solidFill>
                  <a:schemeClr val="tx1"/>
                </a:solidFill>
              </a:rPr>
              <a:t>. </a:t>
            </a:r>
          </a:p>
          <a:p>
            <a:r>
              <a:rPr lang="en-GB" dirty="0" smtClean="0">
                <a:solidFill>
                  <a:schemeClr val="tx1"/>
                </a:solidFill>
              </a:rPr>
              <a:t>2. </a:t>
            </a:r>
            <a:r>
              <a:rPr lang="en-GB" dirty="0" err="1" smtClean="0">
                <a:solidFill>
                  <a:schemeClr val="tx1"/>
                </a:solidFill>
              </a:rPr>
              <a:t>Edrychwch</a:t>
            </a:r>
            <a:r>
              <a:rPr lang="en-GB" dirty="0" smtClean="0">
                <a:solidFill>
                  <a:schemeClr val="tx1"/>
                </a:solidFill>
              </a:rPr>
              <a:t> </a:t>
            </a:r>
            <a:r>
              <a:rPr lang="en-GB" dirty="0" err="1" smtClean="0">
                <a:solidFill>
                  <a:schemeClr val="tx1"/>
                </a:solidFill>
              </a:rPr>
              <a:t>ar</a:t>
            </a:r>
            <a:r>
              <a:rPr lang="en-GB" dirty="0" smtClean="0">
                <a:solidFill>
                  <a:schemeClr val="tx1"/>
                </a:solidFill>
              </a:rPr>
              <a:t> y </a:t>
            </a:r>
            <a:r>
              <a:rPr lang="en-GB" dirty="0" err="1" smtClean="0">
                <a:solidFill>
                  <a:schemeClr val="tx1"/>
                </a:solidFill>
              </a:rPr>
              <a:t>strwythur</a:t>
            </a:r>
            <a:r>
              <a:rPr lang="en-GB" dirty="0" smtClean="0">
                <a:solidFill>
                  <a:schemeClr val="tx1"/>
                </a:solidFill>
              </a:rPr>
              <a:t> </a:t>
            </a:r>
            <a:r>
              <a:rPr lang="en-GB" dirty="0" err="1" smtClean="0">
                <a:solidFill>
                  <a:schemeClr val="tx1"/>
                </a:solidFill>
              </a:rPr>
              <a:t>a’r</a:t>
            </a:r>
            <a:r>
              <a:rPr lang="en-GB" dirty="0" smtClean="0">
                <a:solidFill>
                  <a:schemeClr val="tx1"/>
                </a:solidFill>
              </a:rPr>
              <a:t> </a:t>
            </a:r>
            <a:r>
              <a:rPr lang="en-GB" dirty="0" err="1" smtClean="0">
                <a:solidFill>
                  <a:schemeClr val="tx1"/>
                </a:solidFill>
              </a:rPr>
              <a:t>cynnwys</a:t>
            </a:r>
            <a:r>
              <a:rPr lang="en-GB" dirty="0" smtClean="0">
                <a:solidFill>
                  <a:schemeClr val="tx1"/>
                </a:solidFill>
              </a:rPr>
              <a:t> – a </a:t>
            </a:r>
            <a:r>
              <a:rPr lang="en-GB" dirty="0" err="1" smtClean="0">
                <a:solidFill>
                  <a:schemeClr val="tx1"/>
                </a:solidFill>
              </a:rPr>
              <a:t>ellir</a:t>
            </a:r>
            <a:r>
              <a:rPr lang="en-GB" dirty="0" smtClean="0">
                <a:solidFill>
                  <a:schemeClr val="tx1"/>
                </a:solidFill>
              </a:rPr>
              <a:t> </a:t>
            </a:r>
            <a:r>
              <a:rPr lang="en-GB" dirty="0" err="1" smtClean="0">
                <a:solidFill>
                  <a:schemeClr val="tx1"/>
                </a:solidFill>
              </a:rPr>
              <a:t>gweld</a:t>
            </a:r>
            <a:r>
              <a:rPr lang="en-GB" dirty="0" smtClean="0">
                <a:solidFill>
                  <a:schemeClr val="tx1"/>
                </a:solidFill>
              </a:rPr>
              <a:t> </a:t>
            </a:r>
            <a:r>
              <a:rPr lang="en-GB" dirty="0" err="1" smtClean="0">
                <a:solidFill>
                  <a:schemeClr val="tx1"/>
                </a:solidFill>
              </a:rPr>
              <a:t>elfennau</a:t>
            </a:r>
            <a:r>
              <a:rPr lang="en-GB" dirty="0" smtClean="0">
                <a:solidFill>
                  <a:schemeClr val="tx1"/>
                </a:solidFill>
              </a:rPr>
              <a:t> KWHLAQ </a:t>
            </a:r>
            <a:r>
              <a:rPr lang="en-GB" dirty="0" err="1" smtClean="0">
                <a:solidFill>
                  <a:schemeClr val="tx1"/>
                </a:solidFill>
              </a:rPr>
              <a:t>yn</a:t>
            </a:r>
            <a:r>
              <a:rPr lang="en-GB" dirty="0" smtClean="0">
                <a:solidFill>
                  <a:schemeClr val="tx1"/>
                </a:solidFill>
              </a:rPr>
              <a:t> </a:t>
            </a:r>
            <a:r>
              <a:rPr lang="en-GB" dirty="0" err="1" smtClean="0">
                <a:solidFill>
                  <a:schemeClr val="tx1"/>
                </a:solidFill>
              </a:rPr>
              <a:t>yr</a:t>
            </a:r>
            <a:r>
              <a:rPr lang="en-GB" dirty="0" smtClean="0">
                <a:solidFill>
                  <a:schemeClr val="tx1"/>
                </a:solidFill>
              </a:rPr>
              <a:t> </a:t>
            </a:r>
            <a:r>
              <a:rPr lang="en-GB" dirty="0" err="1" smtClean="0">
                <a:solidFill>
                  <a:schemeClr val="tx1"/>
                </a:solidFill>
              </a:rPr>
              <a:t>esiamplau</a:t>
            </a:r>
            <a:r>
              <a:rPr lang="en-GB" dirty="0" smtClean="0">
                <a:solidFill>
                  <a:schemeClr val="tx1"/>
                </a:solidFill>
              </a:rPr>
              <a:t> </a:t>
            </a:r>
            <a:r>
              <a:rPr lang="en-GB" dirty="0" err="1" smtClean="0">
                <a:solidFill>
                  <a:schemeClr val="tx1"/>
                </a:solidFill>
              </a:rPr>
              <a:t>hyn</a:t>
            </a:r>
            <a:r>
              <a:rPr lang="en-GB" dirty="0" smtClean="0">
                <a:solidFill>
                  <a:schemeClr val="tx1"/>
                </a:solidFill>
              </a:rPr>
              <a:t>? </a:t>
            </a:r>
          </a:p>
          <a:p>
            <a:r>
              <a:rPr lang="en-GB" dirty="0" smtClean="0">
                <a:solidFill>
                  <a:schemeClr val="tx1"/>
                </a:solidFill>
              </a:rPr>
              <a:t>3</a:t>
            </a:r>
            <a:r>
              <a:rPr lang="en-GB" dirty="0">
                <a:solidFill>
                  <a:schemeClr val="tx1"/>
                </a:solidFill>
              </a:rPr>
              <a:t>. </a:t>
            </a:r>
            <a:r>
              <a:rPr lang="en-GB" dirty="0" err="1" smtClean="0">
                <a:solidFill>
                  <a:schemeClr val="tx1"/>
                </a:solidFill>
              </a:rPr>
              <a:t>Ble</a:t>
            </a:r>
            <a:r>
              <a:rPr lang="en-GB" dirty="0" smtClean="0">
                <a:solidFill>
                  <a:schemeClr val="tx1"/>
                </a:solidFill>
              </a:rPr>
              <a:t> </a:t>
            </a:r>
            <a:r>
              <a:rPr lang="en-GB" dirty="0" err="1" smtClean="0">
                <a:solidFill>
                  <a:schemeClr val="tx1"/>
                </a:solidFill>
              </a:rPr>
              <a:t>caiff</a:t>
            </a:r>
            <a:r>
              <a:rPr lang="en-GB" dirty="0" smtClean="0">
                <a:solidFill>
                  <a:schemeClr val="tx1"/>
                </a:solidFill>
              </a:rPr>
              <a:t> “</a:t>
            </a:r>
            <a:r>
              <a:rPr lang="en-GB" dirty="0" err="1" smtClean="0">
                <a:solidFill>
                  <a:schemeClr val="tx1"/>
                </a:solidFill>
              </a:rPr>
              <a:t>dysgu</a:t>
            </a:r>
            <a:r>
              <a:rPr lang="en-GB" dirty="0" smtClean="0">
                <a:solidFill>
                  <a:schemeClr val="tx1"/>
                </a:solidFill>
              </a:rPr>
              <a:t> </a:t>
            </a:r>
            <a:r>
              <a:rPr lang="en-GB" dirty="0" err="1" smtClean="0">
                <a:solidFill>
                  <a:schemeClr val="tx1"/>
                </a:solidFill>
              </a:rPr>
              <a:t>gweithiol</a:t>
            </a:r>
            <a:r>
              <a:rPr lang="en-GB" dirty="0" smtClean="0">
                <a:solidFill>
                  <a:schemeClr val="tx1"/>
                </a:solidFill>
              </a:rPr>
              <a:t>” </a:t>
            </a:r>
            <a:r>
              <a:rPr lang="en-GB" dirty="0" err="1" smtClean="0">
                <a:solidFill>
                  <a:schemeClr val="tx1"/>
                </a:solidFill>
              </a:rPr>
              <a:t>ei</a:t>
            </a:r>
            <a:r>
              <a:rPr lang="en-GB" dirty="0" smtClean="0">
                <a:solidFill>
                  <a:schemeClr val="tx1"/>
                </a:solidFill>
              </a:rPr>
              <a:t> </a:t>
            </a:r>
            <a:r>
              <a:rPr lang="en-GB" dirty="0" err="1" smtClean="0">
                <a:solidFill>
                  <a:schemeClr val="tx1"/>
                </a:solidFill>
              </a:rPr>
              <a:t>annog</a:t>
            </a:r>
            <a:r>
              <a:rPr lang="en-GB" dirty="0" smtClean="0">
                <a:solidFill>
                  <a:schemeClr val="tx1"/>
                </a:solidFill>
              </a:rPr>
              <a:t>?</a:t>
            </a:r>
          </a:p>
          <a:p>
            <a:r>
              <a:rPr lang="en-GB" dirty="0" smtClean="0">
                <a:solidFill>
                  <a:schemeClr val="tx1"/>
                </a:solidFill>
              </a:rPr>
              <a:t>4</a:t>
            </a:r>
            <a:r>
              <a:rPr lang="en-GB" dirty="0">
                <a:solidFill>
                  <a:schemeClr val="tx1"/>
                </a:solidFill>
              </a:rPr>
              <a:t>. </a:t>
            </a:r>
            <a:r>
              <a:rPr lang="en-GB" dirty="0" err="1" smtClean="0">
                <a:solidFill>
                  <a:schemeClr val="tx1"/>
                </a:solidFill>
              </a:rPr>
              <a:t>Ble</a:t>
            </a:r>
            <a:r>
              <a:rPr lang="en-GB" dirty="0" smtClean="0">
                <a:solidFill>
                  <a:schemeClr val="tx1"/>
                </a:solidFill>
              </a:rPr>
              <a:t> </a:t>
            </a:r>
            <a:r>
              <a:rPr lang="en-GB" dirty="0" err="1" smtClean="0">
                <a:solidFill>
                  <a:schemeClr val="tx1"/>
                </a:solidFill>
              </a:rPr>
              <a:t>mae</a:t>
            </a:r>
            <a:r>
              <a:rPr lang="en-GB" dirty="0" smtClean="0">
                <a:solidFill>
                  <a:schemeClr val="tx1"/>
                </a:solidFill>
              </a:rPr>
              <a:t> </a:t>
            </a:r>
            <a:r>
              <a:rPr lang="en-GB" dirty="0" err="1" smtClean="0">
                <a:solidFill>
                  <a:schemeClr val="tx1"/>
                </a:solidFill>
              </a:rPr>
              <a:t>cyfle</a:t>
            </a:r>
            <a:r>
              <a:rPr lang="en-GB" dirty="0" smtClean="0">
                <a:solidFill>
                  <a:schemeClr val="tx1"/>
                </a:solidFill>
              </a:rPr>
              <a:t> </a:t>
            </a:r>
            <a:r>
              <a:rPr lang="en-GB" dirty="0" err="1" smtClean="0">
                <a:solidFill>
                  <a:schemeClr val="tx1"/>
                </a:solidFill>
              </a:rPr>
              <a:t>ar</a:t>
            </a:r>
            <a:r>
              <a:rPr lang="en-GB" dirty="0" smtClean="0">
                <a:solidFill>
                  <a:schemeClr val="tx1"/>
                </a:solidFill>
              </a:rPr>
              <a:t> </a:t>
            </a:r>
            <a:r>
              <a:rPr lang="en-GB" dirty="0" err="1" smtClean="0">
                <a:solidFill>
                  <a:schemeClr val="tx1"/>
                </a:solidFill>
              </a:rPr>
              <a:t>gyfer</a:t>
            </a:r>
            <a:r>
              <a:rPr lang="en-GB" dirty="0" smtClean="0">
                <a:solidFill>
                  <a:schemeClr val="tx1"/>
                </a:solidFill>
              </a:rPr>
              <a:t> “</a:t>
            </a:r>
            <a:r>
              <a:rPr lang="en-GB" dirty="0" err="1" smtClean="0">
                <a:solidFill>
                  <a:schemeClr val="tx1"/>
                </a:solidFill>
              </a:rPr>
              <a:t>sgaffaldio</a:t>
            </a:r>
            <a:r>
              <a:rPr lang="en-GB" dirty="0" smtClean="0">
                <a:solidFill>
                  <a:schemeClr val="tx1"/>
                </a:solidFill>
              </a:rPr>
              <a:t>”? </a:t>
            </a:r>
            <a:endParaRPr lang="en-GB" dirty="0">
              <a:solidFill>
                <a:schemeClr val="tx1"/>
              </a:solidFill>
            </a:endParaRPr>
          </a:p>
          <a:p>
            <a:r>
              <a:rPr lang="en-GB" dirty="0">
                <a:solidFill>
                  <a:schemeClr val="tx1"/>
                </a:solidFill>
              </a:rPr>
              <a:t>5. </a:t>
            </a:r>
            <a:r>
              <a:rPr lang="en-GB" dirty="0" smtClean="0">
                <a:solidFill>
                  <a:schemeClr val="tx1"/>
                </a:solidFill>
              </a:rPr>
              <a:t>Beth </a:t>
            </a:r>
            <a:r>
              <a:rPr lang="en-GB" dirty="0" err="1" smtClean="0">
                <a:solidFill>
                  <a:schemeClr val="tx1"/>
                </a:solidFill>
              </a:rPr>
              <a:t>yw’r</a:t>
            </a:r>
            <a:r>
              <a:rPr lang="en-GB" dirty="0" smtClean="0">
                <a:solidFill>
                  <a:schemeClr val="tx1"/>
                </a:solidFill>
              </a:rPr>
              <a:t> </a:t>
            </a:r>
            <a:r>
              <a:rPr lang="en-GB" dirty="0" err="1" smtClean="0">
                <a:solidFill>
                  <a:schemeClr val="tx1"/>
                </a:solidFill>
              </a:rPr>
              <a:t>cysyniadau</a:t>
            </a:r>
            <a:r>
              <a:rPr lang="en-GB" dirty="0" smtClean="0">
                <a:solidFill>
                  <a:schemeClr val="tx1"/>
                </a:solidFill>
              </a:rPr>
              <a:t> </a:t>
            </a:r>
            <a:r>
              <a:rPr lang="en-GB" dirty="0" err="1" smtClean="0">
                <a:solidFill>
                  <a:schemeClr val="tx1"/>
                </a:solidFill>
              </a:rPr>
              <a:t>gwyddonol</a:t>
            </a:r>
            <a:r>
              <a:rPr lang="en-GB" dirty="0" smtClean="0">
                <a:solidFill>
                  <a:schemeClr val="tx1"/>
                </a:solidFill>
              </a:rPr>
              <a:t> </a:t>
            </a:r>
            <a:r>
              <a:rPr lang="en-GB" dirty="0" err="1" smtClean="0">
                <a:solidFill>
                  <a:schemeClr val="tx1"/>
                </a:solidFill>
              </a:rPr>
              <a:t>yr</a:t>
            </a:r>
            <a:r>
              <a:rPr lang="en-GB" dirty="0" smtClean="0">
                <a:solidFill>
                  <a:schemeClr val="tx1"/>
                </a:solidFill>
              </a:rPr>
              <a:t> </a:t>
            </a:r>
            <a:r>
              <a:rPr lang="en-GB" dirty="0" err="1" smtClean="0">
                <a:solidFill>
                  <a:schemeClr val="tx1"/>
                </a:solidFill>
              </a:rPr>
              <a:t>ymdrinnir</a:t>
            </a:r>
            <a:r>
              <a:rPr lang="en-GB" dirty="0" smtClean="0">
                <a:solidFill>
                  <a:schemeClr val="tx1"/>
                </a:solidFill>
              </a:rPr>
              <a:t> â </a:t>
            </a:r>
            <a:r>
              <a:rPr lang="en-GB" dirty="0" err="1" smtClean="0">
                <a:solidFill>
                  <a:schemeClr val="tx1"/>
                </a:solidFill>
              </a:rPr>
              <a:t>hwy</a:t>
            </a:r>
            <a:r>
              <a:rPr lang="en-GB" dirty="0" smtClean="0">
                <a:solidFill>
                  <a:schemeClr val="tx1"/>
                </a:solidFill>
              </a:rPr>
              <a:t> </a:t>
            </a:r>
            <a:r>
              <a:rPr lang="en-GB" dirty="0" err="1" smtClean="0">
                <a:solidFill>
                  <a:schemeClr val="tx1"/>
                </a:solidFill>
              </a:rPr>
              <a:t>ymhob</a:t>
            </a:r>
            <a:r>
              <a:rPr lang="en-GB" dirty="0" smtClean="0">
                <a:solidFill>
                  <a:schemeClr val="tx1"/>
                </a:solidFill>
              </a:rPr>
              <a:t> </a:t>
            </a:r>
            <a:r>
              <a:rPr lang="en-GB" dirty="0" err="1" smtClean="0">
                <a:solidFill>
                  <a:schemeClr val="tx1"/>
                </a:solidFill>
              </a:rPr>
              <a:t>achos</a:t>
            </a:r>
            <a:r>
              <a:rPr lang="en-GB" dirty="0" smtClean="0">
                <a:solidFill>
                  <a:schemeClr val="tx1"/>
                </a:solidFill>
              </a:rPr>
              <a:t>? </a:t>
            </a:r>
            <a:endParaRPr lang="en-GB" dirty="0" smtClean="0"/>
          </a:p>
          <a:p>
            <a:endParaRPr lang="en-GB" dirty="0"/>
          </a:p>
        </p:txBody>
      </p:sp>
    </p:spTree>
    <p:extLst>
      <p:ext uri="{BB962C8B-B14F-4D97-AF65-F5344CB8AC3E}">
        <p14:creationId xmlns:p14="http://schemas.microsoft.com/office/powerpoint/2010/main" val="2717248102"/>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250" name="Rectangle 2"/>
          <p:cNvSpPr>
            <a:spLocks noGrp="1" noChangeArrowheads="1"/>
          </p:cNvSpPr>
          <p:nvPr>
            <p:ph type="title"/>
          </p:nvPr>
        </p:nvSpPr>
        <p:spPr>
          <a:xfrm>
            <a:off x="1134533" y="476250"/>
            <a:ext cx="10202334" cy="1143000"/>
          </a:xfrm>
        </p:spPr>
        <p:txBody>
          <a:bodyPr rtlCol="0">
            <a:normAutofit fontScale="90000"/>
          </a:bodyPr>
          <a:lstStyle/>
          <a:p>
            <a:pPr>
              <a:defRPr/>
            </a:pPr>
            <a:r>
              <a:rPr lang="en-GB" altLang="en-US" sz="3200" dirty="0" smtClean="0"/>
              <a:t> Mae </a:t>
            </a:r>
            <a:r>
              <a:rPr lang="en-GB" altLang="en-US" sz="3200" dirty="0" err="1"/>
              <a:t>gwyddoniaeth</a:t>
            </a:r>
            <a:r>
              <a:rPr lang="en-GB" altLang="en-US" sz="3200" dirty="0"/>
              <a:t> </a:t>
            </a:r>
            <a:r>
              <a:rPr lang="en-GB" altLang="en-US" sz="3200" dirty="0" err="1"/>
              <a:t>gynradd</a:t>
            </a:r>
            <a:r>
              <a:rPr lang="en-GB" altLang="en-US" sz="3200" dirty="0"/>
              <a:t> </a:t>
            </a:r>
            <a:r>
              <a:rPr lang="en-GB" altLang="en-US" sz="3200" dirty="0" err="1"/>
              <a:t>wedi</a:t>
            </a:r>
            <a:r>
              <a:rPr lang="en-GB" altLang="en-US" sz="3200" dirty="0"/>
              <a:t> </a:t>
            </a:r>
            <a:r>
              <a:rPr lang="en-GB" altLang="en-US" sz="3200" dirty="0" err="1"/>
              <a:t>elwa</a:t>
            </a:r>
            <a:r>
              <a:rPr lang="en-GB" altLang="en-US" sz="3200" dirty="0"/>
              <a:t> o </a:t>
            </a:r>
            <a:r>
              <a:rPr lang="en-GB" altLang="en-US" sz="3200" dirty="0" smtClean="0"/>
              <a:t>40 </a:t>
            </a:r>
            <a:r>
              <a:rPr lang="en-GB" altLang="en-US" sz="3200" dirty="0" err="1"/>
              <a:t>mlynedd</a:t>
            </a:r>
            <a:r>
              <a:rPr lang="en-GB" altLang="en-US" sz="3200" dirty="0"/>
              <a:t> o </a:t>
            </a:r>
            <a:r>
              <a:rPr lang="en-GB" altLang="en-US" sz="3200" dirty="0" err="1"/>
              <a:t>waith</a:t>
            </a:r>
            <a:r>
              <a:rPr lang="en-GB" altLang="en-US" sz="3200" dirty="0"/>
              <a:t> </a:t>
            </a:r>
            <a:r>
              <a:rPr lang="en-GB" altLang="en-US" sz="3200" dirty="0" err="1"/>
              <a:t>ymchwil</a:t>
            </a:r>
            <a:r>
              <a:rPr lang="en-GB" altLang="en-US" sz="3200" dirty="0"/>
              <a:t> </a:t>
            </a:r>
            <a:r>
              <a:rPr lang="en-GB" altLang="en-US" sz="3200" dirty="0" err="1"/>
              <a:t>yn</a:t>
            </a:r>
            <a:r>
              <a:rPr lang="en-GB" altLang="en-US" sz="3200" dirty="0"/>
              <a:t> </a:t>
            </a:r>
            <a:r>
              <a:rPr lang="en-GB" altLang="en-US" sz="3200" dirty="0" err="1"/>
              <a:t>seiliedig</a:t>
            </a:r>
            <a:r>
              <a:rPr lang="en-GB" altLang="en-US" sz="3200" dirty="0"/>
              <a:t> </a:t>
            </a:r>
            <a:r>
              <a:rPr lang="en-GB" altLang="en-US" sz="3200" dirty="0" err="1"/>
              <a:t>ar</a:t>
            </a:r>
            <a:r>
              <a:rPr lang="en-GB" altLang="en-US" sz="3200" dirty="0"/>
              <a:t> </a:t>
            </a:r>
            <a:r>
              <a:rPr lang="en-GB" altLang="en-US" sz="3200" dirty="0" err="1"/>
              <a:t>ddatblygiad</a:t>
            </a:r>
            <a:r>
              <a:rPr lang="en-GB" altLang="en-US" sz="3200" dirty="0"/>
              <a:t> </a:t>
            </a:r>
            <a:r>
              <a:rPr lang="en-GB" altLang="en-US" sz="3200" dirty="0" err="1"/>
              <a:t>sgiliau</a:t>
            </a:r>
            <a:r>
              <a:rPr lang="en-GB" altLang="en-US" sz="3200" dirty="0"/>
              <a:t> </a:t>
            </a:r>
            <a:r>
              <a:rPr lang="en-GB" altLang="en-US" sz="3200" dirty="0" err="1"/>
              <a:t>ymchwilio</a:t>
            </a:r>
            <a:r>
              <a:rPr lang="en-GB" altLang="en-US" sz="3200" dirty="0"/>
              <a:t> </a:t>
            </a:r>
            <a:r>
              <a:rPr lang="en-GB" altLang="en-US" sz="3200" dirty="0" err="1"/>
              <a:t>gwyddoniaeth</a:t>
            </a:r>
            <a:r>
              <a:rPr lang="en-GB" altLang="en-US" sz="3200" dirty="0"/>
              <a:t>.  </a:t>
            </a:r>
            <a:endParaRPr lang="en-US" altLang="en-US" sz="3200" dirty="0"/>
          </a:p>
        </p:txBody>
      </p:sp>
      <p:sp>
        <p:nvSpPr>
          <p:cNvPr id="309251" name="Rectangle 3"/>
          <p:cNvSpPr>
            <a:spLocks noGrp="1" noChangeArrowheads="1"/>
          </p:cNvSpPr>
          <p:nvPr>
            <p:ph idx="1"/>
          </p:nvPr>
        </p:nvSpPr>
        <p:spPr>
          <a:xfrm>
            <a:off x="1134533" y="1981200"/>
            <a:ext cx="10202334" cy="4389438"/>
          </a:xfrm>
        </p:spPr>
        <p:txBody>
          <a:bodyPr rtlCol="0">
            <a:normAutofit fontScale="77500" lnSpcReduction="20000"/>
          </a:bodyPr>
          <a:lstStyle/>
          <a:p>
            <a:pPr>
              <a:lnSpc>
                <a:spcPct val="80000"/>
              </a:lnSpc>
              <a:spcAft>
                <a:spcPts val="0"/>
              </a:spcAft>
              <a:defRPr/>
            </a:pPr>
            <a:endParaRPr lang="en-GB" altLang="en-US" sz="2800" dirty="0" smtClean="0"/>
          </a:p>
          <a:p>
            <a:pPr>
              <a:lnSpc>
                <a:spcPct val="80000"/>
              </a:lnSpc>
              <a:spcAft>
                <a:spcPts val="0"/>
              </a:spcAft>
              <a:defRPr/>
            </a:pPr>
            <a:r>
              <a:rPr lang="en-GB" altLang="en-US" sz="3100" b="1" dirty="0" err="1" smtClean="0"/>
              <a:t>Gellir</a:t>
            </a:r>
            <a:r>
              <a:rPr lang="en-GB" altLang="en-US" sz="3100" b="1" dirty="0" smtClean="0"/>
              <a:t> </a:t>
            </a:r>
            <a:r>
              <a:rPr lang="en-GB" altLang="en-US" sz="3100" b="1" dirty="0" err="1"/>
              <a:t>dadlau</a:t>
            </a:r>
            <a:r>
              <a:rPr lang="en-GB" altLang="en-US" sz="3100" b="1" dirty="0"/>
              <a:t> </a:t>
            </a:r>
            <a:r>
              <a:rPr lang="en-GB" altLang="en-US" sz="3100" b="1" dirty="0" err="1"/>
              <a:t>mai’r</a:t>
            </a:r>
            <a:r>
              <a:rPr lang="en-GB" altLang="en-US" sz="3100" b="1" dirty="0"/>
              <a:t> </a:t>
            </a:r>
            <a:r>
              <a:rPr lang="en-GB" altLang="en-US" sz="3100" b="1" dirty="0" err="1"/>
              <a:t>deilliant</a:t>
            </a:r>
            <a:r>
              <a:rPr lang="en-GB" altLang="en-US" sz="3100" b="1" dirty="0"/>
              <a:t> </a:t>
            </a:r>
            <a:r>
              <a:rPr lang="en-GB" altLang="en-US" sz="3100" b="1" dirty="0" err="1"/>
              <a:t>mwyaf</a:t>
            </a:r>
            <a:r>
              <a:rPr lang="en-GB" altLang="en-US" sz="3100" b="1" dirty="0"/>
              <a:t> </a:t>
            </a:r>
            <a:r>
              <a:rPr lang="en-GB" altLang="en-US" sz="3100" b="1" dirty="0" err="1"/>
              <a:t>dylanwadol</a:t>
            </a:r>
            <a:r>
              <a:rPr lang="en-GB" altLang="en-US" sz="3100" b="1" dirty="0"/>
              <a:t> </a:t>
            </a:r>
            <a:r>
              <a:rPr lang="en-GB" altLang="en-US" sz="3100" b="1" dirty="0" err="1"/>
              <a:t>oedd</a:t>
            </a:r>
            <a:r>
              <a:rPr lang="en-GB" altLang="en-US" sz="3100" b="1" dirty="0"/>
              <a:t> y </a:t>
            </a:r>
            <a:r>
              <a:rPr lang="en-GB" altLang="en-US" sz="3100" b="1" dirty="0" err="1"/>
              <a:t>prosiect</a:t>
            </a:r>
            <a:r>
              <a:rPr lang="en-GB" altLang="en-US" sz="3100" b="1" dirty="0"/>
              <a:t> SPACE (Science Process and Concept Exploration Project 1990 – 1999).</a:t>
            </a:r>
          </a:p>
          <a:p>
            <a:pPr>
              <a:lnSpc>
                <a:spcPct val="80000"/>
              </a:lnSpc>
              <a:spcAft>
                <a:spcPts val="0"/>
              </a:spcAft>
              <a:buNone/>
              <a:defRPr/>
            </a:pPr>
            <a:endParaRPr lang="en-GB" altLang="en-US" sz="3100" b="1" dirty="0"/>
          </a:p>
          <a:p>
            <a:pPr>
              <a:lnSpc>
                <a:spcPct val="80000"/>
              </a:lnSpc>
              <a:spcAft>
                <a:spcPts val="0"/>
              </a:spcAft>
              <a:defRPr/>
            </a:pPr>
            <a:r>
              <a:rPr lang="en-GB" altLang="en-US" sz="3100" b="1" dirty="0" err="1"/>
              <a:t>Mae’r</a:t>
            </a:r>
            <a:r>
              <a:rPr lang="en-GB" altLang="en-US" sz="3100" b="1" dirty="0"/>
              <a:t> </a:t>
            </a:r>
            <a:r>
              <a:rPr lang="en-GB" altLang="en-US" sz="3100" b="1" dirty="0" err="1"/>
              <a:t>egwyddor</a:t>
            </a:r>
            <a:r>
              <a:rPr lang="en-GB" altLang="en-US" sz="3100" b="1" dirty="0"/>
              <a:t> “</a:t>
            </a:r>
            <a:r>
              <a:rPr lang="en-GB" altLang="en-US" sz="3100" b="1" dirty="0" err="1"/>
              <a:t>adeileddol</a:t>
            </a:r>
            <a:r>
              <a:rPr lang="en-GB" altLang="en-US" sz="3100" b="1" dirty="0"/>
              <a:t>” (constructivist) </a:t>
            </a:r>
            <a:r>
              <a:rPr lang="en-GB" altLang="en-US" sz="3100" b="1" dirty="0" err="1"/>
              <a:t>wedi</a:t>
            </a:r>
            <a:r>
              <a:rPr lang="en-GB" altLang="en-US" sz="3100" b="1" dirty="0"/>
              <a:t> </a:t>
            </a:r>
            <a:r>
              <a:rPr lang="en-GB" altLang="en-US" sz="3100" b="1" dirty="0" err="1"/>
              <a:t>arwain</a:t>
            </a:r>
            <a:r>
              <a:rPr lang="en-GB" altLang="en-US" sz="3100" b="1" dirty="0"/>
              <a:t> at </a:t>
            </a:r>
            <a:r>
              <a:rPr lang="en-GB" altLang="en-US" sz="3100" b="1" dirty="0" err="1"/>
              <a:t>lawer</a:t>
            </a:r>
            <a:r>
              <a:rPr lang="en-GB" altLang="en-US" sz="3100" b="1" dirty="0"/>
              <a:t> o </a:t>
            </a:r>
            <a:r>
              <a:rPr lang="en-GB" altLang="en-US" sz="3100" b="1" dirty="0" err="1"/>
              <a:t>gyfleoedd</a:t>
            </a:r>
            <a:r>
              <a:rPr lang="en-GB" altLang="en-US" sz="3100" b="1" dirty="0"/>
              <a:t> </a:t>
            </a:r>
            <a:r>
              <a:rPr lang="en-GB" altLang="en-US" sz="3100" b="1" dirty="0" err="1"/>
              <a:t>yn</a:t>
            </a:r>
            <a:r>
              <a:rPr lang="en-GB" altLang="en-US" sz="3100" b="1" dirty="0"/>
              <a:t> y </a:t>
            </a:r>
            <a:r>
              <a:rPr lang="en-GB" altLang="en-US" sz="3100" b="1" dirty="0" err="1"/>
              <a:t>dosbarth</a:t>
            </a:r>
            <a:r>
              <a:rPr lang="en-GB" altLang="en-US" sz="3100" b="1" dirty="0"/>
              <a:t> </a:t>
            </a:r>
            <a:r>
              <a:rPr lang="en-GB" altLang="en-US" sz="3100" b="1" dirty="0" err="1"/>
              <a:t>sy’n</a:t>
            </a:r>
            <a:r>
              <a:rPr lang="en-GB" altLang="en-US" sz="3100" b="1" dirty="0"/>
              <a:t> </a:t>
            </a:r>
            <a:r>
              <a:rPr lang="en-GB" altLang="en-US" sz="3100" b="1" dirty="0" err="1"/>
              <a:t>gwerthfawrogi</a:t>
            </a:r>
            <a:r>
              <a:rPr lang="en-GB" altLang="en-US" sz="3100" b="1" dirty="0"/>
              <a:t> </a:t>
            </a:r>
            <a:r>
              <a:rPr lang="en-GB" altLang="en-US" sz="3100" b="1" dirty="0" err="1"/>
              <a:t>syniadau</a:t>
            </a:r>
            <a:r>
              <a:rPr lang="en-GB" altLang="en-US" sz="3100" b="1" dirty="0"/>
              <a:t> plant ac </a:t>
            </a:r>
            <a:r>
              <a:rPr lang="en-GB" altLang="en-US" sz="3100" b="1" dirty="0" err="1"/>
              <a:t>yn</a:t>
            </a:r>
            <a:r>
              <a:rPr lang="en-GB" altLang="en-US" sz="3100" b="1" dirty="0"/>
              <a:t> </a:t>
            </a:r>
            <a:r>
              <a:rPr lang="en-GB" altLang="en-US" sz="3100" b="1" dirty="0" err="1"/>
              <a:t>annog</a:t>
            </a:r>
            <a:r>
              <a:rPr lang="en-GB" altLang="en-US" sz="3100" b="1" dirty="0"/>
              <a:t> proses o </a:t>
            </a:r>
            <a:r>
              <a:rPr lang="en-GB" altLang="en-US" sz="3100" b="1" dirty="0" err="1"/>
              <a:t>ddysgu</a:t>
            </a:r>
            <a:r>
              <a:rPr lang="en-GB" altLang="en-US" sz="3100" b="1" dirty="0"/>
              <a:t> ac </a:t>
            </a:r>
            <a:r>
              <a:rPr lang="en-GB" altLang="en-US" sz="3100" b="1" dirty="0" err="1"/>
              <a:t>addysgu</a:t>
            </a:r>
            <a:r>
              <a:rPr lang="en-GB" altLang="en-US" sz="3100" b="1" dirty="0"/>
              <a:t> </a:t>
            </a:r>
            <a:r>
              <a:rPr lang="en-GB" altLang="en-US" sz="3100" b="1" dirty="0" err="1"/>
              <a:t>sy’n</a:t>
            </a:r>
            <a:r>
              <a:rPr lang="en-GB" altLang="en-US" sz="3100" b="1" dirty="0"/>
              <a:t> </a:t>
            </a:r>
            <a:r>
              <a:rPr lang="en-GB" altLang="en-US" sz="3100" b="1" dirty="0" err="1"/>
              <a:t>cychwyn</a:t>
            </a:r>
            <a:r>
              <a:rPr lang="en-GB" altLang="en-US" sz="3100" b="1" dirty="0"/>
              <a:t> </a:t>
            </a:r>
            <a:r>
              <a:rPr lang="en-GB" altLang="en-US" sz="3100" b="1" dirty="0" err="1"/>
              <a:t>gyda’r</a:t>
            </a:r>
            <a:r>
              <a:rPr lang="en-GB" altLang="en-US" sz="3100" b="1" dirty="0"/>
              <a:t> </a:t>
            </a:r>
            <a:r>
              <a:rPr lang="en-GB" altLang="en-US" sz="3100" b="1" dirty="0" err="1"/>
              <a:t>cysyniadau</a:t>
            </a:r>
            <a:r>
              <a:rPr lang="en-GB" altLang="en-US" sz="3100" b="1" dirty="0"/>
              <a:t> </a:t>
            </a:r>
            <a:r>
              <a:rPr lang="en-GB" altLang="en-US" sz="3100" b="1" dirty="0" err="1"/>
              <a:t>syml</a:t>
            </a:r>
            <a:r>
              <a:rPr lang="en-GB" altLang="en-US" sz="3100" b="1" dirty="0"/>
              <a:t> ac </a:t>
            </a:r>
            <a:r>
              <a:rPr lang="en-GB" altLang="en-US" sz="3100" b="1" dirty="0" err="1"/>
              <a:t>yn</a:t>
            </a:r>
            <a:r>
              <a:rPr lang="en-GB" altLang="en-US" sz="3100" b="1" dirty="0"/>
              <a:t> </a:t>
            </a:r>
            <a:r>
              <a:rPr lang="en-GB" altLang="en-US" sz="3100" b="1" dirty="0" err="1"/>
              <a:t>defnyddio</a:t>
            </a:r>
            <a:r>
              <a:rPr lang="en-GB" altLang="en-US" sz="3100" b="1" dirty="0"/>
              <a:t> </a:t>
            </a:r>
            <a:r>
              <a:rPr lang="en-GB" altLang="en-US" sz="3100" b="1" dirty="0" err="1"/>
              <a:t>ymyrraeth</a:t>
            </a:r>
            <a:r>
              <a:rPr lang="en-GB" altLang="en-US" sz="3100" b="1" dirty="0"/>
              <a:t> </a:t>
            </a:r>
            <a:r>
              <a:rPr lang="en-GB" altLang="en-US" sz="3100" b="1" dirty="0" err="1"/>
              <a:t>berthnasol</a:t>
            </a:r>
            <a:r>
              <a:rPr lang="en-GB" altLang="en-US" sz="3100" b="1" dirty="0"/>
              <a:t> a </a:t>
            </a:r>
            <a:r>
              <a:rPr lang="en-GB" altLang="en-US" sz="3100" b="1" dirty="0" err="1"/>
              <a:t>chymhwysiad</a:t>
            </a:r>
            <a:r>
              <a:rPr lang="en-GB" altLang="en-US" sz="3100" b="1" dirty="0"/>
              <a:t> </a:t>
            </a:r>
            <a:r>
              <a:rPr lang="en-GB" altLang="en-US" sz="3100" b="1" dirty="0" err="1"/>
              <a:t>pob</a:t>
            </a:r>
            <a:r>
              <a:rPr lang="en-GB" altLang="en-US" sz="3100" b="1" dirty="0"/>
              <a:t> </a:t>
            </a:r>
            <a:r>
              <a:rPr lang="en-GB" altLang="en-US" sz="3100" b="1" dirty="0" err="1"/>
              <a:t>dydd</a:t>
            </a:r>
            <a:r>
              <a:rPr lang="en-GB" altLang="en-US" sz="3100" b="1" dirty="0"/>
              <a:t> </a:t>
            </a:r>
            <a:r>
              <a:rPr lang="en-GB" altLang="en-US" sz="3100" b="1" dirty="0" err="1"/>
              <a:t>i</a:t>
            </a:r>
            <a:r>
              <a:rPr lang="en-GB" altLang="en-US" sz="3100" b="1" dirty="0"/>
              <a:t> </a:t>
            </a:r>
            <a:r>
              <a:rPr lang="en-GB" altLang="en-US" sz="3100" b="1" dirty="0" err="1"/>
              <a:t>helpu</a:t>
            </a:r>
            <a:r>
              <a:rPr lang="en-GB" altLang="en-US" sz="3100" b="1" dirty="0"/>
              <a:t> plant </a:t>
            </a:r>
            <a:r>
              <a:rPr lang="en-GB" altLang="en-US" sz="3100" b="1" dirty="0" err="1"/>
              <a:t>i</a:t>
            </a:r>
            <a:r>
              <a:rPr lang="en-GB" altLang="en-US" sz="3100" b="1" dirty="0"/>
              <a:t> ail-</a:t>
            </a:r>
            <a:r>
              <a:rPr lang="en-GB" altLang="en-US" sz="3100" b="1" dirty="0" err="1"/>
              <a:t>greu</a:t>
            </a:r>
            <a:r>
              <a:rPr lang="en-GB" altLang="en-US" sz="3100" b="1" dirty="0"/>
              <a:t> a </a:t>
            </a:r>
            <a:r>
              <a:rPr lang="en-GB" altLang="en-US" sz="3100" b="1" dirty="0" err="1"/>
              <a:t>chymhwyso</a:t>
            </a:r>
            <a:r>
              <a:rPr lang="en-GB" altLang="en-US" sz="3100" b="1" dirty="0"/>
              <a:t> </a:t>
            </a:r>
            <a:r>
              <a:rPr lang="en-GB" altLang="en-US" sz="3100" b="1" dirty="0" err="1"/>
              <a:t>eu</a:t>
            </a:r>
            <a:r>
              <a:rPr lang="en-GB" altLang="en-US" sz="3100" b="1" dirty="0"/>
              <a:t> </a:t>
            </a:r>
            <a:r>
              <a:rPr lang="en-GB" altLang="en-US" sz="3100" b="1" dirty="0" err="1"/>
              <a:t>syniadau</a:t>
            </a:r>
            <a:r>
              <a:rPr lang="en-GB" altLang="en-US" sz="3100" b="1" dirty="0"/>
              <a:t> </a:t>
            </a:r>
            <a:r>
              <a:rPr lang="en-GB" altLang="en-US" sz="3100" b="1" dirty="0" err="1"/>
              <a:t>yn</a:t>
            </a:r>
            <a:r>
              <a:rPr lang="en-GB" altLang="en-US" sz="3100" b="1" dirty="0"/>
              <a:t> </a:t>
            </a:r>
            <a:r>
              <a:rPr lang="en-GB" altLang="en-US" sz="3100" b="1" dirty="0" err="1"/>
              <a:t>seiliedig</a:t>
            </a:r>
            <a:r>
              <a:rPr lang="en-GB" altLang="en-US" sz="3100" b="1" dirty="0"/>
              <a:t> </a:t>
            </a:r>
            <a:r>
              <a:rPr lang="en-GB" altLang="en-US" sz="3100" b="1" dirty="0" err="1"/>
              <a:t>ar</a:t>
            </a:r>
            <a:r>
              <a:rPr lang="en-GB" altLang="en-US" sz="3100" b="1" dirty="0"/>
              <a:t> “</a:t>
            </a:r>
            <a:r>
              <a:rPr lang="en-GB" altLang="en-US" sz="3100" b="1" dirty="0" err="1"/>
              <a:t>dystiolaeth</a:t>
            </a:r>
            <a:r>
              <a:rPr lang="en-GB" altLang="en-US" sz="3100" b="1" dirty="0"/>
              <a:t>”.</a:t>
            </a:r>
          </a:p>
          <a:p>
            <a:pPr>
              <a:lnSpc>
                <a:spcPct val="80000"/>
              </a:lnSpc>
              <a:spcAft>
                <a:spcPts val="0"/>
              </a:spcAft>
              <a:buNone/>
              <a:defRPr/>
            </a:pPr>
            <a:endParaRPr lang="en-GB" altLang="en-US" sz="3100" b="1" dirty="0"/>
          </a:p>
          <a:p>
            <a:pPr>
              <a:lnSpc>
                <a:spcPct val="80000"/>
              </a:lnSpc>
              <a:spcAft>
                <a:spcPts val="0"/>
              </a:spcAft>
              <a:defRPr/>
            </a:pPr>
            <a:r>
              <a:rPr lang="en-GB" altLang="en-US" sz="3100" b="1" dirty="0"/>
              <a:t>Mae </a:t>
            </a:r>
            <a:r>
              <a:rPr lang="en-GB" altLang="en-US" sz="3100" b="1" dirty="0" err="1"/>
              <a:t>Dysgu</a:t>
            </a:r>
            <a:r>
              <a:rPr lang="en-GB" altLang="en-US" sz="3100" b="1" dirty="0"/>
              <a:t> </a:t>
            </a:r>
            <a:r>
              <a:rPr lang="en-GB" altLang="en-US" sz="3100" b="1" dirty="0" err="1"/>
              <a:t>drwy</a:t>
            </a:r>
            <a:r>
              <a:rPr lang="en-GB" altLang="en-US" sz="3100" b="1" dirty="0"/>
              <a:t> </a:t>
            </a:r>
            <a:r>
              <a:rPr lang="en-GB" altLang="en-US" sz="3100" b="1" dirty="0" err="1"/>
              <a:t>Wneud</a:t>
            </a:r>
            <a:r>
              <a:rPr lang="en-GB" altLang="en-US" sz="3100" b="1" dirty="0"/>
              <a:t> (</a:t>
            </a:r>
            <a:r>
              <a:rPr lang="en-GB" altLang="en-US" sz="3100" b="1" dirty="0" err="1"/>
              <a:t>profiad</a:t>
            </a:r>
            <a:r>
              <a:rPr lang="en-GB" altLang="en-US" sz="3100" b="1" dirty="0"/>
              <a:t>) a </a:t>
            </a:r>
            <a:r>
              <a:rPr lang="en-GB" altLang="en-US" sz="3100" b="1" dirty="0" err="1"/>
              <a:t>manteision</a:t>
            </a:r>
            <a:r>
              <a:rPr lang="en-GB" altLang="en-US" sz="3100" b="1" dirty="0"/>
              <a:t> </a:t>
            </a:r>
            <a:r>
              <a:rPr lang="en-GB" altLang="en-US" sz="3100" b="1" dirty="0" err="1"/>
              <a:t>rhyngweithio</a:t>
            </a:r>
            <a:r>
              <a:rPr lang="en-GB" altLang="en-US" sz="3100" b="1" dirty="0"/>
              <a:t> </a:t>
            </a:r>
            <a:r>
              <a:rPr lang="en-GB" altLang="en-US" sz="3100" b="1" dirty="0" err="1"/>
              <a:t>cymdeithasol</a:t>
            </a:r>
            <a:r>
              <a:rPr lang="en-GB" altLang="en-US" sz="3100" b="1" dirty="0"/>
              <a:t> </a:t>
            </a:r>
            <a:r>
              <a:rPr lang="en-GB" altLang="en-US" sz="3100" b="1" dirty="0" err="1"/>
              <a:t>mewn</a:t>
            </a:r>
            <a:r>
              <a:rPr lang="en-GB" altLang="en-US" sz="3100" b="1" dirty="0"/>
              <a:t> </a:t>
            </a:r>
            <a:r>
              <a:rPr lang="en-GB" altLang="en-US" sz="3100" b="1" dirty="0" err="1"/>
              <a:t>gweithgareddau</a:t>
            </a:r>
            <a:r>
              <a:rPr lang="en-GB" altLang="en-US" sz="3100" b="1" dirty="0"/>
              <a:t> </a:t>
            </a:r>
            <a:r>
              <a:rPr lang="en-GB" altLang="en-US" sz="3100" b="1" dirty="0" err="1"/>
              <a:t>datrys</a:t>
            </a:r>
            <a:r>
              <a:rPr lang="en-GB" altLang="en-US" sz="3100" b="1" dirty="0"/>
              <a:t> problem </a:t>
            </a:r>
            <a:r>
              <a:rPr lang="en-GB" altLang="en-US" sz="3100" b="1" dirty="0" err="1"/>
              <a:t>hefyd</a:t>
            </a:r>
            <a:r>
              <a:rPr lang="en-GB" altLang="en-US" sz="3100" b="1" dirty="0"/>
              <a:t> </a:t>
            </a:r>
            <a:r>
              <a:rPr lang="en-GB" altLang="en-US" sz="3100" b="1" dirty="0" err="1"/>
              <a:t>yn</a:t>
            </a:r>
            <a:r>
              <a:rPr lang="en-GB" altLang="en-US" sz="3100" b="1" dirty="0"/>
              <a:t> </a:t>
            </a:r>
            <a:r>
              <a:rPr lang="en-GB" altLang="en-US" sz="3100" b="1" dirty="0" err="1"/>
              <a:t>gysylltiedig</a:t>
            </a:r>
            <a:r>
              <a:rPr lang="en-GB" altLang="en-US" sz="3100" b="1" dirty="0"/>
              <a:t> </a:t>
            </a:r>
            <a:r>
              <a:rPr lang="en-US" altLang="en-US" sz="3100" b="1" dirty="0"/>
              <a:t>â</a:t>
            </a:r>
            <a:r>
              <a:rPr lang="en-GB" altLang="en-US" sz="3100" b="1" dirty="0"/>
              <a:t>’r </a:t>
            </a:r>
            <a:r>
              <a:rPr lang="en-GB" altLang="en-US" sz="3100" b="1" dirty="0" err="1"/>
              <a:t>egwyddor</a:t>
            </a:r>
            <a:r>
              <a:rPr lang="en-GB" altLang="en-US" sz="3100" b="1" dirty="0"/>
              <a:t> o </a:t>
            </a:r>
            <a:r>
              <a:rPr lang="en-GB" altLang="en-US" sz="3100" b="1" dirty="0" err="1"/>
              <a:t>ddysgu</a:t>
            </a:r>
            <a:r>
              <a:rPr lang="en-GB" altLang="en-US" sz="3100" b="1" dirty="0"/>
              <a:t> ac </a:t>
            </a:r>
            <a:r>
              <a:rPr lang="en-GB" altLang="en-US" sz="3100" b="1" dirty="0" err="1"/>
              <a:t>asesu</a:t>
            </a:r>
            <a:r>
              <a:rPr lang="en-GB" altLang="en-US" sz="3100" b="1" dirty="0"/>
              <a:t> “</a:t>
            </a:r>
            <a:r>
              <a:rPr lang="en-GB" altLang="en-US" sz="3100" b="1" dirty="0" err="1"/>
              <a:t>gweithredol</a:t>
            </a:r>
            <a:r>
              <a:rPr lang="en-GB" altLang="en-US" sz="3100" b="1" dirty="0"/>
              <a:t>” </a:t>
            </a:r>
            <a:r>
              <a:rPr lang="en-GB" altLang="en-US" sz="3100" b="1" dirty="0" err="1"/>
              <a:t>ar</a:t>
            </a:r>
            <a:r>
              <a:rPr lang="en-GB" altLang="en-US" sz="3100" b="1" dirty="0"/>
              <a:t> </a:t>
            </a:r>
            <a:r>
              <a:rPr lang="en-GB" altLang="en-US" sz="3100" b="1" dirty="0" err="1"/>
              <a:t>gyfer</a:t>
            </a:r>
            <a:r>
              <a:rPr lang="en-GB" altLang="en-US" sz="3100" b="1" dirty="0"/>
              <a:t> </a:t>
            </a:r>
            <a:r>
              <a:rPr lang="en-GB" altLang="en-US" sz="3100" b="1" dirty="0" err="1"/>
              <a:t>dysgu</a:t>
            </a:r>
            <a:r>
              <a:rPr lang="en-GB" altLang="en-US" sz="3100" b="1" dirty="0"/>
              <a:t> ac </a:t>
            </a:r>
            <a:r>
              <a:rPr lang="en-GB" altLang="en-US" sz="3100" b="1" dirty="0" err="1"/>
              <a:t>addysgu</a:t>
            </a:r>
            <a:r>
              <a:rPr lang="en-GB" altLang="en-US" sz="3100" b="1" dirty="0"/>
              <a:t> </a:t>
            </a:r>
            <a:r>
              <a:rPr lang="en-GB" altLang="en-US" sz="3100" b="1" dirty="0" err="1"/>
              <a:t>mewn</a:t>
            </a:r>
            <a:r>
              <a:rPr lang="en-GB" altLang="en-US" sz="3100" b="1" dirty="0"/>
              <a:t> </a:t>
            </a:r>
            <a:r>
              <a:rPr lang="en-GB" altLang="en-US" sz="3100" b="1" dirty="0" err="1"/>
              <a:t>gwyddoniaeth</a:t>
            </a:r>
            <a:r>
              <a:rPr lang="en-GB" altLang="en-US" sz="3100" b="1" dirty="0"/>
              <a:t>.</a:t>
            </a:r>
          </a:p>
          <a:p>
            <a:pPr>
              <a:lnSpc>
                <a:spcPct val="80000"/>
              </a:lnSpc>
              <a:spcAft>
                <a:spcPts val="0"/>
              </a:spcAft>
              <a:buNone/>
              <a:defRPr/>
            </a:pPr>
            <a:r>
              <a:rPr lang="en-GB" altLang="en-US" b="1" dirty="0">
                <a:solidFill>
                  <a:schemeClr val="accent2"/>
                </a:solidFill>
              </a:rPr>
              <a:t> </a:t>
            </a:r>
            <a:endParaRPr lang="en-US" altLang="en-US" b="1" dirty="0">
              <a:solidFill>
                <a:schemeClr val="accent2"/>
              </a:solidFill>
            </a:endParaRPr>
          </a:p>
        </p:txBody>
      </p:sp>
    </p:spTree>
    <p:extLst>
      <p:ext uri="{BB962C8B-B14F-4D97-AF65-F5344CB8AC3E}">
        <p14:creationId xmlns:p14="http://schemas.microsoft.com/office/powerpoint/2010/main" val="3353744051"/>
      </p:ext>
    </p:extLst>
  </p:cSld>
  <p:clrMapOvr>
    <a:masterClrMapping/>
  </p:clrMapOvr>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922867" y="541868"/>
            <a:ext cx="9821333" cy="1363134"/>
          </a:xfrm>
          <a:prstGeom prst="roundRect">
            <a:avLst>
              <a:gd name="adj" fmla="val 50000"/>
            </a:avLst>
          </a:prstGeom>
        </p:spPr>
        <p:txBody>
          <a:bodyPr>
            <a:normAutofit fontScale="90000"/>
          </a:bodyPr>
          <a:lstStyle/>
          <a:p>
            <a:r>
              <a:rPr lang="en-GB" altLang="en-US" dirty="0" smtClean="0"/>
              <a:t/>
            </a:r>
            <a:br>
              <a:rPr lang="en-GB" altLang="en-US" dirty="0" smtClean="0"/>
            </a:br>
            <a:r>
              <a:rPr lang="en-GB" altLang="en-US" dirty="0" err="1"/>
              <a:t>Gwyddoniaet</a:t>
            </a:r>
            <a:r>
              <a:rPr lang="en-GB" altLang="en-US" dirty="0"/>
              <a:t> </a:t>
            </a:r>
            <a:r>
              <a:rPr lang="en-GB" altLang="en-US" dirty="0" err="1"/>
              <a:t>Gynradd</a:t>
            </a:r>
            <a:r>
              <a:rPr lang="en-GB" altLang="en-US" dirty="0"/>
              <a:t> ac </a:t>
            </a:r>
            <a:r>
              <a:rPr lang="en-GB" altLang="en-US" dirty="0" err="1"/>
              <a:t>adeileddiaeth</a:t>
            </a:r>
            <a:r>
              <a:rPr lang="en-GB" altLang="en-US" dirty="0"/>
              <a:t> </a:t>
            </a:r>
            <a:r>
              <a:rPr lang="en-GB" altLang="en-US" dirty="0" smtClean="0"/>
              <a:t>(Constructivism).</a:t>
            </a:r>
            <a:endParaRPr lang="en-GB" altLang="en-US" sz="2800" dirty="0"/>
          </a:p>
        </p:txBody>
      </p:sp>
      <p:sp>
        <p:nvSpPr>
          <p:cNvPr id="10243" name="Content Placeholder 2"/>
          <p:cNvSpPr>
            <a:spLocks noGrp="1"/>
          </p:cNvSpPr>
          <p:nvPr>
            <p:ph idx="1"/>
          </p:nvPr>
        </p:nvSpPr>
        <p:spPr/>
        <p:txBody>
          <a:bodyPr>
            <a:normAutofit lnSpcReduction="10000"/>
          </a:bodyPr>
          <a:lstStyle/>
          <a:p>
            <a:pPr eaLnBrk="1" hangingPunct="1"/>
            <a:r>
              <a:rPr lang="en-GB" altLang="en-US" sz="2800" b="1" dirty="0" smtClean="0">
                <a:solidFill>
                  <a:schemeClr val="tx1"/>
                </a:solidFill>
              </a:rPr>
              <a:t>Mae </a:t>
            </a:r>
            <a:r>
              <a:rPr lang="en-GB" altLang="en-US" sz="2800" b="1" dirty="0" err="1" smtClean="0">
                <a:solidFill>
                  <a:schemeClr val="tx1"/>
                </a:solidFill>
              </a:rPr>
              <a:t>dysgwyr</a:t>
            </a:r>
            <a:r>
              <a:rPr lang="en-GB" altLang="en-US" sz="2800" b="1" dirty="0" smtClean="0">
                <a:solidFill>
                  <a:schemeClr val="tx1"/>
                </a:solidFill>
              </a:rPr>
              <a:t> </a:t>
            </a:r>
            <a:r>
              <a:rPr lang="en-GB" altLang="en-US" sz="2800" b="1" dirty="0" err="1" smtClean="0">
                <a:solidFill>
                  <a:schemeClr val="tx1"/>
                </a:solidFill>
              </a:rPr>
              <a:t>yn</a:t>
            </a:r>
            <a:r>
              <a:rPr lang="en-GB" altLang="en-US" sz="2800" b="1" dirty="0" smtClean="0">
                <a:solidFill>
                  <a:schemeClr val="tx1"/>
                </a:solidFill>
              </a:rPr>
              <a:t> </a:t>
            </a:r>
            <a:r>
              <a:rPr lang="en-GB" altLang="en-US" sz="2800" b="1" dirty="0" err="1" smtClean="0">
                <a:solidFill>
                  <a:schemeClr val="tx1"/>
                </a:solidFill>
              </a:rPr>
              <a:t>ffurfio</a:t>
            </a:r>
            <a:r>
              <a:rPr lang="en-GB" altLang="en-US" sz="2800" b="1" dirty="0" smtClean="0">
                <a:solidFill>
                  <a:schemeClr val="tx1"/>
                </a:solidFill>
              </a:rPr>
              <a:t> </a:t>
            </a:r>
            <a:r>
              <a:rPr lang="en-GB" altLang="en-US" sz="2800" b="1" dirty="0" err="1" smtClean="0">
                <a:solidFill>
                  <a:schemeClr val="tx1"/>
                </a:solidFill>
              </a:rPr>
              <a:t>eu</a:t>
            </a:r>
            <a:r>
              <a:rPr lang="en-GB" altLang="en-US" sz="2800" b="1" dirty="0" smtClean="0">
                <a:solidFill>
                  <a:schemeClr val="tx1"/>
                </a:solidFill>
              </a:rPr>
              <a:t> </a:t>
            </a:r>
            <a:r>
              <a:rPr lang="en-GB" altLang="en-US" sz="2800" b="1" dirty="0" err="1" smtClean="0">
                <a:solidFill>
                  <a:schemeClr val="tx1"/>
                </a:solidFill>
              </a:rPr>
              <a:t>dealltwriaeth</a:t>
            </a:r>
            <a:r>
              <a:rPr lang="en-GB" altLang="en-US" sz="2800" b="1" dirty="0" smtClean="0">
                <a:solidFill>
                  <a:schemeClr val="tx1"/>
                </a:solidFill>
              </a:rPr>
              <a:t> </a:t>
            </a:r>
            <a:r>
              <a:rPr lang="en-GB" altLang="en-US" sz="2800" b="1" dirty="0" err="1" smtClean="0">
                <a:solidFill>
                  <a:schemeClr val="tx1"/>
                </a:solidFill>
              </a:rPr>
              <a:t>eu</a:t>
            </a:r>
            <a:r>
              <a:rPr lang="en-GB" altLang="en-US" sz="2800" b="1" dirty="0" smtClean="0">
                <a:solidFill>
                  <a:schemeClr val="tx1"/>
                </a:solidFill>
              </a:rPr>
              <a:t> </a:t>
            </a:r>
            <a:r>
              <a:rPr lang="en-GB" altLang="en-US" sz="2800" b="1" dirty="0" err="1" smtClean="0">
                <a:solidFill>
                  <a:schemeClr val="tx1"/>
                </a:solidFill>
              </a:rPr>
              <a:t>hunain</a:t>
            </a:r>
            <a:r>
              <a:rPr lang="en-GB" altLang="en-US" sz="2800" b="1" dirty="0" smtClean="0">
                <a:solidFill>
                  <a:schemeClr val="tx1"/>
                </a:solidFill>
              </a:rPr>
              <a:t> o </a:t>
            </a:r>
            <a:r>
              <a:rPr lang="en-GB" altLang="en-US" sz="2800" b="1" dirty="0" err="1" smtClean="0">
                <a:solidFill>
                  <a:schemeClr val="tx1"/>
                </a:solidFill>
              </a:rPr>
              <a:t>gysyniadau</a:t>
            </a:r>
            <a:r>
              <a:rPr lang="en-GB" altLang="en-US" sz="2800" b="1" dirty="0" smtClean="0">
                <a:solidFill>
                  <a:schemeClr val="tx1"/>
                </a:solidFill>
              </a:rPr>
              <a:t> </a:t>
            </a:r>
            <a:r>
              <a:rPr lang="en-GB" altLang="en-US" sz="2800" b="1" dirty="0" err="1" smtClean="0">
                <a:solidFill>
                  <a:schemeClr val="tx1"/>
                </a:solidFill>
              </a:rPr>
              <a:t>gwyddonol</a:t>
            </a:r>
            <a:r>
              <a:rPr lang="en-GB" altLang="en-US" sz="2800" b="1" dirty="0" smtClean="0">
                <a:solidFill>
                  <a:schemeClr val="tx1"/>
                </a:solidFill>
              </a:rPr>
              <a:t>, </a:t>
            </a:r>
            <a:r>
              <a:rPr lang="en-GB" altLang="en-US" sz="2800" b="1" dirty="0" err="1" smtClean="0">
                <a:solidFill>
                  <a:schemeClr val="tx1"/>
                </a:solidFill>
              </a:rPr>
              <a:t>maent</a:t>
            </a:r>
            <a:r>
              <a:rPr lang="en-GB" altLang="en-US" sz="2800" b="1" dirty="0" smtClean="0">
                <a:solidFill>
                  <a:schemeClr val="tx1"/>
                </a:solidFill>
              </a:rPr>
              <a:t> </a:t>
            </a:r>
            <a:r>
              <a:rPr lang="en-GB" altLang="en-US" sz="2800" b="1" dirty="0" err="1" smtClean="0">
                <a:solidFill>
                  <a:schemeClr val="tx1"/>
                </a:solidFill>
              </a:rPr>
              <a:t>yn</a:t>
            </a:r>
            <a:r>
              <a:rPr lang="en-GB" altLang="en-US" sz="2800" b="1" dirty="0" smtClean="0">
                <a:solidFill>
                  <a:schemeClr val="tx1"/>
                </a:solidFill>
              </a:rPr>
              <a:t> </a:t>
            </a:r>
            <a:r>
              <a:rPr lang="en-GB" altLang="en-US" sz="2800" b="1" dirty="0" err="1" smtClean="0">
                <a:solidFill>
                  <a:schemeClr val="tx1"/>
                </a:solidFill>
              </a:rPr>
              <a:t>adeiladu</a:t>
            </a:r>
            <a:r>
              <a:rPr lang="en-GB" altLang="en-US" sz="2800" b="1" dirty="0" smtClean="0">
                <a:solidFill>
                  <a:schemeClr val="tx1"/>
                </a:solidFill>
              </a:rPr>
              <a:t> </a:t>
            </a:r>
            <a:r>
              <a:rPr lang="en-GB" altLang="en-US" sz="2800" b="1" dirty="0" err="1" smtClean="0">
                <a:solidFill>
                  <a:schemeClr val="tx1"/>
                </a:solidFill>
              </a:rPr>
              <a:t>ar</a:t>
            </a:r>
            <a:r>
              <a:rPr lang="en-GB" altLang="en-US" sz="2800" b="1" dirty="0" smtClean="0">
                <a:solidFill>
                  <a:schemeClr val="tx1"/>
                </a:solidFill>
              </a:rPr>
              <a:t> ac </a:t>
            </a:r>
            <a:r>
              <a:rPr lang="en-GB" altLang="en-US" sz="2800" b="1" dirty="0" err="1" smtClean="0">
                <a:solidFill>
                  <a:schemeClr val="tx1"/>
                </a:solidFill>
              </a:rPr>
              <a:t>yn</a:t>
            </a:r>
            <a:r>
              <a:rPr lang="en-GB" altLang="en-US" sz="2800" b="1" dirty="0" smtClean="0">
                <a:solidFill>
                  <a:schemeClr val="tx1"/>
                </a:solidFill>
              </a:rPr>
              <a:t> </a:t>
            </a:r>
            <a:r>
              <a:rPr lang="en-GB" altLang="en-US" sz="2800" b="1" dirty="0" err="1" smtClean="0">
                <a:solidFill>
                  <a:schemeClr val="tx1"/>
                </a:solidFill>
              </a:rPr>
              <a:t>addasu</a:t>
            </a:r>
            <a:r>
              <a:rPr lang="en-GB" altLang="en-US" sz="2800" b="1" dirty="0" smtClean="0">
                <a:solidFill>
                  <a:schemeClr val="tx1"/>
                </a:solidFill>
              </a:rPr>
              <a:t> </a:t>
            </a:r>
            <a:r>
              <a:rPr lang="en-GB" altLang="en-US" sz="2800" b="1" dirty="0" err="1" smtClean="0">
                <a:solidFill>
                  <a:schemeClr val="tx1"/>
                </a:solidFill>
              </a:rPr>
              <a:t>syniadau</a:t>
            </a:r>
            <a:r>
              <a:rPr lang="en-GB" altLang="en-US" sz="2800" b="1" dirty="0" smtClean="0">
                <a:solidFill>
                  <a:schemeClr val="tx1"/>
                </a:solidFill>
              </a:rPr>
              <a:t> </a:t>
            </a:r>
            <a:r>
              <a:rPr lang="en-GB" altLang="en-US" sz="2800" b="1" dirty="0" err="1" smtClean="0">
                <a:solidFill>
                  <a:schemeClr val="tx1"/>
                </a:solidFill>
              </a:rPr>
              <a:t>cyfredol</a:t>
            </a:r>
            <a:r>
              <a:rPr lang="en-GB" altLang="en-US" sz="2800" b="1" dirty="0" smtClean="0">
                <a:solidFill>
                  <a:schemeClr val="tx1"/>
                </a:solidFill>
              </a:rPr>
              <a:t> </a:t>
            </a:r>
            <a:r>
              <a:rPr lang="en-GB" altLang="en-US" sz="2800" b="1" dirty="0" err="1" smtClean="0">
                <a:solidFill>
                  <a:schemeClr val="tx1"/>
                </a:solidFill>
              </a:rPr>
              <a:t>yng</a:t>
            </a:r>
            <a:r>
              <a:rPr lang="en-GB" altLang="en-US" sz="2800" b="1" dirty="0" smtClean="0">
                <a:solidFill>
                  <a:schemeClr val="tx1"/>
                </a:solidFill>
              </a:rPr>
              <a:t> </a:t>
            </a:r>
            <a:r>
              <a:rPr lang="en-GB" altLang="en-US" sz="2800" b="1" dirty="0" err="1" smtClean="0">
                <a:solidFill>
                  <a:schemeClr val="tx1"/>
                </a:solidFill>
              </a:rPr>
              <a:t>ngoleuni</a:t>
            </a:r>
            <a:r>
              <a:rPr lang="en-GB" altLang="en-US" sz="2800" b="1" dirty="0" smtClean="0">
                <a:solidFill>
                  <a:schemeClr val="tx1"/>
                </a:solidFill>
              </a:rPr>
              <a:t> </a:t>
            </a:r>
            <a:r>
              <a:rPr lang="en-GB" altLang="en-US" sz="2800" b="1" dirty="0" err="1" smtClean="0">
                <a:solidFill>
                  <a:schemeClr val="tx1"/>
                </a:solidFill>
              </a:rPr>
              <a:t>tystiolaeth</a:t>
            </a:r>
            <a:r>
              <a:rPr lang="en-GB" altLang="en-US" sz="2800" b="1" dirty="0" smtClean="0">
                <a:solidFill>
                  <a:schemeClr val="tx1"/>
                </a:solidFill>
              </a:rPr>
              <a:t> a </a:t>
            </a:r>
            <a:r>
              <a:rPr lang="en-GB" altLang="en-US" sz="2800" b="1" i="1" dirty="0" err="1" smtClean="0">
                <a:solidFill>
                  <a:schemeClr val="tx1"/>
                </a:solidFill>
              </a:rPr>
              <a:t>dylanwadir</a:t>
            </a:r>
            <a:r>
              <a:rPr lang="en-GB" altLang="en-US" sz="2800" b="1" i="1" dirty="0" smtClean="0">
                <a:solidFill>
                  <a:schemeClr val="tx1"/>
                </a:solidFill>
              </a:rPr>
              <a:t> </a:t>
            </a:r>
            <a:r>
              <a:rPr lang="en-GB" altLang="en-US" sz="2800" b="1" i="1" dirty="0" err="1" smtClean="0">
                <a:solidFill>
                  <a:schemeClr val="tx1"/>
                </a:solidFill>
              </a:rPr>
              <a:t>ar</a:t>
            </a:r>
            <a:r>
              <a:rPr lang="en-GB" altLang="en-US" sz="2800" b="1" i="1" dirty="0" smtClean="0">
                <a:solidFill>
                  <a:schemeClr val="tx1"/>
                </a:solidFill>
              </a:rPr>
              <a:t> y broses hon </a:t>
            </a:r>
            <a:r>
              <a:rPr lang="en-GB" altLang="en-US" sz="2800" b="1" i="1" dirty="0" err="1" smtClean="0">
                <a:solidFill>
                  <a:schemeClr val="tx1"/>
                </a:solidFill>
              </a:rPr>
              <a:t>gan</a:t>
            </a:r>
            <a:r>
              <a:rPr lang="en-GB" altLang="en-US" sz="2800" b="1" i="1" dirty="0" smtClean="0">
                <a:solidFill>
                  <a:schemeClr val="tx1"/>
                </a:solidFill>
              </a:rPr>
              <a:t> </a:t>
            </a:r>
            <a:r>
              <a:rPr lang="en-GB" altLang="en-US" sz="2800" b="1" i="1" dirty="0" err="1" smtClean="0">
                <a:solidFill>
                  <a:schemeClr val="tx1"/>
                </a:solidFill>
              </a:rPr>
              <a:t>ryngweithio</a:t>
            </a:r>
            <a:r>
              <a:rPr lang="en-GB" altLang="en-US" sz="2800" b="1" i="1" dirty="0" smtClean="0">
                <a:solidFill>
                  <a:schemeClr val="tx1"/>
                </a:solidFill>
              </a:rPr>
              <a:t> </a:t>
            </a:r>
            <a:r>
              <a:rPr lang="en-GB" altLang="en-US" sz="2800" b="1" i="1" dirty="0" err="1" smtClean="0">
                <a:solidFill>
                  <a:schemeClr val="tx1"/>
                </a:solidFill>
              </a:rPr>
              <a:t>cymdeithasol</a:t>
            </a:r>
            <a:r>
              <a:rPr lang="en-GB" altLang="en-US" sz="2800" b="1" dirty="0" smtClean="0">
                <a:solidFill>
                  <a:schemeClr val="tx1"/>
                </a:solidFill>
              </a:rPr>
              <a:t>. </a:t>
            </a:r>
          </a:p>
          <a:p>
            <a:pPr eaLnBrk="1" hangingPunct="1"/>
            <a:r>
              <a:rPr lang="en-GB" altLang="en-US" sz="2800" b="1" dirty="0" err="1" smtClean="0"/>
              <a:t>Gweler</a:t>
            </a:r>
            <a:r>
              <a:rPr lang="en-GB" altLang="en-US" sz="2800" b="1" dirty="0" smtClean="0"/>
              <a:t> </a:t>
            </a:r>
            <a:r>
              <a:rPr lang="en-GB" altLang="en-US" sz="2800" b="1" dirty="0"/>
              <a:t>SPACE </a:t>
            </a:r>
            <a:r>
              <a:rPr lang="en-GB" altLang="en-US" sz="2800" b="1" dirty="0" smtClean="0"/>
              <a:t>a </a:t>
            </a:r>
            <a:r>
              <a:rPr lang="en-GB" altLang="en-US" sz="2800" b="1" dirty="0" err="1" smtClean="0"/>
              <a:t>llawlyfrau</a:t>
            </a:r>
            <a:r>
              <a:rPr lang="en-GB" altLang="en-US" sz="2800" b="1" dirty="0" smtClean="0"/>
              <a:t> </a:t>
            </a:r>
            <a:r>
              <a:rPr lang="en-GB" altLang="en-US" sz="2800" b="1" dirty="0" err="1" smtClean="0"/>
              <a:t>canllawiau</a:t>
            </a:r>
            <a:r>
              <a:rPr lang="en-GB" altLang="en-US" sz="2800" b="1" dirty="0" smtClean="0"/>
              <a:t> </a:t>
            </a:r>
            <a:r>
              <a:rPr lang="en-GB" altLang="en-US" sz="2800" b="1" dirty="0" err="1" smtClean="0"/>
              <a:t>i</a:t>
            </a:r>
            <a:r>
              <a:rPr lang="en-GB" altLang="en-US" sz="2800" b="1" dirty="0" smtClean="0"/>
              <a:t> </a:t>
            </a:r>
            <a:r>
              <a:rPr lang="en-GB" altLang="en-US" sz="2800" b="1" dirty="0" err="1" smtClean="0"/>
              <a:t>athrawon</a:t>
            </a:r>
            <a:r>
              <a:rPr lang="en-GB" altLang="en-US" sz="2800" b="1" dirty="0" smtClean="0"/>
              <a:t> </a:t>
            </a:r>
            <a:r>
              <a:rPr lang="en-GB" altLang="en-US" sz="2800" b="1" dirty="0" err="1"/>
              <a:t>c</a:t>
            </a:r>
            <a:r>
              <a:rPr lang="en-GB" altLang="en-US" sz="2800" b="1" dirty="0" err="1" smtClean="0"/>
              <a:t>ynradd</a:t>
            </a:r>
            <a:r>
              <a:rPr lang="en-GB" altLang="en-US" sz="2800" b="1" dirty="0" smtClean="0"/>
              <a:t> </a:t>
            </a:r>
            <a:r>
              <a:rPr lang="en-GB" altLang="en-US" sz="2800" b="1" dirty="0" err="1" smtClean="0"/>
              <a:t>yma</a:t>
            </a:r>
            <a:r>
              <a:rPr lang="en-GB" altLang="en-US" sz="2800" b="1" dirty="0" smtClean="0"/>
              <a:t>:</a:t>
            </a:r>
            <a:endParaRPr lang="en-GB" altLang="en-US" sz="2800" b="1" dirty="0"/>
          </a:p>
          <a:p>
            <a:pPr eaLnBrk="1" hangingPunct="1"/>
            <a:r>
              <a:rPr lang="en-GB" altLang="en-US" sz="2800" u="sng" dirty="0">
                <a:hlinkClick r:id="rId2"/>
              </a:rPr>
              <a:t>http://</a:t>
            </a:r>
            <a:r>
              <a:rPr lang="en-GB" altLang="en-US" sz="2800" u="sng" dirty="0" smtClean="0">
                <a:hlinkClick r:id="rId2"/>
              </a:rPr>
              <a:t>www.nuffieldfoundation.org/primary-science-and-space</a:t>
            </a:r>
            <a:endParaRPr lang="en-GB" altLang="en-US" sz="2800" u="sng" dirty="0"/>
          </a:p>
          <a:p>
            <a:r>
              <a:rPr lang="en-GB" altLang="en-US" sz="2800" dirty="0">
                <a:hlinkClick r:id="rId3"/>
              </a:rPr>
              <a:t>https://</a:t>
            </a:r>
            <a:r>
              <a:rPr lang="en-GB" altLang="en-US" sz="2800" dirty="0" smtClean="0">
                <a:hlinkClick r:id="rId3"/>
              </a:rPr>
              <a:t>www.stem.org.uk/resources/collection/3059/nuffield-primary-science</a:t>
            </a:r>
            <a:endParaRPr lang="en-GB" altLang="en-US" sz="2800" dirty="0" smtClean="0"/>
          </a:p>
          <a:p>
            <a:r>
              <a:rPr lang="en-GB" altLang="en-US" sz="2800" i="1" dirty="0" err="1" smtClean="0"/>
              <a:t>Canllawiau</a:t>
            </a:r>
            <a:r>
              <a:rPr lang="en-GB" altLang="en-US" sz="2800" i="1" dirty="0" smtClean="0"/>
              <a:t> </a:t>
            </a:r>
            <a:r>
              <a:rPr lang="en-GB" altLang="en-US" sz="2800" i="1" dirty="0" err="1" smtClean="0"/>
              <a:t>cyffredinol</a:t>
            </a:r>
            <a:r>
              <a:rPr lang="en-GB" altLang="en-US" sz="2800" i="1" dirty="0" smtClean="0"/>
              <a:t> </a:t>
            </a:r>
            <a:r>
              <a:rPr lang="en-GB" altLang="en-US" sz="2800" i="1" dirty="0" err="1" smtClean="0"/>
              <a:t>ar</a:t>
            </a:r>
            <a:r>
              <a:rPr lang="en-GB" altLang="en-US" sz="2800" i="1" dirty="0" smtClean="0"/>
              <a:t> Moodle</a:t>
            </a:r>
          </a:p>
        </p:txBody>
      </p:sp>
    </p:spTree>
    <p:extLst>
      <p:ext uri="{BB962C8B-B14F-4D97-AF65-F5344CB8AC3E}">
        <p14:creationId xmlns:p14="http://schemas.microsoft.com/office/powerpoint/2010/main" val="3428966280"/>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SPACE Legacy” </a:t>
            </a:r>
            <a:r>
              <a:rPr lang="en-GB" dirty="0" err="1" smtClean="0"/>
              <a:t>ar</a:t>
            </a:r>
            <a:r>
              <a:rPr lang="en-GB" dirty="0" smtClean="0"/>
              <a:t> Moodle</a:t>
            </a:r>
            <a:endParaRPr lang="en-GB" dirty="0"/>
          </a:p>
        </p:txBody>
      </p:sp>
      <p:sp>
        <p:nvSpPr>
          <p:cNvPr id="3" name="Content Placeholder 2"/>
          <p:cNvSpPr>
            <a:spLocks noGrp="1"/>
          </p:cNvSpPr>
          <p:nvPr>
            <p:ph idx="1"/>
          </p:nvPr>
        </p:nvSpPr>
        <p:spPr/>
        <p:txBody>
          <a:bodyPr>
            <a:normAutofit/>
          </a:bodyPr>
          <a:lstStyle/>
          <a:p>
            <a:endParaRPr lang="en-GB" dirty="0" smtClean="0"/>
          </a:p>
          <a:p>
            <a:r>
              <a:rPr lang="en-GB" sz="3200" dirty="0" err="1" smtClean="0"/>
              <a:t>Ceir</a:t>
            </a:r>
            <a:r>
              <a:rPr lang="en-GB" sz="3200" dirty="0" smtClean="0"/>
              <a:t> </a:t>
            </a:r>
            <a:r>
              <a:rPr lang="en-GB" sz="3200" dirty="0" err="1" smtClean="0"/>
              <a:t>trafodaeth</a:t>
            </a:r>
            <a:r>
              <a:rPr lang="en-GB" sz="3200" dirty="0" smtClean="0"/>
              <a:t> am </a:t>
            </a:r>
            <a:r>
              <a:rPr lang="en-GB" sz="3200" dirty="0" err="1" smtClean="0"/>
              <a:t>bwysigrwydd</a:t>
            </a:r>
            <a:r>
              <a:rPr lang="en-GB" sz="3200" dirty="0" smtClean="0"/>
              <a:t> </a:t>
            </a:r>
            <a:r>
              <a:rPr lang="en-GB" sz="3200" dirty="0" err="1" smtClean="0"/>
              <a:t>adeileddiaeth</a:t>
            </a:r>
            <a:r>
              <a:rPr lang="en-GB" sz="3200" dirty="0" smtClean="0"/>
              <a:t> </a:t>
            </a:r>
            <a:r>
              <a:rPr lang="en-GB" sz="3200" dirty="0" err="1" smtClean="0"/>
              <a:t>a’i</a:t>
            </a:r>
            <a:r>
              <a:rPr lang="en-GB" sz="3200" dirty="0" smtClean="0"/>
              <a:t> </a:t>
            </a:r>
            <a:r>
              <a:rPr lang="en-GB" sz="3200" dirty="0" err="1" smtClean="0"/>
              <a:t>ddylanwad</a:t>
            </a:r>
            <a:r>
              <a:rPr lang="en-GB" sz="3200" dirty="0" smtClean="0"/>
              <a:t> </a:t>
            </a:r>
            <a:r>
              <a:rPr lang="en-GB" sz="3200" dirty="0" err="1" smtClean="0"/>
              <a:t>ar</a:t>
            </a:r>
            <a:r>
              <a:rPr lang="en-GB" sz="3200" dirty="0" smtClean="0"/>
              <a:t> </a:t>
            </a:r>
            <a:r>
              <a:rPr lang="en-GB" sz="3200" dirty="0" err="1" smtClean="0"/>
              <a:t>wyddoniaeth</a:t>
            </a:r>
            <a:r>
              <a:rPr lang="en-GB" sz="3200" dirty="0" smtClean="0"/>
              <a:t> </a:t>
            </a:r>
            <a:r>
              <a:rPr lang="en-GB" sz="3200" dirty="0" err="1" smtClean="0"/>
              <a:t>gynradd</a:t>
            </a:r>
            <a:r>
              <a:rPr lang="en-GB" sz="3200" dirty="0" smtClean="0"/>
              <a:t> </a:t>
            </a:r>
            <a:r>
              <a:rPr lang="en-GB" sz="3200" dirty="0" err="1" smtClean="0"/>
              <a:t>yn</a:t>
            </a:r>
            <a:r>
              <a:rPr lang="en-GB" sz="3200" dirty="0" smtClean="0"/>
              <a:t> </a:t>
            </a:r>
            <a:r>
              <a:rPr lang="en-GB" sz="3200" dirty="0" err="1" smtClean="0"/>
              <a:t>yr</a:t>
            </a:r>
            <a:r>
              <a:rPr lang="en-GB" sz="3200" dirty="0" smtClean="0"/>
              <a:t> </a:t>
            </a:r>
            <a:r>
              <a:rPr lang="en-GB" sz="3200" dirty="0" err="1" smtClean="0"/>
              <a:t>erthyglau</a:t>
            </a:r>
            <a:r>
              <a:rPr lang="en-GB" sz="3200" dirty="0" smtClean="0"/>
              <a:t> </a:t>
            </a:r>
            <a:r>
              <a:rPr lang="en-GB" sz="3200" dirty="0" err="1" smtClean="0"/>
              <a:t>hyn</a:t>
            </a:r>
            <a:r>
              <a:rPr lang="en-GB" sz="3200" dirty="0" smtClean="0"/>
              <a:t> </a:t>
            </a:r>
            <a:r>
              <a:rPr lang="en-GB" sz="3200" dirty="0" err="1" smtClean="0"/>
              <a:t>gan</a:t>
            </a:r>
            <a:r>
              <a:rPr lang="en-GB" sz="3200" dirty="0" smtClean="0"/>
              <a:t> Wynne </a:t>
            </a:r>
            <a:r>
              <a:rPr lang="en-GB" sz="3200" dirty="0" err="1" smtClean="0"/>
              <a:t>Harlen</a:t>
            </a:r>
            <a:r>
              <a:rPr lang="en-GB" sz="3200" dirty="0" smtClean="0"/>
              <a:t>:</a:t>
            </a:r>
            <a:endParaRPr lang="en-GB" sz="3200" dirty="0"/>
          </a:p>
          <a:p>
            <a:endParaRPr lang="en-GB" sz="3200" dirty="0" smtClean="0"/>
          </a:p>
          <a:p>
            <a:r>
              <a:rPr lang="en-GB" sz="3200" dirty="0" smtClean="0"/>
              <a:t>“The SPACE Legacy” (2007)</a:t>
            </a:r>
          </a:p>
          <a:p>
            <a:r>
              <a:rPr lang="en-GB" sz="3200" dirty="0" smtClean="0"/>
              <a:t>“How Research Helps” (2010)</a:t>
            </a:r>
            <a:endParaRPr lang="en-GB" sz="3200" dirty="0"/>
          </a:p>
        </p:txBody>
      </p:sp>
    </p:spTree>
    <p:extLst>
      <p:ext uri="{BB962C8B-B14F-4D97-AF65-F5344CB8AC3E}">
        <p14:creationId xmlns:p14="http://schemas.microsoft.com/office/powerpoint/2010/main" val="2931175209"/>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434320" cy="1450757"/>
          </a:xfrm>
        </p:spPr>
        <p:txBody>
          <a:bodyPr>
            <a:noAutofit/>
          </a:bodyPr>
          <a:lstStyle/>
          <a:p>
            <a:r>
              <a:rPr lang="en-GB" sz="4000" dirty="0" err="1" smtClean="0"/>
              <a:t>Deunyddiau</a:t>
            </a:r>
            <a:r>
              <a:rPr lang="en-GB" sz="4000" dirty="0" smtClean="0"/>
              <a:t> </a:t>
            </a:r>
            <a:r>
              <a:rPr lang="en-GB" sz="4000" dirty="0" err="1" smtClean="0"/>
              <a:t>Ymholiad</a:t>
            </a:r>
            <a:r>
              <a:rPr lang="en-GB" sz="4000" dirty="0" smtClean="0"/>
              <a:t> </a:t>
            </a:r>
            <a:r>
              <a:rPr lang="en-GB" sz="4000" dirty="0" err="1" smtClean="0"/>
              <a:t>Gwyddonol</a:t>
            </a:r>
            <a:r>
              <a:rPr lang="en-GB" sz="4000" dirty="0" smtClean="0"/>
              <a:t> CRIPSAT (Centre for Research in Primary Science and Technology)</a:t>
            </a:r>
            <a:endParaRPr lang="en-GB" sz="4000" dirty="0"/>
          </a:p>
        </p:txBody>
      </p:sp>
      <p:sp>
        <p:nvSpPr>
          <p:cNvPr id="3" name="Content Placeholder 2"/>
          <p:cNvSpPr>
            <a:spLocks noGrp="1"/>
          </p:cNvSpPr>
          <p:nvPr>
            <p:ph idx="1"/>
          </p:nvPr>
        </p:nvSpPr>
        <p:spPr/>
        <p:txBody>
          <a:bodyPr>
            <a:normAutofit/>
          </a:bodyPr>
          <a:lstStyle/>
          <a:p>
            <a:r>
              <a:rPr lang="en-GB" dirty="0" smtClean="0"/>
              <a:t>Yn </a:t>
            </a:r>
            <a:r>
              <a:rPr lang="en-GB" dirty="0" err="1" smtClean="0"/>
              <a:t>adlewyrchu</a:t>
            </a:r>
            <a:r>
              <a:rPr lang="en-GB" dirty="0" smtClean="0"/>
              <a:t> </a:t>
            </a:r>
            <a:r>
              <a:rPr lang="en-GB" dirty="0" err="1" smtClean="0"/>
              <a:t>egwyddorion</a:t>
            </a:r>
            <a:r>
              <a:rPr lang="en-GB" dirty="0" smtClean="0"/>
              <a:t> DSY:</a:t>
            </a:r>
          </a:p>
          <a:p>
            <a:pPr>
              <a:buFont typeface="Wingdings" panose="05000000000000000000" pitchFamily="2" charset="2"/>
              <a:buChar char="§"/>
            </a:pPr>
            <a:r>
              <a:rPr lang="en-GB" dirty="0" smtClean="0"/>
              <a:t>Yn </a:t>
            </a:r>
            <a:r>
              <a:rPr lang="en-GB" dirty="0" err="1" smtClean="0"/>
              <a:t>hyrwyddo</a:t>
            </a:r>
            <a:r>
              <a:rPr lang="en-GB" dirty="0" smtClean="0"/>
              <a:t> </a:t>
            </a:r>
            <a:r>
              <a:rPr lang="en-GB" dirty="0" err="1" smtClean="0"/>
              <a:t>asesu</a:t>
            </a:r>
            <a:r>
              <a:rPr lang="en-GB" dirty="0" smtClean="0"/>
              <a:t> </a:t>
            </a:r>
            <a:r>
              <a:rPr lang="en-GB" dirty="0" err="1" smtClean="0"/>
              <a:t>ar</a:t>
            </a:r>
            <a:r>
              <a:rPr lang="en-GB" dirty="0" smtClean="0"/>
              <a:t> </a:t>
            </a:r>
            <a:r>
              <a:rPr lang="en-GB" dirty="0" err="1" smtClean="0"/>
              <a:t>gyfer</a:t>
            </a:r>
            <a:r>
              <a:rPr lang="en-GB" dirty="0" smtClean="0"/>
              <a:t> </a:t>
            </a:r>
            <a:r>
              <a:rPr lang="en-GB" dirty="0" err="1" smtClean="0"/>
              <a:t>dysgu</a:t>
            </a:r>
            <a:endParaRPr lang="en-GB" dirty="0" smtClean="0"/>
          </a:p>
          <a:p>
            <a:pPr>
              <a:buFont typeface="Wingdings" panose="05000000000000000000" pitchFamily="2" charset="2"/>
              <a:buChar char="§"/>
            </a:pPr>
            <a:r>
              <a:rPr lang="en-GB" dirty="0" smtClean="0"/>
              <a:t>Yn </a:t>
            </a:r>
            <a:r>
              <a:rPr lang="en-GB" dirty="0" err="1" smtClean="0"/>
              <a:t>annog</a:t>
            </a:r>
            <a:r>
              <a:rPr lang="en-GB" dirty="0" smtClean="0"/>
              <a:t> plant </a:t>
            </a:r>
            <a:r>
              <a:rPr lang="en-GB" dirty="0" err="1" smtClean="0"/>
              <a:t>i</a:t>
            </a:r>
            <a:r>
              <a:rPr lang="en-GB" dirty="0" smtClean="0"/>
              <a:t> </a:t>
            </a:r>
            <a:r>
              <a:rPr lang="en-GB" dirty="0" err="1" smtClean="0"/>
              <a:t>fynegi</a:t>
            </a:r>
            <a:r>
              <a:rPr lang="en-GB" dirty="0" smtClean="0"/>
              <a:t> </a:t>
            </a:r>
            <a:r>
              <a:rPr lang="en-GB" dirty="0" err="1" smtClean="0"/>
              <a:t>syniadau</a:t>
            </a:r>
            <a:r>
              <a:rPr lang="en-GB" dirty="0" smtClean="0"/>
              <a:t> </a:t>
            </a:r>
            <a:r>
              <a:rPr lang="en-GB" dirty="0" err="1" smtClean="0"/>
              <a:t>cychwynnol</a:t>
            </a:r>
            <a:r>
              <a:rPr lang="en-GB" dirty="0" smtClean="0"/>
              <a:t> </a:t>
            </a:r>
            <a:r>
              <a:rPr lang="en-GB" dirty="0" err="1" smtClean="0"/>
              <a:t>eu</a:t>
            </a:r>
            <a:r>
              <a:rPr lang="en-GB" dirty="0" smtClean="0"/>
              <a:t> </a:t>
            </a:r>
            <a:r>
              <a:rPr lang="en-GB" dirty="0" err="1" smtClean="0"/>
              <a:t>hunan</a:t>
            </a:r>
            <a:endParaRPr lang="en-GB" dirty="0" smtClean="0"/>
          </a:p>
          <a:p>
            <a:pPr>
              <a:buFont typeface="Wingdings" panose="05000000000000000000" pitchFamily="2" charset="2"/>
              <a:buChar char="§"/>
            </a:pPr>
            <a:r>
              <a:rPr lang="en-GB" dirty="0"/>
              <a:t> </a:t>
            </a:r>
            <a:r>
              <a:rPr lang="en-GB" dirty="0" smtClean="0"/>
              <a:t>Yn </a:t>
            </a:r>
            <a:r>
              <a:rPr lang="en-GB" dirty="0" err="1" smtClean="0"/>
              <a:t>annog</a:t>
            </a:r>
            <a:r>
              <a:rPr lang="en-GB" dirty="0" smtClean="0"/>
              <a:t> </a:t>
            </a:r>
            <a:r>
              <a:rPr lang="en-GB" dirty="0" err="1" smtClean="0"/>
              <a:t>asesu</a:t>
            </a:r>
            <a:r>
              <a:rPr lang="en-GB" dirty="0" smtClean="0"/>
              <a:t> </a:t>
            </a:r>
            <a:r>
              <a:rPr lang="en-GB" dirty="0" err="1" smtClean="0"/>
              <a:t>cyfoedion</a:t>
            </a:r>
            <a:r>
              <a:rPr lang="en-GB" dirty="0" smtClean="0"/>
              <a:t> a </a:t>
            </a:r>
            <a:r>
              <a:rPr lang="en-GB" dirty="0" err="1" smtClean="0"/>
              <a:t>hunan</a:t>
            </a:r>
            <a:r>
              <a:rPr lang="en-GB" dirty="0" smtClean="0"/>
              <a:t> </a:t>
            </a:r>
            <a:r>
              <a:rPr lang="en-GB" dirty="0" err="1" smtClean="0"/>
              <a:t>asesiad</a:t>
            </a:r>
            <a:endParaRPr lang="en-GB" dirty="0" smtClean="0"/>
          </a:p>
          <a:p>
            <a:pPr>
              <a:buFont typeface="Wingdings" panose="05000000000000000000" pitchFamily="2" charset="2"/>
              <a:buChar char="§"/>
            </a:pPr>
            <a:r>
              <a:rPr lang="en-GB" dirty="0"/>
              <a:t> </a:t>
            </a:r>
            <a:r>
              <a:rPr lang="en-GB" dirty="0" smtClean="0"/>
              <a:t>Yn </a:t>
            </a:r>
            <a:r>
              <a:rPr lang="en-GB" dirty="0" err="1" smtClean="0"/>
              <a:t>annog</a:t>
            </a:r>
            <a:r>
              <a:rPr lang="en-GB" dirty="0" smtClean="0"/>
              <a:t> </a:t>
            </a:r>
            <a:r>
              <a:rPr lang="en-GB" dirty="0" err="1" smtClean="0"/>
              <a:t>cydweithio</a:t>
            </a:r>
            <a:endParaRPr lang="en-GB" dirty="0" smtClean="0"/>
          </a:p>
          <a:p>
            <a:pPr>
              <a:buFont typeface="Wingdings" panose="05000000000000000000" pitchFamily="2" charset="2"/>
              <a:buChar char="§"/>
            </a:pPr>
            <a:r>
              <a:rPr lang="en-GB" dirty="0" smtClean="0"/>
              <a:t>Yn </a:t>
            </a:r>
            <a:r>
              <a:rPr lang="en-GB" dirty="0" err="1" smtClean="0"/>
              <a:t>annog</a:t>
            </a:r>
            <a:r>
              <a:rPr lang="en-GB" dirty="0" smtClean="0"/>
              <a:t> </a:t>
            </a:r>
            <a:r>
              <a:rPr lang="en-GB" dirty="0" err="1" smtClean="0"/>
              <a:t>cwestiynau</a:t>
            </a:r>
            <a:r>
              <a:rPr lang="en-GB" dirty="0" smtClean="0"/>
              <a:t> </a:t>
            </a:r>
            <a:r>
              <a:rPr lang="en-GB" dirty="0" err="1" smtClean="0"/>
              <a:t>penagored</a:t>
            </a:r>
            <a:endParaRPr lang="en-GB" dirty="0" smtClean="0"/>
          </a:p>
          <a:p>
            <a:pPr>
              <a:buFont typeface="Wingdings" panose="05000000000000000000" pitchFamily="2" charset="2"/>
              <a:buChar char="§"/>
            </a:pPr>
            <a:r>
              <a:rPr lang="en-GB" b="1" i="1" dirty="0" smtClean="0"/>
              <a:t>Yn </a:t>
            </a:r>
            <a:r>
              <a:rPr lang="en-GB" b="1" i="1" dirty="0" err="1" smtClean="0"/>
              <a:t>eich</a:t>
            </a:r>
            <a:r>
              <a:rPr lang="en-GB" b="1" i="1" dirty="0" smtClean="0"/>
              <a:t> </a:t>
            </a:r>
            <a:r>
              <a:rPr lang="en-GB" b="1" i="1" dirty="0" err="1" smtClean="0"/>
              <a:t>aseiniad</a:t>
            </a:r>
            <a:r>
              <a:rPr lang="en-GB" b="1" i="1" dirty="0" smtClean="0"/>
              <a:t> </a:t>
            </a:r>
            <a:r>
              <a:rPr lang="en-GB" b="1" i="1" dirty="0" err="1" smtClean="0"/>
              <a:t>ystyriwch</a:t>
            </a:r>
            <a:r>
              <a:rPr lang="en-GB" b="1" i="1" dirty="0" smtClean="0"/>
              <a:t> </a:t>
            </a:r>
            <a:r>
              <a:rPr lang="en-GB" b="1" i="1" dirty="0" err="1" smtClean="0"/>
              <a:t>sut</a:t>
            </a:r>
            <a:r>
              <a:rPr lang="en-GB" b="1" i="1" dirty="0" smtClean="0"/>
              <a:t> y </a:t>
            </a:r>
            <a:r>
              <a:rPr lang="en-GB" b="1" i="1" dirty="0" err="1" smtClean="0"/>
              <a:t>gellir</a:t>
            </a:r>
            <a:r>
              <a:rPr lang="en-GB" b="1" i="1" dirty="0" smtClean="0"/>
              <a:t> </a:t>
            </a:r>
            <a:r>
              <a:rPr lang="en-GB" b="1" i="1" dirty="0" err="1" smtClean="0"/>
              <a:t>adlewyrchu’r</a:t>
            </a:r>
            <a:r>
              <a:rPr lang="en-GB" b="1" i="1" dirty="0" smtClean="0"/>
              <a:t> </a:t>
            </a:r>
            <a:r>
              <a:rPr lang="en-GB" b="1" i="1" dirty="0" err="1" smtClean="0"/>
              <a:t>nodweddion</a:t>
            </a:r>
            <a:r>
              <a:rPr lang="en-GB" b="1" i="1" dirty="0" smtClean="0"/>
              <a:t> </a:t>
            </a:r>
            <a:r>
              <a:rPr lang="en-GB" b="1" i="1" dirty="0" err="1" smtClean="0"/>
              <a:t>hyn</a:t>
            </a:r>
            <a:r>
              <a:rPr lang="en-GB" b="1" i="1" dirty="0" smtClean="0"/>
              <a:t> </a:t>
            </a:r>
            <a:r>
              <a:rPr lang="en-GB" b="1" i="1" dirty="0" err="1" smtClean="0"/>
              <a:t>mewn</a:t>
            </a:r>
            <a:r>
              <a:rPr lang="en-GB" b="1" i="1" dirty="0" smtClean="0"/>
              <a:t> </a:t>
            </a:r>
            <a:r>
              <a:rPr lang="en-GB" b="1" i="1" dirty="0" err="1" smtClean="0"/>
              <a:t>fframwaith</a:t>
            </a:r>
            <a:r>
              <a:rPr lang="en-GB" b="1" i="1" dirty="0" smtClean="0"/>
              <a:t> KWHLAQ.</a:t>
            </a:r>
          </a:p>
          <a:p>
            <a:pPr marL="0" indent="0">
              <a:buNone/>
            </a:pPr>
            <a:r>
              <a:rPr lang="en-GB" b="1" i="1" dirty="0" err="1" smtClean="0"/>
              <a:t>Gweler</a:t>
            </a:r>
            <a:r>
              <a:rPr lang="en-GB" b="1" i="1" dirty="0" smtClean="0"/>
              <a:t> </a:t>
            </a:r>
            <a:r>
              <a:rPr lang="en-GB" b="1" i="1" dirty="0" err="1" smtClean="0"/>
              <a:t>Canllawiau</a:t>
            </a:r>
            <a:r>
              <a:rPr lang="en-GB" b="1" i="1" dirty="0" smtClean="0"/>
              <a:t> </a:t>
            </a:r>
            <a:r>
              <a:rPr lang="en-GB" b="1" i="1" dirty="0" err="1" smtClean="0"/>
              <a:t>i</a:t>
            </a:r>
            <a:r>
              <a:rPr lang="en-GB" b="1" i="1" dirty="0" smtClean="0"/>
              <a:t> </a:t>
            </a:r>
            <a:r>
              <a:rPr lang="en-GB" b="1" i="1" dirty="0" err="1" smtClean="0"/>
              <a:t>athrawon</a:t>
            </a:r>
            <a:r>
              <a:rPr lang="en-GB" b="1" i="1" dirty="0" smtClean="0"/>
              <a:t> CRIPSAT ac </a:t>
            </a:r>
            <a:r>
              <a:rPr lang="en-GB" b="1" i="1" dirty="0" err="1" smtClean="0"/>
              <a:t>unedau</a:t>
            </a:r>
            <a:r>
              <a:rPr lang="en-GB" b="1" i="1" dirty="0" smtClean="0"/>
              <a:t> </a:t>
            </a:r>
            <a:r>
              <a:rPr lang="en-GB" b="1" i="1" dirty="0" err="1" smtClean="0"/>
              <a:t>gwaith</a:t>
            </a:r>
            <a:r>
              <a:rPr lang="en-GB" b="1" i="1" dirty="0" smtClean="0"/>
              <a:t> </a:t>
            </a:r>
            <a:r>
              <a:rPr lang="en-GB" b="1" i="1" dirty="0" err="1" smtClean="0"/>
              <a:t>ar</a:t>
            </a:r>
            <a:r>
              <a:rPr lang="en-GB" b="1" i="1" dirty="0" smtClean="0"/>
              <a:t> Moodle</a:t>
            </a:r>
            <a:endParaRPr lang="en-GB" b="1" i="1" dirty="0"/>
          </a:p>
        </p:txBody>
      </p:sp>
    </p:spTree>
    <p:extLst>
      <p:ext uri="{BB962C8B-B14F-4D97-AF65-F5344CB8AC3E}">
        <p14:creationId xmlns:p14="http://schemas.microsoft.com/office/powerpoint/2010/main" val="609779045"/>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altLang="en-US" sz="2400" dirty="0" err="1" smtClean="0"/>
              <a:t>Gellir</a:t>
            </a:r>
            <a:r>
              <a:rPr lang="en-GB" altLang="en-US" sz="2400" dirty="0" smtClean="0"/>
              <a:t> </a:t>
            </a:r>
            <a:r>
              <a:rPr lang="en-GB" altLang="en-US" sz="2400" dirty="0" err="1"/>
              <a:t>c</a:t>
            </a:r>
            <a:r>
              <a:rPr lang="en-GB" altLang="en-US" sz="2400" dirty="0" err="1" smtClean="0"/>
              <a:t>ysylltu</a:t>
            </a:r>
            <a:r>
              <a:rPr lang="en-GB" altLang="en-US" sz="2400" dirty="0" smtClean="0"/>
              <a:t> SPACE </a:t>
            </a:r>
            <a:r>
              <a:rPr lang="en-GB" altLang="en-US" sz="2400" dirty="0" err="1" smtClean="0"/>
              <a:t>a’r</a:t>
            </a:r>
            <a:r>
              <a:rPr lang="en-GB" altLang="en-US" sz="2400" dirty="0" smtClean="0"/>
              <a:t> </a:t>
            </a:r>
            <a:r>
              <a:rPr lang="en-GB" altLang="en-US" sz="2400" dirty="0" err="1" smtClean="0"/>
              <a:t>egwyddorion</a:t>
            </a:r>
            <a:r>
              <a:rPr lang="en-GB" altLang="en-US" sz="2400" dirty="0" smtClean="0"/>
              <a:t> </a:t>
            </a:r>
            <a:r>
              <a:rPr lang="en-GB" altLang="en-US" sz="2400" dirty="0" err="1" smtClean="0"/>
              <a:t>adeileddol</a:t>
            </a:r>
            <a:r>
              <a:rPr lang="en-GB" altLang="en-US" sz="2400" dirty="0" smtClean="0"/>
              <a:t> </a:t>
            </a:r>
            <a:r>
              <a:rPr lang="en-GB" altLang="en-US" sz="2400" dirty="0" err="1"/>
              <a:t>i</a:t>
            </a:r>
            <a:r>
              <a:rPr lang="en-GB" altLang="en-US" sz="2400" dirty="0" err="1" smtClean="0"/>
              <a:t>’r</a:t>
            </a:r>
            <a:r>
              <a:rPr lang="en-GB" altLang="en-US" sz="2400" dirty="0" smtClean="0"/>
              <a:t> </a:t>
            </a:r>
            <a:r>
              <a:rPr lang="en-GB" altLang="en-US" sz="2400" dirty="0" err="1" smtClean="0"/>
              <a:t>strategaethau</a:t>
            </a:r>
            <a:r>
              <a:rPr lang="en-GB" altLang="en-US" sz="2400" dirty="0" smtClean="0"/>
              <a:t> </a:t>
            </a:r>
            <a:r>
              <a:rPr lang="en-GB" altLang="en-US" sz="2400" dirty="0" err="1" smtClean="0"/>
              <a:t>defnyddiol</a:t>
            </a:r>
            <a:r>
              <a:rPr lang="en-GB" altLang="en-US" sz="2400" dirty="0" smtClean="0"/>
              <a:t> </a:t>
            </a:r>
            <a:r>
              <a:rPr lang="en-GB" altLang="en-US" sz="2400" dirty="0" err="1" smtClean="0"/>
              <a:t>yma</a:t>
            </a:r>
            <a:r>
              <a:rPr lang="en-GB" altLang="en-US" sz="2400" dirty="0" smtClean="0"/>
              <a:t> </a:t>
            </a:r>
            <a:r>
              <a:rPr lang="en-GB" altLang="en-US" sz="2400" dirty="0" err="1" smtClean="0"/>
              <a:t>sydd</a:t>
            </a:r>
            <a:r>
              <a:rPr lang="en-GB" altLang="en-US" sz="2400" dirty="0" smtClean="0"/>
              <a:t> </a:t>
            </a:r>
            <a:r>
              <a:rPr lang="en-GB" altLang="en-US" sz="2400" dirty="0" err="1" smtClean="0"/>
              <a:t>wedi’u</a:t>
            </a:r>
            <a:r>
              <a:rPr lang="en-GB" altLang="en-US" sz="2400" dirty="0" smtClean="0"/>
              <a:t> </a:t>
            </a:r>
            <a:r>
              <a:rPr lang="en-GB" altLang="en-US" sz="2400" dirty="0" err="1" smtClean="0"/>
              <a:t>tanseilio</a:t>
            </a:r>
            <a:r>
              <a:rPr lang="en-GB" altLang="en-US" sz="2400" dirty="0" smtClean="0"/>
              <a:t> </a:t>
            </a:r>
            <a:r>
              <a:rPr lang="en-GB" altLang="en-US" sz="2400" dirty="0" err="1" smtClean="0"/>
              <a:t>gan</a:t>
            </a:r>
            <a:r>
              <a:rPr lang="en-GB" altLang="en-US" sz="2400" dirty="0" smtClean="0"/>
              <a:t> </a:t>
            </a:r>
            <a:r>
              <a:rPr lang="en-GB" altLang="en-US" sz="2400" dirty="0" err="1" smtClean="0"/>
              <a:t>ddeilliannau</a:t>
            </a:r>
            <a:r>
              <a:rPr lang="en-GB" altLang="en-US" sz="2400" dirty="0" smtClean="0"/>
              <a:t> </a:t>
            </a:r>
            <a:r>
              <a:rPr lang="en-GB" altLang="en-US" sz="2400" dirty="0" err="1" smtClean="0"/>
              <a:t>ymchwil</a:t>
            </a:r>
            <a:endParaRPr lang="en-GB" altLang="en-US" sz="2400" dirty="0"/>
          </a:p>
        </p:txBody>
      </p:sp>
      <p:sp>
        <p:nvSpPr>
          <p:cNvPr id="5123" name="Content Placeholder 2"/>
          <p:cNvSpPr>
            <a:spLocks noGrp="1"/>
          </p:cNvSpPr>
          <p:nvPr>
            <p:ph idx="1"/>
          </p:nvPr>
        </p:nvSpPr>
        <p:spPr/>
        <p:txBody>
          <a:bodyPr>
            <a:normAutofit fontScale="62500" lnSpcReduction="20000"/>
          </a:bodyPr>
          <a:lstStyle/>
          <a:p>
            <a:pPr eaLnBrk="1" hangingPunct="1"/>
            <a:r>
              <a:rPr lang="en-GB" altLang="en-US" sz="2800" dirty="0" err="1" smtClean="0">
                <a:solidFill>
                  <a:schemeClr val="tx1"/>
                </a:solidFill>
              </a:rPr>
              <a:t>Cartwnau</a:t>
            </a:r>
            <a:r>
              <a:rPr lang="en-GB" altLang="en-US" sz="2800" dirty="0" smtClean="0">
                <a:solidFill>
                  <a:schemeClr val="tx1"/>
                </a:solidFill>
              </a:rPr>
              <a:t> </a:t>
            </a:r>
            <a:r>
              <a:rPr lang="en-GB" altLang="en-US" sz="2800" dirty="0" err="1" smtClean="0">
                <a:solidFill>
                  <a:schemeClr val="tx1"/>
                </a:solidFill>
              </a:rPr>
              <a:t>cysyniad</a:t>
            </a:r>
            <a:r>
              <a:rPr lang="en-GB" altLang="en-US" sz="2800" dirty="0" smtClean="0">
                <a:solidFill>
                  <a:schemeClr val="tx1"/>
                </a:solidFill>
              </a:rPr>
              <a:t> a </a:t>
            </a:r>
            <a:r>
              <a:rPr lang="en-GB" altLang="en-US" sz="2800" dirty="0" err="1" smtClean="0">
                <a:solidFill>
                  <a:schemeClr val="tx1"/>
                </a:solidFill>
              </a:rPr>
              <a:t>strategaethau</a:t>
            </a:r>
            <a:r>
              <a:rPr lang="en-GB" altLang="en-US" sz="2800" dirty="0" smtClean="0">
                <a:solidFill>
                  <a:schemeClr val="tx1"/>
                </a:solidFill>
              </a:rPr>
              <a:t> </a:t>
            </a:r>
            <a:r>
              <a:rPr lang="en-GB" altLang="en-US" sz="2800" dirty="0" err="1" smtClean="0">
                <a:solidFill>
                  <a:schemeClr val="tx1"/>
                </a:solidFill>
              </a:rPr>
              <a:t>echdynnu</a:t>
            </a:r>
            <a:r>
              <a:rPr lang="en-GB" altLang="en-US" sz="2800" dirty="0" smtClean="0">
                <a:solidFill>
                  <a:schemeClr val="tx1"/>
                </a:solidFill>
              </a:rPr>
              <a:t>/</a:t>
            </a:r>
            <a:r>
              <a:rPr lang="en-GB" altLang="en-US" sz="2800" dirty="0" err="1" smtClean="0">
                <a:solidFill>
                  <a:schemeClr val="tx1"/>
                </a:solidFill>
              </a:rPr>
              <a:t>asesu</a:t>
            </a:r>
            <a:r>
              <a:rPr lang="en-GB" altLang="en-US" sz="2800" dirty="0" smtClean="0">
                <a:solidFill>
                  <a:schemeClr val="tx1"/>
                </a:solidFill>
              </a:rPr>
              <a:t> </a:t>
            </a:r>
            <a:r>
              <a:rPr lang="en-GB" altLang="en-US" sz="2800" dirty="0" err="1" smtClean="0">
                <a:solidFill>
                  <a:schemeClr val="tx1"/>
                </a:solidFill>
              </a:rPr>
              <a:t>gweithredol</a:t>
            </a:r>
            <a:r>
              <a:rPr lang="en-GB" altLang="en-US" sz="2800" dirty="0" smtClean="0">
                <a:solidFill>
                  <a:schemeClr val="tx1"/>
                </a:solidFill>
              </a:rPr>
              <a:t> </a:t>
            </a:r>
            <a:r>
              <a:rPr lang="en-GB" altLang="en-US" sz="2800" dirty="0" err="1" smtClean="0">
                <a:solidFill>
                  <a:schemeClr val="tx1"/>
                </a:solidFill>
              </a:rPr>
              <a:t>eraill</a:t>
            </a:r>
            <a:r>
              <a:rPr lang="en-GB" altLang="en-US" sz="2800" dirty="0" smtClean="0">
                <a:solidFill>
                  <a:schemeClr val="tx1"/>
                </a:solidFill>
              </a:rPr>
              <a:t>; Beth </a:t>
            </a:r>
            <a:r>
              <a:rPr lang="en-GB" altLang="en-US" sz="2800" dirty="0" err="1" smtClean="0">
                <a:solidFill>
                  <a:schemeClr val="tx1"/>
                </a:solidFill>
              </a:rPr>
              <a:t>wyt</a:t>
            </a:r>
            <a:r>
              <a:rPr lang="en-GB" altLang="en-US" sz="2800" dirty="0" smtClean="0">
                <a:solidFill>
                  <a:schemeClr val="tx1"/>
                </a:solidFill>
              </a:rPr>
              <a:t> </a:t>
            </a:r>
            <a:r>
              <a:rPr lang="en-GB" altLang="en-US" sz="2800" dirty="0" err="1" smtClean="0">
                <a:solidFill>
                  <a:schemeClr val="tx1"/>
                </a:solidFill>
              </a:rPr>
              <a:t>ti’n</a:t>
            </a:r>
            <a:r>
              <a:rPr lang="en-GB" altLang="en-US" sz="2800" dirty="0" smtClean="0">
                <a:solidFill>
                  <a:schemeClr val="tx1"/>
                </a:solidFill>
              </a:rPr>
              <a:t> </a:t>
            </a:r>
            <a:r>
              <a:rPr lang="en-GB" altLang="en-US" sz="2800" dirty="0" err="1">
                <a:solidFill>
                  <a:schemeClr val="tx1"/>
                </a:solidFill>
              </a:rPr>
              <a:t>f</a:t>
            </a:r>
            <a:r>
              <a:rPr lang="en-GB" altLang="en-US" sz="2800" dirty="0" err="1" smtClean="0">
                <a:solidFill>
                  <a:schemeClr val="tx1"/>
                </a:solidFill>
              </a:rPr>
              <a:t>eddwl</a:t>
            </a:r>
            <a:r>
              <a:rPr lang="en-GB" altLang="en-US" sz="2800" dirty="0" smtClean="0">
                <a:solidFill>
                  <a:schemeClr val="tx1"/>
                </a:solidFill>
              </a:rPr>
              <a:t>? Pam </a:t>
            </a:r>
            <a:r>
              <a:rPr lang="en-GB" altLang="en-US" sz="2800" dirty="0" err="1" smtClean="0">
                <a:solidFill>
                  <a:schemeClr val="tx1"/>
                </a:solidFill>
              </a:rPr>
              <a:t>wyt</a:t>
            </a:r>
            <a:r>
              <a:rPr lang="en-GB" altLang="en-US" sz="2800" dirty="0" smtClean="0">
                <a:solidFill>
                  <a:schemeClr val="tx1"/>
                </a:solidFill>
              </a:rPr>
              <a:t> </a:t>
            </a:r>
            <a:r>
              <a:rPr lang="en-GB" altLang="en-US" sz="2800" dirty="0" err="1" smtClean="0">
                <a:solidFill>
                  <a:schemeClr val="tx1"/>
                </a:solidFill>
              </a:rPr>
              <a:t>ti’n</a:t>
            </a:r>
            <a:r>
              <a:rPr lang="en-GB" altLang="en-US" sz="2800" dirty="0" smtClean="0">
                <a:solidFill>
                  <a:schemeClr val="tx1"/>
                </a:solidFill>
              </a:rPr>
              <a:t> </a:t>
            </a:r>
            <a:r>
              <a:rPr lang="en-GB" altLang="en-US" sz="2800" dirty="0" err="1">
                <a:solidFill>
                  <a:schemeClr val="tx1"/>
                </a:solidFill>
              </a:rPr>
              <a:t>m</a:t>
            </a:r>
            <a:r>
              <a:rPr lang="en-GB" altLang="en-US" sz="2800" dirty="0" err="1" smtClean="0">
                <a:solidFill>
                  <a:schemeClr val="tx1"/>
                </a:solidFill>
              </a:rPr>
              <a:t>eddwl</a:t>
            </a:r>
            <a:r>
              <a:rPr lang="en-GB" altLang="en-US" sz="2800" dirty="0" smtClean="0">
                <a:solidFill>
                  <a:schemeClr val="tx1"/>
                </a:solidFill>
              </a:rPr>
              <a:t>? “Made you look, think, talk” – </a:t>
            </a:r>
            <a:r>
              <a:rPr lang="en-GB" altLang="en-US" sz="2800" dirty="0" err="1" smtClean="0">
                <a:solidFill>
                  <a:schemeClr val="tx1"/>
                </a:solidFill>
              </a:rPr>
              <a:t>cyhoeddiadau</a:t>
            </a:r>
            <a:r>
              <a:rPr lang="en-GB" altLang="en-US" sz="2800" dirty="0" smtClean="0">
                <a:solidFill>
                  <a:schemeClr val="tx1"/>
                </a:solidFill>
              </a:rPr>
              <a:t> </a:t>
            </a:r>
            <a:r>
              <a:rPr lang="en-GB" altLang="en-US" sz="2800" dirty="0" err="1" smtClean="0">
                <a:solidFill>
                  <a:schemeClr val="tx1"/>
                </a:solidFill>
              </a:rPr>
              <a:t>Gaenor</a:t>
            </a:r>
            <a:r>
              <a:rPr lang="en-GB" altLang="en-US" sz="2800" dirty="0" smtClean="0">
                <a:solidFill>
                  <a:schemeClr val="tx1"/>
                </a:solidFill>
              </a:rPr>
              <a:t> Weavers</a:t>
            </a:r>
          </a:p>
          <a:p>
            <a:pPr eaLnBrk="1" hangingPunct="1"/>
            <a:r>
              <a:rPr lang="en-GB" altLang="en-US" sz="2800" dirty="0" smtClean="0">
                <a:solidFill>
                  <a:schemeClr val="tx1"/>
                </a:solidFill>
              </a:rPr>
              <a:t>“It’s Not Fair or is it?” </a:t>
            </a:r>
            <a:r>
              <a:rPr lang="en-GB" altLang="en-US" sz="2800" dirty="0" err="1" smtClean="0">
                <a:solidFill>
                  <a:schemeClr val="tx1"/>
                </a:solidFill>
              </a:rPr>
              <a:t>Rhesymwaith</a:t>
            </a:r>
            <a:r>
              <a:rPr lang="en-GB" altLang="en-US" sz="2800" dirty="0" smtClean="0">
                <a:solidFill>
                  <a:schemeClr val="tx1"/>
                </a:solidFill>
              </a:rPr>
              <a:t> a </a:t>
            </a:r>
            <a:r>
              <a:rPr lang="en-GB" altLang="en-US" sz="2800" dirty="0" err="1" smtClean="0">
                <a:solidFill>
                  <a:schemeClr val="tx1"/>
                </a:solidFill>
              </a:rPr>
              <a:t>strwythur</a:t>
            </a:r>
            <a:endParaRPr lang="en-GB" altLang="en-US" sz="2800" dirty="0" smtClean="0">
              <a:solidFill>
                <a:schemeClr val="tx1"/>
              </a:solidFill>
            </a:endParaRPr>
          </a:p>
          <a:p>
            <a:r>
              <a:rPr lang="en-GB" altLang="en-US" sz="2800" dirty="0" smtClean="0">
                <a:solidFill>
                  <a:schemeClr val="tx1"/>
                </a:solidFill>
              </a:rPr>
              <a:t>The Crunch: </a:t>
            </a:r>
            <a:r>
              <a:rPr lang="en-GB" sz="2800" b="1" u="sng" dirty="0" smtClean="0">
                <a:hlinkClick r:id="rId2"/>
              </a:rPr>
              <a:t>thecrunch.wellcome.ac.uk/schools</a:t>
            </a:r>
            <a:endParaRPr lang="en-GB" altLang="en-US" sz="2800" dirty="0">
              <a:solidFill>
                <a:schemeClr val="tx1"/>
              </a:solidFill>
            </a:endParaRPr>
          </a:p>
          <a:p>
            <a:pPr eaLnBrk="1" hangingPunct="1"/>
            <a:r>
              <a:rPr lang="en-GB" altLang="en-US" sz="2800" dirty="0" err="1" smtClean="0">
                <a:solidFill>
                  <a:schemeClr val="tx1"/>
                </a:solidFill>
              </a:rPr>
              <a:t>Hyrwyddo</a:t>
            </a:r>
            <a:r>
              <a:rPr lang="en-GB" altLang="en-US" sz="2800" dirty="0" smtClean="0">
                <a:solidFill>
                  <a:schemeClr val="tx1"/>
                </a:solidFill>
              </a:rPr>
              <a:t> </a:t>
            </a:r>
            <a:r>
              <a:rPr lang="en-GB" altLang="en-US" sz="2800" dirty="0" err="1" smtClean="0">
                <a:solidFill>
                  <a:schemeClr val="tx1"/>
                </a:solidFill>
              </a:rPr>
              <a:t>siarad</a:t>
            </a:r>
            <a:r>
              <a:rPr lang="en-GB" altLang="en-US" sz="2800" dirty="0" smtClean="0">
                <a:solidFill>
                  <a:schemeClr val="tx1"/>
                </a:solidFill>
              </a:rPr>
              <a:t> a </a:t>
            </a:r>
            <a:r>
              <a:rPr lang="en-GB" altLang="en-US" sz="2800" dirty="0" err="1" smtClean="0">
                <a:solidFill>
                  <a:schemeClr val="tx1"/>
                </a:solidFill>
              </a:rPr>
              <a:t>siarad</a:t>
            </a:r>
            <a:r>
              <a:rPr lang="en-GB" altLang="en-US" sz="2800" dirty="0" smtClean="0">
                <a:solidFill>
                  <a:schemeClr val="tx1"/>
                </a:solidFill>
              </a:rPr>
              <a:t> </a:t>
            </a:r>
            <a:r>
              <a:rPr lang="en-GB" altLang="en-US" sz="2800" dirty="0" err="1" smtClean="0">
                <a:solidFill>
                  <a:schemeClr val="tx1"/>
                </a:solidFill>
              </a:rPr>
              <a:t>archwiliol</a:t>
            </a:r>
            <a:r>
              <a:rPr lang="en-GB" altLang="en-US" sz="2800" dirty="0" smtClean="0">
                <a:solidFill>
                  <a:schemeClr val="tx1"/>
                </a:solidFill>
              </a:rPr>
              <a:t> plant </a:t>
            </a:r>
            <a:r>
              <a:rPr lang="en-GB" altLang="en-US" sz="2800" dirty="0" err="1" smtClean="0">
                <a:solidFill>
                  <a:schemeClr val="tx1"/>
                </a:solidFill>
              </a:rPr>
              <a:t>yn</a:t>
            </a:r>
            <a:r>
              <a:rPr lang="en-GB" altLang="en-US" sz="2800" dirty="0" smtClean="0">
                <a:solidFill>
                  <a:schemeClr val="tx1"/>
                </a:solidFill>
              </a:rPr>
              <a:t> “</a:t>
            </a:r>
            <a:r>
              <a:rPr lang="en-GB" altLang="en-US" sz="2800" dirty="0" err="1" smtClean="0">
                <a:solidFill>
                  <a:schemeClr val="tx1"/>
                </a:solidFill>
              </a:rPr>
              <a:t>ddysgu</a:t>
            </a:r>
            <a:r>
              <a:rPr lang="en-GB" altLang="en-US" sz="2800" dirty="0" smtClean="0">
                <a:solidFill>
                  <a:schemeClr val="tx1"/>
                </a:solidFill>
              </a:rPr>
              <a:t> </a:t>
            </a:r>
            <a:r>
              <a:rPr lang="en-GB" altLang="en-US" sz="2800" dirty="0" err="1" smtClean="0">
                <a:solidFill>
                  <a:schemeClr val="tx1"/>
                </a:solidFill>
              </a:rPr>
              <a:t>deialogol</a:t>
            </a:r>
            <a:r>
              <a:rPr lang="en-GB" altLang="en-US" sz="2800" dirty="0" smtClean="0">
                <a:solidFill>
                  <a:schemeClr val="tx1"/>
                </a:solidFill>
              </a:rPr>
              <a:t>” </a:t>
            </a:r>
            <a:r>
              <a:rPr lang="en-GB" altLang="en-US" sz="2800" dirty="0" err="1" smtClean="0">
                <a:solidFill>
                  <a:schemeClr val="tx1"/>
                </a:solidFill>
              </a:rPr>
              <a:t>e.e</a:t>
            </a:r>
            <a:r>
              <a:rPr lang="en-GB" altLang="en-US" sz="2800" dirty="0" smtClean="0">
                <a:solidFill>
                  <a:schemeClr val="tx1"/>
                </a:solidFill>
              </a:rPr>
              <a:t>. “Puppets Project” a </a:t>
            </a:r>
            <a:r>
              <a:rPr lang="en-GB" altLang="en-US" sz="2800" dirty="0" err="1" smtClean="0">
                <a:solidFill>
                  <a:schemeClr val="tx1"/>
                </a:solidFill>
              </a:rPr>
              <a:t>Gemau</a:t>
            </a:r>
            <a:r>
              <a:rPr lang="en-GB" altLang="en-US" sz="2800" dirty="0" smtClean="0">
                <a:solidFill>
                  <a:schemeClr val="tx1"/>
                </a:solidFill>
              </a:rPr>
              <a:t> </a:t>
            </a:r>
            <a:r>
              <a:rPr lang="en-GB" altLang="en-US" sz="2800" dirty="0" err="1" smtClean="0">
                <a:solidFill>
                  <a:schemeClr val="tx1"/>
                </a:solidFill>
              </a:rPr>
              <a:t>Ymholiad</a:t>
            </a:r>
            <a:r>
              <a:rPr lang="en-GB" altLang="en-US" sz="2800" dirty="0" smtClean="0">
                <a:solidFill>
                  <a:schemeClr val="tx1"/>
                </a:solidFill>
              </a:rPr>
              <a:t> Gwyddoniaeth</a:t>
            </a:r>
          </a:p>
          <a:p>
            <a:r>
              <a:rPr lang="en-US" sz="2800" dirty="0" smtClean="0">
                <a:solidFill>
                  <a:schemeClr val="tx1"/>
                </a:solidFill>
              </a:rPr>
              <a:t>“Thinking</a:t>
            </a:r>
            <a:r>
              <a:rPr lang="en-US" sz="2800" dirty="0">
                <a:solidFill>
                  <a:schemeClr val="tx1"/>
                </a:solidFill>
              </a:rPr>
              <a:t>, Doing, Talking </a:t>
            </a:r>
            <a:r>
              <a:rPr lang="en-US" sz="2800" dirty="0" smtClean="0">
                <a:solidFill>
                  <a:schemeClr val="tx1"/>
                </a:solidFill>
              </a:rPr>
              <a:t>Science”: </a:t>
            </a:r>
            <a:r>
              <a:rPr lang="en-US" sz="2800" dirty="0" err="1" smtClean="0">
                <a:solidFill>
                  <a:schemeClr val="tx1"/>
                </a:solidFill>
              </a:rPr>
              <a:t>Gweler</a:t>
            </a:r>
            <a:r>
              <a:rPr lang="en-US" sz="2800" dirty="0" smtClean="0">
                <a:solidFill>
                  <a:schemeClr val="tx1"/>
                </a:solidFill>
              </a:rPr>
              <a:t> </a:t>
            </a:r>
            <a:r>
              <a:rPr lang="en-US" sz="2800" dirty="0" err="1" smtClean="0">
                <a:solidFill>
                  <a:schemeClr val="tx1"/>
                </a:solidFill>
              </a:rPr>
              <a:t>yr</a:t>
            </a:r>
            <a:r>
              <a:rPr lang="en-US" sz="2800" dirty="0" smtClean="0">
                <a:solidFill>
                  <a:schemeClr val="tx1"/>
                </a:solidFill>
              </a:rPr>
              <a:t> </a:t>
            </a:r>
            <a:r>
              <a:rPr lang="en-US" sz="2800" dirty="0" err="1" smtClean="0">
                <a:solidFill>
                  <a:schemeClr val="tx1"/>
                </a:solidFill>
              </a:rPr>
              <a:t>adroddiad</a:t>
            </a:r>
            <a:r>
              <a:rPr lang="en-US" sz="2800" dirty="0" smtClean="0">
                <a:solidFill>
                  <a:schemeClr val="tx1"/>
                </a:solidFill>
              </a:rPr>
              <a:t> </a:t>
            </a:r>
            <a:r>
              <a:rPr lang="en-US" sz="2800" dirty="0" err="1" smtClean="0">
                <a:solidFill>
                  <a:schemeClr val="tx1"/>
                </a:solidFill>
              </a:rPr>
              <a:t>yma</a:t>
            </a:r>
            <a:r>
              <a:rPr lang="en-US" sz="2800" dirty="0" smtClean="0">
                <a:solidFill>
                  <a:schemeClr val="tx1"/>
                </a:solidFill>
              </a:rPr>
              <a:t>: </a:t>
            </a:r>
          </a:p>
          <a:p>
            <a:r>
              <a:rPr lang="en-US" sz="2800" dirty="0" smtClean="0">
                <a:solidFill>
                  <a:schemeClr val="tx1"/>
                </a:solidFill>
              </a:rPr>
              <a:t> </a:t>
            </a:r>
            <a:r>
              <a:rPr lang="en-GB" sz="2400" u="sng" dirty="0">
                <a:hlinkClick r:id="rId3"/>
              </a:rPr>
              <a:t>https://educationendowmentfoundation.org.uk/our-work/projects/thinking-doing-talking-science</a:t>
            </a:r>
            <a:endParaRPr lang="en-GB" sz="2400" dirty="0"/>
          </a:p>
          <a:p>
            <a:pPr marL="0" indent="0" eaLnBrk="1" hangingPunct="1">
              <a:buNone/>
            </a:pPr>
            <a:r>
              <a:rPr lang="en-GB" altLang="en-US" sz="2800" dirty="0">
                <a:solidFill>
                  <a:schemeClr val="tx1"/>
                </a:solidFill>
              </a:rPr>
              <a:t> </a:t>
            </a:r>
            <a:r>
              <a:rPr lang="en-GB" altLang="en-US" sz="2800" dirty="0" smtClean="0">
                <a:solidFill>
                  <a:schemeClr val="tx1"/>
                </a:solidFill>
              </a:rPr>
              <a:t> </a:t>
            </a:r>
            <a:r>
              <a:rPr lang="en-GB" altLang="en-US" sz="2800" dirty="0" err="1" smtClean="0">
                <a:solidFill>
                  <a:schemeClr val="tx1"/>
                </a:solidFill>
              </a:rPr>
              <a:t>Annog</a:t>
            </a:r>
            <a:r>
              <a:rPr lang="en-GB" altLang="en-US" sz="2800" dirty="0" smtClean="0">
                <a:solidFill>
                  <a:schemeClr val="tx1"/>
                </a:solidFill>
              </a:rPr>
              <a:t> </a:t>
            </a:r>
            <a:r>
              <a:rPr lang="en-GB" altLang="en-US" sz="2800" dirty="0" err="1" smtClean="0">
                <a:solidFill>
                  <a:schemeClr val="tx1"/>
                </a:solidFill>
              </a:rPr>
              <a:t>sgiliau</a:t>
            </a:r>
            <a:r>
              <a:rPr lang="en-GB" altLang="en-US" sz="2800" dirty="0" smtClean="0">
                <a:solidFill>
                  <a:schemeClr val="tx1"/>
                </a:solidFill>
              </a:rPr>
              <a:t> </a:t>
            </a:r>
            <a:r>
              <a:rPr lang="en-GB" altLang="en-US" sz="2800" dirty="0" err="1" smtClean="0">
                <a:solidFill>
                  <a:schemeClr val="tx1"/>
                </a:solidFill>
              </a:rPr>
              <a:t>meddwl</a:t>
            </a:r>
            <a:r>
              <a:rPr lang="en-GB" altLang="en-US" sz="2800" dirty="0" smtClean="0">
                <a:solidFill>
                  <a:schemeClr val="tx1"/>
                </a:solidFill>
              </a:rPr>
              <a:t> </a:t>
            </a:r>
            <a:r>
              <a:rPr lang="en-GB" altLang="en-US" sz="2800" dirty="0" err="1" smtClean="0">
                <a:solidFill>
                  <a:schemeClr val="tx1"/>
                </a:solidFill>
              </a:rPr>
              <a:t>drwy</a:t>
            </a:r>
            <a:r>
              <a:rPr lang="en-GB" altLang="en-US" sz="2800" dirty="0" smtClean="0">
                <a:solidFill>
                  <a:schemeClr val="tx1"/>
                </a:solidFill>
              </a:rPr>
              <a:t> </a:t>
            </a:r>
            <a:r>
              <a:rPr lang="en-GB" altLang="en-US" sz="2800" dirty="0" err="1" smtClean="0">
                <a:solidFill>
                  <a:schemeClr val="tx1"/>
                </a:solidFill>
              </a:rPr>
              <a:t>adfyfyrio</a:t>
            </a:r>
            <a:r>
              <a:rPr lang="en-GB" altLang="en-US" sz="2800" dirty="0" smtClean="0">
                <a:solidFill>
                  <a:schemeClr val="tx1"/>
                </a:solidFill>
              </a:rPr>
              <a:t> </a:t>
            </a:r>
            <a:r>
              <a:rPr lang="en-GB" altLang="en-US" sz="2800" dirty="0" err="1" smtClean="0">
                <a:solidFill>
                  <a:schemeClr val="tx1"/>
                </a:solidFill>
              </a:rPr>
              <a:t>e.e</a:t>
            </a:r>
            <a:r>
              <a:rPr lang="en-GB" altLang="en-US" sz="2800" dirty="0" smtClean="0">
                <a:solidFill>
                  <a:schemeClr val="tx1"/>
                </a:solidFill>
              </a:rPr>
              <a:t>. “</a:t>
            </a:r>
            <a:r>
              <a:rPr lang="en-GB" altLang="en-US" sz="2800" dirty="0">
                <a:solidFill>
                  <a:schemeClr val="tx1"/>
                </a:solidFill>
              </a:rPr>
              <a:t>Let’s think through science”.</a:t>
            </a:r>
          </a:p>
          <a:p>
            <a:pPr eaLnBrk="1" hangingPunct="1"/>
            <a:r>
              <a:rPr lang="en-GB" altLang="en-US" sz="2800" dirty="0" smtClean="0">
                <a:solidFill>
                  <a:schemeClr val="tx1"/>
                </a:solidFill>
              </a:rPr>
              <a:t>“Thinking </a:t>
            </a:r>
            <a:r>
              <a:rPr lang="en-GB" altLang="en-US" sz="2800" dirty="0">
                <a:solidFill>
                  <a:schemeClr val="tx1"/>
                </a:solidFill>
              </a:rPr>
              <a:t>Actively in a Social </a:t>
            </a:r>
            <a:r>
              <a:rPr lang="en-GB" altLang="en-US" sz="2800" dirty="0" smtClean="0">
                <a:solidFill>
                  <a:schemeClr val="tx1"/>
                </a:solidFill>
              </a:rPr>
              <a:t>Context” </a:t>
            </a:r>
            <a:r>
              <a:rPr lang="en-GB" altLang="en-US" sz="2800" dirty="0">
                <a:solidFill>
                  <a:schemeClr val="tx1"/>
                </a:solidFill>
              </a:rPr>
              <a:t>(TASC</a:t>
            </a:r>
            <a:r>
              <a:rPr lang="en-GB" altLang="en-US" sz="2800" dirty="0" smtClean="0">
                <a:solidFill>
                  <a:schemeClr val="tx1"/>
                </a:solidFill>
              </a:rPr>
              <a:t>).</a:t>
            </a:r>
          </a:p>
          <a:p>
            <a:pPr eaLnBrk="1" hangingPunct="1"/>
            <a:r>
              <a:rPr lang="en-GB" altLang="en-US" sz="2800" dirty="0" smtClean="0">
                <a:solidFill>
                  <a:schemeClr val="tx1"/>
                </a:solidFill>
              </a:rPr>
              <a:t>Cornerstones.</a:t>
            </a:r>
          </a:p>
          <a:p>
            <a:r>
              <a:rPr lang="en-GB" altLang="en-US" sz="2800" dirty="0" err="1" smtClean="0">
                <a:solidFill>
                  <a:schemeClr val="tx1"/>
                </a:solidFill>
              </a:rPr>
              <a:t>Deunyddiau</a:t>
            </a:r>
            <a:r>
              <a:rPr lang="en-GB" altLang="en-US" sz="2800" dirty="0" smtClean="0">
                <a:solidFill>
                  <a:schemeClr val="tx1"/>
                </a:solidFill>
              </a:rPr>
              <a:t> </a:t>
            </a:r>
            <a:r>
              <a:rPr lang="en-GB" altLang="en-US" sz="2800" dirty="0" err="1" smtClean="0">
                <a:solidFill>
                  <a:schemeClr val="tx1"/>
                </a:solidFill>
              </a:rPr>
              <a:t>Ymholiad</a:t>
            </a:r>
            <a:r>
              <a:rPr lang="en-GB" altLang="en-US" sz="2800" dirty="0" smtClean="0">
                <a:solidFill>
                  <a:schemeClr val="tx1"/>
                </a:solidFill>
              </a:rPr>
              <a:t> </a:t>
            </a:r>
            <a:r>
              <a:rPr lang="en-GB" altLang="en-US" sz="2800" dirty="0">
                <a:solidFill>
                  <a:schemeClr val="tx1"/>
                </a:solidFill>
              </a:rPr>
              <a:t>Gwyddoniaeth CRIPSAT</a:t>
            </a:r>
          </a:p>
          <a:p>
            <a:endParaRPr lang="en-GB" altLang="en-US" dirty="0" smtClean="0"/>
          </a:p>
        </p:txBody>
      </p:sp>
    </p:spTree>
    <p:extLst>
      <p:ext uri="{BB962C8B-B14F-4D97-AF65-F5344CB8AC3E}">
        <p14:creationId xmlns:p14="http://schemas.microsoft.com/office/powerpoint/2010/main" val="29265180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Adlewyrchu</a:t>
            </a:r>
            <a:r>
              <a:rPr lang="en-GB" dirty="0" smtClean="0"/>
              <a:t> </a:t>
            </a:r>
            <a:r>
              <a:rPr lang="en-GB" dirty="0" err="1" smtClean="0"/>
              <a:t>ar</a:t>
            </a:r>
            <a:r>
              <a:rPr lang="en-GB" dirty="0" smtClean="0"/>
              <a:t> </a:t>
            </a:r>
            <a:r>
              <a:rPr lang="en-GB" dirty="0" err="1" smtClean="0"/>
              <a:t>unedau</a:t>
            </a:r>
            <a:r>
              <a:rPr lang="en-GB" dirty="0" smtClean="0"/>
              <a:t> </a:t>
            </a:r>
            <a:r>
              <a:rPr lang="en-GB" dirty="0" err="1" smtClean="0"/>
              <a:t>gwaith</a:t>
            </a:r>
            <a:r>
              <a:rPr lang="en-GB" dirty="0" smtClean="0"/>
              <a:t> CRIPSAT</a:t>
            </a:r>
            <a:endParaRPr lang="en-GB" dirty="0"/>
          </a:p>
        </p:txBody>
      </p:sp>
      <p:sp>
        <p:nvSpPr>
          <p:cNvPr id="3" name="Content Placeholder 2"/>
          <p:cNvSpPr>
            <a:spLocks noGrp="1"/>
          </p:cNvSpPr>
          <p:nvPr>
            <p:ph idx="1"/>
          </p:nvPr>
        </p:nvSpPr>
        <p:spPr/>
        <p:txBody>
          <a:bodyPr>
            <a:normAutofit/>
          </a:bodyPr>
          <a:lstStyle/>
          <a:p>
            <a:endParaRPr lang="en-GB" dirty="0" smtClean="0"/>
          </a:p>
          <a:p>
            <a:r>
              <a:rPr lang="en-GB" b="1" dirty="0" err="1" smtClean="0"/>
              <a:t>Gweithgaredd</a:t>
            </a:r>
            <a:r>
              <a:rPr lang="en-GB" b="1" dirty="0" smtClean="0"/>
              <a:t>: </a:t>
            </a:r>
            <a:r>
              <a:rPr lang="en-GB" b="1" dirty="0" err="1" smtClean="0"/>
              <a:t>Paru</a:t>
            </a:r>
            <a:r>
              <a:rPr lang="en-GB" b="1" dirty="0" smtClean="0"/>
              <a:t>, </a:t>
            </a:r>
            <a:r>
              <a:rPr lang="en-GB" b="1" dirty="0" err="1" smtClean="0"/>
              <a:t>rhannu</a:t>
            </a:r>
            <a:r>
              <a:rPr lang="en-GB" b="1" dirty="0" smtClean="0"/>
              <a:t>, </a:t>
            </a:r>
            <a:r>
              <a:rPr lang="en-GB" b="1" dirty="0" err="1" smtClean="0"/>
              <a:t>sgwaru</a:t>
            </a:r>
            <a:r>
              <a:rPr lang="en-GB" b="1" dirty="0" smtClean="0"/>
              <a:t>.</a:t>
            </a:r>
          </a:p>
          <a:p>
            <a:r>
              <a:rPr lang="en-GB" dirty="0" err="1" smtClean="0"/>
              <a:t>Sut</a:t>
            </a:r>
            <a:r>
              <a:rPr lang="en-GB" dirty="0" smtClean="0"/>
              <a:t> </a:t>
            </a:r>
            <a:r>
              <a:rPr lang="en-GB" dirty="0" err="1" smtClean="0"/>
              <a:t>mae’r</a:t>
            </a:r>
            <a:r>
              <a:rPr lang="en-GB" dirty="0" smtClean="0"/>
              <a:t> </a:t>
            </a:r>
            <a:r>
              <a:rPr lang="en-GB" dirty="0" err="1" smtClean="0"/>
              <a:t>nodweddion</a:t>
            </a:r>
            <a:r>
              <a:rPr lang="en-GB" dirty="0" smtClean="0"/>
              <a:t> </a:t>
            </a:r>
            <a:r>
              <a:rPr lang="en-GB" dirty="0" err="1" smtClean="0"/>
              <a:t>hyn</a:t>
            </a:r>
            <a:r>
              <a:rPr lang="en-GB" dirty="0" smtClean="0"/>
              <a:t> </a:t>
            </a:r>
            <a:r>
              <a:rPr lang="en-GB" dirty="0" err="1" smtClean="0"/>
              <a:t>yn</a:t>
            </a:r>
            <a:r>
              <a:rPr lang="en-GB" dirty="0" smtClean="0"/>
              <a:t> </a:t>
            </a:r>
            <a:r>
              <a:rPr lang="en-GB" dirty="0" err="1" smtClean="0"/>
              <a:t>amlygu</a:t>
            </a:r>
            <a:r>
              <a:rPr lang="en-GB" dirty="0" smtClean="0"/>
              <a:t> </a:t>
            </a:r>
            <a:r>
              <a:rPr lang="en-GB" dirty="0" err="1" smtClean="0"/>
              <a:t>eu</a:t>
            </a:r>
            <a:r>
              <a:rPr lang="en-GB" dirty="0" smtClean="0"/>
              <a:t> </a:t>
            </a:r>
            <a:r>
              <a:rPr lang="en-GB" dirty="0" err="1" smtClean="0"/>
              <a:t>hunain</a:t>
            </a:r>
            <a:r>
              <a:rPr lang="en-GB" dirty="0" smtClean="0"/>
              <a:t> </a:t>
            </a:r>
            <a:r>
              <a:rPr lang="en-GB" dirty="0" err="1" smtClean="0"/>
              <a:t>yn</a:t>
            </a:r>
            <a:r>
              <a:rPr lang="en-GB" dirty="0" smtClean="0"/>
              <a:t> </a:t>
            </a:r>
            <a:r>
              <a:rPr lang="en-GB" dirty="0" err="1" smtClean="0"/>
              <a:t>eich</a:t>
            </a:r>
            <a:r>
              <a:rPr lang="en-GB" dirty="0" smtClean="0"/>
              <a:t> “</a:t>
            </a:r>
            <a:r>
              <a:rPr lang="en-GB" dirty="0" err="1" smtClean="0"/>
              <a:t>uned</a:t>
            </a:r>
            <a:r>
              <a:rPr lang="en-GB" dirty="0" smtClean="0"/>
              <a:t>” </a:t>
            </a:r>
            <a:endParaRPr lang="en-GB" dirty="0"/>
          </a:p>
          <a:p>
            <a:r>
              <a:rPr lang="en-GB" dirty="0" err="1" smtClean="0"/>
              <a:t>Byddwch</a:t>
            </a:r>
            <a:r>
              <a:rPr lang="en-GB" dirty="0" smtClean="0"/>
              <a:t> </a:t>
            </a:r>
            <a:r>
              <a:rPr lang="en-GB" dirty="0" err="1" smtClean="0"/>
              <a:t>yn</a:t>
            </a:r>
            <a:r>
              <a:rPr lang="en-GB" dirty="0" smtClean="0"/>
              <a:t> </a:t>
            </a:r>
            <a:r>
              <a:rPr lang="en-GB" dirty="0" err="1" smtClean="0"/>
              <a:t>barod</a:t>
            </a:r>
            <a:r>
              <a:rPr lang="en-GB" dirty="0" smtClean="0"/>
              <a:t> </a:t>
            </a:r>
            <a:r>
              <a:rPr lang="en-GB" dirty="0" err="1" smtClean="0"/>
              <a:t>i</a:t>
            </a:r>
            <a:r>
              <a:rPr lang="en-GB" dirty="0" smtClean="0"/>
              <a:t> </a:t>
            </a:r>
            <a:r>
              <a:rPr lang="en-GB" dirty="0" err="1" smtClean="0"/>
              <a:t>adrodd</a:t>
            </a:r>
            <a:r>
              <a:rPr lang="en-GB" dirty="0" smtClean="0"/>
              <a:t> </a:t>
            </a:r>
            <a:r>
              <a:rPr lang="en-GB" dirty="0" err="1" smtClean="0"/>
              <a:t>nôl</a:t>
            </a:r>
            <a:r>
              <a:rPr lang="en-GB" dirty="0" smtClean="0"/>
              <a:t> </a:t>
            </a:r>
            <a:r>
              <a:rPr lang="en-GB" dirty="0" err="1" smtClean="0"/>
              <a:t>i’r</a:t>
            </a:r>
            <a:r>
              <a:rPr lang="en-GB" dirty="0" smtClean="0"/>
              <a:t> </a:t>
            </a:r>
            <a:r>
              <a:rPr lang="en-GB" dirty="0" err="1" smtClean="0"/>
              <a:t>dosbarth</a:t>
            </a:r>
            <a:r>
              <a:rPr lang="en-GB" dirty="0" smtClean="0"/>
              <a:t> </a:t>
            </a:r>
            <a:r>
              <a:rPr lang="en-GB" dirty="0" err="1"/>
              <a:t>c</a:t>
            </a:r>
            <a:r>
              <a:rPr lang="en-GB" dirty="0" err="1" smtClean="0"/>
              <a:t>yfan</a:t>
            </a:r>
            <a:r>
              <a:rPr lang="en-GB" dirty="0" smtClean="0"/>
              <a:t> am </a:t>
            </a:r>
            <a:r>
              <a:rPr lang="en-GB" dirty="0" err="1" smtClean="0"/>
              <a:t>eich</a:t>
            </a:r>
            <a:r>
              <a:rPr lang="en-GB" dirty="0" smtClean="0"/>
              <a:t> </a:t>
            </a:r>
            <a:r>
              <a:rPr lang="en-GB" dirty="0" err="1" smtClean="0"/>
              <a:t>uned</a:t>
            </a:r>
            <a:r>
              <a:rPr lang="en-GB" dirty="0" smtClean="0"/>
              <a:t> </a:t>
            </a:r>
            <a:r>
              <a:rPr lang="en-GB" dirty="0" err="1" smtClean="0"/>
              <a:t>waith</a:t>
            </a:r>
            <a:r>
              <a:rPr lang="en-GB" dirty="0" smtClean="0"/>
              <a:t>. </a:t>
            </a:r>
          </a:p>
          <a:p>
            <a:pPr>
              <a:buFont typeface="Wingdings" panose="05000000000000000000" pitchFamily="2" charset="2"/>
              <a:buChar char="§"/>
            </a:pPr>
            <a:r>
              <a:rPr lang="en-GB" dirty="0" smtClean="0"/>
              <a:t>Yn </a:t>
            </a:r>
            <a:r>
              <a:rPr lang="en-GB" dirty="0" err="1"/>
              <a:t>hyrwyddo</a:t>
            </a:r>
            <a:r>
              <a:rPr lang="en-GB" dirty="0"/>
              <a:t> </a:t>
            </a:r>
            <a:r>
              <a:rPr lang="en-GB" dirty="0" err="1"/>
              <a:t>asesu</a:t>
            </a:r>
            <a:r>
              <a:rPr lang="en-GB" dirty="0"/>
              <a:t> </a:t>
            </a:r>
            <a:r>
              <a:rPr lang="en-GB" dirty="0" err="1"/>
              <a:t>ar</a:t>
            </a:r>
            <a:r>
              <a:rPr lang="en-GB" dirty="0"/>
              <a:t> </a:t>
            </a:r>
            <a:r>
              <a:rPr lang="en-GB" dirty="0" err="1"/>
              <a:t>gyfer</a:t>
            </a:r>
            <a:r>
              <a:rPr lang="en-GB" dirty="0"/>
              <a:t> </a:t>
            </a:r>
            <a:r>
              <a:rPr lang="en-GB" dirty="0" err="1"/>
              <a:t>dysgu</a:t>
            </a:r>
            <a:endParaRPr lang="en-GB" dirty="0"/>
          </a:p>
          <a:p>
            <a:pPr>
              <a:buFont typeface="Wingdings" panose="05000000000000000000" pitchFamily="2" charset="2"/>
              <a:buChar char="§"/>
            </a:pPr>
            <a:r>
              <a:rPr lang="en-GB" dirty="0"/>
              <a:t>Yn </a:t>
            </a:r>
            <a:r>
              <a:rPr lang="en-GB" dirty="0" err="1"/>
              <a:t>annog</a:t>
            </a:r>
            <a:r>
              <a:rPr lang="en-GB" dirty="0"/>
              <a:t> plant </a:t>
            </a:r>
            <a:r>
              <a:rPr lang="en-GB" dirty="0" err="1"/>
              <a:t>i</a:t>
            </a:r>
            <a:r>
              <a:rPr lang="en-GB" dirty="0"/>
              <a:t> </a:t>
            </a:r>
            <a:r>
              <a:rPr lang="en-GB" dirty="0" err="1"/>
              <a:t>fynegi</a:t>
            </a:r>
            <a:r>
              <a:rPr lang="en-GB" dirty="0"/>
              <a:t> </a:t>
            </a:r>
            <a:r>
              <a:rPr lang="en-GB" dirty="0" err="1"/>
              <a:t>syniadau</a:t>
            </a:r>
            <a:r>
              <a:rPr lang="en-GB" dirty="0"/>
              <a:t> </a:t>
            </a:r>
            <a:r>
              <a:rPr lang="en-GB" dirty="0" err="1"/>
              <a:t>cychwynnol</a:t>
            </a:r>
            <a:r>
              <a:rPr lang="en-GB" dirty="0"/>
              <a:t> </a:t>
            </a:r>
            <a:r>
              <a:rPr lang="en-GB" dirty="0" err="1"/>
              <a:t>eu</a:t>
            </a:r>
            <a:r>
              <a:rPr lang="en-GB" dirty="0"/>
              <a:t> </a:t>
            </a:r>
            <a:r>
              <a:rPr lang="en-GB" dirty="0" err="1"/>
              <a:t>hunan</a:t>
            </a:r>
            <a:endParaRPr lang="en-GB" dirty="0"/>
          </a:p>
          <a:p>
            <a:pPr>
              <a:buFont typeface="Wingdings" panose="05000000000000000000" pitchFamily="2" charset="2"/>
              <a:buChar char="§"/>
            </a:pPr>
            <a:r>
              <a:rPr lang="en-GB" dirty="0"/>
              <a:t> Yn </a:t>
            </a:r>
            <a:r>
              <a:rPr lang="en-GB" dirty="0" err="1"/>
              <a:t>annog</a:t>
            </a:r>
            <a:r>
              <a:rPr lang="en-GB" dirty="0"/>
              <a:t> </a:t>
            </a:r>
            <a:r>
              <a:rPr lang="en-GB" dirty="0" err="1"/>
              <a:t>asesu</a:t>
            </a:r>
            <a:r>
              <a:rPr lang="en-GB" dirty="0"/>
              <a:t> </a:t>
            </a:r>
            <a:r>
              <a:rPr lang="en-GB" dirty="0" err="1"/>
              <a:t>cyfoedion</a:t>
            </a:r>
            <a:r>
              <a:rPr lang="en-GB" dirty="0"/>
              <a:t> a </a:t>
            </a:r>
            <a:r>
              <a:rPr lang="en-GB" dirty="0" err="1"/>
              <a:t>hunan</a:t>
            </a:r>
            <a:r>
              <a:rPr lang="en-GB" dirty="0"/>
              <a:t> </a:t>
            </a:r>
            <a:r>
              <a:rPr lang="en-GB" dirty="0" err="1"/>
              <a:t>asesiad</a:t>
            </a:r>
            <a:endParaRPr lang="en-GB" dirty="0"/>
          </a:p>
          <a:p>
            <a:pPr>
              <a:buFont typeface="Wingdings" panose="05000000000000000000" pitchFamily="2" charset="2"/>
              <a:buChar char="§"/>
            </a:pPr>
            <a:r>
              <a:rPr lang="en-GB" dirty="0"/>
              <a:t> Yn </a:t>
            </a:r>
            <a:r>
              <a:rPr lang="en-GB" dirty="0" err="1"/>
              <a:t>annog</a:t>
            </a:r>
            <a:r>
              <a:rPr lang="en-GB" dirty="0"/>
              <a:t> </a:t>
            </a:r>
            <a:r>
              <a:rPr lang="en-GB" dirty="0" err="1"/>
              <a:t>cydweithio</a:t>
            </a:r>
            <a:endParaRPr lang="en-GB" dirty="0"/>
          </a:p>
          <a:p>
            <a:pPr>
              <a:buFont typeface="Wingdings" panose="05000000000000000000" pitchFamily="2" charset="2"/>
              <a:buChar char="§"/>
            </a:pPr>
            <a:r>
              <a:rPr lang="en-GB" dirty="0"/>
              <a:t>Yn </a:t>
            </a:r>
            <a:r>
              <a:rPr lang="en-GB" dirty="0" err="1"/>
              <a:t>annog</a:t>
            </a:r>
            <a:r>
              <a:rPr lang="en-GB" dirty="0"/>
              <a:t> </a:t>
            </a:r>
            <a:r>
              <a:rPr lang="en-GB" dirty="0" err="1" smtClean="0"/>
              <a:t>cwestiynau</a:t>
            </a:r>
            <a:r>
              <a:rPr lang="en-GB" dirty="0" smtClean="0"/>
              <a:t> </a:t>
            </a:r>
            <a:r>
              <a:rPr lang="en-GB" dirty="0" err="1"/>
              <a:t>penagored</a:t>
            </a:r>
            <a:endParaRPr lang="en-GB" dirty="0"/>
          </a:p>
          <a:p>
            <a:endParaRPr lang="en-GB" dirty="0"/>
          </a:p>
        </p:txBody>
      </p:sp>
    </p:spTree>
    <p:extLst>
      <p:ext uri="{BB962C8B-B14F-4D97-AF65-F5344CB8AC3E}">
        <p14:creationId xmlns:p14="http://schemas.microsoft.com/office/powerpoint/2010/main" val="2486800854"/>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CRIPSAT: AILGYLCHU</a:t>
            </a:r>
            <a:endParaRPr lang="en-GB" dirty="0"/>
          </a:p>
        </p:txBody>
      </p:sp>
      <p:sp>
        <p:nvSpPr>
          <p:cNvPr id="3" name="Content Placeholder 2"/>
          <p:cNvSpPr>
            <a:spLocks noGrp="1"/>
          </p:cNvSpPr>
          <p:nvPr>
            <p:ph idx="1"/>
          </p:nvPr>
        </p:nvSpPr>
        <p:spPr/>
        <p:txBody>
          <a:bodyPr/>
          <a:lstStyle/>
          <a:p>
            <a:pPr lvl="0"/>
            <a:r>
              <a:rPr lang="en-GB" dirty="0"/>
              <a:t>1. Beth </a:t>
            </a:r>
            <a:r>
              <a:rPr lang="en-GB" dirty="0" err="1"/>
              <a:t>mae</a:t>
            </a:r>
            <a:r>
              <a:rPr lang="en-GB" dirty="0"/>
              <a:t> </a:t>
            </a:r>
            <a:r>
              <a:rPr lang="en-GB" dirty="0" err="1"/>
              <a:t>sbwriel</a:t>
            </a:r>
            <a:r>
              <a:rPr lang="en-GB" dirty="0"/>
              <a:t> </a:t>
            </a:r>
            <a:r>
              <a:rPr lang="en-GB" dirty="0" err="1"/>
              <a:t>yn</a:t>
            </a:r>
            <a:r>
              <a:rPr lang="en-GB" dirty="0"/>
              <a:t> </a:t>
            </a:r>
            <a:r>
              <a:rPr lang="en-GB" dirty="0" err="1"/>
              <a:t>ei</a:t>
            </a:r>
            <a:r>
              <a:rPr lang="en-GB" dirty="0"/>
              <a:t> </a:t>
            </a:r>
            <a:r>
              <a:rPr lang="en-GB" dirty="0" err="1"/>
              <a:t>olygu</a:t>
            </a:r>
            <a:r>
              <a:rPr lang="en-GB" dirty="0"/>
              <a:t>? </a:t>
            </a:r>
            <a:r>
              <a:rPr lang="en-GB" dirty="0" err="1"/>
              <a:t>Golwg</a:t>
            </a:r>
            <a:r>
              <a:rPr lang="en-GB" dirty="0"/>
              <a:t> </a:t>
            </a:r>
            <a:r>
              <a:rPr lang="en-GB" dirty="0" err="1"/>
              <a:t>cyffredinol</a:t>
            </a:r>
            <a:r>
              <a:rPr lang="en-GB" dirty="0"/>
              <a:t>: </a:t>
            </a:r>
            <a:r>
              <a:rPr lang="en-GB" dirty="0" err="1"/>
              <a:t>Gweithgaredd</a:t>
            </a:r>
            <a:r>
              <a:rPr lang="en-GB" dirty="0"/>
              <a:t> </a:t>
            </a:r>
            <a:r>
              <a:rPr lang="en-GB" dirty="0" err="1"/>
              <a:t>i</a:t>
            </a:r>
            <a:r>
              <a:rPr lang="en-GB" dirty="0"/>
              <a:t> </a:t>
            </a:r>
            <a:r>
              <a:rPr lang="en-GB" dirty="0" err="1"/>
              <a:t>sbarduno</a:t>
            </a:r>
            <a:r>
              <a:rPr lang="en-GB" dirty="0"/>
              <a:t> </a:t>
            </a:r>
            <a:r>
              <a:rPr lang="en-GB" dirty="0" err="1"/>
              <a:t>meddwl</a:t>
            </a:r>
            <a:r>
              <a:rPr lang="en-GB" dirty="0"/>
              <a:t> plant -  </a:t>
            </a:r>
            <a:r>
              <a:rPr lang="en-GB" dirty="0" err="1"/>
              <a:t>strategaeth</a:t>
            </a:r>
            <a:r>
              <a:rPr lang="en-GB" dirty="0"/>
              <a:t> map </a:t>
            </a:r>
            <a:r>
              <a:rPr lang="en-GB" dirty="0" err="1"/>
              <a:t>cysyniad</a:t>
            </a:r>
            <a:r>
              <a:rPr lang="en-GB" dirty="0"/>
              <a:t>. </a:t>
            </a:r>
            <a:r>
              <a:rPr lang="en-GB" dirty="0" err="1"/>
              <a:t>Echdynnu</a:t>
            </a:r>
            <a:r>
              <a:rPr lang="en-GB" dirty="0"/>
              <a:t>/ </a:t>
            </a:r>
            <a:r>
              <a:rPr lang="en-GB" dirty="0" err="1"/>
              <a:t>meddwl</a:t>
            </a:r>
            <a:r>
              <a:rPr lang="en-GB" dirty="0"/>
              <a:t>/ </a:t>
            </a:r>
            <a:r>
              <a:rPr lang="en-GB" dirty="0" err="1"/>
              <a:t>siarad</a:t>
            </a:r>
            <a:r>
              <a:rPr lang="en-GB" dirty="0"/>
              <a:t>/ </a:t>
            </a:r>
            <a:r>
              <a:rPr lang="en-GB" dirty="0" err="1"/>
              <a:t>cofnodi</a:t>
            </a:r>
            <a:r>
              <a:rPr lang="en-GB" dirty="0"/>
              <a:t> </a:t>
            </a:r>
            <a:r>
              <a:rPr lang="en-GB" dirty="0" err="1"/>
              <a:t>syniadau</a:t>
            </a:r>
            <a:r>
              <a:rPr lang="en-GB" dirty="0"/>
              <a:t> </a:t>
            </a:r>
            <a:r>
              <a:rPr lang="en-GB" dirty="0" err="1"/>
              <a:t>cychwynnol</a:t>
            </a:r>
            <a:r>
              <a:rPr lang="en-GB" dirty="0"/>
              <a:t>.</a:t>
            </a:r>
          </a:p>
          <a:p>
            <a:pPr lvl="0"/>
            <a:r>
              <a:rPr lang="en-GB" dirty="0" err="1"/>
              <a:t>Gweithgareddau</a:t>
            </a:r>
            <a:r>
              <a:rPr lang="en-GB" dirty="0"/>
              <a:t> </a:t>
            </a:r>
            <a:r>
              <a:rPr lang="en-GB" dirty="0" err="1"/>
              <a:t>atodol</a:t>
            </a:r>
            <a:r>
              <a:rPr lang="en-GB" dirty="0"/>
              <a:t> – </a:t>
            </a:r>
            <a:r>
              <a:rPr lang="en-GB" dirty="0" err="1"/>
              <a:t>cwestiynau</a:t>
            </a:r>
            <a:r>
              <a:rPr lang="en-GB" dirty="0"/>
              <a:t> </a:t>
            </a:r>
            <a:r>
              <a:rPr lang="en-GB" dirty="0" err="1"/>
              <a:t>i</a:t>
            </a:r>
            <a:r>
              <a:rPr lang="en-GB" dirty="0"/>
              <a:t> </a:t>
            </a:r>
            <a:r>
              <a:rPr lang="en-GB" dirty="0" err="1"/>
              <a:t>scaffaldio</a:t>
            </a:r>
            <a:r>
              <a:rPr lang="en-GB" dirty="0"/>
              <a:t> a </a:t>
            </a:r>
            <a:r>
              <a:rPr lang="en-GB" dirty="0" err="1"/>
              <a:t>herio</a:t>
            </a:r>
            <a:r>
              <a:rPr lang="en-GB" dirty="0"/>
              <a:t> </a:t>
            </a:r>
            <a:r>
              <a:rPr lang="en-GB" dirty="0" err="1"/>
              <a:t>meddwl</a:t>
            </a:r>
            <a:r>
              <a:rPr lang="en-GB" dirty="0"/>
              <a:t> plant, </a:t>
            </a:r>
            <a:r>
              <a:rPr lang="en-GB" dirty="0" err="1"/>
              <a:t>i</a:t>
            </a:r>
            <a:r>
              <a:rPr lang="en-GB" dirty="0"/>
              <a:t> </a:t>
            </a:r>
            <a:r>
              <a:rPr lang="en-GB" dirty="0" err="1"/>
              <a:t>godi</a:t>
            </a:r>
            <a:r>
              <a:rPr lang="en-GB" dirty="0"/>
              <a:t> </a:t>
            </a:r>
            <a:r>
              <a:rPr lang="en-GB" dirty="0" err="1"/>
              <a:t>cwestiynau</a:t>
            </a:r>
            <a:r>
              <a:rPr lang="en-GB" dirty="0"/>
              <a:t> </a:t>
            </a:r>
            <a:r>
              <a:rPr lang="en-GB" dirty="0" err="1"/>
              <a:t>i</a:t>
            </a:r>
            <a:r>
              <a:rPr lang="en-GB" dirty="0"/>
              <a:t> </a:t>
            </a:r>
            <a:r>
              <a:rPr lang="en-GB" dirty="0" err="1"/>
              <a:t>ymchwilio</a:t>
            </a:r>
            <a:r>
              <a:rPr lang="en-GB" dirty="0"/>
              <a:t> </a:t>
            </a:r>
            <a:r>
              <a:rPr lang="en-GB" dirty="0" err="1"/>
              <a:t>iddynt</a:t>
            </a:r>
            <a:r>
              <a:rPr lang="en-GB" dirty="0"/>
              <a:t> </a:t>
            </a:r>
            <a:r>
              <a:rPr lang="en-GB" dirty="0" err="1"/>
              <a:t>mewn</a:t>
            </a:r>
            <a:r>
              <a:rPr lang="en-GB" dirty="0"/>
              <a:t> </a:t>
            </a:r>
            <a:r>
              <a:rPr lang="en-GB" dirty="0" err="1"/>
              <a:t>gweithgareddau</a:t>
            </a:r>
            <a:r>
              <a:rPr lang="en-GB" dirty="0"/>
              <a:t> DSY</a:t>
            </a:r>
          </a:p>
          <a:p>
            <a:pPr lvl="0"/>
            <a:r>
              <a:rPr lang="en-GB" dirty="0"/>
              <a:t>2. Cael </a:t>
            </a:r>
            <a:r>
              <a:rPr lang="en-GB" dirty="0" err="1"/>
              <a:t>gwared</a:t>
            </a:r>
            <a:r>
              <a:rPr lang="en-GB" dirty="0"/>
              <a:t> o </a:t>
            </a:r>
            <a:r>
              <a:rPr lang="en-GB" dirty="0" err="1"/>
              <a:t>sbwriel</a:t>
            </a:r>
            <a:r>
              <a:rPr lang="en-GB" dirty="0"/>
              <a:t>? </a:t>
            </a:r>
            <a:r>
              <a:rPr lang="en-GB" dirty="0" err="1"/>
              <a:t>Golwg</a:t>
            </a:r>
            <a:r>
              <a:rPr lang="en-GB" dirty="0"/>
              <a:t> </a:t>
            </a:r>
            <a:r>
              <a:rPr lang="en-GB" dirty="0" err="1"/>
              <a:t>cyffredinol</a:t>
            </a:r>
            <a:r>
              <a:rPr lang="en-GB" dirty="0"/>
              <a:t>: </a:t>
            </a:r>
            <a:r>
              <a:rPr lang="en-GB" dirty="0" err="1"/>
              <a:t>Gweithgaredd</a:t>
            </a:r>
            <a:r>
              <a:rPr lang="en-GB" dirty="0"/>
              <a:t> </a:t>
            </a:r>
            <a:r>
              <a:rPr lang="en-GB" dirty="0" err="1"/>
              <a:t>i</a:t>
            </a:r>
            <a:r>
              <a:rPr lang="en-GB" dirty="0"/>
              <a:t> </a:t>
            </a:r>
            <a:r>
              <a:rPr lang="en-GB" dirty="0" err="1"/>
              <a:t>sbarduno</a:t>
            </a:r>
            <a:r>
              <a:rPr lang="en-GB" dirty="0"/>
              <a:t> </a:t>
            </a:r>
            <a:r>
              <a:rPr lang="en-GB" dirty="0" err="1"/>
              <a:t>meddwl</a:t>
            </a:r>
            <a:r>
              <a:rPr lang="en-GB" dirty="0"/>
              <a:t> plant – </a:t>
            </a:r>
            <a:r>
              <a:rPr lang="en-GB" dirty="0" err="1"/>
              <a:t>strategaeth</a:t>
            </a:r>
            <a:r>
              <a:rPr lang="en-GB" dirty="0"/>
              <a:t> </a:t>
            </a:r>
            <a:r>
              <a:rPr lang="en-GB" dirty="0" err="1"/>
              <a:t>stribed</a:t>
            </a:r>
            <a:r>
              <a:rPr lang="en-GB" dirty="0"/>
              <a:t> </a:t>
            </a:r>
            <a:r>
              <a:rPr lang="en-GB" dirty="0" err="1"/>
              <a:t>cartŵn</a:t>
            </a:r>
            <a:r>
              <a:rPr lang="en-GB" dirty="0"/>
              <a:t>. </a:t>
            </a:r>
            <a:r>
              <a:rPr lang="en-GB" dirty="0" err="1"/>
              <a:t>Echdynnu</a:t>
            </a:r>
            <a:r>
              <a:rPr lang="en-GB" dirty="0"/>
              <a:t>/ </a:t>
            </a:r>
            <a:r>
              <a:rPr lang="en-GB" dirty="0" err="1"/>
              <a:t>meddwl</a:t>
            </a:r>
            <a:r>
              <a:rPr lang="en-GB" dirty="0"/>
              <a:t>/ </a:t>
            </a:r>
            <a:r>
              <a:rPr lang="en-GB" dirty="0" err="1"/>
              <a:t>siarad</a:t>
            </a:r>
            <a:r>
              <a:rPr lang="en-GB" dirty="0"/>
              <a:t>/ </a:t>
            </a:r>
            <a:r>
              <a:rPr lang="en-GB" dirty="0" err="1"/>
              <a:t>cofnodi</a:t>
            </a:r>
            <a:r>
              <a:rPr lang="en-GB" dirty="0"/>
              <a:t> </a:t>
            </a:r>
            <a:r>
              <a:rPr lang="en-GB" dirty="0" err="1"/>
              <a:t>syniadau</a:t>
            </a:r>
            <a:r>
              <a:rPr lang="en-GB" dirty="0"/>
              <a:t> </a:t>
            </a:r>
            <a:r>
              <a:rPr lang="en-GB" dirty="0" err="1"/>
              <a:t>cychwynnol</a:t>
            </a:r>
            <a:r>
              <a:rPr lang="en-GB" dirty="0"/>
              <a:t>.</a:t>
            </a:r>
          </a:p>
          <a:p>
            <a:pPr lvl="0"/>
            <a:r>
              <a:rPr lang="en-GB" dirty="0" err="1"/>
              <a:t>Gweithgareddau</a:t>
            </a:r>
            <a:r>
              <a:rPr lang="en-GB" dirty="0"/>
              <a:t> </a:t>
            </a:r>
            <a:r>
              <a:rPr lang="en-GB" dirty="0" err="1"/>
              <a:t>atodol</a:t>
            </a:r>
            <a:r>
              <a:rPr lang="en-GB" dirty="0"/>
              <a:t> – </a:t>
            </a:r>
            <a:r>
              <a:rPr lang="en-GB" dirty="0" err="1"/>
              <a:t>cwestiynau</a:t>
            </a:r>
            <a:r>
              <a:rPr lang="en-GB" dirty="0"/>
              <a:t> </a:t>
            </a:r>
            <a:r>
              <a:rPr lang="en-GB" dirty="0" err="1"/>
              <a:t>i</a:t>
            </a:r>
            <a:r>
              <a:rPr lang="en-GB" dirty="0"/>
              <a:t> </a:t>
            </a:r>
            <a:r>
              <a:rPr lang="en-GB" dirty="0" err="1"/>
              <a:t>sgaffaldio</a:t>
            </a:r>
            <a:r>
              <a:rPr lang="en-GB" dirty="0"/>
              <a:t> </a:t>
            </a:r>
            <a:r>
              <a:rPr lang="en-GB" dirty="0" err="1"/>
              <a:t>neu</a:t>
            </a:r>
            <a:r>
              <a:rPr lang="en-GB" dirty="0"/>
              <a:t> </a:t>
            </a:r>
            <a:r>
              <a:rPr lang="en-GB" dirty="0" err="1"/>
              <a:t>gwestiynau</a:t>
            </a:r>
            <a:r>
              <a:rPr lang="en-GB" dirty="0"/>
              <a:t> plant </a:t>
            </a:r>
            <a:r>
              <a:rPr lang="en-GB" dirty="0" err="1"/>
              <a:t>i</a:t>
            </a:r>
            <a:r>
              <a:rPr lang="en-GB" dirty="0"/>
              <a:t> </a:t>
            </a:r>
            <a:r>
              <a:rPr lang="en-GB" dirty="0" err="1"/>
              <a:t>ymchwilio</a:t>
            </a:r>
            <a:r>
              <a:rPr lang="en-GB" dirty="0"/>
              <a:t> </a:t>
            </a:r>
            <a:r>
              <a:rPr lang="en-GB" dirty="0" err="1"/>
              <a:t>iddynt</a:t>
            </a:r>
            <a:r>
              <a:rPr lang="en-GB" dirty="0"/>
              <a:t> </a:t>
            </a:r>
            <a:r>
              <a:rPr lang="en-GB" dirty="0" err="1"/>
              <a:t>yn</a:t>
            </a:r>
            <a:r>
              <a:rPr lang="en-GB" dirty="0"/>
              <a:t> </a:t>
            </a:r>
            <a:r>
              <a:rPr lang="en-GB" dirty="0" err="1"/>
              <a:t>codi</a:t>
            </a:r>
            <a:r>
              <a:rPr lang="en-GB" dirty="0"/>
              <a:t> o </a:t>
            </a:r>
            <a:r>
              <a:rPr lang="en-GB" dirty="0" err="1"/>
              <a:t>weithgareddau</a:t>
            </a:r>
            <a:r>
              <a:rPr lang="en-GB" dirty="0"/>
              <a:t> DSY</a:t>
            </a:r>
          </a:p>
          <a:p>
            <a:r>
              <a:rPr lang="en-GB" dirty="0" smtClean="0"/>
              <a:t>AYYB</a:t>
            </a:r>
          </a:p>
          <a:p>
            <a:endParaRPr lang="en-GB" dirty="0"/>
          </a:p>
        </p:txBody>
      </p:sp>
    </p:spTree>
    <p:extLst>
      <p:ext uri="{BB962C8B-B14F-4D97-AF65-F5344CB8AC3E}">
        <p14:creationId xmlns:p14="http://schemas.microsoft.com/office/powerpoint/2010/main" val="223097734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Fframwaith</a:t>
            </a:r>
            <a:r>
              <a:rPr lang="en-GB" dirty="0" smtClean="0"/>
              <a:t> CRIPSAT </a:t>
            </a:r>
            <a:r>
              <a:rPr lang="en-GB" dirty="0" err="1" smtClean="0"/>
              <a:t>ar</a:t>
            </a:r>
            <a:r>
              <a:rPr lang="en-GB" dirty="0" smtClean="0"/>
              <a:t> </a:t>
            </a:r>
            <a:r>
              <a:rPr lang="en-GB" dirty="0" err="1" smtClean="0"/>
              <a:t>gyfer</a:t>
            </a:r>
            <a:r>
              <a:rPr lang="en-GB" dirty="0" smtClean="0"/>
              <a:t> </a:t>
            </a:r>
            <a:r>
              <a:rPr lang="en-GB" dirty="0" err="1" smtClean="0"/>
              <a:t>ymateb</a:t>
            </a:r>
            <a:r>
              <a:rPr lang="en-GB" dirty="0" smtClean="0"/>
              <a:t> </a:t>
            </a:r>
            <a:r>
              <a:rPr lang="en-GB" dirty="0" err="1"/>
              <a:t>i</a:t>
            </a:r>
            <a:r>
              <a:rPr lang="en-GB" dirty="0" err="1" smtClean="0"/>
              <a:t>’r</a:t>
            </a:r>
            <a:r>
              <a:rPr lang="en-GB" dirty="0" smtClean="0"/>
              <a:t> </a:t>
            </a:r>
            <a:r>
              <a:rPr lang="en-GB" dirty="0" err="1" smtClean="0"/>
              <a:t>aseiniad</a:t>
            </a:r>
            <a:endParaRPr lang="en-GB" dirty="0"/>
          </a:p>
        </p:txBody>
      </p:sp>
      <p:sp>
        <p:nvSpPr>
          <p:cNvPr id="3" name="Content Placeholder 2"/>
          <p:cNvSpPr>
            <a:spLocks noGrp="1"/>
          </p:cNvSpPr>
          <p:nvPr>
            <p:ph idx="1"/>
          </p:nvPr>
        </p:nvSpPr>
        <p:spPr/>
        <p:txBody>
          <a:bodyPr>
            <a:normAutofit/>
          </a:bodyPr>
          <a:lstStyle/>
          <a:p>
            <a:endParaRPr lang="en-GB" dirty="0" smtClean="0"/>
          </a:p>
          <a:p>
            <a:r>
              <a:rPr lang="en-GB" dirty="0" smtClean="0">
                <a:solidFill>
                  <a:schemeClr val="tx1"/>
                </a:solidFill>
              </a:rPr>
              <a:t>Mae </a:t>
            </a:r>
            <a:r>
              <a:rPr lang="en-GB" dirty="0" err="1" smtClean="0">
                <a:solidFill>
                  <a:schemeClr val="tx1"/>
                </a:solidFill>
              </a:rPr>
              <a:t>croeso</a:t>
            </a:r>
            <a:r>
              <a:rPr lang="en-GB" dirty="0" smtClean="0">
                <a:solidFill>
                  <a:schemeClr val="tx1"/>
                </a:solidFill>
              </a:rPr>
              <a:t> </a:t>
            </a:r>
            <a:r>
              <a:rPr lang="en-GB" dirty="0" err="1" smtClean="0">
                <a:solidFill>
                  <a:schemeClr val="tx1"/>
                </a:solidFill>
              </a:rPr>
              <a:t>i</a:t>
            </a:r>
            <a:r>
              <a:rPr lang="en-GB" dirty="0" smtClean="0">
                <a:solidFill>
                  <a:schemeClr val="tx1"/>
                </a:solidFill>
              </a:rPr>
              <a:t> chi </a:t>
            </a:r>
            <a:r>
              <a:rPr lang="en-GB" dirty="0" err="1" smtClean="0">
                <a:solidFill>
                  <a:schemeClr val="tx1"/>
                </a:solidFill>
              </a:rPr>
              <a:t>ddefnyddio’r</a:t>
            </a:r>
            <a:r>
              <a:rPr lang="en-GB" dirty="0" smtClean="0">
                <a:solidFill>
                  <a:schemeClr val="tx1"/>
                </a:solidFill>
              </a:rPr>
              <a:t> </a:t>
            </a:r>
            <a:r>
              <a:rPr lang="en-GB" dirty="0" err="1" smtClean="0">
                <a:solidFill>
                  <a:schemeClr val="tx1"/>
                </a:solidFill>
              </a:rPr>
              <a:t>unedau</a:t>
            </a:r>
            <a:r>
              <a:rPr lang="en-GB" dirty="0" smtClean="0">
                <a:solidFill>
                  <a:schemeClr val="tx1"/>
                </a:solidFill>
              </a:rPr>
              <a:t> </a:t>
            </a:r>
            <a:r>
              <a:rPr lang="en-GB" dirty="0" err="1" smtClean="0">
                <a:solidFill>
                  <a:schemeClr val="tx1"/>
                </a:solidFill>
              </a:rPr>
              <a:t>hyn</a:t>
            </a:r>
            <a:r>
              <a:rPr lang="en-GB" dirty="0" smtClean="0">
                <a:solidFill>
                  <a:schemeClr val="tx1"/>
                </a:solidFill>
              </a:rPr>
              <a:t> </a:t>
            </a:r>
            <a:r>
              <a:rPr lang="en-GB" dirty="0" err="1" smtClean="0">
                <a:solidFill>
                  <a:schemeClr val="tx1"/>
                </a:solidFill>
              </a:rPr>
              <a:t>i</a:t>
            </a:r>
            <a:r>
              <a:rPr lang="en-GB" dirty="0" smtClean="0">
                <a:solidFill>
                  <a:schemeClr val="tx1"/>
                </a:solidFill>
              </a:rPr>
              <a:t> </a:t>
            </a:r>
            <a:r>
              <a:rPr lang="en-GB" dirty="0" err="1" smtClean="0">
                <a:solidFill>
                  <a:schemeClr val="tx1"/>
                </a:solidFill>
              </a:rPr>
              <a:t>gynorthwyo</a:t>
            </a:r>
            <a:r>
              <a:rPr lang="en-GB" dirty="0" smtClean="0">
                <a:solidFill>
                  <a:schemeClr val="tx1"/>
                </a:solidFill>
              </a:rPr>
              <a:t> </a:t>
            </a:r>
            <a:r>
              <a:rPr lang="en-GB" dirty="0" err="1" smtClean="0">
                <a:solidFill>
                  <a:schemeClr val="tx1"/>
                </a:solidFill>
              </a:rPr>
              <a:t>eich</a:t>
            </a:r>
            <a:r>
              <a:rPr lang="en-GB" dirty="0" smtClean="0">
                <a:solidFill>
                  <a:schemeClr val="tx1"/>
                </a:solidFill>
              </a:rPr>
              <a:t> </a:t>
            </a:r>
            <a:r>
              <a:rPr lang="en-GB" dirty="0" err="1" smtClean="0">
                <a:solidFill>
                  <a:schemeClr val="tx1"/>
                </a:solidFill>
              </a:rPr>
              <a:t>ymatebion</a:t>
            </a:r>
            <a:r>
              <a:rPr lang="en-GB" dirty="0" smtClean="0">
                <a:solidFill>
                  <a:schemeClr val="tx1"/>
                </a:solidFill>
              </a:rPr>
              <a:t> </a:t>
            </a:r>
            <a:r>
              <a:rPr lang="en-GB" dirty="0" err="1" smtClean="0">
                <a:solidFill>
                  <a:schemeClr val="tx1"/>
                </a:solidFill>
              </a:rPr>
              <a:t>aseiniad</a:t>
            </a:r>
            <a:r>
              <a:rPr lang="en-GB" dirty="0" smtClean="0">
                <a:solidFill>
                  <a:schemeClr val="tx1"/>
                </a:solidFill>
              </a:rPr>
              <a:t>:</a:t>
            </a:r>
          </a:p>
          <a:p>
            <a:endParaRPr lang="en-GB" dirty="0">
              <a:solidFill>
                <a:schemeClr val="tx1"/>
              </a:solidFill>
            </a:endParaRPr>
          </a:p>
          <a:p>
            <a:r>
              <a:rPr lang="en-GB" dirty="0" smtClean="0">
                <a:solidFill>
                  <a:schemeClr val="tx1"/>
                </a:solidFill>
              </a:rPr>
              <a:t>Gall </a:t>
            </a:r>
            <a:r>
              <a:rPr lang="en-GB" dirty="0" err="1" smtClean="0">
                <a:solidFill>
                  <a:schemeClr val="tx1"/>
                </a:solidFill>
              </a:rPr>
              <a:t>hyn</a:t>
            </a:r>
            <a:r>
              <a:rPr lang="en-GB" dirty="0" smtClean="0">
                <a:solidFill>
                  <a:schemeClr val="tx1"/>
                </a:solidFill>
              </a:rPr>
              <a:t> </a:t>
            </a:r>
            <a:r>
              <a:rPr lang="en-GB" dirty="0" err="1" smtClean="0">
                <a:solidFill>
                  <a:schemeClr val="tx1"/>
                </a:solidFill>
              </a:rPr>
              <a:t>ddigwydd</a:t>
            </a:r>
            <a:r>
              <a:rPr lang="en-GB" dirty="0" smtClean="0">
                <a:solidFill>
                  <a:schemeClr val="tx1"/>
                </a:solidFill>
              </a:rPr>
              <a:t> 1. </a:t>
            </a:r>
            <a:r>
              <a:rPr lang="en-GB" dirty="0" err="1" smtClean="0">
                <a:solidFill>
                  <a:schemeClr val="tx1"/>
                </a:solidFill>
              </a:rPr>
              <a:t>drwy</a:t>
            </a:r>
            <a:r>
              <a:rPr lang="en-GB" dirty="0" smtClean="0">
                <a:solidFill>
                  <a:schemeClr val="tx1"/>
                </a:solidFill>
              </a:rPr>
              <a:t> </a:t>
            </a:r>
            <a:r>
              <a:rPr lang="en-GB" dirty="0" err="1" smtClean="0">
                <a:solidFill>
                  <a:schemeClr val="tx1"/>
                </a:solidFill>
              </a:rPr>
              <a:t>ddefnyddio’r</a:t>
            </a:r>
            <a:r>
              <a:rPr lang="en-GB" dirty="0" smtClean="0">
                <a:solidFill>
                  <a:schemeClr val="tx1"/>
                </a:solidFill>
              </a:rPr>
              <a:t> </a:t>
            </a:r>
            <a:r>
              <a:rPr lang="en-GB" dirty="0" err="1" smtClean="0">
                <a:solidFill>
                  <a:schemeClr val="tx1"/>
                </a:solidFill>
              </a:rPr>
              <a:t>nodweddion</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eich</a:t>
            </a:r>
            <a:r>
              <a:rPr lang="en-GB" dirty="0" smtClean="0">
                <a:solidFill>
                  <a:schemeClr val="tx1"/>
                </a:solidFill>
              </a:rPr>
              <a:t> </a:t>
            </a:r>
            <a:r>
              <a:rPr lang="en-GB" dirty="0" err="1" smtClean="0">
                <a:solidFill>
                  <a:schemeClr val="tx1"/>
                </a:solidFill>
              </a:rPr>
              <a:t>gwaith</a:t>
            </a:r>
            <a:r>
              <a:rPr lang="en-GB" dirty="0" smtClean="0">
                <a:solidFill>
                  <a:schemeClr val="tx1"/>
                </a:solidFill>
              </a:rPr>
              <a:t> </a:t>
            </a:r>
            <a:r>
              <a:rPr lang="en-GB" dirty="0" err="1" smtClean="0">
                <a:solidFill>
                  <a:schemeClr val="tx1"/>
                </a:solidFill>
              </a:rPr>
              <a:t>eich</a:t>
            </a:r>
            <a:r>
              <a:rPr lang="en-GB" dirty="0" smtClean="0">
                <a:solidFill>
                  <a:schemeClr val="tx1"/>
                </a:solidFill>
              </a:rPr>
              <a:t> </a:t>
            </a:r>
            <a:r>
              <a:rPr lang="en-GB" dirty="0" err="1" smtClean="0">
                <a:solidFill>
                  <a:schemeClr val="tx1"/>
                </a:solidFill>
              </a:rPr>
              <a:t>hunan</a:t>
            </a:r>
            <a:r>
              <a:rPr lang="en-GB" dirty="0" smtClean="0">
                <a:solidFill>
                  <a:schemeClr val="tx1"/>
                </a:solidFill>
              </a:rPr>
              <a:t> </a:t>
            </a:r>
            <a:r>
              <a:rPr lang="en-GB" dirty="0" err="1" smtClean="0">
                <a:solidFill>
                  <a:schemeClr val="tx1"/>
                </a:solidFill>
              </a:rPr>
              <a:t>neu</a:t>
            </a:r>
            <a:r>
              <a:rPr lang="en-GB" dirty="0" smtClean="0">
                <a:solidFill>
                  <a:schemeClr val="tx1"/>
                </a:solidFill>
              </a:rPr>
              <a:t> 2. </a:t>
            </a:r>
            <a:r>
              <a:rPr lang="en-GB" dirty="0" err="1" smtClean="0">
                <a:solidFill>
                  <a:schemeClr val="tx1"/>
                </a:solidFill>
              </a:rPr>
              <a:t>drwy</a:t>
            </a:r>
            <a:r>
              <a:rPr lang="en-GB" dirty="0" smtClean="0">
                <a:solidFill>
                  <a:schemeClr val="tx1"/>
                </a:solidFill>
              </a:rPr>
              <a:t>  </a:t>
            </a:r>
            <a:r>
              <a:rPr lang="en-GB" dirty="0" err="1" smtClean="0">
                <a:solidFill>
                  <a:schemeClr val="tx1"/>
                </a:solidFill>
              </a:rPr>
              <a:t>gymryd</a:t>
            </a:r>
            <a:r>
              <a:rPr lang="en-GB" dirty="0" smtClean="0">
                <a:solidFill>
                  <a:schemeClr val="tx1"/>
                </a:solidFill>
              </a:rPr>
              <a:t> </a:t>
            </a:r>
            <a:r>
              <a:rPr lang="en-GB" dirty="0" err="1" smtClean="0">
                <a:solidFill>
                  <a:schemeClr val="tx1"/>
                </a:solidFill>
              </a:rPr>
              <a:t>uned</a:t>
            </a:r>
            <a:r>
              <a:rPr lang="en-GB" dirty="0" smtClean="0">
                <a:solidFill>
                  <a:schemeClr val="tx1"/>
                </a:solidFill>
              </a:rPr>
              <a:t> CRIPSAT ac </a:t>
            </a:r>
            <a:r>
              <a:rPr lang="en-GB" dirty="0" err="1" smtClean="0">
                <a:solidFill>
                  <a:schemeClr val="tx1"/>
                </a:solidFill>
              </a:rPr>
              <a:t>esbonio’r</a:t>
            </a:r>
            <a:r>
              <a:rPr lang="en-GB" dirty="0" smtClean="0">
                <a:solidFill>
                  <a:schemeClr val="tx1"/>
                </a:solidFill>
              </a:rPr>
              <a:t> </a:t>
            </a:r>
            <a:r>
              <a:rPr lang="en-GB" dirty="0" err="1" smtClean="0">
                <a:solidFill>
                  <a:schemeClr val="tx1"/>
                </a:solidFill>
              </a:rPr>
              <a:t>defnydd</a:t>
            </a:r>
            <a:r>
              <a:rPr lang="en-GB" dirty="0" smtClean="0">
                <a:solidFill>
                  <a:schemeClr val="tx1"/>
                </a:solidFill>
              </a:rPr>
              <a:t> </a:t>
            </a:r>
            <a:r>
              <a:rPr lang="en-GB" dirty="0" err="1" smtClean="0">
                <a:solidFill>
                  <a:schemeClr val="tx1"/>
                </a:solidFill>
              </a:rPr>
              <a:t>posib</a:t>
            </a:r>
            <a:r>
              <a:rPr lang="en-GB" dirty="0" smtClean="0">
                <a:solidFill>
                  <a:schemeClr val="tx1"/>
                </a:solidFill>
              </a:rPr>
              <a:t> </a:t>
            </a:r>
            <a:r>
              <a:rPr lang="en-GB" dirty="0" err="1" smtClean="0">
                <a:solidFill>
                  <a:schemeClr val="tx1"/>
                </a:solidFill>
              </a:rPr>
              <a:t>fel</a:t>
            </a:r>
            <a:r>
              <a:rPr lang="en-GB" dirty="0" smtClean="0">
                <a:solidFill>
                  <a:schemeClr val="tx1"/>
                </a:solidFill>
              </a:rPr>
              <a:t> </a:t>
            </a:r>
            <a:r>
              <a:rPr lang="en-GB" dirty="0" err="1" smtClean="0">
                <a:solidFill>
                  <a:schemeClr val="tx1"/>
                </a:solidFill>
              </a:rPr>
              <a:t>ffocws</a:t>
            </a:r>
            <a:r>
              <a:rPr lang="en-GB" dirty="0" smtClean="0">
                <a:solidFill>
                  <a:schemeClr val="tx1"/>
                </a:solidFill>
              </a:rPr>
              <a:t> DSY y </a:t>
            </a:r>
            <a:r>
              <a:rPr lang="en-GB" dirty="0" err="1" smtClean="0">
                <a:solidFill>
                  <a:schemeClr val="tx1"/>
                </a:solidFill>
              </a:rPr>
              <a:t>gallech</a:t>
            </a:r>
            <a:r>
              <a:rPr lang="en-GB" dirty="0" smtClean="0">
                <a:solidFill>
                  <a:schemeClr val="tx1"/>
                </a:solidFill>
              </a:rPr>
              <a:t> </a:t>
            </a:r>
            <a:r>
              <a:rPr lang="en-GB" dirty="0" err="1" smtClean="0">
                <a:solidFill>
                  <a:schemeClr val="tx1"/>
                </a:solidFill>
              </a:rPr>
              <a:t>ychwanegu</a:t>
            </a:r>
            <a:r>
              <a:rPr lang="en-GB" dirty="0" smtClean="0">
                <a:solidFill>
                  <a:schemeClr val="tx1"/>
                </a:solidFill>
              </a:rPr>
              <a:t> </a:t>
            </a:r>
            <a:r>
              <a:rPr lang="en-GB" dirty="0" err="1" smtClean="0">
                <a:solidFill>
                  <a:schemeClr val="tx1"/>
                </a:solidFill>
              </a:rPr>
              <a:t>ato</a:t>
            </a:r>
            <a:r>
              <a:rPr lang="en-GB" dirty="0" smtClean="0">
                <a:solidFill>
                  <a:schemeClr val="tx1"/>
                </a:solidFill>
              </a:rPr>
              <a:t>. </a:t>
            </a:r>
          </a:p>
          <a:p>
            <a:endParaRPr lang="en-GB" dirty="0"/>
          </a:p>
          <a:p>
            <a:r>
              <a:rPr lang="en-GB" dirty="0" err="1" smtClean="0">
                <a:solidFill>
                  <a:schemeClr val="tx1"/>
                </a:solidFill>
              </a:rPr>
              <a:t>Defnyddiwch</a:t>
            </a:r>
            <a:r>
              <a:rPr lang="en-GB" dirty="0" smtClean="0">
                <a:solidFill>
                  <a:schemeClr val="tx1"/>
                </a:solidFill>
              </a:rPr>
              <a:t> y </a:t>
            </a:r>
            <a:r>
              <a:rPr lang="en-GB" dirty="0" err="1" smtClean="0">
                <a:solidFill>
                  <a:schemeClr val="tx1"/>
                </a:solidFill>
              </a:rPr>
              <a:t>cyfeiriad</a:t>
            </a:r>
            <a:r>
              <a:rPr lang="en-GB" dirty="0" smtClean="0">
                <a:solidFill>
                  <a:schemeClr val="tx1"/>
                </a:solidFill>
              </a:rPr>
              <a:t> </a:t>
            </a:r>
            <a:r>
              <a:rPr lang="en-GB" dirty="0" err="1" smtClean="0">
                <a:solidFill>
                  <a:schemeClr val="tx1"/>
                </a:solidFill>
              </a:rPr>
              <a:t>canlynol</a:t>
            </a:r>
            <a:r>
              <a:rPr lang="en-GB" dirty="0" smtClean="0">
                <a:solidFill>
                  <a:schemeClr val="tx1"/>
                </a:solidFill>
              </a:rPr>
              <a:t>:</a:t>
            </a:r>
          </a:p>
          <a:p>
            <a:r>
              <a:rPr lang="en-GB" b="1" dirty="0">
                <a:solidFill>
                  <a:schemeClr val="tx1"/>
                </a:solidFill>
              </a:rPr>
              <a:t>Anon. (2007) </a:t>
            </a:r>
            <a:r>
              <a:rPr lang="en-GB" b="1" i="1" dirty="0">
                <a:solidFill>
                  <a:schemeClr val="tx1"/>
                </a:solidFill>
              </a:rPr>
              <a:t>Scientific Enquiry Materials. </a:t>
            </a:r>
            <a:r>
              <a:rPr lang="en-GB" b="1" dirty="0">
                <a:solidFill>
                  <a:schemeClr val="tx1"/>
                </a:solidFill>
              </a:rPr>
              <a:t>CRIPSAT. </a:t>
            </a:r>
            <a:r>
              <a:rPr lang="en-GB" b="1" dirty="0" smtClean="0">
                <a:solidFill>
                  <a:schemeClr val="tx1"/>
                </a:solidFill>
              </a:rPr>
              <a:t>Cardiff: </a:t>
            </a:r>
            <a:r>
              <a:rPr lang="en-GB" b="1" dirty="0">
                <a:solidFill>
                  <a:schemeClr val="tx1"/>
                </a:solidFill>
              </a:rPr>
              <a:t>Zenith Media.</a:t>
            </a:r>
          </a:p>
          <a:p>
            <a:endParaRPr lang="en-GB" dirty="0"/>
          </a:p>
        </p:txBody>
      </p:sp>
    </p:spTree>
    <p:extLst>
      <p:ext uri="{BB962C8B-B14F-4D97-AF65-F5344CB8AC3E}">
        <p14:creationId xmlns:p14="http://schemas.microsoft.com/office/powerpoint/2010/main" val="3357969370"/>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Gweler</a:t>
            </a:r>
            <a:r>
              <a:rPr lang="en-GB" dirty="0" smtClean="0"/>
              <a:t> y </a:t>
            </a:r>
            <a:r>
              <a:rPr lang="en-GB" dirty="0" err="1" smtClean="0"/>
              <a:t>pecyn</a:t>
            </a:r>
            <a:r>
              <a:rPr lang="en-GB" dirty="0" smtClean="0"/>
              <a:t> am:</a:t>
            </a:r>
            <a:endParaRPr lang="en-GB" dirty="0"/>
          </a:p>
        </p:txBody>
      </p:sp>
      <p:sp>
        <p:nvSpPr>
          <p:cNvPr id="3" name="Content Placeholder 2"/>
          <p:cNvSpPr>
            <a:spLocks noGrp="1"/>
          </p:cNvSpPr>
          <p:nvPr>
            <p:ph idx="1"/>
          </p:nvPr>
        </p:nvSpPr>
        <p:spPr/>
        <p:txBody>
          <a:bodyPr/>
          <a:lstStyle/>
          <a:p>
            <a:endParaRPr lang="en-GB" dirty="0" smtClean="0"/>
          </a:p>
          <a:p>
            <a:r>
              <a:rPr lang="en-GB" dirty="0" err="1" smtClean="0"/>
              <a:t>Manau</a:t>
            </a:r>
            <a:r>
              <a:rPr lang="en-GB" dirty="0" smtClean="0"/>
              <a:t> </a:t>
            </a:r>
            <a:r>
              <a:rPr lang="en-GB" dirty="0" err="1" smtClean="0"/>
              <a:t>cychwyn</a:t>
            </a:r>
            <a:r>
              <a:rPr lang="en-GB" dirty="0" smtClean="0"/>
              <a:t>:</a:t>
            </a:r>
          </a:p>
          <a:p>
            <a:pPr>
              <a:buFont typeface="Wingdings" panose="05000000000000000000" pitchFamily="2" charset="2"/>
              <a:buChar char="§"/>
            </a:pPr>
            <a:r>
              <a:rPr lang="en-GB" dirty="0"/>
              <a:t> </a:t>
            </a:r>
            <a:r>
              <a:rPr lang="en-GB" dirty="0" err="1" smtClean="0"/>
              <a:t>Ymchwil</a:t>
            </a:r>
            <a:endParaRPr lang="en-GB" dirty="0" smtClean="0"/>
          </a:p>
          <a:p>
            <a:pPr>
              <a:buFont typeface="Wingdings" panose="05000000000000000000" pitchFamily="2" charset="2"/>
              <a:buChar char="§"/>
            </a:pPr>
            <a:r>
              <a:rPr lang="en-GB" dirty="0"/>
              <a:t> </a:t>
            </a:r>
            <a:r>
              <a:rPr lang="en-GB" dirty="0" err="1" smtClean="0"/>
              <a:t>Chwilio</a:t>
            </a:r>
            <a:r>
              <a:rPr lang="en-GB" dirty="0" smtClean="0"/>
              <a:t> am </a:t>
            </a:r>
            <a:r>
              <a:rPr lang="en-GB" dirty="0" err="1" smtClean="0"/>
              <a:t>batrymau</a:t>
            </a:r>
            <a:endParaRPr lang="en-GB" dirty="0" smtClean="0"/>
          </a:p>
          <a:p>
            <a:pPr>
              <a:buFont typeface="Wingdings" panose="05000000000000000000" pitchFamily="2" charset="2"/>
              <a:buChar char="§"/>
            </a:pPr>
            <a:r>
              <a:rPr lang="en-GB" dirty="0"/>
              <a:t> </a:t>
            </a:r>
            <a:r>
              <a:rPr lang="en-GB" dirty="0" err="1" smtClean="0"/>
              <a:t>Arsylwi</a:t>
            </a:r>
            <a:r>
              <a:rPr lang="en-GB" dirty="0" smtClean="0"/>
              <a:t> </a:t>
            </a:r>
            <a:r>
              <a:rPr lang="en-GB" dirty="0" err="1" smtClean="0"/>
              <a:t>dros</a:t>
            </a:r>
            <a:r>
              <a:rPr lang="en-GB" dirty="0" smtClean="0"/>
              <a:t> </a:t>
            </a:r>
            <a:r>
              <a:rPr lang="en-GB" dirty="0" err="1" smtClean="0"/>
              <a:t>gyfnod</a:t>
            </a:r>
            <a:r>
              <a:rPr lang="en-GB" dirty="0" smtClean="0"/>
              <a:t> o </a:t>
            </a:r>
            <a:r>
              <a:rPr lang="en-GB" dirty="0" err="1" smtClean="0"/>
              <a:t>amser</a:t>
            </a:r>
            <a:endParaRPr lang="en-GB" dirty="0" smtClean="0"/>
          </a:p>
          <a:p>
            <a:pPr>
              <a:buFont typeface="Wingdings" panose="05000000000000000000" pitchFamily="2" charset="2"/>
              <a:buChar char="§"/>
            </a:pPr>
            <a:r>
              <a:rPr lang="en-GB" dirty="0"/>
              <a:t> </a:t>
            </a:r>
            <a:r>
              <a:rPr lang="en-GB" dirty="0" err="1" smtClean="0"/>
              <a:t>Dosbarthu</a:t>
            </a:r>
            <a:r>
              <a:rPr lang="en-GB" dirty="0" smtClean="0"/>
              <a:t> ac </a:t>
            </a:r>
            <a:r>
              <a:rPr lang="en-GB" dirty="0" err="1" smtClean="0"/>
              <a:t>adnabod</a:t>
            </a:r>
            <a:endParaRPr lang="en-GB" dirty="0" smtClean="0"/>
          </a:p>
          <a:p>
            <a:pPr>
              <a:buFont typeface="Wingdings" panose="05000000000000000000" pitchFamily="2" charset="2"/>
              <a:buChar char="§"/>
            </a:pPr>
            <a:r>
              <a:rPr lang="en-GB" dirty="0"/>
              <a:t> </a:t>
            </a:r>
            <a:r>
              <a:rPr lang="en-GB" dirty="0" err="1" smtClean="0"/>
              <a:t>Profion</a:t>
            </a:r>
            <a:r>
              <a:rPr lang="en-GB" dirty="0" smtClean="0"/>
              <a:t> </a:t>
            </a:r>
            <a:r>
              <a:rPr lang="en-GB" dirty="0" err="1" smtClean="0"/>
              <a:t>teg</a:t>
            </a:r>
            <a:endParaRPr lang="en-GB" dirty="0" smtClean="0"/>
          </a:p>
          <a:p>
            <a:pPr>
              <a:buFont typeface="Wingdings" panose="05000000000000000000" pitchFamily="2" charset="2"/>
              <a:buChar char="§"/>
            </a:pPr>
            <a:r>
              <a:rPr lang="en-GB" dirty="0" smtClean="0"/>
              <a:t> A </a:t>
            </a:r>
            <a:r>
              <a:rPr lang="en-GB" dirty="0" err="1" smtClean="0"/>
              <a:t>syniadau</a:t>
            </a:r>
            <a:r>
              <a:rPr lang="en-GB" dirty="0" smtClean="0"/>
              <a:t> </a:t>
            </a:r>
            <a:r>
              <a:rPr lang="en-GB" dirty="0" err="1" smtClean="0"/>
              <a:t>ychwanegol</a:t>
            </a:r>
            <a:r>
              <a:rPr lang="en-GB" dirty="0" smtClean="0"/>
              <a:t> </a:t>
            </a:r>
            <a:r>
              <a:rPr lang="en-GB" dirty="0" err="1" smtClean="0"/>
              <a:t>i</a:t>
            </a:r>
            <a:r>
              <a:rPr lang="en-GB" dirty="0" smtClean="0"/>
              <a:t> </a:t>
            </a:r>
            <a:r>
              <a:rPr lang="en-GB" dirty="0" err="1" smtClean="0"/>
              <a:t>hyrwyddo</a:t>
            </a:r>
            <a:r>
              <a:rPr lang="en-GB" dirty="0" smtClean="0"/>
              <a:t> </a:t>
            </a:r>
            <a:r>
              <a:rPr lang="en-GB" dirty="0" err="1" smtClean="0"/>
              <a:t>echdynu</a:t>
            </a:r>
            <a:r>
              <a:rPr lang="en-GB" dirty="0" smtClean="0"/>
              <a:t> </a:t>
            </a:r>
            <a:r>
              <a:rPr lang="en-GB" dirty="0" err="1" smtClean="0"/>
              <a:t>mewn</a:t>
            </a:r>
            <a:r>
              <a:rPr lang="en-GB" dirty="0" smtClean="0"/>
              <a:t> </a:t>
            </a:r>
            <a:r>
              <a:rPr lang="en-GB" dirty="0" err="1" smtClean="0"/>
              <a:t>i</a:t>
            </a:r>
            <a:r>
              <a:rPr lang="en-GB" dirty="0" smtClean="0"/>
              <a:t> </a:t>
            </a:r>
            <a:r>
              <a:rPr lang="en-GB" dirty="0" err="1" smtClean="0"/>
              <a:t>weithrediad</a:t>
            </a:r>
            <a:r>
              <a:rPr lang="en-GB" dirty="0" smtClean="0"/>
              <a:t> </a:t>
            </a:r>
            <a:r>
              <a:rPr lang="en-GB" dirty="0" err="1" smtClean="0"/>
              <a:t>trwy</a:t>
            </a:r>
            <a:r>
              <a:rPr lang="en-GB" dirty="0" smtClean="0"/>
              <a:t> </a:t>
            </a:r>
            <a:r>
              <a:rPr lang="en-GB" dirty="0" err="1" smtClean="0"/>
              <a:t>feddwl</a:t>
            </a:r>
            <a:r>
              <a:rPr lang="en-GB" dirty="0" smtClean="0"/>
              <a:t>, </a:t>
            </a:r>
            <a:r>
              <a:rPr lang="en-GB" dirty="0" err="1" smtClean="0"/>
              <a:t>siarad</a:t>
            </a:r>
            <a:r>
              <a:rPr lang="en-GB" dirty="0" smtClean="0"/>
              <a:t> a </a:t>
            </a:r>
            <a:r>
              <a:rPr lang="en-GB" dirty="0" err="1" smtClean="0"/>
              <a:t>gwneud</a:t>
            </a:r>
            <a:r>
              <a:rPr lang="en-GB" dirty="0" smtClean="0"/>
              <a:t>. </a:t>
            </a:r>
            <a:endParaRPr lang="en-GB" dirty="0"/>
          </a:p>
        </p:txBody>
      </p:sp>
    </p:spTree>
    <p:extLst>
      <p:ext uri="{BB962C8B-B14F-4D97-AF65-F5344CB8AC3E}">
        <p14:creationId xmlns:p14="http://schemas.microsoft.com/office/powerpoint/2010/main" val="170147156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582937"/>
            <a:ext cx="10058400" cy="1195063"/>
          </a:xfrm>
        </p:spPr>
        <p:txBody>
          <a:bodyPr>
            <a:normAutofit fontScale="90000"/>
          </a:bodyPr>
          <a:lstStyle/>
          <a:p>
            <a:r>
              <a:rPr lang="cy-GB" dirty="0"/>
              <a:t>Rhesymwaith yr ymweliad â </a:t>
            </a:r>
            <a:r>
              <a:rPr lang="cy-GB" dirty="0" smtClean="0"/>
              <a:t>Thŷ Newton</a:t>
            </a:r>
            <a:br>
              <a:rPr lang="cy-GB" dirty="0" smtClean="0"/>
            </a:br>
            <a:endParaRPr lang="en-GB" dirty="0"/>
          </a:p>
        </p:txBody>
      </p:sp>
      <p:sp>
        <p:nvSpPr>
          <p:cNvPr id="3" name="Content Placeholder 2"/>
          <p:cNvSpPr>
            <a:spLocks noGrp="1"/>
          </p:cNvSpPr>
          <p:nvPr>
            <p:ph idx="1"/>
          </p:nvPr>
        </p:nvSpPr>
        <p:spPr/>
        <p:txBody>
          <a:bodyPr/>
          <a:lstStyle/>
          <a:p>
            <a:r>
              <a:rPr lang="cy-GB" sz="2800" dirty="0"/>
              <a:t>Gall yr amgylchedd lleol fod yn adnodd cyfoethog ar gyfer addysgu a dysgu trwy ddefnyddio gwahanol fodelau o ddysgu sy’n seiliedig ar ymholi. </a:t>
            </a:r>
          </a:p>
          <a:p>
            <a:pPr marL="109728" indent="0">
              <a:buNone/>
            </a:pPr>
            <a:endParaRPr lang="cy-GB" sz="2800" dirty="0"/>
          </a:p>
          <a:p>
            <a:r>
              <a:rPr lang="cy-GB" sz="2800" dirty="0"/>
              <a:t>Mae Tŷ Newton yn un enghraifft o gyd-destun addas i ddatblygu cyfleoedd ar gyfer ymholi gwyddonol, hanesyddol a chrefyddol a gwaith maes daearyddol.</a:t>
            </a:r>
            <a:endParaRPr lang="en-US" sz="2800" dirty="0"/>
          </a:p>
          <a:p>
            <a:endParaRPr lang="en-GB" dirty="0"/>
          </a:p>
        </p:txBody>
      </p:sp>
    </p:spTree>
    <p:extLst>
      <p:ext uri="{BB962C8B-B14F-4D97-AF65-F5344CB8AC3E}">
        <p14:creationId xmlns:p14="http://schemas.microsoft.com/office/powerpoint/2010/main" val="2456509005"/>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Beth </a:t>
            </a:r>
            <a:r>
              <a:rPr lang="cy-GB" dirty="0" smtClean="0"/>
              <a:t>sydd angen </a:t>
            </a:r>
            <a:r>
              <a:rPr lang="cy-GB" dirty="0"/>
              <a:t>i chi ei wneud?</a:t>
            </a:r>
            <a:endParaRPr lang="en-GB" dirty="0"/>
          </a:p>
        </p:txBody>
      </p:sp>
      <p:sp>
        <p:nvSpPr>
          <p:cNvPr id="3" name="Content Placeholder 2"/>
          <p:cNvSpPr>
            <a:spLocks noGrp="1"/>
          </p:cNvSpPr>
          <p:nvPr>
            <p:ph idx="1"/>
          </p:nvPr>
        </p:nvSpPr>
        <p:spPr/>
        <p:txBody>
          <a:bodyPr/>
          <a:lstStyle/>
          <a:p>
            <a:pPr marL="109728" indent="0">
              <a:buNone/>
            </a:pPr>
            <a:endParaRPr lang="cy-GB" sz="3200" dirty="0" smtClean="0"/>
          </a:p>
          <a:p>
            <a:pPr lvl="0"/>
            <a:r>
              <a:rPr lang="cy-GB" sz="3200" dirty="0" smtClean="0"/>
              <a:t>Cynnal </a:t>
            </a:r>
            <a:r>
              <a:rPr lang="cy-GB" sz="3200" dirty="0"/>
              <a:t>ymchwil ar Dŷ Newton</a:t>
            </a:r>
            <a:endParaRPr lang="en-US" sz="3200" dirty="0"/>
          </a:p>
          <a:p>
            <a:pPr lvl="0"/>
            <a:endParaRPr lang="cy-GB" sz="3200" dirty="0"/>
          </a:p>
          <a:p>
            <a:pPr lvl="0"/>
            <a:r>
              <a:rPr lang="cy-GB" sz="3200" dirty="0"/>
              <a:t>Cefnogi’ch gilydd, rhannu, herio a gwerthuso syniadau  </a:t>
            </a:r>
            <a:endParaRPr lang="en-US" sz="3200" dirty="0"/>
          </a:p>
          <a:p>
            <a:endParaRPr lang="en-GB" dirty="0"/>
          </a:p>
        </p:txBody>
      </p:sp>
    </p:spTree>
    <p:extLst>
      <p:ext uri="{BB962C8B-B14F-4D97-AF65-F5344CB8AC3E}">
        <p14:creationId xmlns:p14="http://schemas.microsoft.com/office/powerpoint/2010/main" val="2287264685"/>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Pethau</a:t>
            </a:r>
            <a:r>
              <a:rPr lang="en-GB" dirty="0" smtClean="0"/>
              <a:t> </a:t>
            </a:r>
            <a:r>
              <a:rPr lang="en-GB" dirty="0" err="1" smtClean="0"/>
              <a:t>i’w</a:t>
            </a:r>
            <a:r>
              <a:rPr lang="en-GB" dirty="0" smtClean="0"/>
              <a:t> </a:t>
            </a:r>
            <a:r>
              <a:rPr lang="en-GB" dirty="0" err="1" smtClean="0"/>
              <a:t>hystyried</a:t>
            </a:r>
            <a:endParaRPr lang="en-GB" dirty="0"/>
          </a:p>
        </p:txBody>
      </p:sp>
      <p:sp>
        <p:nvSpPr>
          <p:cNvPr id="3" name="Content Placeholder 2"/>
          <p:cNvSpPr>
            <a:spLocks noGrp="1"/>
          </p:cNvSpPr>
          <p:nvPr>
            <p:ph idx="1"/>
          </p:nvPr>
        </p:nvSpPr>
        <p:spPr>
          <a:xfrm>
            <a:off x="1097280" y="2099734"/>
            <a:ext cx="10058400" cy="4023360"/>
          </a:xfrm>
        </p:spPr>
        <p:txBody>
          <a:bodyPr/>
          <a:lstStyle/>
          <a:p>
            <a:pPr lvl="0"/>
            <a:r>
              <a:rPr lang="cy-GB" sz="2400" dirty="0"/>
              <a:t>Dewch o hyd i’r prif atyniadau a’u nodi, e.e. Tŷ Newton, Castell Dinefwr ac ati.</a:t>
            </a:r>
            <a:endParaRPr lang="en-US" sz="2400" dirty="0"/>
          </a:p>
          <a:p>
            <a:pPr lvl="0"/>
            <a:r>
              <a:rPr lang="cy-GB" sz="2400" dirty="0"/>
              <a:t>Ymchwiliwch i fannau o ddiddordeb gwyddonol, hanesyddol, daearyddol a chrefyddol.</a:t>
            </a:r>
            <a:endParaRPr lang="en-US" sz="2400" dirty="0"/>
          </a:p>
          <a:p>
            <a:pPr lvl="0"/>
            <a:r>
              <a:rPr lang="cy-GB" sz="2400" dirty="0"/>
              <a:t>Tynnwch luniau a gwnewch luniau er mwyn defnyddio’r lluniau maes o law yn yr astudiaethau yn y Brifysgol. </a:t>
            </a:r>
            <a:endParaRPr lang="en-US" sz="2400" dirty="0"/>
          </a:p>
          <a:p>
            <a:pPr lvl="0"/>
            <a:r>
              <a:rPr lang="cy-GB" sz="2400" dirty="0"/>
              <a:t>Cofnodwch fanylion ffeithiol yn gywir – dyddiadau, dyluniadau, enwau, mesuriadau.</a:t>
            </a:r>
            <a:endParaRPr lang="en-US" sz="2400" dirty="0"/>
          </a:p>
          <a:p>
            <a:pPr lvl="0"/>
            <a:r>
              <a:rPr lang="cy-GB" sz="2400" dirty="0"/>
              <a:t>Defnyddiwch y wardeniaid a’r gweithwyr – maent yno i ateb eich cwestiynau / esbonio’r arddangosfeydd/nodweddion i chi.</a:t>
            </a:r>
            <a:endParaRPr lang="en-US" sz="2400" dirty="0"/>
          </a:p>
          <a:p>
            <a:endParaRPr lang="en-GB" dirty="0"/>
          </a:p>
        </p:txBody>
      </p:sp>
    </p:spTree>
    <p:extLst>
      <p:ext uri="{BB962C8B-B14F-4D97-AF65-F5344CB8AC3E}">
        <p14:creationId xmlns:p14="http://schemas.microsoft.com/office/powerpoint/2010/main" val="2783092249"/>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chemeClr val="tx1"/>
                </a:solidFill>
              </a:rPr>
              <a:t>Ymweld</a:t>
            </a:r>
            <a:r>
              <a:rPr lang="en-GB" dirty="0">
                <a:solidFill>
                  <a:schemeClr val="tx1"/>
                </a:solidFill>
              </a:rPr>
              <a:t> â </a:t>
            </a:r>
            <a:r>
              <a:rPr lang="en-GB" dirty="0" err="1">
                <a:solidFill>
                  <a:schemeClr val="tx1"/>
                </a:solidFill>
              </a:rPr>
              <a:t>Pharc</a:t>
            </a:r>
            <a:r>
              <a:rPr lang="en-GB" dirty="0">
                <a:solidFill>
                  <a:schemeClr val="tx1"/>
                </a:solidFill>
              </a:rPr>
              <a:t> Dinefwr / T</a:t>
            </a:r>
            <a:r>
              <a:rPr lang="cy-GB" dirty="0">
                <a:solidFill>
                  <a:schemeClr val="tx1"/>
                </a:solidFill>
              </a:rPr>
              <a:t>ŷ Newton ar ddydd </a:t>
            </a:r>
            <a:r>
              <a:rPr lang="cy-GB" dirty="0" smtClean="0">
                <a:solidFill>
                  <a:schemeClr val="tx1"/>
                </a:solidFill>
              </a:rPr>
              <a:t>Gwener, </a:t>
            </a:r>
            <a:r>
              <a:rPr lang="en-GB" dirty="0" smtClean="0">
                <a:solidFill>
                  <a:schemeClr val="tx1"/>
                </a:solidFill>
              </a:rPr>
              <a:t>27.4.18</a:t>
            </a:r>
            <a:endParaRPr lang="en-GB" dirty="0"/>
          </a:p>
        </p:txBody>
      </p:sp>
      <p:sp>
        <p:nvSpPr>
          <p:cNvPr id="3" name="Content Placeholder 2"/>
          <p:cNvSpPr>
            <a:spLocks noGrp="1"/>
          </p:cNvSpPr>
          <p:nvPr>
            <p:ph idx="1"/>
          </p:nvPr>
        </p:nvSpPr>
        <p:spPr/>
        <p:txBody>
          <a:bodyPr>
            <a:normAutofit fontScale="70000" lnSpcReduction="20000"/>
          </a:bodyPr>
          <a:lstStyle/>
          <a:p>
            <a:r>
              <a:rPr lang="en-GB" b="1" dirty="0" err="1"/>
              <a:t>Mynd</a:t>
            </a:r>
            <a:r>
              <a:rPr lang="en-GB" b="1" dirty="0"/>
              <a:t> </a:t>
            </a:r>
            <a:r>
              <a:rPr lang="en-GB" b="1" dirty="0" err="1"/>
              <a:t>ar</a:t>
            </a:r>
            <a:r>
              <a:rPr lang="en-GB" b="1" dirty="0"/>
              <a:t> y </a:t>
            </a:r>
            <a:r>
              <a:rPr lang="en-GB" b="1" dirty="0" err="1"/>
              <a:t>bws</a:t>
            </a:r>
            <a:r>
              <a:rPr lang="en-GB" b="1" dirty="0"/>
              <a:t> am 9.00am</a:t>
            </a:r>
          </a:p>
          <a:p>
            <a:r>
              <a:rPr lang="en-GB" b="1" dirty="0" err="1"/>
              <a:t>Bws</a:t>
            </a:r>
            <a:r>
              <a:rPr lang="en-GB" b="1" dirty="0"/>
              <a:t> </a:t>
            </a:r>
            <a:r>
              <a:rPr lang="en-GB" b="1" dirty="0" err="1"/>
              <a:t>yn</a:t>
            </a:r>
            <a:r>
              <a:rPr lang="en-GB" b="1" dirty="0"/>
              <a:t> </a:t>
            </a:r>
            <a:r>
              <a:rPr lang="en-GB" b="1" dirty="0" err="1"/>
              <a:t>gadael</a:t>
            </a:r>
            <a:r>
              <a:rPr lang="en-GB" b="1" dirty="0"/>
              <a:t> </a:t>
            </a:r>
            <a:r>
              <a:rPr lang="en-GB" b="1" dirty="0" err="1"/>
              <a:t>ar</a:t>
            </a:r>
            <a:r>
              <a:rPr lang="en-GB" b="1" dirty="0"/>
              <a:t> </a:t>
            </a:r>
            <a:r>
              <a:rPr lang="en-GB" b="1" dirty="0" err="1"/>
              <a:t>amser</a:t>
            </a:r>
            <a:r>
              <a:rPr lang="en-GB" b="1" dirty="0"/>
              <a:t> am 9.15am</a:t>
            </a:r>
          </a:p>
          <a:p>
            <a:r>
              <a:rPr lang="en-GB" dirty="0" err="1"/>
              <a:t>Cyrraedd</a:t>
            </a:r>
            <a:r>
              <a:rPr lang="en-GB" dirty="0"/>
              <a:t> T</a:t>
            </a:r>
            <a:r>
              <a:rPr lang="cy-GB" dirty="0"/>
              <a:t>ŷ Newton am </a:t>
            </a:r>
            <a:r>
              <a:rPr lang="en-GB" dirty="0"/>
              <a:t>10.00am</a:t>
            </a:r>
          </a:p>
          <a:p>
            <a:r>
              <a:rPr lang="en-GB" dirty="0" err="1"/>
              <a:t>Tîm</a:t>
            </a:r>
            <a:r>
              <a:rPr lang="en-GB" dirty="0"/>
              <a:t> T</a:t>
            </a:r>
            <a:r>
              <a:rPr lang="cy-GB" dirty="0"/>
              <a:t>ŷ </a:t>
            </a:r>
            <a:r>
              <a:rPr lang="en-GB" dirty="0"/>
              <a:t>Newton </a:t>
            </a:r>
            <a:r>
              <a:rPr lang="en-GB" dirty="0" err="1"/>
              <a:t>yn</a:t>
            </a:r>
            <a:r>
              <a:rPr lang="en-GB" dirty="0"/>
              <a:t> </a:t>
            </a:r>
            <a:r>
              <a:rPr lang="en-GB" dirty="0" err="1"/>
              <a:t>croesawu</a:t>
            </a:r>
            <a:r>
              <a:rPr lang="en-GB" dirty="0"/>
              <a:t> ac </a:t>
            </a:r>
            <a:r>
              <a:rPr lang="en-GB" dirty="0" err="1"/>
              <a:t>yn</a:t>
            </a:r>
            <a:r>
              <a:rPr lang="en-GB" dirty="0"/>
              <a:t> </a:t>
            </a:r>
            <a:r>
              <a:rPr lang="en-GB" dirty="0" err="1"/>
              <a:t>cyflwyno</a:t>
            </a:r>
            <a:r>
              <a:rPr lang="en-GB" dirty="0"/>
              <a:t> (</a:t>
            </a:r>
            <a:r>
              <a:rPr lang="en-GB" dirty="0" err="1"/>
              <a:t>bydd</a:t>
            </a:r>
            <a:r>
              <a:rPr lang="en-GB" dirty="0"/>
              <a:t> </a:t>
            </a:r>
            <a:r>
              <a:rPr lang="en-GB" dirty="0" err="1"/>
              <a:t>ystafell</a:t>
            </a:r>
            <a:r>
              <a:rPr lang="en-GB" dirty="0"/>
              <a:t> </a:t>
            </a:r>
            <a:r>
              <a:rPr lang="en-GB" dirty="0" err="1"/>
              <a:t>i</a:t>
            </a:r>
            <a:r>
              <a:rPr lang="en-GB" dirty="0"/>
              <a:t> </a:t>
            </a:r>
            <a:r>
              <a:rPr lang="en-GB" dirty="0" err="1"/>
              <a:t>adael</a:t>
            </a:r>
            <a:r>
              <a:rPr lang="en-GB" dirty="0"/>
              <a:t> </a:t>
            </a:r>
            <a:r>
              <a:rPr lang="en-GB" dirty="0" err="1"/>
              <a:t>eiddo’n</a:t>
            </a:r>
            <a:r>
              <a:rPr lang="en-GB" dirty="0"/>
              <a:t> </a:t>
            </a:r>
            <a:r>
              <a:rPr lang="en-GB" dirty="0" err="1"/>
              <a:t>ddiogel</a:t>
            </a:r>
            <a:r>
              <a:rPr lang="en-GB" dirty="0"/>
              <a:t>)</a:t>
            </a:r>
          </a:p>
          <a:p>
            <a:r>
              <a:rPr lang="en-GB" dirty="0"/>
              <a:t>10.15am – 12.15pm </a:t>
            </a:r>
            <a:r>
              <a:rPr lang="en-GB" dirty="0" err="1"/>
              <a:t>taith</a:t>
            </a:r>
            <a:r>
              <a:rPr lang="en-GB" dirty="0"/>
              <a:t> </a:t>
            </a:r>
            <a:r>
              <a:rPr lang="en-GB" dirty="0" err="1"/>
              <a:t>tywys</a:t>
            </a:r>
            <a:r>
              <a:rPr lang="en-GB" dirty="0"/>
              <a:t> </a:t>
            </a:r>
            <a:r>
              <a:rPr lang="en-GB" dirty="0" err="1"/>
              <a:t>i</a:t>
            </a:r>
            <a:r>
              <a:rPr lang="en-GB" dirty="0"/>
              <a:t> </a:t>
            </a:r>
            <a:r>
              <a:rPr lang="en-GB" dirty="0" err="1"/>
              <a:t>dri</a:t>
            </a:r>
            <a:r>
              <a:rPr lang="en-GB" dirty="0"/>
              <a:t> </a:t>
            </a:r>
            <a:r>
              <a:rPr lang="en-GB" dirty="0" err="1"/>
              <a:t>grŵp</a:t>
            </a:r>
            <a:r>
              <a:rPr lang="en-GB" dirty="0"/>
              <a:t> </a:t>
            </a:r>
            <a:r>
              <a:rPr lang="en-GB" dirty="0" err="1"/>
              <a:t>gwahanol</a:t>
            </a:r>
            <a:endParaRPr lang="en-GB" dirty="0"/>
          </a:p>
          <a:p>
            <a:r>
              <a:rPr lang="en-GB" dirty="0"/>
              <a:t>12.15 – 1.00pm </a:t>
            </a:r>
            <a:r>
              <a:rPr lang="en-GB" dirty="0" err="1"/>
              <a:t>cinio</a:t>
            </a:r>
            <a:r>
              <a:rPr lang="en-GB" dirty="0"/>
              <a:t> (</a:t>
            </a:r>
            <a:r>
              <a:rPr lang="en-GB" dirty="0" err="1"/>
              <a:t>dewch</a:t>
            </a:r>
            <a:r>
              <a:rPr lang="en-GB" dirty="0"/>
              <a:t> </a:t>
            </a:r>
            <a:r>
              <a:rPr lang="en-GB" dirty="0" err="1"/>
              <a:t>â’ch</a:t>
            </a:r>
            <a:r>
              <a:rPr lang="en-GB" dirty="0"/>
              <a:t> </a:t>
            </a:r>
            <a:r>
              <a:rPr lang="en-GB" dirty="0" err="1"/>
              <a:t>bwyd</a:t>
            </a:r>
            <a:r>
              <a:rPr lang="en-GB" dirty="0"/>
              <a:t> </a:t>
            </a:r>
            <a:r>
              <a:rPr lang="en-GB" dirty="0" err="1"/>
              <a:t>eich</a:t>
            </a:r>
            <a:r>
              <a:rPr lang="en-GB" dirty="0"/>
              <a:t> </a:t>
            </a:r>
            <a:r>
              <a:rPr lang="en-GB" dirty="0" err="1"/>
              <a:t>hun</a:t>
            </a:r>
            <a:r>
              <a:rPr lang="en-GB" dirty="0"/>
              <a:t>)</a:t>
            </a:r>
          </a:p>
          <a:p>
            <a:r>
              <a:rPr lang="en-GB" dirty="0"/>
              <a:t>1.00 – 2.00pm </a:t>
            </a:r>
            <a:r>
              <a:rPr lang="en-GB" dirty="0" err="1"/>
              <a:t>taith</a:t>
            </a:r>
            <a:r>
              <a:rPr lang="en-GB" dirty="0"/>
              <a:t> </a:t>
            </a:r>
            <a:r>
              <a:rPr lang="en-GB" dirty="0" err="1"/>
              <a:t>tywys</a:t>
            </a:r>
            <a:r>
              <a:rPr lang="en-GB" dirty="0"/>
              <a:t> </a:t>
            </a:r>
            <a:r>
              <a:rPr lang="en-GB" dirty="0" err="1"/>
              <a:t>i</a:t>
            </a:r>
            <a:r>
              <a:rPr lang="en-GB" dirty="0"/>
              <a:t> </a:t>
            </a:r>
            <a:r>
              <a:rPr lang="en-GB" dirty="0" err="1"/>
              <a:t>dri</a:t>
            </a:r>
            <a:r>
              <a:rPr lang="en-GB" dirty="0"/>
              <a:t> </a:t>
            </a:r>
            <a:r>
              <a:rPr lang="en-GB" dirty="0" err="1"/>
              <a:t>grŵp</a:t>
            </a:r>
            <a:r>
              <a:rPr lang="en-GB" dirty="0"/>
              <a:t> </a:t>
            </a:r>
            <a:r>
              <a:rPr lang="en-GB" dirty="0" err="1"/>
              <a:t>gwahanol</a:t>
            </a:r>
            <a:endParaRPr lang="en-GB" dirty="0"/>
          </a:p>
          <a:p>
            <a:r>
              <a:rPr lang="en-GB" dirty="0"/>
              <a:t>2.15pm </a:t>
            </a:r>
            <a:r>
              <a:rPr lang="en-GB" dirty="0" err="1"/>
              <a:t>mynd</a:t>
            </a:r>
            <a:r>
              <a:rPr lang="en-GB" dirty="0"/>
              <a:t> </a:t>
            </a:r>
            <a:r>
              <a:rPr lang="en-GB" dirty="0" err="1"/>
              <a:t>ar</a:t>
            </a:r>
            <a:r>
              <a:rPr lang="en-GB" dirty="0"/>
              <a:t> y </a:t>
            </a:r>
            <a:r>
              <a:rPr lang="en-GB" dirty="0" err="1"/>
              <a:t>bws</a:t>
            </a:r>
            <a:r>
              <a:rPr lang="en-GB" dirty="0"/>
              <a:t> </a:t>
            </a:r>
            <a:r>
              <a:rPr lang="en-GB" dirty="0" err="1"/>
              <a:t>i</a:t>
            </a:r>
            <a:r>
              <a:rPr lang="en-GB" dirty="0"/>
              <a:t> </a:t>
            </a:r>
            <a:r>
              <a:rPr lang="en-GB" dirty="0" err="1"/>
              <a:t>ddychwelyd</a:t>
            </a:r>
            <a:r>
              <a:rPr lang="en-GB" dirty="0"/>
              <a:t> </a:t>
            </a:r>
            <a:r>
              <a:rPr lang="en-GB" dirty="0" err="1"/>
              <a:t>i</a:t>
            </a:r>
            <a:r>
              <a:rPr lang="en-GB" dirty="0"/>
              <a:t> PCYDDS</a:t>
            </a:r>
          </a:p>
          <a:p>
            <a:r>
              <a:rPr lang="en-GB" b="1" dirty="0"/>
              <a:t>2.30pm </a:t>
            </a:r>
            <a:r>
              <a:rPr lang="en-GB" b="1" dirty="0" err="1"/>
              <a:t>bws</a:t>
            </a:r>
            <a:r>
              <a:rPr lang="en-GB" b="1" dirty="0"/>
              <a:t> </a:t>
            </a:r>
            <a:r>
              <a:rPr lang="en-GB" b="1" dirty="0" err="1"/>
              <a:t>yn</a:t>
            </a:r>
            <a:r>
              <a:rPr lang="en-GB" b="1" dirty="0"/>
              <a:t> </a:t>
            </a:r>
            <a:r>
              <a:rPr lang="en-GB" b="1" dirty="0" err="1"/>
              <a:t>gadael</a:t>
            </a:r>
            <a:r>
              <a:rPr lang="en-GB" b="1" dirty="0"/>
              <a:t> </a:t>
            </a:r>
            <a:r>
              <a:rPr lang="en-GB" b="1" dirty="0" err="1"/>
              <a:t>ar</a:t>
            </a:r>
            <a:r>
              <a:rPr lang="en-GB" b="1" dirty="0"/>
              <a:t> </a:t>
            </a:r>
            <a:r>
              <a:rPr lang="en-GB" b="1" dirty="0" err="1"/>
              <a:t>amser</a:t>
            </a:r>
            <a:endParaRPr lang="en-GB" b="1" dirty="0"/>
          </a:p>
          <a:p>
            <a:endParaRPr lang="en-GB" b="1" dirty="0"/>
          </a:p>
          <a:p>
            <a:r>
              <a:rPr lang="en-GB" b="1" dirty="0" err="1"/>
              <a:t>Teithio</a:t>
            </a:r>
            <a:r>
              <a:rPr lang="en-GB" b="1" dirty="0"/>
              <a:t> </a:t>
            </a:r>
            <a:r>
              <a:rPr lang="en-GB" b="1" dirty="0" err="1"/>
              <a:t>yn</a:t>
            </a:r>
            <a:r>
              <a:rPr lang="en-GB" b="1" dirty="0"/>
              <a:t> y car? </a:t>
            </a:r>
            <a:r>
              <a:rPr lang="en-GB" b="1" dirty="0" err="1"/>
              <a:t>Rhowch</a:t>
            </a:r>
            <a:r>
              <a:rPr lang="en-GB" b="1" dirty="0"/>
              <a:t> </a:t>
            </a:r>
            <a:r>
              <a:rPr lang="en-GB" b="1" dirty="0" err="1"/>
              <a:t>wybod</a:t>
            </a:r>
            <a:r>
              <a:rPr lang="en-GB" b="1" dirty="0"/>
              <a:t> </a:t>
            </a:r>
            <a:r>
              <a:rPr lang="en-GB" b="1" dirty="0" err="1"/>
              <a:t>i</a:t>
            </a:r>
            <a:r>
              <a:rPr lang="en-GB" b="1" dirty="0"/>
              <a:t> mi </a:t>
            </a:r>
            <a:r>
              <a:rPr lang="en-GB" b="1" dirty="0" err="1"/>
              <a:t>trwy</a:t>
            </a:r>
            <a:r>
              <a:rPr lang="en-GB" b="1" dirty="0"/>
              <a:t> e-</a:t>
            </a:r>
            <a:r>
              <a:rPr lang="en-GB" b="1" dirty="0" err="1"/>
              <a:t>bost</a:t>
            </a:r>
            <a:r>
              <a:rPr lang="en-GB" b="1" dirty="0"/>
              <a:t>.</a:t>
            </a:r>
          </a:p>
          <a:p>
            <a:r>
              <a:rPr lang="en-GB" b="1" dirty="0" err="1"/>
              <a:t>Cofrestrwch</a:t>
            </a:r>
            <a:r>
              <a:rPr lang="en-GB" b="1" dirty="0"/>
              <a:t> </a:t>
            </a:r>
            <a:r>
              <a:rPr lang="en-GB" b="1" dirty="0" err="1" smtClean="0"/>
              <a:t>gyda</a:t>
            </a:r>
            <a:r>
              <a:rPr lang="en-GB" b="1" dirty="0" smtClean="0"/>
              <a:t> mi </a:t>
            </a:r>
            <a:r>
              <a:rPr lang="en-GB" b="1" dirty="0" err="1" smtClean="0"/>
              <a:t>yn</a:t>
            </a:r>
            <a:r>
              <a:rPr lang="en-GB" b="1" dirty="0" smtClean="0"/>
              <a:t> </a:t>
            </a:r>
            <a:r>
              <a:rPr lang="en-GB" b="1" dirty="0" err="1" smtClean="0"/>
              <a:t>Nh</a:t>
            </a:r>
            <a:r>
              <a:rPr lang="cy-GB" b="1" dirty="0" smtClean="0"/>
              <a:t>ŷ Newton </a:t>
            </a:r>
            <a:endParaRPr lang="en-GB" dirty="0"/>
          </a:p>
        </p:txBody>
      </p:sp>
    </p:spTree>
    <p:extLst>
      <p:ext uri="{BB962C8B-B14F-4D97-AF65-F5344CB8AC3E}">
        <p14:creationId xmlns:p14="http://schemas.microsoft.com/office/powerpoint/2010/main" val="3639031285"/>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chemeClr val="tx1"/>
                </a:solidFill>
              </a:rPr>
              <a:t>Pethau</a:t>
            </a:r>
            <a:r>
              <a:rPr lang="en-GB" dirty="0">
                <a:solidFill>
                  <a:schemeClr val="tx1"/>
                </a:solidFill>
              </a:rPr>
              <a:t> </a:t>
            </a:r>
            <a:r>
              <a:rPr lang="en-GB" dirty="0" err="1">
                <a:solidFill>
                  <a:schemeClr val="tx1"/>
                </a:solidFill>
              </a:rPr>
              <a:t>amlwg</a:t>
            </a:r>
            <a:r>
              <a:rPr lang="en-GB" dirty="0">
                <a:solidFill>
                  <a:schemeClr val="tx1"/>
                </a:solidFill>
              </a:rPr>
              <a:t> </a:t>
            </a:r>
            <a:r>
              <a:rPr lang="en-GB" dirty="0" err="1">
                <a:solidFill>
                  <a:schemeClr val="tx1"/>
                </a:solidFill>
              </a:rPr>
              <a:t>i’w</a:t>
            </a:r>
            <a:r>
              <a:rPr lang="en-GB" dirty="0">
                <a:solidFill>
                  <a:schemeClr val="tx1"/>
                </a:solidFill>
              </a:rPr>
              <a:t> </a:t>
            </a:r>
            <a:r>
              <a:rPr lang="en-GB" dirty="0" err="1">
                <a:solidFill>
                  <a:schemeClr val="tx1"/>
                </a:solidFill>
              </a:rPr>
              <a:t>cofio</a:t>
            </a:r>
            <a:r>
              <a:rPr lang="en-GB" dirty="0">
                <a:solidFill>
                  <a:schemeClr val="tx1"/>
                </a:solidFill>
              </a:rPr>
              <a:t> </a:t>
            </a:r>
            <a:endParaRPr lang="en-GB" dirty="0"/>
          </a:p>
        </p:txBody>
      </p:sp>
      <p:sp>
        <p:nvSpPr>
          <p:cNvPr id="3" name="Content Placeholder 2"/>
          <p:cNvSpPr>
            <a:spLocks noGrp="1"/>
          </p:cNvSpPr>
          <p:nvPr>
            <p:ph idx="1"/>
          </p:nvPr>
        </p:nvSpPr>
        <p:spPr/>
        <p:txBody>
          <a:bodyPr>
            <a:normAutofit/>
          </a:bodyPr>
          <a:lstStyle/>
          <a:p>
            <a:r>
              <a:rPr lang="en-GB" dirty="0" err="1"/>
              <a:t>Edrychwch</a:t>
            </a:r>
            <a:r>
              <a:rPr lang="en-GB" dirty="0"/>
              <a:t> </a:t>
            </a:r>
            <a:r>
              <a:rPr lang="en-GB" dirty="0" err="1"/>
              <a:t>ar</a:t>
            </a:r>
            <a:r>
              <a:rPr lang="en-GB" dirty="0"/>
              <a:t> y </a:t>
            </a:r>
            <a:r>
              <a:rPr lang="en-GB" dirty="0" err="1"/>
              <a:t>rhagolygon</a:t>
            </a:r>
            <a:r>
              <a:rPr lang="en-GB" dirty="0"/>
              <a:t> </a:t>
            </a:r>
            <a:r>
              <a:rPr lang="en-GB" dirty="0" err="1"/>
              <a:t>tywydd</a:t>
            </a:r>
            <a:r>
              <a:rPr lang="en-GB" dirty="0"/>
              <a:t> a </a:t>
            </a:r>
            <a:r>
              <a:rPr lang="en-GB" dirty="0" err="1"/>
              <a:t>gwisgwch</a:t>
            </a:r>
            <a:r>
              <a:rPr lang="en-GB" dirty="0"/>
              <a:t> </a:t>
            </a:r>
            <a:r>
              <a:rPr lang="en-GB" dirty="0" err="1"/>
              <a:t>ddillad</a:t>
            </a:r>
            <a:r>
              <a:rPr lang="en-GB" dirty="0"/>
              <a:t> ac </a:t>
            </a:r>
            <a:r>
              <a:rPr lang="en-GB" dirty="0" err="1"/>
              <a:t>esgidiau</a:t>
            </a:r>
            <a:r>
              <a:rPr lang="en-GB" dirty="0"/>
              <a:t> </a:t>
            </a:r>
            <a:r>
              <a:rPr lang="en-GB" dirty="0" err="1"/>
              <a:t>addas</a:t>
            </a:r>
            <a:r>
              <a:rPr lang="en-GB" dirty="0"/>
              <a:t>. </a:t>
            </a:r>
          </a:p>
          <a:p>
            <a:r>
              <a:rPr lang="en-GB" dirty="0" err="1"/>
              <a:t>Gallwch</a:t>
            </a:r>
            <a:r>
              <a:rPr lang="en-GB" dirty="0"/>
              <a:t> </a:t>
            </a:r>
            <a:r>
              <a:rPr lang="en-GB" dirty="0" err="1"/>
              <a:t>ddod</a:t>
            </a:r>
            <a:r>
              <a:rPr lang="en-GB" dirty="0"/>
              <a:t> â </a:t>
            </a:r>
            <a:r>
              <a:rPr lang="en-GB" dirty="0" err="1"/>
              <a:t>phecyn</a:t>
            </a:r>
            <a:r>
              <a:rPr lang="en-GB" dirty="0"/>
              <a:t> </a:t>
            </a:r>
            <a:r>
              <a:rPr lang="en-GB" dirty="0" err="1"/>
              <a:t>bwyd</a:t>
            </a:r>
            <a:r>
              <a:rPr lang="en-GB" dirty="0"/>
              <a:t> </a:t>
            </a:r>
            <a:r>
              <a:rPr lang="en-GB" dirty="0" err="1"/>
              <a:t>gyda</a:t>
            </a:r>
            <a:r>
              <a:rPr lang="en-GB" dirty="0"/>
              <a:t> chi – </a:t>
            </a:r>
            <a:r>
              <a:rPr lang="en-GB" dirty="0" err="1"/>
              <a:t>gellir</a:t>
            </a:r>
            <a:r>
              <a:rPr lang="en-GB" dirty="0"/>
              <a:t> </a:t>
            </a:r>
            <a:r>
              <a:rPr lang="en-GB" dirty="0" err="1"/>
              <a:t>storio</a:t>
            </a:r>
            <a:r>
              <a:rPr lang="en-GB" dirty="0"/>
              <a:t> </a:t>
            </a:r>
            <a:r>
              <a:rPr lang="en-GB" dirty="0" err="1"/>
              <a:t>bagiau</a:t>
            </a:r>
            <a:r>
              <a:rPr lang="en-GB" dirty="0"/>
              <a:t> </a:t>
            </a:r>
            <a:r>
              <a:rPr lang="en-GB" dirty="0" err="1"/>
              <a:t>mewn</a:t>
            </a:r>
            <a:r>
              <a:rPr lang="en-GB" dirty="0"/>
              <a:t> </a:t>
            </a:r>
            <a:r>
              <a:rPr lang="en-GB" dirty="0" err="1"/>
              <a:t>ystafell</a:t>
            </a:r>
            <a:r>
              <a:rPr lang="en-GB" dirty="0"/>
              <a:t> </a:t>
            </a:r>
            <a:r>
              <a:rPr lang="en-GB" dirty="0" err="1"/>
              <a:t>benodol</a:t>
            </a:r>
            <a:r>
              <a:rPr lang="en-GB" dirty="0"/>
              <a:t> </a:t>
            </a:r>
            <a:r>
              <a:rPr lang="en-GB" dirty="0" err="1"/>
              <a:t>ar</a:t>
            </a:r>
            <a:r>
              <a:rPr lang="en-GB" dirty="0"/>
              <a:t> y </a:t>
            </a:r>
            <a:r>
              <a:rPr lang="en-GB" dirty="0" err="1"/>
              <a:t>diwrnod</a:t>
            </a:r>
            <a:r>
              <a:rPr lang="en-GB" dirty="0"/>
              <a:t>. </a:t>
            </a:r>
          </a:p>
          <a:p>
            <a:r>
              <a:rPr lang="en-GB" dirty="0" err="1"/>
              <a:t>Byddwch</a:t>
            </a:r>
            <a:r>
              <a:rPr lang="en-GB" dirty="0"/>
              <a:t> </a:t>
            </a:r>
            <a:r>
              <a:rPr lang="en-GB" dirty="0" err="1"/>
              <a:t>yn</a:t>
            </a:r>
            <a:r>
              <a:rPr lang="en-GB" dirty="0"/>
              <a:t> </a:t>
            </a:r>
            <a:r>
              <a:rPr lang="en-GB" dirty="0" err="1"/>
              <a:t>barod</a:t>
            </a:r>
            <a:r>
              <a:rPr lang="en-GB" dirty="0"/>
              <a:t> </a:t>
            </a:r>
            <a:r>
              <a:rPr lang="en-GB" dirty="0" err="1"/>
              <a:t>i</a:t>
            </a:r>
            <a:r>
              <a:rPr lang="en-GB" dirty="0"/>
              <a:t> </a:t>
            </a:r>
            <a:r>
              <a:rPr lang="en-GB" dirty="0" err="1"/>
              <a:t>elwa’n</a:t>
            </a:r>
            <a:r>
              <a:rPr lang="en-GB" dirty="0"/>
              <a:t> </a:t>
            </a:r>
            <a:r>
              <a:rPr lang="en-GB" dirty="0" err="1"/>
              <a:t>llawn</a:t>
            </a:r>
            <a:r>
              <a:rPr lang="en-GB" dirty="0"/>
              <a:t> </a:t>
            </a:r>
            <a:r>
              <a:rPr lang="en-GB" dirty="0" err="1"/>
              <a:t>o’r</a:t>
            </a:r>
            <a:r>
              <a:rPr lang="en-GB" dirty="0"/>
              <a:t> </a:t>
            </a:r>
            <a:r>
              <a:rPr lang="en-GB" dirty="0" err="1"/>
              <a:t>ymweliad</a:t>
            </a:r>
            <a:r>
              <a:rPr lang="en-GB" dirty="0"/>
              <a:t> </a:t>
            </a:r>
            <a:r>
              <a:rPr lang="en-GB" dirty="0" err="1"/>
              <a:t>drwy</a:t>
            </a:r>
            <a:r>
              <a:rPr lang="en-GB" dirty="0"/>
              <a:t> </a:t>
            </a:r>
            <a:r>
              <a:rPr lang="en-GB" dirty="0" err="1"/>
              <a:t>fynd</a:t>
            </a:r>
            <a:r>
              <a:rPr lang="en-GB" dirty="0"/>
              <a:t> ag </a:t>
            </a:r>
            <a:r>
              <a:rPr lang="en-GB" dirty="0" err="1"/>
              <a:t>adnoddau</a:t>
            </a:r>
            <a:r>
              <a:rPr lang="en-GB" dirty="0"/>
              <a:t> </a:t>
            </a:r>
            <a:r>
              <a:rPr lang="en-GB" dirty="0" err="1"/>
              <a:t>priodol</a:t>
            </a:r>
            <a:r>
              <a:rPr lang="en-GB" dirty="0"/>
              <a:t> </a:t>
            </a:r>
            <a:r>
              <a:rPr lang="en-GB" dirty="0" err="1"/>
              <a:t>i</a:t>
            </a:r>
            <a:r>
              <a:rPr lang="en-GB" dirty="0"/>
              <a:t> </a:t>
            </a:r>
            <a:r>
              <a:rPr lang="en-GB" dirty="0" err="1"/>
              <a:t>wneud</a:t>
            </a:r>
            <a:r>
              <a:rPr lang="en-GB" dirty="0"/>
              <a:t> </a:t>
            </a:r>
            <a:r>
              <a:rPr lang="en-GB" dirty="0" err="1"/>
              <a:t>nodiadau</a:t>
            </a:r>
            <a:r>
              <a:rPr lang="en-GB" dirty="0"/>
              <a:t> / </a:t>
            </a:r>
            <a:r>
              <a:rPr lang="en-GB" dirty="0" err="1"/>
              <a:t>cofnodi</a:t>
            </a:r>
            <a:r>
              <a:rPr lang="en-GB" dirty="0"/>
              <a:t> </a:t>
            </a:r>
            <a:r>
              <a:rPr lang="en-GB" dirty="0" err="1"/>
              <a:t>tystiolaeth</a:t>
            </a:r>
            <a:r>
              <a:rPr lang="en-GB" dirty="0"/>
              <a:t>. </a:t>
            </a:r>
          </a:p>
          <a:p>
            <a:r>
              <a:rPr lang="en-GB" dirty="0" err="1"/>
              <a:t>Byddwch</a:t>
            </a:r>
            <a:r>
              <a:rPr lang="en-GB" dirty="0"/>
              <a:t> </a:t>
            </a:r>
            <a:r>
              <a:rPr lang="en-GB" dirty="0" err="1"/>
              <a:t>ar</a:t>
            </a:r>
            <a:r>
              <a:rPr lang="en-GB" dirty="0"/>
              <a:t> </a:t>
            </a:r>
            <a:r>
              <a:rPr lang="en-GB" dirty="0" err="1"/>
              <a:t>amser</a:t>
            </a:r>
            <a:r>
              <a:rPr lang="en-GB" dirty="0"/>
              <a:t> </a:t>
            </a:r>
            <a:r>
              <a:rPr lang="en-GB" dirty="0" err="1"/>
              <a:t>ar</a:t>
            </a:r>
            <a:r>
              <a:rPr lang="en-GB" dirty="0"/>
              <a:t> </a:t>
            </a:r>
            <a:r>
              <a:rPr lang="en-GB" dirty="0" err="1"/>
              <a:t>gyfer</a:t>
            </a:r>
            <a:r>
              <a:rPr lang="en-GB" dirty="0"/>
              <a:t> y </a:t>
            </a:r>
            <a:r>
              <a:rPr lang="en-GB" dirty="0" err="1"/>
              <a:t>daith</a:t>
            </a:r>
            <a:r>
              <a:rPr lang="en-GB" dirty="0"/>
              <a:t> </a:t>
            </a:r>
            <a:r>
              <a:rPr lang="en-GB" dirty="0" err="1"/>
              <a:t>yno</a:t>
            </a:r>
            <a:r>
              <a:rPr lang="en-GB" dirty="0"/>
              <a:t> ac </a:t>
            </a:r>
            <a:r>
              <a:rPr lang="en-GB" dirty="0" err="1"/>
              <a:t>yn</a:t>
            </a:r>
            <a:r>
              <a:rPr lang="en-GB" dirty="0"/>
              <a:t> </a:t>
            </a:r>
            <a:r>
              <a:rPr lang="en-GB" dirty="0" err="1"/>
              <a:t>ôl</a:t>
            </a:r>
            <a:r>
              <a:rPr lang="en-GB" dirty="0"/>
              <a:t> </a:t>
            </a:r>
            <a:r>
              <a:rPr lang="en-GB" dirty="0" err="1"/>
              <a:t>os</a:t>
            </a:r>
            <a:r>
              <a:rPr lang="en-GB" dirty="0"/>
              <a:t> </a:t>
            </a:r>
            <a:r>
              <a:rPr lang="en-GB" dirty="0" err="1"/>
              <a:t>gwelwch</a:t>
            </a:r>
            <a:r>
              <a:rPr lang="en-GB" dirty="0"/>
              <a:t> </a:t>
            </a:r>
            <a:r>
              <a:rPr lang="en-GB" dirty="0" err="1"/>
              <a:t>yn</a:t>
            </a:r>
            <a:r>
              <a:rPr lang="en-GB" dirty="0"/>
              <a:t> </a:t>
            </a:r>
            <a:r>
              <a:rPr lang="en-GB" dirty="0" err="1"/>
              <a:t>dda</a:t>
            </a:r>
            <a:r>
              <a:rPr lang="en-GB" dirty="0"/>
              <a:t>. </a:t>
            </a:r>
          </a:p>
          <a:p>
            <a:pPr marL="109728" indent="0">
              <a:buNone/>
            </a:pPr>
            <a:endParaRPr lang="en-GB" dirty="0"/>
          </a:p>
          <a:p>
            <a:r>
              <a:rPr lang="en-GB" b="1" i="1" dirty="0">
                <a:solidFill>
                  <a:srgbClr val="FF0000"/>
                </a:solidFill>
              </a:rPr>
              <a:t>PWYSIG: </a:t>
            </a:r>
            <a:r>
              <a:rPr lang="en-GB" b="1" i="1" dirty="0" err="1">
                <a:solidFill>
                  <a:srgbClr val="FF0000"/>
                </a:solidFill>
              </a:rPr>
              <a:t>Rhowch</a:t>
            </a:r>
            <a:r>
              <a:rPr lang="en-GB" b="1" i="1" dirty="0">
                <a:solidFill>
                  <a:srgbClr val="FF0000"/>
                </a:solidFill>
              </a:rPr>
              <a:t> </a:t>
            </a:r>
            <a:r>
              <a:rPr lang="en-GB" b="1" i="1" dirty="0" err="1">
                <a:solidFill>
                  <a:srgbClr val="FF0000"/>
                </a:solidFill>
              </a:rPr>
              <a:t>wybod</a:t>
            </a:r>
            <a:r>
              <a:rPr lang="en-GB" b="1" i="1" dirty="0">
                <a:solidFill>
                  <a:srgbClr val="FF0000"/>
                </a:solidFill>
              </a:rPr>
              <a:t> </a:t>
            </a:r>
            <a:r>
              <a:rPr lang="en-GB" b="1" i="1" dirty="0" err="1">
                <a:solidFill>
                  <a:srgbClr val="FF0000"/>
                </a:solidFill>
              </a:rPr>
              <a:t>i</a:t>
            </a:r>
            <a:r>
              <a:rPr lang="en-GB" b="1" i="1" dirty="0">
                <a:solidFill>
                  <a:srgbClr val="FF0000"/>
                </a:solidFill>
              </a:rPr>
              <a:t> mi </a:t>
            </a:r>
            <a:r>
              <a:rPr lang="en-GB" b="1" i="1" dirty="0" err="1">
                <a:solidFill>
                  <a:srgbClr val="FF0000"/>
                </a:solidFill>
              </a:rPr>
              <a:t>yn</a:t>
            </a:r>
            <a:r>
              <a:rPr lang="en-GB" b="1" i="1" dirty="0">
                <a:solidFill>
                  <a:srgbClr val="FF0000"/>
                </a:solidFill>
              </a:rPr>
              <a:t> </a:t>
            </a:r>
            <a:r>
              <a:rPr lang="en-GB" b="1" i="1" dirty="0" err="1">
                <a:solidFill>
                  <a:srgbClr val="FF0000"/>
                </a:solidFill>
              </a:rPr>
              <a:t>bersonol</a:t>
            </a:r>
            <a:r>
              <a:rPr lang="en-GB" b="1" i="1" dirty="0">
                <a:solidFill>
                  <a:srgbClr val="FF0000"/>
                </a:solidFill>
              </a:rPr>
              <a:t> </a:t>
            </a:r>
            <a:r>
              <a:rPr lang="en-GB" b="1" i="1" dirty="0" err="1">
                <a:solidFill>
                  <a:srgbClr val="FF0000"/>
                </a:solidFill>
              </a:rPr>
              <a:t>neu</a:t>
            </a:r>
            <a:r>
              <a:rPr lang="en-GB" b="1" i="1" dirty="0">
                <a:solidFill>
                  <a:srgbClr val="FF0000"/>
                </a:solidFill>
              </a:rPr>
              <a:t> </a:t>
            </a:r>
            <a:r>
              <a:rPr lang="en-GB" b="1" i="1" dirty="0" err="1">
                <a:solidFill>
                  <a:srgbClr val="FF0000"/>
                </a:solidFill>
              </a:rPr>
              <a:t>drwy</a:t>
            </a:r>
            <a:r>
              <a:rPr lang="en-GB" b="1" i="1" dirty="0">
                <a:solidFill>
                  <a:srgbClr val="FF0000"/>
                </a:solidFill>
              </a:rPr>
              <a:t> e-</a:t>
            </a:r>
            <a:r>
              <a:rPr lang="en-GB" b="1" i="1" dirty="0" err="1">
                <a:solidFill>
                  <a:srgbClr val="FF0000"/>
                </a:solidFill>
              </a:rPr>
              <a:t>bost</a:t>
            </a:r>
            <a:r>
              <a:rPr lang="en-GB" b="1" i="1" dirty="0">
                <a:solidFill>
                  <a:srgbClr val="FF0000"/>
                </a:solidFill>
              </a:rPr>
              <a:t> o </a:t>
            </a:r>
            <a:r>
              <a:rPr lang="en-GB" b="1" i="1" dirty="0" err="1">
                <a:solidFill>
                  <a:srgbClr val="FF0000"/>
                </a:solidFill>
              </a:rPr>
              <a:t>unrhyw</a:t>
            </a:r>
            <a:r>
              <a:rPr lang="en-GB" b="1" i="1" dirty="0">
                <a:solidFill>
                  <a:srgbClr val="FF0000"/>
                </a:solidFill>
              </a:rPr>
              <a:t> </a:t>
            </a:r>
            <a:r>
              <a:rPr lang="en-GB" b="1" i="1" dirty="0" err="1">
                <a:solidFill>
                  <a:srgbClr val="FF0000"/>
                </a:solidFill>
              </a:rPr>
              <a:t>angen</a:t>
            </a:r>
            <a:r>
              <a:rPr lang="en-GB" b="1" i="1" dirty="0">
                <a:solidFill>
                  <a:srgbClr val="FF0000"/>
                </a:solidFill>
              </a:rPr>
              <a:t> </a:t>
            </a:r>
            <a:r>
              <a:rPr lang="en-GB" b="1" i="1" dirty="0" err="1">
                <a:solidFill>
                  <a:srgbClr val="FF0000"/>
                </a:solidFill>
              </a:rPr>
              <a:t>neu</a:t>
            </a:r>
            <a:r>
              <a:rPr lang="en-GB" b="1" i="1" dirty="0">
                <a:solidFill>
                  <a:srgbClr val="FF0000"/>
                </a:solidFill>
              </a:rPr>
              <a:t> </a:t>
            </a:r>
            <a:r>
              <a:rPr lang="en-GB" b="1" i="1" dirty="0" err="1">
                <a:solidFill>
                  <a:srgbClr val="FF0000"/>
                </a:solidFill>
              </a:rPr>
              <a:t>achos</a:t>
            </a:r>
            <a:r>
              <a:rPr lang="en-GB" b="1" i="1" dirty="0">
                <a:solidFill>
                  <a:srgbClr val="FF0000"/>
                </a:solidFill>
              </a:rPr>
              <a:t> </a:t>
            </a:r>
            <a:r>
              <a:rPr lang="en-GB" b="1" i="1" dirty="0" err="1">
                <a:solidFill>
                  <a:srgbClr val="FF0000"/>
                </a:solidFill>
              </a:rPr>
              <a:t>personol</a:t>
            </a:r>
            <a:r>
              <a:rPr lang="en-GB" b="1" i="1" dirty="0">
                <a:solidFill>
                  <a:srgbClr val="FF0000"/>
                </a:solidFill>
              </a:rPr>
              <a:t> y </a:t>
            </a:r>
            <a:r>
              <a:rPr lang="en-GB" b="1" i="1" dirty="0" err="1">
                <a:solidFill>
                  <a:srgbClr val="FF0000"/>
                </a:solidFill>
              </a:rPr>
              <a:t>credwch</a:t>
            </a:r>
            <a:r>
              <a:rPr lang="en-GB" b="1" i="1" dirty="0">
                <a:solidFill>
                  <a:srgbClr val="FF0000"/>
                </a:solidFill>
              </a:rPr>
              <a:t> y </a:t>
            </a:r>
            <a:r>
              <a:rPr lang="en-GB" b="1" i="1" dirty="0" err="1">
                <a:solidFill>
                  <a:srgbClr val="FF0000"/>
                </a:solidFill>
              </a:rPr>
              <a:t>dylwn</a:t>
            </a:r>
            <a:r>
              <a:rPr lang="en-GB" b="1" i="1" dirty="0">
                <a:solidFill>
                  <a:srgbClr val="FF0000"/>
                </a:solidFill>
              </a:rPr>
              <a:t> </a:t>
            </a:r>
            <a:r>
              <a:rPr lang="en-GB" b="1" i="1" dirty="0" err="1">
                <a:solidFill>
                  <a:srgbClr val="FF0000"/>
                </a:solidFill>
              </a:rPr>
              <a:t>fod</a:t>
            </a:r>
            <a:r>
              <a:rPr lang="en-GB" b="1" i="1" dirty="0">
                <a:solidFill>
                  <a:srgbClr val="FF0000"/>
                </a:solidFill>
              </a:rPr>
              <a:t> </a:t>
            </a:r>
            <a:r>
              <a:rPr lang="en-GB" b="1" i="1" dirty="0" err="1">
                <a:solidFill>
                  <a:srgbClr val="FF0000"/>
                </a:solidFill>
              </a:rPr>
              <a:t>yn</a:t>
            </a:r>
            <a:r>
              <a:rPr lang="en-GB" b="1" i="1" dirty="0">
                <a:solidFill>
                  <a:srgbClr val="FF0000"/>
                </a:solidFill>
              </a:rPr>
              <a:t> </a:t>
            </a:r>
            <a:r>
              <a:rPr lang="en-GB" b="1" i="1" dirty="0" err="1">
                <a:solidFill>
                  <a:srgbClr val="FF0000"/>
                </a:solidFill>
              </a:rPr>
              <a:t>ymwybodol</a:t>
            </a:r>
            <a:r>
              <a:rPr lang="en-GB" b="1" i="1" dirty="0">
                <a:solidFill>
                  <a:srgbClr val="FF0000"/>
                </a:solidFill>
              </a:rPr>
              <a:t> </a:t>
            </a:r>
            <a:r>
              <a:rPr lang="en-GB" b="1" i="1" dirty="0" err="1">
                <a:solidFill>
                  <a:srgbClr val="FF0000"/>
                </a:solidFill>
              </a:rPr>
              <a:t>ohono</a:t>
            </a:r>
            <a:r>
              <a:rPr lang="en-GB" b="1" i="1" dirty="0">
                <a:solidFill>
                  <a:srgbClr val="FF0000"/>
                </a:solidFill>
              </a:rPr>
              <a:t> </a:t>
            </a:r>
            <a:r>
              <a:rPr lang="en-GB" b="1" i="1" dirty="0" err="1">
                <a:solidFill>
                  <a:srgbClr val="FF0000"/>
                </a:solidFill>
              </a:rPr>
              <a:t>er</a:t>
            </a:r>
            <a:r>
              <a:rPr lang="en-GB" b="1" i="1" dirty="0">
                <a:solidFill>
                  <a:srgbClr val="FF0000"/>
                </a:solidFill>
              </a:rPr>
              <a:t> </a:t>
            </a:r>
            <a:r>
              <a:rPr lang="en-GB" b="1" i="1" dirty="0" err="1">
                <a:solidFill>
                  <a:srgbClr val="FF0000"/>
                </a:solidFill>
              </a:rPr>
              <a:t>mwyn</a:t>
            </a:r>
            <a:r>
              <a:rPr lang="en-GB" b="1" i="1" dirty="0">
                <a:solidFill>
                  <a:srgbClr val="FF0000"/>
                </a:solidFill>
              </a:rPr>
              <a:t> </a:t>
            </a:r>
            <a:r>
              <a:rPr lang="en-GB" b="1" i="1" dirty="0" err="1">
                <a:solidFill>
                  <a:srgbClr val="FF0000"/>
                </a:solidFill>
              </a:rPr>
              <a:t>ei</a:t>
            </a:r>
            <a:r>
              <a:rPr lang="en-GB" b="1" i="1" dirty="0">
                <a:solidFill>
                  <a:srgbClr val="FF0000"/>
                </a:solidFill>
              </a:rPr>
              <a:t> </a:t>
            </a:r>
            <a:r>
              <a:rPr lang="en-GB" b="1" i="1" dirty="0" err="1">
                <a:solidFill>
                  <a:srgbClr val="FF0000"/>
                </a:solidFill>
              </a:rPr>
              <a:t>gymryd</a:t>
            </a:r>
            <a:r>
              <a:rPr lang="en-GB" b="1" i="1" dirty="0">
                <a:solidFill>
                  <a:srgbClr val="FF0000"/>
                </a:solidFill>
              </a:rPr>
              <a:t> </a:t>
            </a:r>
            <a:r>
              <a:rPr lang="en-GB" b="1" i="1" dirty="0" err="1">
                <a:solidFill>
                  <a:srgbClr val="FF0000"/>
                </a:solidFill>
              </a:rPr>
              <a:t>i</a:t>
            </a:r>
            <a:r>
              <a:rPr lang="en-GB" b="1" i="1" dirty="0">
                <a:solidFill>
                  <a:srgbClr val="FF0000"/>
                </a:solidFill>
              </a:rPr>
              <a:t> </a:t>
            </a:r>
            <a:r>
              <a:rPr lang="en-GB" b="1" i="1" dirty="0" err="1">
                <a:solidFill>
                  <a:srgbClr val="FF0000"/>
                </a:solidFill>
              </a:rPr>
              <a:t>ystyriaeth</a:t>
            </a:r>
            <a:r>
              <a:rPr lang="en-GB" b="1" i="1" dirty="0">
                <a:solidFill>
                  <a:srgbClr val="FF0000"/>
                </a:solidFill>
              </a:rPr>
              <a:t> </a:t>
            </a:r>
            <a:r>
              <a:rPr lang="en-GB" b="1" i="1" dirty="0" err="1">
                <a:solidFill>
                  <a:srgbClr val="FF0000"/>
                </a:solidFill>
              </a:rPr>
              <a:t>cyn</a:t>
            </a:r>
            <a:r>
              <a:rPr lang="en-GB" b="1" i="1" dirty="0">
                <a:solidFill>
                  <a:srgbClr val="FF0000"/>
                </a:solidFill>
              </a:rPr>
              <a:t> </a:t>
            </a:r>
            <a:r>
              <a:rPr lang="en-GB" b="1" i="1" dirty="0" err="1" smtClean="0">
                <a:solidFill>
                  <a:srgbClr val="FF0000"/>
                </a:solidFill>
              </a:rPr>
              <a:t>nos</a:t>
            </a:r>
            <a:r>
              <a:rPr lang="en-GB" b="1" i="1" dirty="0" smtClean="0">
                <a:solidFill>
                  <a:srgbClr val="FF0000"/>
                </a:solidFill>
              </a:rPr>
              <a:t> </a:t>
            </a:r>
            <a:r>
              <a:rPr lang="en-GB" b="1" i="1" dirty="0" err="1" smtClean="0">
                <a:solidFill>
                  <a:srgbClr val="FF0000"/>
                </a:solidFill>
              </a:rPr>
              <a:t>Fercher</a:t>
            </a:r>
            <a:r>
              <a:rPr lang="en-GB" b="1" i="1" dirty="0" smtClean="0">
                <a:solidFill>
                  <a:srgbClr val="FF0000"/>
                </a:solidFill>
              </a:rPr>
              <a:t>. </a:t>
            </a:r>
            <a:endParaRPr lang="en-GB" b="1" i="1" dirty="0">
              <a:solidFill>
                <a:srgbClr val="FF0000"/>
              </a:solidFill>
            </a:endParaRPr>
          </a:p>
          <a:p>
            <a:pPr marL="109728" indent="0">
              <a:buNone/>
            </a:pPr>
            <a:endParaRPr lang="en-GB" dirty="0"/>
          </a:p>
          <a:p>
            <a:endParaRPr lang="en-GB" dirty="0"/>
          </a:p>
        </p:txBody>
      </p:sp>
    </p:spTree>
    <p:extLst>
      <p:ext uri="{BB962C8B-B14F-4D97-AF65-F5344CB8AC3E}">
        <p14:creationId xmlns:p14="http://schemas.microsoft.com/office/powerpoint/2010/main" val="1541975557"/>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bg2">
                    <a:lumMod val="50000"/>
                  </a:schemeClr>
                </a:solidFill>
              </a:rPr>
              <a:t>Gwefannau</a:t>
            </a:r>
            <a:r>
              <a:rPr lang="en-GB" dirty="0" smtClean="0">
                <a:solidFill>
                  <a:schemeClr val="bg2">
                    <a:lumMod val="50000"/>
                  </a:schemeClr>
                </a:solidFill>
              </a:rPr>
              <a:t> </a:t>
            </a:r>
            <a:endParaRPr lang="en-GB" dirty="0">
              <a:solidFill>
                <a:schemeClr val="bg2">
                  <a:lumMod val="50000"/>
                </a:schemeClr>
              </a:solidFill>
            </a:endParaRPr>
          </a:p>
        </p:txBody>
      </p:sp>
      <p:sp>
        <p:nvSpPr>
          <p:cNvPr id="3" name="Content Placeholder 2"/>
          <p:cNvSpPr>
            <a:spLocks noGrp="1"/>
          </p:cNvSpPr>
          <p:nvPr>
            <p:ph idx="1"/>
          </p:nvPr>
        </p:nvSpPr>
        <p:spPr/>
        <p:txBody>
          <a:bodyPr>
            <a:normAutofit/>
          </a:bodyPr>
          <a:lstStyle/>
          <a:p>
            <a:r>
              <a:rPr lang="en-GB" u="sng" dirty="0" smtClean="0">
                <a:hlinkClick r:id="rId2"/>
              </a:rPr>
              <a:t>http</a:t>
            </a:r>
            <a:r>
              <a:rPr lang="en-GB" u="sng" dirty="0">
                <a:hlinkClick r:id="rId2"/>
              </a:rPr>
              <a:t>://</a:t>
            </a:r>
            <a:r>
              <a:rPr lang="en-GB" u="sng" dirty="0" smtClean="0">
                <a:hlinkClick r:id="rId2"/>
              </a:rPr>
              <a:t>www.nuffieldfoundation.org/primary-science-and-space</a:t>
            </a:r>
            <a:endParaRPr lang="en-GB" dirty="0"/>
          </a:p>
          <a:p>
            <a:r>
              <a:rPr lang="en-GB" u="sng" dirty="0">
                <a:hlinkClick r:id="rId3"/>
              </a:rPr>
              <a:t>https://</a:t>
            </a:r>
            <a:r>
              <a:rPr lang="en-GB" u="sng" dirty="0" smtClean="0">
                <a:hlinkClick r:id="rId3"/>
              </a:rPr>
              <a:t>www.stem.org.uk/primary-science</a:t>
            </a:r>
            <a:endParaRPr lang="en-GB" dirty="0"/>
          </a:p>
          <a:p>
            <a:r>
              <a:rPr lang="en-GB" u="sng" dirty="0">
                <a:hlinkClick r:id="rId4"/>
              </a:rPr>
              <a:t>https://</a:t>
            </a:r>
            <a:r>
              <a:rPr lang="en-GB" u="sng" dirty="0" smtClean="0">
                <a:hlinkClick r:id="rId4"/>
              </a:rPr>
              <a:t>www.stem.org.uk/elibrary/resource/35440</a:t>
            </a:r>
            <a:endParaRPr lang="en-GB" dirty="0"/>
          </a:p>
          <a:p>
            <a:r>
              <a:rPr lang="en-GB" u="sng" dirty="0">
                <a:hlinkClick r:id="rId5"/>
              </a:rPr>
              <a:t>http://</a:t>
            </a:r>
            <a:r>
              <a:rPr lang="en-GB" u="sng" dirty="0" smtClean="0">
                <a:hlinkClick r:id="rId5"/>
              </a:rPr>
              <a:t>www.schoolscience.co.uk/primary/resources</a:t>
            </a:r>
            <a:endParaRPr lang="en-GB" dirty="0"/>
          </a:p>
          <a:p>
            <a:r>
              <a:rPr lang="en-GB" u="sng" dirty="0">
                <a:hlinkClick r:id="rId6"/>
              </a:rPr>
              <a:t>https://</a:t>
            </a:r>
            <a:r>
              <a:rPr lang="en-GB" u="sng" dirty="0" smtClean="0">
                <a:hlinkClick r:id="rId6"/>
              </a:rPr>
              <a:t>pstt.org.uk/resources/curriculum-materials</a:t>
            </a:r>
            <a:endParaRPr lang="en-GB" dirty="0"/>
          </a:p>
          <a:p>
            <a:r>
              <a:rPr lang="en-GB" u="sng" dirty="0">
                <a:hlinkClick r:id="rId7"/>
              </a:rPr>
              <a:t>https://pstt.org.uk</a:t>
            </a:r>
            <a:r>
              <a:rPr lang="en-GB" u="sng" dirty="0" smtClean="0">
                <a:hlinkClick r:id="rId7"/>
              </a:rPr>
              <a:t>/</a:t>
            </a:r>
            <a:endParaRPr lang="en-GB" u="sng" dirty="0" smtClean="0"/>
          </a:p>
          <a:p>
            <a:r>
              <a:rPr lang="en-GB" dirty="0">
                <a:hlinkClick r:id="rId8"/>
              </a:rPr>
              <a:t>https://</a:t>
            </a:r>
            <a:r>
              <a:rPr lang="en-GB" dirty="0" smtClean="0">
                <a:hlinkClick r:id="rId8"/>
              </a:rPr>
              <a:t>wellcome.ac.uk/what-we-do/our-work/transforming-primary-science</a:t>
            </a:r>
            <a:endParaRPr lang="en-GB" dirty="0" smtClean="0"/>
          </a:p>
          <a:p>
            <a:r>
              <a:rPr lang="en-GB" dirty="0" smtClean="0"/>
              <a:t>ARCHIF PRIMARY SCIENCE:</a:t>
            </a:r>
            <a:endParaRPr lang="en-GB" dirty="0"/>
          </a:p>
          <a:p>
            <a:r>
              <a:rPr lang="en-GB" u="sng" dirty="0">
                <a:hlinkClick r:id="rId9"/>
              </a:rPr>
              <a:t>http://www.ase.org.uk/journals/primary-science/issue-contents</a:t>
            </a:r>
            <a:r>
              <a:rPr lang="en-GB" u="sng" dirty="0" smtClean="0">
                <a:hlinkClick r:id="rId9"/>
              </a:rPr>
              <a:t>/</a:t>
            </a:r>
            <a:endParaRPr lang="en-GB" u="sng" dirty="0" smtClean="0"/>
          </a:p>
          <a:p>
            <a:endParaRPr lang="en-GB" dirty="0"/>
          </a:p>
          <a:p>
            <a:endParaRPr lang="en-GB" dirty="0"/>
          </a:p>
        </p:txBody>
      </p:sp>
    </p:spTree>
    <p:extLst>
      <p:ext uri="{BB962C8B-B14F-4D97-AF65-F5344CB8AC3E}">
        <p14:creationId xmlns:p14="http://schemas.microsoft.com/office/powerpoint/2010/main" val="1445965013"/>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u="sng" dirty="0" err="1" smtClean="0">
                <a:solidFill>
                  <a:schemeClr val="tx1"/>
                </a:solidFill>
              </a:rPr>
              <a:t>Rhai</a:t>
            </a:r>
            <a:r>
              <a:rPr lang="en-GB" sz="3200" u="sng" dirty="0" smtClean="0">
                <a:solidFill>
                  <a:schemeClr val="tx1"/>
                </a:solidFill>
              </a:rPr>
              <a:t> LLYFRAU TESTUN:</a:t>
            </a:r>
            <a:endParaRPr lang="en-GB" sz="3200" u="sng" dirty="0">
              <a:solidFill>
                <a:schemeClr val="tx1"/>
              </a:solidFill>
            </a:endParaRPr>
          </a:p>
        </p:txBody>
      </p:sp>
      <p:sp>
        <p:nvSpPr>
          <p:cNvPr id="3" name="Content Placeholder 2"/>
          <p:cNvSpPr>
            <a:spLocks noGrp="1"/>
          </p:cNvSpPr>
          <p:nvPr>
            <p:ph idx="1"/>
          </p:nvPr>
        </p:nvSpPr>
        <p:spPr/>
        <p:txBody>
          <a:bodyPr>
            <a:normAutofit/>
          </a:bodyPr>
          <a:lstStyle/>
          <a:p>
            <a:pPr marL="0" indent="0">
              <a:buNone/>
            </a:pPr>
            <a:r>
              <a:rPr lang="en-GB" dirty="0" smtClean="0">
                <a:solidFill>
                  <a:schemeClr val="tx1"/>
                </a:solidFill>
              </a:rPr>
              <a:t>Allen, M. (2016) </a:t>
            </a:r>
            <a:r>
              <a:rPr lang="en-GB" i="1" dirty="0" smtClean="0">
                <a:solidFill>
                  <a:schemeClr val="tx1"/>
                </a:solidFill>
              </a:rPr>
              <a:t>The Best Ways to Teach Primary Science, Research into Practice. </a:t>
            </a:r>
            <a:r>
              <a:rPr lang="en-GB" dirty="0" smtClean="0">
                <a:solidFill>
                  <a:schemeClr val="tx1"/>
                </a:solidFill>
              </a:rPr>
              <a:t>London. Open University Press.</a:t>
            </a:r>
          </a:p>
          <a:p>
            <a:pPr marL="0" indent="0">
              <a:buNone/>
            </a:pPr>
            <a:r>
              <a:rPr lang="en-GB" dirty="0" err="1" smtClean="0">
                <a:solidFill>
                  <a:schemeClr val="tx1"/>
                </a:solidFill>
              </a:rPr>
              <a:t>Harlen</a:t>
            </a:r>
            <a:r>
              <a:rPr lang="en-GB" dirty="0" smtClean="0">
                <a:solidFill>
                  <a:schemeClr val="tx1"/>
                </a:solidFill>
              </a:rPr>
              <a:t>, W. &amp; </a:t>
            </a:r>
            <a:r>
              <a:rPr lang="en-GB" dirty="0" err="1" smtClean="0">
                <a:solidFill>
                  <a:schemeClr val="tx1"/>
                </a:solidFill>
              </a:rPr>
              <a:t>Qualter</a:t>
            </a:r>
            <a:r>
              <a:rPr lang="en-GB" dirty="0" smtClean="0">
                <a:solidFill>
                  <a:schemeClr val="tx1"/>
                </a:solidFill>
              </a:rPr>
              <a:t>, A. (2014) </a:t>
            </a:r>
            <a:r>
              <a:rPr lang="en-GB" i="1" dirty="0" smtClean="0">
                <a:solidFill>
                  <a:schemeClr val="tx1"/>
                </a:solidFill>
              </a:rPr>
              <a:t>The Teaching of Science in Primary School (6</a:t>
            </a:r>
            <a:r>
              <a:rPr lang="en-GB" i="1" baseline="30000" dirty="0" smtClean="0">
                <a:solidFill>
                  <a:schemeClr val="tx1"/>
                </a:solidFill>
              </a:rPr>
              <a:t>th</a:t>
            </a:r>
            <a:r>
              <a:rPr lang="en-GB" i="1" dirty="0" smtClean="0">
                <a:solidFill>
                  <a:schemeClr val="tx1"/>
                </a:solidFill>
              </a:rPr>
              <a:t> </a:t>
            </a:r>
            <a:r>
              <a:rPr lang="en-GB" i="1" dirty="0">
                <a:solidFill>
                  <a:schemeClr val="tx1"/>
                </a:solidFill>
              </a:rPr>
              <a:t>E</a:t>
            </a:r>
            <a:r>
              <a:rPr lang="en-GB" i="1" dirty="0" smtClean="0">
                <a:solidFill>
                  <a:schemeClr val="tx1"/>
                </a:solidFill>
              </a:rPr>
              <a:t>d). </a:t>
            </a:r>
            <a:r>
              <a:rPr lang="en-GB" dirty="0" smtClean="0">
                <a:solidFill>
                  <a:schemeClr val="tx1"/>
                </a:solidFill>
              </a:rPr>
              <a:t>Oxon. David Fulton.</a:t>
            </a:r>
          </a:p>
          <a:p>
            <a:pPr marL="0" indent="0">
              <a:buNone/>
            </a:pPr>
            <a:r>
              <a:rPr lang="en-GB" dirty="0" smtClean="0">
                <a:solidFill>
                  <a:schemeClr val="tx1"/>
                </a:solidFill>
              </a:rPr>
              <a:t>Loxley</a:t>
            </a:r>
            <a:r>
              <a:rPr lang="en-GB" smtClean="0">
                <a:solidFill>
                  <a:schemeClr val="tx1"/>
                </a:solidFill>
              </a:rPr>
              <a:t>, P. </a:t>
            </a:r>
            <a:r>
              <a:rPr lang="en-GB" dirty="0" smtClean="0">
                <a:solidFill>
                  <a:schemeClr val="tx1"/>
                </a:solidFill>
              </a:rPr>
              <a:t>et al.(2014) </a:t>
            </a:r>
            <a:r>
              <a:rPr lang="en-GB" i="1" dirty="0" smtClean="0">
                <a:solidFill>
                  <a:schemeClr val="tx1"/>
                </a:solidFill>
              </a:rPr>
              <a:t>Teaching Primary Science, promoting enjoyment and developing understanding (2</a:t>
            </a:r>
            <a:r>
              <a:rPr lang="en-GB" i="1" baseline="30000" dirty="0" smtClean="0">
                <a:solidFill>
                  <a:schemeClr val="tx1"/>
                </a:solidFill>
              </a:rPr>
              <a:t>nd</a:t>
            </a:r>
            <a:r>
              <a:rPr lang="en-GB" i="1" dirty="0" smtClean="0">
                <a:solidFill>
                  <a:schemeClr val="tx1"/>
                </a:solidFill>
              </a:rPr>
              <a:t> Ed)</a:t>
            </a:r>
            <a:r>
              <a:rPr lang="en-GB" dirty="0" smtClean="0">
                <a:solidFill>
                  <a:schemeClr val="tx1"/>
                </a:solidFill>
              </a:rPr>
              <a:t>. </a:t>
            </a:r>
          </a:p>
          <a:p>
            <a:pPr marL="0" indent="0">
              <a:buNone/>
            </a:pPr>
            <a:r>
              <a:rPr lang="en-GB" b="1" dirty="0" err="1" smtClean="0">
                <a:solidFill>
                  <a:schemeClr val="tx1"/>
                </a:solidFill>
              </a:rPr>
              <a:t>Lakin</a:t>
            </a:r>
            <a:r>
              <a:rPr lang="en-GB" b="1" dirty="0" smtClean="0">
                <a:solidFill>
                  <a:schemeClr val="tx1"/>
                </a:solidFill>
              </a:rPr>
              <a:t>, L. (2013) </a:t>
            </a:r>
            <a:r>
              <a:rPr lang="en-GB" b="1" i="1" dirty="0" smtClean="0">
                <a:solidFill>
                  <a:schemeClr val="tx1"/>
                </a:solidFill>
              </a:rPr>
              <a:t>Developing Independent Learning in Science</a:t>
            </a:r>
            <a:r>
              <a:rPr lang="en-GB" b="1" dirty="0" smtClean="0">
                <a:solidFill>
                  <a:schemeClr val="tx1"/>
                </a:solidFill>
              </a:rPr>
              <a:t>. Maidenhead. OU Press.</a:t>
            </a:r>
          </a:p>
          <a:p>
            <a:pPr marL="0" indent="0">
              <a:buNone/>
            </a:pPr>
            <a:r>
              <a:rPr lang="en-GB" dirty="0" smtClean="0">
                <a:solidFill>
                  <a:schemeClr val="tx1"/>
                </a:solidFill>
              </a:rPr>
              <a:t>Russell, T. &amp; </a:t>
            </a:r>
            <a:r>
              <a:rPr lang="en-GB" dirty="0" err="1" smtClean="0">
                <a:solidFill>
                  <a:schemeClr val="tx1"/>
                </a:solidFill>
              </a:rPr>
              <a:t>McGuigan</a:t>
            </a:r>
            <a:r>
              <a:rPr lang="en-GB" dirty="0" smtClean="0">
                <a:solidFill>
                  <a:schemeClr val="tx1"/>
                </a:solidFill>
              </a:rPr>
              <a:t>, L. (2016) </a:t>
            </a:r>
            <a:r>
              <a:rPr lang="en-GB" i="1" dirty="0" smtClean="0">
                <a:solidFill>
                  <a:schemeClr val="tx1"/>
                </a:solidFill>
              </a:rPr>
              <a:t>Exploring Science with Young Children. </a:t>
            </a:r>
            <a:r>
              <a:rPr lang="en-GB" dirty="0" smtClean="0">
                <a:solidFill>
                  <a:schemeClr val="tx1"/>
                </a:solidFill>
              </a:rPr>
              <a:t>London. Sage.</a:t>
            </a:r>
          </a:p>
          <a:p>
            <a:pPr marL="0" indent="0">
              <a:buNone/>
            </a:pPr>
            <a:r>
              <a:rPr lang="en-GB" dirty="0"/>
              <a:t>Turner, J. et al. (2011) </a:t>
            </a:r>
            <a:r>
              <a:rPr lang="en-GB" i="1" dirty="0" smtClean="0"/>
              <a:t>It’s </a:t>
            </a:r>
            <a:r>
              <a:rPr lang="en-GB" i="1" dirty="0"/>
              <a:t>not fair or is it</a:t>
            </a:r>
            <a:r>
              <a:rPr lang="en-GB" i="1" dirty="0" smtClean="0"/>
              <a:t>?. </a:t>
            </a:r>
            <a:r>
              <a:rPr lang="en-GB" dirty="0" err="1"/>
              <a:t>Sandbach</a:t>
            </a:r>
            <a:r>
              <a:rPr lang="en-GB" dirty="0"/>
              <a:t>. MHE.</a:t>
            </a:r>
          </a:p>
          <a:p>
            <a:pPr marL="0" indent="0">
              <a:buNone/>
            </a:pPr>
            <a:endParaRPr lang="en-GB" dirty="0" smtClean="0">
              <a:solidFill>
                <a:schemeClr val="tx1"/>
              </a:solidFill>
            </a:endParaRPr>
          </a:p>
          <a:p>
            <a:pPr marL="0" indent="0">
              <a:buNone/>
            </a:pPr>
            <a:endParaRPr lang="en-GB" dirty="0">
              <a:solidFill>
                <a:schemeClr val="bg2">
                  <a:lumMod val="50000"/>
                </a:schemeClr>
              </a:solidFill>
            </a:endParaRPr>
          </a:p>
        </p:txBody>
      </p:sp>
    </p:spTree>
    <p:extLst>
      <p:ext uri="{BB962C8B-B14F-4D97-AF65-F5344CB8AC3E}">
        <p14:creationId xmlns:p14="http://schemas.microsoft.com/office/powerpoint/2010/main" val="4068482373"/>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835</TotalTime>
  <Words>5448</Words>
  <Application>Microsoft Office PowerPoint</Application>
  <PresentationFormat>Widescreen</PresentationFormat>
  <Paragraphs>468</Paragraphs>
  <Slides>72</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72</vt:i4>
      </vt:variant>
    </vt:vector>
  </HeadingPairs>
  <TitlesOfParts>
    <vt:vector size="80" baseType="lpstr">
      <vt:lpstr>ＭＳ Ｐゴシック</vt:lpstr>
      <vt:lpstr>Arial</vt:lpstr>
      <vt:lpstr>Calibri</vt:lpstr>
      <vt:lpstr>Calibri Light</vt:lpstr>
      <vt:lpstr>Verdana</vt:lpstr>
      <vt:lpstr>Wingdings</vt:lpstr>
      <vt:lpstr>Wingdings 3</vt:lpstr>
      <vt:lpstr>Retrospect</vt:lpstr>
      <vt:lpstr>ECAD5006C </vt:lpstr>
      <vt:lpstr>PowerPoint Presentation</vt:lpstr>
      <vt:lpstr>Amcanion y sesiynau gwyddoniaeth</vt:lpstr>
      <vt:lpstr>  Os bydd arnoch angen trafod rhywbeth sy’n ymwneud â’r modwl, cysylltwch â: </vt:lpstr>
      <vt:lpstr>Amcanion </vt:lpstr>
      <vt:lpstr>Deilliannau Dysgu </vt:lpstr>
      <vt:lpstr>Cyflwyniad i “Ddysgu yn Seiliedig ar Ymholi” (DSY)</vt:lpstr>
      <vt:lpstr>PowerPoint Presentation</vt:lpstr>
      <vt:lpstr>Nodweddion DSY</vt:lpstr>
      <vt:lpstr>Manteision DSY</vt:lpstr>
      <vt:lpstr>Tasg a Chyfarwyddyd Asesu </vt:lpstr>
      <vt:lpstr>Adolygu Sut y dylai gwyddoniaeth ysgol fod?  Dau safbwynt gwahanol:</vt:lpstr>
      <vt:lpstr>PowerPoint Presentation</vt:lpstr>
      <vt:lpstr>Proses Gwyddoniaeth </vt:lpstr>
      <vt:lpstr>Ffocws ar ddatblygu sgiliau </vt:lpstr>
      <vt:lpstr>Dysgu drwy ymholiad gwyddonol</vt:lpstr>
      <vt:lpstr>Pam bod y math hyn o ddysgu’n bwysig? </vt:lpstr>
      <vt:lpstr>Mathau o ymholi a nodir yn ein cwricwlwm (2008) </vt:lpstr>
      <vt:lpstr>“It’s Not Fair” Jane Turner et al.</vt:lpstr>
      <vt:lpstr>Profiadau yn yr ysgol?</vt:lpstr>
      <vt:lpstr>Turner, J. et al. (2011) It’s not fair or is it?. Sandbach. MHE. (pwysig)</vt:lpstr>
      <vt:lpstr>Goblygiadau Adroddiad Donaldson (2015) i’r dyfodol</vt:lpstr>
      <vt:lpstr>GWYBODAETH AM SGILIAU YMHOLI GWYDDONOL?</vt:lpstr>
      <vt:lpstr>“Egwyddorion” a “Syniadau Mawr Gwyddoniaeth” (Principles and Big Ideas)</vt:lpstr>
      <vt:lpstr>Model ymholi generig</vt:lpstr>
      <vt:lpstr> Adolygu Poster Sgiliau Gwyddoniaeth: Nodweddion Llinynnau dilyniant</vt:lpstr>
      <vt:lpstr>Deilliannau Gwybodaeth a Dealltwriaeth o’r Byd</vt:lpstr>
      <vt:lpstr>Ar Moodle: “Working with the Big Ideas of Science Education” (2015) </vt:lpstr>
      <vt:lpstr>PowerPoint Presentation</vt:lpstr>
      <vt:lpstr>Mae DSY yn ymagwedd adeileddol dysgwr-ganolog </vt:lpstr>
      <vt:lpstr>Mae DSY yn ymagwedd adeileddol dysgwr-ganolog </vt:lpstr>
      <vt:lpstr>DSY?</vt:lpstr>
      <vt:lpstr>Lakin, L. (2013) Developing Independent Learning in Science. Maidenhead: OU Press.</vt:lpstr>
      <vt:lpstr>Profiadau ysgol?</vt:lpstr>
      <vt:lpstr>DSY ac Ymholi Gwyddonol</vt:lpstr>
      <vt:lpstr>Gweithgaredd (taflen)</vt:lpstr>
      <vt:lpstr>Theorïau am ddysgu plant </vt:lpstr>
      <vt:lpstr>Gweithgaredd:</vt:lpstr>
      <vt:lpstr>Adfyfyrio</vt:lpstr>
      <vt:lpstr>  DYSGU GWEITHREDOL (pwysig) </vt:lpstr>
      <vt:lpstr>Ymgorffori nodweddion dysgu gweithredol i mewn i gamau cynllunio, datblygu ac adfyfyrio ymholiadau:</vt:lpstr>
      <vt:lpstr> SGAFFALDIO </vt:lpstr>
      <vt:lpstr>Dwy brif strategaeth i annog gosod ac ymholi problem, a dynnwyd o ymchwil a phrosesau arsylwi gwyddonol da yw KWHLAQ a O-T-Q:</vt:lpstr>
      <vt:lpstr>Ystod rheolaeth athro sy’n adlewyrchu oed / gallu / profiad disgyblion o ddiwylliant DSY</vt:lpstr>
      <vt:lpstr>Dechreuwch feddwl am “Gwestiwn Mawr” agored </vt:lpstr>
      <vt:lpstr>Darllen Cyfeiriedig</vt:lpstr>
      <vt:lpstr>Beth yw DSY? Blaenlwytho gwybodaeth</vt:lpstr>
      <vt:lpstr>Darlith 2</vt:lpstr>
      <vt:lpstr>Dyfyniadau o Turner, J. et al. (2011) It’s not fair or is it?. Sandbach: MHE. </vt:lpstr>
      <vt:lpstr> Adolygu Poster Sgiliau Gwyddoniaeth: Nodweddion Llinynnau dilyniant L1-L5 (L1-3 =O4-6)  ystyriwch eto gyda grid dilyniant“It’s Not Fair” .</vt:lpstr>
      <vt:lpstr>Dyfyniad o Turner, J. et al. (2011) It’s not fair or is it?. Sandbach: MHE.</vt:lpstr>
      <vt:lpstr>Defnyddiwch KWHLAQ i drefnu eich meddwl DSY fel athro yn paratoi ar gyfer ymholiadau’r plant</vt:lpstr>
      <vt:lpstr>Defnyddiwch KWHLAQ i drefnu eich syniadau DSY eich hunain fel athro yn paratoi ar gyfer profiadau disgyblion</vt:lpstr>
      <vt:lpstr>Model DSY Kath Murdoch </vt:lpstr>
      <vt:lpstr>Yn y pecyn: Enghreifftiau o gwestiynau ymholi</vt:lpstr>
      <vt:lpstr>Turner, J. et al. (2011) It’s not fair or is it?. Sandbach: MHE.</vt:lpstr>
      <vt:lpstr> Mae gwyddoniaeth gynradd wedi elwa o 40 mlynedd o waith ymchwil yn seiliedig ar ddatblygiad sgiliau ymchwilio gwyddoniaeth.  </vt:lpstr>
      <vt:lpstr> Gwyddoniaet Gynradd ac adeileddiaeth (Constructivism).</vt:lpstr>
      <vt:lpstr>“The SPACE Legacy” ar Moodle</vt:lpstr>
      <vt:lpstr>Deunyddiau Ymholiad Gwyddonol CRIPSAT (Centre for Research in Primary Science and Technology)</vt:lpstr>
      <vt:lpstr>Gellir cysylltu SPACE a’r egwyddorion adeileddol i’r strategaethau defnyddiol yma sydd wedi’u tanseilio gan ddeilliannau ymchwil</vt:lpstr>
      <vt:lpstr>Adlewyrchu ar unedau gwaith CRIPSAT</vt:lpstr>
      <vt:lpstr>CRIPSAT: AILGYLCHU</vt:lpstr>
      <vt:lpstr>Fframwaith CRIPSAT ar gyfer ymateb i’r aseiniad</vt:lpstr>
      <vt:lpstr>Gweler y pecyn am:</vt:lpstr>
      <vt:lpstr>Rhesymwaith yr ymweliad â Thŷ Newton </vt:lpstr>
      <vt:lpstr>Beth sydd angen i chi ei wneud?</vt:lpstr>
      <vt:lpstr>Pethau i’w hystyried</vt:lpstr>
      <vt:lpstr>Ymweld â Pharc Dinefwr / Tŷ Newton ar ddydd Gwener, 27.4.18</vt:lpstr>
      <vt:lpstr>Pethau amlwg i’w cofio </vt:lpstr>
      <vt:lpstr>Gwefannau </vt:lpstr>
      <vt:lpstr>Rhai LLYFRAU TESTUN: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ITEB5001C (Group A 1&amp;2)</dc:title>
  <dc:creator>Ceri Lewis</dc:creator>
  <cp:lastModifiedBy>Ceri Lewis</cp:lastModifiedBy>
  <cp:revision>46</cp:revision>
  <cp:lastPrinted>2019-03-15T10:28:47Z</cp:lastPrinted>
  <dcterms:created xsi:type="dcterms:W3CDTF">2017-04-19T08:40:20Z</dcterms:created>
  <dcterms:modified xsi:type="dcterms:W3CDTF">2019-03-20T10:45:25Z</dcterms:modified>
</cp:coreProperties>
</file>