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omments/comment2.xml" ContentType="application/vnd.openxmlformats-officedocument.presentationml.comments+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3.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63" r:id="rId2"/>
    <p:sldId id="287" r:id="rId3"/>
    <p:sldId id="288" r:id="rId4"/>
    <p:sldId id="289" r:id="rId5"/>
    <p:sldId id="290" r:id="rId6"/>
    <p:sldId id="291" r:id="rId7"/>
    <p:sldId id="268" r:id="rId8"/>
    <p:sldId id="292" r:id="rId9"/>
    <p:sldId id="293" r:id="rId10"/>
    <p:sldId id="285" r:id="rId11"/>
    <p:sldId id="286" r:id="rId12"/>
    <p:sldId id="294" r:id="rId13"/>
    <p:sldId id="295" r:id="rId14"/>
    <p:sldId id="296" r:id="rId15"/>
    <p:sldId id="297" r:id="rId16"/>
    <p:sldId id="298" r:id="rId17"/>
    <p:sldId id="299" r:id="rId18"/>
    <p:sldId id="301" r:id="rId19"/>
    <p:sldId id="319" r:id="rId20"/>
    <p:sldId id="302" r:id="rId21"/>
    <p:sldId id="304" r:id="rId22"/>
    <p:sldId id="303" r:id="rId23"/>
    <p:sldId id="305" r:id="rId24"/>
    <p:sldId id="306" r:id="rId25"/>
    <p:sldId id="307" r:id="rId26"/>
    <p:sldId id="308" r:id="rId27"/>
    <p:sldId id="309" r:id="rId28"/>
    <p:sldId id="310" r:id="rId29"/>
    <p:sldId id="311" r:id="rId30"/>
    <p:sldId id="312" r:id="rId31"/>
    <p:sldId id="313" r:id="rId32"/>
    <p:sldId id="314" r:id="rId33"/>
    <p:sldId id="315" r:id="rId34"/>
    <p:sldId id="316" r:id="rId35"/>
    <p:sldId id="317" r:id="rId36"/>
    <p:sldId id="31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gFhjahmyYNQEgv2Lw1HQ5g==" hashData="8s4SbYO5iWo72cUKcC4gjc2Rh4C6WcSbF+HqBubtsrwb55+4FT9WPNCsOk0rL+9+/dO24OclpC1jIXtY/PF/C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mith Rachel" initials="SR" lastIdx="4" clrIdx="0">
    <p:extLst>
      <p:ext uri="{19B8F6BF-5375-455C-9EA6-DF929625EA0E}">
        <p15:presenceInfo xmlns:p15="http://schemas.microsoft.com/office/powerpoint/2012/main" userId="S-1-5-21-2290646128-2347037110-625282823-104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682" autoAdjust="0"/>
    <p:restoredTop sz="51047" autoAdjust="0"/>
  </p:normalViewPr>
  <p:slideViewPr>
    <p:cSldViewPr snapToGrid="0">
      <p:cViewPr varScale="1">
        <p:scale>
          <a:sx n="59" d="100"/>
          <a:sy n="59" d="100"/>
        </p:scale>
        <p:origin x="2208" y="60"/>
      </p:cViewPr>
      <p:guideLst/>
    </p:cSldViewPr>
  </p:slideViewPr>
  <p:notesTextViewPr>
    <p:cViewPr>
      <p:scale>
        <a:sx n="1" d="1"/>
        <a:sy n="1" d="1"/>
      </p:scale>
      <p:origin x="0" y="0"/>
    </p:cViewPr>
  </p:notesTextViewPr>
  <p:sorterViewPr>
    <p:cViewPr>
      <p:scale>
        <a:sx n="100" d="100"/>
        <a:sy n="100" d="100"/>
      </p:scale>
      <p:origin x="0" y="-5616"/>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9-03-01T14:00:07.281" idx="1">
    <p:pos x="10" y="10"/>
    <p:text>Every case is different and must be dealt with accordingly</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3-01T14:03:55.769" idx="2">
    <p:pos x="4893" y="941"/>
    <p:text>This is the decision of the police officer - not Dr or Nurse or any other person</p:text>
    <p:extLst>
      <p:ext uri="{C676402C-5697-4E1C-873F-D02D1690AC5C}">
        <p15:threadingInfo xmlns:p15="http://schemas.microsoft.com/office/powerpoint/2012/main" timeZoneBias="0"/>
      </p:ext>
    </p:extLst>
  </p:cm>
  <p:cm authorId="1" dt="2019-03-01T14:05:29.911" idx="3">
    <p:pos x="1071" y="3363"/>
    <p:text>A police station is classed as a place of safety only to be used as a last resort. Persons can be removed from station/ hospital to be fully assessed at a mental health facility</p:text>
    <p:extLst>
      <p:ext uri="{C676402C-5697-4E1C-873F-D02D1690AC5C}">
        <p15:threadingInfo xmlns:p15="http://schemas.microsoft.com/office/powerpoint/2012/main" timeZoneBias="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03-01T14:14:18.197" idx="4">
    <p:pos x="4360" y="1883"/>
    <p:text>Boardblast: Ask student when they would consider to use 136. Discuss with class</p:text>
    <p:extLst>
      <p:ext uri="{C676402C-5697-4E1C-873F-D02D1690AC5C}">
        <p15:threadingInfo xmlns:p15="http://schemas.microsoft.com/office/powerpoint/2012/main" timeZoneBias="0"/>
      </p:ext>
    </p:extLst>
  </p:cm>
</p:cmLst>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393E5-9C82-437E-82C4-5A190F0909B8}"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GB"/>
        </a:p>
      </dgm:t>
    </dgm:pt>
    <dgm:pt modelId="{2ECCD1D0-F8BE-4C1E-87C8-81DFCA33E31E}">
      <dgm:prSet phldrT="[Text]" custT="1">
        <dgm:style>
          <a:lnRef idx="1">
            <a:schemeClr val="accent4"/>
          </a:lnRef>
          <a:fillRef idx="2">
            <a:schemeClr val="accent4"/>
          </a:fillRef>
          <a:effectRef idx="1">
            <a:schemeClr val="accent4"/>
          </a:effectRef>
          <a:fontRef idx="minor">
            <a:schemeClr val="dk1"/>
          </a:fontRef>
        </dgm:style>
      </dgm:prSet>
      <dgm:spPr>
        <a:xfrm>
          <a:off x="3037063" y="869"/>
          <a:ext cx="1680737" cy="1092479"/>
        </a:xfrm>
        <a:prstGeom prst="roundRect">
          <a:avLst/>
        </a:prstGeom>
        <a:gradFill rotWithShape="1">
          <a:gsLst>
            <a:gs pos="0">
              <a:srgbClr val="8064A2">
                <a:tint val="50000"/>
                <a:satMod val="300000"/>
              </a:srgbClr>
            </a:gs>
            <a:gs pos="35000">
              <a:srgbClr val="8064A2">
                <a:tint val="37000"/>
                <a:satMod val="300000"/>
              </a:srgbClr>
            </a:gs>
            <a:gs pos="100000">
              <a:srgbClr val="8064A2">
                <a:tint val="15000"/>
                <a:satMod val="350000"/>
              </a:srgbClr>
            </a:gs>
          </a:gsLst>
          <a:lin ang="16200000" scaled="1"/>
        </a:gradFill>
        <a:ln w="9525" cap="flat" cmpd="sng" algn="ctr">
          <a:solidFill>
            <a:srgbClr val="8064A2">
              <a:shade val="95000"/>
              <a:satMod val="105000"/>
            </a:srgbClr>
          </a:solidFill>
          <a:prstDash val="solid"/>
        </a:ln>
        <a:effectLst>
          <a:outerShdw blurRad="40000" dist="20000" dir="5400000" rotWithShape="0">
            <a:srgbClr val="000000">
              <a:alpha val="38000"/>
            </a:srgbClr>
          </a:outerShdw>
        </a:effectLst>
      </dgm:spPr>
      <dgm:t>
        <a:bodyPr/>
        <a:lstStyle/>
        <a:p>
          <a:r>
            <a:rPr lang="en-GB" sz="2000" dirty="0" smtClean="0">
              <a:solidFill>
                <a:sysClr val="windowText" lastClr="000000"/>
              </a:solidFill>
              <a:latin typeface="Calibri"/>
              <a:ea typeface="+mn-ea"/>
              <a:cs typeface="+mn-cs"/>
            </a:rPr>
            <a:t>Capacity must be assumed</a:t>
          </a:r>
          <a:endParaRPr lang="en-GB" sz="2000" dirty="0">
            <a:solidFill>
              <a:sysClr val="windowText" lastClr="000000"/>
            </a:solidFill>
            <a:latin typeface="Calibri"/>
            <a:ea typeface="+mn-ea"/>
            <a:cs typeface="+mn-cs"/>
          </a:endParaRPr>
        </a:p>
      </dgm:t>
    </dgm:pt>
    <dgm:pt modelId="{09E4D600-AE87-4BA3-9878-09451F634A41}" type="parTrans" cxnId="{F1DFC4AC-E903-4762-AD8D-565414CE2C81}">
      <dgm:prSet/>
      <dgm:spPr/>
      <dgm:t>
        <a:bodyPr/>
        <a:lstStyle/>
        <a:p>
          <a:endParaRPr lang="en-GB"/>
        </a:p>
      </dgm:t>
    </dgm:pt>
    <dgm:pt modelId="{BD726652-9E72-4898-BA86-D8984E769058}" type="sibTrans" cxnId="{F1DFC4AC-E903-4762-AD8D-565414CE2C81}">
      <dgm:prSet/>
      <dgm:spPr>
        <a:xfrm>
          <a:off x="1695981" y="547109"/>
          <a:ext cx="4362900" cy="4362900"/>
        </a:xfrm>
        <a:custGeom>
          <a:avLst/>
          <a:gdLst/>
          <a:ahLst/>
          <a:cxnLst/>
          <a:rect l="0" t="0" r="0" b="0"/>
          <a:pathLst>
            <a:path>
              <a:moveTo>
                <a:pt x="3246686" y="277770"/>
              </a:moveTo>
              <a:arcTo wR="2181450" hR="2181450" stAng="17953796" swAng="1210966"/>
            </a:path>
          </a:pathLst>
        </a:custGeom>
        <a:noFill/>
        <a:ln w="9525" cap="flat" cmpd="sng" algn="ctr">
          <a:solidFill>
            <a:srgbClr val="4F81BD">
              <a:hueOff val="0"/>
              <a:satOff val="0"/>
              <a:lumOff val="0"/>
              <a:alphaOff val="0"/>
            </a:srgbClr>
          </a:solidFill>
          <a:prstDash val="solid"/>
          <a:tailEnd type="arrow"/>
        </a:ln>
        <a:effectLst/>
      </dgm:spPr>
      <dgm:t>
        <a:bodyPr/>
        <a:lstStyle/>
        <a:p>
          <a:endParaRPr lang="en-GB"/>
        </a:p>
      </dgm:t>
    </dgm:pt>
    <dgm:pt modelId="{119FAB14-F7F4-4332-B736-827A7BC0D471}">
      <dgm:prSet phldrT="[Text]" custT="1">
        <dgm:style>
          <a:lnRef idx="1">
            <a:schemeClr val="accent2"/>
          </a:lnRef>
          <a:fillRef idx="2">
            <a:schemeClr val="accent2"/>
          </a:fillRef>
          <a:effectRef idx="1">
            <a:schemeClr val="accent2"/>
          </a:effectRef>
          <a:fontRef idx="minor">
            <a:schemeClr val="dk1"/>
          </a:fontRef>
        </dgm:style>
      </dgm:prSet>
      <dgm:spPr>
        <a:xfrm>
          <a:off x="4935385" y="1508214"/>
          <a:ext cx="2033457" cy="1092479"/>
        </a:xfrm>
        <a:prstGeom prst="roundRect">
          <a:avLst/>
        </a:prstGeom>
        <a:gradFill rotWithShape="1">
          <a:gsLst>
            <a:gs pos="0">
              <a:srgbClr val="C0504D">
                <a:tint val="50000"/>
                <a:satMod val="300000"/>
              </a:srgbClr>
            </a:gs>
            <a:gs pos="35000">
              <a:srgbClr val="C0504D">
                <a:tint val="37000"/>
                <a:satMod val="300000"/>
              </a:srgbClr>
            </a:gs>
            <a:gs pos="100000">
              <a:srgbClr val="C0504D">
                <a:tint val="15000"/>
                <a:satMod val="350000"/>
              </a:srgbClr>
            </a:gs>
          </a:gsLst>
          <a:lin ang="16200000" scaled="1"/>
        </a:gradFill>
        <a:ln w="9525" cap="flat" cmpd="sng" algn="ctr">
          <a:solidFill>
            <a:srgbClr val="C0504D">
              <a:shade val="95000"/>
              <a:satMod val="105000"/>
            </a:srgbClr>
          </a:solidFill>
          <a:prstDash val="solid"/>
        </a:ln>
        <a:effectLst>
          <a:outerShdw blurRad="40000" dist="20000" dir="5400000" rotWithShape="0">
            <a:srgbClr val="000000">
              <a:alpha val="38000"/>
            </a:srgbClr>
          </a:outerShdw>
        </a:effectLst>
      </dgm:spPr>
      <dgm:t>
        <a:bodyPr/>
        <a:lstStyle/>
        <a:p>
          <a:r>
            <a:rPr lang="en-GB" sz="2000" dirty="0" smtClean="0">
              <a:solidFill>
                <a:sysClr val="windowText" lastClr="000000"/>
              </a:solidFill>
              <a:latin typeface="Calibri"/>
              <a:ea typeface="+mn-ea"/>
              <a:cs typeface="+mn-cs"/>
            </a:rPr>
            <a:t>All steps must be taken to help them understand</a:t>
          </a:r>
          <a:endParaRPr lang="en-GB" sz="2000" dirty="0">
            <a:solidFill>
              <a:sysClr val="windowText" lastClr="000000"/>
            </a:solidFill>
            <a:latin typeface="Calibri"/>
            <a:ea typeface="+mn-ea"/>
            <a:cs typeface="+mn-cs"/>
          </a:endParaRPr>
        </a:p>
      </dgm:t>
    </dgm:pt>
    <dgm:pt modelId="{A61AFE0D-D961-4619-B7D7-453EC7FA3082}" type="parTrans" cxnId="{7CABE2FD-EA24-4ACB-B9D4-2B23359B2B14}">
      <dgm:prSet/>
      <dgm:spPr/>
      <dgm:t>
        <a:bodyPr/>
        <a:lstStyle/>
        <a:p>
          <a:endParaRPr lang="en-GB"/>
        </a:p>
      </dgm:t>
    </dgm:pt>
    <dgm:pt modelId="{CA718141-CC8E-412E-9FDE-9A53F074EEDC}" type="sibTrans" cxnId="{7CABE2FD-EA24-4ACB-B9D4-2B23359B2B14}">
      <dgm:prSet/>
      <dgm:spPr>
        <a:xfrm>
          <a:off x="1694524" y="519240"/>
          <a:ext cx="4362900" cy="4362900"/>
        </a:xfrm>
        <a:custGeom>
          <a:avLst/>
          <a:gdLst/>
          <a:ahLst/>
          <a:cxnLst/>
          <a:rect l="0" t="0" r="0" b="0"/>
          <a:pathLst>
            <a:path>
              <a:moveTo>
                <a:pt x="4358669" y="2317242"/>
              </a:moveTo>
              <a:arcTo wR="2181450" hR="2181450" stAng="21814133" swAng="1138741"/>
            </a:path>
          </a:pathLst>
        </a:custGeom>
        <a:noFill/>
        <a:ln w="9525" cap="flat" cmpd="sng" algn="ctr">
          <a:solidFill>
            <a:srgbClr val="4F81BD">
              <a:hueOff val="0"/>
              <a:satOff val="0"/>
              <a:lumOff val="0"/>
              <a:alphaOff val="0"/>
            </a:srgbClr>
          </a:solidFill>
          <a:prstDash val="solid"/>
          <a:tailEnd type="arrow"/>
        </a:ln>
        <a:effectLst/>
      </dgm:spPr>
      <dgm:t>
        <a:bodyPr/>
        <a:lstStyle/>
        <a:p>
          <a:endParaRPr lang="en-GB"/>
        </a:p>
      </dgm:t>
    </dgm:pt>
    <dgm:pt modelId="{3E9DF90F-6F12-4CE3-B28F-A5E850B259C9}">
      <dgm:prSet phldrT="[Text]" custT="1">
        <dgm:style>
          <a:lnRef idx="1">
            <a:schemeClr val="dk1"/>
          </a:lnRef>
          <a:fillRef idx="2">
            <a:schemeClr val="dk1"/>
          </a:fillRef>
          <a:effectRef idx="1">
            <a:schemeClr val="dk1"/>
          </a:effectRef>
          <a:fontRef idx="minor">
            <a:schemeClr val="dk1"/>
          </a:fontRef>
        </dgm:style>
      </dgm:prSet>
      <dgm:spPr>
        <a:xfrm>
          <a:off x="3963976" y="3749746"/>
          <a:ext cx="2819320" cy="1092479"/>
        </a:xfrm>
        <a:prstGeom prst="round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ln>
        <a:effectLst>
          <a:outerShdw blurRad="40000" dist="20000" dir="5400000" rotWithShape="0">
            <a:srgbClr val="000000">
              <a:alpha val="38000"/>
            </a:srgbClr>
          </a:outerShdw>
        </a:effectLst>
      </dgm:spPr>
      <dgm:t>
        <a:bodyPr/>
        <a:lstStyle/>
        <a:p>
          <a:r>
            <a:rPr lang="en-GB" sz="2000" dirty="0" smtClean="0">
              <a:solidFill>
                <a:sysClr val="windowText" lastClr="000000"/>
              </a:solidFill>
              <a:latin typeface="Calibri"/>
              <a:ea typeface="+mn-ea"/>
              <a:cs typeface="+mn-cs"/>
            </a:rPr>
            <a:t>An Unwise Decision does not mean they lack Capacity</a:t>
          </a:r>
          <a:endParaRPr lang="en-GB" sz="2000" dirty="0">
            <a:solidFill>
              <a:sysClr val="windowText" lastClr="000000"/>
            </a:solidFill>
            <a:latin typeface="Calibri"/>
            <a:ea typeface="+mn-ea"/>
            <a:cs typeface="+mn-cs"/>
          </a:endParaRPr>
        </a:p>
      </dgm:t>
    </dgm:pt>
    <dgm:pt modelId="{ADB2817F-DF51-46F1-ABC5-123840454E33}" type="parTrans" cxnId="{777250AC-3389-4117-B476-63DFF34F7814}">
      <dgm:prSet/>
      <dgm:spPr/>
      <dgm:t>
        <a:bodyPr/>
        <a:lstStyle/>
        <a:p>
          <a:endParaRPr lang="en-GB"/>
        </a:p>
      </dgm:t>
    </dgm:pt>
    <dgm:pt modelId="{6F9AD916-9A08-422A-9817-2B8AF3730CE9}" type="sibTrans" cxnId="{777250AC-3389-4117-B476-63DFF34F7814}">
      <dgm:prSet/>
      <dgm:spPr>
        <a:xfrm>
          <a:off x="1522075" y="578810"/>
          <a:ext cx="4362900" cy="4362900"/>
        </a:xfrm>
        <a:custGeom>
          <a:avLst/>
          <a:gdLst/>
          <a:ahLst/>
          <a:cxnLst/>
          <a:rect l="0" t="0" r="0" b="0"/>
          <a:pathLst>
            <a:path>
              <a:moveTo>
                <a:pt x="2542803" y="4332763"/>
              </a:moveTo>
              <a:arcTo wR="2181450" hR="2181450" stAng="4827906" swAng="1458746"/>
            </a:path>
          </a:pathLst>
        </a:custGeom>
        <a:noFill/>
        <a:ln w="9525" cap="flat" cmpd="sng" algn="ctr">
          <a:solidFill>
            <a:srgbClr val="4F81BD">
              <a:hueOff val="0"/>
              <a:satOff val="0"/>
              <a:lumOff val="0"/>
              <a:alphaOff val="0"/>
            </a:srgbClr>
          </a:solidFill>
          <a:prstDash val="solid"/>
          <a:tailEnd type="arrow"/>
        </a:ln>
        <a:effectLst/>
      </dgm:spPr>
      <dgm:t>
        <a:bodyPr/>
        <a:lstStyle/>
        <a:p>
          <a:endParaRPr lang="en-GB"/>
        </a:p>
      </dgm:t>
    </dgm:pt>
    <dgm:pt modelId="{1EA94A83-A1EF-49D1-A283-E3EED096C85B}">
      <dgm:prSet phldrT="[Text]" custT="1">
        <dgm:style>
          <a:lnRef idx="1">
            <a:schemeClr val="accent6"/>
          </a:lnRef>
          <a:fillRef idx="2">
            <a:schemeClr val="accent6"/>
          </a:fillRef>
          <a:effectRef idx="1">
            <a:schemeClr val="accent6"/>
          </a:effectRef>
          <a:fontRef idx="minor">
            <a:schemeClr val="dk1"/>
          </a:fontRef>
        </dgm:style>
      </dgm:prSet>
      <dgm:spPr>
        <a:xfrm>
          <a:off x="1167367" y="3681529"/>
          <a:ext cx="1978178" cy="1092479"/>
        </a:xfrm>
        <a:prstGeom prst="roundRect">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dgm:spPr>
      <dgm:t>
        <a:bodyPr/>
        <a:lstStyle/>
        <a:p>
          <a:r>
            <a:rPr lang="en-GB" sz="2000" dirty="0" smtClean="0">
              <a:solidFill>
                <a:sysClr val="windowText" lastClr="000000"/>
              </a:solidFill>
              <a:latin typeface="Calibri"/>
              <a:ea typeface="+mn-ea"/>
              <a:cs typeface="+mn-cs"/>
            </a:rPr>
            <a:t>Any decisions must be in their Best Interest</a:t>
          </a:r>
          <a:endParaRPr lang="en-GB" sz="2000" dirty="0">
            <a:solidFill>
              <a:sysClr val="windowText" lastClr="000000"/>
            </a:solidFill>
            <a:latin typeface="Calibri"/>
            <a:ea typeface="+mn-ea"/>
            <a:cs typeface="+mn-cs"/>
          </a:endParaRPr>
        </a:p>
      </dgm:t>
    </dgm:pt>
    <dgm:pt modelId="{B96F9936-0CAD-4971-A199-9BC8CC743E11}" type="parTrans" cxnId="{732433D2-BCA0-4759-A25E-ADB2135904DC}">
      <dgm:prSet/>
      <dgm:spPr/>
      <dgm:t>
        <a:bodyPr/>
        <a:lstStyle/>
        <a:p>
          <a:endParaRPr lang="en-GB"/>
        </a:p>
      </dgm:t>
    </dgm:pt>
    <dgm:pt modelId="{343BCDBF-CD5C-47CE-B793-D705357CBA23}" type="sibTrans" cxnId="{732433D2-BCA0-4759-A25E-ADB2135904DC}">
      <dgm:prSet/>
      <dgm:spPr>
        <a:xfrm>
          <a:off x="1621722" y="628300"/>
          <a:ext cx="4362900" cy="4362900"/>
        </a:xfrm>
        <a:custGeom>
          <a:avLst/>
          <a:gdLst/>
          <a:ahLst/>
          <a:cxnLst/>
          <a:rect l="0" t="0" r="0" b="0"/>
          <a:pathLst>
            <a:path>
              <a:moveTo>
                <a:pt x="103921" y="2846730"/>
              </a:moveTo>
              <a:arcTo wR="2181450" hR="2181450" stAng="9734612" swAng="1062889"/>
            </a:path>
          </a:pathLst>
        </a:custGeom>
        <a:noFill/>
        <a:ln w="9525" cap="flat" cmpd="sng" algn="ctr">
          <a:solidFill>
            <a:srgbClr val="4F81BD">
              <a:hueOff val="0"/>
              <a:satOff val="0"/>
              <a:lumOff val="0"/>
              <a:alphaOff val="0"/>
            </a:srgbClr>
          </a:solidFill>
          <a:prstDash val="solid"/>
          <a:tailEnd type="arrow"/>
        </a:ln>
        <a:effectLst/>
      </dgm:spPr>
      <dgm:t>
        <a:bodyPr/>
        <a:lstStyle/>
        <a:p>
          <a:endParaRPr lang="en-GB"/>
        </a:p>
      </dgm:t>
    </dgm:pt>
    <dgm:pt modelId="{C2C8042C-4FBE-41E2-BE9B-228D8D3FAB7E}">
      <dgm:prSet phldrT="[Text]" custT="1">
        <dgm:style>
          <a:lnRef idx="1">
            <a:schemeClr val="accent5"/>
          </a:lnRef>
          <a:fillRef idx="2">
            <a:schemeClr val="accent5"/>
          </a:fillRef>
          <a:effectRef idx="1">
            <a:schemeClr val="accent5"/>
          </a:effectRef>
          <a:fontRef idx="minor">
            <a:schemeClr val="dk1"/>
          </a:fontRef>
        </dgm:style>
      </dgm:prSet>
      <dgm:spPr>
        <a:xfrm>
          <a:off x="894641" y="1498447"/>
          <a:ext cx="1680737" cy="1092479"/>
        </a:xfrm>
        <a:prstGeom prst="roundRect">
          <a:avLst/>
        </a:prstGeom>
        <a:gradFill rotWithShape="1">
          <a:gsLst>
            <a:gs pos="0">
              <a:srgbClr val="4BACC6">
                <a:tint val="50000"/>
                <a:satMod val="300000"/>
              </a:srgbClr>
            </a:gs>
            <a:gs pos="35000">
              <a:srgbClr val="4BACC6">
                <a:tint val="37000"/>
                <a:satMod val="300000"/>
              </a:srgbClr>
            </a:gs>
            <a:gs pos="100000">
              <a:srgbClr val="4BACC6">
                <a:tint val="15000"/>
                <a:satMod val="350000"/>
              </a:srgbClr>
            </a:gs>
          </a:gsLst>
          <a:lin ang="16200000" scaled="1"/>
        </a:gradFill>
        <a:ln w="9525" cap="flat" cmpd="sng" algn="ctr">
          <a:solidFill>
            <a:srgbClr val="4BACC6">
              <a:shade val="95000"/>
              <a:satMod val="105000"/>
            </a:srgbClr>
          </a:solidFill>
          <a:prstDash val="solid"/>
        </a:ln>
        <a:effectLst>
          <a:outerShdw blurRad="40000" dist="20000" dir="5400000" rotWithShape="0">
            <a:srgbClr val="000000">
              <a:alpha val="38000"/>
            </a:srgbClr>
          </a:outerShdw>
        </a:effectLst>
      </dgm:spPr>
      <dgm:t>
        <a:bodyPr/>
        <a:lstStyle/>
        <a:p>
          <a:r>
            <a:rPr lang="en-GB" sz="2000" dirty="0" smtClean="0">
              <a:solidFill>
                <a:sysClr val="windowText" lastClr="000000"/>
              </a:solidFill>
              <a:latin typeface="Calibri"/>
              <a:ea typeface="+mn-ea"/>
              <a:cs typeface="+mn-cs"/>
            </a:rPr>
            <a:t>Actions taken must be Least Restrictive</a:t>
          </a:r>
          <a:endParaRPr lang="en-GB" sz="2000" dirty="0">
            <a:solidFill>
              <a:sysClr val="windowText" lastClr="000000"/>
            </a:solidFill>
            <a:latin typeface="Calibri"/>
            <a:ea typeface="+mn-ea"/>
            <a:cs typeface="+mn-cs"/>
          </a:endParaRPr>
        </a:p>
      </dgm:t>
    </dgm:pt>
    <dgm:pt modelId="{AD49E77D-EB0C-4EBF-AEB6-74B150C75E9E}" type="parTrans" cxnId="{2A96928C-05A8-4476-B89F-BC656D959722}">
      <dgm:prSet/>
      <dgm:spPr/>
      <dgm:t>
        <a:bodyPr/>
        <a:lstStyle/>
        <a:p>
          <a:endParaRPr lang="en-GB"/>
        </a:p>
      </dgm:t>
    </dgm:pt>
    <dgm:pt modelId="{2A94F153-F535-4EC2-B0ED-BCDE5F6C6793}" type="sibTrans" cxnId="{2A96928C-05A8-4476-B89F-BC656D959722}">
      <dgm:prSet/>
      <dgm:spPr>
        <a:xfrm>
          <a:off x="1584800" y="589995"/>
          <a:ext cx="4362900" cy="4362900"/>
        </a:xfrm>
        <a:custGeom>
          <a:avLst/>
          <a:gdLst/>
          <a:ahLst/>
          <a:cxnLst/>
          <a:rect l="0" t="0" r="0" b="0"/>
          <a:pathLst>
            <a:path>
              <a:moveTo>
                <a:pt x="574377" y="706308"/>
              </a:moveTo>
              <a:arcTo wR="2181450" hR="2181450" stAng="13352940" swAng="1264502"/>
            </a:path>
          </a:pathLst>
        </a:custGeom>
        <a:noFill/>
        <a:ln w="9525" cap="flat" cmpd="sng" algn="ctr">
          <a:solidFill>
            <a:srgbClr val="4F81BD">
              <a:hueOff val="0"/>
              <a:satOff val="0"/>
              <a:lumOff val="0"/>
              <a:alphaOff val="0"/>
            </a:srgbClr>
          </a:solidFill>
          <a:prstDash val="solid"/>
          <a:tailEnd type="arrow"/>
        </a:ln>
        <a:effectLst/>
      </dgm:spPr>
      <dgm:t>
        <a:bodyPr/>
        <a:lstStyle/>
        <a:p>
          <a:endParaRPr lang="en-GB"/>
        </a:p>
      </dgm:t>
    </dgm:pt>
    <dgm:pt modelId="{21C3E62E-E615-401D-95DB-A0A7A635D446}" type="pres">
      <dgm:prSet presAssocID="{8B1393E5-9C82-437E-82C4-5A190F0909B8}" presName="cycle" presStyleCnt="0">
        <dgm:presLayoutVars>
          <dgm:dir/>
          <dgm:resizeHandles val="exact"/>
        </dgm:presLayoutVars>
      </dgm:prSet>
      <dgm:spPr/>
      <dgm:t>
        <a:bodyPr/>
        <a:lstStyle/>
        <a:p>
          <a:endParaRPr lang="en-GB"/>
        </a:p>
      </dgm:t>
    </dgm:pt>
    <dgm:pt modelId="{7A30F136-F505-4B93-B39F-6215D7C78C12}" type="pres">
      <dgm:prSet presAssocID="{2ECCD1D0-F8BE-4C1E-87C8-81DFCA33E31E}" presName="node" presStyleLbl="node1" presStyleIdx="0" presStyleCnt="5">
        <dgm:presLayoutVars>
          <dgm:bulletEnabled val="1"/>
        </dgm:presLayoutVars>
      </dgm:prSet>
      <dgm:spPr/>
      <dgm:t>
        <a:bodyPr/>
        <a:lstStyle/>
        <a:p>
          <a:endParaRPr lang="en-GB"/>
        </a:p>
      </dgm:t>
    </dgm:pt>
    <dgm:pt modelId="{88D48026-1A4D-436A-94A8-F3DDBAE49EB4}" type="pres">
      <dgm:prSet presAssocID="{2ECCD1D0-F8BE-4C1E-87C8-81DFCA33E31E}" presName="spNode" presStyleCnt="0"/>
      <dgm:spPr/>
    </dgm:pt>
    <dgm:pt modelId="{F1BAEC29-4146-472B-B4C2-2E965FD570FB}" type="pres">
      <dgm:prSet presAssocID="{BD726652-9E72-4898-BA86-D8984E769058}" presName="sibTrans" presStyleLbl="sibTrans1D1" presStyleIdx="0" presStyleCnt="5"/>
      <dgm:spPr/>
      <dgm:t>
        <a:bodyPr/>
        <a:lstStyle/>
        <a:p>
          <a:endParaRPr lang="en-GB"/>
        </a:p>
      </dgm:t>
    </dgm:pt>
    <dgm:pt modelId="{806FDC63-BEDC-46A1-9843-26FA042C39D9}" type="pres">
      <dgm:prSet presAssocID="{119FAB14-F7F4-4332-B736-827A7BC0D471}" presName="node" presStyleLbl="node1" presStyleIdx="1" presStyleCnt="5" custScaleX="173764">
        <dgm:presLayoutVars>
          <dgm:bulletEnabled val="1"/>
        </dgm:presLayoutVars>
      </dgm:prSet>
      <dgm:spPr/>
      <dgm:t>
        <a:bodyPr/>
        <a:lstStyle/>
        <a:p>
          <a:endParaRPr lang="en-GB"/>
        </a:p>
      </dgm:t>
    </dgm:pt>
    <dgm:pt modelId="{9EB97DB1-08F9-41FA-923C-9C12204BAE3B}" type="pres">
      <dgm:prSet presAssocID="{119FAB14-F7F4-4332-B736-827A7BC0D471}" presName="spNode" presStyleCnt="0"/>
      <dgm:spPr/>
    </dgm:pt>
    <dgm:pt modelId="{CD679A57-9048-42F4-B93C-CE683665CAA5}" type="pres">
      <dgm:prSet presAssocID="{CA718141-CC8E-412E-9FDE-9A53F074EEDC}" presName="sibTrans" presStyleLbl="sibTrans1D1" presStyleIdx="1" presStyleCnt="5"/>
      <dgm:spPr/>
      <dgm:t>
        <a:bodyPr/>
        <a:lstStyle/>
        <a:p>
          <a:endParaRPr lang="en-GB"/>
        </a:p>
      </dgm:t>
    </dgm:pt>
    <dgm:pt modelId="{F1D6713E-38AC-43B1-A3EF-6BAE43759B28}" type="pres">
      <dgm:prSet presAssocID="{3E9DF90F-6F12-4CE3-B28F-A5E850B259C9}" presName="node" presStyleLbl="node1" presStyleIdx="2" presStyleCnt="5" custScaleX="167743" custRadScaleRad="96106" custRadScaleInc="-39725">
        <dgm:presLayoutVars>
          <dgm:bulletEnabled val="1"/>
        </dgm:presLayoutVars>
      </dgm:prSet>
      <dgm:spPr/>
      <dgm:t>
        <a:bodyPr/>
        <a:lstStyle/>
        <a:p>
          <a:endParaRPr lang="en-GB"/>
        </a:p>
      </dgm:t>
    </dgm:pt>
    <dgm:pt modelId="{703ED0F1-EF02-4637-9945-6B623B7268FE}" type="pres">
      <dgm:prSet presAssocID="{3E9DF90F-6F12-4CE3-B28F-A5E850B259C9}" presName="spNode" presStyleCnt="0"/>
      <dgm:spPr/>
    </dgm:pt>
    <dgm:pt modelId="{13C4D046-085D-4AEA-8BC8-50C26E0ED282}" type="pres">
      <dgm:prSet presAssocID="{6F9AD916-9A08-422A-9817-2B8AF3730CE9}" presName="sibTrans" presStyleLbl="sibTrans1D1" presStyleIdx="2" presStyleCnt="5"/>
      <dgm:spPr/>
      <dgm:t>
        <a:bodyPr/>
        <a:lstStyle/>
        <a:p>
          <a:endParaRPr lang="en-GB"/>
        </a:p>
      </dgm:t>
    </dgm:pt>
    <dgm:pt modelId="{D18B7CD5-34CF-4B44-8352-355873689A72}" type="pres">
      <dgm:prSet presAssocID="{1EA94A83-A1EF-49D1-A283-E3EED096C85B}" presName="node" presStyleLbl="node1" presStyleIdx="3" presStyleCnt="5" custScaleX="175696" custRadScaleRad="104628" custRadScaleInc="53915">
        <dgm:presLayoutVars>
          <dgm:bulletEnabled val="1"/>
        </dgm:presLayoutVars>
      </dgm:prSet>
      <dgm:spPr/>
      <dgm:t>
        <a:bodyPr/>
        <a:lstStyle/>
        <a:p>
          <a:endParaRPr lang="en-GB"/>
        </a:p>
      </dgm:t>
    </dgm:pt>
    <dgm:pt modelId="{AD0A2B5F-7D84-4787-BD54-463D148B7B65}" type="pres">
      <dgm:prSet presAssocID="{1EA94A83-A1EF-49D1-A283-E3EED096C85B}" presName="spNode" presStyleCnt="0"/>
      <dgm:spPr/>
    </dgm:pt>
    <dgm:pt modelId="{6585C1CF-DE83-4811-A52B-680F8235DF2C}" type="pres">
      <dgm:prSet presAssocID="{343BCDBF-CD5C-47CE-B793-D705357CBA23}" presName="sibTrans" presStyleLbl="sibTrans1D1" presStyleIdx="3" presStyleCnt="5"/>
      <dgm:spPr/>
      <dgm:t>
        <a:bodyPr/>
        <a:lstStyle/>
        <a:p>
          <a:endParaRPr lang="en-GB"/>
        </a:p>
      </dgm:t>
    </dgm:pt>
    <dgm:pt modelId="{0A78B849-8C5A-498D-823E-678539275C79}" type="pres">
      <dgm:prSet presAssocID="{C2C8042C-4FBE-41E2-BE9B-228D8D3FAB7E}" presName="node" presStyleLbl="node1" presStyleIdx="4" presStyleCnt="5" custScaleX="189092" custRadScaleRad="103093" custRadScaleInc="-1236">
        <dgm:presLayoutVars>
          <dgm:bulletEnabled val="1"/>
        </dgm:presLayoutVars>
      </dgm:prSet>
      <dgm:spPr/>
      <dgm:t>
        <a:bodyPr/>
        <a:lstStyle/>
        <a:p>
          <a:endParaRPr lang="en-GB"/>
        </a:p>
      </dgm:t>
    </dgm:pt>
    <dgm:pt modelId="{CE2288BC-D011-48C1-9824-097D0D89C62A}" type="pres">
      <dgm:prSet presAssocID="{C2C8042C-4FBE-41E2-BE9B-228D8D3FAB7E}" presName="spNode" presStyleCnt="0"/>
      <dgm:spPr/>
    </dgm:pt>
    <dgm:pt modelId="{9E4A5A5A-E0EF-4D30-89BE-B7EFDB40F8DA}" type="pres">
      <dgm:prSet presAssocID="{2A94F153-F535-4EC2-B0ED-BCDE5F6C6793}" presName="sibTrans" presStyleLbl="sibTrans1D1" presStyleIdx="4" presStyleCnt="5"/>
      <dgm:spPr/>
      <dgm:t>
        <a:bodyPr/>
        <a:lstStyle/>
        <a:p>
          <a:endParaRPr lang="en-GB"/>
        </a:p>
      </dgm:t>
    </dgm:pt>
  </dgm:ptLst>
  <dgm:cxnLst>
    <dgm:cxn modelId="{C53ED8AD-BDAD-4D08-8DED-0AB51342768A}" type="presOf" srcId="{6F9AD916-9A08-422A-9817-2B8AF3730CE9}" destId="{13C4D046-085D-4AEA-8BC8-50C26E0ED282}" srcOrd="0" destOrd="0" presId="urn:microsoft.com/office/officeart/2005/8/layout/cycle5"/>
    <dgm:cxn modelId="{FDAB61CF-864B-4F0B-AF90-2D749BCEB631}" type="presOf" srcId="{119FAB14-F7F4-4332-B736-827A7BC0D471}" destId="{806FDC63-BEDC-46A1-9843-26FA042C39D9}" srcOrd="0" destOrd="0" presId="urn:microsoft.com/office/officeart/2005/8/layout/cycle5"/>
    <dgm:cxn modelId="{235D0766-8551-4442-94B1-D8A31D9FBEC8}" type="presOf" srcId="{2ECCD1D0-F8BE-4C1E-87C8-81DFCA33E31E}" destId="{7A30F136-F505-4B93-B39F-6215D7C78C12}" srcOrd="0" destOrd="0" presId="urn:microsoft.com/office/officeart/2005/8/layout/cycle5"/>
    <dgm:cxn modelId="{7CABE2FD-EA24-4ACB-B9D4-2B23359B2B14}" srcId="{8B1393E5-9C82-437E-82C4-5A190F0909B8}" destId="{119FAB14-F7F4-4332-B736-827A7BC0D471}" srcOrd="1" destOrd="0" parTransId="{A61AFE0D-D961-4619-B7D7-453EC7FA3082}" sibTransId="{CA718141-CC8E-412E-9FDE-9A53F074EEDC}"/>
    <dgm:cxn modelId="{31399352-E3A0-4514-907E-F596A87C30FF}" type="presOf" srcId="{1EA94A83-A1EF-49D1-A283-E3EED096C85B}" destId="{D18B7CD5-34CF-4B44-8352-355873689A72}" srcOrd="0" destOrd="0" presId="urn:microsoft.com/office/officeart/2005/8/layout/cycle5"/>
    <dgm:cxn modelId="{A561BCA5-9117-45E7-AB94-7330D16CC19E}" type="presOf" srcId="{343BCDBF-CD5C-47CE-B793-D705357CBA23}" destId="{6585C1CF-DE83-4811-A52B-680F8235DF2C}" srcOrd="0" destOrd="0" presId="urn:microsoft.com/office/officeart/2005/8/layout/cycle5"/>
    <dgm:cxn modelId="{AF873BE0-2BC2-430A-B89B-7641F16C07C2}" type="presOf" srcId="{3E9DF90F-6F12-4CE3-B28F-A5E850B259C9}" destId="{F1D6713E-38AC-43B1-A3EF-6BAE43759B28}" srcOrd="0" destOrd="0" presId="urn:microsoft.com/office/officeart/2005/8/layout/cycle5"/>
    <dgm:cxn modelId="{732433D2-BCA0-4759-A25E-ADB2135904DC}" srcId="{8B1393E5-9C82-437E-82C4-5A190F0909B8}" destId="{1EA94A83-A1EF-49D1-A283-E3EED096C85B}" srcOrd="3" destOrd="0" parTransId="{B96F9936-0CAD-4971-A199-9BC8CC743E11}" sibTransId="{343BCDBF-CD5C-47CE-B793-D705357CBA23}"/>
    <dgm:cxn modelId="{F14D5608-25A7-4C93-9910-B1B0A1FF2AD0}" type="presOf" srcId="{2A94F153-F535-4EC2-B0ED-BCDE5F6C6793}" destId="{9E4A5A5A-E0EF-4D30-89BE-B7EFDB40F8DA}" srcOrd="0" destOrd="0" presId="urn:microsoft.com/office/officeart/2005/8/layout/cycle5"/>
    <dgm:cxn modelId="{9DA102D0-F357-4711-9574-108136B0D1DB}" type="presOf" srcId="{BD726652-9E72-4898-BA86-D8984E769058}" destId="{F1BAEC29-4146-472B-B4C2-2E965FD570FB}" srcOrd="0" destOrd="0" presId="urn:microsoft.com/office/officeart/2005/8/layout/cycle5"/>
    <dgm:cxn modelId="{025D8266-52B6-4F43-9927-F29C0CC42A25}" type="presOf" srcId="{C2C8042C-4FBE-41E2-BE9B-228D8D3FAB7E}" destId="{0A78B849-8C5A-498D-823E-678539275C79}" srcOrd="0" destOrd="0" presId="urn:microsoft.com/office/officeart/2005/8/layout/cycle5"/>
    <dgm:cxn modelId="{2A96928C-05A8-4476-B89F-BC656D959722}" srcId="{8B1393E5-9C82-437E-82C4-5A190F0909B8}" destId="{C2C8042C-4FBE-41E2-BE9B-228D8D3FAB7E}" srcOrd="4" destOrd="0" parTransId="{AD49E77D-EB0C-4EBF-AEB6-74B150C75E9E}" sibTransId="{2A94F153-F535-4EC2-B0ED-BCDE5F6C6793}"/>
    <dgm:cxn modelId="{777250AC-3389-4117-B476-63DFF34F7814}" srcId="{8B1393E5-9C82-437E-82C4-5A190F0909B8}" destId="{3E9DF90F-6F12-4CE3-B28F-A5E850B259C9}" srcOrd="2" destOrd="0" parTransId="{ADB2817F-DF51-46F1-ABC5-123840454E33}" sibTransId="{6F9AD916-9A08-422A-9817-2B8AF3730CE9}"/>
    <dgm:cxn modelId="{F1DFC4AC-E903-4762-AD8D-565414CE2C81}" srcId="{8B1393E5-9C82-437E-82C4-5A190F0909B8}" destId="{2ECCD1D0-F8BE-4C1E-87C8-81DFCA33E31E}" srcOrd="0" destOrd="0" parTransId="{09E4D600-AE87-4BA3-9878-09451F634A41}" sibTransId="{BD726652-9E72-4898-BA86-D8984E769058}"/>
    <dgm:cxn modelId="{9E818008-F637-4585-9E7F-706C17C9022C}" type="presOf" srcId="{CA718141-CC8E-412E-9FDE-9A53F074EEDC}" destId="{CD679A57-9048-42F4-B93C-CE683665CAA5}" srcOrd="0" destOrd="0" presId="urn:microsoft.com/office/officeart/2005/8/layout/cycle5"/>
    <dgm:cxn modelId="{2E66241E-D0CD-49AE-B8F1-25AC0C3A9C04}" type="presOf" srcId="{8B1393E5-9C82-437E-82C4-5A190F0909B8}" destId="{21C3E62E-E615-401D-95DB-A0A7A635D446}" srcOrd="0" destOrd="0" presId="urn:microsoft.com/office/officeart/2005/8/layout/cycle5"/>
    <dgm:cxn modelId="{2079D327-02EE-4AE5-A2B8-CFEB9CE4C8F5}" type="presParOf" srcId="{21C3E62E-E615-401D-95DB-A0A7A635D446}" destId="{7A30F136-F505-4B93-B39F-6215D7C78C12}" srcOrd="0" destOrd="0" presId="urn:microsoft.com/office/officeart/2005/8/layout/cycle5"/>
    <dgm:cxn modelId="{8ADF2CD5-ABF9-43B1-A700-917E06016574}" type="presParOf" srcId="{21C3E62E-E615-401D-95DB-A0A7A635D446}" destId="{88D48026-1A4D-436A-94A8-F3DDBAE49EB4}" srcOrd="1" destOrd="0" presId="urn:microsoft.com/office/officeart/2005/8/layout/cycle5"/>
    <dgm:cxn modelId="{5C00A43C-A79D-4FD1-A75B-A0A7149C1D47}" type="presParOf" srcId="{21C3E62E-E615-401D-95DB-A0A7A635D446}" destId="{F1BAEC29-4146-472B-B4C2-2E965FD570FB}" srcOrd="2" destOrd="0" presId="urn:microsoft.com/office/officeart/2005/8/layout/cycle5"/>
    <dgm:cxn modelId="{2F733F79-E577-482A-8A3C-ABA22576E53C}" type="presParOf" srcId="{21C3E62E-E615-401D-95DB-A0A7A635D446}" destId="{806FDC63-BEDC-46A1-9843-26FA042C39D9}" srcOrd="3" destOrd="0" presId="urn:microsoft.com/office/officeart/2005/8/layout/cycle5"/>
    <dgm:cxn modelId="{8D39D7C2-BFFE-44E4-BF03-40C5170CB4E9}" type="presParOf" srcId="{21C3E62E-E615-401D-95DB-A0A7A635D446}" destId="{9EB97DB1-08F9-41FA-923C-9C12204BAE3B}" srcOrd="4" destOrd="0" presId="urn:microsoft.com/office/officeart/2005/8/layout/cycle5"/>
    <dgm:cxn modelId="{70B8A677-74C1-414A-8A0E-BAFDDB458754}" type="presParOf" srcId="{21C3E62E-E615-401D-95DB-A0A7A635D446}" destId="{CD679A57-9048-42F4-B93C-CE683665CAA5}" srcOrd="5" destOrd="0" presId="urn:microsoft.com/office/officeart/2005/8/layout/cycle5"/>
    <dgm:cxn modelId="{FDCEE8DE-F31F-4530-AF52-E5C1B01B88B4}" type="presParOf" srcId="{21C3E62E-E615-401D-95DB-A0A7A635D446}" destId="{F1D6713E-38AC-43B1-A3EF-6BAE43759B28}" srcOrd="6" destOrd="0" presId="urn:microsoft.com/office/officeart/2005/8/layout/cycle5"/>
    <dgm:cxn modelId="{495A2E82-E516-4C61-AF8A-E313B39A52CE}" type="presParOf" srcId="{21C3E62E-E615-401D-95DB-A0A7A635D446}" destId="{703ED0F1-EF02-4637-9945-6B623B7268FE}" srcOrd="7" destOrd="0" presId="urn:microsoft.com/office/officeart/2005/8/layout/cycle5"/>
    <dgm:cxn modelId="{218FB2B0-5BF3-4757-BD25-D7A0A67B3D9B}" type="presParOf" srcId="{21C3E62E-E615-401D-95DB-A0A7A635D446}" destId="{13C4D046-085D-4AEA-8BC8-50C26E0ED282}" srcOrd="8" destOrd="0" presId="urn:microsoft.com/office/officeart/2005/8/layout/cycle5"/>
    <dgm:cxn modelId="{529A9913-B9E0-4C1F-8AB8-F8D32D5D40C5}" type="presParOf" srcId="{21C3E62E-E615-401D-95DB-A0A7A635D446}" destId="{D18B7CD5-34CF-4B44-8352-355873689A72}" srcOrd="9" destOrd="0" presId="urn:microsoft.com/office/officeart/2005/8/layout/cycle5"/>
    <dgm:cxn modelId="{CF7851E3-0EF9-4BF9-9152-CC0E016BC7C1}" type="presParOf" srcId="{21C3E62E-E615-401D-95DB-A0A7A635D446}" destId="{AD0A2B5F-7D84-4787-BD54-463D148B7B65}" srcOrd="10" destOrd="0" presId="urn:microsoft.com/office/officeart/2005/8/layout/cycle5"/>
    <dgm:cxn modelId="{5240F791-C254-4EF0-9D7C-B1CE612724A6}" type="presParOf" srcId="{21C3E62E-E615-401D-95DB-A0A7A635D446}" destId="{6585C1CF-DE83-4811-A52B-680F8235DF2C}" srcOrd="11" destOrd="0" presId="urn:microsoft.com/office/officeart/2005/8/layout/cycle5"/>
    <dgm:cxn modelId="{B6333BA9-141E-42A2-B5C6-B14BDE8E7C49}" type="presParOf" srcId="{21C3E62E-E615-401D-95DB-A0A7A635D446}" destId="{0A78B849-8C5A-498D-823E-678539275C79}" srcOrd="12" destOrd="0" presId="urn:microsoft.com/office/officeart/2005/8/layout/cycle5"/>
    <dgm:cxn modelId="{9F274635-5EBA-400B-92DF-ED3DFE3342EA}" type="presParOf" srcId="{21C3E62E-E615-401D-95DB-A0A7A635D446}" destId="{CE2288BC-D011-48C1-9824-097D0D89C62A}" srcOrd="13" destOrd="0" presId="urn:microsoft.com/office/officeart/2005/8/layout/cycle5"/>
    <dgm:cxn modelId="{0201847F-AC52-498E-B2F9-C8908B95FEC1}" type="presParOf" srcId="{21C3E62E-E615-401D-95DB-A0A7A635D446}" destId="{9E4A5A5A-E0EF-4D30-89BE-B7EFDB40F8DA}" srcOrd="14"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30F136-F505-4B93-B39F-6215D7C78C12}">
      <dsp:nvSpPr>
        <dsp:cNvPr id="0" name=""/>
        <dsp:cNvSpPr/>
      </dsp:nvSpPr>
      <dsp:spPr>
        <a:xfrm>
          <a:off x="3189648" y="869"/>
          <a:ext cx="1680737" cy="1092479"/>
        </a:xfrm>
        <a:prstGeom prst="roundRect">
          <a:avLst/>
        </a:prstGeom>
        <a:gradFill rotWithShape="1">
          <a:gsLst>
            <a:gs pos="0">
              <a:srgbClr val="8064A2">
                <a:tint val="50000"/>
                <a:satMod val="300000"/>
              </a:srgbClr>
            </a:gs>
            <a:gs pos="35000">
              <a:srgbClr val="8064A2">
                <a:tint val="37000"/>
                <a:satMod val="300000"/>
              </a:srgbClr>
            </a:gs>
            <a:gs pos="100000">
              <a:srgbClr val="8064A2">
                <a:tint val="15000"/>
                <a:satMod val="350000"/>
              </a:srgbClr>
            </a:gs>
          </a:gsLst>
          <a:lin ang="16200000" scaled="1"/>
        </a:gradFill>
        <a:ln w="9525" cap="flat" cmpd="sng" algn="ctr">
          <a:solidFill>
            <a:srgbClr val="8064A2">
              <a:shade val="95000"/>
              <a:satMod val="105000"/>
            </a:srgbClr>
          </a:solidFill>
          <a:prstDash val="solid"/>
          <a:miter lim="800000"/>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ysClr val="windowText" lastClr="000000"/>
              </a:solidFill>
              <a:latin typeface="Calibri"/>
              <a:ea typeface="+mn-ea"/>
              <a:cs typeface="+mn-cs"/>
            </a:rPr>
            <a:t>Capacity must be assumed</a:t>
          </a:r>
          <a:endParaRPr lang="en-GB" sz="2000" kern="1200" dirty="0">
            <a:solidFill>
              <a:sysClr val="windowText" lastClr="000000"/>
            </a:solidFill>
            <a:latin typeface="Calibri"/>
            <a:ea typeface="+mn-ea"/>
            <a:cs typeface="+mn-cs"/>
          </a:endParaRPr>
        </a:p>
      </dsp:txBody>
      <dsp:txXfrm>
        <a:off x="3242978" y="54199"/>
        <a:ext cx="1574077" cy="985819"/>
      </dsp:txXfrm>
    </dsp:sp>
    <dsp:sp modelId="{F1BAEC29-4146-472B-B4C2-2E965FD570FB}">
      <dsp:nvSpPr>
        <dsp:cNvPr id="0" name=""/>
        <dsp:cNvSpPr/>
      </dsp:nvSpPr>
      <dsp:spPr>
        <a:xfrm>
          <a:off x="1848567" y="547109"/>
          <a:ext cx="4362900" cy="4362900"/>
        </a:xfrm>
        <a:custGeom>
          <a:avLst/>
          <a:gdLst/>
          <a:ahLst/>
          <a:cxnLst/>
          <a:rect l="0" t="0" r="0" b="0"/>
          <a:pathLst>
            <a:path>
              <a:moveTo>
                <a:pt x="3246686" y="277770"/>
              </a:moveTo>
              <a:arcTo wR="2181450" hR="2181450" stAng="17953796" swAng="1210966"/>
            </a:path>
          </a:pathLst>
        </a:custGeom>
        <a:noFill/>
        <a:ln w="9525" cap="flat" cmpd="sng" algn="ctr">
          <a:solidFill>
            <a:srgbClr val="4F81BD">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806FDC63-BEDC-46A1-9843-26FA042C39D9}">
      <dsp:nvSpPr>
        <dsp:cNvPr id="0" name=""/>
        <dsp:cNvSpPr/>
      </dsp:nvSpPr>
      <dsp:spPr>
        <a:xfrm>
          <a:off x="4644441" y="1508214"/>
          <a:ext cx="2920517" cy="1092479"/>
        </a:xfrm>
        <a:prstGeom prst="roundRect">
          <a:avLst/>
        </a:prstGeom>
        <a:gradFill rotWithShape="1">
          <a:gsLst>
            <a:gs pos="0">
              <a:srgbClr val="C0504D">
                <a:tint val="50000"/>
                <a:satMod val="300000"/>
              </a:srgbClr>
            </a:gs>
            <a:gs pos="35000">
              <a:srgbClr val="C0504D">
                <a:tint val="37000"/>
                <a:satMod val="300000"/>
              </a:srgbClr>
            </a:gs>
            <a:gs pos="100000">
              <a:srgbClr val="C0504D">
                <a:tint val="15000"/>
                <a:satMod val="350000"/>
              </a:srgbClr>
            </a:gs>
          </a:gsLst>
          <a:lin ang="16200000" scaled="1"/>
        </a:gradFill>
        <a:ln w="9525" cap="flat" cmpd="sng" algn="ctr">
          <a:solidFill>
            <a:srgbClr val="C0504D">
              <a:shade val="95000"/>
              <a:satMod val="105000"/>
            </a:srgbClr>
          </a:solidFill>
          <a:prstDash val="solid"/>
          <a:miter lim="800000"/>
        </a:ln>
        <a:effectLst>
          <a:outerShdw blurRad="40000" dist="20000" dir="5400000" rotWithShape="0">
            <a:srgbClr val="000000">
              <a:alpha val="38000"/>
            </a:srgbClr>
          </a:outerShdw>
        </a:effectLst>
      </dsp:spPr>
      <dsp:style>
        <a:lnRef idx="1">
          <a:schemeClr val="accent2"/>
        </a:lnRef>
        <a:fillRef idx="2">
          <a:schemeClr val="accent2"/>
        </a:fillRef>
        <a:effectRef idx="1">
          <a:schemeClr val="accent2"/>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ysClr val="windowText" lastClr="000000"/>
              </a:solidFill>
              <a:latin typeface="Calibri"/>
              <a:ea typeface="+mn-ea"/>
              <a:cs typeface="+mn-cs"/>
            </a:rPr>
            <a:t>All steps must be taken to help them understand</a:t>
          </a:r>
          <a:endParaRPr lang="en-GB" sz="2000" kern="1200" dirty="0">
            <a:solidFill>
              <a:sysClr val="windowText" lastClr="000000"/>
            </a:solidFill>
            <a:latin typeface="Calibri"/>
            <a:ea typeface="+mn-ea"/>
            <a:cs typeface="+mn-cs"/>
          </a:endParaRPr>
        </a:p>
      </dsp:txBody>
      <dsp:txXfrm>
        <a:off x="4697771" y="1561544"/>
        <a:ext cx="2813857" cy="985819"/>
      </dsp:txXfrm>
    </dsp:sp>
    <dsp:sp modelId="{CD679A57-9048-42F4-B93C-CE683665CAA5}">
      <dsp:nvSpPr>
        <dsp:cNvPr id="0" name=""/>
        <dsp:cNvSpPr/>
      </dsp:nvSpPr>
      <dsp:spPr>
        <a:xfrm>
          <a:off x="1845303" y="373180"/>
          <a:ext cx="4362900" cy="4362900"/>
        </a:xfrm>
        <a:custGeom>
          <a:avLst/>
          <a:gdLst/>
          <a:ahLst/>
          <a:cxnLst/>
          <a:rect l="0" t="0" r="0" b="0"/>
          <a:pathLst>
            <a:path>
              <a:moveTo>
                <a:pt x="4358669" y="2317242"/>
              </a:moveTo>
              <a:arcTo wR="2181450" hR="2181450" stAng="21814133" swAng="1138741"/>
            </a:path>
          </a:pathLst>
        </a:custGeom>
        <a:noFill/>
        <a:ln w="9525" cap="flat" cmpd="sng" algn="ctr">
          <a:solidFill>
            <a:srgbClr val="4F81BD">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F1D6713E-38AC-43B1-A3EF-6BAE43759B28}">
      <dsp:nvSpPr>
        <dsp:cNvPr id="0" name=""/>
        <dsp:cNvSpPr/>
      </dsp:nvSpPr>
      <dsp:spPr>
        <a:xfrm>
          <a:off x="4116562" y="3650891"/>
          <a:ext cx="2819320" cy="1092479"/>
        </a:xfrm>
        <a:prstGeom prst="roundRect">
          <a:avLst/>
        </a:prstGeom>
        <a:gradFill rotWithShape="1">
          <a:gsLst>
            <a:gs pos="0">
              <a:sysClr val="windowText" lastClr="000000">
                <a:tint val="50000"/>
                <a:satMod val="300000"/>
              </a:sysClr>
            </a:gs>
            <a:gs pos="35000">
              <a:sysClr val="windowText" lastClr="000000">
                <a:tint val="37000"/>
                <a:satMod val="300000"/>
              </a:sysClr>
            </a:gs>
            <a:gs pos="100000">
              <a:sysClr val="windowText" lastClr="000000">
                <a:tint val="15000"/>
                <a:satMod val="350000"/>
              </a:sysClr>
            </a:gs>
          </a:gsLst>
          <a:lin ang="16200000" scaled="1"/>
        </a:gradFill>
        <a:ln w="9525" cap="flat" cmpd="sng" algn="ctr">
          <a:solidFill>
            <a:sysClr val="windowText" lastClr="000000">
              <a:shade val="95000"/>
              <a:satMod val="105000"/>
            </a:sysClr>
          </a:solidFill>
          <a:prstDash val="solid"/>
          <a:miter lim="800000"/>
        </a:ln>
        <a:effectLst>
          <a:outerShdw blurRad="40000" dist="20000" dir="5400000" rotWithShape="0">
            <a:srgbClr val="000000">
              <a:alpha val="38000"/>
            </a:srgbClr>
          </a:outerShdw>
        </a:effectLst>
      </dsp:spPr>
      <dsp:style>
        <a:lnRef idx="1">
          <a:schemeClr val="dk1"/>
        </a:lnRef>
        <a:fillRef idx="2">
          <a:schemeClr val="dk1"/>
        </a:fillRef>
        <a:effectRef idx="1">
          <a:schemeClr val="dk1"/>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ysClr val="windowText" lastClr="000000"/>
              </a:solidFill>
              <a:latin typeface="Calibri"/>
              <a:ea typeface="+mn-ea"/>
              <a:cs typeface="+mn-cs"/>
            </a:rPr>
            <a:t>An Unwise Decision does not mean they lack Capacity</a:t>
          </a:r>
          <a:endParaRPr lang="en-GB" sz="2000" kern="1200" dirty="0">
            <a:solidFill>
              <a:sysClr val="windowText" lastClr="000000"/>
            </a:solidFill>
            <a:latin typeface="Calibri"/>
            <a:ea typeface="+mn-ea"/>
            <a:cs typeface="+mn-cs"/>
          </a:endParaRPr>
        </a:p>
      </dsp:txBody>
      <dsp:txXfrm>
        <a:off x="4169892" y="3704221"/>
        <a:ext cx="2712660" cy="985819"/>
      </dsp:txXfrm>
    </dsp:sp>
    <dsp:sp modelId="{13C4D046-085D-4AEA-8BC8-50C26E0ED282}">
      <dsp:nvSpPr>
        <dsp:cNvPr id="0" name=""/>
        <dsp:cNvSpPr/>
      </dsp:nvSpPr>
      <dsp:spPr>
        <a:xfrm>
          <a:off x="1592924" y="546680"/>
          <a:ext cx="4362900" cy="4362900"/>
        </a:xfrm>
        <a:custGeom>
          <a:avLst/>
          <a:gdLst/>
          <a:ahLst/>
          <a:cxnLst/>
          <a:rect l="0" t="0" r="0" b="0"/>
          <a:pathLst>
            <a:path>
              <a:moveTo>
                <a:pt x="2542803" y="4332763"/>
              </a:moveTo>
              <a:arcTo wR="2181450" hR="2181450" stAng="4827906" swAng="1458746"/>
            </a:path>
          </a:pathLst>
        </a:custGeom>
        <a:noFill/>
        <a:ln w="9525" cap="flat" cmpd="sng" algn="ctr">
          <a:solidFill>
            <a:srgbClr val="4F81BD">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D18B7CD5-34CF-4B44-8352-355873689A72}">
      <dsp:nvSpPr>
        <dsp:cNvPr id="0" name=""/>
        <dsp:cNvSpPr/>
      </dsp:nvSpPr>
      <dsp:spPr>
        <a:xfrm>
          <a:off x="832547" y="3681529"/>
          <a:ext cx="2952989" cy="1092479"/>
        </a:xfrm>
        <a:prstGeom prst="roundRect">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miter lim="800000"/>
        </a:ln>
        <a:effectLst>
          <a:outerShdw blurRad="40000" dist="20000" dir="5400000" rotWithShape="0">
            <a:srgbClr val="000000">
              <a:alpha val="38000"/>
            </a:srgbClr>
          </a:outerShdw>
        </a:effectLst>
      </dsp:spPr>
      <dsp:style>
        <a:lnRef idx="1">
          <a:schemeClr val="accent6"/>
        </a:lnRef>
        <a:fillRef idx="2">
          <a:schemeClr val="accent6"/>
        </a:fillRef>
        <a:effectRef idx="1">
          <a:schemeClr val="accent6"/>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ysClr val="windowText" lastClr="000000"/>
              </a:solidFill>
              <a:latin typeface="Calibri"/>
              <a:ea typeface="+mn-ea"/>
              <a:cs typeface="+mn-cs"/>
            </a:rPr>
            <a:t>Any decisions must be in their Best Interest</a:t>
          </a:r>
          <a:endParaRPr lang="en-GB" sz="2000" kern="1200" dirty="0">
            <a:solidFill>
              <a:sysClr val="windowText" lastClr="000000"/>
            </a:solidFill>
            <a:latin typeface="Calibri"/>
            <a:ea typeface="+mn-ea"/>
            <a:cs typeface="+mn-cs"/>
          </a:endParaRPr>
        </a:p>
      </dsp:txBody>
      <dsp:txXfrm>
        <a:off x="885877" y="3734859"/>
        <a:ext cx="2846329" cy="985819"/>
      </dsp:txXfrm>
    </dsp:sp>
    <dsp:sp modelId="{6585C1CF-DE83-4811-A52B-680F8235DF2C}">
      <dsp:nvSpPr>
        <dsp:cNvPr id="0" name=""/>
        <dsp:cNvSpPr/>
      </dsp:nvSpPr>
      <dsp:spPr>
        <a:xfrm>
          <a:off x="1774307" y="628300"/>
          <a:ext cx="4362900" cy="4362900"/>
        </a:xfrm>
        <a:custGeom>
          <a:avLst/>
          <a:gdLst/>
          <a:ahLst/>
          <a:cxnLst/>
          <a:rect l="0" t="0" r="0" b="0"/>
          <a:pathLst>
            <a:path>
              <a:moveTo>
                <a:pt x="103921" y="2846730"/>
              </a:moveTo>
              <a:arcTo wR="2181450" hR="2181450" stAng="9734612" swAng="1062889"/>
            </a:path>
          </a:pathLst>
        </a:custGeom>
        <a:noFill/>
        <a:ln w="9525" cap="flat" cmpd="sng" algn="ctr">
          <a:solidFill>
            <a:srgbClr val="4F81BD">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 modelId="{0A78B849-8C5A-498D-823E-678539275C79}">
      <dsp:nvSpPr>
        <dsp:cNvPr id="0" name=""/>
        <dsp:cNvSpPr/>
      </dsp:nvSpPr>
      <dsp:spPr>
        <a:xfrm>
          <a:off x="298525" y="1498447"/>
          <a:ext cx="3178140" cy="1092479"/>
        </a:xfrm>
        <a:prstGeom prst="roundRect">
          <a:avLst/>
        </a:prstGeom>
        <a:gradFill rotWithShape="1">
          <a:gsLst>
            <a:gs pos="0">
              <a:srgbClr val="4BACC6">
                <a:tint val="50000"/>
                <a:satMod val="300000"/>
              </a:srgbClr>
            </a:gs>
            <a:gs pos="35000">
              <a:srgbClr val="4BACC6">
                <a:tint val="37000"/>
                <a:satMod val="300000"/>
              </a:srgbClr>
            </a:gs>
            <a:gs pos="100000">
              <a:srgbClr val="4BACC6">
                <a:tint val="15000"/>
                <a:satMod val="350000"/>
              </a:srgbClr>
            </a:gs>
          </a:gsLst>
          <a:lin ang="16200000" scaled="1"/>
        </a:gradFill>
        <a:ln w="9525" cap="flat" cmpd="sng" algn="ctr">
          <a:solidFill>
            <a:srgbClr val="4BACC6">
              <a:shade val="95000"/>
              <a:satMod val="105000"/>
            </a:srgbClr>
          </a:solidFill>
          <a:prstDash val="solid"/>
          <a:miter lim="800000"/>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GB" sz="2000" kern="1200" dirty="0" smtClean="0">
              <a:solidFill>
                <a:sysClr val="windowText" lastClr="000000"/>
              </a:solidFill>
              <a:latin typeface="Calibri"/>
              <a:ea typeface="+mn-ea"/>
              <a:cs typeface="+mn-cs"/>
            </a:rPr>
            <a:t>Actions taken must be Least Restrictive</a:t>
          </a:r>
          <a:endParaRPr lang="en-GB" sz="2000" kern="1200" dirty="0">
            <a:solidFill>
              <a:sysClr val="windowText" lastClr="000000"/>
            </a:solidFill>
            <a:latin typeface="Calibri"/>
            <a:ea typeface="+mn-ea"/>
            <a:cs typeface="+mn-cs"/>
          </a:endParaRPr>
        </a:p>
      </dsp:txBody>
      <dsp:txXfrm>
        <a:off x="351855" y="1551777"/>
        <a:ext cx="3071480" cy="985819"/>
      </dsp:txXfrm>
    </dsp:sp>
    <dsp:sp modelId="{9E4A5A5A-E0EF-4D30-89BE-B7EFDB40F8DA}">
      <dsp:nvSpPr>
        <dsp:cNvPr id="0" name=""/>
        <dsp:cNvSpPr/>
      </dsp:nvSpPr>
      <dsp:spPr>
        <a:xfrm>
          <a:off x="1737386" y="589995"/>
          <a:ext cx="4362900" cy="4362900"/>
        </a:xfrm>
        <a:custGeom>
          <a:avLst/>
          <a:gdLst/>
          <a:ahLst/>
          <a:cxnLst/>
          <a:rect l="0" t="0" r="0" b="0"/>
          <a:pathLst>
            <a:path>
              <a:moveTo>
                <a:pt x="574377" y="706308"/>
              </a:moveTo>
              <a:arcTo wR="2181450" hR="2181450" stAng="13352940" swAng="1264502"/>
            </a:path>
          </a:pathLst>
        </a:custGeom>
        <a:noFill/>
        <a:ln w="9525" cap="flat" cmpd="sng" algn="ctr">
          <a:solidFill>
            <a:srgbClr val="4F81BD">
              <a:hueOff val="0"/>
              <a:satOff val="0"/>
              <a:lumOff val="0"/>
              <a:alphaOff val="0"/>
            </a:srgb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13/03/2019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13/03/2019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kern="1200" dirty="0" smtClean="0">
                <a:solidFill>
                  <a:schemeClr val="tx1"/>
                </a:solidFill>
                <a:effectLst/>
                <a:latin typeface="Arial" panose="020B0604020202020204" pitchFamily="34" charset="0"/>
                <a:ea typeface="+mn-ea"/>
                <a:cs typeface="Arial" panose="020B0604020202020204" pitchFamily="34" charset="0"/>
              </a:rPr>
              <a:t>On successful completion of this module, learners will be able to:</a:t>
            </a:r>
          </a:p>
          <a:p>
            <a:endParaRPr lang="en-GB" sz="1100" kern="1200" dirty="0" smtClean="0">
              <a:solidFill>
                <a:schemeClr val="tx1"/>
              </a:solidFill>
              <a:effectLst/>
              <a:latin typeface="Arial" panose="020B0604020202020204" pitchFamily="34" charset="0"/>
              <a:ea typeface="+mn-ea"/>
              <a:cs typeface="Arial" panose="020B0604020202020204" pitchFamily="34" charset="0"/>
            </a:endParaRP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Define</a:t>
            </a:r>
            <a:r>
              <a:rPr lang="en-GB" sz="1100" kern="1200" dirty="0" smtClean="0">
                <a:solidFill>
                  <a:schemeClr val="tx1"/>
                </a:solidFill>
                <a:effectLst/>
                <a:latin typeface="Arial" panose="020B0604020202020204" pitchFamily="34" charset="0"/>
                <a:ea typeface="+mn-ea"/>
                <a:cs typeface="Arial" panose="020B0604020202020204" pitchFamily="34" charset="0"/>
              </a:rPr>
              <a:t> vulnerability within the context of operational policing including the personal aspect of vulnerability.</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how the police service can provide a professional and ethical service to vulnerable or at risk individuals or those who may be at risk.</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Outline</a:t>
            </a:r>
            <a:r>
              <a:rPr lang="en-GB" sz="1100" kern="1200" dirty="0" smtClean="0">
                <a:solidFill>
                  <a:schemeClr val="tx1"/>
                </a:solidFill>
                <a:effectLst/>
                <a:latin typeface="Arial" panose="020B0604020202020204" pitchFamily="34" charset="0"/>
                <a:ea typeface="+mn-ea"/>
                <a:cs typeface="Arial" panose="020B0604020202020204" pitchFamily="34" charset="0"/>
              </a:rPr>
              <a:t> factors and influences that can result in harm, or risk of harm to a vulnerable person.</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key considerations when responding to, initially dealing with and supporting a person who may be vulnerable, including how a vulnerable person may respond to police presence.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Describe</a:t>
            </a:r>
            <a:r>
              <a:rPr lang="en-GB" sz="1100" kern="1200" dirty="0" smtClean="0">
                <a:solidFill>
                  <a:schemeClr val="tx1"/>
                </a:solidFill>
                <a:effectLst/>
                <a:latin typeface="Arial" panose="020B0604020202020204" pitchFamily="34" charset="0"/>
                <a:ea typeface="+mn-ea"/>
                <a:cs typeface="Arial" panose="020B0604020202020204" pitchFamily="34" charset="0"/>
              </a:rPr>
              <a:t> key legislation and guidance used when dealing with a vulnerable person, including juveniles, places of safety and transport.</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Identify</a:t>
            </a:r>
            <a:r>
              <a:rPr lang="en-GB" sz="1100" kern="1200" dirty="0" smtClean="0">
                <a:solidFill>
                  <a:schemeClr val="tx1"/>
                </a:solidFill>
                <a:effectLst/>
                <a:latin typeface="Arial" panose="020B0604020202020204" pitchFamily="34" charset="0"/>
                <a:ea typeface="+mn-ea"/>
                <a:cs typeface="Arial" panose="020B0604020202020204" pitchFamily="34" charset="0"/>
              </a:rPr>
              <a:t> different legislation to be used when dealing with a vulnerable person in their own home.</a:t>
            </a:r>
          </a:p>
          <a:p>
            <a:pPr marL="228600" lvl="0" indent="-228600">
              <a:buFont typeface="+mj-lt"/>
              <a:buAutoNum type="arabicPeriod"/>
            </a:pPr>
            <a:r>
              <a:rPr lang="en-GB" sz="1100" b="1" kern="1200" dirty="0" smtClean="0">
                <a:solidFill>
                  <a:schemeClr val="tx1"/>
                </a:solidFill>
                <a:effectLst/>
                <a:latin typeface="Arial" panose="020B0604020202020204" pitchFamily="34" charset="0"/>
                <a:ea typeface="+mn-ea"/>
                <a:cs typeface="Arial" panose="020B0604020202020204" pitchFamily="34" charset="0"/>
              </a:rPr>
              <a:t>Summarise</a:t>
            </a:r>
            <a:r>
              <a:rPr lang="en-GB" sz="1100" kern="1200" dirty="0" smtClean="0">
                <a:solidFill>
                  <a:schemeClr val="tx1"/>
                </a:solidFill>
                <a:effectLst/>
                <a:latin typeface="Arial" panose="020B0604020202020204" pitchFamily="34" charset="0"/>
                <a:ea typeface="+mn-ea"/>
                <a:cs typeface="Arial" panose="020B0604020202020204" pitchFamily="34" charset="0"/>
              </a:rPr>
              <a:t> key considerations for use of restraint when dealing with a person suffering from mental ill health</a:t>
            </a:r>
          </a:p>
          <a:p>
            <a:r>
              <a:rPr lang="en-GB" sz="1100" kern="1200" dirty="0" smtClean="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5230783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dirty="0" smtClean="0">
                <a:latin typeface="Arial" panose="020B0604020202020204" pitchFamily="34" charset="0"/>
                <a:cs typeface="Arial" panose="020B0604020202020204" pitchFamily="34" charset="0"/>
              </a:rPr>
              <a:t>Trainer - Board blast.....5 minutes</a:t>
            </a:r>
          </a:p>
          <a:p>
            <a:pPr eaLnBrk="1" hangingPunct="1">
              <a:spcBef>
                <a:spcPct val="0"/>
              </a:spcBef>
              <a:defRPr/>
            </a:pPr>
            <a:endParaRPr lang="en-GB" altLang="en-US" sz="1100" dirty="0" smtClean="0">
              <a:latin typeface="Arial" panose="020B0604020202020204" pitchFamily="34" charset="0"/>
              <a:cs typeface="Arial" panose="020B0604020202020204" pitchFamily="34" charset="0"/>
            </a:endParaRPr>
          </a:p>
          <a:p>
            <a:pPr eaLnBrk="1" hangingPunct="1">
              <a:spcBef>
                <a:spcPct val="0"/>
              </a:spcBef>
              <a:defRPr/>
            </a:pPr>
            <a:r>
              <a:rPr lang="en-GB" altLang="en-US" sz="1100" dirty="0" smtClean="0">
                <a:latin typeface="Arial" panose="020B0604020202020204" pitchFamily="34" charset="0"/>
                <a:cs typeface="Arial" panose="020B0604020202020204" pitchFamily="34" charset="0"/>
              </a:rPr>
              <a:t>Learning disabilities is arrested or incomplete of the mind. It is not a mental disorder unless accompanied by aggravating features such as violence.</a:t>
            </a:r>
          </a:p>
          <a:p>
            <a:pPr eaLnBrk="1" hangingPunct="1">
              <a:spcBef>
                <a:spcPct val="0"/>
              </a:spcBef>
              <a:defRPr/>
            </a:pPr>
            <a:r>
              <a:rPr lang="en-GB" altLang="en-US" sz="1100" dirty="0" smtClean="0">
                <a:latin typeface="Arial" panose="020B0604020202020204" pitchFamily="34" charset="0"/>
                <a:cs typeface="Arial" panose="020B0604020202020204" pitchFamily="34" charset="0"/>
              </a:rPr>
              <a:t>Examples of Learning difficulties is Down Syndrome, Autism and Asperger's</a:t>
            </a:r>
          </a:p>
          <a:p>
            <a:pPr marL="285750" indent="-285750" eaLnBrk="1" hangingPunct="1">
              <a:spcBef>
                <a:spcPct val="0"/>
              </a:spcBef>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17% adults experience diagnosable mental health problems</a:t>
            </a:r>
          </a:p>
          <a:p>
            <a:pPr marL="285750" indent="-285750" eaLnBrk="1" hangingPunct="1">
              <a:spcBef>
                <a:spcPct val="0"/>
              </a:spcBef>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2-3% estimated to have a learning disability</a:t>
            </a:r>
          </a:p>
          <a:p>
            <a:pPr marL="285750" indent="-285750" eaLnBrk="1" hangingPunct="1">
              <a:spcBef>
                <a:spcPct val="0"/>
              </a:spcBef>
              <a:buFont typeface="Arial" panose="020B0604020202020204" pitchFamily="34" charset="0"/>
              <a:buChar char="•"/>
              <a:defRPr/>
            </a:pPr>
            <a:r>
              <a:rPr lang="en-GB" altLang="en-US" sz="1100" dirty="0" smtClean="0">
                <a:latin typeface="Arial" panose="020B0604020202020204" pitchFamily="34" charset="0"/>
                <a:cs typeface="Arial" panose="020B0604020202020204" pitchFamily="34" charset="0"/>
              </a:rPr>
              <a:t>4% Have severe dyslexia</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4152493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b="1" dirty="0" smtClean="0">
                <a:latin typeface="Arial" panose="020B0604020202020204" pitchFamily="34" charset="0"/>
                <a:cs typeface="Arial" panose="020B0604020202020204" pitchFamily="34" charset="0"/>
              </a:rPr>
              <a:t>Group work</a:t>
            </a:r>
          </a:p>
          <a:p>
            <a:pPr eaLnBrk="1" hangingPunct="1">
              <a:spcBef>
                <a:spcPct val="0"/>
              </a:spcBef>
            </a:pPr>
            <a:r>
              <a:rPr lang="en-GB" altLang="en-US" sz="1100" dirty="0" smtClean="0">
                <a:latin typeface="Arial" panose="020B0604020202020204" pitchFamily="34" charset="0"/>
                <a:cs typeface="Arial" panose="020B0604020202020204" pitchFamily="34" charset="0"/>
              </a:rPr>
              <a:t>20 minutes Carousel Exercise [Trainer </a:t>
            </a:r>
            <a:r>
              <a:rPr lang="en-GB" altLang="en-US" sz="1100" dirty="0" err="1" smtClean="0">
                <a:latin typeface="Arial" panose="020B0604020202020204" pitchFamily="34" charset="0"/>
                <a:cs typeface="Arial" panose="020B0604020202020204" pitchFamily="34" charset="0"/>
              </a:rPr>
              <a:t>Discression</a:t>
            </a:r>
            <a:r>
              <a:rPr lang="en-GB" altLang="en-US" sz="1100" dirty="0" smtClean="0">
                <a:latin typeface="Arial" panose="020B0604020202020204" pitchFamily="34" charset="0"/>
                <a:cs typeface="Arial" panose="020B0604020202020204" pitchFamily="34" charset="0"/>
              </a:rPr>
              <a:t>]</a:t>
            </a:r>
          </a:p>
          <a:p>
            <a:pPr eaLnBrk="1" hangingPunct="1">
              <a:spcBef>
                <a:spcPct val="0"/>
              </a:spcBef>
            </a:pPr>
            <a:r>
              <a:rPr lang="en-GB" altLang="en-US" sz="1100" dirty="0" smtClean="0">
                <a:latin typeface="Arial" panose="020B0604020202020204" pitchFamily="34" charset="0"/>
                <a:cs typeface="Arial" panose="020B0604020202020204" pitchFamily="34" charset="0"/>
              </a:rPr>
              <a:t>Discuss and record  the various situations where police officers would come across someone who appears to be suffering from mental illness. </a:t>
            </a:r>
          </a:p>
          <a:p>
            <a:pPr eaLnBrk="1" hangingPunct="1">
              <a:spcBef>
                <a:spcPct val="0"/>
              </a:spcBef>
            </a:pPr>
            <a:r>
              <a:rPr lang="en-GB" altLang="en-US" sz="1100" dirty="0" smtClean="0">
                <a:latin typeface="Arial" panose="020B0604020202020204" pitchFamily="34" charset="0"/>
                <a:cs typeface="Arial" panose="020B0604020202020204" pitchFamily="34" charset="0"/>
              </a:rPr>
              <a:t>Flip chart in groups. Spokes person to feed back</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b="1" dirty="0" smtClean="0">
                <a:latin typeface="Arial" panose="020B0604020202020204" pitchFamily="34" charset="0"/>
                <a:cs typeface="Arial" panose="020B0604020202020204" pitchFamily="34" charset="0"/>
              </a:rPr>
              <a:t>Feedback should include:</a:t>
            </a:r>
          </a:p>
          <a:p>
            <a:pPr eaLnBrk="1" hangingPunct="1">
              <a:spcBef>
                <a:spcPct val="0"/>
              </a:spcBef>
            </a:pPr>
            <a:r>
              <a:rPr lang="en-GB" altLang="en-US" sz="1100" dirty="0" smtClean="0">
                <a:latin typeface="Arial" panose="020B0604020202020204" pitchFamily="34" charset="0"/>
                <a:cs typeface="Arial" panose="020B0604020202020204" pitchFamily="34" charset="0"/>
              </a:rPr>
              <a:t>Those receiving Care in the community , including CTO &amp; SCT</a:t>
            </a:r>
          </a:p>
          <a:p>
            <a:pPr eaLnBrk="1" hangingPunct="1">
              <a:spcBef>
                <a:spcPct val="0"/>
              </a:spcBef>
            </a:pPr>
            <a:r>
              <a:rPr lang="en-GB" altLang="en-US" sz="1100" dirty="0" smtClean="0">
                <a:latin typeface="Arial" panose="020B0604020202020204" pitchFamily="34" charset="0"/>
                <a:cs typeface="Arial" panose="020B0604020202020204" pitchFamily="34" charset="0"/>
              </a:rPr>
              <a:t>Mentally disordered offenders</a:t>
            </a:r>
          </a:p>
          <a:p>
            <a:pPr eaLnBrk="1" hangingPunct="1">
              <a:spcBef>
                <a:spcPct val="0"/>
              </a:spcBef>
            </a:pPr>
            <a:r>
              <a:rPr lang="en-GB" altLang="en-US" sz="1100" dirty="0" smtClean="0">
                <a:latin typeface="Arial" panose="020B0604020202020204" pitchFamily="34" charset="0"/>
                <a:cs typeface="Arial" panose="020B0604020202020204" pitchFamily="34" charset="0"/>
              </a:rPr>
              <a:t>S.136</a:t>
            </a:r>
          </a:p>
          <a:p>
            <a:pPr eaLnBrk="1" hangingPunct="1">
              <a:spcBef>
                <a:spcPct val="0"/>
              </a:spcBef>
            </a:pPr>
            <a:r>
              <a:rPr lang="en-GB" altLang="en-US" sz="1100" dirty="0" smtClean="0">
                <a:latin typeface="Arial" panose="020B0604020202020204" pitchFamily="34" charset="0"/>
                <a:cs typeface="Arial" panose="020B0604020202020204" pitchFamily="34" charset="0"/>
              </a:rPr>
              <a:t>Absconded/missing/AWOL from hospital</a:t>
            </a:r>
          </a:p>
          <a:p>
            <a:pPr eaLnBrk="1" hangingPunct="1">
              <a:spcBef>
                <a:spcPct val="0"/>
              </a:spcBef>
            </a:pPr>
            <a:r>
              <a:rPr lang="en-GB" altLang="en-US" sz="1100" dirty="0" smtClean="0">
                <a:latin typeface="Arial" panose="020B0604020202020204" pitchFamily="34" charset="0"/>
                <a:cs typeface="Arial" panose="020B0604020202020204" pitchFamily="34" charset="0"/>
              </a:rPr>
              <a:t>Victim or witness</a:t>
            </a:r>
          </a:p>
          <a:p>
            <a:pPr eaLnBrk="1" hangingPunct="1">
              <a:spcBef>
                <a:spcPct val="0"/>
              </a:spcBef>
            </a:pPr>
            <a:r>
              <a:rPr lang="en-GB" altLang="en-US" sz="1100" dirty="0" smtClean="0">
                <a:latin typeface="Arial" panose="020B0604020202020204" pitchFamily="34" charset="0"/>
                <a:cs typeface="Arial" panose="020B0604020202020204" pitchFamily="34" charset="0"/>
              </a:rPr>
              <a:t>Explore Roles of key professionals</a:t>
            </a:r>
          </a:p>
          <a:p>
            <a:pPr eaLnBrk="1" hangingPunct="1">
              <a:spcBef>
                <a:spcPct val="0"/>
              </a:spcBef>
            </a:pPr>
            <a:r>
              <a:rPr lang="en-GB" altLang="en-US" sz="1100" dirty="0" smtClean="0">
                <a:latin typeface="Arial" panose="020B0604020202020204" pitchFamily="34" charset="0"/>
                <a:cs typeface="Arial" panose="020B0604020202020204" pitchFamily="34" charset="0"/>
              </a:rPr>
              <a:t>Discuss referral methods/mechanisms</a:t>
            </a:r>
          </a:p>
          <a:p>
            <a:pPr eaLnBrk="1" hangingPunct="1">
              <a:spcBef>
                <a:spcPct val="0"/>
              </a:spcBef>
            </a:pPr>
            <a:r>
              <a:rPr lang="en-GB" altLang="en-US" sz="1100" dirty="0" smtClean="0">
                <a:latin typeface="Arial" panose="020B0604020202020204" pitchFamily="34" charset="0"/>
                <a:cs typeface="Arial" panose="020B0604020202020204" pitchFamily="34" charset="0"/>
              </a:rPr>
              <a:t>Whose job is it to refer?</a:t>
            </a:r>
          </a:p>
          <a:p>
            <a:pPr eaLnBrk="1" hangingPunct="1">
              <a:spcBef>
                <a:spcPct val="0"/>
              </a:spcBef>
            </a:pPr>
            <a:r>
              <a:rPr lang="en-GB" altLang="en-US" sz="1100" dirty="0" smtClean="0">
                <a:latin typeface="Arial" panose="020B0604020202020204" pitchFamily="34" charset="0"/>
                <a:cs typeface="Arial" panose="020B0604020202020204" pitchFamily="34" charset="0"/>
              </a:rPr>
              <a:t>What is available locally?</a:t>
            </a:r>
          </a:p>
          <a:p>
            <a:pPr eaLnBrk="1" hangingPunct="1">
              <a:spcBef>
                <a:spcPct val="0"/>
              </a:spcBef>
            </a:pPr>
            <a:r>
              <a:rPr lang="en-GB" altLang="en-US" sz="1100" dirty="0" smtClean="0">
                <a:latin typeface="Arial" panose="020B0604020202020204" pitchFamily="34" charset="0"/>
                <a:cs typeface="Arial" panose="020B0604020202020204" pitchFamily="34" charset="0"/>
              </a:rPr>
              <a:t>We will explore, each of these in turn later.</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332049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Police officers need to focus on the behaviour and state of mind of a person experiencing a mental health crisis.</a:t>
            </a:r>
          </a:p>
          <a:p>
            <a:pPr eaLnBrk="1" hangingPunct="1">
              <a:spcBef>
                <a:spcPct val="0"/>
              </a:spcBef>
            </a:pPr>
            <a:r>
              <a:rPr lang="en-GB" altLang="en-US" sz="1100" dirty="0" smtClean="0">
                <a:latin typeface="Arial" panose="020B0604020202020204" pitchFamily="34" charset="0"/>
                <a:cs typeface="Arial" panose="020B0604020202020204" pitchFamily="34" charset="0"/>
              </a:rPr>
              <a:t>Empathise it is not the label of the condition which is important, it is how we deal with the person.</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Police officers are not medically trained- we can’t diagnose- but we can get help and should get it from MH professionals.</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Officers also need to be aware that some behaviour associated with medical illness can also be due to a range of medical conditions. These can include diabetes and epilepsy.</a:t>
            </a:r>
          </a:p>
          <a:p>
            <a:pPr eaLnBrk="1" hangingPunct="1">
              <a:spcBef>
                <a:spcPct val="0"/>
              </a:spcBef>
            </a:pPr>
            <a:r>
              <a:rPr lang="en-GB" altLang="en-US" sz="1100" dirty="0" smtClean="0">
                <a:latin typeface="Arial" panose="020B0604020202020204" pitchFamily="34" charset="0"/>
                <a:cs typeface="Arial" panose="020B0604020202020204" pitchFamily="34" charset="0"/>
              </a:rPr>
              <a:t>Urinary tract infections, strokes as well as alcohol and drugs may also account for behaviour often associated with mental health problems.</a:t>
            </a:r>
          </a:p>
          <a:p>
            <a:pPr eaLnBrk="1" hangingPunct="1">
              <a:spcBef>
                <a:spcPct val="0"/>
              </a:spcBef>
            </a:pPr>
            <a:r>
              <a:rPr lang="en-GB" altLang="en-US" sz="1100" dirty="0" smtClean="0">
                <a:latin typeface="Arial" panose="020B0604020202020204" pitchFamily="34" charset="0"/>
                <a:cs typeface="Arial" panose="020B0604020202020204" pitchFamily="34" charset="0"/>
              </a:rPr>
              <a:t>List is not </a:t>
            </a:r>
            <a:r>
              <a:rPr lang="en-GB" altLang="en-US" sz="1100" dirty="0" err="1" smtClean="0">
                <a:latin typeface="Arial" panose="020B0604020202020204" pitchFamily="34" charset="0"/>
                <a:cs typeface="Arial" panose="020B0604020202020204" pitchFamily="34" charset="0"/>
              </a:rPr>
              <a:t>exhaustable</a:t>
            </a:r>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36633806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5 minutes for feedback</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14687297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7451203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0" dirty="0" smtClean="0">
                <a:latin typeface="Arial" panose="020B0604020202020204" pitchFamily="34" charset="0"/>
                <a:cs typeface="Arial" panose="020B0604020202020204" pitchFamily="34" charset="0"/>
              </a:rPr>
              <a:t>These are just a</a:t>
            </a:r>
            <a:r>
              <a:rPr lang="en-GB" sz="1100" b="0" baseline="0" dirty="0" smtClean="0">
                <a:latin typeface="Arial" panose="020B0604020202020204" pitchFamily="34" charset="0"/>
                <a:cs typeface="Arial" panose="020B0604020202020204" pitchFamily="34" charset="0"/>
              </a:rPr>
              <a:t> partnership agencies within South Wales… There are many more, does anyone know of any? </a:t>
            </a:r>
          </a:p>
          <a:p>
            <a:endParaRPr lang="en-GB" sz="1100" b="1" baseline="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Advocacy Support </a:t>
            </a:r>
            <a:r>
              <a:rPr lang="en-GB" sz="1100" b="1" dirty="0" err="1" smtClean="0">
                <a:latin typeface="Arial" panose="020B0604020202020204" pitchFamily="34" charset="0"/>
                <a:cs typeface="Arial" panose="020B0604020202020204" pitchFamily="34" charset="0"/>
              </a:rPr>
              <a:t>Cymru</a:t>
            </a:r>
            <a:r>
              <a:rPr lang="en-GB" sz="1100" b="1" dirty="0" smtClean="0">
                <a:latin typeface="Arial" panose="020B0604020202020204" pitchFamily="34" charset="0"/>
                <a:cs typeface="Arial" panose="020B0604020202020204" pitchFamily="34" charset="0"/>
              </a:rPr>
              <a:t> (ASC)</a:t>
            </a:r>
            <a:r>
              <a:rPr lang="en-GB" sz="1100" dirty="0" smtClean="0">
                <a:latin typeface="Arial" panose="020B0604020202020204" pitchFamily="34" charset="0"/>
                <a:cs typeface="Arial" panose="020B0604020202020204" pitchFamily="34" charset="0"/>
              </a:rPr>
              <a:t> is a registered charity that specialises in the provision of professional, confidential and independent advocacy for those eligible in secondary care and community mental health settings.</a:t>
            </a:r>
          </a:p>
          <a:p>
            <a:endParaRPr lang="en-GB" sz="1100" dirty="0" smtClean="0">
              <a:effectLst/>
              <a:latin typeface="Arial" panose="020B0604020202020204" pitchFamily="34" charset="0"/>
              <a:cs typeface="Arial" panose="020B0604020202020204" pitchFamily="34" charset="0"/>
            </a:endParaRPr>
          </a:p>
          <a:p>
            <a:r>
              <a:rPr lang="en-GB" sz="1100" b="1" dirty="0" err="1" smtClean="0">
                <a:effectLst/>
                <a:latin typeface="Arial" panose="020B0604020202020204" pitchFamily="34" charset="0"/>
                <a:cs typeface="Arial" panose="020B0604020202020204" pitchFamily="34" charset="0"/>
              </a:rPr>
              <a:t>Cavamh</a:t>
            </a:r>
            <a:r>
              <a:rPr lang="en-GB" sz="1100" b="1" dirty="0" smtClean="0">
                <a:effectLst/>
                <a:latin typeface="Arial" panose="020B0604020202020204" pitchFamily="34" charset="0"/>
                <a:cs typeface="Arial" panose="020B0604020202020204" pitchFamily="34" charset="0"/>
              </a:rPr>
              <a:t> - </a:t>
            </a:r>
            <a:r>
              <a:rPr lang="en-GB" sz="1100" b="0" dirty="0" smtClean="0">
                <a:effectLst/>
                <a:latin typeface="Arial" panose="020B0604020202020204" pitchFamily="34" charset="0"/>
                <a:cs typeface="Arial" panose="020B0604020202020204" pitchFamily="34" charset="0"/>
              </a:rPr>
              <a:t>Supporting voluntary sector, service user and carer involvement in the development of mental health services across Cardiff and the Vale of Glamorgan through:</a:t>
            </a:r>
          </a:p>
          <a:p>
            <a:r>
              <a:rPr lang="en-GB" sz="1100" b="0" dirty="0" smtClean="0">
                <a:effectLst/>
                <a:latin typeface="Arial" panose="020B0604020202020204" pitchFamily="34" charset="0"/>
                <a:cs typeface="Arial" panose="020B0604020202020204" pitchFamily="34" charset="0"/>
              </a:rPr>
              <a:t>Mental Health Forum - The voice of the voluntary sector</a:t>
            </a:r>
          </a:p>
          <a:p>
            <a:r>
              <a:rPr lang="en-GB" sz="1100" b="0" dirty="0" err="1" smtClean="0">
                <a:effectLst/>
                <a:latin typeface="Arial" panose="020B0604020202020204" pitchFamily="34" charset="0"/>
                <a:cs typeface="Arial" panose="020B0604020202020204" pitchFamily="34" charset="0"/>
              </a:rPr>
              <a:t>Sefyll</a:t>
            </a:r>
            <a:r>
              <a:rPr lang="en-GB" sz="1100" b="0" dirty="0" smtClean="0">
                <a:effectLst/>
                <a:latin typeface="Arial" panose="020B0604020202020204" pitchFamily="34" charset="0"/>
                <a:cs typeface="Arial" panose="020B0604020202020204" pitchFamily="34" charset="0"/>
              </a:rPr>
              <a:t> - Involvement in adult mental health services</a:t>
            </a:r>
          </a:p>
          <a:p>
            <a:r>
              <a:rPr lang="en-GB" sz="1100" b="0" dirty="0" smtClean="0">
                <a:effectLst/>
                <a:latin typeface="Arial" panose="020B0604020202020204" pitchFamily="34" charset="0"/>
                <a:cs typeface="Arial" panose="020B0604020202020204" pitchFamily="34" charset="0"/>
              </a:rPr>
              <a:t>Nexus - Involvement in older people's mental health services</a:t>
            </a:r>
          </a:p>
          <a:p>
            <a:endParaRPr lang="en-GB" sz="1100" b="0" dirty="0" smtClean="0">
              <a:effectLst/>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Primary Mental Health Care and Services – Wales</a:t>
            </a:r>
            <a:r>
              <a:rPr lang="en-GB" sz="1100" b="1" baseline="0" dirty="0" smtClean="0">
                <a:latin typeface="Arial" panose="020B0604020202020204" pitchFamily="34" charset="0"/>
                <a:cs typeface="Arial" panose="020B0604020202020204" pitchFamily="34" charset="0"/>
              </a:rPr>
              <a:t> </a:t>
            </a:r>
            <a:r>
              <a:rPr lang="en-GB" sz="1100" b="0" baseline="0" dirty="0" smtClean="0">
                <a:latin typeface="Arial" panose="020B0604020202020204" pitchFamily="34" charset="0"/>
                <a:cs typeface="Arial" panose="020B0604020202020204" pitchFamily="34" charset="0"/>
              </a:rPr>
              <a:t>Their a</a:t>
            </a:r>
            <a:r>
              <a:rPr lang="en-GB" sz="1100" b="0" dirty="0" smtClean="0">
                <a:latin typeface="Arial" panose="020B0604020202020204" pitchFamily="34" charset="0"/>
                <a:cs typeface="Arial" panose="020B0604020202020204" pitchFamily="34" charset="0"/>
              </a:rPr>
              <a:t>im is to promote primary mental health care and improve mental health services across Wales.</a:t>
            </a:r>
          </a:p>
          <a:p>
            <a:endParaRPr lang="en-GB" sz="1100" b="0" dirty="0" smtClean="0">
              <a:effectLst/>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NHS Wales – Mental</a:t>
            </a:r>
            <a:r>
              <a:rPr lang="en-GB" sz="1100" b="1" baseline="0" dirty="0" smtClean="0">
                <a:latin typeface="Arial" panose="020B0604020202020204" pitchFamily="34" charset="0"/>
                <a:cs typeface="Arial" panose="020B0604020202020204" pitchFamily="34" charset="0"/>
              </a:rPr>
              <a:t> Health. </a:t>
            </a:r>
            <a:r>
              <a:rPr lang="en-GB" sz="1100" dirty="0" smtClean="0">
                <a:latin typeface="Arial" panose="020B0604020202020204" pitchFamily="34" charset="0"/>
                <a:cs typeface="Arial" panose="020B0604020202020204" pitchFamily="34" charset="0"/>
              </a:rPr>
              <a:t>The Welsh Government document </a:t>
            </a:r>
            <a:r>
              <a:rPr lang="en-GB" sz="1100" i="1" dirty="0" smtClean="0">
                <a:latin typeface="Arial" panose="020B0604020202020204" pitchFamily="34" charset="0"/>
                <a:cs typeface="Arial" panose="020B0604020202020204" pitchFamily="34" charset="0"/>
              </a:rPr>
              <a:t>Together for Mental Health: A Strategy for Mental Health and Wellbeing in Wales</a:t>
            </a:r>
            <a:r>
              <a:rPr lang="en-GB" sz="1100" dirty="0" smtClean="0">
                <a:latin typeface="Arial" panose="020B0604020202020204" pitchFamily="34" charset="0"/>
                <a:cs typeface="Arial" panose="020B0604020202020204" pitchFamily="34" charset="0"/>
              </a:rPr>
              <a:t> is a 10-year strategy for improving the lives of people using mental health services, their carers and their families.</a:t>
            </a:r>
          </a:p>
          <a:p>
            <a:endParaRPr lang="en-GB" sz="1100" dirty="0" smtClean="0">
              <a:latin typeface="Arial" panose="020B0604020202020204" pitchFamily="34" charset="0"/>
              <a:cs typeface="Arial" panose="020B0604020202020204" pitchFamily="34" charset="0"/>
            </a:endParaRPr>
          </a:p>
          <a:p>
            <a:r>
              <a:rPr lang="en-GB" sz="1100" b="1" dirty="0" smtClean="0">
                <a:latin typeface="Arial" panose="020B0604020202020204" pitchFamily="34" charset="0"/>
                <a:cs typeface="Arial" panose="020B0604020202020204" pitchFamily="34" charset="0"/>
              </a:rPr>
              <a:t>Mind</a:t>
            </a:r>
            <a:r>
              <a:rPr lang="en-GB" sz="1100" dirty="0" smtClean="0">
                <a:latin typeface="Arial" panose="020B0604020202020204" pitchFamily="34" charset="0"/>
                <a:cs typeface="Arial" panose="020B0604020202020204" pitchFamily="34" charset="0"/>
              </a:rPr>
              <a:t> - We provide advice and support to empower anyone experiencing a mental health problem. We campaign to improve services, raise awareness and promote understanding.</a:t>
            </a:r>
          </a:p>
          <a:p>
            <a:endParaRPr lang="en-GB" sz="1100" dirty="0" smtClean="0">
              <a:latin typeface="Arial" panose="020B0604020202020204" pitchFamily="34" charset="0"/>
              <a:cs typeface="Arial" panose="020B0604020202020204" pitchFamily="34" charset="0"/>
            </a:endParaRPr>
          </a:p>
          <a:p>
            <a:pPr eaLnBrk="1" hangingPunct="1">
              <a:defRPr/>
            </a:pPr>
            <a:r>
              <a:rPr lang="en-GB" sz="1100" kern="0" dirty="0" smtClean="0">
                <a:solidFill>
                  <a:srgbClr val="002060"/>
                </a:solidFill>
                <a:latin typeface="Arial" panose="020B0604020202020204" pitchFamily="34" charset="0"/>
                <a:cs typeface="Arial" panose="020B0604020202020204" pitchFamily="34" charset="0"/>
              </a:rPr>
              <a:t>Consider:</a:t>
            </a:r>
          </a:p>
          <a:p>
            <a:pPr eaLnBrk="1" hangingPunct="1">
              <a:defRPr/>
            </a:pPr>
            <a:r>
              <a:rPr lang="en-GB" sz="1100" kern="0" dirty="0" smtClean="0">
                <a:solidFill>
                  <a:srgbClr val="002060"/>
                </a:solidFill>
                <a:latin typeface="Arial" panose="020B0604020202020204" pitchFamily="34" charset="0"/>
                <a:cs typeface="Arial" panose="020B0604020202020204" pitchFamily="34" charset="0"/>
              </a:rPr>
              <a:t>AMHP</a:t>
            </a:r>
            <a:r>
              <a:rPr lang="en-GB" sz="1100" b="0" kern="0" dirty="0" smtClean="0">
                <a:solidFill>
                  <a:srgbClr val="002060"/>
                </a:solidFill>
                <a:latin typeface="Arial" panose="020B0604020202020204" pitchFamily="34" charset="0"/>
                <a:cs typeface="Arial" panose="020B0604020202020204" pitchFamily="34" charset="0"/>
              </a:rPr>
              <a:t> – approved mental health professional</a:t>
            </a:r>
          </a:p>
          <a:p>
            <a:pPr eaLnBrk="1" hangingPunct="1">
              <a:defRPr/>
            </a:pPr>
            <a:r>
              <a:rPr lang="en-GB" sz="1100" kern="0" dirty="0" smtClean="0">
                <a:solidFill>
                  <a:srgbClr val="002060"/>
                </a:solidFill>
                <a:latin typeface="Arial" panose="020B0604020202020204" pitchFamily="34" charset="0"/>
                <a:cs typeface="Arial" panose="020B0604020202020204" pitchFamily="34" charset="0"/>
              </a:rPr>
              <a:t>GP – </a:t>
            </a:r>
            <a:r>
              <a:rPr lang="en-GB" sz="1100" b="0" kern="0" dirty="0" smtClean="0">
                <a:solidFill>
                  <a:srgbClr val="002060"/>
                </a:solidFill>
                <a:latin typeface="Arial" panose="020B0604020202020204" pitchFamily="34" charset="0"/>
                <a:cs typeface="Arial" panose="020B0604020202020204" pitchFamily="34" charset="0"/>
              </a:rPr>
              <a:t>general practitioner</a:t>
            </a:r>
          </a:p>
          <a:p>
            <a:pPr eaLnBrk="1" hangingPunct="1">
              <a:defRPr/>
            </a:pPr>
            <a:r>
              <a:rPr lang="en-GB" sz="1100" kern="0" dirty="0" smtClean="0">
                <a:solidFill>
                  <a:srgbClr val="002060"/>
                </a:solidFill>
                <a:latin typeface="Arial" panose="020B0604020202020204" pitchFamily="34" charset="0"/>
                <a:cs typeface="Arial" panose="020B0604020202020204" pitchFamily="34" charset="0"/>
              </a:rPr>
              <a:t>CPN</a:t>
            </a:r>
            <a:r>
              <a:rPr lang="en-GB" sz="1100" b="0" kern="0" dirty="0" smtClean="0">
                <a:solidFill>
                  <a:srgbClr val="002060"/>
                </a:solidFill>
                <a:latin typeface="Arial" panose="020B0604020202020204" pitchFamily="34" charset="0"/>
                <a:cs typeface="Arial" panose="020B0604020202020204" pitchFamily="34" charset="0"/>
              </a:rPr>
              <a:t> – community psychiatric nurse</a:t>
            </a:r>
          </a:p>
          <a:p>
            <a:pPr eaLnBrk="1" hangingPunct="1">
              <a:defRPr/>
            </a:pPr>
            <a:r>
              <a:rPr lang="en-GB" sz="1100" kern="0" dirty="0" smtClean="0">
                <a:solidFill>
                  <a:srgbClr val="002060"/>
                </a:solidFill>
                <a:latin typeface="Arial" panose="020B0604020202020204" pitchFamily="34" charset="0"/>
                <a:cs typeface="Arial" panose="020B0604020202020204" pitchFamily="34" charset="0"/>
              </a:rPr>
              <a:t>CMHT</a:t>
            </a:r>
            <a:r>
              <a:rPr lang="en-GB" sz="1100" b="0" kern="0" dirty="0" smtClean="0">
                <a:solidFill>
                  <a:srgbClr val="002060"/>
                </a:solidFill>
                <a:latin typeface="Arial" panose="020B0604020202020204" pitchFamily="34" charset="0"/>
                <a:cs typeface="Arial" panose="020B0604020202020204" pitchFamily="34" charset="0"/>
              </a:rPr>
              <a:t> – community  mental health team</a:t>
            </a:r>
          </a:p>
          <a:p>
            <a:pPr eaLnBrk="1" hangingPunct="1">
              <a:defRPr/>
            </a:pPr>
            <a:r>
              <a:rPr lang="en-GB" sz="1100" b="0" kern="0" dirty="0" smtClean="0">
                <a:solidFill>
                  <a:srgbClr val="002060"/>
                </a:solidFill>
                <a:latin typeface="Arial" panose="020B0604020202020204" pitchFamily="34" charset="0"/>
                <a:cs typeface="Arial" panose="020B0604020202020204" pitchFamily="34" charset="0"/>
              </a:rPr>
              <a:t>C.A.L.L – community advice &amp; listening line</a:t>
            </a:r>
          </a:p>
          <a:p>
            <a:pPr eaLnBrk="1" hangingPunct="1">
              <a:defRPr/>
            </a:pPr>
            <a:r>
              <a:rPr lang="en-GB" sz="1100" b="0" kern="0" dirty="0" smtClean="0">
                <a:solidFill>
                  <a:srgbClr val="002060"/>
                </a:solidFill>
                <a:latin typeface="Arial" panose="020B0604020202020204" pitchFamily="34" charset="0"/>
                <a:cs typeface="Arial" panose="020B0604020202020204" pitchFamily="34" charset="0"/>
              </a:rPr>
              <a:t>RMP Registered Medical Practitioners</a:t>
            </a:r>
            <a:r>
              <a:rPr lang="en-GB" sz="1100" b="0" kern="0" baseline="0" dirty="0" smtClean="0">
                <a:solidFill>
                  <a:srgbClr val="002060"/>
                </a:solidFill>
                <a:latin typeface="Arial" panose="020B0604020202020204" pitchFamily="34" charset="0"/>
                <a:cs typeface="Arial" panose="020B0604020202020204" pitchFamily="34" charset="0"/>
              </a:rPr>
              <a:t> </a:t>
            </a:r>
            <a:r>
              <a:rPr lang="en-GB" sz="1100" b="0" kern="0" dirty="0" smtClean="0">
                <a:solidFill>
                  <a:srgbClr val="002060"/>
                </a:solidFill>
                <a:latin typeface="Arial" panose="020B0604020202020204" pitchFamily="34" charset="0"/>
                <a:cs typeface="Arial" panose="020B0604020202020204" pitchFamily="34" charset="0"/>
              </a:rPr>
              <a:t>Crisis teams</a:t>
            </a:r>
          </a:p>
          <a:p>
            <a:pPr eaLnBrk="1" hangingPunct="1">
              <a:defRPr/>
            </a:pPr>
            <a:r>
              <a:rPr lang="en-GB" sz="1100" b="0" kern="0" dirty="0" smtClean="0">
                <a:solidFill>
                  <a:srgbClr val="002060"/>
                </a:solidFill>
                <a:latin typeface="Arial" panose="020B0604020202020204" pitchFamily="34" charset="0"/>
                <a:cs typeface="Arial" panose="020B0604020202020204" pitchFamily="34" charset="0"/>
              </a:rPr>
              <a:t>SWP Force Advisors</a:t>
            </a:r>
          </a:p>
          <a:p>
            <a:pPr eaLnBrk="1" hangingPunct="1">
              <a:defRPr/>
            </a:pPr>
            <a:endParaRPr lang="en-GB" sz="1200" b="0" kern="0" dirty="0" smtClean="0">
              <a:solidFill>
                <a:srgbClr val="002060"/>
              </a:solidFill>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31384399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Trainer –A sense of worthless, low esteem. Walking into a room and feeling anonymous, low mood, poor coping skills.</a:t>
            </a:r>
          </a:p>
          <a:p>
            <a:pPr eaLnBrk="1" hangingPunct="1">
              <a:spcBef>
                <a:spcPct val="0"/>
              </a:spcBef>
            </a:pPr>
            <a:r>
              <a:rPr lang="en-GB" altLang="en-US" sz="1100" dirty="0" smtClean="0">
                <a:latin typeface="Arial" panose="020B0604020202020204" pitchFamily="34" charset="0"/>
                <a:cs typeface="Arial" panose="020B0604020202020204" pitchFamily="34" charset="0"/>
              </a:rPr>
              <a:t>Low self worth</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149821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PSYCHOTIC  DISORDERS- Persons ability to think clearly ,make judgements.ie schizophrenia Hallucinations [Hearing voices].Illness can increase with substance abuse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MOOD DISORDERS- Concerns a persons emotional state. Depression and bi polar disorder. Depression is negative thoughts. Bi polar reoccurring mood swings. Not going out</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PERSONALITY  DISORDERS- Medically described as ‘deeply ingrained mal-adaptive patterns of behavior that are formed in childhood or adolescence’.  Inflexible and display pattern of behavior that cause problems in coping with work life and interaction with others.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ANXIETY DISORDERS – Excessive uncontrollable. Worrying about every day things.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Panic disorders such as palpitations, sweating and trembling</a:t>
            </a:r>
          </a:p>
          <a:p>
            <a:r>
              <a:rPr lang="en-US" altLang="en-US" sz="1100" dirty="0" smtClean="0">
                <a:latin typeface="Arial" panose="020B0604020202020204" pitchFamily="34" charset="0"/>
                <a:cs typeface="Arial" panose="020B0604020202020204" pitchFamily="34" charset="0"/>
              </a:rPr>
              <a:t>Obsessive Compulsive disorder [OCD] E.g. cleanliness ,taking showers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YOUTUBE LINK-HOW TO SPOT MENTAL ILLNESS [5MIN 17 SECONDS]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21000414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ea typeface="ＭＳ Ｐゴシック" panose="020B0600070205080204" pitchFamily="34" charset="-128"/>
                <a:cs typeface="Arial" panose="020B0604020202020204" pitchFamily="34" charset="0"/>
              </a:rPr>
              <a:t>Barriers to communication</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If they are experiencing hallucinations (which can involve any of the senses), be aware that the hallucinations or the delusions they experience are their reality. You will not be able to talk them out of their reality. They may experience the hallucinations or delusional thoughts as real and be motivated by them.</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People with disordered thinking find it hard to keep a logical order to their ideas and their thoughts and speech may be jumbled and disconnected, giving the impression that they are talking nonsense.</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Memory issues exacerbated by stress and anxiety</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Side affects of medication – loss of mental sharpness, dizziness, memory problems, </a:t>
            </a: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poor concentration;</a:t>
            </a:r>
          </a:p>
          <a:p>
            <a:pPr marL="0" indent="0">
              <a:buFontTx/>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rapid heartbeat;</a:t>
            </a:r>
          </a:p>
          <a:p>
            <a:pPr marL="0" indent="0">
              <a:buFontTx/>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shaking or muscle spasms;</a:t>
            </a:r>
          </a:p>
          <a:p>
            <a:pPr marL="0" indent="0">
              <a:buFontTx/>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sleep disturbance;</a:t>
            </a:r>
          </a:p>
          <a:p>
            <a:pPr marL="0" indent="0">
              <a:buFontTx/>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slowed thinking;</a:t>
            </a:r>
          </a:p>
          <a:p>
            <a:pPr marL="0" indent="0">
              <a:buFontTx/>
              <a:buNone/>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slurred speech;</a:t>
            </a:r>
          </a:p>
          <a:p>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Many of these presentations you may find in people who are under the influence of drugs or alcohol. </a:t>
            </a:r>
          </a:p>
          <a:p>
            <a:endParaRPr lang="en-GB" altLang="en-US" dirty="0" smtClean="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8905798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How might you communicate with somebody experiencing….. </a:t>
            </a: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Sensitivity to lights/ noise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Keep Calm</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Personal Space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Non threatening approach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Speak to them by name</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Allow time to process information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Avoid Sarcasm </a:t>
            </a: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defRPr/>
            </a:pPr>
            <a:r>
              <a:rPr kumimoji="0" lang="en-GB" altLang="en-US" sz="1100" b="0" i="0" u="none" strike="noStrike" kern="1200" cap="none" spc="0" normalizeH="0" baseline="0" noProof="0" dirty="0" smtClean="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Give direction in a clear manner </a:t>
            </a: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smtClean="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Communication Top Tips</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Initial police contact can exacerbate a difficult situation.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 The use of handcuffs and restraint may be extremely frightening for someone who does not understand what is happening and may not be able to communicate their fears in an appropriate way. This, coupled with the use of loud sirens, may result in sensory overload, causing the person to try to run away or hit out at people, including the police. The very presence of the police may cause great anxiety to a law-abiding autistic person who has no comprehension of the crime they may have committed.</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Switch off sirens and flashing lights.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Keep calm. People on the autism spectrum can often sense anxiety in other people, which in turn can make them more anxious.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Autistic people may not understand personal space. They may invade your personal space, or they may need more personal space than other people.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Approach the person in a non-threatening way and keep facial expressions and gestures to a minimum.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If you know the person's name, use it at the start of each sentence so that they know you are addressing them.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Give clear, slow and direct instructions. Avoid ambiguity</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Allow the person time to process information and don't expect an immediate response to instructions.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Avoid using sarcasm, metaphors or irony. An autistic person may take what you say literally.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Do not shout at the person.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Make sure you explain clearly what is happening and where you are taking them.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Here are some suggestions for interviewing autistic people to help elicit the correct response.</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If asked a yes or no question, they may repeat back the first or last word said with no understanding of the question. Try asking a series of yes or no questions to determine the style and dependability of the response, and then follow this up with the key yes or no questions you need an answer to. </a:t>
            </a:r>
          </a:p>
          <a:p>
            <a:pPr>
              <a:lnSpc>
                <a:spcPct val="100000"/>
              </a:lnSpc>
            </a:pP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a:t>
            </a:r>
            <a:r>
              <a:rPr lang="en-GB" altLang="en-US" sz="1100" baseline="0" dirty="0" smtClean="0">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smtClean="0">
                <a:latin typeface="Arial" panose="020B0604020202020204" pitchFamily="34" charset="0"/>
                <a:ea typeface="ＭＳ Ｐゴシック" panose="020B0600070205080204" pitchFamily="34" charset="-128"/>
                <a:cs typeface="Arial" panose="020B0604020202020204" pitchFamily="34" charset="0"/>
              </a:rPr>
              <a:t>Keep your facial expressions and hand gestures to a minimum. </a:t>
            </a:r>
          </a:p>
          <a:p>
            <a:endParaRPr lang="en-GB" altLang="en-US" dirty="0" smtClean="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4144789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Actually the  Mental Health Act 1983[ As amended by the Mental Health Act 2007]. We will refer to this latter Act.</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PACA- Police and Crime Act 2017.</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9196819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sz="1100" dirty="0" smtClean="0">
                <a:latin typeface="Arial" panose="020B0604020202020204" pitchFamily="34" charset="0"/>
                <a:cs typeface="Arial" panose="020B0604020202020204" pitchFamily="34" charset="0"/>
              </a:rPr>
              <a:t>Establish student experiences of S136.</a:t>
            </a:r>
          </a:p>
          <a:p>
            <a:pPr eaLnBrk="1" hangingPunct="1">
              <a:spcBef>
                <a:spcPct val="0"/>
              </a:spcBef>
            </a:pPr>
            <a:endParaRPr lang="en-GB" altLang="en-US" sz="1100" dirty="0" smtClean="0">
              <a:latin typeface="Arial" panose="020B0604020202020204" pitchFamily="34" charset="0"/>
              <a:cs typeface="Arial" panose="020B0604020202020204" pitchFamily="34" charset="0"/>
            </a:endParaRPr>
          </a:p>
          <a:p>
            <a:pPr eaLnBrk="1" hangingPunct="1">
              <a:spcBef>
                <a:spcPct val="0"/>
              </a:spcBef>
            </a:pPr>
            <a:r>
              <a:rPr lang="en-GB" altLang="en-US" sz="1100" dirty="0" smtClean="0">
                <a:latin typeface="Arial" panose="020B0604020202020204" pitchFamily="34" charset="0"/>
                <a:cs typeface="Arial" panose="020B0604020202020204" pitchFamily="34" charset="0"/>
              </a:rPr>
              <a:t>E.G Persons walking close to Hazards/ putting themselves or others in danger/Threatening /Engaged in self Harm</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33372404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S136 is an emergency power to resolve difficulties associated with a person suffering mental health crisis in a public place.</a:t>
            </a:r>
          </a:p>
          <a:p>
            <a:r>
              <a:rPr lang="en-US" altLang="en-US" sz="1100" dirty="0" smtClean="0">
                <a:latin typeface="Arial" panose="020B0604020202020204" pitchFamily="34" charset="0"/>
                <a:cs typeface="Arial" panose="020B0604020202020204" pitchFamily="34" charset="0"/>
              </a:rPr>
              <a:t>Act has been changed from ‘found in a public place’ to ‘remove from a public place.’</a:t>
            </a:r>
          </a:p>
          <a:p>
            <a:endParaRPr lang="en-US" altLang="en-US" sz="1100" dirty="0" smtClean="0">
              <a:latin typeface="Arial" panose="020B0604020202020204" pitchFamily="34" charset="0"/>
              <a:cs typeface="Arial" panose="020B0604020202020204" pitchFamily="34" charset="0"/>
            </a:endParaRPr>
          </a:p>
          <a:p>
            <a:r>
              <a:rPr lang="en-GB" altLang="en-US" sz="1100" b="1" dirty="0" smtClean="0">
                <a:solidFill>
                  <a:srgbClr val="FF0000"/>
                </a:solidFill>
                <a:latin typeface="Arial" panose="020B0604020202020204" pitchFamily="34" charset="0"/>
                <a:cs typeface="Arial" panose="020B0604020202020204" pitchFamily="34" charset="0"/>
              </a:rPr>
              <a:t>Public Place </a:t>
            </a:r>
            <a:r>
              <a:rPr lang="en-GB" altLang="en-US" sz="1100" dirty="0" smtClean="0">
                <a:latin typeface="Arial" panose="020B0604020202020204" pitchFamily="34" charset="0"/>
                <a:cs typeface="Arial" panose="020B0604020202020204" pitchFamily="34" charset="0"/>
              </a:rPr>
              <a:t>for the purposes of section 136 applies anywhere except a private home but includes railway lines, private vehicles, hospital wards, rooftops of buildings, hotel rooms and the workplace.</a:t>
            </a:r>
          </a:p>
          <a:p>
            <a:r>
              <a:rPr lang="en-GB" altLang="en-US" sz="1100" dirty="0" smtClean="0">
                <a:latin typeface="Arial" panose="020B0604020202020204" pitchFamily="34" charset="0"/>
                <a:cs typeface="Arial" panose="020B0604020202020204" pitchFamily="34" charset="0"/>
              </a:rPr>
              <a:t>The places where the power can be normally exercised include:</a:t>
            </a:r>
          </a:p>
          <a:p>
            <a:r>
              <a:rPr lang="en-GB" altLang="en-US" sz="1100" dirty="0" smtClean="0">
                <a:latin typeface="Arial" panose="020B0604020202020204" pitchFamily="34" charset="0"/>
                <a:cs typeface="Arial" panose="020B0604020202020204" pitchFamily="34" charset="0"/>
              </a:rPr>
              <a:t>•	Railway lines</a:t>
            </a:r>
          </a:p>
          <a:p>
            <a:r>
              <a:rPr lang="en-GB" altLang="en-US" sz="1100" dirty="0" smtClean="0">
                <a:latin typeface="Arial" panose="020B0604020202020204" pitchFamily="34" charset="0"/>
                <a:cs typeface="Arial" panose="020B0604020202020204" pitchFamily="34" charset="0"/>
              </a:rPr>
              <a:t>•	Hospital wards</a:t>
            </a:r>
          </a:p>
          <a:p>
            <a:r>
              <a:rPr lang="en-GB" altLang="en-US" sz="1100" dirty="0" smtClean="0">
                <a:latin typeface="Arial" panose="020B0604020202020204" pitchFamily="34" charset="0"/>
                <a:cs typeface="Arial" panose="020B0604020202020204" pitchFamily="34" charset="0"/>
              </a:rPr>
              <a:t>•	Rooftops [of commercial or business buildings ]</a:t>
            </a:r>
          </a:p>
          <a:p>
            <a:r>
              <a:rPr lang="en-GB" altLang="en-US" sz="1100" dirty="0" smtClean="0">
                <a:latin typeface="Arial" panose="020B0604020202020204" pitchFamily="34" charset="0"/>
                <a:cs typeface="Arial" panose="020B0604020202020204" pitchFamily="34" charset="0"/>
              </a:rPr>
              <a:t>•	Police stations</a:t>
            </a:r>
          </a:p>
          <a:p>
            <a:r>
              <a:rPr lang="en-GB" altLang="en-US" sz="1100" dirty="0" smtClean="0">
                <a:latin typeface="Arial" panose="020B0604020202020204" pitchFamily="34" charset="0"/>
                <a:cs typeface="Arial" panose="020B0604020202020204" pitchFamily="34" charset="0"/>
              </a:rPr>
              <a:t>•	Offices</a:t>
            </a:r>
          </a:p>
          <a:p>
            <a:r>
              <a:rPr lang="en-GB" altLang="en-US" sz="1100" dirty="0" smtClean="0">
                <a:latin typeface="Arial" panose="020B0604020202020204" pitchFamily="34" charset="0"/>
                <a:cs typeface="Arial" panose="020B0604020202020204" pitchFamily="34" charset="0"/>
              </a:rPr>
              <a:t>•	Schools</a:t>
            </a:r>
          </a:p>
          <a:p>
            <a:r>
              <a:rPr lang="en-GB" altLang="en-US" sz="1100" dirty="0" smtClean="0">
                <a:latin typeface="Arial" panose="020B0604020202020204" pitchFamily="34" charset="0"/>
                <a:cs typeface="Arial" panose="020B0604020202020204" pitchFamily="34" charset="0"/>
              </a:rPr>
              <a:t>•	Gardens and car parks associated with communal residential property</a:t>
            </a:r>
          </a:p>
          <a:p>
            <a:r>
              <a:rPr lang="en-GB" altLang="en-US" sz="1100" dirty="0" smtClean="0">
                <a:latin typeface="Arial" panose="020B0604020202020204" pitchFamily="34" charset="0"/>
                <a:cs typeface="Arial" panose="020B0604020202020204" pitchFamily="34" charset="0"/>
              </a:rPr>
              <a:t>•	Non-residential parts of residential buildings with restricted entry</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Basically- </a:t>
            </a:r>
            <a:r>
              <a:rPr lang="en-US" altLang="en-US" sz="1100" dirty="0" smtClean="0">
                <a:latin typeface="Arial" panose="020B0604020202020204" pitchFamily="34" charset="0"/>
                <a:cs typeface="Arial" panose="020B0604020202020204" pitchFamily="34" charset="0"/>
              </a:rPr>
              <a:t>Detention and conveyance to a place of safety.</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S136 is a preserved power of arrest so you do not need to use the Necessity criteria, but you must use the word ‘arrest.’</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A good phrase might be, ‘’ I am GOING TO LOOK AFTER YOU OR TAKE CARE OF YOU , you are being detained for your own safety…’’</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Be careful if you use the word arrest.</a:t>
            </a:r>
          </a:p>
          <a:p>
            <a:endParaRPr lang="en-US" altLang="en-US" sz="1100" dirty="0" smtClean="0">
              <a:solidFill>
                <a:srgbClr val="FF3300"/>
              </a:solidFill>
              <a:latin typeface="Arial" panose="020B0604020202020204" pitchFamily="34" charset="0"/>
              <a:cs typeface="Arial" panose="020B0604020202020204" pitchFamily="34" charset="0"/>
            </a:endParaRPr>
          </a:p>
          <a:p>
            <a:r>
              <a:rPr lang="en-US" altLang="en-US" sz="1100" b="1" dirty="0" smtClean="0">
                <a:solidFill>
                  <a:schemeClr val="bg1"/>
                </a:solidFill>
                <a:latin typeface="Arial" panose="020B0604020202020204" pitchFamily="34" charset="0"/>
                <a:cs typeface="Arial" panose="020B0604020202020204" pitchFamily="34" charset="0"/>
              </a:rPr>
              <a:t>This power maybe exercised where the mentally disordered person is </a:t>
            </a:r>
            <a:r>
              <a:rPr lang="en-US" altLang="en-US" sz="1100" b="1" dirty="0" smtClean="0">
                <a:solidFill>
                  <a:srgbClr val="FF3300"/>
                </a:solidFill>
                <a:latin typeface="Arial" panose="020B0604020202020204" pitchFamily="34" charset="0"/>
                <a:cs typeface="Arial" panose="020B0604020202020204" pitchFamily="34" charset="0"/>
              </a:rPr>
              <a:t>,</a:t>
            </a:r>
            <a:r>
              <a:rPr lang="en-US" altLang="en-US" sz="1100" b="1" u="sng" dirty="0" smtClean="0">
                <a:solidFill>
                  <a:srgbClr val="FF3300"/>
                </a:solidFill>
                <a:latin typeface="Arial" panose="020B0604020202020204" pitchFamily="34" charset="0"/>
                <a:cs typeface="Arial" panose="020B0604020202020204" pitchFamily="34" charset="0"/>
              </a:rPr>
              <a:t>other than-</a:t>
            </a:r>
          </a:p>
          <a:p>
            <a:r>
              <a:rPr lang="en-US" altLang="en-US" sz="1100" dirty="0" smtClean="0">
                <a:solidFill>
                  <a:srgbClr val="FF3300"/>
                </a:solidFill>
                <a:latin typeface="Arial" panose="020B0604020202020204" pitchFamily="34" charset="0"/>
                <a:cs typeface="Arial" panose="020B0604020202020204" pitchFamily="34" charset="0"/>
              </a:rPr>
              <a:t>Any house, flat or room where that person or any other person is living OR any yard ,garden or outhouse that is used in connection with the house, flat or room. HOWEVER THERE ARE AM</a:t>
            </a:r>
          </a:p>
          <a:p>
            <a:endParaRPr lang="en-US" altLang="en-US" sz="1100" dirty="0" smtClean="0">
              <a:solidFill>
                <a:srgbClr val="FF3300"/>
              </a:solidFill>
              <a:latin typeface="Arial" panose="020B0604020202020204" pitchFamily="34" charset="0"/>
              <a:cs typeface="Arial" panose="020B0604020202020204" pitchFamily="34" charset="0"/>
            </a:endParaRPr>
          </a:p>
          <a:p>
            <a:r>
              <a:rPr lang="en-GB" altLang="en-US" sz="1100" b="1" dirty="0" smtClean="0">
                <a:solidFill>
                  <a:srgbClr val="FF0000"/>
                </a:solidFill>
                <a:latin typeface="Arial" panose="020B0604020202020204" pitchFamily="34" charset="0"/>
                <a:cs typeface="Arial" panose="020B0604020202020204" pitchFamily="34" charset="0"/>
              </a:rPr>
              <a:t>Persons detained under Section 136 are deemed to be in legal custody and can be searched under Section 32, PACE 1984. The police officer may search the person at any time whilst the person is detained if they has reasonable ground for believing that the person:</a:t>
            </a:r>
          </a:p>
          <a:p>
            <a:r>
              <a:rPr lang="en-GB" altLang="en-US" sz="1100" b="1" dirty="0" smtClean="0">
                <a:solidFill>
                  <a:srgbClr val="FF0000"/>
                </a:solidFill>
                <a:latin typeface="Arial" panose="020B0604020202020204" pitchFamily="34" charset="0"/>
                <a:cs typeface="Arial" panose="020B0604020202020204" pitchFamily="34" charset="0"/>
              </a:rPr>
              <a:t>a)	 May present a danger to themselves or others and</a:t>
            </a:r>
          </a:p>
          <a:p>
            <a:r>
              <a:rPr lang="en-GB" altLang="en-US" sz="1100" b="1" dirty="0" smtClean="0">
                <a:solidFill>
                  <a:srgbClr val="FF0000"/>
                </a:solidFill>
                <a:latin typeface="Arial" panose="020B0604020202020204" pitchFamily="34" charset="0"/>
                <a:cs typeface="Arial" panose="020B0604020202020204" pitchFamily="34" charset="0"/>
              </a:rPr>
              <a:t>b)	 Is concealing an item that could be used to cause physical injury to themselves or others.</a:t>
            </a:r>
          </a:p>
          <a:p>
            <a:endParaRPr lang="en-US" altLang="en-US" sz="1100" b="1" dirty="0" smtClean="0">
              <a:solidFill>
                <a:srgbClr val="FF0000"/>
              </a:solidFill>
              <a:latin typeface="Arial" panose="020B0604020202020204" pitchFamily="34" charset="0"/>
              <a:cs typeface="Arial" panose="020B0604020202020204" pitchFamily="34" charset="0"/>
            </a:endParaRPr>
          </a:p>
          <a:p>
            <a:endParaRPr lang="en-US" altLang="en-US" sz="1100" b="1" dirty="0" smtClean="0">
              <a:solidFill>
                <a:srgbClr val="FF0000"/>
              </a:solidFill>
              <a:latin typeface="Arial" panose="020B0604020202020204" pitchFamily="34" charset="0"/>
              <a:cs typeface="Arial" panose="020B0604020202020204" pitchFamily="34" charset="0"/>
            </a:endParaRPr>
          </a:p>
          <a:p>
            <a:r>
              <a:rPr lang="en-US" altLang="en-US" sz="1100" b="1" dirty="0" smtClean="0">
                <a:solidFill>
                  <a:srgbClr val="FF0000"/>
                </a:solidFill>
                <a:latin typeface="Arial" panose="020B0604020202020204" pitchFamily="34" charset="0"/>
                <a:cs typeface="Arial" panose="020B0604020202020204" pitchFamily="34" charset="0"/>
              </a:rPr>
              <a:t>WHAT KINDS OF BEHAVIOUR WOULD SUPPORT </a:t>
            </a:r>
            <a:r>
              <a:rPr lang="en-US" altLang="en-US" sz="1100" dirty="0" smtClean="0">
                <a:solidFill>
                  <a:srgbClr val="FF0000"/>
                </a:solidFill>
                <a:latin typeface="Arial" panose="020B0604020202020204" pitchFamily="34" charset="0"/>
                <a:cs typeface="Arial" panose="020B0604020202020204" pitchFamily="34" charset="0"/>
              </a:rPr>
              <a:t>‘’immediate need of care or control?’’</a:t>
            </a:r>
          </a:p>
          <a:p>
            <a:r>
              <a:rPr lang="en-US" altLang="en-US" sz="1100" dirty="0" smtClean="0">
                <a:solidFill>
                  <a:srgbClr val="FF0000"/>
                </a:solidFill>
                <a:latin typeface="Arial" panose="020B0604020202020204" pitchFamily="34" charset="0"/>
                <a:cs typeface="Arial" panose="020B0604020202020204" pitchFamily="34" charset="0"/>
              </a:rPr>
              <a:t>It is not enough to be suffering from a mental disorder alone as people live successfully in the community despite suffering from mental illness.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038689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1.2 Requirement for Police to Seek Health Advice Before Detaining Under S136 Mental Health Act 1983</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Before deciding to remove a person to, or keep a person at, a place of safety</a:t>
            </a:r>
          </a:p>
          <a:p>
            <a:r>
              <a:rPr lang="en-GB" altLang="en-US" sz="1100" dirty="0" smtClean="0">
                <a:latin typeface="Arial" panose="020B0604020202020204" pitchFamily="34" charset="0"/>
                <a:cs typeface="Arial" panose="020B0604020202020204" pitchFamily="34" charset="0"/>
              </a:rPr>
              <a:t>The police officer must, if it is practicable to do so, consult with-</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	 A registered medical practitioner,</a:t>
            </a:r>
          </a:p>
          <a:p>
            <a:r>
              <a:rPr lang="en-GB" altLang="en-US" sz="1100" dirty="0" smtClean="0">
                <a:latin typeface="Arial" panose="020B0604020202020204" pitchFamily="34" charset="0"/>
                <a:cs typeface="Arial" panose="020B0604020202020204" pitchFamily="34" charset="0"/>
              </a:rPr>
              <a:t>b)	 A registered nurse,</a:t>
            </a:r>
          </a:p>
          <a:p>
            <a:r>
              <a:rPr lang="en-GB" altLang="en-US" sz="1100" dirty="0" smtClean="0">
                <a:latin typeface="Arial" panose="020B0604020202020204" pitchFamily="34" charset="0"/>
                <a:cs typeface="Arial" panose="020B0604020202020204" pitchFamily="34" charset="0"/>
              </a:rPr>
              <a:t>c)	 An approved mental health professional.</a:t>
            </a:r>
          </a:p>
          <a:p>
            <a:r>
              <a:rPr lang="en-GB" altLang="en-US" sz="1100" dirty="0" smtClean="0">
                <a:latin typeface="Arial" panose="020B0604020202020204" pitchFamily="34" charset="0"/>
                <a:cs typeface="Arial" panose="020B0604020202020204" pitchFamily="34" charset="0"/>
              </a:rPr>
              <a:t>d)	 An occupational therapist</a:t>
            </a:r>
          </a:p>
          <a:p>
            <a:r>
              <a:rPr lang="en-GB" altLang="en-US" sz="1100" dirty="0" smtClean="0">
                <a:latin typeface="Arial" panose="020B0604020202020204" pitchFamily="34" charset="0"/>
                <a:cs typeface="Arial" panose="020B0604020202020204" pitchFamily="34" charset="0"/>
              </a:rPr>
              <a:t>e)	 A paramedic</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This requirement would provide officers an additional safeguard on section136 powers which would require a health professional is consulted, prior to the person being formally detained under section136, provided that the situation was not so urgent that the patient, the police officer, or others would not be put at risk by doing so.</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police are not medically qualified and are only using their individual judgement as to the situation at the time. Benefit of advice  over the telephone from a mental health nurse a proportion of section136 detentions can be averted because the health professional can access medical records to help assess the risk, and use their professional expertise to assist the police in deciding whether or not the person needs to be detained or whether an alternative resolution would be appropriate.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It is not envisaged that, in a section136 detention, a health professional would be required to authorise the use of the power. The police officer may be called upon to make a quick decision and a health professional may not always be available. The police officer must take responsibility for whether or not to use their powers if they consider that the person satisfies the criteria for removal under section136 , and while they have regard for the advice give them by a health professional, the decision remains their own.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Therefore, this advice requires police officers to consult a suitable health professional prior to detaining a person under section 136, provided if it is practicable to do so. This will mean telephoning the relevant crisis team in each local health board within the force area prior to detention. </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solidFill>
                  <a:srgbClr val="FF0000"/>
                </a:solidFill>
                <a:latin typeface="Arial" panose="020B0604020202020204" pitchFamily="34" charset="0"/>
                <a:cs typeface="Arial" panose="020B0604020202020204" pitchFamily="34" charset="0"/>
              </a:rPr>
              <a:t>S136 FINAL DECISION IS ALWAYS THE POLICE OFFICER [JPLANE]</a:t>
            </a:r>
          </a:p>
          <a:p>
            <a:endParaRPr lang="en-US" altLang="en-US" sz="1100" dirty="0" smtClean="0">
              <a:latin typeface="Arial" panose="020B0604020202020204" pitchFamily="34" charset="0"/>
              <a:cs typeface="Arial" panose="020B0604020202020204" pitchFamily="34" charset="0"/>
            </a:endParaRPr>
          </a:p>
          <a:p>
            <a:endParaRPr lang="en-US" altLang="en-US" sz="1100" b="1"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Best Practice of Sec 136-</a:t>
            </a:r>
          </a:p>
          <a:p>
            <a:r>
              <a:rPr lang="en-US" altLang="en-US" sz="1100" dirty="0" smtClean="0">
                <a:latin typeface="Arial" panose="020B0604020202020204" pitchFamily="34" charset="0"/>
                <a:cs typeface="Arial" panose="020B0604020202020204" pitchFamily="34" charset="0"/>
              </a:rPr>
              <a:t>At place of Safety relay circumstances to shift coordinator.</a:t>
            </a:r>
          </a:p>
          <a:p>
            <a:r>
              <a:rPr lang="en-US" altLang="en-US" sz="1100" dirty="0" smtClean="0">
                <a:latin typeface="Arial" panose="020B0604020202020204" pitchFamily="34" charset="0"/>
                <a:cs typeface="Arial" panose="020B0604020202020204" pitchFamily="34" charset="0"/>
              </a:rPr>
              <a:t>Ask them if they are going to accept the detention.</a:t>
            </a:r>
          </a:p>
          <a:p>
            <a:r>
              <a:rPr lang="en-US" altLang="en-US" sz="1100" dirty="0" smtClean="0">
                <a:latin typeface="Arial" panose="020B0604020202020204" pitchFamily="34" charset="0"/>
                <a:cs typeface="Arial" panose="020B0604020202020204" pitchFamily="34" charset="0"/>
              </a:rPr>
              <a:t>If they do, the detention powers become joint as health </a:t>
            </a:r>
            <a:r>
              <a:rPr lang="en-US" altLang="en-US" sz="1100" dirty="0" err="1" smtClean="0">
                <a:latin typeface="Arial" panose="020B0604020202020204" pitchFamily="34" charset="0"/>
                <a:cs typeface="Arial" panose="020B0604020202020204" pitchFamily="34" charset="0"/>
              </a:rPr>
              <a:t>carers</a:t>
            </a:r>
            <a:r>
              <a:rPr lang="en-US" altLang="en-US" sz="1100" dirty="0" smtClean="0">
                <a:latin typeface="Arial" panose="020B0604020202020204" pitchFamily="34" charset="0"/>
                <a:cs typeface="Arial" panose="020B0604020202020204" pitchFamily="34" charset="0"/>
              </a:rPr>
              <a:t> have the same powers to stop the individual leaving the place of safety.[This is important as it determines if you remain at the place of safety].</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If they refuse. Ask the reason why? </a:t>
            </a:r>
            <a:r>
              <a:rPr lang="en-US" altLang="en-US" sz="1100" dirty="0" smtClean="0">
                <a:solidFill>
                  <a:srgbClr val="FF3300"/>
                </a:solidFill>
                <a:latin typeface="Arial" panose="020B0604020202020204" pitchFamily="34" charset="0"/>
                <a:cs typeface="Arial" panose="020B0604020202020204" pitchFamily="34" charset="0"/>
              </a:rPr>
              <a:t>If necessary refer to Bronze for arbitration</a:t>
            </a:r>
            <a:r>
              <a:rPr lang="en-US" altLang="en-US" sz="1100" dirty="0" smtClean="0">
                <a:latin typeface="Arial" panose="020B0604020202020204" pitchFamily="34" charset="0"/>
                <a:cs typeface="Arial" panose="020B0604020202020204" pitchFamily="34" charset="0"/>
              </a:rPr>
              <a:t>.</a:t>
            </a:r>
          </a:p>
          <a:p>
            <a:r>
              <a:rPr lang="en-US" altLang="en-US" sz="1100" dirty="0" smtClean="0">
                <a:latin typeface="Arial" panose="020B0604020202020204" pitchFamily="34" charset="0"/>
                <a:cs typeface="Arial" panose="020B0604020202020204" pitchFamily="34" charset="0"/>
              </a:rPr>
              <a:t>Complete S136 form [see later in PPT]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8374643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altLang="en-US" sz="1100" dirty="0" smtClean="0">
                <a:latin typeface="Arial" panose="020B0604020202020204" pitchFamily="34" charset="0"/>
                <a:cs typeface="Arial" panose="020B0604020202020204" pitchFamily="34" charset="0"/>
              </a:rPr>
              <a:t>The clear stance is that the officer must believe the person or someone else may suffer some kind of harm if they do not take action to remove them.</a:t>
            </a:r>
          </a:p>
          <a:p>
            <a:pPr algn="l"/>
            <a:endParaRPr lang="en-GB" altLang="en-US" sz="1100" b="0" dirty="0" smtClean="0">
              <a:latin typeface="Arial" panose="020B0604020202020204" pitchFamily="34" charset="0"/>
              <a:cs typeface="Arial" panose="020B0604020202020204" pitchFamily="34" charset="0"/>
            </a:endParaRPr>
          </a:p>
          <a:p>
            <a:pPr algn="l"/>
            <a:r>
              <a:rPr lang="en-GB" altLang="en-US" sz="1100" b="1" dirty="0" smtClean="0">
                <a:latin typeface="Arial" panose="020B0604020202020204" pitchFamily="34" charset="0"/>
                <a:cs typeface="Arial" panose="020B0604020202020204" pitchFamily="34" charset="0"/>
              </a:rPr>
              <a:t>Simply behaving in an odd or unusual way does not necessarily mean they should be removed.</a:t>
            </a:r>
          </a:p>
          <a:p>
            <a:pPr algn="l"/>
            <a:endParaRPr lang="en-GB" altLang="en-US" sz="1100" b="1" dirty="0" smtClean="0">
              <a:latin typeface="Arial" panose="020B0604020202020204" pitchFamily="34" charset="0"/>
              <a:cs typeface="Arial" panose="020B0604020202020204" pitchFamily="34" charset="0"/>
            </a:endParaRPr>
          </a:p>
          <a:p>
            <a:pPr algn="l"/>
            <a:r>
              <a:rPr lang="en-GB" altLang="en-US" sz="1100" dirty="0" smtClean="0">
                <a:latin typeface="Arial" panose="020B0604020202020204" pitchFamily="34" charset="0"/>
                <a:cs typeface="Arial" panose="020B0604020202020204" pitchFamily="34" charset="0"/>
              </a:rPr>
              <a:t>The power to remove under Section 136 does not expect police officers to attempt to make a diagnosis of someone’s mental state but provides power to officers who believe in good faith that someone is mentally disordered and requires immediate care and control to remove them to a place of safety. </a:t>
            </a:r>
            <a:endParaRPr lang="en-US" altLang="en-US" sz="1100" dirty="0" smtClean="0">
              <a:latin typeface="Arial" panose="020B0604020202020204" pitchFamily="34" charset="0"/>
              <a:cs typeface="Arial" panose="020B0604020202020204" pitchFamily="34" charset="0"/>
            </a:endParaRPr>
          </a:p>
          <a:p>
            <a:pPr algn="ct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619333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smtClean="0">
                <a:latin typeface="Arial" panose="020B0604020202020204" pitchFamily="34" charset="0"/>
                <a:cs typeface="Arial" panose="020B0604020202020204" pitchFamily="34" charset="0"/>
              </a:rPr>
              <a:t>Trainer</a:t>
            </a:r>
            <a:r>
              <a:rPr lang="en-US" altLang="en-US" sz="1100" baseline="0" dirty="0" smtClean="0">
                <a:latin typeface="Arial" panose="020B0604020202020204" pitchFamily="34" charset="0"/>
                <a:cs typeface="Arial" panose="020B0604020202020204" pitchFamily="34" charset="0"/>
              </a:rPr>
              <a:t> to discuss each example in turn. Trainer to give examples</a:t>
            </a:r>
            <a:endParaRPr lang="en-US"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33396474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TRAINER TO EMPATHISE ONLY TO A DESIGNATED PLACE OF SAFETY</a:t>
            </a:r>
          </a:p>
          <a:p>
            <a:endParaRPr lang="en-GB" altLang="en-US" sz="1100" b="1"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Juveniles detained under the MHA never attend a custody suite.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Juveniles only a designated place of safety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Under the age of 18</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The new Sec 136A [1] Means that it is unlawful to use a police station as a place of safety for a person under the age of 18 under any circumstances.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Local partners </a:t>
            </a:r>
            <a:r>
              <a:rPr lang="en-GB" altLang="en-US" sz="1100" b="1" dirty="0" smtClean="0">
                <a:solidFill>
                  <a:srgbClr val="FF0000"/>
                </a:solidFill>
                <a:latin typeface="Arial" panose="020B0604020202020204" pitchFamily="34" charset="0"/>
                <a:cs typeface="Arial" panose="020B0604020202020204" pitchFamily="34" charset="0"/>
              </a:rPr>
              <a:t>should plan </a:t>
            </a:r>
            <a:r>
              <a:rPr lang="en-GB" altLang="en-US" sz="1100" dirty="0" smtClean="0">
                <a:latin typeface="Arial" panose="020B0604020202020204" pitchFamily="34" charset="0"/>
                <a:cs typeface="Arial" panose="020B0604020202020204" pitchFamily="34" charset="0"/>
              </a:rPr>
              <a:t>for this eventuality</a:t>
            </a:r>
          </a:p>
          <a:p>
            <a:r>
              <a:rPr lang="en-GB" altLang="en-US" sz="1100" dirty="0" smtClean="0">
                <a:latin typeface="Arial" panose="020B0604020202020204" pitchFamily="34" charset="0"/>
                <a:cs typeface="Arial" panose="020B0604020202020204" pitchFamily="34" charset="0"/>
              </a:rPr>
              <a:t>The legal framework governing the admission to hospital and treatment of children is complex. Children of any age may be detained using section 136 of the Mental Health Act (MHA), and any person under 18 may be taken into police protection using </a:t>
            </a:r>
            <a:r>
              <a:rPr lang="en-GB" altLang="en-US" sz="1100" b="1" dirty="0" smtClean="0">
                <a:latin typeface="Arial" panose="020B0604020202020204" pitchFamily="34" charset="0"/>
                <a:cs typeface="Arial" panose="020B0604020202020204" pitchFamily="34" charset="0"/>
              </a:rPr>
              <a:t>section 46 of the Children Act 1989. [ This is the preferred option],</a:t>
            </a:r>
            <a:r>
              <a:rPr lang="en-GB" altLang="en-US" sz="1100" dirty="0" smtClean="0">
                <a:latin typeface="Arial" panose="020B0604020202020204" pitchFamily="34" charset="0"/>
                <a:cs typeface="Arial" panose="020B0604020202020204" pitchFamily="34" charset="0"/>
              </a:rPr>
              <a:t>Information about the application of MHA powers to children and young people under the age of 18 is provided in Chapter 19 of the MHA Code of Practice for Wales</a:t>
            </a:r>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8177384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This must be emphasise</a:t>
            </a:r>
            <a:r>
              <a:rPr lang="en-GB" altLang="en-US" sz="1100" baseline="0" dirty="0" smtClean="0">
                <a:latin typeface="Arial" panose="020B0604020202020204" pitchFamily="34" charset="0"/>
                <a:cs typeface="Arial" panose="020B0604020202020204" pitchFamily="34" charset="0"/>
              </a:rPr>
              <a:t> to students. </a:t>
            </a:r>
            <a:endParaRPr lang="en-GB" altLang="en-US" sz="1100" dirty="0" smtClean="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31443562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en-US" sz="1100" b="1" dirty="0" smtClean="0">
                <a:latin typeface="Arial" panose="020B0604020202020204" pitchFamily="34" charset="0"/>
                <a:cs typeface="Arial" panose="020B0604020202020204" pitchFamily="34" charset="0"/>
              </a:rPr>
              <a:t>PLACE OF SAFETY- </a:t>
            </a:r>
            <a:r>
              <a:rPr lang="en-US" altLang="en-US" sz="1100" dirty="0" smtClean="0">
                <a:latin typeface="Arial" panose="020B0604020202020204" pitchFamily="34" charset="0"/>
                <a:cs typeface="Arial" panose="020B0604020202020204" pitchFamily="34" charset="0"/>
              </a:rPr>
              <a:t>Sec135 [6] Mental Health Act as amended by the police and crime Act 2016 defines a place of safety for the purposes of Sec 136 as:</a:t>
            </a:r>
          </a:p>
          <a:p>
            <a:pPr marL="171450" indent="-171450" algn="l">
              <a:buFont typeface="Arial" panose="020B0604020202020204" pitchFamily="34" charset="0"/>
              <a:buChar char="•"/>
            </a:pPr>
            <a:r>
              <a:rPr lang="en-US" altLang="en-US" sz="1100" dirty="0" smtClean="0">
                <a:latin typeface="Arial" panose="020B0604020202020204" pitchFamily="34" charset="0"/>
                <a:cs typeface="Arial" panose="020B0604020202020204" pitchFamily="34" charset="0"/>
              </a:rPr>
              <a:t>A hospital as defined by this act</a:t>
            </a:r>
          </a:p>
          <a:p>
            <a:pPr marL="171450" indent="-171450" algn="l">
              <a:buFont typeface="Arial" panose="020B0604020202020204" pitchFamily="34" charset="0"/>
              <a:buChar char="•"/>
            </a:pPr>
            <a:r>
              <a:rPr lang="en-US" altLang="en-US" sz="1100" dirty="0" smtClean="0">
                <a:latin typeface="Arial" panose="020B0604020202020204" pitchFamily="34" charset="0"/>
                <a:cs typeface="Arial" panose="020B0604020202020204" pitchFamily="34" charset="0"/>
              </a:rPr>
              <a:t>A police Station</a:t>
            </a:r>
          </a:p>
          <a:p>
            <a:pPr marL="171450" indent="-171450" algn="l">
              <a:buFont typeface="Arial" panose="020B0604020202020204" pitchFamily="34" charset="0"/>
              <a:buChar char="•"/>
            </a:pPr>
            <a:r>
              <a:rPr lang="en-US" altLang="en-US" sz="1100" dirty="0" smtClean="0">
                <a:latin typeface="Arial" panose="020B0604020202020204" pitchFamily="34" charset="0"/>
                <a:cs typeface="Arial" panose="020B0604020202020204" pitchFamily="34" charset="0"/>
              </a:rPr>
              <a:t>An independent Hospital or care home for mentally disordered persons</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dirty="0" smtClean="0">
                <a:latin typeface="Arial" panose="020B0604020202020204" pitchFamily="34" charset="0"/>
                <a:cs typeface="Arial" panose="020B0604020202020204" pitchFamily="34" charset="0"/>
              </a:rPr>
              <a:t>Search BOB via Mental Health and click on contact details and telephone numbers</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b="1" dirty="0" smtClean="0">
                <a:solidFill>
                  <a:srgbClr val="FF0000"/>
                </a:solidFill>
                <a:latin typeface="Arial" panose="020B0604020202020204" pitchFamily="34" charset="0"/>
                <a:cs typeface="Arial" panose="020B0604020202020204" pitchFamily="34" charset="0"/>
              </a:rPr>
              <a:t>When would a police station be considered an appropriate place of safety?</a:t>
            </a:r>
          </a:p>
          <a:p>
            <a:pPr algn="l"/>
            <a:r>
              <a:rPr lang="en-GB" altLang="en-US" sz="1100" b="1" dirty="0" smtClean="0">
                <a:solidFill>
                  <a:srgbClr val="FF0000"/>
                </a:solidFill>
                <a:latin typeface="Arial" panose="020B0604020202020204" pitchFamily="34" charset="0"/>
                <a:cs typeface="Arial" panose="020B0604020202020204" pitchFamily="34" charset="0"/>
              </a:rPr>
              <a:t> </a:t>
            </a:r>
          </a:p>
          <a:p>
            <a:pPr algn="l"/>
            <a:r>
              <a:rPr lang="en-GB" altLang="en-US" sz="1100" dirty="0" smtClean="0">
                <a:solidFill>
                  <a:srgbClr val="FF0000"/>
                </a:solidFill>
                <a:latin typeface="Arial" panose="020B0604020202020204" pitchFamily="34" charset="0"/>
                <a:cs typeface="Arial" panose="020B0604020202020204" pitchFamily="34" charset="0"/>
              </a:rPr>
              <a:t>Where a person is arrested under Section 136 Mental Health Act 1983, a police custody suite should only be considered the primary place of safety where</a:t>
            </a: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r>
              <a:rPr lang="en-GB" altLang="en-US" sz="1100" dirty="0" err="1" smtClean="0">
                <a:solidFill>
                  <a:srgbClr val="FF0000"/>
                </a:solidFill>
                <a:latin typeface="Arial" panose="020B0604020202020204" pitchFamily="34" charset="0"/>
                <a:cs typeface="Arial" panose="020B0604020202020204" pitchFamily="34" charset="0"/>
              </a:rPr>
              <a:t>i</a:t>
            </a:r>
            <a:r>
              <a:rPr lang="en-GB" altLang="en-US" sz="1100" dirty="0" smtClean="0">
                <a:solidFill>
                  <a:srgbClr val="FF0000"/>
                </a:solidFill>
                <a:latin typeface="Arial" panose="020B0604020202020204" pitchFamily="34" charset="0"/>
                <a:cs typeface="Arial" panose="020B0604020202020204" pitchFamily="34" charset="0"/>
              </a:rPr>
              <a:t>)  the behaviour of the </a:t>
            </a:r>
            <a:r>
              <a:rPr lang="en-GB" altLang="en-US" sz="1100" b="1" dirty="0" smtClean="0">
                <a:solidFill>
                  <a:srgbClr val="FF0000"/>
                </a:solidFill>
                <a:latin typeface="Arial" panose="020B0604020202020204" pitchFamily="34" charset="0"/>
                <a:cs typeface="Arial" panose="020B0604020202020204" pitchFamily="34" charset="0"/>
              </a:rPr>
              <a:t>person poses an imminent risk of serious injury</a:t>
            </a:r>
          </a:p>
          <a:p>
            <a:pPr algn="l"/>
            <a:r>
              <a:rPr lang="en-GB" altLang="en-US" sz="1100" dirty="0" smtClean="0">
                <a:solidFill>
                  <a:srgbClr val="FF0000"/>
                </a:solidFill>
                <a:latin typeface="Arial" panose="020B0604020202020204" pitchFamily="34" charset="0"/>
                <a:cs typeface="Arial" panose="020B0604020202020204" pitchFamily="34" charset="0"/>
              </a:rPr>
              <a:t>     or </a:t>
            </a:r>
            <a:r>
              <a:rPr lang="en-GB" altLang="en-US" sz="1100" b="1" dirty="0" smtClean="0">
                <a:solidFill>
                  <a:srgbClr val="FF0000"/>
                </a:solidFill>
                <a:latin typeface="Arial" panose="020B0604020202020204" pitchFamily="34" charset="0"/>
                <a:cs typeface="Arial" panose="020B0604020202020204" pitchFamily="34" charset="0"/>
              </a:rPr>
              <a:t>death to themselves or another person</a:t>
            </a:r>
            <a:r>
              <a:rPr lang="en-GB" altLang="en-US" sz="1100" dirty="0" smtClean="0">
                <a:solidFill>
                  <a:srgbClr val="FF0000"/>
                </a:solidFill>
                <a:latin typeface="Arial" panose="020B0604020202020204" pitchFamily="34" charset="0"/>
                <a:cs typeface="Arial" panose="020B0604020202020204" pitchFamily="34" charset="0"/>
              </a:rPr>
              <a:t>:</a:t>
            </a:r>
          </a:p>
          <a:p>
            <a:pPr algn="l"/>
            <a:r>
              <a:rPr lang="en-GB" altLang="en-US" sz="1100" dirty="0" smtClean="0">
                <a:solidFill>
                  <a:srgbClr val="FF0000"/>
                </a:solidFill>
                <a:latin typeface="Arial" panose="020B0604020202020204" pitchFamily="34" charset="0"/>
                <a:cs typeface="Arial" panose="020B0604020202020204" pitchFamily="34" charset="0"/>
              </a:rPr>
              <a:t>ii)  </a:t>
            </a:r>
            <a:r>
              <a:rPr lang="en-GB" altLang="en-US" sz="1100" b="1" dirty="0" smtClean="0">
                <a:solidFill>
                  <a:srgbClr val="FF0000"/>
                </a:solidFill>
                <a:latin typeface="Arial" panose="020B0604020202020204" pitchFamily="34" charset="0"/>
                <a:cs typeface="Arial" panose="020B0604020202020204" pitchFamily="34" charset="0"/>
              </a:rPr>
              <a:t>because of that risk</a:t>
            </a:r>
            <a:r>
              <a:rPr lang="en-GB" altLang="en-US" sz="1100" dirty="0" smtClean="0">
                <a:solidFill>
                  <a:srgbClr val="FF0000"/>
                </a:solidFill>
                <a:latin typeface="Arial" panose="020B0604020202020204" pitchFamily="34" charset="0"/>
                <a:cs typeface="Arial" panose="020B0604020202020204" pitchFamily="34" charset="0"/>
              </a:rPr>
              <a:t>, </a:t>
            </a:r>
            <a:r>
              <a:rPr lang="en-GB" altLang="en-US" sz="1100" b="1" dirty="0" smtClean="0">
                <a:solidFill>
                  <a:srgbClr val="FF0000"/>
                </a:solidFill>
                <a:latin typeface="Arial" panose="020B0604020202020204" pitchFamily="34" charset="0"/>
                <a:cs typeface="Arial" panose="020B0604020202020204" pitchFamily="34" charset="0"/>
              </a:rPr>
              <a:t>no other place of safety in the relevant police</a:t>
            </a:r>
          </a:p>
          <a:p>
            <a:pPr algn="l"/>
            <a:r>
              <a:rPr lang="en-GB" altLang="en-US" sz="1100" b="1" dirty="0" smtClean="0">
                <a:solidFill>
                  <a:srgbClr val="FF0000"/>
                </a:solidFill>
                <a:latin typeface="Arial" panose="020B0604020202020204" pitchFamily="34" charset="0"/>
                <a:cs typeface="Arial" panose="020B0604020202020204" pitchFamily="34" charset="0"/>
              </a:rPr>
              <a:t>     area can be reasonably be expected to detain them </a:t>
            </a:r>
            <a:r>
              <a:rPr lang="en-GB" altLang="en-US" sz="1100" dirty="0" smtClean="0">
                <a:solidFill>
                  <a:srgbClr val="FF0000"/>
                </a:solidFill>
                <a:latin typeface="Arial" panose="020B0604020202020204" pitchFamily="34" charset="0"/>
                <a:cs typeface="Arial" panose="020B0604020202020204" pitchFamily="34" charset="0"/>
              </a:rPr>
              <a:t>and</a:t>
            </a:r>
          </a:p>
          <a:p>
            <a:pPr algn="l"/>
            <a:r>
              <a:rPr lang="en-GB" altLang="en-US" sz="1100" dirty="0" smtClean="0">
                <a:solidFill>
                  <a:srgbClr val="FF0000"/>
                </a:solidFill>
                <a:latin typeface="Arial" panose="020B0604020202020204" pitchFamily="34" charset="0"/>
                <a:cs typeface="Arial" panose="020B0604020202020204" pitchFamily="34" charset="0"/>
              </a:rPr>
              <a:t>iii) so far is reasonably practicable, </a:t>
            </a:r>
            <a:r>
              <a:rPr lang="en-GB" altLang="en-US" sz="1100" b="1" dirty="0" smtClean="0">
                <a:solidFill>
                  <a:srgbClr val="FF0000"/>
                </a:solidFill>
                <a:latin typeface="Arial" panose="020B0604020202020204" pitchFamily="34" charset="0"/>
                <a:cs typeface="Arial" panose="020B0604020202020204" pitchFamily="34" charset="0"/>
              </a:rPr>
              <a:t>a healthcare professional will be </a:t>
            </a:r>
          </a:p>
          <a:p>
            <a:pPr algn="l"/>
            <a:r>
              <a:rPr lang="en-GB" altLang="en-US" sz="1100" b="1" dirty="0" smtClean="0">
                <a:solidFill>
                  <a:srgbClr val="FF0000"/>
                </a:solidFill>
                <a:latin typeface="Arial" panose="020B0604020202020204" pitchFamily="34" charset="0"/>
                <a:cs typeface="Arial" panose="020B0604020202020204" pitchFamily="34" charset="0"/>
              </a:rPr>
              <a:t>    present at the police station and available to them</a:t>
            </a: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r>
              <a:rPr lang="en-GB" altLang="en-US" sz="1100" dirty="0" smtClean="0">
                <a:solidFill>
                  <a:srgbClr val="FF0000"/>
                </a:solidFill>
                <a:latin typeface="Arial" panose="020B0604020202020204" pitchFamily="34" charset="0"/>
                <a:cs typeface="Arial" panose="020B0604020202020204" pitchFamily="34" charset="0"/>
              </a:rPr>
              <a:t>The authority of an officer of at least inspector must be given for the use of a police station in such circumstances - unless the person making the decision is themselves of such a rank or higher. </a:t>
            </a: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r>
              <a:rPr lang="en-GB" altLang="en-US" sz="1100" dirty="0" smtClean="0">
                <a:solidFill>
                  <a:srgbClr val="FF0000"/>
                </a:solidFill>
                <a:latin typeface="Arial" panose="020B0604020202020204" pitchFamily="34" charset="0"/>
                <a:cs typeface="Arial" panose="020B0604020202020204" pitchFamily="34" charset="0"/>
              </a:rPr>
              <a:t>OR</a:t>
            </a: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r>
              <a:rPr lang="en-GB" altLang="en-US" sz="1100" dirty="0" smtClean="0">
                <a:solidFill>
                  <a:srgbClr val="FF0000"/>
                </a:solidFill>
                <a:latin typeface="Arial" panose="020B0604020202020204" pitchFamily="34" charset="0"/>
                <a:cs typeface="Arial" panose="020B0604020202020204" pitchFamily="34" charset="0"/>
              </a:rPr>
              <a:t>b)</a:t>
            </a:r>
            <a:r>
              <a:rPr lang="en-GB" altLang="en-US" sz="1100" baseline="0" dirty="0" smtClean="0">
                <a:solidFill>
                  <a:srgbClr val="FF0000"/>
                </a:solidFill>
                <a:latin typeface="Arial" panose="020B0604020202020204" pitchFamily="34" charset="0"/>
                <a:cs typeface="Arial" panose="020B0604020202020204" pitchFamily="34" charset="0"/>
              </a:rPr>
              <a:t> </a:t>
            </a:r>
            <a:r>
              <a:rPr lang="en-GB" altLang="en-US" sz="1100" dirty="0" smtClean="0">
                <a:solidFill>
                  <a:srgbClr val="FF0000"/>
                </a:solidFill>
                <a:latin typeface="Arial" panose="020B0604020202020204" pitchFamily="34" charset="0"/>
                <a:cs typeface="Arial" panose="020B0604020202020204" pitchFamily="34" charset="0"/>
              </a:rPr>
              <a:t>the detainee has been arrested for a substantive criminal offence and there are concerns about the mental health of the detainee.</a:t>
            </a: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endParaRPr lang="en-GB" altLang="en-US" sz="1100" dirty="0" smtClean="0">
              <a:solidFill>
                <a:srgbClr val="FF0000"/>
              </a:solidFill>
              <a:latin typeface="Arial" panose="020B0604020202020204" pitchFamily="34" charset="0"/>
              <a:cs typeface="Arial" panose="020B0604020202020204" pitchFamily="34" charset="0"/>
            </a:endParaRPr>
          </a:p>
          <a:p>
            <a:pPr algn="l"/>
            <a:r>
              <a:rPr lang="en-GB" altLang="en-US" sz="1100" b="1" dirty="0" smtClean="0">
                <a:solidFill>
                  <a:srgbClr val="FF0000"/>
                </a:solidFill>
                <a:latin typeface="Arial" panose="020B0604020202020204" pitchFamily="34" charset="0"/>
                <a:cs typeface="Arial" panose="020B0604020202020204" pitchFamily="34" charset="0"/>
              </a:rPr>
              <a:t>Arresting Officer Responsibility</a:t>
            </a:r>
          </a:p>
          <a:p>
            <a:pPr algn="l"/>
            <a:r>
              <a:rPr lang="en-GB" altLang="en-US" sz="1100" dirty="0" smtClean="0">
                <a:solidFill>
                  <a:srgbClr val="FF0000"/>
                </a:solidFill>
                <a:latin typeface="Arial" panose="020B0604020202020204" pitchFamily="34" charset="0"/>
                <a:cs typeface="Arial" panose="020B0604020202020204" pitchFamily="34" charset="0"/>
              </a:rPr>
              <a:t>On arrival at the custody suite following detention under section 136, the police officer will complete the section 136 monitoring form, parts A and B on NICHE and inform the custody sergeant when completed so the sergeant can complete the relevant custody sections.</a:t>
            </a:r>
          </a:p>
          <a:p>
            <a:pPr algn="l"/>
            <a:r>
              <a:rPr lang="en-GB" altLang="en-US" sz="1100" dirty="0" smtClean="0">
                <a:solidFill>
                  <a:srgbClr val="FF0000"/>
                </a:solidFill>
                <a:latin typeface="Arial" panose="020B0604020202020204" pitchFamily="34" charset="0"/>
                <a:cs typeface="Arial" panose="020B0604020202020204" pitchFamily="34" charset="0"/>
              </a:rPr>
              <a:t>At this point the custody sergeant will commence the custody handling procedures.</a:t>
            </a:r>
            <a:endParaRPr lang="en-US" altLang="en-US" sz="1100" dirty="0" smtClean="0">
              <a:solidFill>
                <a:srgbClr val="FF0000"/>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20909339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This is one of the biggest issues-Ambulances are often not available to attend physical injuries let alone S136 </a:t>
            </a:r>
            <a:r>
              <a:rPr lang="en-US" altLang="en-US" sz="1100" dirty="0" err="1" smtClean="0">
                <a:latin typeface="Arial" panose="020B0604020202020204" pitchFamily="34" charset="0"/>
                <a:cs typeface="Arial" panose="020B0604020202020204" pitchFamily="34" charset="0"/>
              </a:rPr>
              <a:t>conveyance..Transport</a:t>
            </a:r>
            <a:r>
              <a:rPr lang="en-US" altLang="en-US" sz="1100" dirty="0" smtClean="0">
                <a:latin typeface="Arial" panose="020B0604020202020204" pitchFamily="34" charset="0"/>
                <a:cs typeface="Arial" panose="020B0604020202020204" pitchFamily="34" charset="0"/>
              </a:rPr>
              <a:t> of S136 [and S135] to a place of safety should be by Ambulance.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Only violent persons should be conveyed in a police van-with a paramedic accompanying in the vehicle and the ambulance following.</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So why do we use police vehicles for S136 ?</a:t>
            </a:r>
          </a:p>
          <a:p>
            <a:endParaRPr lang="en-US" altLang="en-US" sz="1100" b="1"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Easier than waiting…</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SWP Guidance</a:t>
            </a:r>
          </a:p>
          <a:p>
            <a:r>
              <a:rPr lang="en-US" altLang="en-US" sz="1100" dirty="0" smtClean="0">
                <a:latin typeface="Arial" panose="020B0604020202020204" pitchFamily="34" charset="0"/>
                <a:cs typeface="Arial" panose="020B0604020202020204" pitchFamily="34" charset="0"/>
              </a:rPr>
              <a:t>OFFICERS ARE TO INITIALLY REQUEST Ambulance attendance for transport via 999 facility and ask for an Ambulance themselves and </a:t>
            </a:r>
            <a:r>
              <a:rPr lang="en-US" altLang="en-US" sz="1100" b="1" dirty="0" smtClean="0">
                <a:solidFill>
                  <a:srgbClr val="FF3300"/>
                </a:solidFill>
                <a:latin typeface="Arial" panose="020B0604020202020204" pitchFamily="34" charset="0"/>
                <a:cs typeface="Arial" panose="020B0604020202020204" pitchFamily="34" charset="0"/>
              </a:rPr>
              <a:t>not via </a:t>
            </a:r>
            <a:r>
              <a:rPr lang="en-US" altLang="en-US" sz="1100" dirty="0" smtClean="0">
                <a:latin typeface="Arial" panose="020B0604020202020204" pitchFamily="34" charset="0"/>
                <a:cs typeface="Arial" panose="020B0604020202020204" pitchFamily="34" charset="0"/>
              </a:rPr>
              <a:t>PSC.</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If an ambulance is not available within 30 minutes,</a:t>
            </a:r>
            <a:r>
              <a:rPr lang="en-GB" altLang="en-US" sz="1100" dirty="0" smtClean="0">
                <a:latin typeface="Arial" panose="020B0604020202020204" pitchFamily="34" charset="0"/>
                <a:cs typeface="Arial" panose="020B0604020202020204" pitchFamily="34" charset="0"/>
              </a:rPr>
              <a:t> or it is inappropriate to wait for one because the person is in need of urgent physical or medical intervention or treatment, police transport will be used to convey the person detained under Section 136 to an Emergency Department .</a:t>
            </a:r>
          </a:p>
          <a:p>
            <a:endParaRPr lang="en-GB"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 Seek authorization from Bronze Inspector[Via PSC-Not point to point] to convey the detainee to the place of safety by police vehicle.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Also given the detainee’s condition worsening or the possibility of self harm, an ambulance is the best place for them. We may need to justify why this was not done.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In any case is a police vehicle the best place for somebody suffering with MH issues? NO</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21</a:t>
            </a:fld>
            <a:endParaRPr lang="en-GB"/>
          </a:p>
        </p:txBody>
      </p:sp>
    </p:spTree>
    <p:extLst>
      <p:ext uri="{BB962C8B-B14F-4D97-AF65-F5344CB8AC3E}">
        <p14:creationId xmlns:p14="http://schemas.microsoft.com/office/powerpoint/2010/main" val="19169210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altLang="en-US" sz="1100" dirty="0" smtClean="0">
                <a:latin typeface="Arial" panose="020B0604020202020204" pitchFamily="34" charset="0"/>
                <a:cs typeface="Arial" panose="020B0604020202020204" pitchFamily="34" charset="0"/>
              </a:rPr>
              <a:t>Activity – Split class into 4 groups. Give</a:t>
            </a:r>
            <a:r>
              <a:rPr lang="en-US" altLang="en-US" sz="1100" baseline="0" dirty="0" smtClean="0">
                <a:latin typeface="Arial" panose="020B0604020202020204" pitchFamily="34" charset="0"/>
                <a:cs typeface="Arial" panose="020B0604020202020204" pitchFamily="34" charset="0"/>
              </a:rPr>
              <a:t> 2 groups – question 1 &amp; the other groups question 2. Ask groups to discuss what actions they would take and feedback to class. </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dirty="0" smtClean="0">
                <a:latin typeface="Arial" panose="020B0604020202020204" pitchFamily="34" charset="0"/>
                <a:cs typeface="Arial" panose="020B0604020202020204" pitchFamily="34" charset="0"/>
              </a:rPr>
              <a:t>INJURIES- Take them to A &amp; E but remember they are still in your custody!!!</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dirty="0" smtClean="0">
                <a:latin typeface="Arial" panose="020B0604020202020204" pitchFamily="34" charset="0"/>
                <a:cs typeface="Arial" panose="020B0604020202020204" pitchFamily="34" charset="0"/>
              </a:rPr>
              <a:t>If the detainee can be treated for the physical injury at that time then you remain with them and afterward take them to the place of safety.</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dirty="0" smtClean="0">
                <a:latin typeface="Arial" panose="020B0604020202020204" pitchFamily="34" charset="0"/>
                <a:cs typeface="Arial" panose="020B0604020202020204" pitchFamily="34" charset="0"/>
              </a:rPr>
              <a:t>If the detainee cannot be treated for the physical injury at that time and needs to be admitted:</a:t>
            </a:r>
          </a:p>
          <a:p>
            <a:pPr algn="l"/>
            <a:r>
              <a:rPr lang="en-US" altLang="en-US" sz="1100" dirty="0" smtClean="0">
                <a:latin typeface="Arial" panose="020B0604020202020204" pitchFamily="34" charset="0"/>
                <a:cs typeface="Arial" panose="020B0604020202020204" pitchFamily="34" charset="0"/>
              </a:rPr>
              <a:t>Once the doctor accepts the detainee they take responsibility for the and arrange a MH assessment. You can then leave. The officer is released from escort guard of the patient.</a:t>
            </a:r>
          </a:p>
          <a:p>
            <a:pPr algn="l"/>
            <a:endParaRPr lang="en-US" altLang="en-US" sz="1100" dirty="0" smtClean="0">
              <a:latin typeface="Arial" panose="020B0604020202020204" pitchFamily="34" charset="0"/>
              <a:cs typeface="Arial" panose="020B0604020202020204" pitchFamily="34" charset="0"/>
            </a:endParaRPr>
          </a:p>
          <a:p>
            <a:pPr algn="l"/>
            <a:r>
              <a:rPr lang="en-US" altLang="en-US" sz="1100" dirty="0" smtClean="0">
                <a:latin typeface="Arial" panose="020B0604020202020204" pitchFamily="34" charset="0"/>
                <a:cs typeface="Arial" panose="020B0604020202020204" pitchFamily="34" charset="0"/>
              </a:rPr>
              <a:t>Crime- Deal with the criminal offence in the same way unless they need medical attention first.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22</a:t>
            </a:fld>
            <a:endParaRPr lang="en-GB"/>
          </a:p>
        </p:txBody>
      </p:sp>
    </p:spTree>
    <p:extLst>
      <p:ext uri="{BB962C8B-B14F-4D97-AF65-F5344CB8AC3E}">
        <p14:creationId xmlns:p14="http://schemas.microsoft.com/office/powerpoint/2010/main" val="16417887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Criminal matter -  officers must not elect to use sec 136 when there are clear criminal offences – unless victimless and trivial offence – officer to dynamic risk assess.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Officers are not in a position to say that the criminal matter was conducted because of the person’s mental health condition. Officers are not qualified to make this kind of medical assessment.  Officers cannot assess mental health capacity in relation to criminal offences.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Concerns about the person’s mental health, still detain for the criminal offence – when at custody bring your concerns to the attention of the Custody Sergeant and update LOG.</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MHA 1983 - Sec 35 and 36: allow patients who have been charged with a criminal offence to be remanded to hospital for treatment and psychiatric reports (section 35) or for treatment pending trial (section 36).</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MHA 1983 - Sec 38 : allows courts to impose an interim hospital order following conviction in court. This allows clinicians to form a view as to whether a full hospital order under section 37 would be an appropriate disposal for a defendant.</a:t>
            </a:r>
          </a:p>
          <a:p>
            <a:endParaRPr lang="en-GB" sz="1100" dirty="0" smtClean="0">
              <a:latin typeface="Arial" panose="020B0604020202020204" pitchFamily="34" charset="0"/>
              <a:cs typeface="Arial" panose="020B0604020202020204" pitchFamily="34" charset="0"/>
            </a:endParaRPr>
          </a:p>
          <a:p>
            <a:pPr algn="l">
              <a:defRPr/>
            </a:pPr>
            <a:r>
              <a:rPr lang="en-GB" sz="1100" b="1" dirty="0" smtClean="0">
                <a:solidFill>
                  <a:srgbClr val="FFFF66"/>
                </a:solidFill>
                <a:latin typeface="Arial" panose="020B0604020202020204" pitchFamily="34" charset="0"/>
                <a:ea typeface="ＭＳ Ｐゴシック" pitchFamily="1" charset="-128"/>
                <a:cs typeface="Arial" panose="020B0604020202020204" pitchFamily="34" charset="0"/>
              </a:rPr>
              <a:t>A police power of detention</a:t>
            </a:r>
            <a:endParaRPr lang="en-GB" sz="1100" dirty="0" smtClean="0">
              <a:solidFill>
                <a:srgbClr val="FFFF66"/>
              </a:solidFill>
              <a:latin typeface="Arial" panose="020B0604020202020204" pitchFamily="34" charset="0"/>
              <a:ea typeface="ＭＳ Ｐゴシック" pitchFamily="1" charset="-128"/>
              <a:cs typeface="Arial" panose="020B0604020202020204" pitchFamily="34" charset="0"/>
            </a:endParaRPr>
          </a:p>
          <a:p>
            <a:pPr marL="342900" indent="-342900" algn="l">
              <a:buFont typeface="Arial" panose="020B0604020202020204" pitchFamily="34" charset="0"/>
              <a:buChar char="•"/>
              <a:defRPr/>
            </a:pPr>
            <a:r>
              <a:rPr lang="en-GB" sz="1100" dirty="0" smtClean="0">
                <a:solidFill>
                  <a:srgbClr val="FFFF66"/>
                </a:solidFill>
                <a:latin typeface="Arial" panose="020B0604020202020204" pitchFamily="34" charset="0"/>
                <a:ea typeface="ＭＳ Ｐゴシック" pitchFamily="1" charset="-128"/>
                <a:cs typeface="Arial" panose="020B0604020202020204" pitchFamily="34" charset="0"/>
              </a:rPr>
              <a:t>Allows detention up to 24 hours</a:t>
            </a:r>
          </a:p>
          <a:p>
            <a:pPr marL="342900" indent="-342900" algn="l">
              <a:buFont typeface="Arial" panose="020B0604020202020204" pitchFamily="34" charset="0"/>
              <a:buChar char="•"/>
              <a:defRPr/>
            </a:pPr>
            <a:r>
              <a:rPr lang="en-GB" sz="1100" dirty="0" smtClean="0">
                <a:solidFill>
                  <a:srgbClr val="FFFF66"/>
                </a:solidFill>
                <a:latin typeface="Arial" panose="020B0604020202020204" pitchFamily="34" charset="0"/>
                <a:ea typeface="ＭＳ Ｐゴシック" pitchFamily="1" charset="-128"/>
                <a:cs typeface="Arial" panose="020B0604020202020204" pitchFamily="34" charset="0"/>
              </a:rPr>
              <a:t>For a mental health assessment (does not necessarily lead to admission)</a:t>
            </a:r>
          </a:p>
          <a:p>
            <a:pPr marL="342900" indent="-342900" algn="l">
              <a:buFont typeface="Arial" panose="020B0604020202020204" pitchFamily="34" charset="0"/>
              <a:buChar char="•"/>
              <a:defRPr/>
            </a:pPr>
            <a:r>
              <a:rPr lang="en-GB" sz="1100" dirty="0" smtClean="0">
                <a:solidFill>
                  <a:srgbClr val="FFFF66"/>
                </a:solidFill>
                <a:latin typeface="Arial" panose="020B0604020202020204" pitchFamily="34" charset="0"/>
                <a:ea typeface="ＭＳ Ｐゴシック" pitchFamily="1" charset="-128"/>
                <a:cs typeface="Arial" panose="020B0604020202020204" pitchFamily="34" charset="0"/>
              </a:rPr>
              <a:t>To the nearest place of safety</a:t>
            </a:r>
          </a:p>
        </p:txBody>
      </p:sp>
      <p:sp>
        <p:nvSpPr>
          <p:cNvPr id="4" name="Slide Number Placeholder 3"/>
          <p:cNvSpPr>
            <a:spLocks noGrp="1"/>
          </p:cNvSpPr>
          <p:nvPr>
            <p:ph type="sldNum" sz="quarter" idx="10"/>
          </p:nvPr>
        </p:nvSpPr>
        <p:spPr/>
        <p:txBody>
          <a:bodyPr/>
          <a:lstStyle/>
          <a:p>
            <a:fld id="{9399293F-F3C1-4DBE-9ABE-39D87F4D905F}" type="slidenum">
              <a:rPr lang="en-GB" smtClean="0"/>
              <a:t>23</a:t>
            </a:fld>
            <a:endParaRPr lang="en-GB"/>
          </a:p>
        </p:txBody>
      </p:sp>
    </p:spTree>
    <p:extLst>
      <p:ext uri="{BB962C8B-B14F-4D97-AF65-F5344CB8AC3E}">
        <p14:creationId xmlns:p14="http://schemas.microsoft.com/office/powerpoint/2010/main" val="4302892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eaLnBrk="1" hangingPunct="1">
              <a:spcBef>
                <a:spcPct val="0"/>
              </a:spcBef>
            </a:pPr>
            <a:r>
              <a:rPr lang="en-GB" altLang="en-US" sz="1100" dirty="0" smtClean="0">
                <a:latin typeface="Arial" panose="020B0604020202020204" pitchFamily="34" charset="0"/>
                <a:cs typeface="Arial" panose="020B0604020202020204" pitchFamily="34" charset="0"/>
              </a:rPr>
              <a:t>Voluntary Assessments.,</a:t>
            </a:r>
          </a:p>
          <a:p>
            <a:pPr algn="l" eaLnBrk="1" hangingPunct="1">
              <a:spcBef>
                <a:spcPct val="0"/>
              </a:spcBef>
            </a:pPr>
            <a:r>
              <a:rPr lang="en-GB" altLang="en-US" sz="1100" dirty="0" smtClean="0">
                <a:latin typeface="Arial" panose="020B0604020202020204" pitchFamily="34" charset="0"/>
                <a:cs typeface="Arial" panose="020B0604020202020204" pitchFamily="34" charset="0"/>
              </a:rPr>
              <a:t>Telephoning the CRISIS TEAM</a:t>
            </a:r>
          </a:p>
          <a:p>
            <a:pPr algn="l" eaLnBrk="1" hangingPunct="1">
              <a:spcBef>
                <a:spcPct val="0"/>
              </a:spcBef>
            </a:pPr>
            <a:r>
              <a:rPr lang="en-GB" altLang="en-US" sz="1100" dirty="0" smtClean="0">
                <a:latin typeface="Arial" panose="020B0604020202020204" pitchFamily="34" charset="0"/>
                <a:cs typeface="Arial" panose="020B0604020202020204" pitchFamily="34" charset="0"/>
              </a:rPr>
              <a:t>Call Ambulance</a:t>
            </a:r>
          </a:p>
          <a:p>
            <a:pPr algn="l" eaLnBrk="1" hangingPunct="1">
              <a:spcBef>
                <a:spcPct val="0"/>
              </a:spcBef>
            </a:pPr>
            <a:r>
              <a:rPr lang="en-GB" altLang="en-US" sz="1100" dirty="0" smtClean="0">
                <a:latin typeface="Arial" panose="020B0604020202020204" pitchFamily="34" charset="0"/>
                <a:cs typeface="Arial" panose="020B0604020202020204" pitchFamily="34" charset="0"/>
              </a:rPr>
              <a:t>Consider the Mental Capacity Act</a:t>
            </a:r>
          </a:p>
          <a:p>
            <a:pPr algn="l" eaLnBrk="1" hangingPunct="1">
              <a:spcBef>
                <a:spcPct val="0"/>
              </a:spcBef>
            </a:pPr>
            <a:r>
              <a:rPr lang="en-GB" altLang="en-US" sz="1100" dirty="0" smtClean="0">
                <a:latin typeface="Arial" panose="020B0604020202020204" pitchFamily="34" charset="0"/>
                <a:cs typeface="Arial" panose="020B0604020202020204" pitchFamily="34" charset="0"/>
              </a:rPr>
              <a:t>Consider Breach of the Peace.[ Towards another and not themselves]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24</a:t>
            </a:fld>
            <a:endParaRPr lang="en-GB"/>
          </a:p>
        </p:txBody>
      </p:sp>
    </p:spTree>
    <p:extLst>
      <p:ext uri="{BB962C8B-B14F-4D97-AF65-F5344CB8AC3E}">
        <p14:creationId xmlns:p14="http://schemas.microsoft.com/office/powerpoint/2010/main" val="28776457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20000"/>
              </a:spcBef>
              <a:spcAft>
                <a:spcPct val="0"/>
              </a:spcAft>
              <a:buClrTx/>
              <a:buSzTx/>
              <a:buFontTx/>
              <a:buNone/>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What we need to know -</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Warrants under S.135</a:t>
            </a: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r>
              <a:rPr kumimoji="0" lang="en-GB" sz="1100" b="0" i="0" u="none" strike="noStrike" kern="1200" cap="none" spc="0" normalizeH="0" baseline="0" noProof="0" dirty="0" smtClean="0">
                <a:ln>
                  <a:noFill/>
                </a:ln>
                <a:solidFill>
                  <a:srgbClr val="002060"/>
                </a:solidFill>
                <a:effectLst/>
                <a:uLnTx/>
                <a:uFillTx/>
                <a:latin typeface="Arial" panose="020B0604020202020204" pitchFamily="34" charset="0"/>
                <a:ea typeface="ＭＳ Ｐゴシック" panose="020B0600070205080204" pitchFamily="34" charset="-128"/>
                <a:cs typeface="Arial" panose="020B0604020202020204" pitchFamily="34" charset="0"/>
              </a:rPr>
              <a:t>Who applies for a Warrant?</a:t>
            </a:r>
          </a:p>
          <a:p>
            <a:pPr lvl="0">
              <a:lnSpc>
                <a:spcPct val="100000"/>
              </a:lnSpc>
              <a:defRPr/>
            </a:pPr>
            <a:r>
              <a:rPr lang="en-GB" sz="1100" dirty="0" smtClean="0">
                <a:solidFill>
                  <a:srgbClr val="002060"/>
                </a:solidFill>
                <a:latin typeface="Arial" panose="020B0604020202020204" pitchFamily="34" charset="0"/>
                <a:cs typeface="Arial" panose="020B0604020202020204" pitchFamily="34" charset="0"/>
              </a:rPr>
              <a:t>Reasons for Warrant</a:t>
            </a:r>
          </a:p>
          <a:p>
            <a:pPr lvl="0">
              <a:lnSpc>
                <a:spcPct val="100000"/>
              </a:lnSpc>
              <a:defRPr/>
            </a:pPr>
            <a:r>
              <a:rPr lang="en-GB" sz="1100" dirty="0" smtClean="0">
                <a:solidFill>
                  <a:srgbClr val="002060"/>
                </a:solidFill>
                <a:latin typeface="Arial" panose="020B0604020202020204" pitchFamily="34" charset="0"/>
                <a:cs typeface="Arial" panose="020B0604020202020204" pitchFamily="34" charset="0"/>
              </a:rPr>
              <a:t>What is the purpose of Police attendance at a S.135 Warrant?</a:t>
            </a:r>
          </a:p>
          <a:p>
            <a:pPr lvl="0">
              <a:lnSpc>
                <a:spcPct val="100000"/>
              </a:lnSpc>
              <a:defRPr/>
            </a:pPr>
            <a:r>
              <a:rPr lang="en-GB" sz="1100" dirty="0" smtClean="0">
                <a:solidFill>
                  <a:srgbClr val="002060"/>
                </a:solidFill>
                <a:latin typeface="Arial" panose="020B0604020202020204" pitchFamily="34" charset="0"/>
                <a:cs typeface="Arial" panose="020B0604020202020204" pitchFamily="34" charset="0"/>
              </a:rPr>
              <a:t>Use of force – Power of entry</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Overview of police powers under mental health act</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Sec 135 executing a warrant to search for and remove patients in a household,</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 Warrant application by</a:t>
            </a:r>
            <a:r>
              <a:rPr lang="en-GB" altLang="en-US" sz="1100" dirty="0" smtClean="0">
                <a:solidFill>
                  <a:srgbClr val="FF0000"/>
                </a:solidFill>
                <a:latin typeface="Arial" panose="020B0604020202020204" pitchFamily="34" charset="0"/>
                <a:cs typeface="Arial" panose="020B0604020202020204" pitchFamily="34" charset="0"/>
              </a:rPr>
              <a:t> AMHP</a:t>
            </a:r>
            <a:r>
              <a:rPr lang="en-GB" altLang="en-US" sz="1100" dirty="0" smtClean="0">
                <a:latin typeface="Arial" panose="020B0604020202020204" pitchFamily="34" charset="0"/>
                <a:cs typeface="Arial" panose="020B0604020202020204" pitchFamily="34" charset="0"/>
              </a:rPr>
              <a:t>, local policy? A person will usually be transported to hospital by ambulance. At times it may be more appropriate to be transferred by police. </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Police Role- If the person refuses to let anyone in and there is no one else present to grant entry, then force can be used, ONLY IF.. The police officer has a warrant under S135 MHA authorizing a search to remove persons believed to be suffering from a mental disorder OR there is a breach of the peace OR to save life or limb or prevent serious damage to property</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Consider methods of least restraint</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Do we need to use a marked vehicle? NO</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Planning in advance can prevent an escalation of risk</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This is actually a planned activity based on a number of Mental Health assessments that are done in the home, we need to know why police attendance is necessary at this particular one.</a:t>
            </a: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We must consider the potential risk of Resistance, violence or Escape.</a:t>
            </a:r>
          </a:p>
          <a:p>
            <a:pPr eaLnBrk="1" hangingPunct="1">
              <a:lnSpc>
                <a:spcPct val="100000"/>
              </a:lnSpc>
              <a:spcBef>
                <a:spcPct val="0"/>
              </a:spcBef>
            </a:pPr>
            <a:endParaRPr lang="en-GB" altLang="en-US" sz="1100" dirty="0" smtClean="0">
              <a:latin typeface="Arial" panose="020B0604020202020204" pitchFamily="34" charset="0"/>
              <a:cs typeface="Arial" panose="020B0604020202020204" pitchFamily="34" charset="0"/>
            </a:endParaRPr>
          </a:p>
          <a:p>
            <a:pPr eaLnBrk="1" hangingPunct="1">
              <a:lnSpc>
                <a:spcPct val="100000"/>
              </a:lnSpc>
              <a:spcBef>
                <a:spcPct val="0"/>
              </a:spcBef>
            </a:pPr>
            <a:r>
              <a:rPr lang="en-GB" altLang="en-US" sz="1100" dirty="0" smtClean="0">
                <a:latin typeface="Arial" panose="020B0604020202020204" pitchFamily="34" charset="0"/>
                <a:cs typeface="Arial" panose="020B0604020202020204" pitchFamily="34" charset="0"/>
              </a:rPr>
              <a:t>Requests for s135 attendance is most often due to the risk of violence [self harm or escape], to gain entry.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140721906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Sec 135(1) Warrant.</a:t>
            </a:r>
          </a:p>
          <a:p>
            <a:r>
              <a:rPr lang="en-GB" altLang="en-US" sz="1100" dirty="0" smtClean="0">
                <a:latin typeface="Arial" panose="020B0604020202020204" pitchFamily="34" charset="0"/>
                <a:cs typeface="Arial" panose="020B0604020202020204" pitchFamily="34" charset="0"/>
              </a:rPr>
              <a:t>Officer must accompany the AMPH and </a:t>
            </a:r>
            <a:r>
              <a:rPr lang="en-GB" altLang="en-US" sz="1100" dirty="0" err="1" smtClean="0">
                <a:latin typeface="Arial" panose="020B0604020202020204" pitchFamily="34" charset="0"/>
                <a:cs typeface="Arial" panose="020B0604020202020204" pitchFamily="34" charset="0"/>
              </a:rPr>
              <a:t>Reg</a:t>
            </a:r>
            <a:r>
              <a:rPr lang="en-GB" altLang="en-US" sz="1100" dirty="0" smtClean="0">
                <a:latin typeface="Arial" panose="020B0604020202020204" pitchFamily="34" charset="0"/>
                <a:cs typeface="Arial" panose="020B0604020202020204" pitchFamily="34" charset="0"/>
              </a:rPr>
              <a:t> Med Professional to effect entry.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Warrant authorises the officer to use force for entry/restrain the individual/remove to place of safety/restrict movement of other people inside the premises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Person may be removed to place of safety and detained for the new max 24 HOURS. (possibility of 12 hour extension)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If there are other persons present at the address where the assessment is to be carried out and they are causing an obstruction to such assessment, they are guilty of an offence under s129 MHA 1983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72898751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Section 135 (2) Warrant</a:t>
            </a:r>
          </a:p>
          <a:p>
            <a:r>
              <a:rPr lang="en-GB" altLang="en-US" sz="1100" dirty="0" smtClean="0">
                <a:latin typeface="Arial" panose="020B0604020202020204" pitchFamily="34" charset="0"/>
                <a:cs typeface="Arial" panose="020B0604020202020204" pitchFamily="34" charset="0"/>
              </a:rPr>
              <a:t>Warrant can be applied for by POLICE (or other authorised person)</a:t>
            </a:r>
          </a:p>
          <a:p>
            <a:r>
              <a:rPr lang="en-GB" altLang="en-US" sz="1100" dirty="0" smtClean="0">
                <a:latin typeface="Arial" panose="020B0604020202020204" pitchFamily="34" charset="0"/>
                <a:cs typeface="Arial" panose="020B0604020202020204" pitchFamily="34" charset="0"/>
              </a:rPr>
              <a:t>Executed by Police (who doesn’t have to be accompanied by a doctor, but best practise is to do so)</a:t>
            </a:r>
          </a:p>
          <a:p>
            <a:r>
              <a:rPr lang="en-GB" altLang="en-US" sz="1100" dirty="0" smtClean="0">
                <a:latin typeface="Arial" panose="020B0604020202020204" pitchFamily="34" charset="0"/>
                <a:cs typeface="Arial" panose="020B0604020202020204" pitchFamily="34" charset="0"/>
              </a:rPr>
              <a:t>Used to enter specified premises to remove a person who;</a:t>
            </a:r>
          </a:p>
          <a:p>
            <a:r>
              <a:rPr lang="en-GB" altLang="en-US" sz="1100" dirty="0" smtClean="0">
                <a:latin typeface="Arial" panose="020B0604020202020204" pitchFamily="34" charset="0"/>
                <a:cs typeface="Arial" panose="020B0604020202020204" pitchFamily="34" charset="0"/>
              </a:rPr>
              <a:t>is liable to be taken or returned to hospital where they are absent without leave or they have breached a community treatment order.</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cases where the person hasn’t been seen for some time and there are concerns for their safety, officer can consider Sec 17 PACE (save life/limb) however this should be discussed with supervisory.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Absent</a:t>
            </a:r>
            <a:r>
              <a:rPr lang="en-GB" altLang="en-US" sz="1100" baseline="0" dirty="0" smtClean="0">
                <a:latin typeface="Arial" panose="020B0604020202020204" pitchFamily="34" charset="0"/>
                <a:cs typeface="Arial" panose="020B0604020202020204" pitchFamily="34" charset="0"/>
              </a:rPr>
              <a:t> Without Leave </a:t>
            </a:r>
          </a:p>
          <a:p>
            <a:r>
              <a:rPr lang="en-GB" altLang="en-US" sz="1100" baseline="0" dirty="0" smtClean="0">
                <a:latin typeface="Arial" panose="020B0604020202020204" pitchFamily="34" charset="0"/>
                <a:cs typeface="Arial" panose="020B0604020202020204" pitchFamily="34" charset="0"/>
              </a:rPr>
              <a:t>A p</a:t>
            </a:r>
            <a:r>
              <a:rPr lang="en-GB" altLang="en-US" sz="1100" dirty="0" smtClean="0">
                <a:latin typeface="Arial" panose="020B0604020202020204" pitchFamily="34" charset="0"/>
                <a:cs typeface="Arial" panose="020B0604020202020204" pitchFamily="34" charset="0"/>
              </a:rPr>
              <a:t>atient </a:t>
            </a:r>
            <a:r>
              <a:rPr lang="en-GB" altLang="en-US" sz="1100" dirty="0" smtClean="0">
                <a:latin typeface="Arial" panose="020B0604020202020204" pitchFamily="34" charset="0"/>
                <a:cs typeface="Arial" panose="020B0604020202020204" pitchFamily="34" charset="0"/>
              </a:rPr>
              <a:t>is </a:t>
            </a:r>
            <a:r>
              <a:rPr lang="en-GB" altLang="en-US" sz="1100" dirty="0" smtClean="0">
                <a:latin typeface="Arial" panose="020B0604020202020204" pitchFamily="34" charset="0"/>
                <a:cs typeface="Arial" panose="020B0604020202020204" pitchFamily="34" charset="0"/>
              </a:rPr>
              <a:t>AWOL </a:t>
            </a:r>
            <a:r>
              <a:rPr lang="en-GB" altLang="en-US" sz="1100" dirty="0" smtClean="0">
                <a:latin typeface="Arial" panose="020B0604020202020204" pitchFamily="34" charset="0"/>
                <a:cs typeface="Arial" panose="020B0604020202020204" pitchFamily="34" charset="0"/>
              </a:rPr>
              <a:t>under sec 18(1) MHA </a:t>
            </a:r>
            <a:r>
              <a:rPr lang="en-GB" altLang="en-US" sz="1100" dirty="0" smtClean="0">
                <a:latin typeface="Arial" panose="020B0604020202020204" pitchFamily="34" charset="0"/>
                <a:cs typeface="Arial" panose="020B0604020202020204" pitchFamily="34" charset="0"/>
              </a:rPr>
              <a:t>if:</a:t>
            </a:r>
            <a:endParaRPr lang="en-GB" altLang="en-US" sz="1100" dirty="0" smtClean="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They fail to return to hospital after a period of leave or being recalled from </a:t>
            </a:r>
            <a:r>
              <a:rPr lang="en-GB" altLang="en-US" sz="1100" dirty="0" smtClean="0">
                <a:latin typeface="Arial" panose="020B0604020202020204" pitchFamily="34" charset="0"/>
                <a:cs typeface="Arial" panose="020B0604020202020204" pitchFamily="34" charset="0"/>
              </a:rPr>
              <a:t>leave</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Absent </a:t>
            </a:r>
            <a:r>
              <a:rPr lang="en-GB" altLang="en-US" sz="1100" dirty="0" smtClean="0">
                <a:latin typeface="Arial" panose="020B0604020202020204" pitchFamily="34" charset="0"/>
                <a:cs typeface="Arial" panose="020B0604020202020204" pitchFamily="34" charset="0"/>
              </a:rPr>
              <a:t>from any place they are meant to reside in accordance with conditions of granted leave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Community Treatment Order (CTO), are when patients </a:t>
            </a:r>
            <a:r>
              <a:rPr lang="en-GB" altLang="en-US" sz="1100" dirty="0" smtClean="0">
                <a:latin typeface="Arial" panose="020B0604020202020204" pitchFamily="34" charset="0"/>
                <a:cs typeface="Arial" panose="020B0604020202020204" pitchFamily="34" charset="0"/>
              </a:rPr>
              <a:t>who fail to return to hospital when recalled or subsequently abscond from </a:t>
            </a:r>
            <a:r>
              <a:rPr lang="en-GB" altLang="en-US" sz="1100" dirty="0" smtClean="0">
                <a:latin typeface="Arial" panose="020B0604020202020204" pitchFamily="34" charset="0"/>
                <a:cs typeface="Arial" panose="020B0604020202020204" pitchFamily="34" charset="0"/>
              </a:rPr>
              <a:t>hospital</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Patients </a:t>
            </a:r>
            <a:r>
              <a:rPr lang="en-GB" altLang="en-US" sz="1100" dirty="0" smtClean="0">
                <a:latin typeface="Arial" panose="020B0604020202020204" pitchFamily="34" charset="0"/>
                <a:cs typeface="Arial" panose="020B0604020202020204" pitchFamily="34" charset="0"/>
              </a:rPr>
              <a:t>subject to guardianship are absent from the place they are required to live by their guardian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105993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altLang="en-US" sz="1100" dirty="0" smtClean="0">
                <a:latin typeface="Arial" panose="020B0604020202020204" pitchFamily="34" charset="0"/>
                <a:cs typeface="Arial" panose="020B0604020202020204" pitchFamily="34" charset="0"/>
              </a:rPr>
              <a:t>The Magistrate will authorise a warrant on the grounds below and on RAVE factors (Risk Aggression Violent Escape)</a:t>
            </a:r>
          </a:p>
          <a:p>
            <a:pPr>
              <a:defRPr/>
            </a:pPr>
            <a:endParaRPr lang="en-GB" altLang="en-US" sz="1100" dirty="0" smtClean="0">
              <a:latin typeface="Arial" panose="020B0604020202020204" pitchFamily="34" charset="0"/>
              <a:cs typeface="Arial" panose="020B0604020202020204" pitchFamily="34" charset="0"/>
            </a:endParaRPr>
          </a:p>
          <a:p>
            <a:pPr>
              <a:defRPr/>
            </a:pPr>
            <a:r>
              <a:rPr lang="en-GB" altLang="en-US" sz="1100" dirty="0" smtClean="0">
                <a:latin typeface="Arial" panose="020B0604020202020204" pitchFamily="34" charset="0"/>
                <a:cs typeface="Arial" panose="020B0604020202020204" pitchFamily="34" charset="0"/>
              </a:rPr>
              <a:t>They have reasonable cause to believe that the patient is to be found on premises; and   </a:t>
            </a:r>
          </a:p>
          <a:p>
            <a:pPr>
              <a:defRPr/>
            </a:pPr>
            <a:r>
              <a:rPr lang="en-GB" altLang="en-US" sz="1100" dirty="0" smtClean="0">
                <a:latin typeface="Arial" panose="020B0604020202020204" pitchFamily="34" charset="0"/>
                <a:cs typeface="Arial" panose="020B0604020202020204" pitchFamily="34" charset="0"/>
              </a:rPr>
              <a:t>Admittance to the premises has been refused </a:t>
            </a:r>
          </a:p>
          <a:p>
            <a:pPr>
              <a:defRPr/>
            </a:pPr>
            <a:r>
              <a:rPr lang="en-GB" altLang="en-US" sz="1100" dirty="0" smtClean="0">
                <a:latin typeface="Arial" panose="020B0604020202020204" pitchFamily="34" charset="0"/>
                <a:cs typeface="Arial" panose="020B0604020202020204" pitchFamily="34" charset="0"/>
              </a:rPr>
              <a:t>A refusal of such admittance is expected. </a:t>
            </a:r>
          </a:p>
          <a:p>
            <a:pPr lvl="1">
              <a:defRPr/>
            </a:pPr>
            <a:endParaRPr lang="en-GB" altLang="en-US"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Reiterate the below:</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The Warrant authorises any constable to enter, if need be by force – premises specified on the warrant.</a:t>
            </a:r>
          </a:p>
          <a:p>
            <a:pP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A warrant will allow a constable to:</a:t>
            </a:r>
          </a:p>
          <a:p>
            <a:pPr>
              <a:defRPr/>
            </a:pPr>
            <a:endParaRPr lang="en-GB" sz="1100" dirty="0" smtClean="0">
              <a:latin typeface="Arial" panose="020B0604020202020204" pitchFamily="34" charset="0"/>
              <a:cs typeface="Arial" panose="020B0604020202020204" pitchFamily="34" charset="0"/>
            </a:endParaRPr>
          </a:p>
          <a:p>
            <a:pPr marL="172667" indent="-172667">
              <a:buFontTx/>
              <a:buChar char="-"/>
              <a:defRPr/>
            </a:pPr>
            <a:r>
              <a:rPr lang="en-GB" sz="1100" dirty="0" smtClean="0">
                <a:latin typeface="Arial" panose="020B0604020202020204" pitchFamily="34" charset="0"/>
                <a:cs typeface="Arial" panose="020B0604020202020204" pitchFamily="34" charset="0"/>
              </a:rPr>
              <a:t>Restrain individual and thereby safely control the assessment process</a:t>
            </a:r>
          </a:p>
          <a:p>
            <a:pPr marL="172667" indent="-172667">
              <a:buFontTx/>
              <a:buChar char="-"/>
              <a:defRPr/>
            </a:pPr>
            <a:r>
              <a:rPr lang="en-GB" sz="1100" dirty="0" smtClean="0">
                <a:latin typeface="Arial" panose="020B0604020202020204" pitchFamily="34" charset="0"/>
                <a:cs typeface="Arial" panose="020B0604020202020204" pitchFamily="34" charset="0"/>
              </a:rPr>
              <a:t>Remove to a place of safety</a:t>
            </a:r>
          </a:p>
          <a:p>
            <a:pPr marL="172667" indent="-172667">
              <a:buFontTx/>
              <a:buChar char="-"/>
              <a:defRPr/>
            </a:pPr>
            <a:r>
              <a:rPr lang="en-GB" sz="1100" dirty="0" smtClean="0">
                <a:latin typeface="Arial" panose="020B0604020202020204" pitchFamily="34" charset="0"/>
                <a:cs typeface="Arial" panose="020B0604020202020204" pitchFamily="34" charset="0"/>
              </a:rPr>
              <a:t>Restrict movement of other people inside the premises in limited circumstances</a:t>
            </a:r>
          </a:p>
          <a:p>
            <a:pPr marL="172667" indent="-172667">
              <a:buFontTx/>
              <a:buChar char="-"/>
              <a:defRPr/>
            </a:pPr>
            <a:endParaRPr lang="en-GB" sz="1100" dirty="0" smtClean="0">
              <a:latin typeface="Arial" panose="020B0604020202020204" pitchFamily="34" charset="0"/>
              <a:cs typeface="Arial" panose="020B0604020202020204" pitchFamily="34" charset="0"/>
            </a:endParaRPr>
          </a:p>
          <a:p>
            <a:pPr marL="172667" indent="-172667">
              <a:buFontTx/>
              <a:buChar char="-"/>
              <a:defRPr/>
            </a:pPr>
            <a:r>
              <a:rPr lang="en-GB" sz="1100" dirty="0" smtClean="0">
                <a:latin typeface="Arial" panose="020B0604020202020204" pitchFamily="34" charset="0"/>
                <a:cs typeface="Arial" panose="020B0604020202020204" pitchFamily="34" charset="0"/>
              </a:rPr>
              <a:t>Summarise:</a:t>
            </a:r>
          </a:p>
          <a:p>
            <a:pPr marL="172667" indent="-172667">
              <a:buFontTx/>
              <a:buChar char="-"/>
              <a:defRPr/>
            </a:pPr>
            <a:endParaRPr lang="en-GB" sz="1100" dirty="0" smtClean="0">
              <a:latin typeface="Arial" panose="020B0604020202020204" pitchFamily="34" charset="0"/>
              <a:cs typeface="Arial" panose="020B0604020202020204" pitchFamily="34" charset="0"/>
            </a:endParaRPr>
          </a:p>
          <a:p>
            <a:pPr>
              <a:defRPr/>
            </a:pPr>
            <a:r>
              <a:rPr lang="en-GB" sz="1100" dirty="0" smtClean="0">
                <a:latin typeface="Arial" panose="020B0604020202020204" pitchFamily="34" charset="0"/>
                <a:cs typeface="Arial" panose="020B0604020202020204" pitchFamily="34" charset="0"/>
              </a:rPr>
              <a:t>S135 (1) Warrant </a:t>
            </a: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	Purpose to detain for assessment</a:t>
            </a:r>
          </a:p>
          <a:p>
            <a:pPr>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	Only AMPH can apply and AMPH must be present when executed</a:t>
            </a:r>
          </a:p>
          <a:p>
            <a:pPr>
              <a:defRPr/>
            </a:pPr>
            <a:r>
              <a:rPr lang="en-GB" sz="1100" dirty="0" smtClean="0">
                <a:latin typeface="Arial" panose="020B0604020202020204" pitchFamily="34" charset="0"/>
                <a:cs typeface="Arial" panose="020B0604020202020204" pitchFamily="34" charset="0"/>
              </a:rPr>
              <a:t>S135(2) </a:t>
            </a:r>
          </a:p>
          <a:p>
            <a:pPr lvl="1">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	Purpose to re-detain for assessment or person does not return after permitted leave.</a:t>
            </a:r>
          </a:p>
          <a:p>
            <a:pPr lvl="1">
              <a:buFont typeface="Arial" panose="020B0604020202020204" pitchFamily="34" charset="0"/>
              <a:buNone/>
              <a:defRPr/>
            </a:pPr>
            <a:r>
              <a:rPr lang="en-GB" sz="1100" dirty="0" smtClean="0">
                <a:latin typeface="Arial" panose="020B0604020202020204" pitchFamily="34" charset="0"/>
                <a:cs typeface="Arial" panose="020B0604020202020204" pitchFamily="34" charset="0"/>
              </a:rPr>
              <a:t>	AMPH or authorised under MHA or Police can apply and Police can execute without AMPH or Doctor present but SWP best practice advises medical professionals to apply and be present for execution.</a:t>
            </a:r>
            <a:endParaRPr lang="en-GB" altLang="en-US" sz="1100" dirty="0" smtClean="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8809373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MENTAL CAPACITY ACT- Applies to persons 16 and over in Public and private places.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PUBLIC</a:t>
            </a:r>
          </a:p>
          <a:p>
            <a:r>
              <a:rPr lang="en-US" altLang="en-US" sz="1100" dirty="0" smtClean="0">
                <a:latin typeface="Arial" panose="020B0604020202020204" pitchFamily="34" charset="0"/>
                <a:cs typeface="Arial" panose="020B0604020202020204" pitchFamily="34" charset="0"/>
              </a:rPr>
              <a:t>E.G Person at RTC with a bad head injury who have lost capacity and refuse to go to the hospital. This is a restraining power and not a detention. You can only take them to A.E.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PRIVATE</a:t>
            </a:r>
          </a:p>
          <a:p>
            <a:r>
              <a:rPr lang="en-US" altLang="en-US" sz="1100" dirty="0" smtClean="0">
                <a:latin typeface="Arial" panose="020B0604020202020204" pitchFamily="34" charset="0"/>
                <a:cs typeface="Arial" panose="020B0604020202020204" pitchFamily="34" charset="0"/>
              </a:rPr>
              <a:t>E.G They have taken a drugs overdose at their home and they refuse to go to hospital.</a:t>
            </a:r>
          </a:p>
          <a:p>
            <a:endParaRPr lang="en-GB"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The Act offers protection to </a:t>
            </a:r>
            <a:r>
              <a:rPr lang="en-US" altLang="en-US" sz="1100" dirty="0" err="1" smtClean="0">
                <a:latin typeface="Arial" panose="020B0604020202020204" pitchFamily="34" charset="0"/>
                <a:cs typeface="Arial" panose="020B0604020202020204" pitchFamily="34" charset="0"/>
              </a:rPr>
              <a:t>carers</a:t>
            </a:r>
            <a:r>
              <a:rPr lang="en-US" altLang="en-US" sz="1100" dirty="0" smtClean="0">
                <a:latin typeface="Arial" panose="020B0604020202020204" pitchFamily="34" charset="0"/>
                <a:cs typeface="Arial" panose="020B0604020202020204" pitchFamily="34" charset="0"/>
              </a:rPr>
              <a:t> and others [such as police officers], who find themselves involved in the protection of vulnerable adults.</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The MCA is most likely to be necessary in emergency situations when officers are faced with someone…who’s life may be at risk or who may suffer harm if action is not taken. Examples include people threatening suicide, victims of serious assaults and victims who are declining medical assistance.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In many such situations officers will not have time to discuss, negotiate or explain their actions.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29</a:t>
            </a:fld>
            <a:endParaRPr lang="en-GB"/>
          </a:p>
        </p:txBody>
      </p:sp>
    </p:spTree>
    <p:extLst>
      <p:ext uri="{BB962C8B-B14F-4D97-AF65-F5344CB8AC3E}">
        <p14:creationId xmlns:p14="http://schemas.microsoft.com/office/powerpoint/2010/main" val="429213629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MCA primarily aimed at Health &amp; Social Care professionals who are making decisions about a person’s welfare</a:t>
            </a:r>
          </a:p>
          <a:p>
            <a:r>
              <a:rPr lang="en-GB" altLang="en-US" sz="1100" dirty="0" smtClean="0">
                <a:latin typeface="Arial" panose="020B0604020202020204" pitchFamily="34" charset="0"/>
                <a:cs typeface="Arial" panose="020B0604020202020204" pitchFamily="34" charset="0"/>
              </a:rPr>
              <a:t>Sometimes applicable to police officers who may need to  make immediate decisions</a:t>
            </a:r>
          </a:p>
          <a:p>
            <a:r>
              <a:rPr lang="en-GB" altLang="en-US" sz="1100" dirty="0" smtClean="0">
                <a:latin typeface="Arial" panose="020B0604020202020204" pitchFamily="34" charset="0"/>
                <a:cs typeface="Arial" panose="020B0604020202020204" pitchFamily="34" charset="0"/>
              </a:rPr>
              <a:t>The </a:t>
            </a:r>
            <a:r>
              <a:rPr lang="en-GB" altLang="en-US" sz="1100" b="1" dirty="0" smtClean="0">
                <a:solidFill>
                  <a:srgbClr val="FF3300"/>
                </a:solidFill>
                <a:latin typeface="Arial" panose="020B0604020202020204" pitchFamily="34" charset="0"/>
                <a:cs typeface="Arial" panose="020B0604020202020204" pitchFamily="34" charset="0"/>
              </a:rPr>
              <a:t>five principles shown above  </a:t>
            </a:r>
            <a:r>
              <a:rPr lang="en-GB" altLang="en-US" sz="1100" dirty="0" smtClean="0">
                <a:latin typeface="Arial" panose="020B0604020202020204" pitchFamily="34" charset="0"/>
                <a:cs typeface="Arial" panose="020B0604020202020204" pitchFamily="34" charset="0"/>
              </a:rPr>
              <a:t>should govern police responses</a:t>
            </a:r>
          </a:p>
          <a:p>
            <a:endParaRPr lang="en-GB" altLang="en-US" sz="1100" dirty="0" smtClean="0">
              <a:latin typeface="Arial" panose="020B0604020202020204" pitchFamily="34" charset="0"/>
              <a:cs typeface="Arial" panose="020B0604020202020204" pitchFamily="34" charset="0"/>
            </a:endParaRP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1. Officers must  assume that a person  have capacity unless it  can be established that they lack</a:t>
            </a:r>
          </a:p>
          <a:p>
            <a:r>
              <a:rPr lang="en-GB" altLang="en-US" sz="1100" dirty="0" smtClean="0">
                <a:latin typeface="Arial" panose="020B0604020202020204" pitchFamily="34" charset="0"/>
                <a:cs typeface="Arial" panose="020B0604020202020204" pitchFamily="34" charset="0"/>
              </a:rPr>
              <a:t>2. Officers should not treat a person who is unable to make a decision unless they have taken all practicable steps to help that person to do  so  without success.</a:t>
            </a:r>
          </a:p>
          <a:p>
            <a:r>
              <a:rPr lang="en-GB" altLang="en-US" sz="1100" dirty="0" smtClean="0">
                <a:latin typeface="Arial" panose="020B0604020202020204" pitchFamily="34" charset="0"/>
                <a:cs typeface="Arial" panose="020B0604020202020204" pitchFamily="34" charset="0"/>
              </a:rPr>
              <a:t>3. Officers should not treat a person as unable to make a decision </a:t>
            </a:r>
            <a:r>
              <a:rPr lang="en-GB" altLang="en-US" sz="1100" b="1" dirty="0" smtClean="0">
                <a:latin typeface="Arial" panose="020B0604020202020204" pitchFamily="34" charset="0"/>
                <a:cs typeface="Arial" panose="020B0604020202020204" pitchFamily="34" charset="0"/>
              </a:rPr>
              <a:t>merely because </a:t>
            </a:r>
            <a:r>
              <a:rPr lang="en-GB" altLang="en-US" sz="1100" dirty="0" smtClean="0">
                <a:latin typeface="Arial" panose="020B0604020202020204" pitchFamily="34" charset="0"/>
                <a:cs typeface="Arial" panose="020B0604020202020204" pitchFamily="34" charset="0"/>
              </a:rPr>
              <a:t>they make an unwise decision</a:t>
            </a:r>
          </a:p>
          <a:p>
            <a:r>
              <a:rPr lang="en-GB" altLang="en-US" sz="1100" dirty="0" smtClean="0">
                <a:latin typeface="Arial" panose="020B0604020202020204" pitchFamily="34" charset="0"/>
                <a:cs typeface="Arial" panose="020B0604020202020204" pitchFamily="34" charset="0"/>
              </a:rPr>
              <a:t>4. Officers should Act or Make decisions, under this Act for, or on behalf of, a person who lacks capacity must be done, in his/her </a:t>
            </a:r>
            <a:r>
              <a:rPr lang="en-GB" altLang="en-US" sz="1100" b="1" dirty="0" smtClean="0">
                <a:latin typeface="Arial" panose="020B0604020202020204" pitchFamily="34" charset="0"/>
                <a:cs typeface="Arial" panose="020B0604020202020204" pitchFamily="34" charset="0"/>
              </a:rPr>
              <a:t>best interests</a:t>
            </a:r>
            <a:r>
              <a:rPr lang="en-GB" altLang="en-US" sz="1100" dirty="0" smtClean="0">
                <a:latin typeface="Arial" panose="020B0604020202020204" pitchFamily="34" charset="0"/>
                <a:cs typeface="Arial" panose="020B0604020202020204" pitchFamily="34" charset="0"/>
              </a:rPr>
              <a:t>. S1 [5]</a:t>
            </a:r>
          </a:p>
          <a:p>
            <a:r>
              <a:rPr lang="en-GB" altLang="en-US" sz="1100" dirty="0" smtClean="0">
                <a:latin typeface="Arial" panose="020B0604020202020204" pitchFamily="34" charset="0"/>
                <a:cs typeface="Arial" panose="020B0604020202020204" pitchFamily="34" charset="0"/>
              </a:rPr>
              <a:t>5. Before acting or making a decision, officers must have regard to whether they can achieve the purpose for which it is needed as effectively in a way that is less restrictive of the person’s rights and freedom of action.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30</a:t>
            </a:fld>
            <a:endParaRPr lang="en-GB"/>
          </a:p>
        </p:txBody>
      </p:sp>
    </p:spTree>
    <p:extLst>
      <p:ext uri="{BB962C8B-B14F-4D97-AF65-F5344CB8AC3E}">
        <p14:creationId xmlns:p14="http://schemas.microsoft.com/office/powerpoint/2010/main" val="10829131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JUDGING A PERSONS MENTAL CAPACITY SECTION 2-Capacity is the ability to take in information and use that information to make a decision.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1.This inability to make decisions could be as a result of impairment of, or a disturbance in the functioning of, the mind or brain.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2. It does not matter whether the impairment or disturbance is permanent or temporary.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3.A lack of capacity cannot be established merely by reference to-</a:t>
            </a:r>
          </a:p>
          <a:p>
            <a:r>
              <a:rPr lang="en-GB" altLang="en-US" sz="1100" dirty="0" smtClean="0">
                <a:latin typeface="Arial" panose="020B0604020202020204" pitchFamily="34" charset="0"/>
                <a:cs typeface="Arial" panose="020B0604020202020204" pitchFamily="34" charset="0"/>
              </a:rPr>
              <a:t>[a] A persons age or appearance, or</a:t>
            </a:r>
          </a:p>
          <a:p>
            <a:r>
              <a:rPr lang="en-GB" altLang="en-US" sz="1100" dirty="0" smtClean="0">
                <a:latin typeface="Arial" panose="020B0604020202020204" pitchFamily="34" charset="0"/>
                <a:cs typeface="Arial" panose="020B0604020202020204" pitchFamily="34" charset="0"/>
              </a:rPr>
              <a:t>[b] A condition of his, or an aspect of his behaviour, which might lead others to make unjustified assumptions about his capacity.</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proceedings under this Act or any other enactment, any question whether a person lacks capacity within the meaning of the Act must be decided on the balance of probabilities.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Not applicable to a person under 16.</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31</a:t>
            </a:fld>
            <a:endParaRPr lang="en-GB"/>
          </a:p>
        </p:txBody>
      </p:sp>
    </p:spTree>
    <p:extLst>
      <p:ext uri="{BB962C8B-B14F-4D97-AF65-F5344CB8AC3E}">
        <p14:creationId xmlns:p14="http://schemas.microsoft.com/office/powerpoint/2010/main" val="165148039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defRPr/>
            </a:pPr>
            <a:r>
              <a:rPr lang="en-GB" altLang="en-US" sz="1100" dirty="0" smtClean="0">
                <a:latin typeface="Arial" panose="020B0604020202020204" pitchFamily="34" charset="0"/>
                <a:cs typeface="Arial" panose="020B0604020202020204" pitchFamily="34" charset="0"/>
              </a:rPr>
              <a:t>People are unable to make a particular decision if they cannot do one or more of the following  things.</a:t>
            </a:r>
          </a:p>
          <a:p>
            <a:pPr eaLnBrk="1" hangingPunct="1">
              <a:spcBef>
                <a:spcPct val="0"/>
              </a:spcBef>
              <a:defRPr/>
            </a:pPr>
            <a:r>
              <a:rPr lang="en-GB" altLang="en-US" sz="1100" dirty="0" smtClean="0">
                <a:latin typeface="Arial" panose="020B0604020202020204" pitchFamily="34" charset="0"/>
                <a:cs typeface="Arial" panose="020B0604020202020204" pitchFamily="34" charset="0"/>
              </a:rPr>
              <a:t>In these situations officers can use restraints and can covey to A+E for treatment.</a:t>
            </a:r>
          </a:p>
          <a:p>
            <a:pPr eaLnBrk="1" hangingPunct="1">
              <a:spcBef>
                <a:spcPct val="0"/>
              </a:spcBef>
              <a:defRPr/>
            </a:pPr>
            <a:r>
              <a:rPr lang="en-GB" altLang="en-US" sz="1100" dirty="0" smtClean="0">
                <a:latin typeface="Arial" panose="020B0604020202020204" pitchFamily="34" charset="0"/>
                <a:cs typeface="Arial" panose="020B0604020202020204" pitchFamily="34" charset="0"/>
              </a:rPr>
              <a:t>Complete F299. How to assess capacity.</a:t>
            </a:r>
          </a:p>
          <a:p>
            <a:pPr eaLnBrk="1" hangingPunct="1">
              <a:spcBef>
                <a:spcPct val="0"/>
              </a:spcBef>
              <a:defRPr/>
            </a:pPr>
            <a:endParaRPr lang="en-GB" altLang="en-US" sz="1100" dirty="0" smtClean="0">
              <a:latin typeface="Arial" panose="020B0604020202020204" pitchFamily="34" charset="0"/>
              <a:cs typeface="Arial" panose="020B0604020202020204" pitchFamily="34" charset="0"/>
            </a:endParaRPr>
          </a:p>
          <a:p>
            <a:pPr eaLnBrk="1" hangingPunct="1">
              <a:spcBef>
                <a:spcPct val="0"/>
              </a:spcBef>
              <a:defRPr/>
            </a:pPr>
            <a:r>
              <a:rPr lang="en-GB" altLang="en-US" sz="1100" dirty="0" smtClean="0">
                <a:latin typeface="Arial" panose="020B0604020202020204" pitchFamily="34" charset="0"/>
                <a:cs typeface="Arial" panose="020B0604020202020204" pitchFamily="34" charset="0"/>
              </a:rPr>
              <a:t>Should only be used in emergency situations.</a:t>
            </a:r>
          </a:p>
          <a:p>
            <a:pPr eaLnBrk="1" hangingPunct="1">
              <a:spcBef>
                <a:spcPct val="0"/>
              </a:spcBef>
              <a:defRPr/>
            </a:pPr>
            <a:r>
              <a:rPr lang="en-GB" altLang="en-US" sz="1100" dirty="0" smtClean="0">
                <a:latin typeface="Arial" panose="020B0604020202020204" pitchFamily="34" charset="0"/>
                <a:cs typeface="Arial" panose="020B0604020202020204" pitchFamily="34" charset="0"/>
              </a:rPr>
              <a:t>Where the person is in their own house and the following applies-</a:t>
            </a:r>
          </a:p>
          <a:p>
            <a:pPr marL="230223" indent="-230223" eaLnBrk="1" hangingPunct="1">
              <a:spcBef>
                <a:spcPct val="0"/>
              </a:spcBef>
              <a:buFontTx/>
              <a:buAutoNum type="arabicPeriod"/>
              <a:defRPr/>
            </a:pPr>
            <a:r>
              <a:rPr lang="en-GB" altLang="en-US" sz="1100" dirty="0" smtClean="0">
                <a:latin typeface="Arial" panose="020B0604020202020204" pitchFamily="34" charset="0"/>
                <a:cs typeface="Arial" panose="020B0604020202020204" pitchFamily="34" charset="0"/>
              </a:rPr>
              <a:t>They have suffered a physical Injury</a:t>
            </a:r>
          </a:p>
          <a:p>
            <a:pPr marL="230223" indent="-230223" eaLnBrk="1" hangingPunct="1">
              <a:spcBef>
                <a:spcPct val="0"/>
              </a:spcBef>
              <a:buFontTx/>
              <a:buAutoNum type="arabicPeriod"/>
              <a:defRPr/>
            </a:pPr>
            <a:r>
              <a:rPr lang="en-GB" altLang="en-US" sz="1100" dirty="0" smtClean="0">
                <a:latin typeface="Arial" panose="020B0604020202020204" pitchFamily="34" charset="0"/>
                <a:cs typeface="Arial" panose="020B0604020202020204" pitchFamily="34" charset="0"/>
              </a:rPr>
              <a:t> Harmful Substances taken</a:t>
            </a:r>
          </a:p>
          <a:p>
            <a:pPr marL="230223" indent="-230223" eaLnBrk="1" hangingPunct="1">
              <a:spcBef>
                <a:spcPct val="0"/>
              </a:spcBef>
              <a:buFontTx/>
              <a:buAutoNum type="arabicPeriod"/>
              <a:defRPr/>
            </a:pPr>
            <a:r>
              <a:rPr lang="en-GB" altLang="en-US" sz="1100" dirty="0" smtClean="0">
                <a:latin typeface="Arial" panose="020B0604020202020204" pitchFamily="34" charset="0"/>
                <a:cs typeface="Arial" panose="020B0604020202020204" pitchFamily="34" charset="0"/>
              </a:rPr>
              <a:t>Intoxicated with Alcohol or drugs.</a:t>
            </a:r>
          </a:p>
          <a:p>
            <a:pPr marL="230223" indent="-230223" eaLnBrk="1" hangingPunct="1">
              <a:spcBef>
                <a:spcPct val="0"/>
              </a:spcBef>
              <a:buFontTx/>
              <a:buAutoNum type="arabicPeriod"/>
              <a:defRPr/>
            </a:pPr>
            <a:r>
              <a:rPr lang="en-GB" altLang="en-US" sz="1100" dirty="0" smtClean="0">
                <a:latin typeface="Arial" panose="020B0604020202020204" pitchFamily="34" charset="0"/>
                <a:cs typeface="Arial" panose="020B0604020202020204" pitchFamily="34" charset="0"/>
              </a:rPr>
              <a:t>In these circumstances restrain and convey to A+ E if you feel you are acting in the interests of that person.[You are protected from liability]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32</a:t>
            </a:fld>
            <a:endParaRPr lang="en-GB"/>
          </a:p>
        </p:txBody>
      </p:sp>
    </p:spTree>
    <p:extLst>
      <p:ext uri="{BB962C8B-B14F-4D97-AF65-F5344CB8AC3E}">
        <p14:creationId xmlns:p14="http://schemas.microsoft.com/office/powerpoint/2010/main" val="13441542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Police Involvement with MCA</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E.g.</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attempting/threatening suicide,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victims of serious assaults,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Casualties of major incidents</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individuals with serious injuries who decline medical aid</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In many such situations officers will not have time to discuss, negotiate or explain their actions.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Case: </a:t>
            </a:r>
          </a:p>
          <a:p>
            <a:r>
              <a:rPr lang="en-GB" altLang="en-US" sz="1100" dirty="0" smtClean="0">
                <a:latin typeface="Arial" panose="020B0604020202020204" pitchFamily="34" charset="0"/>
                <a:cs typeface="Arial" panose="020B0604020202020204" pitchFamily="34" charset="0"/>
              </a:rPr>
              <a:t>R (on the application of </a:t>
            </a:r>
            <a:r>
              <a:rPr lang="en-GB" altLang="en-US" sz="1100" dirty="0" err="1" smtClean="0">
                <a:latin typeface="Arial" panose="020B0604020202020204" pitchFamily="34" charset="0"/>
                <a:cs typeface="Arial" panose="020B0604020202020204" pitchFamily="34" charset="0"/>
              </a:rPr>
              <a:t>Sessay</a:t>
            </a:r>
            <a:r>
              <a:rPr lang="en-GB" altLang="en-US" sz="1100" dirty="0" smtClean="0">
                <a:latin typeface="Arial" panose="020B0604020202020204" pitchFamily="34" charset="0"/>
                <a:cs typeface="Arial" panose="020B0604020202020204" pitchFamily="34" charset="0"/>
              </a:rPr>
              <a:t>) v South London and </a:t>
            </a:r>
            <a:r>
              <a:rPr lang="en-GB" altLang="en-US" sz="1100" dirty="0" err="1" smtClean="0">
                <a:latin typeface="Arial" panose="020B0604020202020204" pitchFamily="34" charset="0"/>
                <a:cs typeface="Arial" panose="020B0604020202020204" pitchFamily="34" charset="0"/>
              </a:rPr>
              <a:t>Maudsley</a:t>
            </a:r>
            <a:r>
              <a:rPr lang="en-GB" altLang="en-US" sz="1100" dirty="0" smtClean="0">
                <a:latin typeface="Arial" panose="020B0604020202020204" pitchFamily="34" charset="0"/>
                <a:cs typeface="Arial" panose="020B0604020202020204" pitchFamily="34" charset="0"/>
              </a:rPr>
              <a:t> NHS Foundation Trust [2011] EWHC 2617 (QB) (2010) </a:t>
            </a:r>
          </a:p>
          <a:p>
            <a:r>
              <a:rPr lang="en-GB" altLang="en-US" sz="1100" dirty="0" smtClean="0">
                <a:latin typeface="Arial" panose="020B0604020202020204" pitchFamily="34" charset="0"/>
                <a:cs typeface="Arial" panose="020B0604020202020204" pitchFamily="34" charset="0"/>
              </a:rPr>
              <a:t>Police attended the home of a woman after concerns about her mental health were raised. Police removed her from her accommodation and brought her to a hospital, stating that they had used their powers under the Mental Capacity Act 2005 to bring her to hospital. (They could not have used the Mental Health Act, because the woman was detained in her home). The court ruled that the Mental Capacity Act provided no basis for this action, because it did not involve a set of circumstances that were life-threatening. They should have contacted an AMHP and a doctor to assess the woman under the Mental Health Act in her own home. Officers need to know how to access a mental health assessment in their force and how to contact their supervisor where they encounter problems. If their concerns are only regarding MH…then MCA is not appropriate</a:t>
            </a:r>
          </a:p>
          <a:p>
            <a:endParaRPr lang="en-GB"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can link back to the exercise “ambulance requiring assistance” … best interest:  health and protection of person/others.</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Do not make assumptions.</a:t>
            </a:r>
          </a:p>
          <a:p>
            <a:r>
              <a:rPr lang="en-GB" altLang="en-US" sz="1100" dirty="0" smtClean="0">
                <a:latin typeface="Arial" panose="020B0604020202020204" pitchFamily="34" charset="0"/>
                <a:cs typeface="Arial" panose="020B0604020202020204" pitchFamily="34" charset="0"/>
              </a:rPr>
              <a:t>Do encourage the person to participate.</a:t>
            </a:r>
          </a:p>
          <a:p>
            <a:r>
              <a:rPr lang="en-GB" altLang="en-US" sz="1100" dirty="0" smtClean="0">
                <a:latin typeface="Arial" panose="020B0604020202020204" pitchFamily="34" charset="0"/>
                <a:cs typeface="Arial" panose="020B0604020202020204" pitchFamily="34" charset="0"/>
              </a:rPr>
              <a:t>Do consider the person’s past and present beliefs, values wishes and feelings. </a:t>
            </a:r>
          </a:p>
          <a:p>
            <a:r>
              <a:rPr lang="en-GB" altLang="en-US" sz="1100" dirty="0" smtClean="0">
                <a:latin typeface="Arial" panose="020B0604020202020204" pitchFamily="34" charset="0"/>
                <a:cs typeface="Arial" panose="020B0604020202020204" pitchFamily="34" charset="0"/>
              </a:rPr>
              <a:t>Do take into account the views of others. </a:t>
            </a:r>
          </a:p>
          <a:p>
            <a:r>
              <a:rPr lang="en-GB" altLang="en-US" sz="1100" dirty="0" smtClean="0">
                <a:latin typeface="Arial" panose="020B0604020202020204" pitchFamily="34" charset="0"/>
                <a:cs typeface="Arial" panose="020B0604020202020204" pitchFamily="34" charset="0"/>
              </a:rPr>
              <a:t>Do consider the least restrictive option.</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Best Interest</a:t>
            </a:r>
          </a:p>
          <a:p>
            <a:r>
              <a:rPr lang="en-GB" altLang="en-US" sz="1100" dirty="0" smtClean="0">
                <a:latin typeface="Arial" panose="020B0604020202020204" pitchFamily="34" charset="0"/>
                <a:cs typeface="Arial" panose="020B0604020202020204" pitchFamily="34" charset="0"/>
              </a:rPr>
              <a:t>Reasonable believe a person lacks Mental Capacity to make rational decisions </a:t>
            </a:r>
          </a:p>
          <a:p>
            <a:r>
              <a:rPr lang="en-GB" altLang="en-US" sz="1100" dirty="0" smtClean="0">
                <a:latin typeface="Arial" panose="020B0604020202020204" pitchFamily="34" charset="0"/>
                <a:cs typeface="Arial" panose="020B0604020202020204" pitchFamily="34" charset="0"/>
              </a:rPr>
              <a:t>Will not incur any liability if they act in respect of care and treatment and believe it is in the persons best interest</a:t>
            </a:r>
          </a:p>
          <a:p>
            <a:r>
              <a:rPr lang="en-GB" altLang="en-US" sz="1100" dirty="0" smtClean="0">
                <a:latin typeface="Arial" panose="020B0604020202020204" pitchFamily="34" charset="0"/>
                <a:cs typeface="Arial" panose="020B0604020202020204" pitchFamily="34" charset="0"/>
              </a:rPr>
              <a:t>Restraint – proportionate to prevent likely harm </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MCA allows Police Officers to convey a person direct to hospital when they have made a decision based on an honest held belief that the person lacks capacity to make a decision.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33</a:t>
            </a:fld>
            <a:endParaRPr lang="en-GB"/>
          </a:p>
        </p:txBody>
      </p:sp>
    </p:spTree>
    <p:extLst>
      <p:ext uri="{BB962C8B-B14F-4D97-AF65-F5344CB8AC3E}">
        <p14:creationId xmlns:p14="http://schemas.microsoft.com/office/powerpoint/2010/main" val="6282164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Before revealing slide:  Trainers to ask – considerations for use of restraint ….. Trainer can write answers on Board:</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link to OST training – risks of prolonged restraint.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Trainer to highlight: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Officers are to use the minimum force required to restrain the person suffering from a mental illness crisis</a:t>
            </a:r>
          </a:p>
          <a:p>
            <a:r>
              <a:rPr lang="en-GB" altLang="en-US" sz="1100" dirty="0" smtClean="0">
                <a:latin typeface="Arial" panose="020B0604020202020204" pitchFamily="34" charset="0"/>
                <a:cs typeface="Arial" panose="020B0604020202020204" pitchFamily="34" charset="0"/>
              </a:rPr>
              <a:t>Minimise prolonged restraint in a prone position due to positional asphyxia and when person taking anti psychotic drugs increased risk of sudden death syndrome.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See case </a:t>
            </a:r>
            <a:r>
              <a:rPr lang="en-GB" altLang="en-US" sz="1100" dirty="0" err="1" smtClean="0">
                <a:latin typeface="Arial" panose="020B0604020202020204" pitchFamily="34" charset="0"/>
                <a:cs typeface="Arial" panose="020B0604020202020204" pitchFamily="34" charset="0"/>
              </a:rPr>
              <a:t>Osaleni</a:t>
            </a:r>
            <a:r>
              <a:rPr lang="en-GB" altLang="en-US" sz="1100" dirty="0" smtClean="0">
                <a:latin typeface="Arial" panose="020B0604020202020204" pitchFamily="34" charset="0"/>
                <a:cs typeface="Arial" panose="020B0604020202020204" pitchFamily="34" charset="0"/>
              </a:rPr>
              <a:t> Lewis … comments from Coroner:</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South Wales Police Policy Statement Sec 135 Mental </a:t>
            </a:r>
            <a:r>
              <a:rPr lang="en-GB" altLang="en-US" sz="1100" dirty="0" err="1" smtClean="0">
                <a:latin typeface="Arial" panose="020B0604020202020204" pitchFamily="34" charset="0"/>
                <a:cs typeface="Arial" panose="020B0604020202020204" pitchFamily="34" charset="0"/>
              </a:rPr>
              <a:t>Helath</a:t>
            </a:r>
            <a:r>
              <a:rPr lang="en-GB" altLang="en-US" sz="1100" dirty="0" smtClean="0">
                <a:latin typeface="Arial" panose="020B0604020202020204" pitchFamily="34" charset="0"/>
                <a:cs typeface="Arial" panose="020B0604020202020204" pitchFamily="34" charset="0"/>
              </a:rPr>
              <a:t> Act:</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Section 3 Criminal Law Act 1967 3(1) </a:t>
            </a:r>
          </a:p>
          <a:p>
            <a:r>
              <a:rPr lang="en-GB" altLang="en-US" sz="1100" dirty="0" smtClean="0">
                <a:latin typeface="Arial" panose="020B0604020202020204" pitchFamily="34" charset="0"/>
                <a:cs typeface="Arial" panose="020B0604020202020204" pitchFamily="34" charset="0"/>
              </a:rPr>
              <a:t>&lt; A person may use such force as is reasonable in the circumstances in the prevention of crime, or in effecting or assisting in the lawful arrest of offenders or suspected offenders or of persons unlawfully at large. </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Sections 5/6 Mental Capacity Act 2005 </a:t>
            </a:r>
          </a:p>
          <a:p>
            <a:r>
              <a:rPr lang="en-GB" altLang="en-US" sz="1100" dirty="0" smtClean="0">
                <a:latin typeface="Arial" panose="020B0604020202020204" pitchFamily="34" charset="0"/>
                <a:cs typeface="Arial" panose="020B0604020202020204" pitchFamily="34" charset="0"/>
              </a:rPr>
              <a:t>&lt; In certain circumstances provides protection for people who use restraint where this is necessary to protect a person without capacity from harm and it is a proportionate response to the risk of harm.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Other power: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Powers of arrest, search and seizure under PACE where a criminal offence has been alleged common law powers (including self-defence, the doctrine of necessity and to prevent a breach of the peace).</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No restraint position can ever be totally safe or free of risk. </a:t>
            </a:r>
          </a:p>
          <a:p>
            <a:r>
              <a:rPr lang="en-GB" altLang="en-US" sz="1100" dirty="0" smtClean="0">
                <a:latin typeface="Arial" panose="020B0604020202020204" pitchFamily="34" charset="0"/>
                <a:cs typeface="Arial" panose="020B0604020202020204" pitchFamily="34" charset="0"/>
              </a:rPr>
              <a:t> All take-down techniques carry additional risks. </a:t>
            </a:r>
          </a:p>
          <a:p>
            <a:r>
              <a:rPr lang="en-GB" altLang="en-US" sz="1100" dirty="0" smtClean="0">
                <a:latin typeface="Arial" panose="020B0604020202020204" pitchFamily="34" charset="0"/>
                <a:cs typeface="Arial" panose="020B0604020202020204" pitchFamily="34" charset="0"/>
              </a:rPr>
              <a:t>Prone and supine restraint positions both carry (different) risks. It is wrong to consider either one to be safer without fully understanding the practical application.   Take-down techniques have been used when they were not entirely appropriate. When used, the person should be brought to the standing position as soon as possible. </a:t>
            </a:r>
          </a:p>
          <a:p>
            <a:r>
              <a:rPr lang="en-GB" altLang="en-US" sz="1100" dirty="0" smtClean="0">
                <a:latin typeface="Arial" panose="020B0604020202020204" pitchFamily="34" charset="0"/>
                <a:cs typeface="Arial" panose="020B0604020202020204" pitchFamily="34" charset="0"/>
              </a:rPr>
              <a:t>Care must be taken to avoid anything that impacts on the patient’s airway, breathing or circulation. The mouth and/or nose must never be covered and pressure should not be applied to the neck region, rib cage and/or abdomen. </a:t>
            </a:r>
          </a:p>
          <a:p>
            <a:r>
              <a:rPr lang="en-GB" altLang="en-US" sz="1100" dirty="0" smtClean="0">
                <a:latin typeface="Arial" panose="020B0604020202020204" pitchFamily="34" charset="0"/>
                <a:cs typeface="Arial" panose="020B0604020202020204" pitchFamily="34" charset="0"/>
              </a:rPr>
              <a:t>The person must be effectively monitored in accordance with the NHS patient safety alert of December 20149.</a:t>
            </a:r>
          </a:p>
          <a:p>
            <a:r>
              <a:rPr lang="en-GB" altLang="en-US" sz="1100" dirty="0" smtClean="0">
                <a:latin typeface="Arial" panose="020B0604020202020204" pitchFamily="34" charset="0"/>
                <a:cs typeface="Arial" panose="020B0604020202020204" pitchFamily="34" charset="0"/>
              </a:rPr>
              <a:t>Any member of police or health staff who observes a safety concern should speak up and never assume that other colleagues have picked it up.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IPCC refers Leon Briggs investigation to the CPS</a:t>
            </a:r>
          </a:p>
          <a:p>
            <a:r>
              <a:rPr lang="en-GB" altLang="en-US" sz="1100" dirty="0" smtClean="0">
                <a:latin typeface="Arial" panose="020B0604020202020204" pitchFamily="34" charset="0"/>
                <a:cs typeface="Arial" panose="020B0604020202020204" pitchFamily="34" charset="0"/>
              </a:rPr>
              <a:t>Mar 9, 2016 The Independent Police Complaints Commission (IPCC) has concluded its investigation into the circumstances surrounding the death of Leon Briggs, and has referred the case to the Crown Prosecution Service (CPS) for a decision on whether criminal charges should be brought against any individual.</a:t>
            </a:r>
          </a:p>
          <a:p>
            <a:r>
              <a:rPr lang="en-GB" altLang="en-US" sz="1100" dirty="0" smtClean="0">
                <a:latin typeface="Arial" panose="020B0604020202020204" pitchFamily="34" charset="0"/>
                <a:cs typeface="Arial" panose="020B0604020202020204" pitchFamily="34" charset="0"/>
              </a:rPr>
              <a:t>On 4 November 2013, Mr Briggs was detained by Bedfordshire Police in a street in Luton under Section 136 of the Mental Health Act and restrained, before being taken in a police van to Luton Police Station. Whilst at the station Mr Briggs was placed in a cell and restrained. During his detention, Mr Briggs became unresponsive and an ambulance was called. He was taken to hospital where he was pronounced dead.</a:t>
            </a:r>
          </a:p>
          <a:p>
            <a:r>
              <a:rPr lang="en-GB" altLang="en-US" sz="1100" dirty="0" smtClean="0">
                <a:latin typeface="Arial" panose="020B0604020202020204" pitchFamily="34" charset="0"/>
                <a:cs typeface="Arial" panose="020B0604020202020204" pitchFamily="34" charset="0"/>
              </a:rPr>
              <a:t>The IPCC has investigated a police detention officer and five police officers – two police constables and three sergeants – for their involvement in the restraint of Mr Briggs.</a:t>
            </a:r>
          </a:p>
          <a:p>
            <a:r>
              <a:rPr lang="en-GB" altLang="en-US" sz="1100" dirty="0" smtClean="0">
                <a:latin typeface="Arial" panose="020B0604020202020204" pitchFamily="34" charset="0"/>
                <a:cs typeface="Arial" panose="020B0604020202020204" pitchFamily="34" charset="0"/>
              </a:rPr>
              <a:t>IPCC Commissioner Mary </a:t>
            </a:r>
            <a:r>
              <a:rPr lang="en-GB" altLang="en-US" sz="1100" dirty="0" err="1" smtClean="0">
                <a:latin typeface="Arial" panose="020B0604020202020204" pitchFamily="34" charset="0"/>
                <a:cs typeface="Arial" panose="020B0604020202020204" pitchFamily="34" charset="0"/>
              </a:rPr>
              <a:t>Cunneen</a:t>
            </a:r>
            <a:r>
              <a:rPr lang="en-GB" altLang="en-US" sz="1100" dirty="0" smtClean="0">
                <a:latin typeface="Arial" panose="020B0604020202020204" pitchFamily="34" charset="0"/>
                <a:cs typeface="Arial" panose="020B0604020202020204" pitchFamily="34" charset="0"/>
              </a:rPr>
              <a:t> said:</a:t>
            </a:r>
          </a:p>
          <a:p>
            <a:r>
              <a:rPr lang="en-GB" altLang="en-US" sz="1100" dirty="0" smtClean="0">
                <a:latin typeface="Arial" panose="020B0604020202020204" pitchFamily="34" charset="0"/>
                <a:cs typeface="Arial" panose="020B0604020202020204" pitchFamily="34" charset="0"/>
              </a:rPr>
              <a:t>“I have reviewed the evidence and report findings, following the completion of the IPCC’s investigation into the events leading up to Leon Briggs’ death. I have decided that there is an indication five officers and a member of staff may have committed criminal offences.</a:t>
            </a:r>
          </a:p>
          <a:p>
            <a:r>
              <a:rPr lang="en-GB" altLang="en-US" sz="1100" dirty="0" smtClean="0">
                <a:latin typeface="Arial" panose="020B0604020202020204" pitchFamily="34" charset="0"/>
                <a:cs typeface="Arial" panose="020B0604020202020204" pitchFamily="34" charset="0"/>
              </a:rPr>
              <a:t>“I have therefore referred the case to the Crown Prosecution Service to consider whether there is sufficient evidence and if it would be in the public interest for any offences of unlawful act manslaughter, gross negligence manslaughter, misconduct in public office, and health and safety offences to be charged.”</a:t>
            </a:r>
          </a:p>
          <a:p>
            <a:r>
              <a:rPr lang="en-GB" altLang="en-US" sz="1100" dirty="0" smtClean="0">
                <a:latin typeface="Arial" panose="020B0604020202020204" pitchFamily="34" charset="0"/>
                <a:cs typeface="Arial" panose="020B0604020202020204" pitchFamily="34" charset="0"/>
              </a:rPr>
              <a:t>The role of the CPS is to decide whether any person should be charged.</a:t>
            </a:r>
          </a:p>
          <a:p>
            <a:r>
              <a:rPr lang="en-GB" altLang="en-US" sz="1100" dirty="0" smtClean="0">
                <a:latin typeface="Arial" panose="020B0604020202020204" pitchFamily="34" charset="0"/>
                <a:cs typeface="Arial" panose="020B0604020202020204" pitchFamily="34" charset="0"/>
              </a:rPr>
              <a:t>Mr Briggs’ family has been updated and the officers and staff member concerned have been provided with a summary of the IPCC’s conclusions.</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Notes:</a:t>
            </a:r>
            <a:br>
              <a:rPr lang="en-GB" altLang="en-US" sz="1100" dirty="0" smtClean="0">
                <a:latin typeface="Arial" panose="020B0604020202020204" pitchFamily="34" charset="0"/>
                <a:cs typeface="Arial" panose="020B0604020202020204" pitchFamily="34" charset="0"/>
              </a:rPr>
            </a:br>
            <a:r>
              <a:rPr lang="en-GB" altLang="en-US" sz="1100" dirty="0" smtClean="0">
                <a:latin typeface="Arial" panose="020B0604020202020204" pitchFamily="34" charset="0"/>
                <a:cs typeface="Arial" panose="020B0604020202020204" pitchFamily="34" charset="0"/>
              </a:rPr>
              <a:t>A referral to the CPS does not mean that criminal charges will necessarily follow</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226535388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You</a:t>
            </a:r>
            <a:r>
              <a:rPr lang="en-US" altLang="en-US" sz="1100" baseline="0" dirty="0" smtClean="0">
                <a:latin typeface="Arial" panose="020B0604020202020204" pitchFamily="34" charset="0"/>
                <a:cs typeface="Arial" panose="020B0604020202020204" pitchFamily="34" charset="0"/>
              </a:rPr>
              <a:t> Tube </a:t>
            </a:r>
            <a:r>
              <a:rPr lang="en-US" altLang="en-US" sz="1100" dirty="0" smtClean="0">
                <a:latin typeface="Arial" panose="020B0604020202020204" pitchFamily="34" charset="0"/>
                <a:cs typeface="Arial" panose="020B0604020202020204" pitchFamily="34" charset="0"/>
              </a:rPr>
              <a:t>RELATES TO A PERSON WHO JUMPED OFF THE GOLDEN GATE BRIDGE [5MINUTE 27 SEC]</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Sadly people who attempt to commit suicide, do not really feel they want to end their lives but feel it maybe the best option at that particular time.</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If we can intervene and save somebody’s life, then it maybe a turning point in their lives.</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35</a:t>
            </a:fld>
            <a:endParaRPr lang="en-GB"/>
          </a:p>
        </p:txBody>
      </p:sp>
    </p:spTree>
    <p:extLst>
      <p:ext uri="{BB962C8B-B14F-4D97-AF65-F5344CB8AC3E}">
        <p14:creationId xmlns:p14="http://schemas.microsoft.com/office/powerpoint/2010/main" val="2463795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0241599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13/03/2019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13/03/2019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13/03/2019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13/03/2019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13/03/2019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13/03/2019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comments" Target="../comments/commen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g"/><Relationship Id="rId7"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cid:image002.jpg@01CD73E8.AEC86CF0" TargetMode="External"/><Relationship Id="rId4" Type="http://schemas.openxmlformats.org/officeDocument/2006/relationships/image" Target="../media/image5.jpeg"/><Relationship Id="rId9"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0.png"/><Relationship Id="rId4" Type="http://schemas.openxmlformats.org/officeDocument/2006/relationships/hyperlink" Target="https://youtu.be/FB49AezFJxs"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comments" Target="../comments/comment2.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comments" Target="../comments/comment3.xml"/></Relationships>
</file>

<file path=ppt/slides/_rels/slide1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1.xml"/><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2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2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g"/><Relationship Id="rId7" Type="http://schemas.openxmlformats.org/officeDocument/2006/relationships/diagramColors" Target="../diagrams/colors1.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35.xml.rels><?xml version="1.0" encoding="UTF-8" standalone="yes"?>
<Relationships xmlns="http://schemas.openxmlformats.org/package/2006/relationships"><Relationship Id="rId3" Type="http://schemas.openxmlformats.org/officeDocument/2006/relationships/image" Target="../media/image3.jpg"/><Relationship Id="rId7" Type="http://schemas.openxmlformats.org/officeDocument/2006/relationships/image" Target="../media/image18.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10.png"/><Relationship Id="rId5" Type="http://schemas.openxmlformats.org/officeDocument/2006/relationships/hyperlink" Target="https://youtu.be/FB49AezFJxs" TargetMode="External"/><Relationship Id="rId4" Type="http://schemas.openxmlformats.org/officeDocument/2006/relationships/hyperlink" Target="https://www.youtube.com/watch?v=WcSUs9iZv-g"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6.xml"/><Relationship Id="rId1" Type="http://schemas.openxmlformats.org/officeDocument/2006/relationships/slideLayout" Target="../slideLayouts/slideLayout7.xml"/><Relationship Id="rId4"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66957" y="1770050"/>
            <a:ext cx="4551903" cy="163121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Mental Ill </a:t>
            </a:r>
          </a:p>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Health</a:t>
            </a:r>
          </a:p>
          <a:p>
            <a:endPar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30393" y="82777"/>
            <a:ext cx="792549" cy="957155"/>
          </a:xfrm>
          <a:prstGeom prst="rect">
            <a:avLst/>
          </a:prstGeom>
        </p:spPr>
      </p:pic>
    </p:spTree>
    <p:extLst>
      <p:ext uri="{BB962C8B-B14F-4D97-AF65-F5344CB8AC3E}">
        <p14:creationId xmlns:p14="http://schemas.microsoft.com/office/powerpoint/2010/main" val="2368063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7"/>
          <p:cNvSpPr txBox="1">
            <a:spLocks noChangeArrowheads="1"/>
          </p:cNvSpPr>
          <p:nvPr/>
        </p:nvSpPr>
        <p:spPr bwMode="auto">
          <a:xfrm>
            <a:off x="1294534" y="1389501"/>
            <a:ext cx="9575513" cy="5755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fontAlgn="base">
              <a:spcBef>
                <a:spcPct val="0"/>
              </a:spcBef>
              <a:spcAft>
                <a:spcPct val="0"/>
              </a:spcAft>
              <a:buFontTx/>
              <a:buNone/>
              <a:defRPr/>
            </a:pPr>
            <a:endParaRPr lang="en-GB" altLang="en-US" b="1" dirty="0" smtClean="0">
              <a:solidFill>
                <a:srgbClr val="000000"/>
              </a:solidFill>
              <a:latin typeface="Calibri" panose="020F0502020204030204" pitchFamily="34" charset="0"/>
              <a:ea typeface="ＭＳ Ｐゴシック" panose="020B0600070205080204" pitchFamily="34" charset="-128"/>
            </a:endParaRPr>
          </a:p>
          <a:p>
            <a:pPr fontAlgn="base">
              <a:spcBef>
                <a:spcPct val="0"/>
              </a:spcBef>
              <a:spcAft>
                <a:spcPct val="0"/>
              </a:spcAft>
              <a:buFontTx/>
              <a:buNone/>
              <a:defRPr/>
            </a:pPr>
            <a:endParaRPr lang="en-GB" altLang="en-US" b="1" dirty="0" smtClean="0">
              <a:solidFill>
                <a:srgbClr val="000000"/>
              </a:solidFill>
              <a:ea typeface="ＭＳ Ｐゴシック" panose="020B0600070205080204" pitchFamily="34" charset="-128"/>
            </a:endParaRPr>
          </a:p>
          <a:p>
            <a:pPr algn="ctr">
              <a:spcBef>
                <a:spcPts val="0"/>
              </a:spcBef>
              <a:buFontTx/>
              <a:buNone/>
              <a:defRPr/>
            </a:pPr>
            <a:r>
              <a:rPr lang="en-GB" dirty="0">
                <a:latin typeface="Calibri"/>
                <a:ea typeface="ＭＳ Ｐゴシック" panose="020B0600070205080204" pitchFamily="34" charset="-128"/>
              </a:rPr>
              <a:t>D</a:t>
            </a:r>
            <a:r>
              <a:rPr lang="en-GB" dirty="0" smtClean="0">
                <a:latin typeface="Calibri"/>
                <a:ea typeface="ＭＳ Ｐゴシック" panose="020B0600070205080204" pitchFamily="34" charset="-128"/>
              </a:rPr>
              <a:t>efined </a:t>
            </a:r>
            <a:r>
              <a:rPr lang="en-GB" dirty="0">
                <a:latin typeface="Calibri"/>
                <a:ea typeface="ＭＳ Ｐゴシック" panose="020B0600070205080204" pitchFamily="34" charset="-128"/>
              </a:rPr>
              <a:t>in the Mental Health </a:t>
            </a:r>
            <a:r>
              <a:rPr lang="en-GB" dirty="0" smtClean="0">
                <a:latin typeface="Calibri"/>
                <a:ea typeface="ＭＳ Ｐゴシック" panose="020B0600070205080204" pitchFamily="34" charset="-128"/>
              </a:rPr>
              <a:t>Act [sec 1] 1983 </a:t>
            </a:r>
            <a:r>
              <a:rPr lang="en-GB" dirty="0">
                <a:latin typeface="Calibri"/>
                <a:ea typeface="ＭＳ Ｐゴシック" panose="020B0600070205080204" pitchFamily="34" charset="-128"/>
              </a:rPr>
              <a:t>as:</a:t>
            </a:r>
          </a:p>
          <a:p>
            <a:pPr marL="265113" indent="-265113">
              <a:lnSpc>
                <a:spcPct val="150000"/>
              </a:lnSpc>
              <a:spcBef>
                <a:spcPts val="0"/>
              </a:spcBef>
              <a:defRPr/>
            </a:pPr>
            <a:endParaRPr lang="en-GB" dirty="0">
              <a:latin typeface="Calibri"/>
              <a:ea typeface="ＭＳ Ｐゴシック" panose="020B0600070205080204" pitchFamily="34" charset="-128"/>
            </a:endParaRPr>
          </a:p>
          <a:p>
            <a:pPr algn="ctr">
              <a:lnSpc>
                <a:spcPct val="150000"/>
              </a:lnSpc>
              <a:spcBef>
                <a:spcPts val="0"/>
              </a:spcBef>
              <a:buFontTx/>
              <a:buNone/>
              <a:defRPr/>
            </a:pPr>
            <a:r>
              <a:rPr lang="en-GB" i="1" dirty="0">
                <a:latin typeface="Calibri"/>
                <a:ea typeface="ＭＳ Ｐゴシック" panose="020B0600070205080204" pitchFamily="34" charset="-128"/>
              </a:rPr>
              <a:t>'any disorder or disability of the </a:t>
            </a:r>
            <a:r>
              <a:rPr lang="en-GB" i="1" dirty="0" smtClean="0">
                <a:latin typeface="Calibri"/>
                <a:ea typeface="ＭＳ Ｐゴシック" panose="020B0600070205080204" pitchFamily="34" charset="-128"/>
              </a:rPr>
              <a:t>mind includes a brain injury.’</a:t>
            </a:r>
            <a:endParaRPr lang="en-US" i="1" dirty="0">
              <a:latin typeface="Calibri"/>
              <a:ea typeface="ＭＳ Ｐゴシック" panose="020B0600070205080204" pitchFamily="34" charset="-128"/>
            </a:endParaRPr>
          </a:p>
          <a:p>
            <a:pPr fontAlgn="base">
              <a:spcBef>
                <a:spcPct val="0"/>
              </a:spcBef>
              <a:spcAft>
                <a:spcPct val="0"/>
              </a:spcAft>
              <a:buFont typeface="Wingdings" panose="05000000000000000000" pitchFamily="2" charset="2"/>
              <a:buChar char="§"/>
              <a:defRPr/>
            </a:pPr>
            <a:endParaRPr lang="en-GB" altLang="en-US" b="1" dirty="0" smtClean="0">
              <a:solidFill>
                <a:srgbClr val="000000"/>
              </a:solidFill>
              <a:ea typeface="ＭＳ Ｐゴシック" panose="020B0600070205080204" pitchFamily="34" charset="-128"/>
            </a:endParaRPr>
          </a:p>
          <a:p>
            <a:pPr fontAlgn="base">
              <a:spcBef>
                <a:spcPct val="0"/>
              </a:spcBef>
              <a:spcAft>
                <a:spcPct val="0"/>
              </a:spcAft>
              <a:buFontTx/>
              <a:buNone/>
              <a:defRPr/>
            </a:pPr>
            <a:endParaRPr lang="en-GB" altLang="en-US" b="1" dirty="0" smtClean="0">
              <a:solidFill>
                <a:srgbClr val="000000"/>
              </a:solidFill>
              <a:ea typeface="ＭＳ Ｐゴシック" panose="020B0600070205080204" pitchFamily="34" charset="-128"/>
            </a:endParaRPr>
          </a:p>
          <a:p>
            <a:pPr fontAlgn="base">
              <a:spcBef>
                <a:spcPct val="0"/>
              </a:spcBef>
              <a:spcAft>
                <a:spcPct val="0"/>
              </a:spcAft>
              <a:buFont typeface="Wingdings" panose="05000000000000000000" pitchFamily="2" charset="2"/>
              <a:buChar char="§"/>
              <a:defRPr/>
            </a:pPr>
            <a:endParaRPr lang="en-GB" altLang="en-US" b="1" dirty="0" smtClean="0">
              <a:solidFill>
                <a:srgbClr val="000000"/>
              </a:solidFill>
              <a:ea typeface="ＭＳ Ｐゴシック" panose="020B0600070205080204" pitchFamily="34" charset="-128"/>
            </a:endParaRPr>
          </a:p>
          <a:p>
            <a:pPr fontAlgn="base">
              <a:spcBef>
                <a:spcPct val="0"/>
              </a:spcBef>
              <a:spcAft>
                <a:spcPct val="0"/>
              </a:spcAft>
              <a:buFontTx/>
              <a:buNone/>
              <a:defRPr/>
            </a:pPr>
            <a:endParaRPr lang="en-GB" altLang="en-US" b="1" dirty="0" smtClean="0">
              <a:solidFill>
                <a:prstClr val="white"/>
              </a:solidFill>
              <a:ea typeface="ＭＳ Ｐゴシック" panose="020B0600070205080204" pitchFamily="34" charset="-128"/>
            </a:endParaRPr>
          </a:p>
        </p:txBody>
      </p:sp>
      <p:sp>
        <p:nvSpPr>
          <p:cNvPr id="4" name="TextBox 3"/>
          <p:cNvSpPr txBox="1"/>
          <p:nvPr/>
        </p:nvSpPr>
        <p:spPr>
          <a:xfrm>
            <a:off x="2059580" y="889905"/>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What is Mental Health?</a:t>
            </a:r>
            <a:endParaRPr lang="en-GB" sz="3200" b="1" dirty="0">
              <a:solidFill>
                <a:schemeClr val="bg1"/>
              </a:solidFill>
            </a:endParaRPr>
          </a:p>
        </p:txBody>
      </p:sp>
    </p:spTree>
    <p:extLst>
      <p:ext uri="{BB962C8B-B14F-4D97-AF65-F5344CB8AC3E}">
        <p14:creationId xmlns:p14="http://schemas.microsoft.com/office/powerpoint/2010/main" val="719640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71216" y="1414968"/>
            <a:ext cx="6581702" cy="3447816"/>
          </a:xfrm>
          <a:prstGeom prst="rect">
            <a:avLst/>
          </a:prstGeom>
        </p:spPr>
      </p:pic>
    </p:spTree>
    <p:extLst>
      <p:ext uri="{BB962C8B-B14F-4D97-AF65-F5344CB8AC3E}">
        <p14:creationId xmlns:p14="http://schemas.microsoft.com/office/powerpoint/2010/main" val="319781348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44873" y="1158875"/>
            <a:ext cx="9894013" cy="4414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effectLst/>
              <a:uLnTx/>
              <a:uFillTx/>
              <a:latin typeface="Calibri"/>
              <a:ea typeface="ＭＳ Ｐゴシック" panose="020B0600070205080204" pitchFamily="34" charset="-128"/>
              <a:cs typeface="+mn-cs"/>
            </a:endParaRP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Victims, Witnesses and suspects</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Those receiving care in the community</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Patients missing or AWOL from Mental Health Unit</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Those found in a public place/suffering mental illness S136</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Those in private premises/suffering mental disorder S135</a:t>
            </a:r>
          </a:p>
          <a:p>
            <a:pPr marL="0" marR="0" lvl="0" indent="0" algn="ctr" defTabSz="914400" rtl="0" eaLnBrk="1" fontAlgn="base" latinLnBrk="0" hangingPunct="1">
              <a:lnSpc>
                <a:spcPct val="100000"/>
              </a:lnSpc>
              <a:spcBef>
                <a:spcPct val="20000"/>
              </a:spcBef>
              <a:spcAft>
                <a:spcPct val="0"/>
              </a:spcAft>
              <a:buClrTx/>
              <a:buSzTx/>
              <a:buNone/>
              <a:tabLst/>
              <a:defRPr/>
            </a:pPr>
            <a:r>
              <a:rPr lang="en-GB" altLang="en-US" sz="2400" b="1" dirty="0" smtClean="0">
                <a:latin typeface="Calibri"/>
                <a:cs typeface="Arial" panose="020B0604020202020204" pitchFamily="34" charset="0"/>
              </a:rPr>
              <a:t>Offenders suffering with mental illness</a:t>
            </a:r>
            <a:endPar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endParaRP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Attempt Suicide</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Persons walking in front of vehicles</a:t>
            </a:r>
          </a:p>
          <a:p>
            <a:pPr marL="0" marR="0" lvl="0" indent="0" algn="ctr" defTabSz="914400" rtl="0" eaLnBrk="1" fontAlgn="base" latinLnBrk="0" hangingPunct="1">
              <a:lnSpc>
                <a:spcPct val="100000"/>
              </a:lnSpc>
              <a:spcBef>
                <a:spcPct val="20000"/>
              </a:spcBef>
              <a:spcAft>
                <a:spcPct val="0"/>
              </a:spcAft>
              <a:buClrTx/>
              <a:buSzTx/>
              <a:buNone/>
              <a:tabLst/>
              <a:defRPr/>
            </a:pPr>
            <a:r>
              <a:rPr kumimoji="0" lang="en-GB" altLang="en-US" sz="24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Threatening behaviour in street or disputes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000" b="0" i="0" u="none" strike="noStrike" kern="1200" cap="none" spc="0" normalizeH="0" baseline="0" noProof="0" dirty="0" smtClean="0">
              <a:ln>
                <a:noFill/>
              </a:ln>
              <a:solidFill>
                <a:sysClr val="window" lastClr="FFFFFF"/>
              </a:solidFill>
              <a:effectLst/>
              <a:uLnTx/>
              <a:uFillTx/>
              <a:latin typeface="Calibri"/>
              <a:ea typeface="ＭＳ Ｐゴシック" panose="020B0600070205080204" pitchFamily="34" charset="-128"/>
              <a:cs typeface="+mn-cs"/>
            </a:endParaRP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smtClean="0">
              <a:ln>
                <a:noFill/>
              </a:ln>
              <a:solidFill>
                <a:sysClr val="window" lastClr="FFFFFF"/>
              </a:solidFill>
              <a:effectLst/>
              <a:uLnTx/>
              <a:uFillTx/>
              <a:latin typeface="Calibri"/>
              <a:ea typeface="ＭＳ Ｐゴシック" panose="020B0600070205080204" pitchFamily="34" charset="-128"/>
              <a:cs typeface="+mn-cs"/>
            </a:endParaRPr>
          </a:p>
        </p:txBody>
      </p:sp>
      <p:sp>
        <p:nvSpPr>
          <p:cNvPr id="4" name="TextBox 3"/>
          <p:cNvSpPr txBox="1"/>
          <p:nvPr/>
        </p:nvSpPr>
        <p:spPr>
          <a:xfrm>
            <a:off x="617837" y="626123"/>
            <a:ext cx="1094808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Situations we may receive calls to involving mental health</a:t>
            </a:r>
            <a:endParaRPr lang="en-GB" sz="2800" b="1" dirty="0">
              <a:solidFill>
                <a:schemeClr val="bg1"/>
              </a:solidFill>
            </a:endParaRPr>
          </a:p>
        </p:txBody>
      </p:sp>
    </p:spTree>
    <p:extLst>
      <p:ext uri="{BB962C8B-B14F-4D97-AF65-F5344CB8AC3E}">
        <p14:creationId xmlns:p14="http://schemas.microsoft.com/office/powerpoint/2010/main" val="509609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40828" y="1687189"/>
            <a:ext cx="4744762" cy="37824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85000" lnSpcReduction="20000"/>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ＭＳ Ｐゴシック" panose="020B0600070205080204" pitchFamily="34" charset="-128"/>
                <a:cs typeface="Arial" pitchFamily="34" charset="0"/>
              </a:rPr>
              <a:t>Losing touch with reality.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ＭＳ Ｐゴシック" panose="020B0600070205080204" pitchFamily="34" charset="-128"/>
                <a:cs typeface="Arial" pitchFamily="34" charset="0"/>
              </a:rPr>
              <a:t>Feelings of anxiety and helplessness.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ＭＳ Ｐゴシック" panose="020B0600070205080204" pitchFamily="34" charset="-128"/>
                <a:cs typeface="Arial" pitchFamily="34" charset="0"/>
              </a:rPr>
              <a:t>Unable to form close relationships with others.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ＭＳ Ｐゴシック" panose="020B0600070205080204" pitchFamily="34" charset="-128"/>
                <a:cs typeface="Arial" pitchFamily="34" charset="0"/>
              </a:rPr>
              <a:t>Difficulty in communicating feelings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b="0" i="0" u="none" strike="noStrike" kern="1200" cap="none" spc="0" normalizeH="0" baseline="0" noProof="0" dirty="0" smtClean="0">
                <a:ln>
                  <a:noFill/>
                </a:ln>
                <a:effectLst/>
                <a:uLnTx/>
                <a:uFillTx/>
                <a:latin typeface="Calibri"/>
                <a:ea typeface="ＭＳ Ｐゴシック" panose="020B0600070205080204" pitchFamily="34" charset="-128"/>
                <a:cs typeface="Arial" pitchFamily="34" charset="0"/>
              </a:rPr>
              <a:t>Unable to cope with everyday activities- work, looking after children, attending to personal care.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 lastClr="FFFFFF"/>
              </a:solidFill>
              <a:effectLst/>
              <a:uLnTx/>
              <a:uFillTx/>
              <a:latin typeface="Calibri"/>
              <a:ea typeface="ＭＳ Ｐゴシック" panose="020B0600070205080204" pitchFamily="34" charset="-128"/>
              <a:cs typeface="+mn-cs"/>
            </a:endParaRPr>
          </a:p>
        </p:txBody>
      </p:sp>
      <p:sp>
        <p:nvSpPr>
          <p:cNvPr id="4" name="Content Placeholder 3"/>
          <p:cNvSpPr txBox="1">
            <a:spLocks/>
          </p:cNvSpPr>
          <p:nvPr/>
        </p:nvSpPr>
        <p:spPr bwMode="auto">
          <a:xfrm>
            <a:off x="5885590" y="1064998"/>
            <a:ext cx="5413441" cy="5026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normAutofit fontScale="77500" lnSpcReduction="20000"/>
          </a:bodyPr>
          <a:lstStyle>
            <a:lvl1pPr marL="342900" indent="-34290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Distracted</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Visibly angry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Talking to thin air</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Self harm</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High energy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Fatigue, decreased energy,</a:t>
            </a:r>
            <a:r>
              <a:rPr kumimoji="0" lang="en-GB" sz="3100" b="0" i="0" u="none" strike="noStrike" kern="1200" cap="none" spc="0" normalizeH="0" noProof="0" dirty="0" smtClean="0">
                <a:ln>
                  <a:noFill/>
                </a:ln>
                <a:effectLst/>
                <a:uLnTx/>
                <a:uFillTx/>
                <a:latin typeface="Calibri"/>
                <a:ea typeface="ＭＳ Ｐゴシック" panose="020B0600070205080204" pitchFamily="34" charset="-128"/>
                <a:cs typeface="+mn-cs"/>
              </a:rPr>
              <a:t> l</a:t>
            </a: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ethargic</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Difficulty concentrating</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Incongruent responses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Paranoia</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Hallucinations [Hearing voices]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Social withdrawal</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Drugs, alcohol</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100" b="0" i="0" u="none" strike="noStrike" kern="1200" cap="none" spc="0" normalizeH="0" baseline="0" noProof="0" dirty="0" smtClean="0">
                <a:ln>
                  <a:noFill/>
                </a:ln>
                <a:effectLst/>
                <a:uLnTx/>
                <a:uFillTx/>
                <a:latin typeface="Calibri"/>
                <a:ea typeface="ＭＳ Ｐゴシック" panose="020B0600070205080204" pitchFamily="34" charset="-128"/>
                <a:cs typeface="+mn-cs"/>
              </a:rPr>
              <a:t>Medical</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 lastClr="FFFFFF"/>
              </a:solidFill>
              <a:effectLst/>
              <a:uLnTx/>
              <a:uFillTx/>
              <a:latin typeface="Calibri"/>
              <a:ea typeface="ＭＳ Ｐゴシック" panose="020B0600070205080204" pitchFamily="34" charset="-128"/>
              <a:cs typeface="+mn-cs"/>
            </a:endParaRPr>
          </a:p>
        </p:txBody>
      </p:sp>
      <p:sp>
        <p:nvSpPr>
          <p:cNvPr id="5" name="TextBox 4"/>
          <p:cNvSpPr txBox="1"/>
          <p:nvPr/>
        </p:nvSpPr>
        <p:spPr>
          <a:xfrm>
            <a:off x="1140827" y="340877"/>
            <a:ext cx="997893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Signs and Behaviours of Mental Health</a:t>
            </a:r>
            <a:endParaRPr lang="en-GB" sz="3200" b="1" dirty="0">
              <a:solidFill>
                <a:schemeClr val="bg1"/>
              </a:solidFill>
            </a:endParaRPr>
          </a:p>
        </p:txBody>
      </p:sp>
    </p:spTree>
    <p:extLst>
      <p:ext uri="{BB962C8B-B14F-4D97-AF65-F5344CB8AC3E}">
        <p14:creationId xmlns:p14="http://schemas.microsoft.com/office/powerpoint/2010/main" val="915819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4">
                                            <p:txEl>
                                              <p:pRg st="4" end="4"/>
                                            </p:txEl>
                                          </p:spTgt>
                                        </p:tgtEl>
                                        <p:attrNameLst>
                                          <p:attrName>style.visibility</p:attrName>
                                        </p:attrNameLst>
                                      </p:cBhvr>
                                      <p:to>
                                        <p:strVal val="visible"/>
                                      </p:to>
                                    </p:set>
                                    <p:animEffect transition="in" filter="fade">
                                      <p:cBhvr>
                                        <p:cTn id="52" dur="500"/>
                                        <p:tgtEl>
                                          <p:spTgt spid="4">
                                            <p:txEl>
                                              <p:pRg st="4" end="4"/>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
                                            <p:txEl>
                                              <p:pRg st="5" end="5"/>
                                            </p:txEl>
                                          </p:spTgt>
                                        </p:tgtEl>
                                        <p:attrNameLst>
                                          <p:attrName>style.visibility</p:attrName>
                                        </p:attrNameLst>
                                      </p:cBhvr>
                                      <p:to>
                                        <p:strVal val="visible"/>
                                      </p:to>
                                    </p:set>
                                    <p:animEffect transition="in" filter="fade">
                                      <p:cBhvr>
                                        <p:cTn id="57" dur="500"/>
                                        <p:tgtEl>
                                          <p:spTgt spid="4">
                                            <p:txEl>
                                              <p:pRg st="5" end="5"/>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4">
                                            <p:txEl>
                                              <p:pRg st="6" end="6"/>
                                            </p:txEl>
                                          </p:spTgt>
                                        </p:tgtEl>
                                        <p:attrNameLst>
                                          <p:attrName>style.visibility</p:attrName>
                                        </p:attrNameLst>
                                      </p:cBhvr>
                                      <p:to>
                                        <p:strVal val="visible"/>
                                      </p:to>
                                    </p:set>
                                    <p:animEffect transition="in" filter="fade">
                                      <p:cBhvr>
                                        <p:cTn id="62" dur="500"/>
                                        <p:tgtEl>
                                          <p:spTgt spid="4">
                                            <p:txEl>
                                              <p:pRg st="6" end="6"/>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4">
                                            <p:txEl>
                                              <p:pRg st="7" end="7"/>
                                            </p:txEl>
                                          </p:spTgt>
                                        </p:tgtEl>
                                        <p:attrNameLst>
                                          <p:attrName>style.visibility</p:attrName>
                                        </p:attrNameLst>
                                      </p:cBhvr>
                                      <p:to>
                                        <p:strVal val="visible"/>
                                      </p:to>
                                    </p:set>
                                    <p:animEffect transition="in" filter="fade">
                                      <p:cBhvr>
                                        <p:cTn id="67" dur="500"/>
                                        <p:tgtEl>
                                          <p:spTgt spid="4">
                                            <p:txEl>
                                              <p:pRg st="7" end="7"/>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4">
                                            <p:txEl>
                                              <p:pRg st="8" end="8"/>
                                            </p:txEl>
                                          </p:spTgt>
                                        </p:tgtEl>
                                        <p:attrNameLst>
                                          <p:attrName>style.visibility</p:attrName>
                                        </p:attrNameLst>
                                      </p:cBhvr>
                                      <p:to>
                                        <p:strVal val="visible"/>
                                      </p:to>
                                    </p:set>
                                    <p:animEffect transition="in" filter="fade">
                                      <p:cBhvr>
                                        <p:cTn id="72" dur="500"/>
                                        <p:tgtEl>
                                          <p:spTgt spid="4">
                                            <p:txEl>
                                              <p:pRg st="8" end="8"/>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4">
                                            <p:txEl>
                                              <p:pRg st="9" end="9"/>
                                            </p:txEl>
                                          </p:spTgt>
                                        </p:tgtEl>
                                        <p:attrNameLst>
                                          <p:attrName>style.visibility</p:attrName>
                                        </p:attrNameLst>
                                      </p:cBhvr>
                                      <p:to>
                                        <p:strVal val="visible"/>
                                      </p:to>
                                    </p:set>
                                    <p:animEffect transition="in" filter="fade">
                                      <p:cBhvr>
                                        <p:cTn id="77" dur="500"/>
                                        <p:tgtEl>
                                          <p:spTgt spid="4">
                                            <p:txEl>
                                              <p:pRg st="9" end="9"/>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
                                            <p:txEl>
                                              <p:pRg st="10" end="10"/>
                                            </p:txEl>
                                          </p:spTgt>
                                        </p:tgtEl>
                                        <p:attrNameLst>
                                          <p:attrName>style.visibility</p:attrName>
                                        </p:attrNameLst>
                                      </p:cBhvr>
                                      <p:to>
                                        <p:strVal val="visible"/>
                                      </p:to>
                                    </p:set>
                                    <p:animEffect transition="in" filter="fade">
                                      <p:cBhvr>
                                        <p:cTn id="82" dur="500"/>
                                        <p:tgtEl>
                                          <p:spTgt spid="4">
                                            <p:txEl>
                                              <p:pRg st="10" end="10"/>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4">
                                            <p:txEl>
                                              <p:pRg st="11" end="11"/>
                                            </p:txEl>
                                          </p:spTgt>
                                        </p:tgtEl>
                                        <p:attrNameLst>
                                          <p:attrName>style.visibility</p:attrName>
                                        </p:attrNameLst>
                                      </p:cBhvr>
                                      <p:to>
                                        <p:strVal val="visible"/>
                                      </p:to>
                                    </p:set>
                                    <p:animEffect transition="in" filter="fade">
                                      <p:cBhvr>
                                        <p:cTn id="87" dur="500"/>
                                        <p:tgtEl>
                                          <p:spTgt spid="4">
                                            <p:txEl>
                                              <p:pRg st="11" end="11"/>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4">
                                            <p:txEl>
                                              <p:pRg st="12" end="12"/>
                                            </p:txEl>
                                          </p:spTgt>
                                        </p:tgtEl>
                                        <p:attrNameLst>
                                          <p:attrName>style.visibility</p:attrName>
                                        </p:attrNameLst>
                                      </p:cBhvr>
                                      <p:to>
                                        <p:strVal val="visible"/>
                                      </p:to>
                                    </p:set>
                                    <p:animEffect transition="in" filter="fade">
                                      <p:cBhvr>
                                        <p:cTn id="92" dur="5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405935" y="1319192"/>
            <a:ext cx="4283075" cy="41641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32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defRPr/>
            </a:pPr>
            <a:r>
              <a:rPr lang="en-GB" altLang="en-US" sz="2000" kern="0" dirty="0" smtClean="0">
                <a:solidFill>
                  <a:schemeClr val="tx1"/>
                </a:solidFill>
                <a:ea typeface="ＭＳ Ｐゴシック" pitchFamily="34" charset="-128"/>
                <a:cs typeface="Arial" panose="020B0604020202020204" pitchFamily="34" charset="0"/>
              </a:rPr>
              <a:t>Introduce yourself explain why you are there.</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Explain to them you are concerned with their safety.</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Ask if anything has happened to them, consider repeating your request.</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Explain procedure.</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Respectful</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Give them space [Think Safety]</a:t>
            </a:r>
          </a:p>
          <a:p>
            <a:pPr eaLnBrk="1" hangingPunct="1">
              <a:defRPr/>
            </a:pPr>
            <a:r>
              <a:rPr lang="en-GB" altLang="en-US" sz="2000" kern="0" dirty="0" smtClean="0">
                <a:solidFill>
                  <a:schemeClr val="tx1"/>
                </a:solidFill>
                <a:ea typeface="ＭＳ Ｐゴシック" pitchFamily="34" charset="-128"/>
                <a:cs typeface="Arial" panose="020B0604020202020204" pitchFamily="34" charset="0"/>
              </a:rPr>
              <a:t>Avoid direct radio contact within hearing of person.[Be tactful]</a:t>
            </a:r>
          </a:p>
        </p:txBody>
      </p:sp>
      <p:sp>
        <p:nvSpPr>
          <p:cNvPr id="4" name="Content Placeholder 3"/>
          <p:cNvSpPr txBox="1">
            <a:spLocks/>
          </p:cNvSpPr>
          <p:nvPr/>
        </p:nvSpPr>
        <p:spPr>
          <a:xfrm>
            <a:off x="6340783" y="1717676"/>
            <a:ext cx="4038600" cy="3367172"/>
          </a:xfrm>
          <a:prstGeom prst="rect">
            <a:avLst/>
          </a:prstGeom>
        </p:spPr>
        <p:txBody>
          <a:bodyPr/>
          <a:lstStyle>
            <a:lvl1pPr marL="342900" indent="-342900" algn="l" rtl="0" eaLnBrk="0" fontAlgn="base" hangingPunct="0">
              <a:spcBef>
                <a:spcPct val="20000"/>
              </a:spcBef>
              <a:spcAft>
                <a:spcPct val="0"/>
              </a:spcAft>
              <a:buChar char="•"/>
              <a:defRPr sz="32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eaLnBrk="1" hangingPunct="1">
              <a:defRPr/>
            </a:pPr>
            <a:r>
              <a:rPr lang="en-GB" altLang="en-US" sz="2000" kern="0" dirty="0" smtClean="0">
                <a:solidFill>
                  <a:schemeClr val="tx1"/>
                </a:solidFill>
                <a:ea typeface="ＭＳ Ｐゴシック" pitchFamily="34" charset="-128"/>
              </a:rPr>
              <a:t>Awareness of surroundings</a:t>
            </a:r>
          </a:p>
          <a:p>
            <a:pPr eaLnBrk="1" hangingPunct="1">
              <a:defRPr/>
            </a:pPr>
            <a:r>
              <a:rPr lang="en-GB" altLang="en-US" sz="2000" kern="0" dirty="0" smtClean="0">
                <a:solidFill>
                  <a:schemeClr val="tx1"/>
                </a:solidFill>
                <a:ea typeface="ＭＳ Ｐゴシック" pitchFamily="34" charset="-128"/>
              </a:rPr>
              <a:t>Remember types of incident</a:t>
            </a:r>
          </a:p>
          <a:p>
            <a:pPr eaLnBrk="1" hangingPunct="1">
              <a:defRPr/>
            </a:pPr>
            <a:r>
              <a:rPr lang="en-GB" altLang="en-US" sz="2000" kern="0" dirty="0" smtClean="0">
                <a:solidFill>
                  <a:schemeClr val="tx1"/>
                </a:solidFill>
                <a:ea typeface="ＭＳ Ｐゴシック" pitchFamily="34" charset="-128"/>
              </a:rPr>
              <a:t>Recognise agitation</a:t>
            </a:r>
          </a:p>
          <a:p>
            <a:pPr eaLnBrk="1" hangingPunct="1">
              <a:defRPr/>
            </a:pPr>
            <a:r>
              <a:rPr lang="en-GB" altLang="en-US" sz="2000" kern="0" dirty="0" smtClean="0">
                <a:solidFill>
                  <a:schemeClr val="tx1"/>
                </a:solidFill>
                <a:ea typeface="ＭＳ Ｐゴシック" pitchFamily="34" charset="-128"/>
              </a:rPr>
              <a:t>Consider police powers and Personal Safety</a:t>
            </a:r>
          </a:p>
          <a:p>
            <a:pPr eaLnBrk="1" hangingPunct="1">
              <a:defRPr/>
            </a:pPr>
            <a:r>
              <a:rPr lang="en-GB" altLang="en-US" sz="2000" kern="0" dirty="0" smtClean="0">
                <a:solidFill>
                  <a:schemeClr val="tx1"/>
                </a:solidFill>
                <a:ea typeface="ＭＳ Ｐゴシック" pitchFamily="34" charset="-128"/>
              </a:rPr>
              <a:t>Calm voice. Consider repeating message</a:t>
            </a:r>
          </a:p>
          <a:p>
            <a:pPr eaLnBrk="1" hangingPunct="1">
              <a:defRPr/>
            </a:pPr>
            <a:r>
              <a:rPr lang="en-GB" altLang="en-US" sz="2000" kern="0" dirty="0" smtClean="0">
                <a:solidFill>
                  <a:schemeClr val="tx1"/>
                </a:solidFill>
                <a:ea typeface="ＭＳ Ｐゴシック" pitchFamily="34" charset="-128"/>
              </a:rPr>
              <a:t>Reduce height.</a:t>
            </a:r>
          </a:p>
          <a:p>
            <a:pPr eaLnBrk="1" hangingPunct="1">
              <a:defRPr/>
            </a:pPr>
            <a:r>
              <a:rPr lang="en-GB" altLang="en-US" sz="2000" kern="0" dirty="0" smtClean="0">
                <a:solidFill>
                  <a:schemeClr val="tx1"/>
                </a:solidFill>
                <a:ea typeface="ＭＳ Ｐゴシック" pitchFamily="34" charset="-128"/>
              </a:rPr>
              <a:t>Don’t whispe</a:t>
            </a:r>
            <a:r>
              <a:rPr lang="en-GB" altLang="en-US" sz="2000" kern="0" dirty="0" smtClean="0">
                <a:solidFill>
                  <a:schemeClr val="tx1"/>
                </a:solidFill>
                <a:ea typeface="ＭＳ Ｐゴシック" pitchFamily="34" charset="-128"/>
                <a:cs typeface="Arial" panose="020B0604020202020204" pitchFamily="34" charset="0"/>
              </a:rPr>
              <a:t>r.</a:t>
            </a:r>
          </a:p>
        </p:txBody>
      </p:sp>
      <p:sp>
        <p:nvSpPr>
          <p:cNvPr id="5" name="TextBox 4"/>
          <p:cNvSpPr txBox="1"/>
          <p:nvPr/>
        </p:nvSpPr>
        <p:spPr>
          <a:xfrm>
            <a:off x="518984" y="316164"/>
            <a:ext cx="10972800"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Initial Support to a Person Experiencing Mental Ill Health</a:t>
            </a:r>
            <a:endParaRPr lang="en-GB" sz="2800" b="1" dirty="0">
              <a:solidFill>
                <a:schemeClr val="bg1"/>
              </a:solidFill>
            </a:endParaRPr>
          </a:p>
        </p:txBody>
      </p:sp>
    </p:spTree>
    <p:extLst>
      <p:ext uri="{BB962C8B-B14F-4D97-AF65-F5344CB8AC3E}">
        <p14:creationId xmlns:p14="http://schemas.microsoft.com/office/powerpoint/2010/main" val="281835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7" descr="BCU Health Board Logo Colou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7558015" y="959080"/>
            <a:ext cx="3261886" cy="137210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6"/>
          <a:stretch>
            <a:fillRect/>
          </a:stretch>
        </p:blipFill>
        <p:spPr>
          <a:xfrm>
            <a:off x="1677346" y="959080"/>
            <a:ext cx="2802187" cy="1013557"/>
          </a:xfrm>
          <a:prstGeom prst="rect">
            <a:avLst/>
          </a:prstGeom>
        </p:spPr>
      </p:pic>
      <p:pic>
        <p:nvPicPr>
          <p:cNvPr id="6" name="Picture 5"/>
          <p:cNvPicPr>
            <a:picLocks noChangeAspect="1"/>
          </p:cNvPicPr>
          <p:nvPr/>
        </p:nvPicPr>
        <p:blipFill>
          <a:blip r:embed="rId7"/>
          <a:stretch>
            <a:fillRect/>
          </a:stretch>
        </p:blipFill>
        <p:spPr>
          <a:xfrm>
            <a:off x="1438703" y="3790132"/>
            <a:ext cx="3040830" cy="1322629"/>
          </a:xfrm>
          <a:prstGeom prst="rect">
            <a:avLst/>
          </a:prstGeom>
          <a:ln>
            <a:solidFill>
              <a:schemeClr val="tx1"/>
            </a:solidFill>
          </a:ln>
        </p:spPr>
      </p:pic>
      <p:pic>
        <p:nvPicPr>
          <p:cNvPr id="7" name="Picture 6"/>
          <p:cNvPicPr>
            <a:picLocks noChangeAspect="1"/>
          </p:cNvPicPr>
          <p:nvPr/>
        </p:nvPicPr>
        <p:blipFill>
          <a:blip r:embed="rId8"/>
          <a:stretch>
            <a:fillRect/>
          </a:stretch>
        </p:blipFill>
        <p:spPr>
          <a:xfrm>
            <a:off x="4947212" y="2065135"/>
            <a:ext cx="2143125" cy="2143125"/>
          </a:xfrm>
          <a:prstGeom prst="rect">
            <a:avLst/>
          </a:prstGeom>
        </p:spPr>
      </p:pic>
      <p:pic>
        <p:nvPicPr>
          <p:cNvPr id="8" name="Picture 7"/>
          <p:cNvPicPr>
            <a:picLocks noChangeAspect="1"/>
          </p:cNvPicPr>
          <p:nvPr/>
        </p:nvPicPr>
        <p:blipFill>
          <a:blip r:embed="rId9"/>
          <a:stretch>
            <a:fillRect/>
          </a:stretch>
        </p:blipFill>
        <p:spPr>
          <a:xfrm>
            <a:off x="8399374" y="2969636"/>
            <a:ext cx="2143125" cy="2143125"/>
          </a:xfrm>
          <a:prstGeom prst="rect">
            <a:avLst/>
          </a:prstGeom>
        </p:spPr>
      </p:pic>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fade">
                                      <p:cBhvr>
                                        <p:cTn id="22" dur="500"/>
                                        <p:tgtEl>
                                          <p:spTgt spid="3"/>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5"/>
          <p:cNvSpPr txBox="1">
            <a:spLocks/>
          </p:cNvSpPr>
          <p:nvPr/>
        </p:nvSpPr>
        <p:spPr bwMode="auto">
          <a:xfrm>
            <a:off x="2154962" y="2106030"/>
            <a:ext cx="8229600" cy="2540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3200" b="0" i="0" u="none" strike="noStrike" kern="1200" cap="none" spc="0" normalizeH="0" baseline="0" noProof="0" dirty="0" smtClean="0">
                <a:ln>
                  <a:noFill/>
                </a:ln>
                <a:effectLst/>
                <a:uLnTx/>
                <a:uFillTx/>
                <a:latin typeface="Calibri"/>
                <a:ea typeface="ＭＳ Ｐゴシック" panose="020B0600070205080204" pitchFamily="34" charset="-128"/>
                <a:cs typeface="+mj-cs"/>
              </a:rPr>
              <a:t>Mental ill health can be seen as a lack of things. The lack of resilience in the face of life's highs and lows, the lack of a ‘positive sense of wellbeing’ and the lack of a belief in oneself and in the dignity and worth of others. </a:t>
            </a:r>
          </a:p>
        </p:txBody>
      </p:sp>
      <p:sp>
        <p:nvSpPr>
          <p:cNvPr id="3" name="TextBox 2"/>
          <p:cNvSpPr txBox="1"/>
          <p:nvPr/>
        </p:nvSpPr>
        <p:spPr>
          <a:xfrm>
            <a:off x="2154962" y="691721"/>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Mental Illness Awareness</a:t>
            </a:r>
            <a:endParaRPr lang="en-GB" sz="3200" b="1" dirty="0">
              <a:solidFill>
                <a:schemeClr val="bg1"/>
              </a:solidFill>
            </a:endParaRPr>
          </a:p>
        </p:txBody>
      </p:sp>
    </p:spTree>
    <p:extLst>
      <p:ext uri="{BB962C8B-B14F-4D97-AF65-F5344CB8AC3E}">
        <p14:creationId xmlns:p14="http://schemas.microsoft.com/office/powerpoint/2010/main" val="1852950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2059581" y="1237907"/>
            <a:ext cx="8045422" cy="4201791"/>
          </a:xfrm>
          <a:prstGeom prst="rect">
            <a:avLst/>
          </a:prstGeom>
        </p:spPr>
        <p:txBody>
          <a:bodyPr wrap="square">
            <a:spAutoFit/>
          </a:bodyPr>
          <a:lstStyle/>
          <a:p>
            <a:pPr algn="ctr">
              <a:defRPr/>
            </a:pPr>
            <a:r>
              <a:rPr lang="en-GB" sz="3200" dirty="0" smtClean="0">
                <a:ea typeface="ＭＳ Ｐゴシック" panose="020B0600070205080204" pitchFamily="34" charset="-128"/>
              </a:rPr>
              <a:t>Can </a:t>
            </a:r>
            <a:r>
              <a:rPr lang="en-GB" sz="3200" dirty="0">
                <a:ea typeface="ＭＳ Ｐゴシック" panose="020B0600070205080204" pitchFamily="34" charset="-128"/>
              </a:rPr>
              <a:t>be categorised as:</a:t>
            </a:r>
          </a:p>
          <a:p>
            <a:pPr marL="265113" indent="-265113" algn="ctr">
              <a:lnSpc>
                <a:spcPct val="150000"/>
              </a:lnSpc>
              <a:defRPr/>
            </a:pPr>
            <a:endParaRPr lang="en-GB" sz="3200" b="1" dirty="0">
              <a:ea typeface="ＭＳ Ｐゴシック" panose="020B0600070205080204" pitchFamily="34" charset="-128"/>
            </a:endParaRPr>
          </a:p>
          <a:p>
            <a:pPr algn="ctr">
              <a:lnSpc>
                <a:spcPct val="150000"/>
              </a:lnSpc>
              <a:defRPr/>
            </a:pPr>
            <a:r>
              <a:rPr lang="en-GB" sz="3200" b="1" dirty="0">
                <a:ea typeface="ＭＳ Ｐゴシック" panose="020B0600070205080204" pitchFamily="34" charset="-128"/>
              </a:rPr>
              <a:t>  Psychotic disorders</a:t>
            </a:r>
          </a:p>
          <a:p>
            <a:pPr algn="ctr">
              <a:lnSpc>
                <a:spcPct val="150000"/>
              </a:lnSpc>
              <a:defRPr/>
            </a:pPr>
            <a:r>
              <a:rPr lang="en-GB" sz="3200" b="1" dirty="0">
                <a:ea typeface="ＭＳ Ｐゴシック" panose="020B0600070205080204" pitchFamily="34" charset="-128"/>
              </a:rPr>
              <a:t>  Mood disorders</a:t>
            </a:r>
          </a:p>
          <a:p>
            <a:pPr algn="ctr">
              <a:lnSpc>
                <a:spcPct val="150000"/>
              </a:lnSpc>
              <a:defRPr/>
            </a:pPr>
            <a:r>
              <a:rPr lang="en-GB" sz="3200" b="1" dirty="0">
                <a:ea typeface="ＭＳ Ｐゴシック" panose="020B0600070205080204" pitchFamily="34" charset="-128"/>
              </a:rPr>
              <a:t>  Personality  disorders</a:t>
            </a:r>
          </a:p>
          <a:p>
            <a:pPr algn="ctr">
              <a:lnSpc>
                <a:spcPct val="150000"/>
              </a:lnSpc>
              <a:defRPr/>
            </a:pPr>
            <a:r>
              <a:rPr lang="en-GB" sz="3200" b="1" dirty="0">
                <a:ea typeface="ＭＳ Ｐゴシック" panose="020B0600070205080204" pitchFamily="34" charset="-128"/>
              </a:rPr>
              <a:t>  Anxiety disorders</a:t>
            </a:r>
            <a:endParaRPr lang="en-US" sz="3200" b="1" dirty="0">
              <a:ea typeface="ＭＳ Ｐゴシック" panose="020B0600070205080204" pitchFamily="34" charset="-128"/>
            </a:endParaRPr>
          </a:p>
        </p:txBody>
      </p:sp>
      <p:sp>
        <p:nvSpPr>
          <p:cNvPr id="4" name="TextBox 3"/>
          <p:cNvSpPr txBox="1"/>
          <p:nvPr/>
        </p:nvSpPr>
        <p:spPr>
          <a:xfrm>
            <a:off x="2059581" y="31616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Mental Illness</a:t>
            </a:r>
            <a:endParaRPr lang="en-GB" sz="3200" b="1" dirty="0">
              <a:solidFill>
                <a:schemeClr val="bg1"/>
              </a:solidFill>
            </a:endParaRPr>
          </a:p>
        </p:txBody>
      </p:sp>
      <p:pic>
        <p:nvPicPr>
          <p:cNvPr id="5" name="Picture 4">
            <a:hlinkClick r:id="rId4"/>
          </p:cNvPr>
          <p:cNvPicPr>
            <a:picLocks noChangeAspect="1"/>
          </p:cNvPicPr>
          <p:nvPr/>
        </p:nvPicPr>
        <p:blipFill>
          <a:blip r:embed="rId5"/>
          <a:stretch>
            <a:fillRect/>
          </a:stretch>
        </p:blipFill>
        <p:spPr>
          <a:xfrm>
            <a:off x="10676238" y="4557834"/>
            <a:ext cx="1145779" cy="796508"/>
          </a:xfrm>
          <a:prstGeom prst="rect">
            <a:avLst/>
          </a:prstGeom>
        </p:spPr>
      </p:pic>
    </p:spTree>
    <p:extLst>
      <p:ext uri="{BB962C8B-B14F-4D97-AF65-F5344CB8AC3E}">
        <p14:creationId xmlns:p14="http://schemas.microsoft.com/office/powerpoint/2010/main" val="3498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Effect transition="in" filter="fade">
                                      <p:cBhvr>
                                        <p:cTn id="22" dur="500"/>
                                        <p:tgtEl>
                                          <p:spTgt spid="2">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1155833" y="1609826"/>
            <a:ext cx="9852917"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algn="ctr" eaLnBrk="0" fontAlgn="base" hangingPunct="0">
              <a:spcBef>
                <a:spcPct val="0"/>
              </a:spcBef>
              <a:spcAft>
                <a:spcPct val="0"/>
              </a:spcAft>
              <a:buNone/>
            </a:pPr>
            <a:r>
              <a:rPr lang="en-GB" altLang="en-US" sz="3200" b="0" dirty="0" smtClean="0">
                <a:solidFill>
                  <a:schemeClr val="tx1"/>
                </a:solidFill>
                <a:latin typeface="+mn-lt"/>
                <a:ea typeface="ＭＳ Ｐゴシック" panose="020B0600070205080204" pitchFamily="34" charset="-128"/>
              </a:rPr>
              <a:t>Experiencing hallucinations or delusional thoughts</a:t>
            </a:r>
          </a:p>
          <a:p>
            <a:pPr marL="0" indent="0" algn="ctr" eaLnBrk="0" fontAlgn="base" hangingPunct="0">
              <a:spcBef>
                <a:spcPct val="0"/>
              </a:spcBef>
              <a:spcAft>
                <a:spcPct val="0"/>
              </a:spcAft>
              <a:buNone/>
            </a:pPr>
            <a:endParaRPr lang="en-GB" altLang="en-US" sz="3200" b="0" dirty="0" smtClean="0">
              <a:solidFill>
                <a:schemeClr val="tx1"/>
              </a:solidFill>
              <a:latin typeface="+mn-lt"/>
              <a:ea typeface="ＭＳ Ｐゴシック" panose="020B0600070205080204" pitchFamily="34" charset="-128"/>
            </a:endParaRPr>
          </a:p>
          <a:p>
            <a:pPr marL="0" indent="0" algn="ctr" eaLnBrk="0" fontAlgn="base" hangingPunct="0">
              <a:spcBef>
                <a:spcPct val="0"/>
              </a:spcBef>
              <a:spcAft>
                <a:spcPct val="0"/>
              </a:spcAft>
              <a:buNone/>
            </a:pPr>
            <a:r>
              <a:rPr lang="en-GB" altLang="en-US" sz="3200" b="0" dirty="0" smtClean="0">
                <a:solidFill>
                  <a:schemeClr val="tx1"/>
                </a:solidFill>
                <a:latin typeface="+mn-lt"/>
                <a:ea typeface="ＭＳ Ｐゴシック" panose="020B0600070205080204" pitchFamily="34" charset="-128"/>
              </a:rPr>
              <a:t>Disconnected and jumbled speech</a:t>
            </a:r>
          </a:p>
          <a:p>
            <a:pPr marL="0" indent="0" algn="ctr" eaLnBrk="0" fontAlgn="base" hangingPunct="0">
              <a:spcBef>
                <a:spcPct val="0"/>
              </a:spcBef>
              <a:spcAft>
                <a:spcPct val="0"/>
              </a:spcAft>
              <a:buNone/>
            </a:pPr>
            <a:endParaRPr lang="en-GB" altLang="en-US" sz="3200" b="0" dirty="0" smtClean="0">
              <a:solidFill>
                <a:schemeClr val="tx1"/>
              </a:solidFill>
              <a:latin typeface="+mn-lt"/>
              <a:ea typeface="ＭＳ Ｐゴシック" panose="020B0600070205080204" pitchFamily="34" charset="-128"/>
            </a:endParaRPr>
          </a:p>
          <a:p>
            <a:pPr marL="0" indent="0" algn="ctr" eaLnBrk="0" fontAlgn="base" hangingPunct="0">
              <a:spcBef>
                <a:spcPct val="0"/>
              </a:spcBef>
              <a:spcAft>
                <a:spcPct val="0"/>
              </a:spcAft>
              <a:buNone/>
            </a:pPr>
            <a:r>
              <a:rPr lang="en-GB" altLang="en-US" sz="3200" b="0" dirty="0" smtClean="0">
                <a:solidFill>
                  <a:schemeClr val="tx1"/>
                </a:solidFill>
                <a:latin typeface="+mn-lt"/>
                <a:ea typeface="ＭＳ Ｐゴシック" panose="020B0600070205080204" pitchFamily="34" charset="-128"/>
              </a:rPr>
              <a:t>Memory issues exacerbated by stress and anxiety</a:t>
            </a:r>
          </a:p>
          <a:p>
            <a:pPr marL="0" indent="0" algn="ctr" eaLnBrk="0" fontAlgn="base" hangingPunct="0">
              <a:spcBef>
                <a:spcPct val="0"/>
              </a:spcBef>
              <a:spcAft>
                <a:spcPct val="0"/>
              </a:spcAft>
              <a:buNone/>
            </a:pPr>
            <a:endParaRPr lang="en-GB" altLang="en-US" sz="3200" b="0" dirty="0" smtClean="0">
              <a:solidFill>
                <a:schemeClr val="tx1"/>
              </a:solidFill>
              <a:latin typeface="+mn-lt"/>
              <a:ea typeface="ＭＳ Ｐゴシック" panose="020B0600070205080204" pitchFamily="34" charset="-128"/>
            </a:endParaRPr>
          </a:p>
          <a:p>
            <a:pPr marL="0" indent="0" algn="ctr" eaLnBrk="0" fontAlgn="base" hangingPunct="0">
              <a:spcBef>
                <a:spcPct val="0"/>
              </a:spcBef>
              <a:spcAft>
                <a:spcPct val="0"/>
              </a:spcAft>
              <a:buNone/>
            </a:pPr>
            <a:r>
              <a:rPr lang="en-GB" altLang="en-US" sz="3200" b="0" dirty="0" smtClean="0">
                <a:solidFill>
                  <a:schemeClr val="tx1"/>
                </a:solidFill>
                <a:latin typeface="+mn-lt"/>
                <a:ea typeface="ＭＳ Ｐゴシック" panose="020B0600070205080204" pitchFamily="34" charset="-128"/>
              </a:rPr>
              <a:t>Side affects of medication – slowed thinking, slurred speech</a:t>
            </a:r>
          </a:p>
        </p:txBody>
      </p:sp>
      <p:sp>
        <p:nvSpPr>
          <p:cNvPr id="5" name="TextBox 4"/>
          <p:cNvSpPr txBox="1"/>
          <p:nvPr/>
        </p:nvSpPr>
        <p:spPr>
          <a:xfrm>
            <a:off x="2059581" y="316164"/>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Barriers to Communication</a:t>
            </a:r>
            <a:endParaRPr lang="en-GB" sz="3200" b="1" dirty="0">
              <a:solidFill>
                <a:schemeClr val="bg1"/>
              </a:solidFill>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1"/>
          <p:cNvSpPr>
            <a:spLocks noChangeArrowheads="1"/>
          </p:cNvSpPr>
          <p:nvPr/>
        </p:nvSpPr>
        <p:spPr bwMode="auto">
          <a:xfrm>
            <a:off x="2959291" y="2343655"/>
            <a:ext cx="624600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marL="0" indent="0" algn="ctr" eaLnBrk="0" fontAlgn="base" hangingPunct="0">
              <a:spcBef>
                <a:spcPct val="0"/>
              </a:spcBef>
              <a:spcAft>
                <a:spcPct val="0"/>
              </a:spcAft>
              <a:buNone/>
            </a:pPr>
            <a:r>
              <a:rPr lang="en-GB" altLang="en-US" sz="3200" b="0" dirty="0" smtClean="0">
                <a:solidFill>
                  <a:schemeClr val="tx1"/>
                </a:solidFill>
                <a:latin typeface="+mn-lt"/>
                <a:ea typeface="ＭＳ Ｐゴシック" panose="020B0600070205080204" pitchFamily="34" charset="-128"/>
              </a:rPr>
              <a:t>How might you communicate with somebody experiencing Mental Health?</a:t>
            </a:r>
          </a:p>
        </p:txBody>
      </p:sp>
      <p:sp>
        <p:nvSpPr>
          <p:cNvPr id="4" name="TextBox 3"/>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Communication Skills</a:t>
            </a:r>
            <a:endParaRPr lang="en-GB" sz="3600" b="1" dirty="0">
              <a:solidFill>
                <a:schemeClr val="bg1"/>
              </a:solidFill>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2059580" y="1402492"/>
            <a:ext cx="8045423" cy="38861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endParaRPr kumimoji="0" lang="en-GB" sz="40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Arial" panose="020B0604020202020204" pitchFamily="34" charset="0"/>
            </a:endParaRPr>
          </a:p>
          <a:p>
            <a:pPr marL="514350" marR="0" lvl="0" indent="-514350" defTabSz="914400" rtl="0" eaLnBrk="0" fontAlgn="base" latinLnBrk="0" hangingPunct="0">
              <a:lnSpc>
                <a:spcPct val="100000"/>
              </a:lnSpc>
              <a:spcBef>
                <a:spcPct val="20000"/>
              </a:spcBef>
              <a:spcAft>
                <a:spcPct val="0"/>
              </a:spcAft>
              <a:buClrTx/>
              <a:buSzTx/>
              <a:buFont typeface="+mj-lt"/>
              <a:buAutoNum type="arabicPeriod"/>
              <a:tabLst/>
              <a:defRPr/>
            </a:pPr>
            <a:r>
              <a:rPr kumimoji="0" lang="en-GB" sz="36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Mental Health Act 1983 as Amended by [PACA 2017]</a:t>
            </a:r>
          </a:p>
          <a:p>
            <a:pPr marL="514350" marR="0" lvl="0" indent="-514350" algn="ctr" defTabSz="914400" rtl="0" eaLnBrk="0" fontAlgn="base" latinLnBrk="0" hangingPunct="0">
              <a:lnSpc>
                <a:spcPct val="100000"/>
              </a:lnSpc>
              <a:spcBef>
                <a:spcPct val="20000"/>
              </a:spcBef>
              <a:spcAft>
                <a:spcPct val="0"/>
              </a:spcAft>
              <a:buClrTx/>
              <a:buSzTx/>
              <a:buFont typeface="+mj-lt"/>
              <a:buAutoNum type="arabicPeriod"/>
              <a:tabLst/>
              <a:defRPr/>
            </a:pPr>
            <a:endParaRPr kumimoji="0" lang="en-GB" sz="36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endParaRPr>
          </a:p>
          <a:p>
            <a:pPr marL="514350" marR="0" lvl="0" indent="-514350" defTabSz="914400" rtl="0" eaLnBrk="0" fontAlgn="base" latinLnBrk="0" hangingPunct="0">
              <a:lnSpc>
                <a:spcPct val="100000"/>
              </a:lnSpc>
              <a:spcBef>
                <a:spcPct val="20000"/>
              </a:spcBef>
              <a:spcAft>
                <a:spcPct val="0"/>
              </a:spcAft>
              <a:buClrTx/>
              <a:buSzTx/>
              <a:buFont typeface="+mj-lt"/>
              <a:buAutoNum type="arabicPeriod"/>
              <a:tabLst/>
              <a:defRPr/>
            </a:pPr>
            <a:r>
              <a:rPr kumimoji="0" lang="en-GB" sz="36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Mental Capacity Act 2005</a:t>
            </a:r>
          </a:p>
          <a:p>
            <a:pPr marL="0" marR="0" lvl="0" indent="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1200" cap="none" spc="0" normalizeH="0" baseline="0" noProof="0" dirty="0">
              <a:ln>
                <a:noFill/>
              </a:ln>
              <a:solidFill>
                <a:sysClr val="window" lastClr="FFFFFF"/>
              </a:solidFill>
              <a:effectLst/>
              <a:uLnTx/>
              <a:uFillTx/>
              <a:latin typeface="Calibri"/>
              <a:ea typeface="ＭＳ Ｐゴシック" panose="020B0600070205080204" pitchFamily="34" charset="-128"/>
              <a:cs typeface="+mn-cs"/>
            </a:endParaRPr>
          </a:p>
        </p:txBody>
      </p:sp>
      <p:sp>
        <p:nvSpPr>
          <p:cNvPr id="3" name="TextBox 2"/>
          <p:cNvSpPr txBox="1"/>
          <p:nvPr/>
        </p:nvSpPr>
        <p:spPr>
          <a:xfrm>
            <a:off x="2059581" y="316164"/>
            <a:ext cx="8045422"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Legislation</a:t>
            </a:r>
            <a:endParaRPr lang="en-GB" sz="3600" b="1" dirty="0">
              <a:solidFill>
                <a:schemeClr val="bg1"/>
              </a:solidFill>
            </a:endParaRPr>
          </a:p>
        </p:txBody>
      </p:sp>
    </p:spTree>
    <p:extLst>
      <p:ext uri="{BB962C8B-B14F-4D97-AF65-F5344CB8AC3E}">
        <p14:creationId xmlns:p14="http://schemas.microsoft.com/office/powerpoint/2010/main" val="20397762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500"/>
                                        <p:tgtEl>
                                          <p:spTgt spid="2">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82595" y="1132592"/>
            <a:ext cx="10626810"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S. 136(1) Mental Health Act 1983 as amended by the Police Crime Act 2017</a:t>
            </a:r>
            <a:endParaRPr lang="en-GB" sz="2800" b="1" dirty="0">
              <a:solidFill>
                <a:schemeClr val="bg1"/>
              </a:solidFill>
            </a:endParaRPr>
          </a:p>
        </p:txBody>
      </p:sp>
      <p:sp>
        <p:nvSpPr>
          <p:cNvPr id="4" name="Rectangle 3"/>
          <p:cNvSpPr/>
          <p:nvPr/>
        </p:nvSpPr>
        <p:spPr>
          <a:xfrm>
            <a:off x="1719839" y="3244334"/>
            <a:ext cx="8752331" cy="1175706"/>
          </a:xfrm>
          <a:prstGeom prst="rect">
            <a:avLst/>
          </a:prstGeom>
          <a:solidFill>
            <a:schemeClr val="accent1">
              <a:lumMod val="20000"/>
              <a:lumOff val="80000"/>
            </a:schemeClr>
          </a:solidFill>
        </p:spPr>
        <p:txBody>
          <a:bodyPr wrap="none">
            <a:spAutoFit/>
          </a:bodyPr>
          <a:lstStyle/>
          <a:p>
            <a:pPr lvl="0" algn="ctr" fontAlgn="base">
              <a:spcBef>
                <a:spcPct val="20000"/>
              </a:spcBef>
              <a:spcAft>
                <a:spcPct val="0"/>
              </a:spcAft>
              <a:defRPr/>
            </a:pPr>
            <a:r>
              <a:rPr lang="en-GB" altLang="en-US" sz="3200" dirty="0">
                <a:ea typeface="ＭＳ Ｐゴシック" panose="020B0600070205080204" pitchFamily="34" charset="-128"/>
                <a:cs typeface="Arial" pitchFamily="34" charset="0"/>
              </a:rPr>
              <a:t>Mental Health Crises </a:t>
            </a:r>
            <a:r>
              <a:rPr lang="en-GB" altLang="en-US" sz="3200" dirty="0" smtClean="0">
                <a:ea typeface="ＭＳ Ｐゴシック" panose="020B0600070205080204" pitchFamily="34" charset="-128"/>
                <a:cs typeface="Arial" pitchFamily="34" charset="0"/>
              </a:rPr>
              <a:t>every place but not a dwelling</a:t>
            </a:r>
          </a:p>
          <a:p>
            <a:pPr lvl="0" algn="ctr" fontAlgn="base">
              <a:spcBef>
                <a:spcPct val="20000"/>
              </a:spcBef>
              <a:spcAft>
                <a:spcPct val="0"/>
              </a:spcAft>
              <a:defRPr/>
            </a:pPr>
            <a:r>
              <a:rPr lang="en-GB" altLang="en-US" sz="3200" dirty="0" smtClean="0">
                <a:ea typeface="ＭＳ Ｐゴシック" panose="020B0600070205080204" pitchFamily="34" charset="-128"/>
                <a:cs typeface="Arial" pitchFamily="34" charset="0"/>
              </a:rPr>
              <a:t>(includes railway tracks)</a:t>
            </a:r>
            <a:endParaRPr lang="en-GB" altLang="en-US" sz="3200" dirty="0">
              <a:ea typeface="ＭＳ Ｐゴシック" panose="020B0600070205080204" pitchFamily="34" charset="-128"/>
              <a:cs typeface="Arial" pitchFamily="34" charset="0"/>
            </a:endParaRPr>
          </a:p>
        </p:txBody>
      </p:sp>
    </p:spTree>
    <p:extLst>
      <p:ext uri="{BB962C8B-B14F-4D97-AF65-F5344CB8AC3E}">
        <p14:creationId xmlns:p14="http://schemas.microsoft.com/office/powerpoint/2010/main" val="317460380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184861" y="1452352"/>
            <a:ext cx="9739900" cy="4993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anose="020B0604020202020204" pitchFamily="34" charset="0"/>
              <a:buNone/>
              <a:defRPr/>
            </a:pPr>
            <a:r>
              <a:rPr lang="en-GB" altLang="en-US" sz="2800" b="1" dirty="0" smtClean="0">
                <a:cs typeface="Arial" panose="020B0604020202020204" pitchFamily="34" charset="0"/>
              </a:rPr>
              <a:t>Police Officer Believes</a:t>
            </a:r>
          </a:p>
          <a:p>
            <a:pPr marL="0" indent="0" algn="ctr">
              <a:buFont typeface="Arial" panose="020B0604020202020204" pitchFamily="34" charset="0"/>
              <a:buNone/>
              <a:defRPr/>
            </a:pPr>
            <a:r>
              <a:rPr lang="en-GB" altLang="en-US" sz="2800" dirty="0" smtClean="0">
                <a:cs typeface="Arial" panose="020B0604020202020204" pitchFamily="34" charset="0"/>
              </a:rPr>
              <a:t>Person Suffering Mental Disorder</a:t>
            </a:r>
          </a:p>
          <a:p>
            <a:pPr marL="0" indent="0" algn="ctr">
              <a:buFont typeface="Arial" panose="020B0604020202020204" pitchFamily="34" charset="0"/>
              <a:buNone/>
              <a:defRPr/>
            </a:pPr>
            <a:r>
              <a:rPr lang="en-GB" altLang="en-US" sz="2800" i="1" dirty="0" smtClean="0">
                <a:cs typeface="Arial" panose="020B0604020202020204" pitchFamily="34" charset="0"/>
              </a:rPr>
              <a:t>Must appear to the officer to be in </a:t>
            </a:r>
            <a:r>
              <a:rPr lang="en-GB" altLang="en-US" sz="2800" b="1" i="1" dirty="0" smtClean="0">
                <a:cs typeface="Arial" panose="020B0604020202020204" pitchFamily="34" charset="0"/>
              </a:rPr>
              <a:t>immediate need of care or control</a:t>
            </a:r>
          </a:p>
          <a:p>
            <a:pPr marL="0" indent="0" algn="ctr">
              <a:buFont typeface="Arial" panose="020B0604020202020204" pitchFamily="34" charset="0"/>
              <a:buNone/>
              <a:defRPr/>
            </a:pPr>
            <a:r>
              <a:rPr lang="en-GB" altLang="en-US" sz="2800" i="1" dirty="0" smtClean="0">
                <a:cs typeface="Arial" panose="020B0604020202020204" pitchFamily="34" charset="0"/>
              </a:rPr>
              <a:t>Must appear to the officer </a:t>
            </a:r>
            <a:r>
              <a:rPr lang="en-GB" altLang="en-US" sz="2800" b="1" i="1" dirty="0" smtClean="0">
                <a:cs typeface="Arial" panose="020B0604020202020204" pitchFamily="34" charset="0"/>
              </a:rPr>
              <a:t>to be suffering from mental disorder</a:t>
            </a:r>
          </a:p>
          <a:p>
            <a:pPr marL="0" indent="0" algn="ctr">
              <a:buFont typeface="Arial" panose="020B0604020202020204" pitchFamily="34" charset="0"/>
              <a:buNone/>
              <a:defRPr/>
            </a:pPr>
            <a:r>
              <a:rPr lang="en-GB" altLang="en-US" sz="2800" dirty="0" smtClean="0">
                <a:cs typeface="Arial" panose="020B0604020202020204" pitchFamily="34" charset="0"/>
              </a:rPr>
              <a:t>Can be removed to a place of safety</a:t>
            </a:r>
          </a:p>
          <a:p>
            <a:pPr marL="0" indent="0" algn="ctr">
              <a:buFont typeface="Arial" panose="020B0604020202020204" pitchFamily="34" charset="0"/>
              <a:buNone/>
              <a:defRPr/>
            </a:pPr>
            <a:r>
              <a:rPr lang="en-GB" altLang="en-US" sz="2800" dirty="0" smtClean="0">
                <a:cs typeface="Arial" panose="020B0604020202020204" pitchFamily="34" charset="0"/>
              </a:rPr>
              <a:t>If they are in a place of safety they can be removed to another place of safety</a:t>
            </a:r>
            <a:r>
              <a:rPr lang="en-GB" altLang="en-US" sz="2800" dirty="0" smtClean="0">
                <a:solidFill>
                  <a:srgbClr val="002060"/>
                </a:solidFill>
                <a:cs typeface="Arial" panose="020B0604020202020204" pitchFamily="34" charset="0"/>
              </a:rPr>
              <a:t>.</a:t>
            </a:r>
          </a:p>
          <a:p>
            <a:pPr>
              <a:defRPr/>
            </a:pPr>
            <a:endParaRPr lang="en-GB" altLang="en-US" sz="2800" b="1" dirty="0" smtClean="0">
              <a:solidFill>
                <a:srgbClr val="002060"/>
              </a:solidFill>
              <a:cs typeface="Arial" panose="020B0604020202020204" pitchFamily="34" charset="0"/>
            </a:endParaRPr>
          </a:p>
          <a:p>
            <a:pPr>
              <a:defRPr/>
            </a:pPr>
            <a:endParaRPr lang="en-GB" altLang="en-US" sz="2800" b="1" dirty="0" smtClean="0">
              <a:solidFill>
                <a:srgbClr val="002060"/>
              </a:solidFill>
              <a:cs typeface="Arial" panose="020B0604020202020204" pitchFamily="34" charset="0"/>
            </a:endParaRPr>
          </a:p>
          <a:p>
            <a:pPr marL="0" indent="0">
              <a:buFont typeface="Arial" panose="020B0604020202020204" pitchFamily="34" charset="0"/>
              <a:buNone/>
              <a:defRPr/>
            </a:pPr>
            <a:endParaRPr lang="en-GB" altLang="en-US" sz="2800" b="1" dirty="0" smtClean="0">
              <a:solidFill>
                <a:srgbClr val="002060"/>
              </a:solidFill>
              <a:cs typeface="Arial" panose="020B0604020202020204" pitchFamily="34" charset="0"/>
            </a:endParaRPr>
          </a:p>
        </p:txBody>
      </p:sp>
      <p:sp>
        <p:nvSpPr>
          <p:cNvPr id="5" name="TextBox 4"/>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 136 Mental Health Act  - The Basics</a:t>
            </a:r>
            <a:endParaRPr lang="en-GB" sz="3200" b="1" dirty="0">
              <a:solidFill>
                <a:schemeClr val="bg1"/>
              </a:solidFill>
            </a:endParaRPr>
          </a:p>
        </p:txBody>
      </p:sp>
    </p:spTree>
    <p:extLst>
      <p:ext uri="{BB962C8B-B14F-4D97-AF65-F5344CB8AC3E}">
        <p14:creationId xmlns:p14="http://schemas.microsoft.com/office/powerpoint/2010/main" val="2668543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1940011" y="1243383"/>
            <a:ext cx="8229600"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a:defRPr/>
            </a:pPr>
            <a:r>
              <a:rPr lang="en-GB" altLang="en-US" sz="2800" dirty="0" smtClean="0">
                <a:latin typeface="+mn-lt"/>
                <a:cs typeface="Arial" pitchFamily="34" charset="0"/>
              </a:rPr>
              <a:t>However </a:t>
            </a:r>
            <a:r>
              <a:rPr lang="en-GB" altLang="en-US" sz="2800" b="1" dirty="0" smtClean="0">
                <a:latin typeface="+mn-lt"/>
                <a:cs typeface="Arial" pitchFamily="34" charset="0"/>
              </a:rPr>
              <a:t>before</a:t>
            </a:r>
            <a:r>
              <a:rPr lang="en-GB" altLang="en-US" sz="2800" dirty="0" smtClean="0">
                <a:latin typeface="+mn-lt"/>
                <a:cs typeface="Arial" pitchFamily="34" charset="0"/>
              </a:rPr>
              <a:t> the officer removes a person to a </a:t>
            </a:r>
            <a:r>
              <a:rPr lang="en-GB" altLang="en-US" sz="2800" b="1" dirty="0" smtClean="0">
                <a:latin typeface="+mn-lt"/>
                <a:cs typeface="Arial" pitchFamily="34" charset="0"/>
              </a:rPr>
              <a:t>place of safety-</a:t>
            </a:r>
            <a:r>
              <a:rPr lang="en-GB" altLang="en-US" sz="2800" dirty="0" smtClean="0">
                <a:latin typeface="+mn-lt"/>
                <a:cs typeface="Arial" pitchFamily="34" charset="0"/>
              </a:rPr>
              <a:t>The police officer must, if it is practicable to do so, consult with-</a:t>
            </a:r>
            <a:br>
              <a:rPr lang="en-GB" altLang="en-US" sz="2800" dirty="0" smtClean="0">
                <a:latin typeface="+mn-lt"/>
                <a:cs typeface="Arial" pitchFamily="34" charset="0"/>
              </a:rPr>
            </a:br>
            <a:r>
              <a:rPr lang="en-GB" altLang="en-US" sz="2800" dirty="0" smtClean="0">
                <a:latin typeface="+mn-lt"/>
                <a:cs typeface="Arial" pitchFamily="34" charset="0"/>
              </a:rPr>
              <a:t/>
            </a:r>
            <a:br>
              <a:rPr lang="en-GB" altLang="en-US" sz="2800" dirty="0" smtClean="0">
                <a:latin typeface="+mn-lt"/>
                <a:cs typeface="Arial" pitchFamily="34" charset="0"/>
              </a:rPr>
            </a:br>
            <a:r>
              <a:rPr lang="en-GB" altLang="en-US" sz="2800" dirty="0" smtClean="0">
                <a:latin typeface="+mn-lt"/>
                <a:cs typeface="Arial" pitchFamily="34" charset="0"/>
              </a:rPr>
              <a:t>A registered medical practitioner</a:t>
            </a:r>
            <a:br>
              <a:rPr lang="en-GB" altLang="en-US" sz="2800" dirty="0" smtClean="0">
                <a:latin typeface="+mn-lt"/>
                <a:cs typeface="Arial" pitchFamily="34" charset="0"/>
              </a:rPr>
            </a:br>
            <a:r>
              <a:rPr lang="en-GB" altLang="en-US" sz="2800" dirty="0" smtClean="0">
                <a:latin typeface="+mn-lt"/>
                <a:cs typeface="Arial" pitchFamily="34" charset="0"/>
              </a:rPr>
              <a:t>A registered nurse</a:t>
            </a:r>
            <a:br>
              <a:rPr lang="en-GB" altLang="en-US" sz="2800" dirty="0" smtClean="0">
                <a:latin typeface="+mn-lt"/>
                <a:cs typeface="Arial" pitchFamily="34" charset="0"/>
              </a:rPr>
            </a:br>
            <a:r>
              <a:rPr lang="en-GB" altLang="en-US" sz="2800" dirty="0" smtClean="0">
                <a:latin typeface="+mn-lt"/>
                <a:cs typeface="Arial" pitchFamily="34" charset="0"/>
              </a:rPr>
              <a:t>An approved mental health professional.                       An occupational therapist</a:t>
            </a:r>
            <a:br>
              <a:rPr lang="en-GB" altLang="en-US" sz="2800" dirty="0" smtClean="0">
                <a:latin typeface="+mn-lt"/>
                <a:cs typeface="Arial" pitchFamily="34" charset="0"/>
              </a:rPr>
            </a:br>
            <a:r>
              <a:rPr lang="en-GB" altLang="en-US" sz="2800" dirty="0" smtClean="0">
                <a:latin typeface="+mn-lt"/>
                <a:cs typeface="Arial" pitchFamily="34" charset="0"/>
              </a:rPr>
              <a:t>A paramedic</a:t>
            </a:r>
            <a:br>
              <a:rPr lang="en-GB" altLang="en-US" sz="2800" dirty="0" smtClean="0">
                <a:latin typeface="+mn-lt"/>
                <a:cs typeface="Arial" pitchFamily="34" charset="0"/>
              </a:rPr>
            </a:br>
            <a:r>
              <a:rPr lang="en-GB" altLang="en-US" sz="2800" b="1" dirty="0" smtClean="0">
                <a:latin typeface="+mn-lt"/>
                <a:cs typeface="Arial" pitchFamily="34" charset="0"/>
              </a:rPr>
              <a:t>POLICE AND CRIME ACT 2017</a:t>
            </a:r>
            <a:r>
              <a:rPr lang="en-GB" altLang="en-US" sz="2800" dirty="0" smtClean="0">
                <a:solidFill>
                  <a:srgbClr val="002060"/>
                </a:solidFill>
                <a:latin typeface="+mn-lt"/>
                <a:cs typeface="Arial" pitchFamily="34" charset="0"/>
              </a:rPr>
              <a:t/>
            </a:r>
            <a:br>
              <a:rPr lang="en-GB" altLang="en-US" sz="2800" dirty="0" smtClean="0">
                <a:solidFill>
                  <a:srgbClr val="002060"/>
                </a:solidFill>
                <a:latin typeface="+mn-lt"/>
                <a:cs typeface="Arial" pitchFamily="34" charset="0"/>
              </a:rPr>
            </a:br>
            <a:endParaRPr lang="en-GB" altLang="en-US" sz="2800" dirty="0" smtClean="0">
              <a:solidFill>
                <a:srgbClr val="002060"/>
              </a:solidFill>
              <a:latin typeface="+mn-lt"/>
              <a:cs typeface="Arial" pitchFamily="34" charset="0"/>
            </a:endParaRPr>
          </a:p>
        </p:txBody>
      </p:sp>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 136 Mental Health Act  - The Basics</a:t>
            </a:r>
            <a:endParaRPr lang="en-GB" sz="3200" b="1" dirty="0">
              <a:solidFill>
                <a:schemeClr val="bg1"/>
              </a:solidFill>
            </a:endParaRPr>
          </a:p>
        </p:txBody>
      </p:sp>
    </p:spTree>
    <p:extLst>
      <p:ext uri="{BB962C8B-B14F-4D97-AF65-F5344CB8AC3E}">
        <p14:creationId xmlns:p14="http://schemas.microsoft.com/office/powerpoint/2010/main" val="808957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3"/>
          <p:cNvSpPr txBox="1">
            <a:spLocks/>
          </p:cNvSpPr>
          <p:nvPr/>
        </p:nvSpPr>
        <p:spPr bwMode="auto">
          <a:xfrm>
            <a:off x="741407" y="1445267"/>
            <a:ext cx="10626809" cy="4911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Either finding, or being directed toward, a person with mental disorder in a public place is not enough in itself to detain under s136.</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0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The power to remove requires 3 conditions to be fulfilled:</a:t>
            </a:r>
            <a:br>
              <a:rPr kumimoji="0" lang="en-GB" altLang="en-US" sz="20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
            </a:r>
            <a:br>
              <a:rPr kumimoji="0" lang="en-GB" altLang="en-US" sz="2000" b="1"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The person must appear to the officer to be suffering from mental disorder.</a:t>
            </a:r>
            <a:b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
            </a:r>
            <a:b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They must appear to the officer to be in immediate need of care or control.</a:t>
            </a:r>
            <a:b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
            </a:r>
            <a:b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effectLst/>
                <a:uLnTx/>
                <a:uFillTx/>
                <a:latin typeface="Calibri"/>
                <a:ea typeface="ＭＳ Ｐゴシック" panose="020B0600070205080204" pitchFamily="34" charset="-128"/>
                <a:cs typeface="Arial" panose="020B0604020202020204" pitchFamily="34" charset="0"/>
              </a:rPr>
              <a:t>The officer must believe that they need removing in their own interests or for the protection of others</a:t>
            </a:r>
            <a:r>
              <a:rPr kumimoji="0" lang="en-GB" altLang="en-US" sz="2000" b="0" i="1" u="none" strike="noStrike" kern="1200" cap="none" spc="0" normalizeH="0" baseline="0" noProof="0" dirty="0" smtClean="0">
                <a:ln>
                  <a:noFill/>
                </a:ln>
                <a:solidFill>
                  <a:srgbClr val="0033CC"/>
                </a:solidFill>
                <a:effectLst/>
                <a:uLnTx/>
                <a:uFillTx/>
                <a:latin typeface="Calibri"/>
                <a:ea typeface="ＭＳ Ｐゴシック" panose="020B0600070205080204" pitchFamily="34" charset="-128"/>
                <a:cs typeface="Arial" panose="020B0604020202020204" pitchFamily="34" charset="0"/>
              </a:rPr>
              <a:t/>
            </a:r>
            <a:br>
              <a:rPr kumimoji="0" lang="en-GB" altLang="en-US" sz="2000" b="0" i="1" u="none" strike="noStrike" kern="1200" cap="none" spc="0" normalizeH="0" baseline="0" noProof="0" dirty="0" smtClean="0">
                <a:ln>
                  <a:noFill/>
                </a:ln>
                <a:solidFill>
                  <a:srgbClr val="0033CC"/>
                </a:solidFill>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solidFill>
                  <a:srgbClr val="0033CC"/>
                </a:solidFill>
                <a:effectLst/>
                <a:uLnTx/>
                <a:uFillTx/>
                <a:latin typeface="Calibri"/>
                <a:ea typeface="ＭＳ Ｐゴシック" panose="020B0600070205080204" pitchFamily="34" charset="-128"/>
                <a:cs typeface="Arial" panose="020B0604020202020204" pitchFamily="34" charset="0"/>
              </a:rPr>
              <a:t/>
            </a:r>
            <a:br>
              <a:rPr kumimoji="0" lang="en-GB" altLang="en-US" sz="2000" b="0" i="0" u="none" strike="noStrike" kern="1200" cap="none" spc="0" normalizeH="0" baseline="0" noProof="0" dirty="0" smtClean="0">
                <a:ln>
                  <a:noFill/>
                </a:ln>
                <a:solidFill>
                  <a:srgbClr val="0033CC"/>
                </a:solidFill>
                <a:effectLst/>
                <a:uLnTx/>
                <a:uFillTx/>
                <a:latin typeface="Calibri"/>
                <a:ea typeface="ＭＳ Ｐゴシック" panose="020B0600070205080204" pitchFamily="34" charset="-128"/>
                <a:cs typeface="Arial" panose="020B0604020202020204" pitchFamily="34" charset="0"/>
              </a:rPr>
            </a:br>
            <a:r>
              <a:rPr kumimoji="0" lang="en-GB" altLang="en-US" sz="2000" b="0" i="0" u="none" strike="noStrike" kern="1200" cap="none" spc="0" normalizeH="0" baseline="0" noProof="0" dirty="0" smtClean="0">
                <a:ln>
                  <a:noFill/>
                </a:ln>
                <a:solidFill>
                  <a:srgbClr val="FF0000"/>
                </a:solidFill>
                <a:effectLst/>
                <a:uLnTx/>
                <a:uFillTx/>
                <a:latin typeface="Calibri"/>
                <a:ea typeface="ＭＳ Ｐゴシック" panose="020B0600070205080204" pitchFamily="34" charset="-128"/>
                <a:cs typeface="Arial" panose="020B0604020202020204" pitchFamily="34" charset="0"/>
              </a:rPr>
              <a:t>Basically: The officer must believe, or someone else, will suffer some kind of                                     harm if they do not take action to remove the person</a:t>
            </a:r>
            <a:endParaRPr kumimoji="0" lang="en-GB" altLang="en-US" sz="2000" b="0" i="0" u="none" strike="noStrike" kern="1200" cap="none" spc="0" normalizeH="0" baseline="0" noProof="0" dirty="0" smtClean="0">
              <a:ln>
                <a:noFill/>
              </a:ln>
              <a:solidFill>
                <a:sysClr val="window" lastClr="FFFFFF"/>
              </a:solidFill>
              <a:effectLst/>
              <a:uLnTx/>
              <a:uFillTx/>
              <a:latin typeface="Calibri"/>
              <a:ea typeface="ＭＳ Ｐゴシック" panose="020B0600070205080204" pitchFamily="34" charset="-128"/>
            </a:endParaRPr>
          </a:p>
        </p:txBody>
      </p:sp>
      <p:sp>
        <p:nvSpPr>
          <p:cNvPr id="3" name="TextBox 2"/>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 136 Mental Health Act  - The Basics</a:t>
            </a:r>
            <a:endParaRPr lang="en-GB" sz="3200" b="1" dirty="0">
              <a:solidFill>
                <a:schemeClr val="bg1"/>
              </a:solidFill>
            </a:endParaRPr>
          </a:p>
        </p:txBody>
      </p:sp>
    </p:spTree>
    <p:extLst>
      <p:ext uri="{BB962C8B-B14F-4D97-AF65-F5344CB8AC3E}">
        <p14:creationId xmlns:p14="http://schemas.microsoft.com/office/powerpoint/2010/main" val="3907944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1036653" y="3409952"/>
            <a:ext cx="6347955" cy="5552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t>Suicide</a:t>
            </a:r>
            <a:r>
              <a:rPr kumimoji="0" lang="en-GB" altLang="en-US" sz="4400" b="0" i="0" u="none" strike="noStrike" kern="1200" cap="none" spc="0" normalizeH="0" noProof="0" dirty="0" smtClean="0">
                <a:ln>
                  <a:noFill/>
                </a:ln>
                <a:solidFill>
                  <a:srgbClr val="002060"/>
                </a:solidFill>
                <a:effectLst/>
                <a:uLnTx/>
                <a:uFillTx/>
                <a:latin typeface="Calibri"/>
                <a:ea typeface="ＭＳ Ｐゴシック" panose="020B0600070205080204" pitchFamily="34" charset="-128"/>
                <a:cs typeface="+mj-cs"/>
              </a:rPr>
              <a:t> </a:t>
            </a:r>
            <a: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t/>
            </a:r>
            <a:b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br>
            <a: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t/>
            </a:r>
            <a:b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br>
            <a: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t/>
            </a:r>
            <a:br>
              <a:rPr kumimoji="0" lang="en-GB" altLang="en-US" sz="4400" b="0" i="0"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rPr>
            </a:br>
            <a:endParaRPr kumimoji="0" lang="en-GB" altLang="en-US" sz="2800" b="0" i="1" u="none" strike="noStrike" kern="1200" cap="none" spc="0" normalizeH="0" baseline="0" noProof="0" dirty="0" smtClean="0">
              <a:ln>
                <a:noFill/>
              </a:ln>
              <a:solidFill>
                <a:srgbClr val="002060"/>
              </a:solidFill>
              <a:effectLst/>
              <a:uLnTx/>
              <a:uFillTx/>
              <a:latin typeface="Calibri"/>
              <a:ea typeface="ＭＳ Ｐゴシック" panose="020B0600070205080204" pitchFamily="34" charset="-128"/>
              <a:cs typeface="+mj-cs"/>
            </a:endParaRPr>
          </a:p>
        </p:txBody>
      </p:sp>
      <p:sp>
        <p:nvSpPr>
          <p:cNvPr id="3" name="TextBox 2"/>
          <p:cNvSpPr txBox="1"/>
          <p:nvPr/>
        </p:nvSpPr>
        <p:spPr>
          <a:xfrm>
            <a:off x="741406" y="871336"/>
            <a:ext cx="10626810"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 136 Mental Health Act  - The Basics</a:t>
            </a:r>
            <a:endParaRPr lang="en-GB" sz="3600" b="1" dirty="0">
              <a:solidFill>
                <a:schemeClr val="bg1"/>
              </a:solidFill>
            </a:endParaRPr>
          </a:p>
        </p:txBody>
      </p:sp>
      <p:sp>
        <p:nvSpPr>
          <p:cNvPr id="5" name="TextBox 4"/>
          <p:cNvSpPr txBox="1"/>
          <p:nvPr/>
        </p:nvSpPr>
        <p:spPr>
          <a:xfrm>
            <a:off x="7081736" y="2579019"/>
            <a:ext cx="4027251" cy="523220"/>
          </a:xfrm>
          <a:prstGeom prst="rect">
            <a:avLst/>
          </a:prstGeom>
          <a:noFill/>
        </p:spPr>
        <p:txBody>
          <a:bodyPr wrap="square" rtlCol="0">
            <a:spAutoFit/>
          </a:bodyPr>
          <a:lstStyle/>
          <a:p>
            <a:r>
              <a:rPr lang="en-GB" sz="2800" dirty="0" smtClean="0">
                <a:solidFill>
                  <a:schemeClr val="accent5">
                    <a:lumMod val="50000"/>
                  </a:schemeClr>
                </a:solidFill>
              </a:rPr>
              <a:t>Vulnerable </a:t>
            </a:r>
            <a:r>
              <a:rPr lang="en-GB" sz="2800" dirty="0" err="1" smtClean="0">
                <a:solidFill>
                  <a:schemeClr val="accent5">
                    <a:lumMod val="50000"/>
                  </a:schemeClr>
                </a:solidFill>
              </a:rPr>
              <a:t>misper</a:t>
            </a:r>
            <a:endParaRPr lang="en-GB" sz="2800" dirty="0">
              <a:solidFill>
                <a:schemeClr val="accent5">
                  <a:lumMod val="50000"/>
                </a:schemeClr>
              </a:solidFill>
            </a:endParaRPr>
          </a:p>
        </p:txBody>
      </p:sp>
      <p:sp>
        <p:nvSpPr>
          <p:cNvPr id="6" name="TextBox 5"/>
          <p:cNvSpPr txBox="1"/>
          <p:nvPr/>
        </p:nvSpPr>
        <p:spPr>
          <a:xfrm>
            <a:off x="3589506" y="3425975"/>
            <a:ext cx="5233481" cy="523220"/>
          </a:xfrm>
          <a:prstGeom prst="rect">
            <a:avLst/>
          </a:prstGeom>
          <a:noFill/>
        </p:spPr>
        <p:txBody>
          <a:bodyPr wrap="square" rtlCol="0">
            <a:spAutoFit/>
          </a:bodyPr>
          <a:lstStyle/>
          <a:p>
            <a:r>
              <a:rPr lang="en-GB" sz="2800" dirty="0" smtClean="0">
                <a:solidFill>
                  <a:schemeClr val="accent5">
                    <a:lumMod val="50000"/>
                  </a:schemeClr>
                </a:solidFill>
              </a:rPr>
              <a:t>Self harmers</a:t>
            </a:r>
            <a:endParaRPr lang="en-GB" sz="2800" dirty="0">
              <a:solidFill>
                <a:schemeClr val="accent5">
                  <a:lumMod val="50000"/>
                </a:schemeClr>
              </a:solidFill>
            </a:endParaRPr>
          </a:p>
        </p:txBody>
      </p:sp>
      <p:sp>
        <p:nvSpPr>
          <p:cNvPr id="7" name="TextBox 6"/>
          <p:cNvSpPr txBox="1"/>
          <p:nvPr/>
        </p:nvSpPr>
        <p:spPr>
          <a:xfrm>
            <a:off x="7597302" y="3749711"/>
            <a:ext cx="3839007" cy="523220"/>
          </a:xfrm>
          <a:prstGeom prst="rect">
            <a:avLst/>
          </a:prstGeom>
          <a:noFill/>
        </p:spPr>
        <p:txBody>
          <a:bodyPr wrap="square" rtlCol="0">
            <a:spAutoFit/>
          </a:bodyPr>
          <a:lstStyle/>
          <a:p>
            <a:r>
              <a:rPr lang="en-GB" sz="2800" dirty="0" smtClean="0">
                <a:solidFill>
                  <a:schemeClr val="accent5">
                    <a:lumMod val="50000"/>
                  </a:schemeClr>
                </a:solidFill>
              </a:rPr>
              <a:t>Psychotic Illness</a:t>
            </a:r>
            <a:endParaRPr lang="en-GB" sz="2800" dirty="0">
              <a:solidFill>
                <a:schemeClr val="accent5">
                  <a:lumMod val="50000"/>
                </a:schemeClr>
              </a:solidFill>
            </a:endParaRPr>
          </a:p>
        </p:txBody>
      </p:sp>
      <p:sp>
        <p:nvSpPr>
          <p:cNvPr id="8" name="TextBox 7"/>
          <p:cNvSpPr txBox="1"/>
          <p:nvPr/>
        </p:nvSpPr>
        <p:spPr>
          <a:xfrm>
            <a:off x="2178996" y="4708187"/>
            <a:ext cx="4669276" cy="523220"/>
          </a:xfrm>
          <a:prstGeom prst="rect">
            <a:avLst/>
          </a:prstGeom>
          <a:noFill/>
        </p:spPr>
        <p:txBody>
          <a:bodyPr wrap="square" rtlCol="0">
            <a:spAutoFit/>
          </a:bodyPr>
          <a:lstStyle/>
          <a:p>
            <a:r>
              <a:rPr lang="en-GB" sz="2800" dirty="0" smtClean="0">
                <a:solidFill>
                  <a:schemeClr val="accent5">
                    <a:lumMod val="50000"/>
                  </a:schemeClr>
                </a:solidFill>
              </a:rPr>
              <a:t>Dementia</a:t>
            </a:r>
            <a:endParaRPr lang="en-GB" sz="2800" dirty="0">
              <a:solidFill>
                <a:schemeClr val="accent5">
                  <a:lumMod val="50000"/>
                </a:schemeClr>
              </a:solidFill>
            </a:endParaRPr>
          </a:p>
        </p:txBody>
      </p:sp>
      <p:sp>
        <p:nvSpPr>
          <p:cNvPr id="9" name="TextBox 8"/>
          <p:cNvSpPr txBox="1"/>
          <p:nvPr/>
        </p:nvSpPr>
        <p:spPr>
          <a:xfrm>
            <a:off x="3818106" y="1917538"/>
            <a:ext cx="4114801" cy="523220"/>
          </a:xfrm>
          <a:prstGeom prst="rect">
            <a:avLst/>
          </a:prstGeom>
          <a:noFill/>
        </p:spPr>
        <p:txBody>
          <a:bodyPr wrap="square" rtlCol="0">
            <a:spAutoFit/>
          </a:bodyPr>
          <a:lstStyle/>
          <a:p>
            <a:r>
              <a:rPr lang="en-GB" sz="2800" dirty="0" smtClean="0">
                <a:solidFill>
                  <a:schemeClr val="accent5">
                    <a:lumMod val="50000"/>
                  </a:schemeClr>
                </a:solidFill>
              </a:rPr>
              <a:t>Hallucinating</a:t>
            </a:r>
            <a:r>
              <a:rPr lang="en-GB" dirty="0" smtClean="0"/>
              <a:t> </a:t>
            </a:r>
            <a:endParaRPr lang="en-GB" dirty="0"/>
          </a:p>
        </p:txBody>
      </p:sp>
      <p:sp>
        <p:nvSpPr>
          <p:cNvPr id="10" name="TextBox 9"/>
          <p:cNvSpPr txBox="1"/>
          <p:nvPr/>
        </p:nvSpPr>
        <p:spPr>
          <a:xfrm>
            <a:off x="5311302" y="4805630"/>
            <a:ext cx="4137410" cy="954107"/>
          </a:xfrm>
          <a:prstGeom prst="rect">
            <a:avLst/>
          </a:prstGeom>
          <a:noFill/>
        </p:spPr>
        <p:txBody>
          <a:bodyPr wrap="square" rtlCol="0">
            <a:spAutoFit/>
          </a:bodyPr>
          <a:lstStyle/>
          <a:p>
            <a:r>
              <a:rPr lang="en-GB" sz="2800" dirty="0" smtClean="0">
                <a:solidFill>
                  <a:schemeClr val="accent5">
                    <a:lumMod val="50000"/>
                  </a:schemeClr>
                </a:solidFill>
              </a:rPr>
              <a:t>Unable to care for themselves</a:t>
            </a:r>
            <a:endParaRPr lang="en-GB" sz="2800" dirty="0">
              <a:solidFill>
                <a:schemeClr val="accent5">
                  <a:lumMod val="50000"/>
                </a:schemeClr>
              </a:solidFill>
            </a:endParaRPr>
          </a:p>
        </p:txBody>
      </p:sp>
    </p:spTree>
    <p:extLst>
      <p:ext uri="{BB962C8B-B14F-4D97-AF65-F5344CB8AC3E}">
        <p14:creationId xmlns:p14="http://schemas.microsoft.com/office/powerpoint/2010/main" val="183541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P spid="6" grpId="0"/>
      <p:bldP spid="7" grpId="0"/>
      <p:bldP spid="8" grpId="0"/>
      <p:bldP spid="9" grpId="0"/>
      <p:bldP spid="10"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3"/>
          <p:cNvSpPr>
            <a:spLocks noChangeArrowheads="1"/>
          </p:cNvSpPr>
          <p:nvPr/>
        </p:nvSpPr>
        <p:spPr bwMode="auto">
          <a:xfrm>
            <a:off x="2971932" y="1426464"/>
            <a:ext cx="5842883" cy="1938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4000" b="1" dirty="0" smtClean="0">
                <a:solidFill>
                  <a:srgbClr val="FF0000"/>
                </a:solidFill>
                <a:latin typeface="Verdana" panose="020B0604030504040204" pitchFamily="34" charset="0"/>
              </a:rPr>
              <a:t>Under 18 </a:t>
            </a:r>
          </a:p>
          <a:p>
            <a:pPr algn="ctr" eaLnBrk="0" fontAlgn="base" hangingPunct="0">
              <a:spcBef>
                <a:spcPct val="0"/>
              </a:spcBef>
              <a:spcAft>
                <a:spcPct val="0"/>
              </a:spcAft>
              <a:buFontTx/>
              <a:buNone/>
            </a:pPr>
            <a:r>
              <a:rPr lang="en-GB" altLang="en-US" sz="4000" b="1" dirty="0" smtClean="0">
                <a:solidFill>
                  <a:srgbClr val="FF0000"/>
                </a:solidFill>
                <a:latin typeface="Verdana" panose="020B0604030504040204" pitchFamily="34" charset="0"/>
              </a:rPr>
              <a:t>NEVER TO A POLICE STATION</a:t>
            </a:r>
          </a:p>
        </p:txBody>
      </p:sp>
      <p:pic>
        <p:nvPicPr>
          <p:cNvPr id="4"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24571" y="4028262"/>
            <a:ext cx="2519362" cy="1258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Juveniles Suffering Mental Health</a:t>
            </a:r>
            <a:endParaRPr lang="en-GB" sz="3200" b="1" dirty="0">
              <a:solidFill>
                <a:schemeClr val="bg1"/>
              </a:solidFill>
            </a:endParaRPr>
          </a:p>
        </p:txBody>
      </p:sp>
    </p:spTree>
    <p:extLst>
      <p:ext uri="{BB962C8B-B14F-4D97-AF65-F5344CB8AC3E}">
        <p14:creationId xmlns:p14="http://schemas.microsoft.com/office/powerpoint/2010/main" val="179009240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7" name="TextBox 6"/>
          <p:cNvSpPr txBox="1"/>
          <p:nvPr/>
        </p:nvSpPr>
        <p:spPr>
          <a:xfrm>
            <a:off x="790392" y="610078"/>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Custody place of safety</a:t>
            </a:r>
            <a:endParaRPr lang="en-GB" sz="3200" b="1" dirty="0">
              <a:solidFill>
                <a:schemeClr val="bg1"/>
              </a:solidFill>
            </a:endParaRPr>
          </a:p>
        </p:txBody>
      </p:sp>
      <p:sp>
        <p:nvSpPr>
          <p:cNvPr id="2" name="TextBox 1"/>
          <p:cNvSpPr txBox="1"/>
          <p:nvPr/>
        </p:nvSpPr>
        <p:spPr>
          <a:xfrm>
            <a:off x="2093499" y="2045643"/>
            <a:ext cx="8566445" cy="3108543"/>
          </a:xfrm>
          <a:prstGeom prst="rect">
            <a:avLst/>
          </a:prstGeom>
          <a:noFill/>
        </p:spPr>
        <p:txBody>
          <a:bodyPr wrap="square" rtlCol="0">
            <a:spAutoFit/>
          </a:bodyPr>
          <a:lstStyle/>
          <a:p>
            <a:pPr algn="ctr"/>
            <a:r>
              <a:rPr lang="en-GB" sz="2800" dirty="0" smtClean="0"/>
              <a:t>Custody Suites are classified as a place of safety for S136 </a:t>
            </a:r>
            <a:endParaRPr lang="en-GB" sz="2800" dirty="0" smtClean="0"/>
          </a:p>
          <a:p>
            <a:pPr algn="ctr"/>
            <a:endParaRPr lang="en-GB" sz="2800" dirty="0"/>
          </a:p>
          <a:p>
            <a:pPr algn="ctr"/>
            <a:r>
              <a:rPr lang="en-GB" sz="2800" dirty="0" smtClean="0"/>
              <a:t>However</a:t>
            </a:r>
            <a:r>
              <a:rPr lang="en-GB" sz="2800" dirty="0" smtClean="0"/>
              <a:t>, they are </a:t>
            </a:r>
            <a:r>
              <a:rPr lang="en-GB" sz="2800" dirty="0" smtClean="0">
                <a:solidFill>
                  <a:srgbClr val="FF0000"/>
                </a:solidFill>
              </a:rPr>
              <a:t>a last resort </a:t>
            </a:r>
            <a:r>
              <a:rPr lang="en-GB" sz="2800" dirty="0" smtClean="0"/>
              <a:t>and should only be used in certain situations. </a:t>
            </a:r>
            <a:endParaRPr lang="en-GB" sz="2800" dirty="0" smtClean="0"/>
          </a:p>
          <a:p>
            <a:pPr algn="ctr"/>
            <a:endParaRPr lang="en-GB" sz="2800" dirty="0"/>
          </a:p>
          <a:p>
            <a:pPr algn="ctr"/>
            <a:r>
              <a:rPr lang="en-GB" sz="2800" dirty="0" smtClean="0"/>
              <a:t>i.e</a:t>
            </a:r>
            <a:r>
              <a:rPr lang="en-GB" sz="2800" dirty="0" smtClean="0"/>
              <a:t>. If the prisoner is extremely violent and it’s not practical to take them to hospital</a:t>
            </a:r>
            <a:endParaRPr lang="en-GB" sz="2800" dirty="0"/>
          </a:p>
        </p:txBody>
      </p:sp>
    </p:spTree>
    <p:extLst>
      <p:ext uri="{BB962C8B-B14F-4D97-AF65-F5344CB8AC3E}">
        <p14:creationId xmlns:p14="http://schemas.microsoft.com/office/powerpoint/2010/main" val="8554018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741406" y="1820132"/>
            <a:ext cx="10626810" cy="3385542"/>
          </a:xfrm>
          <a:prstGeom prst="rect">
            <a:avLst/>
          </a:prstGeom>
          <a:noFill/>
        </p:spPr>
        <p:txBody>
          <a:bodyPr wrap="square">
            <a:spAutoFit/>
          </a:bodyPr>
          <a:lstStyle/>
          <a:p>
            <a:pPr marL="342900" indent="-342900" eaLnBrk="0" fontAlgn="base" hangingPunct="0">
              <a:spcBef>
                <a:spcPct val="0"/>
              </a:spcBef>
              <a:spcAft>
                <a:spcPct val="0"/>
              </a:spcAft>
              <a:buFont typeface="Arial" panose="020B0604020202020204" pitchFamily="34" charset="0"/>
              <a:buChar char="•"/>
              <a:defRPr/>
            </a:pPr>
            <a:r>
              <a:rPr lang="en-GB" sz="3200" b="1" dirty="0">
                <a:ea typeface="ＭＳ Ｐゴシック" panose="020B0600070205080204" pitchFamily="34" charset="-128"/>
              </a:rPr>
              <a:t>Royal Glamorgan Hospital </a:t>
            </a:r>
            <a:r>
              <a:rPr lang="en-GB" sz="3200" dirty="0">
                <a:ea typeface="ＭＳ Ｐゴシック" panose="020B0600070205080204" pitchFamily="34" charset="-128"/>
              </a:rPr>
              <a:t>– Mental Health Unit</a:t>
            </a:r>
          </a:p>
          <a:p>
            <a:pPr marL="342900" indent="-342900" eaLnBrk="0" fontAlgn="base" hangingPunct="0">
              <a:spcBef>
                <a:spcPct val="0"/>
              </a:spcBef>
              <a:spcAft>
                <a:spcPct val="0"/>
              </a:spcAft>
              <a:buFont typeface="Arial" panose="020B0604020202020204" pitchFamily="34" charset="0"/>
              <a:buChar char="•"/>
              <a:defRPr/>
            </a:pPr>
            <a:r>
              <a:rPr lang="en-GB" sz="3200" b="1" dirty="0" smtClean="0">
                <a:ea typeface="ＭＳ Ｐゴシック" panose="020B0600070205080204" pitchFamily="34" charset="-128"/>
              </a:rPr>
              <a:t>Prince </a:t>
            </a:r>
            <a:r>
              <a:rPr lang="en-GB" sz="3200" b="1" dirty="0">
                <a:ea typeface="ＭＳ Ｐゴシック" panose="020B0600070205080204" pitchFamily="34" charset="-128"/>
              </a:rPr>
              <a:t>Charles Hospital, Merthyr </a:t>
            </a:r>
            <a:r>
              <a:rPr lang="en-GB" sz="3200" dirty="0" smtClean="0">
                <a:ea typeface="ＭＳ Ｐゴシック" panose="020B0600070205080204" pitchFamily="34" charset="-128"/>
              </a:rPr>
              <a:t>- The </a:t>
            </a:r>
            <a:r>
              <a:rPr lang="en-GB" sz="3200" dirty="0">
                <a:ea typeface="ＭＳ Ｐゴシック" panose="020B0600070205080204" pitchFamily="34" charset="-128"/>
              </a:rPr>
              <a:t>Crisis </a:t>
            </a:r>
            <a:r>
              <a:rPr lang="en-GB" sz="3200" dirty="0" smtClean="0">
                <a:ea typeface="ＭＳ Ｐゴシック" panose="020B0600070205080204" pitchFamily="34" charset="-128"/>
              </a:rPr>
              <a:t>Suite </a:t>
            </a:r>
            <a:endParaRPr lang="en-GB" sz="3200" dirty="0">
              <a:ea typeface="ＭＳ Ｐゴシック"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3200" b="1" dirty="0" err="1">
                <a:ea typeface="ＭＳ Ｐゴシック" panose="020B0600070205080204" pitchFamily="34" charset="-128"/>
              </a:rPr>
              <a:t>Llandough</a:t>
            </a:r>
            <a:r>
              <a:rPr lang="en-GB" sz="3200" b="1" dirty="0">
                <a:ea typeface="ＭＳ Ｐゴシック" panose="020B0600070205080204" pitchFamily="34" charset="-128"/>
              </a:rPr>
              <a:t> Hospital, </a:t>
            </a:r>
            <a:r>
              <a:rPr lang="en-GB" sz="3200" b="1" dirty="0" smtClean="0">
                <a:ea typeface="ＭＳ Ｐゴシック" panose="020B0600070205080204" pitchFamily="34" charset="-128"/>
              </a:rPr>
              <a:t>Cardiff </a:t>
            </a:r>
            <a:r>
              <a:rPr lang="en-GB" sz="3200" dirty="0" smtClean="0">
                <a:ea typeface="ＭＳ Ｐゴシック" panose="020B0600070205080204" pitchFamily="34" charset="-128"/>
              </a:rPr>
              <a:t>- </a:t>
            </a:r>
            <a:r>
              <a:rPr lang="en-GB" sz="3200" dirty="0" err="1" smtClean="0">
                <a:ea typeface="ＭＳ Ｐゴシック" panose="020B0600070205080204" pitchFamily="34" charset="-128"/>
              </a:rPr>
              <a:t>Hafan</a:t>
            </a:r>
            <a:r>
              <a:rPr lang="en-GB" sz="3200" dirty="0" smtClean="0">
                <a:ea typeface="ＭＳ Ｐゴシック" panose="020B0600070205080204" pitchFamily="34" charset="-128"/>
              </a:rPr>
              <a:t> y </a:t>
            </a:r>
            <a:r>
              <a:rPr lang="en-GB" sz="3200" dirty="0" err="1" smtClean="0">
                <a:ea typeface="ＭＳ Ｐゴシック" panose="020B0600070205080204" pitchFamily="34" charset="-128"/>
              </a:rPr>
              <a:t>Coed</a:t>
            </a:r>
            <a:r>
              <a:rPr lang="en-GB" sz="3200" dirty="0" smtClean="0">
                <a:ea typeface="ＭＳ Ｐゴシック" panose="020B0600070205080204" pitchFamily="34" charset="-128"/>
              </a:rPr>
              <a:t> </a:t>
            </a:r>
          </a:p>
          <a:p>
            <a:pPr marL="342900" indent="-342900" eaLnBrk="0" fontAlgn="base" hangingPunct="0">
              <a:spcBef>
                <a:spcPct val="0"/>
              </a:spcBef>
              <a:spcAft>
                <a:spcPct val="0"/>
              </a:spcAft>
              <a:buFont typeface="Arial" panose="020B0604020202020204" pitchFamily="34" charset="0"/>
              <a:buChar char="•"/>
              <a:defRPr/>
            </a:pPr>
            <a:r>
              <a:rPr lang="en-GB" sz="3200" b="1" dirty="0" smtClean="0">
                <a:ea typeface="ＭＳ Ｐゴシック" panose="020B0600070205080204" pitchFamily="34" charset="-128"/>
              </a:rPr>
              <a:t>Princess Of Wales Hospital</a:t>
            </a:r>
            <a:r>
              <a:rPr lang="en-GB" sz="3200" b="1" dirty="0">
                <a:ea typeface="ＭＳ Ｐゴシック" panose="020B0600070205080204" pitchFamily="34" charset="-128"/>
              </a:rPr>
              <a:t>, Bridgend </a:t>
            </a:r>
            <a:r>
              <a:rPr lang="en-GB" sz="3200" dirty="0">
                <a:ea typeface="ＭＳ Ｐゴシック" panose="020B0600070205080204" pitchFamily="34" charset="-128"/>
              </a:rPr>
              <a:t>- The </a:t>
            </a:r>
            <a:r>
              <a:rPr lang="en-GB" sz="3200" dirty="0" err="1">
                <a:ea typeface="ＭＳ Ｐゴシック" panose="020B0600070205080204" pitchFamily="34" charset="-128"/>
              </a:rPr>
              <a:t>Coity</a:t>
            </a:r>
            <a:r>
              <a:rPr lang="en-GB" sz="3200" dirty="0">
                <a:ea typeface="ＭＳ Ｐゴシック" panose="020B0600070205080204" pitchFamily="34" charset="-128"/>
              </a:rPr>
              <a:t> Clinic </a:t>
            </a:r>
            <a:endParaRPr lang="en-GB" sz="3200" dirty="0" smtClean="0">
              <a:ea typeface="ＭＳ Ｐゴシック" panose="020B0600070205080204" pitchFamily="34" charset="-128"/>
            </a:endParaRPr>
          </a:p>
          <a:p>
            <a:pPr marL="342900" indent="-342900" eaLnBrk="0" fontAlgn="base" hangingPunct="0">
              <a:spcBef>
                <a:spcPct val="0"/>
              </a:spcBef>
              <a:spcAft>
                <a:spcPct val="0"/>
              </a:spcAft>
              <a:buFont typeface="Arial" panose="020B0604020202020204" pitchFamily="34" charset="0"/>
              <a:buChar char="•"/>
              <a:defRPr/>
            </a:pPr>
            <a:r>
              <a:rPr lang="en-GB" sz="3200" b="1" dirty="0" smtClean="0">
                <a:ea typeface="ＭＳ Ｐゴシック" panose="020B0600070205080204" pitchFamily="34" charset="-128"/>
              </a:rPr>
              <a:t>Neath </a:t>
            </a:r>
            <a:r>
              <a:rPr lang="en-GB" sz="3200" b="1" dirty="0">
                <a:ea typeface="ＭＳ Ｐゴシック" panose="020B0600070205080204" pitchFamily="34" charset="-128"/>
              </a:rPr>
              <a:t>Port Talbot Hospital </a:t>
            </a:r>
            <a:r>
              <a:rPr lang="en-GB" sz="3200" dirty="0">
                <a:ea typeface="ＭＳ Ｐゴシック" panose="020B0600070205080204" pitchFamily="34" charset="-128"/>
              </a:rPr>
              <a:t>– Ward F Mental Health Unit</a:t>
            </a:r>
          </a:p>
          <a:p>
            <a:pPr marL="342900" indent="-342900" eaLnBrk="0" fontAlgn="base" hangingPunct="0">
              <a:spcBef>
                <a:spcPct val="0"/>
              </a:spcBef>
              <a:spcAft>
                <a:spcPct val="0"/>
              </a:spcAft>
              <a:buFont typeface="Arial" panose="020B0604020202020204" pitchFamily="34" charset="0"/>
              <a:buChar char="•"/>
              <a:defRPr/>
            </a:pPr>
            <a:r>
              <a:rPr lang="en-GB" sz="3200" b="1" dirty="0">
                <a:ea typeface="ＭＳ Ｐゴシック" panose="020B0600070205080204" pitchFamily="34" charset="-128"/>
              </a:rPr>
              <a:t>Cefn </a:t>
            </a:r>
            <a:r>
              <a:rPr lang="en-GB" sz="3200" b="1" dirty="0" err="1">
                <a:ea typeface="ＭＳ Ｐゴシック" panose="020B0600070205080204" pitchFamily="34" charset="-128"/>
              </a:rPr>
              <a:t>Coed</a:t>
            </a:r>
            <a:r>
              <a:rPr lang="en-GB" sz="3200" b="1" dirty="0">
                <a:ea typeface="ＭＳ Ｐゴシック" panose="020B0600070205080204" pitchFamily="34" charset="-128"/>
              </a:rPr>
              <a:t> </a:t>
            </a:r>
            <a:r>
              <a:rPr lang="en-GB" sz="3200" b="1" dirty="0" smtClean="0">
                <a:ea typeface="ＭＳ Ｐゴシック" panose="020B0600070205080204" pitchFamily="34" charset="-128"/>
              </a:rPr>
              <a:t>Hospital, Swansea</a:t>
            </a:r>
            <a:endParaRPr lang="en-GB" sz="3200" b="1" dirty="0">
              <a:ea typeface="ＭＳ Ｐゴシック" panose="020B0600070205080204" pitchFamily="34" charset="-128"/>
            </a:endParaRPr>
          </a:p>
          <a:p>
            <a:pPr eaLnBrk="0" fontAlgn="base" hangingPunct="0">
              <a:spcBef>
                <a:spcPct val="0"/>
              </a:spcBef>
              <a:spcAft>
                <a:spcPct val="0"/>
              </a:spcAft>
              <a:defRPr/>
            </a:pPr>
            <a:endParaRPr lang="en-GB" sz="2200" dirty="0">
              <a:solidFill>
                <a:prstClr val="black"/>
              </a:solidFill>
              <a:latin typeface="Verdana" panose="020B0604030504040204" pitchFamily="34" charset="0"/>
              <a:ea typeface="ＭＳ Ｐゴシック" panose="020B0600070205080204" pitchFamily="34" charset="-128"/>
            </a:endParaRPr>
          </a:p>
        </p:txBody>
      </p:sp>
      <p:sp>
        <p:nvSpPr>
          <p:cNvPr id="4" name="TextBox 3"/>
          <p:cNvSpPr txBox="1"/>
          <p:nvPr/>
        </p:nvSpPr>
        <p:spPr>
          <a:xfrm>
            <a:off x="741406" y="316164"/>
            <a:ext cx="1062681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SWP Designated Place of Safety</a:t>
            </a:r>
            <a:endParaRPr lang="en-GB" sz="3200" b="1" dirty="0">
              <a:solidFill>
                <a:schemeClr val="bg1"/>
              </a:solidFill>
            </a:endParaRPr>
          </a:p>
        </p:txBody>
      </p:sp>
    </p:spTree>
    <p:extLst>
      <p:ext uri="{BB962C8B-B14F-4D97-AF65-F5344CB8AC3E}">
        <p14:creationId xmlns:p14="http://schemas.microsoft.com/office/powerpoint/2010/main" val="3773851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4">
            <a:extLst>
              <a:ext uri="{28A0092B-C50C-407E-A947-70E740481C1C}">
                <a14:useLocalDpi xmlns:a14="http://schemas.microsoft.com/office/drawing/2010/main" val="0"/>
              </a:ext>
            </a:extLst>
          </a:blip>
          <a:srcRect l="29208" t="21484" r="27965" b="26953"/>
          <a:stretch>
            <a:fillRect/>
          </a:stretch>
        </p:blipFill>
        <p:spPr bwMode="auto">
          <a:xfrm>
            <a:off x="1394144" y="2298482"/>
            <a:ext cx="4103687" cy="27797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4" descr="Image result for wales nhs ambulanc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81155" y="2298482"/>
            <a:ext cx="4103687" cy="2779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1943542" y="858670"/>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Transportation</a:t>
            </a:r>
            <a:endParaRPr lang="en-GB" sz="3600" b="1" dirty="0">
              <a:solidFill>
                <a:schemeClr val="bg1"/>
              </a:solidFill>
            </a:endParaRPr>
          </a:p>
        </p:txBody>
      </p:sp>
    </p:spTree>
    <p:extLst>
      <p:ext uri="{BB962C8B-B14F-4D97-AF65-F5344CB8AC3E}">
        <p14:creationId xmlns:p14="http://schemas.microsoft.com/office/powerpoint/2010/main" val="195530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4207886" y="572540"/>
            <a:ext cx="6202363" cy="19729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1200" cap="none" spc="0" normalizeH="0" baseline="0" noProof="0" dirty="0" smtClean="0">
                <a:ln>
                  <a:noFill/>
                </a:ln>
                <a:effectLst/>
                <a:uLnTx/>
                <a:uFillTx/>
                <a:latin typeface="Calibri"/>
                <a:ea typeface="ＭＳ Ｐゴシック" panose="020B0600070205080204" pitchFamily="34" charset="-128"/>
                <a:cs typeface="+mn-cs"/>
              </a:rPr>
              <a:t>You have arrested a person under S.136.They have an injury which                requires medical attention.</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1" i="1" u="none" strike="noStrike" kern="1200" cap="none" spc="0" normalizeH="0" baseline="0" noProof="0" dirty="0" smtClean="0">
                <a:ln>
                  <a:noFill/>
                </a:ln>
                <a:effectLst/>
                <a:uLnTx/>
                <a:uFillTx/>
                <a:latin typeface="Calibri"/>
                <a:ea typeface="ＭＳ Ｐゴシック" panose="020B0600070205080204" pitchFamily="34" charset="-128"/>
                <a:cs typeface="+mn-cs"/>
              </a:rPr>
              <a:t>How would you deal with this?</a:t>
            </a:r>
          </a:p>
        </p:txBody>
      </p:sp>
      <p:sp>
        <p:nvSpPr>
          <p:cNvPr id="4" name="Title 1"/>
          <p:cNvSpPr txBox="1">
            <a:spLocks/>
          </p:cNvSpPr>
          <p:nvPr/>
        </p:nvSpPr>
        <p:spPr bwMode="auto">
          <a:xfrm>
            <a:off x="1077224" y="987516"/>
            <a:ext cx="250623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600" b="1" i="0" u="none" strike="noStrike" kern="1200" cap="none" spc="0" normalizeH="0" baseline="0" noProof="0" dirty="0" smtClean="0">
                <a:ln>
                  <a:noFill/>
                </a:ln>
                <a:effectLst/>
                <a:uLnTx/>
                <a:uFillTx/>
                <a:latin typeface="Calibri"/>
                <a:ea typeface="ＭＳ Ｐゴシック" panose="020B0600070205080204" pitchFamily="34" charset="-128"/>
                <a:cs typeface="+mj-cs"/>
              </a:rPr>
              <a:t>Injuries</a:t>
            </a:r>
          </a:p>
        </p:txBody>
      </p:sp>
      <p:sp>
        <p:nvSpPr>
          <p:cNvPr id="5" name="Rectangle 1"/>
          <p:cNvSpPr>
            <a:spLocks noChangeArrowheads="1"/>
          </p:cNvSpPr>
          <p:nvPr/>
        </p:nvSpPr>
        <p:spPr bwMode="auto">
          <a:xfrm>
            <a:off x="3583459" y="3225854"/>
            <a:ext cx="7451218"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effectLst/>
                <a:uLnTx/>
                <a:uFillTx/>
                <a:latin typeface="Calibri" panose="020F0502020204030204" pitchFamily="34" charset="0"/>
                <a:ea typeface="ＭＳ Ｐゴシック" panose="020B0600070205080204" pitchFamily="34" charset="-128"/>
              </a:rPr>
              <a:t>You have attended at a report of                                 Criminal Damage in a public place.</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dirty="0" smtClean="0">
                <a:ln>
                  <a:noFill/>
                </a:ln>
                <a:effectLst/>
                <a:uLnTx/>
                <a:uFillTx/>
                <a:latin typeface="Calibri" panose="020F0502020204030204" pitchFamily="34" charset="0"/>
                <a:ea typeface="ＭＳ Ｐゴシック" panose="020B0600070205080204" pitchFamily="34" charset="-128"/>
              </a:rPr>
              <a:t>It appears to you that the suspect is suffering from mental disorder and is in immediate                                  need of care or control.</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2800" b="1" i="1" u="none" strike="noStrike" kern="0" cap="none" spc="0" normalizeH="0" baseline="0" noProof="0" dirty="0" smtClean="0">
                <a:ln>
                  <a:noFill/>
                </a:ln>
                <a:effectLst/>
                <a:uLnTx/>
                <a:uFillTx/>
                <a:latin typeface="Calibri" panose="020F0502020204030204" pitchFamily="34" charset="0"/>
                <a:ea typeface="ＭＳ Ｐゴシック" panose="020B0600070205080204" pitchFamily="34" charset="-128"/>
              </a:rPr>
              <a:t>How would you deal with this?</a:t>
            </a:r>
          </a:p>
        </p:txBody>
      </p:sp>
      <p:sp>
        <p:nvSpPr>
          <p:cNvPr id="7" name="TextBox 4"/>
          <p:cNvSpPr txBox="1">
            <a:spLocks noChangeArrowheads="1"/>
          </p:cNvSpPr>
          <p:nvPr/>
        </p:nvSpPr>
        <p:spPr bwMode="auto">
          <a:xfrm>
            <a:off x="1142097" y="4241516"/>
            <a:ext cx="2376488"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altLang="en-US" sz="3600" b="1" i="0" u="none" strike="noStrike" kern="0" cap="none" spc="0" normalizeH="0" baseline="0" noProof="0" dirty="0" smtClean="0">
                <a:ln>
                  <a:noFill/>
                </a:ln>
                <a:effectLst/>
                <a:uLnTx/>
                <a:uFillTx/>
                <a:latin typeface="Calibri" panose="020F0502020204030204" pitchFamily="34" charset="0"/>
                <a:ea typeface="ＭＳ Ｐゴシック" panose="020B0600070205080204" pitchFamily="34" charset="-128"/>
              </a:rPr>
              <a:t>Crime</a:t>
            </a:r>
          </a:p>
        </p:txBody>
      </p:sp>
    </p:spTree>
    <p:extLst>
      <p:ext uri="{BB962C8B-B14F-4D97-AF65-F5344CB8AC3E}">
        <p14:creationId xmlns:p14="http://schemas.microsoft.com/office/powerpoint/2010/main" val="3140977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6" name="TextBox 5"/>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S136 v Criminal Offence</a:t>
            </a:r>
            <a:endParaRPr lang="en-GB" sz="3200" b="1" dirty="0">
              <a:solidFill>
                <a:schemeClr val="bg1"/>
              </a:solidFill>
            </a:endParaRPr>
          </a:p>
        </p:txBody>
      </p:sp>
      <p:sp>
        <p:nvSpPr>
          <p:cNvPr id="7" name="Rectangle 6"/>
          <p:cNvSpPr/>
          <p:nvPr/>
        </p:nvSpPr>
        <p:spPr>
          <a:xfrm>
            <a:off x="2395728" y="1104896"/>
            <a:ext cx="7534656" cy="1335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363262" y="1244815"/>
            <a:ext cx="5888736" cy="1077218"/>
          </a:xfrm>
          <a:prstGeom prst="rect">
            <a:avLst/>
          </a:prstGeom>
          <a:noFill/>
        </p:spPr>
        <p:txBody>
          <a:bodyPr wrap="square" rtlCol="0">
            <a:spAutoFit/>
          </a:bodyPr>
          <a:lstStyle/>
          <a:p>
            <a:pPr algn="ctr"/>
            <a:r>
              <a:rPr lang="en-GB" sz="3200" b="1" dirty="0" smtClean="0"/>
              <a:t>Always deal with the Criminal Offence</a:t>
            </a:r>
            <a:endParaRPr lang="en-GB" sz="3200" b="1" dirty="0"/>
          </a:p>
        </p:txBody>
      </p:sp>
      <p:sp>
        <p:nvSpPr>
          <p:cNvPr id="9" name="Rectangle 8"/>
          <p:cNvSpPr/>
          <p:nvPr/>
        </p:nvSpPr>
        <p:spPr>
          <a:xfrm>
            <a:off x="2444290" y="2819828"/>
            <a:ext cx="7534656" cy="12435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4113070" y="3130532"/>
            <a:ext cx="5138928" cy="646331"/>
          </a:xfrm>
          <a:prstGeom prst="rect">
            <a:avLst/>
          </a:prstGeom>
          <a:noFill/>
        </p:spPr>
        <p:txBody>
          <a:bodyPr wrap="square" rtlCol="0">
            <a:spAutoFit/>
          </a:bodyPr>
          <a:lstStyle/>
          <a:p>
            <a:r>
              <a:rPr lang="en-GB" sz="3600" b="1" dirty="0" smtClean="0"/>
              <a:t>Code G Necessity Test </a:t>
            </a:r>
            <a:endParaRPr lang="en-GB" sz="3600" b="1" dirty="0"/>
          </a:p>
        </p:txBody>
      </p:sp>
      <p:sp>
        <p:nvSpPr>
          <p:cNvPr id="11" name="Rectangle 10"/>
          <p:cNvSpPr/>
          <p:nvPr/>
        </p:nvSpPr>
        <p:spPr>
          <a:xfrm>
            <a:off x="2395728" y="4374116"/>
            <a:ext cx="7534656" cy="133502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2972665" y="4494267"/>
            <a:ext cx="6380782" cy="1200329"/>
          </a:xfrm>
          <a:prstGeom prst="rect">
            <a:avLst/>
          </a:prstGeom>
          <a:noFill/>
        </p:spPr>
        <p:txBody>
          <a:bodyPr wrap="square" rtlCol="0">
            <a:spAutoFit/>
          </a:bodyPr>
          <a:lstStyle/>
          <a:p>
            <a:pPr algn="ctr"/>
            <a:r>
              <a:rPr lang="en-GB" sz="3600" b="1" dirty="0" smtClean="0"/>
              <a:t>Considerations – Offence is Trivial &amp; Victimless</a:t>
            </a:r>
            <a:endParaRPr lang="en-GB" sz="3600" b="1" dirty="0"/>
          </a:p>
        </p:txBody>
      </p:sp>
    </p:spTree>
    <p:extLst>
      <p:ext uri="{BB962C8B-B14F-4D97-AF65-F5344CB8AC3E}">
        <p14:creationId xmlns:p14="http://schemas.microsoft.com/office/powerpoint/2010/main" val="1108793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10"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Flowchart: Alternate Process 2"/>
          <p:cNvSpPr/>
          <p:nvPr/>
        </p:nvSpPr>
        <p:spPr>
          <a:xfrm>
            <a:off x="3286896" y="2017240"/>
            <a:ext cx="6153665" cy="1952367"/>
          </a:xfrm>
          <a:prstGeom prst="flowChartAlternateProcess">
            <a:avLst/>
          </a:prstGeom>
          <a:solidFill>
            <a:srgbClr val="002060"/>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2" name="Title 1"/>
          <p:cNvSpPr txBox="1">
            <a:spLocks/>
          </p:cNvSpPr>
          <p:nvPr/>
        </p:nvSpPr>
        <p:spPr bwMode="auto">
          <a:xfrm>
            <a:off x="3286896" y="2421923"/>
            <a:ext cx="6153665"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ＭＳ Ｐゴシック" panose="020B0600070205080204" pitchFamily="34" charset="-128"/>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2pPr>
            <a:lvl3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3pPr>
            <a:lvl4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4pPr>
            <a:lvl5pPr algn="ctr" rtl="0" eaLnBrk="0" fontAlgn="base" hangingPunct="0">
              <a:spcBef>
                <a:spcPct val="0"/>
              </a:spcBef>
              <a:spcAft>
                <a:spcPct val="0"/>
              </a:spcAft>
              <a:defRPr sz="4400">
                <a:solidFill>
                  <a:schemeClr val="tx1"/>
                </a:solidFill>
                <a:latin typeface="Calibri" panose="020F0502020204030204" pitchFamily="34" charset="0"/>
                <a:ea typeface="ＭＳ Ｐゴシック" panose="020B0600070205080204" pitchFamily="34" charset="-128"/>
              </a:defRPr>
            </a:lvl5pPr>
            <a:lvl6pPr marL="4572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6pPr>
            <a:lvl7pPr marL="9144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7pPr>
            <a:lvl8pPr marL="13716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8pPr>
            <a:lvl9pPr marL="1828800" algn="ctr" rtl="0" fontAlgn="base">
              <a:spcBef>
                <a:spcPct val="0"/>
              </a:spcBef>
              <a:spcAft>
                <a:spcPct val="0"/>
              </a:spcAft>
              <a:defRPr sz="4400">
                <a:solidFill>
                  <a:schemeClr val="tx1"/>
                </a:solidFill>
                <a:latin typeface="Calibri" panose="020F0502020204030204" pitchFamily="34" charset="0"/>
                <a:ea typeface="MS PGothic" panose="020B0600070205080204" pitchFamily="34" charset="-128"/>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smtClean="0">
                <a:ln>
                  <a:noFill/>
                </a:ln>
                <a:solidFill>
                  <a:schemeClr val="bg1"/>
                </a:solidFill>
                <a:effectLst/>
                <a:uLnTx/>
                <a:uFillTx/>
                <a:latin typeface="Calibri"/>
                <a:ea typeface="ＭＳ Ｐゴシック" panose="020B0600070205080204" pitchFamily="34" charset="-128"/>
                <a:cs typeface="+mj-cs"/>
              </a:rPr>
              <a:t>So what if the person is in their own home? </a:t>
            </a:r>
          </a:p>
        </p:txBody>
      </p:sp>
    </p:spTree>
    <p:extLst>
      <p:ext uri="{BB962C8B-B14F-4D97-AF65-F5344CB8AC3E}">
        <p14:creationId xmlns:p14="http://schemas.microsoft.com/office/powerpoint/2010/main" val="36852764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1927654" y="1870159"/>
            <a:ext cx="8328454" cy="156966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4800" b="1" dirty="0" smtClean="0">
                <a:solidFill>
                  <a:schemeClr val="bg1"/>
                </a:solidFill>
              </a:rPr>
              <a:t>S135 The Mental Health Act (1983)</a:t>
            </a:r>
            <a:endParaRPr lang="en-GB" sz="4800" b="1" dirty="0">
              <a:solidFill>
                <a:schemeClr val="bg1"/>
              </a:solidFill>
            </a:endParaRPr>
          </a:p>
        </p:txBody>
      </p:sp>
    </p:spTree>
    <p:extLst>
      <p:ext uri="{BB962C8B-B14F-4D97-AF65-F5344CB8AC3E}">
        <p14:creationId xmlns:p14="http://schemas.microsoft.com/office/powerpoint/2010/main" val="106060459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Oval 2"/>
          <p:cNvSpPr/>
          <p:nvPr/>
        </p:nvSpPr>
        <p:spPr>
          <a:xfrm>
            <a:off x="5090683" y="1183348"/>
            <a:ext cx="2232025" cy="865188"/>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Applied for AMHP </a:t>
            </a:r>
          </a:p>
        </p:txBody>
      </p:sp>
      <p:sp>
        <p:nvSpPr>
          <p:cNvPr id="4" name="Oval 3"/>
          <p:cNvSpPr/>
          <p:nvPr/>
        </p:nvSpPr>
        <p:spPr>
          <a:xfrm>
            <a:off x="3794488" y="2506164"/>
            <a:ext cx="4824413" cy="1493837"/>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 Officer accompanied by</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AMHP &amp; RMP</a:t>
            </a:r>
          </a:p>
        </p:txBody>
      </p:sp>
      <p:sp>
        <p:nvSpPr>
          <p:cNvPr id="6" name="Oval 5"/>
          <p:cNvSpPr/>
          <p:nvPr/>
        </p:nvSpPr>
        <p:spPr>
          <a:xfrm>
            <a:off x="8067033" y="3961419"/>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Neglected not kept under proper control</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135 (1) Warrant</a:t>
            </a:r>
            <a:endParaRPr lang="en-GB" sz="3600" b="1" dirty="0">
              <a:solidFill>
                <a:schemeClr val="bg1"/>
              </a:solidFill>
            </a:endParaRPr>
          </a:p>
        </p:txBody>
      </p:sp>
      <p:sp>
        <p:nvSpPr>
          <p:cNvPr id="9" name="Oval 8"/>
          <p:cNvSpPr/>
          <p:nvPr/>
        </p:nvSpPr>
        <p:spPr>
          <a:xfrm>
            <a:off x="4469605" y="4412992"/>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effectLst/>
                <a:uLnTx/>
                <a:uFillTx/>
                <a:latin typeface="Calibri"/>
                <a:ea typeface="+mn-ea"/>
                <a:cs typeface="+mn-cs"/>
              </a:rPr>
              <a:t>Alone &amp; unable to care for themselves</a:t>
            </a:r>
            <a:endParaRPr kumimoji="0" lang="en-GB" sz="2400" b="1" i="0" u="none" strike="noStrike" kern="0" cap="none" spc="0" normalizeH="0" baseline="0" noProof="0" dirty="0">
              <a:ln>
                <a:noFill/>
              </a:ln>
              <a:effectLst/>
              <a:uLnTx/>
              <a:uFillTx/>
              <a:latin typeface="Calibri"/>
              <a:ea typeface="+mn-ea"/>
              <a:cs typeface="+mn-cs"/>
            </a:endParaRPr>
          </a:p>
        </p:txBody>
      </p:sp>
      <p:sp>
        <p:nvSpPr>
          <p:cNvPr id="10" name="Oval 9"/>
          <p:cNvSpPr/>
          <p:nvPr/>
        </p:nvSpPr>
        <p:spPr>
          <a:xfrm>
            <a:off x="872177" y="3980710"/>
            <a:ext cx="3474178" cy="1620838"/>
          </a:xfrm>
          <a:prstGeom prst="ellipse">
            <a:avLst/>
          </a:prstGeom>
          <a:solidFill>
            <a:srgbClr val="ED7D31"/>
          </a:solidFill>
          <a:ln w="38100" cap="flat" cmpd="sng" algn="ctr">
            <a:solidFill>
              <a:sysClr val="window" lastClr="FFFFFF"/>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effectLst/>
                <a:uLnTx/>
                <a:uFillTx/>
                <a:latin typeface="Calibri"/>
                <a:ea typeface="+mn-ea"/>
                <a:cs typeface="+mn-cs"/>
              </a:rPr>
              <a:t>Has/is ill-treated</a:t>
            </a:r>
            <a:endParaRPr kumimoji="0" lang="en-GB" sz="2400" b="1" i="0" u="none" strike="noStrike" kern="0" cap="none" spc="0" normalizeH="0" baseline="0" noProof="0" dirty="0">
              <a:ln>
                <a:noFill/>
              </a:ln>
              <a:effectLst/>
              <a:uLnTx/>
              <a:uFillTx/>
              <a:latin typeface="Calibri"/>
              <a:ea typeface="+mn-ea"/>
              <a:cs typeface="+mn-cs"/>
            </a:endParaRPr>
          </a:p>
        </p:txBody>
      </p:sp>
    </p:spTree>
    <p:extLst>
      <p:ext uri="{BB962C8B-B14F-4D97-AF65-F5344CB8AC3E}">
        <p14:creationId xmlns:p14="http://schemas.microsoft.com/office/powerpoint/2010/main" val="3434427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9" grpId="0" animBg="1"/>
      <p:bldP spid="10"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Oval 2"/>
          <p:cNvSpPr/>
          <p:nvPr/>
        </p:nvSpPr>
        <p:spPr>
          <a:xfrm>
            <a:off x="2603500" y="1044290"/>
            <a:ext cx="6985000" cy="942422"/>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Remove or Recover Patient into Care</a:t>
            </a:r>
          </a:p>
        </p:txBody>
      </p:sp>
      <p:sp>
        <p:nvSpPr>
          <p:cNvPr id="4" name="Oval 3"/>
          <p:cNvSpPr/>
          <p:nvPr/>
        </p:nvSpPr>
        <p:spPr>
          <a:xfrm>
            <a:off x="4331493" y="2244458"/>
            <a:ext cx="3529013" cy="1091575"/>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Police or authorised Person</a:t>
            </a:r>
          </a:p>
        </p:txBody>
      </p:sp>
      <p:sp>
        <p:nvSpPr>
          <p:cNvPr id="5" name="Oval 4"/>
          <p:cNvSpPr/>
          <p:nvPr/>
        </p:nvSpPr>
        <p:spPr>
          <a:xfrm>
            <a:off x="3071811" y="3593779"/>
            <a:ext cx="6048375" cy="1531938"/>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Executed by Police</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BEST PRACTICE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 accompanied by Medical Professionals</a:t>
            </a:r>
          </a:p>
        </p:txBody>
      </p:sp>
      <p:sp>
        <p:nvSpPr>
          <p:cNvPr id="6" name="Oval 5"/>
          <p:cNvSpPr/>
          <p:nvPr/>
        </p:nvSpPr>
        <p:spPr>
          <a:xfrm>
            <a:off x="418740" y="3593779"/>
            <a:ext cx="2484438" cy="1899444"/>
          </a:xfrm>
          <a:prstGeom prst="ellipse">
            <a:avLst/>
          </a:prstGeom>
          <a:gradFill rotWithShape="1">
            <a:gsLst>
              <a:gs pos="0">
                <a:srgbClr val="70AD47">
                  <a:tint val="50000"/>
                  <a:satMod val="300000"/>
                </a:srgbClr>
              </a:gs>
              <a:gs pos="35000">
                <a:srgbClr val="70AD47">
                  <a:tint val="37000"/>
                  <a:satMod val="300000"/>
                </a:srgbClr>
              </a:gs>
              <a:gs pos="100000">
                <a:srgbClr val="70AD47">
                  <a:tint val="15000"/>
                  <a:satMod val="350000"/>
                </a:srgbClr>
              </a:gs>
            </a:gsLst>
            <a:lin ang="16200000" scaled="1"/>
          </a:gra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AWOL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black"/>
                </a:solidFill>
                <a:effectLst/>
                <a:uLnTx/>
                <a:uFillTx/>
                <a:latin typeface="Calibri"/>
                <a:ea typeface="+mn-ea"/>
                <a:cs typeface="+mn-cs"/>
              </a:rPr>
              <a:t>Leave or Fail to Return</a:t>
            </a:r>
          </a:p>
        </p:txBody>
      </p:sp>
      <p:sp>
        <p:nvSpPr>
          <p:cNvPr id="8" name="TextBox 7"/>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135 (2) Warrant</a:t>
            </a:r>
            <a:endParaRPr lang="en-GB" sz="3600" b="1" dirty="0">
              <a:solidFill>
                <a:schemeClr val="bg1"/>
              </a:solidFill>
            </a:endParaRPr>
          </a:p>
        </p:txBody>
      </p:sp>
      <p:sp>
        <p:nvSpPr>
          <p:cNvPr id="9" name="Oval 8"/>
          <p:cNvSpPr/>
          <p:nvPr/>
        </p:nvSpPr>
        <p:spPr>
          <a:xfrm>
            <a:off x="9288819" y="3593779"/>
            <a:ext cx="2484438" cy="1899444"/>
          </a:xfrm>
          <a:prstGeom prst="ellipse">
            <a:avLst/>
          </a:prstGeom>
          <a:gradFill rotWithShape="1">
            <a:gsLst>
              <a:gs pos="0">
                <a:srgbClr val="70AD47">
                  <a:tint val="50000"/>
                  <a:satMod val="300000"/>
                </a:srgbClr>
              </a:gs>
              <a:gs pos="35000">
                <a:srgbClr val="70AD47">
                  <a:tint val="37000"/>
                  <a:satMod val="300000"/>
                </a:srgbClr>
              </a:gs>
              <a:gs pos="100000">
                <a:srgbClr val="70AD47">
                  <a:tint val="15000"/>
                  <a:satMod val="350000"/>
                </a:srgbClr>
              </a:gs>
            </a:gsLst>
            <a:lin ang="16200000" scaled="1"/>
          </a:gra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solidFill>
                  <a:prstClr val="black"/>
                </a:solidFill>
                <a:effectLst/>
                <a:uLnTx/>
                <a:uFillTx/>
                <a:latin typeface="Calibri"/>
                <a:ea typeface="+mn-ea"/>
                <a:cs typeface="+mn-cs"/>
              </a:rPr>
              <a:t>Recall CTO</a:t>
            </a:r>
            <a:endParaRPr kumimoji="0" lang="en-GB" sz="2400" b="1" i="0" u="none" strike="noStrike" kern="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625148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P spid="6" grpId="0" animBg="1"/>
      <p:bldP spid="9"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4"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016500" y="994721"/>
            <a:ext cx="2159000" cy="215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p:cNvSpPr/>
          <p:nvPr/>
        </p:nvSpPr>
        <p:spPr>
          <a:xfrm>
            <a:off x="1186249" y="2224216"/>
            <a:ext cx="3541505" cy="2171625"/>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prstClr val="white"/>
                </a:solidFill>
                <a:effectLst/>
                <a:uLnTx/>
                <a:uFillTx/>
                <a:latin typeface="Calibri"/>
                <a:ea typeface="+mn-ea"/>
                <a:cs typeface="+mn-cs"/>
              </a:rPr>
              <a:t> </a:t>
            </a:r>
            <a:r>
              <a:rPr kumimoji="0" lang="en-GB" sz="2400" b="1" i="0" u="none" strike="noStrike" kern="0" cap="none" spc="0" normalizeH="0" baseline="0" noProof="0" dirty="0">
                <a:ln>
                  <a:noFill/>
                </a:ln>
                <a:effectLst/>
                <a:uLnTx/>
                <a:uFillTx/>
                <a:latin typeface="Calibri"/>
                <a:ea typeface="+mn-ea"/>
                <a:cs typeface="+mn-cs"/>
              </a:rPr>
              <a:t>Entry Refused or likely to be Refused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7" name="Oval 6"/>
          <p:cNvSpPr/>
          <p:nvPr/>
        </p:nvSpPr>
        <p:spPr>
          <a:xfrm>
            <a:off x="4872127" y="3569646"/>
            <a:ext cx="2447746" cy="914400"/>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Reasonable </a:t>
            </a:r>
          </a:p>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Cause </a:t>
            </a:r>
          </a:p>
        </p:txBody>
      </p:sp>
      <p:sp>
        <p:nvSpPr>
          <p:cNvPr id="9" name="Wave 8"/>
          <p:cNvSpPr/>
          <p:nvPr/>
        </p:nvSpPr>
        <p:spPr>
          <a:xfrm>
            <a:off x="1878227" y="4811766"/>
            <a:ext cx="8542337" cy="1242120"/>
          </a:xfrm>
          <a:prstGeom prst="wav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ts val="0"/>
              </a:spcBef>
              <a:spcAft>
                <a:spcPct val="0"/>
              </a:spcAft>
              <a:buClrTx/>
              <a:buSzTx/>
              <a:buFont typeface="Arial" panose="020B0604020202020204" pitchFamily="34" charset="0"/>
              <a:buNone/>
              <a:tabLst/>
              <a:defRPr/>
            </a:pPr>
            <a:r>
              <a:rPr kumimoji="0" lang="en-GB" sz="2400" b="1" i="0" u="none" strike="noStrike" kern="0" cap="none" spc="0" normalizeH="0" baseline="0" noProof="0" dirty="0">
                <a:ln>
                  <a:noFill/>
                </a:ln>
                <a:effectLst/>
                <a:uLnTx/>
                <a:uFillTx/>
                <a:latin typeface="Arial" panose="020B0604020202020204" pitchFamily="34" charset="0"/>
                <a:ea typeface="+mn-ea"/>
                <a:cs typeface="Arial" panose="020B0604020202020204" pitchFamily="34" charset="0"/>
              </a:rPr>
              <a:t>An officer can enter premises by force without consent</a:t>
            </a:r>
          </a:p>
        </p:txBody>
      </p:sp>
      <p:sp>
        <p:nvSpPr>
          <p:cNvPr id="10" name="TextBox 9"/>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600" b="1" dirty="0" smtClean="0">
                <a:solidFill>
                  <a:schemeClr val="bg1"/>
                </a:solidFill>
              </a:rPr>
              <a:t>Section 135 (2) Warrant … continued</a:t>
            </a:r>
            <a:endParaRPr lang="en-GB" sz="3600" b="1" dirty="0">
              <a:solidFill>
                <a:schemeClr val="bg1"/>
              </a:solidFill>
            </a:endParaRPr>
          </a:p>
        </p:txBody>
      </p:sp>
      <p:sp>
        <p:nvSpPr>
          <p:cNvPr id="11" name="Oval 10"/>
          <p:cNvSpPr/>
          <p:nvPr/>
        </p:nvSpPr>
        <p:spPr>
          <a:xfrm>
            <a:off x="7535684" y="2224216"/>
            <a:ext cx="3541505" cy="2171625"/>
          </a:xfrm>
          <a:prstGeom prst="ellipse">
            <a:avLst/>
          </a:prstGeom>
          <a:solidFill>
            <a:srgbClr val="5B9BD5"/>
          </a:solidFill>
          <a:ln w="25400" cap="flat" cmpd="sng" algn="ctr">
            <a:solidFill>
              <a:srgbClr val="5B9BD5">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effectLst/>
                <a:uLnTx/>
                <a:uFillTx/>
                <a:latin typeface="Calibri"/>
                <a:ea typeface="+mn-ea"/>
                <a:cs typeface="+mn-cs"/>
              </a:rPr>
              <a:t>Refusal Expected</a:t>
            </a:r>
            <a:endParaRPr kumimoji="0" lang="en-GB" sz="2400" b="1" i="0" u="none" strike="noStrike" kern="0" cap="none" spc="0" normalizeH="0" baseline="0" noProof="0" dirty="0">
              <a:ln>
                <a:noFill/>
              </a:ln>
              <a:effectLst/>
              <a:uLnTx/>
              <a:uFillTx/>
              <a:latin typeface="Calibri"/>
              <a:ea typeface="+mn-ea"/>
              <a:cs typeface="+mn-cs"/>
            </a:endParaRPr>
          </a:p>
        </p:txBody>
      </p:sp>
    </p:spTree>
    <p:extLst>
      <p:ext uri="{BB962C8B-B14F-4D97-AF65-F5344CB8AC3E}">
        <p14:creationId xmlns:p14="http://schemas.microsoft.com/office/powerpoint/2010/main" val="79243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9" grpId="0" animBg="1"/>
      <p:bldP spid="11"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2"/>
          <p:cNvSpPr txBox="1">
            <a:spLocks/>
          </p:cNvSpPr>
          <p:nvPr/>
        </p:nvSpPr>
        <p:spPr bwMode="auto">
          <a:xfrm>
            <a:off x="1008841" y="1444691"/>
            <a:ext cx="9993086"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Tx/>
              <a:buNone/>
              <a:defRPr/>
            </a:pPr>
            <a:endParaRPr lang="en-GB" altLang="en-US" sz="2800" dirty="0" smtClean="0">
              <a:solidFill>
                <a:srgbClr val="0033CC"/>
              </a:solidFill>
              <a:latin typeface="Arial" pitchFamily="34" charset="0"/>
              <a:cs typeface="Arial" pitchFamily="34" charset="0"/>
            </a:endParaRPr>
          </a:p>
          <a:p>
            <a:pPr marL="0" indent="0" algn="ctr">
              <a:buFontTx/>
              <a:buNone/>
              <a:defRPr/>
            </a:pPr>
            <a:r>
              <a:rPr lang="en-GB" altLang="en-US" dirty="0">
                <a:cs typeface="Arial" pitchFamily="34" charset="0"/>
              </a:rPr>
              <a:t>T</a:t>
            </a:r>
            <a:r>
              <a:rPr lang="en-GB" altLang="en-US" dirty="0" smtClean="0">
                <a:cs typeface="Arial" pitchFamily="34" charset="0"/>
              </a:rPr>
              <a:t>he MCA is a  broad legal framework which allows us to help protect vulnerable people aged 16 or over who lack the mental capacity to make decisions or adequately protect themselves.</a:t>
            </a:r>
          </a:p>
          <a:p>
            <a:pPr marL="0" indent="0" algn="ctr">
              <a:buFontTx/>
              <a:buNone/>
              <a:defRPr/>
            </a:pPr>
            <a:r>
              <a:rPr lang="en-GB" altLang="en-US" dirty="0" smtClean="0">
                <a:cs typeface="Arial" pitchFamily="34" charset="0"/>
              </a:rPr>
              <a:t>[Mental health, drink, drugs, age, unconsciousness etc.]</a:t>
            </a:r>
          </a:p>
        </p:txBody>
      </p:sp>
      <p:sp>
        <p:nvSpPr>
          <p:cNvPr id="4" name="TextBox 3"/>
          <p:cNvSpPr txBox="1"/>
          <p:nvPr/>
        </p:nvSpPr>
        <p:spPr>
          <a:xfrm>
            <a:off x="1841157" y="494156"/>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Mental Capacity Act 2005</a:t>
            </a:r>
            <a:endParaRPr lang="en-GB" sz="3200" b="1" dirty="0">
              <a:solidFill>
                <a:schemeClr val="bg1"/>
              </a:solidFill>
            </a:endParaRPr>
          </a:p>
        </p:txBody>
      </p:sp>
    </p:spTree>
    <p:extLst>
      <p:ext uri="{BB962C8B-B14F-4D97-AF65-F5344CB8AC3E}">
        <p14:creationId xmlns:p14="http://schemas.microsoft.com/office/powerpoint/2010/main" val="75742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3" name="Content Placeholder 1"/>
          <p:cNvGraphicFramePr>
            <a:graphicFrameLocks/>
          </p:cNvGraphicFramePr>
          <p:nvPr>
            <p:extLst>
              <p:ext uri="{D42A27DB-BD31-4B8C-83A1-F6EECF244321}">
                <p14:modId xmlns:p14="http://schemas.microsoft.com/office/powerpoint/2010/main" val="40739335"/>
              </p:ext>
            </p:extLst>
          </p:nvPr>
        </p:nvGraphicFramePr>
        <p:xfrm>
          <a:off x="2157786" y="1053269"/>
          <a:ext cx="7931224" cy="51125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extBox 3"/>
          <p:cNvSpPr txBox="1"/>
          <p:nvPr/>
        </p:nvSpPr>
        <p:spPr>
          <a:xfrm>
            <a:off x="1878227" y="140213"/>
            <a:ext cx="8328454" cy="646331"/>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5 Principles of the MCA 2005 Sec </a:t>
            </a:r>
            <a:r>
              <a:rPr lang="en-GB" sz="3600" b="1" dirty="0" smtClean="0">
                <a:solidFill>
                  <a:schemeClr val="bg1"/>
                </a:solidFill>
              </a:rPr>
              <a:t>1</a:t>
            </a:r>
            <a:endParaRPr lang="en-GB" sz="3600" b="1" dirty="0">
              <a:solidFill>
                <a:schemeClr val="bg1"/>
              </a:solidFill>
            </a:endParaRPr>
          </a:p>
        </p:txBody>
      </p:sp>
    </p:spTree>
    <p:extLst>
      <p:ext uri="{BB962C8B-B14F-4D97-AF65-F5344CB8AC3E}">
        <p14:creationId xmlns:p14="http://schemas.microsoft.com/office/powerpoint/2010/main" val="282208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5" name="Oval 4"/>
          <p:cNvSpPr/>
          <p:nvPr/>
        </p:nvSpPr>
        <p:spPr>
          <a:xfrm>
            <a:off x="4081981" y="3229224"/>
            <a:ext cx="4020151" cy="1638146"/>
          </a:xfrm>
          <a:prstGeom prst="ellipse">
            <a:avLst/>
          </a:prstGeom>
          <a:solidFill>
            <a:schemeClr val="accent1">
              <a:lumMod val="75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schemeClr val="bg1"/>
                </a:solidFill>
                <a:effectLst/>
                <a:uLnTx/>
                <a:uFillTx/>
                <a:latin typeface="Calibri"/>
                <a:ea typeface="+mn-ea"/>
                <a:cs typeface="+mn-cs"/>
              </a:rPr>
              <a:t>Capacity cannot be established by merely reference to:  </a:t>
            </a:r>
          </a:p>
          <a:p>
            <a:pPr marL="0" marR="0" lvl="0" indent="0" algn="ctr" defTabSz="914400" eaLnBrk="0" fontAlgn="base" latinLnBrk="0" hangingPunct="0">
              <a:lnSpc>
                <a:spcPct val="100000"/>
              </a:lnSpc>
              <a:spcBef>
                <a:spcPct val="0"/>
              </a:spcBef>
              <a:spcAft>
                <a:spcPct val="0"/>
              </a:spcAft>
              <a:buClrTx/>
              <a:buSzTx/>
              <a:buFontTx/>
              <a:buNone/>
              <a:tabLst/>
              <a:defRPr/>
            </a:pPr>
            <a:endParaRPr kumimoji="0" lang="en-GB" sz="1800" b="1" i="0" u="none" strike="noStrike" kern="0" cap="none" spc="0" normalizeH="0" baseline="0" noProof="0" dirty="0">
              <a:ln>
                <a:noFill/>
              </a:ln>
              <a:solidFill>
                <a:prstClr val="white"/>
              </a:solidFill>
              <a:effectLst/>
              <a:uLnTx/>
              <a:uFillTx/>
              <a:latin typeface="Calibri"/>
              <a:ea typeface="+mn-ea"/>
              <a:cs typeface="+mn-cs"/>
            </a:endParaRPr>
          </a:p>
        </p:txBody>
      </p:sp>
      <p:sp>
        <p:nvSpPr>
          <p:cNvPr id="7" name="Oval 6"/>
          <p:cNvSpPr/>
          <p:nvPr/>
        </p:nvSpPr>
        <p:spPr>
          <a:xfrm>
            <a:off x="8523163" y="2471351"/>
            <a:ext cx="3296899" cy="2560900"/>
          </a:xfrm>
          <a:prstGeom prst="ellipse">
            <a:avLst/>
          </a:prstGeom>
          <a:solidFill>
            <a:schemeClr val="accent1">
              <a:lumMod val="75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solidFill>
                  <a:schemeClr val="bg1"/>
                </a:solidFill>
                <a:effectLst/>
                <a:uLnTx/>
                <a:uFillTx/>
                <a:latin typeface="Calibri"/>
                <a:ea typeface="+mn-ea"/>
                <a:cs typeface="+mn-cs"/>
              </a:rPr>
              <a:t>Condition or appearance   MAY lead to unjustified Assumptions</a:t>
            </a:r>
          </a:p>
        </p:txBody>
      </p:sp>
      <p:sp>
        <p:nvSpPr>
          <p:cNvPr id="8" name="Oval 7"/>
          <p:cNvSpPr/>
          <p:nvPr/>
        </p:nvSpPr>
        <p:spPr>
          <a:xfrm>
            <a:off x="3896268" y="5032251"/>
            <a:ext cx="4392612" cy="914400"/>
          </a:xfrm>
          <a:prstGeom prst="ellipse">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a:ln>
                  <a:noFill/>
                </a:ln>
                <a:effectLst/>
                <a:uLnTx/>
                <a:uFillTx/>
                <a:latin typeface="Calibri"/>
                <a:ea typeface="+mn-ea"/>
                <a:cs typeface="+mn-cs"/>
              </a:rPr>
              <a:t>Balance of Probabilities</a:t>
            </a:r>
          </a:p>
        </p:txBody>
      </p:sp>
      <p:sp>
        <p:nvSpPr>
          <p:cNvPr id="9" name="TextBox 8"/>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Section 2 Mental Capacity Act 2005</a:t>
            </a:r>
            <a:endParaRPr lang="en-GB" sz="3200" b="1" dirty="0">
              <a:solidFill>
                <a:schemeClr val="bg1"/>
              </a:solidFill>
            </a:endParaRPr>
          </a:p>
        </p:txBody>
      </p:sp>
      <p:sp>
        <p:nvSpPr>
          <p:cNvPr id="11" name="Oval 10"/>
          <p:cNvSpPr/>
          <p:nvPr/>
        </p:nvSpPr>
        <p:spPr>
          <a:xfrm>
            <a:off x="364052" y="2471351"/>
            <a:ext cx="3296899" cy="2560900"/>
          </a:xfrm>
          <a:prstGeom prst="ellipse">
            <a:avLst/>
          </a:prstGeom>
          <a:solidFill>
            <a:schemeClr val="accent1">
              <a:lumMod val="75000"/>
            </a:schemeClr>
          </a:solidFill>
          <a:ln w="25400" cap="flat" cmpd="sng" algn="ctr">
            <a:solidFill>
              <a:srgbClr val="4F81BD">
                <a:shade val="50000"/>
              </a:srgbClr>
            </a:solidFill>
            <a:prstDash val="solid"/>
          </a:ln>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solidFill>
                  <a:schemeClr val="bg1"/>
                </a:solidFill>
                <a:effectLst/>
                <a:uLnTx/>
                <a:uFillTx/>
                <a:latin typeface="Calibri"/>
                <a:ea typeface="+mn-ea"/>
                <a:cs typeface="+mn-cs"/>
              </a:rPr>
              <a:t>A person’s age or appearance</a:t>
            </a:r>
            <a:endParaRPr kumimoji="0" lang="en-GB" sz="2400" b="1" i="0" u="none" strike="noStrike" kern="0" cap="none" spc="0" normalizeH="0" baseline="0" noProof="0" dirty="0">
              <a:ln>
                <a:noFill/>
              </a:ln>
              <a:solidFill>
                <a:schemeClr val="bg1"/>
              </a:solidFill>
              <a:effectLst/>
              <a:uLnTx/>
              <a:uFillTx/>
              <a:latin typeface="Calibri"/>
              <a:ea typeface="+mn-ea"/>
              <a:cs typeface="+mn-cs"/>
            </a:endParaRPr>
          </a:p>
        </p:txBody>
      </p:sp>
      <p:sp>
        <p:nvSpPr>
          <p:cNvPr id="12" name="Oval 11"/>
          <p:cNvSpPr/>
          <p:nvPr/>
        </p:nvSpPr>
        <p:spPr>
          <a:xfrm>
            <a:off x="3895234" y="2204902"/>
            <a:ext cx="4392612" cy="914400"/>
          </a:xfrm>
          <a:prstGeom prst="ellipse">
            <a:avLst/>
          </a:prstGeom>
          <a:gradFill rotWithShape="1">
            <a:gsLst>
              <a:gs pos="0">
                <a:srgbClr val="F79646">
                  <a:tint val="50000"/>
                  <a:satMod val="300000"/>
                </a:srgbClr>
              </a:gs>
              <a:gs pos="35000">
                <a:srgbClr val="F79646">
                  <a:tint val="37000"/>
                  <a:satMod val="300000"/>
                </a:srgbClr>
              </a:gs>
              <a:gs pos="100000">
                <a:srgbClr val="F79646">
                  <a:tint val="15000"/>
                  <a:satMod val="350000"/>
                </a:srgbClr>
              </a:gs>
            </a:gsLst>
            <a:lin ang="16200000" scaled="1"/>
          </a:gra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effectLst/>
                <a:uLnTx/>
                <a:uFillTx/>
                <a:latin typeface="Calibri"/>
                <a:ea typeface="+mn-ea"/>
                <a:cs typeface="+mn-cs"/>
              </a:rPr>
              <a:t>Permanent or temporary</a:t>
            </a:r>
            <a:endParaRPr kumimoji="0" lang="en-GB" sz="2400" b="1" i="0" u="none" strike="noStrike" kern="0" cap="none" spc="0" normalizeH="0" baseline="0" noProof="0" dirty="0">
              <a:ln>
                <a:noFill/>
              </a:ln>
              <a:effectLst/>
              <a:uLnTx/>
              <a:uFillTx/>
              <a:latin typeface="Calibri"/>
              <a:ea typeface="+mn-ea"/>
              <a:cs typeface="+mn-cs"/>
            </a:endParaRPr>
          </a:p>
        </p:txBody>
      </p:sp>
      <p:sp>
        <p:nvSpPr>
          <p:cNvPr id="13" name="Oval 12"/>
          <p:cNvSpPr/>
          <p:nvPr/>
        </p:nvSpPr>
        <p:spPr>
          <a:xfrm>
            <a:off x="1878227" y="883579"/>
            <a:ext cx="8328453" cy="1211402"/>
          </a:xfrm>
          <a:prstGeom prst="ellipse">
            <a:avLst/>
          </a:prstGeom>
          <a:solidFill>
            <a:srgbClr val="0070C0"/>
          </a:solidFill>
          <a:ln w="9525" cap="flat" cmpd="sng" algn="ctr">
            <a:solidFill>
              <a:srgbClr val="F79646">
                <a:shade val="95000"/>
                <a:satMod val="105000"/>
              </a:srgbClr>
            </a:solidFill>
            <a:prstDash val="solid"/>
          </a:ln>
          <a:effectLst>
            <a:outerShdw blurRad="40000" dist="20000" dir="5400000" rotWithShape="0">
              <a:srgbClr val="000000">
                <a:alpha val="38000"/>
              </a:srgbClr>
            </a:outerShdw>
          </a:effectLst>
        </p:spPr>
        <p:txBody>
          <a:bodyPr anchor="ctr"/>
          <a:lstStyle/>
          <a:p>
            <a:pPr marL="0" marR="0" lvl="0" indent="0" algn="ctr" defTabSz="914400" eaLnBrk="0" fontAlgn="base" latinLnBrk="0" hangingPunct="0">
              <a:lnSpc>
                <a:spcPct val="100000"/>
              </a:lnSpc>
              <a:spcBef>
                <a:spcPct val="0"/>
              </a:spcBef>
              <a:spcAft>
                <a:spcPct val="0"/>
              </a:spcAft>
              <a:buClrTx/>
              <a:buSzTx/>
              <a:buFontTx/>
              <a:buNone/>
              <a:tabLst/>
              <a:defRPr/>
            </a:pPr>
            <a:r>
              <a:rPr kumimoji="0" lang="en-GB" sz="2400" b="1" i="0" u="none" strike="noStrike" kern="0" cap="none" spc="0" normalizeH="0" baseline="0" noProof="0" dirty="0" smtClean="0">
                <a:ln>
                  <a:noFill/>
                </a:ln>
                <a:solidFill>
                  <a:schemeClr val="bg1"/>
                </a:solidFill>
                <a:effectLst/>
                <a:uLnTx/>
                <a:uFillTx/>
                <a:latin typeface="Calibri"/>
                <a:ea typeface="+mn-ea"/>
                <a:cs typeface="+mn-cs"/>
              </a:rPr>
              <a:t>Lacks capacity, unable to make decisions because of impaired or disturbance of mind or brain</a:t>
            </a:r>
            <a:endParaRPr kumimoji="0" lang="en-GB" sz="2400" b="1" i="0" u="none" strike="noStrike" kern="0" cap="none" spc="0" normalizeH="0" baseline="0" noProof="0" dirty="0">
              <a:ln>
                <a:noFill/>
              </a:ln>
              <a:solidFill>
                <a:schemeClr val="bg1"/>
              </a:solidFill>
              <a:effectLst/>
              <a:uLnTx/>
              <a:uFillTx/>
              <a:latin typeface="Calibri"/>
              <a:ea typeface="+mn-ea"/>
              <a:cs typeface="+mn-cs"/>
            </a:endParaRPr>
          </a:p>
        </p:txBody>
      </p:sp>
    </p:spTree>
    <p:extLst>
      <p:ext uri="{BB962C8B-B14F-4D97-AF65-F5344CB8AC3E}">
        <p14:creationId xmlns:p14="http://schemas.microsoft.com/office/powerpoint/2010/main" val="1245544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500"/>
                                        <p:tgtEl>
                                          <p:spTgt spid="1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fade">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8" grpId="0" animBg="1"/>
      <p:bldP spid="11" grpId="0" animBg="1"/>
      <p:bldP spid="12" grpId="0" animBg="1"/>
      <p:bldP spid="13"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Content Placeholder 5"/>
          <p:cNvSpPr txBox="1">
            <a:spLocks/>
          </p:cNvSpPr>
          <p:nvPr/>
        </p:nvSpPr>
        <p:spPr bwMode="auto">
          <a:xfrm>
            <a:off x="1359242" y="2441779"/>
            <a:ext cx="9366421" cy="367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ＭＳ Ｐゴシック" panose="020B0600070205080204" pitchFamily="34" charset="-128"/>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ＭＳ Ｐゴシック" panose="020B0600070205080204" pitchFamily="34" charset="-128"/>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ＭＳ Ｐゴシック" panose="020B0600070205080204" pitchFamily="34" charset="-128"/>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ＭＳ Ｐゴシック" panose="020B0600070205080204" pitchFamily="34" charset="-128"/>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eaLnBrk="1" hangingPunct="1"/>
            <a:r>
              <a:rPr lang="en-GB" altLang="en-US" sz="2800" dirty="0" smtClean="0">
                <a:cs typeface="Arial" panose="020B0604020202020204" pitchFamily="34" charset="0"/>
              </a:rPr>
              <a:t>If they </a:t>
            </a:r>
            <a:r>
              <a:rPr lang="en-GB" altLang="en-US" sz="2800" b="1" dirty="0" smtClean="0">
                <a:cs typeface="Arial" panose="020B0604020202020204" pitchFamily="34" charset="0"/>
              </a:rPr>
              <a:t>CANNOT</a:t>
            </a:r>
            <a:r>
              <a:rPr lang="en-GB" altLang="en-US" sz="2800" dirty="0" smtClean="0">
                <a:cs typeface="Arial" panose="020B0604020202020204" pitchFamily="34" charset="0"/>
              </a:rPr>
              <a:t> understand information given to them about the decision to be made</a:t>
            </a:r>
          </a:p>
          <a:p>
            <a:pPr eaLnBrk="1" hangingPunct="1"/>
            <a:r>
              <a:rPr lang="en-GB" altLang="en-US" sz="2800" dirty="0" smtClean="0">
                <a:cs typeface="Arial" panose="020B0604020202020204" pitchFamily="34" charset="0"/>
              </a:rPr>
              <a:t>If they </a:t>
            </a:r>
            <a:r>
              <a:rPr lang="en-GB" altLang="en-US" sz="2800" b="1" dirty="0" smtClean="0">
                <a:cs typeface="Arial" panose="020B0604020202020204" pitchFamily="34" charset="0"/>
              </a:rPr>
              <a:t>CANNOT</a:t>
            </a:r>
            <a:r>
              <a:rPr lang="en-GB" altLang="en-US" sz="2800" dirty="0" smtClean="0">
                <a:cs typeface="Arial" panose="020B0604020202020204" pitchFamily="34" charset="0"/>
              </a:rPr>
              <a:t> retain that information long enough to be able to make the decision</a:t>
            </a:r>
          </a:p>
          <a:p>
            <a:pPr eaLnBrk="1" hangingPunct="1"/>
            <a:r>
              <a:rPr lang="en-GB" altLang="en-US" sz="2800" dirty="0" smtClean="0">
                <a:cs typeface="Arial" panose="020B0604020202020204" pitchFamily="34" charset="0"/>
              </a:rPr>
              <a:t>If they </a:t>
            </a:r>
            <a:r>
              <a:rPr lang="en-GB" altLang="en-US" sz="2800" b="1" dirty="0" smtClean="0">
                <a:cs typeface="Arial" panose="020B0604020202020204" pitchFamily="34" charset="0"/>
              </a:rPr>
              <a:t>CANNOT</a:t>
            </a:r>
            <a:r>
              <a:rPr lang="en-GB" altLang="en-US" sz="2800" dirty="0" smtClean="0">
                <a:cs typeface="Arial" panose="020B0604020202020204" pitchFamily="34" charset="0"/>
              </a:rPr>
              <a:t> use or weigh up that information as part of the decision-making process</a:t>
            </a:r>
          </a:p>
          <a:p>
            <a:pPr eaLnBrk="1" hangingPunct="1"/>
            <a:r>
              <a:rPr lang="en-GB" altLang="en-US" sz="2800" dirty="0" smtClean="0">
                <a:cs typeface="Arial" panose="020B0604020202020204" pitchFamily="34" charset="0"/>
              </a:rPr>
              <a:t>If they </a:t>
            </a:r>
            <a:r>
              <a:rPr lang="en-GB" altLang="en-US" sz="2800" b="1" dirty="0" smtClean="0">
                <a:cs typeface="Arial" panose="020B0604020202020204" pitchFamily="34" charset="0"/>
              </a:rPr>
              <a:t>CANNOT</a:t>
            </a:r>
            <a:r>
              <a:rPr lang="en-GB" altLang="en-US" sz="2800" dirty="0" smtClean="0">
                <a:cs typeface="Arial" panose="020B0604020202020204" pitchFamily="34" charset="0"/>
              </a:rPr>
              <a:t> communicate information</a:t>
            </a:r>
          </a:p>
        </p:txBody>
      </p:sp>
      <p:sp>
        <p:nvSpPr>
          <p:cNvPr id="4" name="TextBox 3"/>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Determining Mental Capacity [Sec 3]</a:t>
            </a:r>
            <a:endParaRPr lang="en-GB" sz="3200" b="1" dirty="0">
              <a:solidFill>
                <a:schemeClr val="bg1"/>
              </a:solidFill>
            </a:endParaRPr>
          </a:p>
        </p:txBody>
      </p:sp>
      <p:sp>
        <p:nvSpPr>
          <p:cNvPr id="5" name="Rectangle 4"/>
          <p:cNvSpPr/>
          <p:nvPr/>
        </p:nvSpPr>
        <p:spPr>
          <a:xfrm>
            <a:off x="1359243" y="1137108"/>
            <a:ext cx="9366420" cy="954107"/>
          </a:xfrm>
          <a:prstGeom prst="rect">
            <a:avLst/>
          </a:prstGeom>
        </p:spPr>
        <p:txBody>
          <a:bodyPr wrap="square">
            <a:spAutoFit/>
          </a:bodyPr>
          <a:lstStyle/>
          <a:p>
            <a:pPr algn="ctr"/>
            <a:r>
              <a:rPr lang="en-GB" altLang="en-US" sz="2800" b="1" dirty="0">
                <a:ea typeface="ＭＳ Ｐゴシック" panose="020B0600070205080204" pitchFamily="34" charset="-128"/>
              </a:rPr>
              <a:t>This relates to whether a person has </a:t>
            </a:r>
            <a:r>
              <a:rPr lang="en-GB" altLang="en-US" sz="2800" b="1" dirty="0" smtClean="0">
                <a:ea typeface="ＭＳ Ｐゴシック" panose="020B0600070205080204" pitchFamily="34" charset="-128"/>
              </a:rPr>
              <a:t>capacity </a:t>
            </a:r>
          </a:p>
          <a:p>
            <a:pPr algn="ctr"/>
            <a:r>
              <a:rPr lang="en-GB" altLang="en-US" sz="2800" b="1" dirty="0" smtClean="0">
                <a:ea typeface="ＭＳ Ｐゴシック" panose="020B0600070205080204" pitchFamily="34" charset="-128"/>
              </a:rPr>
              <a:t>A </a:t>
            </a:r>
            <a:r>
              <a:rPr lang="en-GB" altLang="en-US" sz="2800" b="1" dirty="0">
                <a:ea typeface="ＭＳ Ｐゴシック" panose="020B0600070205080204" pitchFamily="34" charset="-128"/>
              </a:rPr>
              <a:t>person CANNOT make a decision if the following </a:t>
            </a:r>
            <a:r>
              <a:rPr lang="en-GB" altLang="en-US" sz="2800" b="1" dirty="0" smtClean="0">
                <a:ea typeface="ＭＳ Ｐゴシック" panose="020B0600070205080204" pitchFamily="34" charset="-128"/>
              </a:rPr>
              <a:t>persists:</a:t>
            </a:r>
            <a:endParaRPr lang="en-GB" sz="2800" b="1" dirty="0"/>
          </a:p>
        </p:txBody>
      </p:sp>
    </p:spTree>
    <p:extLst>
      <p:ext uri="{BB962C8B-B14F-4D97-AF65-F5344CB8AC3E}">
        <p14:creationId xmlns:p14="http://schemas.microsoft.com/office/powerpoint/2010/main" val="965158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Oval 2"/>
          <p:cNvSpPr/>
          <p:nvPr/>
        </p:nvSpPr>
        <p:spPr>
          <a:xfrm>
            <a:off x="4384888" y="930166"/>
            <a:ext cx="3384550" cy="1233919"/>
          </a:xfrm>
          <a:prstGeom prst="ellipse">
            <a:avLst/>
          </a:prstGeom>
          <a:solidFill>
            <a:srgbClr val="002060"/>
          </a:solidFill>
          <a:ln w="25400" cap="flat" cmpd="sng" algn="ctr">
            <a:solidFill>
              <a:srgbClr val="5B9BD5">
                <a:shade val="50000"/>
              </a:srgbClr>
            </a:solidFill>
            <a:prstDash val="solid"/>
          </a:ln>
          <a:effectLst/>
        </p:spPr>
        <p:txBody>
          <a:bodyPr anchor="ctr"/>
          <a:lstStyle/>
          <a:p>
            <a:pPr algn="ctr">
              <a:defRPr/>
            </a:pPr>
            <a:r>
              <a:rPr lang="en-GB" sz="2800" kern="0" dirty="0">
                <a:solidFill>
                  <a:schemeClr val="bg1"/>
                </a:solidFill>
                <a:ea typeface="ＭＳ Ｐゴシック" panose="020B0600070205080204" pitchFamily="34" charset="-128"/>
              </a:rPr>
              <a:t>Police Officer </a:t>
            </a:r>
          </a:p>
          <a:p>
            <a:pPr algn="ctr">
              <a:defRPr/>
            </a:pPr>
            <a:r>
              <a:rPr lang="en-GB" sz="2800" kern="0" dirty="0">
                <a:solidFill>
                  <a:schemeClr val="bg1"/>
                </a:solidFill>
                <a:ea typeface="ＭＳ Ｐゴシック" panose="020B0600070205080204" pitchFamily="34" charset="-128"/>
              </a:rPr>
              <a:t>BELIEVES</a:t>
            </a:r>
          </a:p>
        </p:txBody>
      </p:sp>
      <p:sp>
        <p:nvSpPr>
          <p:cNvPr id="5" name="Oval 4"/>
          <p:cNvSpPr/>
          <p:nvPr/>
        </p:nvSpPr>
        <p:spPr>
          <a:xfrm>
            <a:off x="7442521" y="2028451"/>
            <a:ext cx="3582988" cy="914400"/>
          </a:xfrm>
          <a:prstGeom prst="ellipse">
            <a:avLst/>
          </a:prstGeom>
          <a:solidFill>
            <a:srgbClr val="7030A0"/>
          </a:solidFill>
          <a:ln w="25400" cap="flat" cmpd="sng" algn="ctr">
            <a:solidFill>
              <a:srgbClr val="5B9BD5">
                <a:shade val="50000"/>
              </a:srgbClr>
            </a:solidFill>
            <a:prstDash val="solid"/>
          </a:ln>
          <a:effectLst/>
        </p:spPr>
        <p:txBody>
          <a:bodyPr anchor="ctr"/>
          <a:lstStyle/>
          <a:p>
            <a:pPr algn="ctr">
              <a:defRPr/>
            </a:pPr>
            <a:r>
              <a:rPr lang="en-GB" sz="2400" kern="0" dirty="0">
                <a:solidFill>
                  <a:schemeClr val="bg1"/>
                </a:solidFill>
                <a:ea typeface="ＭＳ Ｐゴシック" panose="020B0600070205080204" pitchFamily="34" charset="-128"/>
              </a:rPr>
              <a:t>Person 16 or over</a:t>
            </a:r>
          </a:p>
        </p:txBody>
      </p:sp>
      <p:sp>
        <p:nvSpPr>
          <p:cNvPr id="6" name="Oval 5"/>
          <p:cNvSpPr/>
          <p:nvPr/>
        </p:nvSpPr>
        <p:spPr>
          <a:xfrm>
            <a:off x="4926171" y="2621285"/>
            <a:ext cx="2301983" cy="914400"/>
          </a:xfrm>
          <a:prstGeom prst="ellipse">
            <a:avLst/>
          </a:prstGeom>
          <a:gradFill rotWithShape="1">
            <a:gsLst>
              <a:gs pos="0">
                <a:srgbClr val="ED7D31">
                  <a:tint val="50000"/>
                  <a:satMod val="300000"/>
                </a:srgbClr>
              </a:gs>
              <a:gs pos="35000">
                <a:srgbClr val="ED7D31">
                  <a:tint val="37000"/>
                  <a:satMod val="300000"/>
                </a:srgbClr>
              </a:gs>
              <a:gs pos="100000">
                <a:srgbClr val="ED7D31">
                  <a:tint val="15000"/>
                  <a:satMod val="350000"/>
                </a:srgbClr>
              </a:gs>
            </a:gsLst>
            <a:lin ang="16200000" scaled="1"/>
          </a:gradFill>
          <a:ln w="9525" cap="flat" cmpd="sng" algn="ctr">
            <a:solidFill>
              <a:srgbClr val="ED7D31">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400" b="1" kern="0" dirty="0">
                <a:ea typeface="ＭＳ Ｐゴシック" panose="020B0600070205080204" pitchFamily="34" charset="-128"/>
              </a:rPr>
              <a:t>ACTIONS</a:t>
            </a:r>
          </a:p>
        </p:txBody>
      </p:sp>
      <p:sp>
        <p:nvSpPr>
          <p:cNvPr id="8" name="Oval 7"/>
          <p:cNvSpPr/>
          <p:nvPr/>
        </p:nvSpPr>
        <p:spPr>
          <a:xfrm>
            <a:off x="6853006" y="3400052"/>
            <a:ext cx="3724378" cy="1531544"/>
          </a:xfrm>
          <a:prstGeom prst="ellipse">
            <a:avLst/>
          </a:prstGeom>
          <a:gradFill rotWithShape="1">
            <a:gsLst>
              <a:gs pos="0">
                <a:srgbClr val="5B9BD5">
                  <a:tint val="50000"/>
                  <a:satMod val="300000"/>
                </a:srgbClr>
              </a:gs>
              <a:gs pos="35000">
                <a:srgbClr val="5B9BD5">
                  <a:tint val="37000"/>
                  <a:satMod val="300000"/>
                </a:srgbClr>
              </a:gs>
              <a:gs pos="100000">
                <a:srgbClr val="5B9BD5">
                  <a:tint val="15000"/>
                  <a:satMod val="350000"/>
                </a:srgbClr>
              </a:gs>
            </a:gsLst>
            <a:lin ang="16200000" scaled="1"/>
          </a:gra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ea typeface="ＭＳ Ｐゴシック" panose="020B0600070205080204" pitchFamily="34" charset="-128"/>
              </a:rPr>
              <a:t>Restraint Propionate to PREVENT ANY LIKELY HARM</a:t>
            </a:r>
          </a:p>
        </p:txBody>
      </p:sp>
      <p:sp>
        <p:nvSpPr>
          <p:cNvPr id="9" name="Oval 8"/>
          <p:cNvSpPr/>
          <p:nvPr/>
        </p:nvSpPr>
        <p:spPr>
          <a:xfrm>
            <a:off x="3880856" y="5075217"/>
            <a:ext cx="4392613" cy="914400"/>
          </a:xfrm>
          <a:prstGeom prst="ellipse">
            <a:avLst/>
          </a:prstGeom>
          <a:gradFill rotWithShape="1">
            <a:gsLst>
              <a:gs pos="0">
                <a:srgbClr val="70AD47">
                  <a:tint val="50000"/>
                  <a:satMod val="300000"/>
                </a:srgbClr>
              </a:gs>
              <a:gs pos="35000">
                <a:srgbClr val="70AD47">
                  <a:tint val="37000"/>
                  <a:satMod val="300000"/>
                </a:srgbClr>
              </a:gs>
              <a:gs pos="100000">
                <a:srgbClr val="70AD47">
                  <a:tint val="15000"/>
                  <a:satMod val="350000"/>
                </a:srgbClr>
              </a:gs>
            </a:gsLst>
            <a:lin ang="16200000" scaled="1"/>
          </a:gradFill>
          <a:ln w="9525" cap="flat" cmpd="sng" algn="ctr">
            <a:solidFill>
              <a:srgbClr val="70AD47">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a:solidFill>
                  <a:prstClr val="black"/>
                </a:solidFill>
                <a:ea typeface="ＭＳ Ｐゴシック" panose="020B0600070205080204" pitchFamily="34" charset="-128"/>
              </a:rPr>
              <a:t>Officer will not incur </a:t>
            </a:r>
            <a:r>
              <a:rPr lang="en-GB" sz="2200" b="1" kern="0" dirty="0" smtClean="0">
                <a:solidFill>
                  <a:prstClr val="black"/>
                </a:solidFill>
                <a:ea typeface="ＭＳ Ｐゴシック" panose="020B0600070205080204" pitchFamily="34" charset="-128"/>
              </a:rPr>
              <a:t>Liability</a:t>
            </a:r>
            <a:endParaRPr lang="en-GB" sz="2200" b="1" kern="0" dirty="0">
              <a:solidFill>
                <a:prstClr val="black"/>
              </a:solidFill>
              <a:ea typeface="ＭＳ Ｐゴシック" panose="020B0600070205080204" pitchFamily="34" charset="-128"/>
            </a:endParaRPr>
          </a:p>
        </p:txBody>
      </p:sp>
      <p:sp>
        <p:nvSpPr>
          <p:cNvPr id="11" name="TextBox 10"/>
          <p:cNvSpPr txBox="1"/>
          <p:nvPr/>
        </p:nvSpPr>
        <p:spPr>
          <a:xfrm>
            <a:off x="1878227" y="140213"/>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Police Interface with MCA 2005</a:t>
            </a:r>
            <a:endParaRPr lang="en-GB" sz="3200" b="1" dirty="0">
              <a:solidFill>
                <a:schemeClr val="bg1"/>
              </a:solidFill>
            </a:endParaRPr>
          </a:p>
        </p:txBody>
      </p:sp>
      <p:sp>
        <p:nvSpPr>
          <p:cNvPr id="12" name="Oval 11"/>
          <p:cNvSpPr/>
          <p:nvPr/>
        </p:nvSpPr>
        <p:spPr>
          <a:xfrm>
            <a:off x="1128817" y="2164085"/>
            <a:ext cx="3582988" cy="914400"/>
          </a:xfrm>
          <a:prstGeom prst="ellipse">
            <a:avLst/>
          </a:prstGeom>
          <a:solidFill>
            <a:srgbClr val="7030A0"/>
          </a:solidFill>
          <a:ln w="25400" cap="flat" cmpd="sng" algn="ctr">
            <a:solidFill>
              <a:srgbClr val="5B9BD5">
                <a:shade val="50000"/>
              </a:srgbClr>
            </a:solidFill>
            <a:prstDash val="solid"/>
          </a:ln>
          <a:effectLst/>
        </p:spPr>
        <p:txBody>
          <a:bodyPr anchor="ctr"/>
          <a:lstStyle/>
          <a:p>
            <a:pPr algn="ctr">
              <a:defRPr/>
            </a:pPr>
            <a:r>
              <a:rPr lang="en-GB" sz="2400" kern="0" dirty="0" smtClean="0">
                <a:solidFill>
                  <a:schemeClr val="bg1"/>
                </a:solidFill>
                <a:ea typeface="ＭＳ Ｐゴシック" panose="020B0600070205080204" pitchFamily="34" charset="-128"/>
              </a:rPr>
              <a:t>Person lacks MENTAL CAPACITY</a:t>
            </a:r>
            <a:endParaRPr lang="en-GB" sz="2400" kern="0" dirty="0">
              <a:solidFill>
                <a:schemeClr val="bg1"/>
              </a:solidFill>
              <a:ea typeface="ＭＳ Ｐゴシック" panose="020B0600070205080204" pitchFamily="34" charset="-128"/>
            </a:endParaRPr>
          </a:p>
        </p:txBody>
      </p:sp>
      <p:sp>
        <p:nvSpPr>
          <p:cNvPr id="13" name="Oval 12"/>
          <p:cNvSpPr/>
          <p:nvPr/>
        </p:nvSpPr>
        <p:spPr>
          <a:xfrm>
            <a:off x="1576941" y="3400052"/>
            <a:ext cx="3724378" cy="1531544"/>
          </a:xfrm>
          <a:prstGeom prst="ellipse">
            <a:avLst/>
          </a:prstGeom>
          <a:gradFill rotWithShape="1">
            <a:gsLst>
              <a:gs pos="0">
                <a:srgbClr val="5B9BD5">
                  <a:tint val="50000"/>
                  <a:satMod val="300000"/>
                </a:srgbClr>
              </a:gs>
              <a:gs pos="35000">
                <a:srgbClr val="5B9BD5">
                  <a:tint val="37000"/>
                  <a:satMod val="300000"/>
                </a:srgbClr>
              </a:gs>
              <a:gs pos="100000">
                <a:srgbClr val="5B9BD5">
                  <a:tint val="15000"/>
                  <a:satMod val="350000"/>
                </a:srgbClr>
              </a:gs>
            </a:gsLst>
            <a:lin ang="16200000" scaled="1"/>
          </a:gradFill>
          <a:ln w="9525" cap="flat" cmpd="sng" algn="ctr">
            <a:solidFill>
              <a:srgbClr val="5B9BD5">
                <a:shade val="95000"/>
                <a:satMod val="105000"/>
              </a:srgbClr>
            </a:solidFill>
            <a:prstDash val="solid"/>
          </a:ln>
          <a:effectLst>
            <a:outerShdw blurRad="40000" dist="20000" dir="5400000" rotWithShape="0">
              <a:srgbClr val="000000">
                <a:alpha val="38000"/>
              </a:srgbClr>
            </a:outerShdw>
          </a:effectLst>
        </p:spPr>
        <p:txBody>
          <a:bodyPr anchor="ctr"/>
          <a:lstStyle/>
          <a:p>
            <a:pPr algn="ctr">
              <a:defRPr/>
            </a:pPr>
            <a:r>
              <a:rPr lang="en-GB" sz="2200" b="1" kern="0" dirty="0" smtClean="0">
                <a:ea typeface="ＭＳ Ｐゴシック" panose="020B0600070205080204" pitchFamily="34" charset="-128"/>
              </a:rPr>
              <a:t>BEST INTEREST</a:t>
            </a:r>
            <a:endParaRPr lang="en-GB" sz="2200" b="1" kern="0" dirty="0">
              <a:ea typeface="ＭＳ Ｐゴシック" panose="020B0600070205080204" pitchFamily="34" charset="-128"/>
            </a:endParaRPr>
          </a:p>
        </p:txBody>
      </p:sp>
    </p:spTree>
    <p:extLst>
      <p:ext uri="{BB962C8B-B14F-4D97-AF65-F5344CB8AC3E}">
        <p14:creationId xmlns:p14="http://schemas.microsoft.com/office/powerpoint/2010/main" val="20425292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animEffect transition="in" filter="fade">
                                      <p:cBhvr>
                                        <p:cTn id="15" dur="500"/>
                                        <p:tgtEl>
                                          <p:spTgt spid="12"/>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Effect transition="in" filter="fade">
                                      <p:cBhvr>
                                        <p:cTn id="25" dur="500"/>
                                        <p:tgtEl>
                                          <p:spTgt spid="1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500"/>
                                        <p:tgtEl>
                                          <p:spTgt spid="8"/>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5" grpId="0" animBg="1"/>
      <p:bldP spid="6" grpId="0" animBg="1"/>
      <p:bldP spid="8" grpId="0" animBg="1"/>
      <p:bldP spid="9" grpId="0" animBg="1"/>
      <p:bldP spid="12" grpId="0" animBg="1"/>
      <p:bldP spid="1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3"/>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631468" y="1093672"/>
            <a:ext cx="4248150"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524408" y="2943646"/>
            <a:ext cx="6718300" cy="11128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6"/>
          <p:cNvPicPr>
            <a:picLocks noChangeAspect="1"/>
          </p:cNvPicPr>
          <p:nvPr/>
        </p:nvPicPr>
        <p:blipFill>
          <a:blip r:embed="rId6">
            <a:extLst>
              <a:ext uri="{28A0092B-C50C-407E-A947-70E740481C1C}">
                <a14:useLocalDpi xmlns:a14="http://schemas.microsoft.com/office/drawing/2010/main" val="0"/>
              </a:ext>
            </a:extLst>
          </a:blip>
          <a:srcRect/>
          <a:stretch>
            <a:fillRect/>
          </a:stretch>
        </p:blipFill>
        <p:spPr bwMode="auto">
          <a:xfrm>
            <a:off x="3366355" y="4538032"/>
            <a:ext cx="4778375"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p:cNvSpPr txBox="1"/>
          <p:nvPr/>
        </p:nvSpPr>
        <p:spPr>
          <a:xfrm>
            <a:off x="531991" y="346650"/>
            <a:ext cx="11108074"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smtClean="0">
                <a:solidFill>
                  <a:schemeClr val="bg1"/>
                </a:solidFill>
              </a:rPr>
              <a:t>Restraint with Person Suffering Mental Disorder </a:t>
            </a:r>
            <a:endParaRPr lang="en-GB" sz="2800" b="1" dirty="0">
              <a:solidFill>
                <a:schemeClr val="bg1"/>
              </a:solidFill>
            </a:endParaRPr>
          </a:p>
        </p:txBody>
      </p:sp>
    </p:spTree>
    <p:extLst>
      <p:ext uri="{BB962C8B-B14F-4D97-AF65-F5344CB8AC3E}">
        <p14:creationId xmlns:p14="http://schemas.microsoft.com/office/powerpoint/2010/main" val="1664638095"/>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a:spLocks noChangeArrowheads="1"/>
          </p:cNvSpPr>
          <p:nvPr/>
        </p:nvSpPr>
        <p:spPr bwMode="auto">
          <a:xfrm>
            <a:off x="1833221" y="5056590"/>
            <a:ext cx="8780463"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0" fontAlgn="base" hangingPunct="0">
              <a:spcBef>
                <a:spcPct val="0"/>
              </a:spcBef>
              <a:spcAft>
                <a:spcPct val="0"/>
              </a:spcAft>
              <a:buFontTx/>
              <a:buNone/>
            </a:pPr>
            <a:r>
              <a:rPr lang="en-GB" altLang="en-US" sz="2400" b="1" u="sng" dirty="0" smtClean="0">
                <a:solidFill>
                  <a:srgbClr val="000000"/>
                </a:solidFill>
                <a:cs typeface="Times New Roman" panose="02020603050405020304" pitchFamily="18" charset="0"/>
              </a:rPr>
              <a:t>Golden Gate Story</a:t>
            </a:r>
          </a:p>
          <a:p>
            <a:pPr algn="ctr" eaLnBrk="0" fontAlgn="base" hangingPunct="0">
              <a:spcBef>
                <a:spcPct val="0"/>
              </a:spcBef>
              <a:spcAft>
                <a:spcPct val="0"/>
              </a:spcAft>
              <a:buFontTx/>
              <a:buNone/>
            </a:pPr>
            <a:r>
              <a:rPr lang="en-GB" altLang="en-US" sz="2400" b="1" dirty="0" smtClean="0">
                <a:cs typeface="Times New Roman" panose="02020603050405020304" pitchFamily="18" charset="0"/>
                <a:hlinkClick r:id="rId4"/>
              </a:rPr>
              <a:t> https://www.youtube.com/watch?v=WcSUs9iZv-g</a:t>
            </a:r>
            <a:endParaRPr lang="en-GB" altLang="en-US" sz="2400" b="1" dirty="0" smtClean="0">
              <a:cs typeface="Times New Roman" panose="02020603050405020304" pitchFamily="18" charset="0"/>
            </a:endParaRPr>
          </a:p>
        </p:txBody>
      </p:sp>
      <p:sp>
        <p:nvSpPr>
          <p:cNvPr id="3" name="TextBox 2"/>
          <p:cNvSpPr txBox="1"/>
          <p:nvPr/>
        </p:nvSpPr>
        <p:spPr>
          <a:xfrm>
            <a:off x="2059227" y="337920"/>
            <a:ext cx="8328454"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smtClean="0">
                <a:solidFill>
                  <a:schemeClr val="bg1"/>
                </a:solidFill>
              </a:rPr>
              <a:t>Golden Gate Story</a:t>
            </a:r>
            <a:endParaRPr lang="en-GB" sz="3200" b="1" dirty="0">
              <a:solidFill>
                <a:schemeClr val="bg1"/>
              </a:solidFill>
            </a:endParaRPr>
          </a:p>
        </p:txBody>
      </p:sp>
      <p:pic>
        <p:nvPicPr>
          <p:cNvPr id="4" name="Picture 3">
            <a:hlinkClick r:id="rId5"/>
          </p:cNvPr>
          <p:cNvPicPr>
            <a:picLocks noChangeAspect="1"/>
          </p:cNvPicPr>
          <p:nvPr/>
        </p:nvPicPr>
        <p:blipFill>
          <a:blip r:embed="rId6"/>
          <a:stretch>
            <a:fillRect/>
          </a:stretch>
        </p:blipFill>
        <p:spPr>
          <a:xfrm>
            <a:off x="10676238" y="4557834"/>
            <a:ext cx="1145779" cy="796508"/>
          </a:xfrm>
          <a:prstGeom prst="rect">
            <a:avLst/>
          </a:prstGeom>
        </p:spPr>
      </p:pic>
      <p:pic>
        <p:nvPicPr>
          <p:cNvPr id="7" name="Picture 6"/>
          <p:cNvPicPr>
            <a:picLocks noChangeAspect="1"/>
          </p:cNvPicPr>
          <p:nvPr/>
        </p:nvPicPr>
        <p:blipFill>
          <a:blip r:embed="rId7"/>
          <a:stretch>
            <a:fillRect/>
          </a:stretch>
        </p:blipFill>
        <p:spPr>
          <a:xfrm>
            <a:off x="3550224" y="1333841"/>
            <a:ext cx="5346459" cy="3557825"/>
          </a:xfrm>
          <a:prstGeom prst="rect">
            <a:avLst/>
          </a:prstGeom>
        </p:spPr>
      </p:pic>
    </p:spTree>
    <p:extLst>
      <p:ext uri="{BB962C8B-B14F-4D97-AF65-F5344CB8AC3E}">
        <p14:creationId xmlns:p14="http://schemas.microsoft.com/office/powerpoint/2010/main" val="123531633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a:stretch>
            <a:fillRect/>
          </a:stretch>
        </p:blipFill>
        <p:spPr>
          <a:xfrm>
            <a:off x="3314700" y="1116040"/>
            <a:ext cx="5511841" cy="4020199"/>
          </a:xfrm>
          <a:prstGeom prst="rect">
            <a:avLst/>
          </a:prstGeom>
        </p:spPr>
      </p:pic>
    </p:spTree>
    <p:extLst>
      <p:ext uri="{BB962C8B-B14F-4D97-AF65-F5344CB8AC3E}">
        <p14:creationId xmlns:p14="http://schemas.microsoft.com/office/powerpoint/2010/main" val="2801965479"/>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730</TotalTime>
  <Words>5611</Words>
  <Application>Microsoft Office PowerPoint</Application>
  <PresentationFormat>Widescreen</PresentationFormat>
  <Paragraphs>696</Paragraphs>
  <Slides>36</Slides>
  <Notes>36</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36</vt:i4>
      </vt:variant>
    </vt:vector>
  </HeadingPairs>
  <TitlesOfParts>
    <vt:vector size="46" baseType="lpstr">
      <vt:lpstr>ＭＳ Ｐゴシック</vt:lpstr>
      <vt:lpstr>Arial</vt:lpstr>
      <vt:lpstr>Calibri</vt:lpstr>
      <vt:lpstr>Calibri Light</vt:lpstr>
      <vt:lpstr>Microsoft Sans Serif</vt:lpstr>
      <vt:lpstr>Tahoma</vt:lpstr>
      <vt:lpstr>Times New Roman</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110</cp:revision>
  <dcterms:created xsi:type="dcterms:W3CDTF">2018-01-30T11:09:50Z</dcterms:created>
  <dcterms:modified xsi:type="dcterms:W3CDTF">2019-03-13T10:56:06Z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10685afa-3f1d-4623-80d4-aabba204e8e0</vt:lpwstr>
  </property>
  <property fmtid="{D5CDD505-2E9C-101B-9397-08002B2CF9AE}" pid="3" name="Protective Marking Classification">
    <vt:lpwstr>OFFICIAL - NO MARKING</vt:lpwstr>
  </property>
  <property fmtid="{D5CDD505-2E9C-101B-9397-08002B2CF9AE}" pid="4" name="Additional Descriptor">
    <vt:lpwstr/>
  </property>
  <property fmtid="{D5CDD505-2E9C-101B-9397-08002B2CF9AE}" pid="5" name="Impact Level">
    <vt:i4>0</vt:i4>
  </property>
  <property fmtid="{D5CDD505-2E9C-101B-9397-08002B2CF9AE}" pid="6" name="Classification">
    <vt:lpwstr>OFFICIAL</vt:lpwstr>
  </property>
  <property fmtid="{D5CDD505-2E9C-101B-9397-08002B2CF9AE}" pid="7" name="Visibility">
    <vt:lpwstr>NOT VISIBLE</vt:lpwstr>
  </property>
</Properties>
</file>