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7"/>
  </p:notesMasterIdLst>
  <p:handoutMasterIdLst>
    <p:handoutMasterId r:id="rId18"/>
  </p:handoutMasterIdLst>
  <p:sldIdLst>
    <p:sldId id="256" r:id="rId5"/>
    <p:sldId id="268" r:id="rId6"/>
    <p:sldId id="269" r:id="rId7"/>
    <p:sldId id="266" r:id="rId8"/>
    <p:sldId id="270" r:id="rId9"/>
    <p:sldId id="267" r:id="rId10"/>
    <p:sldId id="263" r:id="rId11"/>
    <p:sldId id="262" r:id="rId12"/>
    <p:sldId id="273" r:id="rId13"/>
    <p:sldId id="271" r:id="rId14"/>
    <p:sldId id="272"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7463" autoAdjust="0"/>
  </p:normalViewPr>
  <p:slideViewPr>
    <p:cSldViewPr snapToGrid="0">
      <p:cViewPr varScale="1">
        <p:scale>
          <a:sx n="48" d="100"/>
          <a:sy n="48" d="100"/>
        </p:scale>
        <p:origin x="1578" y="60"/>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6E7B1F-11A0-4ADF-9E46-DD626695FD1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A07AEC-60A2-42BD-8106-58493A3A607D}">
      <dgm:prSet/>
      <dgm:spPr/>
      <dgm:t>
        <a:bodyPr/>
        <a:lstStyle/>
        <a:p>
          <a:r>
            <a:rPr lang="en-GB" dirty="0"/>
            <a:t>Being ahead of competitors by taking a risk  </a:t>
          </a:r>
          <a:endParaRPr lang="en-US" dirty="0"/>
        </a:p>
      </dgm:t>
    </dgm:pt>
    <dgm:pt modelId="{9281CDCE-8BB6-41CC-B5F8-AAF7E9BBB304}" type="parTrans" cxnId="{6E033C3C-9EFA-4E1A-94AC-1FC6C532F02A}">
      <dgm:prSet/>
      <dgm:spPr/>
      <dgm:t>
        <a:bodyPr/>
        <a:lstStyle/>
        <a:p>
          <a:endParaRPr lang="en-US"/>
        </a:p>
      </dgm:t>
    </dgm:pt>
    <dgm:pt modelId="{ACC366D6-BDDB-443F-99EC-2B8965318826}" type="sibTrans" cxnId="{6E033C3C-9EFA-4E1A-94AC-1FC6C532F02A}">
      <dgm:prSet/>
      <dgm:spPr/>
      <dgm:t>
        <a:bodyPr/>
        <a:lstStyle/>
        <a:p>
          <a:endParaRPr lang="en-US"/>
        </a:p>
      </dgm:t>
    </dgm:pt>
    <dgm:pt modelId="{6079E3F7-9505-4ABC-9865-ECEE8555387B}">
      <dgm:prSet/>
      <dgm:spPr/>
      <dgm:t>
        <a:bodyPr/>
        <a:lstStyle/>
        <a:p>
          <a:r>
            <a:rPr lang="en-GB" dirty="0"/>
            <a:t>The brand customer loyalty </a:t>
          </a:r>
          <a:endParaRPr lang="en-US" dirty="0"/>
        </a:p>
      </dgm:t>
    </dgm:pt>
    <dgm:pt modelId="{A127C9C6-908A-48AA-8C5C-EEF5A87FF506}" type="parTrans" cxnId="{E96708F9-8F30-47F5-A4D8-6666F1B528B2}">
      <dgm:prSet/>
      <dgm:spPr/>
      <dgm:t>
        <a:bodyPr/>
        <a:lstStyle/>
        <a:p>
          <a:endParaRPr lang="en-US"/>
        </a:p>
      </dgm:t>
    </dgm:pt>
    <dgm:pt modelId="{02036960-CF7C-491A-A303-729873817A2B}" type="sibTrans" cxnId="{E96708F9-8F30-47F5-A4D8-6666F1B528B2}">
      <dgm:prSet/>
      <dgm:spPr/>
      <dgm:t>
        <a:bodyPr/>
        <a:lstStyle/>
        <a:p>
          <a:endParaRPr lang="en-US"/>
        </a:p>
      </dgm:t>
    </dgm:pt>
    <dgm:pt modelId="{64203D39-97F9-442D-9FD4-A4F97B025406}">
      <dgm:prSet/>
      <dgm:spPr/>
      <dgm:t>
        <a:bodyPr/>
        <a:lstStyle/>
        <a:p>
          <a:r>
            <a:rPr lang="en-GB" dirty="0"/>
            <a:t>Recognising the employee retention such as employee of the month etc</a:t>
          </a:r>
          <a:endParaRPr lang="en-US" dirty="0"/>
        </a:p>
      </dgm:t>
    </dgm:pt>
    <dgm:pt modelId="{7358BC10-DF15-416C-91C0-09A4DEE8399D}" type="parTrans" cxnId="{3F97817F-081C-46D6-BB85-045668E2B93E}">
      <dgm:prSet/>
      <dgm:spPr/>
      <dgm:t>
        <a:bodyPr/>
        <a:lstStyle/>
        <a:p>
          <a:endParaRPr lang="en-US"/>
        </a:p>
      </dgm:t>
    </dgm:pt>
    <dgm:pt modelId="{8D79766A-EC3B-46A6-AB68-B694A1AB0FA0}" type="sibTrans" cxnId="{3F97817F-081C-46D6-BB85-045668E2B93E}">
      <dgm:prSet/>
      <dgm:spPr/>
      <dgm:t>
        <a:bodyPr/>
        <a:lstStyle/>
        <a:p>
          <a:endParaRPr lang="en-US"/>
        </a:p>
      </dgm:t>
    </dgm:pt>
    <dgm:pt modelId="{BC514B60-9F33-4E7B-93C0-1FFBC0468B42}">
      <dgm:prSet/>
      <dgm:spPr/>
      <dgm:t>
        <a:bodyPr/>
        <a:lstStyle/>
        <a:p>
          <a:r>
            <a:rPr lang="en-GB" dirty="0"/>
            <a:t>Controlling submissions </a:t>
          </a:r>
          <a:endParaRPr lang="en-US" dirty="0"/>
        </a:p>
      </dgm:t>
    </dgm:pt>
    <dgm:pt modelId="{AFFAE088-2E94-4CE9-A4BA-9DDEF4F6C398}" type="parTrans" cxnId="{167B6347-56DF-4074-9602-095E894CB260}">
      <dgm:prSet/>
      <dgm:spPr/>
      <dgm:t>
        <a:bodyPr/>
        <a:lstStyle/>
        <a:p>
          <a:endParaRPr lang="en-US"/>
        </a:p>
      </dgm:t>
    </dgm:pt>
    <dgm:pt modelId="{E83B402C-32C7-4C93-A55A-5DC64CD24FA6}" type="sibTrans" cxnId="{167B6347-56DF-4074-9602-095E894CB260}">
      <dgm:prSet/>
      <dgm:spPr/>
      <dgm:t>
        <a:bodyPr/>
        <a:lstStyle/>
        <a:p>
          <a:endParaRPr lang="en-US"/>
        </a:p>
      </dgm:t>
    </dgm:pt>
    <dgm:pt modelId="{A517096D-3ABA-489D-B7D0-145597A3499F}">
      <dgm:prSet/>
      <dgm:spPr/>
      <dgm:t>
        <a:bodyPr/>
        <a:lstStyle/>
        <a:p>
          <a:r>
            <a:rPr lang="en-GB" dirty="0"/>
            <a:t>Improved brand value for both employees and customers</a:t>
          </a:r>
          <a:endParaRPr lang="en-US" dirty="0"/>
        </a:p>
      </dgm:t>
    </dgm:pt>
    <dgm:pt modelId="{9CBE428B-9437-4349-BCB4-8F86906A4C08}" type="parTrans" cxnId="{5DF58E2A-9626-4478-B823-6956047D6952}">
      <dgm:prSet/>
      <dgm:spPr/>
      <dgm:t>
        <a:bodyPr/>
        <a:lstStyle/>
        <a:p>
          <a:endParaRPr lang="en-US"/>
        </a:p>
      </dgm:t>
    </dgm:pt>
    <dgm:pt modelId="{DDF170AD-281B-4B4B-81FE-10FC77B38A8A}" type="sibTrans" cxnId="{5DF58E2A-9626-4478-B823-6956047D6952}">
      <dgm:prSet/>
      <dgm:spPr/>
      <dgm:t>
        <a:bodyPr/>
        <a:lstStyle/>
        <a:p>
          <a:endParaRPr lang="en-US"/>
        </a:p>
      </dgm:t>
    </dgm:pt>
    <dgm:pt modelId="{CC5978FB-58F2-4608-AC2A-2B499FAF9301}" type="pres">
      <dgm:prSet presAssocID="{076E7B1F-11A0-4ADF-9E46-DD626695FD1F}" presName="root" presStyleCnt="0">
        <dgm:presLayoutVars>
          <dgm:dir/>
          <dgm:resizeHandles val="exact"/>
        </dgm:presLayoutVars>
      </dgm:prSet>
      <dgm:spPr/>
    </dgm:pt>
    <dgm:pt modelId="{C0212E68-E8FF-4B8F-8A5F-17260058C3C6}" type="pres">
      <dgm:prSet presAssocID="{F8A07AEC-60A2-42BD-8106-58493A3A607D}" presName="compNode" presStyleCnt="0"/>
      <dgm:spPr/>
    </dgm:pt>
    <dgm:pt modelId="{71679C38-90D3-4AA3-8B6E-BB8351BA05F2}" type="pres">
      <dgm:prSet presAssocID="{F8A07AEC-60A2-42BD-8106-58493A3A607D}" presName="bgRect" presStyleLbl="bgShp" presStyleIdx="0" presStyleCnt="5"/>
      <dgm:spPr/>
    </dgm:pt>
    <dgm:pt modelId="{94B9ACDA-1092-4C29-B3ED-2524AF6D6D42}" type="pres">
      <dgm:prSet presAssocID="{F8A07AEC-60A2-42BD-8106-58493A3A607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2960893D-801E-4616-803A-FA4D47470C72}" type="pres">
      <dgm:prSet presAssocID="{F8A07AEC-60A2-42BD-8106-58493A3A607D}" presName="spaceRect" presStyleCnt="0"/>
      <dgm:spPr/>
    </dgm:pt>
    <dgm:pt modelId="{873F5FE0-2ED6-4AA6-A436-AE0B33A25ABC}" type="pres">
      <dgm:prSet presAssocID="{F8A07AEC-60A2-42BD-8106-58493A3A607D}" presName="parTx" presStyleLbl="revTx" presStyleIdx="0" presStyleCnt="5">
        <dgm:presLayoutVars>
          <dgm:chMax val="0"/>
          <dgm:chPref val="0"/>
        </dgm:presLayoutVars>
      </dgm:prSet>
      <dgm:spPr/>
    </dgm:pt>
    <dgm:pt modelId="{A69143C1-F1AE-4BC8-A5B1-8D105BA07C73}" type="pres">
      <dgm:prSet presAssocID="{ACC366D6-BDDB-443F-99EC-2B8965318826}" presName="sibTrans" presStyleCnt="0"/>
      <dgm:spPr/>
    </dgm:pt>
    <dgm:pt modelId="{6AEFA903-23E2-44F4-BD84-E9317EE93EBA}" type="pres">
      <dgm:prSet presAssocID="{6079E3F7-9505-4ABC-9865-ECEE8555387B}" presName="compNode" presStyleCnt="0"/>
      <dgm:spPr/>
    </dgm:pt>
    <dgm:pt modelId="{20583513-FD83-4784-B34D-0AC74326605A}" type="pres">
      <dgm:prSet presAssocID="{6079E3F7-9505-4ABC-9865-ECEE8555387B}" presName="bgRect" presStyleLbl="bgShp" presStyleIdx="1" presStyleCnt="5"/>
      <dgm:spPr/>
    </dgm:pt>
    <dgm:pt modelId="{053E0AF5-9CE1-414B-A898-D32DC124D7CA}" type="pres">
      <dgm:prSet presAssocID="{6079E3F7-9505-4ABC-9865-ECEE8555387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91D8028-9B10-43E1-A9BE-A0E35782E770}" type="pres">
      <dgm:prSet presAssocID="{6079E3F7-9505-4ABC-9865-ECEE8555387B}" presName="spaceRect" presStyleCnt="0"/>
      <dgm:spPr/>
    </dgm:pt>
    <dgm:pt modelId="{BE21099E-8072-4D07-A4AD-E4D4A3905DB4}" type="pres">
      <dgm:prSet presAssocID="{6079E3F7-9505-4ABC-9865-ECEE8555387B}" presName="parTx" presStyleLbl="revTx" presStyleIdx="1" presStyleCnt="5">
        <dgm:presLayoutVars>
          <dgm:chMax val="0"/>
          <dgm:chPref val="0"/>
        </dgm:presLayoutVars>
      </dgm:prSet>
      <dgm:spPr/>
    </dgm:pt>
    <dgm:pt modelId="{2B24C0EF-FB33-4A7F-932B-B32163102311}" type="pres">
      <dgm:prSet presAssocID="{02036960-CF7C-491A-A303-729873817A2B}" presName="sibTrans" presStyleCnt="0"/>
      <dgm:spPr/>
    </dgm:pt>
    <dgm:pt modelId="{1B9D7D92-F58F-47C2-9EBD-407FB76E4513}" type="pres">
      <dgm:prSet presAssocID="{64203D39-97F9-442D-9FD4-A4F97B025406}" presName="compNode" presStyleCnt="0"/>
      <dgm:spPr/>
    </dgm:pt>
    <dgm:pt modelId="{FA8788AC-2A3A-48A9-B65D-9C5D3C6BE16C}" type="pres">
      <dgm:prSet presAssocID="{64203D39-97F9-442D-9FD4-A4F97B025406}" presName="bgRect" presStyleLbl="bgShp" presStyleIdx="2" presStyleCnt="5"/>
      <dgm:spPr/>
    </dgm:pt>
    <dgm:pt modelId="{A1889F60-DB24-4C35-884E-D3B0FEA0CD9A}" type="pres">
      <dgm:prSet presAssocID="{64203D39-97F9-442D-9FD4-A4F97B02540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F1DD2700-D816-4BD7-9842-BCB3F447B543}" type="pres">
      <dgm:prSet presAssocID="{64203D39-97F9-442D-9FD4-A4F97B025406}" presName="spaceRect" presStyleCnt="0"/>
      <dgm:spPr/>
    </dgm:pt>
    <dgm:pt modelId="{BB9A0CC6-BE7D-42F0-8E2C-EAAB75A13B23}" type="pres">
      <dgm:prSet presAssocID="{64203D39-97F9-442D-9FD4-A4F97B025406}" presName="parTx" presStyleLbl="revTx" presStyleIdx="2" presStyleCnt="5">
        <dgm:presLayoutVars>
          <dgm:chMax val="0"/>
          <dgm:chPref val="0"/>
        </dgm:presLayoutVars>
      </dgm:prSet>
      <dgm:spPr/>
    </dgm:pt>
    <dgm:pt modelId="{57C9B52D-AA2B-44FB-AA01-4A2A60FD15CF}" type="pres">
      <dgm:prSet presAssocID="{8D79766A-EC3B-46A6-AB68-B694A1AB0FA0}" presName="sibTrans" presStyleCnt="0"/>
      <dgm:spPr/>
    </dgm:pt>
    <dgm:pt modelId="{1AF09589-2AFE-4626-9D5A-21458D70073B}" type="pres">
      <dgm:prSet presAssocID="{BC514B60-9F33-4E7B-93C0-1FFBC0468B42}" presName="compNode" presStyleCnt="0"/>
      <dgm:spPr/>
    </dgm:pt>
    <dgm:pt modelId="{42A9C249-A194-479D-830B-8F11183DB007}" type="pres">
      <dgm:prSet presAssocID="{BC514B60-9F33-4E7B-93C0-1FFBC0468B42}" presName="bgRect" presStyleLbl="bgShp" presStyleIdx="3" presStyleCnt="5"/>
      <dgm:spPr/>
    </dgm:pt>
    <dgm:pt modelId="{C6CF4754-B3D1-4F08-82AC-9279064B74F4}" type="pres">
      <dgm:prSet presAssocID="{BC514B60-9F33-4E7B-93C0-1FFBC0468B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1D59A60-4AC2-4477-9251-3721A1E6296B}" type="pres">
      <dgm:prSet presAssocID="{BC514B60-9F33-4E7B-93C0-1FFBC0468B42}" presName="spaceRect" presStyleCnt="0"/>
      <dgm:spPr/>
    </dgm:pt>
    <dgm:pt modelId="{B1FA40B5-71CA-45DC-8BC3-321106008B72}" type="pres">
      <dgm:prSet presAssocID="{BC514B60-9F33-4E7B-93C0-1FFBC0468B42}" presName="parTx" presStyleLbl="revTx" presStyleIdx="3" presStyleCnt="5">
        <dgm:presLayoutVars>
          <dgm:chMax val="0"/>
          <dgm:chPref val="0"/>
        </dgm:presLayoutVars>
      </dgm:prSet>
      <dgm:spPr/>
    </dgm:pt>
    <dgm:pt modelId="{6DB6E318-EA6F-48EA-925E-0A91F780A88B}" type="pres">
      <dgm:prSet presAssocID="{E83B402C-32C7-4C93-A55A-5DC64CD24FA6}" presName="sibTrans" presStyleCnt="0"/>
      <dgm:spPr/>
    </dgm:pt>
    <dgm:pt modelId="{365A861A-6646-4034-8164-D6128E0DC832}" type="pres">
      <dgm:prSet presAssocID="{A517096D-3ABA-489D-B7D0-145597A3499F}" presName="compNode" presStyleCnt="0"/>
      <dgm:spPr/>
    </dgm:pt>
    <dgm:pt modelId="{7D45A417-F5BB-4984-99BF-41D596C491D4}" type="pres">
      <dgm:prSet presAssocID="{A517096D-3ABA-489D-B7D0-145597A3499F}" presName="bgRect" presStyleLbl="bgShp" presStyleIdx="4" presStyleCnt="5"/>
      <dgm:spPr/>
    </dgm:pt>
    <dgm:pt modelId="{E67ECF13-A811-4174-B009-8C5720C5017F}" type="pres">
      <dgm:prSet presAssocID="{A517096D-3ABA-489D-B7D0-145597A3499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2EF54982-E4BB-4800-AED1-03122C7921E9}" type="pres">
      <dgm:prSet presAssocID="{A517096D-3ABA-489D-B7D0-145597A3499F}" presName="spaceRect" presStyleCnt="0"/>
      <dgm:spPr/>
    </dgm:pt>
    <dgm:pt modelId="{AD54819D-5D87-41E1-A2D7-BABE0FEA8156}" type="pres">
      <dgm:prSet presAssocID="{A517096D-3ABA-489D-B7D0-145597A3499F}" presName="parTx" presStyleLbl="revTx" presStyleIdx="4" presStyleCnt="5">
        <dgm:presLayoutVars>
          <dgm:chMax val="0"/>
          <dgm:chPref val="0"/>
        </dgm:presLayoutVars>
      </dgm:prSet>
      <dgm:spPr/>
    </dgm:pt>
  </dgm:ptLst>
  <dgm:cxnLst>
    <dgm:cxn modelId="{1F3D1505-07C3-463B-B368-6B48F165455C}" type="presOf" srcId="{64203D39-97F9-442D-9FD4-A4F97B025406}" destId="{BB9A0CC6-BE7D-42F0-8E2C-EAAB75A13B23}" srcOrd="0" destOrd="0" presId="urn:microsoft.com/office/officeart/2018/2/layout/IconVerticalSolidList"/>
    <dgm:cxn modelId="{D81D9212-4102-4E2F-B0C6-79A32E7496EC}" type="presOf" srcId="{F8A07AEC-60A2-42BD-8106-58493A3A607D}" destId="{873F5FE0-2ED6-4AA6-A436-AE0B33A25ABC}" srcOrd="0" destOrd="0" presId="urn:microsoft.com/office/officeart/2018/2/layout/IconVerticalSolidList"/>
    <dgm:cxn modelId="{5DF58E2A-9626-4478-B823-6956047D6952}" srcId="{076E7B1F-11A0-4ADF-9E46-DD626695FD1F}" destId="{A517096D-3ABA-489D-B7D0-145597A3499F}" srcOrd="4" destOrd="0" parTransId="{9CBE428B-9437-4349-BCB4-8F86906A4C08}" sibTransId="{DDF170AD-281B-4B4B-81FE-10FC77B38A8A}"/>
    <dgm:cxn modelId="{47F9D938-C9E8-48A6-B2E5-C4E6688D3AC1}" type="presOf" srcId="{BC514B60-9F33-4E7B-93C0-1FFBC0468B42}" destId="{B1FA40B5-71CA-45DC-8BC3-321106008B72}" srcOrd="0" destOrd="0" presId="urn:microsoft.com/office/officeart/2018/2/layout/IconVerticalSolidList"/>
    <dgm:cxn modelId="{6E033C3C-9EFA-4E1A-94AC-1FC6C532F02A}" srcId="{076E7B1F-11A0-4ADF-9E46-DD626695FD1F}" destId="{F8A07AEC-60A2-42BD-8106-58493A3A607D}" srcOrd="0" destOrd="0" parTransId="{9281CDCE-8BB6-41CC-B5F8-AAF7E9BBB304}" sibTransId="{ACC366D6-BDDB-443F-99EC-2B8965318826}"/>
    <dgm:cxn modelId="{4520A363-908A-42EA-B9F5-B24F3BE7F5AE}" type="presOf" srcId="{076E7B1F-11A0-4ADF-9E46-DD626695FD1F}" destId="{CC5978FB-58F2-4608-AC2A-2B499FAF9301}" srcOrd="0" destOrd="0" presId="urn:microsoft.com/office/officeart/2018/2/layout/IconVerticalSolidList"/>
    <dgm:cxn modelId="{167B6347-56DF-4074-9602-095E894CB260}" srcId="{076E7B1F-11A0-4ADF-9E46-DD626695FD1F}" destId="{BC514B60-9F33-4E7B-93C0-1FFBC0468B42}" srcOrd="3" destOrd="0" parTransId="{AFFAE088-2E94-4CE9-A4BA-9DDEF4F6C398}" sibTransId="{E83B402C-32C7-4C93-A55A-5DC64CD24FA6}"/>
    <dgm:cxn modelId="{3F97817F-081C-46D6-BB85-045668E2B93E}" srcId="{076E7B1F-11A0-4ADF-9E46-DD626695FD1F}" destId="{64203D39-97F9-442D-9FD4-A4F97B025406}" srcOrd="2" destOrd="0" parTransId="{7358BC10-DF15-416C-91C0-09A4DEE8399D}" sibTransId="{8D79766A-EC3B-46A6-AB68-B694A1AB0FA0}"/>
    <dgm:cxn modelId="{CE0C0ABA-BE2D-4C90-9401-CFBFC432914A}" type="presOf" srcId="{6079E3F7-9505-4ABC-9865-ECEE8555387B}" destId="{BE21099E-8072-4D07-A4AD-E4D4A3905DB4}" srcOrd="0" destOrd="0" presId="urn:microsoft.com/office/officeart/2018/2/layout/IconVerticalSolidList"/>
    <dgm:cxn modelId="{63FF98C6-F95D-4C1F-883A-2862F6C4734B}" type="presOf" srcId="{A517096D-3ABA-489D-B7D0-145597A3499F}" destId="{AD54819D-5D87-41E1-A2D7-BABE0FEA8156}" srcOrd="0" destOrd="0" presId="urn:microsoft.com/office/officeart/2018/2/layout/IconVerticalSolidList"/>
    <dgm:cxn modelId="{E96708F9-8F30-47F5-A4D8-6666F1B528B2}" srcId="{076E7B1F-11A0-4ADF-9E46-DD626695FD1F}" destId="{6079E3F7-9505-4ABC-9865-ECEE8555387B}" srcOrd="1" destOrd="0" parTransId="{A127C9C6-908A-48AA-8C5C-EEF5A87FF506}" sibTransId="{02036960-CF7C-491A-A303-729873817A2B}"/>
    <dgm:cxn modelId="{48267890-4DD2-4BA2-B71E-695BF4D75A24}" type="presParOf" srcId="{CC5978FB-58F2-4608-AC2A-2B499FAF9301}" destId="{C0212E68-E8FF-4B8F-8A5F-17260058C3C6}" srcOrd="0" destOrd="0" presId="urn:microsoft.com/office/officeart/2018/2/layout/IconVerticalSolidList"/>
    <dgm:cxn modelId="{FB13ADC7-2B28-4050-AFB7-04124C1C0766}" type="presParOf" srcId="{C0212E68-E8FF-4B8F-8A5F-17260058C3C6}" destId="{71679C38-90D3-4AA3-8B6E-BB8351BA05F2}" srcOrd="0" destOrd="0" presId="urn:microsoft.com/office/officeart/2018/2/layout/IconVerticalSolidList"/>
    <dgm:cxn modelId="{745D034F-2928-4D9B-A4F7-409EF6A7287F}" type="presParOf" srcId="{C0212E68-E8FF-4B8F-8A5F-17260058C3C6}" destId="{94B9ACDA-1092-4C29-B3ED-2524AF6D6D42}" srcOrd="1" destOrd="0" presId="urn:microsoft.com/office/officeart/2018/2/layout/IconVerticalSolidList"/>
    <dgm:cxn modelId="{E76F0022-DF57-4A87-89B3-02AD9B71D674}" type="presParOf" srcId="{C0212E68-E8FF-4B8F-8A5F-17260058C3C6}" destId="{2960893D-801E-4616-803A-FA4D47470C72}" srcOrd="2" destOrd="0" presId="urn:microsoft.com/office/officeart/2018/2/layout/IconVerticalSolidList"/>
    <dgm:cxn modelId="{E3F98D81-86E8-4A1D-BBD5-B236A2294763}" type="presParOf" srcId="{C0212E68-E8FF-4B8F-8A5F-17260058C3C6}" destId="{873F5FE0-2ED6-4AA6-A436-AE0B33A25ABC}" srcOrd="3" destOrd="0" presId="urn:microsoft.com/office/officeart/2018/2/layout/IconVerticalSolidList"/>
    <dgm:cxn modelId="{551EB313-D3A9-47BA-9FBC-ED5996C2ECAD}" type="presParOf" srcId="{CC5978FB-58F2-4608-AC2A-2B499FAF9301}" destId="{A69143C1-F1AE-4BC8-A5B1-8D105BA07C73}" srcOrd="1" destOrd="0" presId="urn:microsoft.com/office/officeart/2018/2/layout/IconVerticalSolidList"/>
    <dgm:cxn modelId="{CA33175B-2B0E-4E34-8131-33EAB3C47AFE}" type="presParOf" srcId="{CC5978FB-58F2-4608-AC2A-2B499FAF9301}" destId="{6AEFA903-23E2-44F4-BD84-E9317EE93EBA}" srcOrd="2" destOrd="0" presId="urn:microsoft.com/office/officeart/2018/2/layout/IconVerticalSolidList"/>
    <dgm:cxn modelId="{00973B15-06A3-43D6-A512-AD7C767FB537}" type="presParOf" srcId="{6AEFA903-23E2-44F4-BD84-E9317EE93EBA}" destId="{20583513-FD83-4784-B34D-0AC74326605A}" srcOrd="0" destOrd="0" presId="urn:microsoft.com/office/officeart/2018/2/layout/IconVerticalSolidList"/>
    <dgm:cxn modelId="{725D0102-D655-4AC0-93B2-45F2035D8C8C}" type="presParOf" srcId="{6AEFA903-23E2-44F4-BD84-E9317EE93EBA}" destId="{053E0AF5-9CE1-414B-A898-D32DC124D7CA}" srcOrd="1" destOrd="0" presId="urn:microsoft.com/office/officeart/2018/2/layout/IconVerticalSolidList"/>
    <dgm:cxn modelId="{0C3262C9-2B51-4217-82E6-84FAEA8FA962}" type="presParOf" srcId="{6AEFA903-23E2-44F4-BD84-E9317EE93EBA}" destId="{F91D8028-9B10-43E1-A9BE-A0E35782E770}" srcOrd="2" destOrd="0" presId="urn:microsoft.com/office/officeart/2018/2/layout/IconVerticalSolidList"/>
    <dgm:cxn modelId="{EC5F4385-ACA3-42F7-BA8A-C8EE185746D9}" type="presParOf" srcId="{6AEFA903-23E2-44F4-BD84-E9317EE93EBA}" destId="{BE21099E-8072-4D07-A4AD-E4D4A3905DB4}" srcOrd="3" destOrd="0" presId="urn:microsoft.com/office/officeart/2018/2/layout/IconVerticalSolidList"/>
    <dgm:cxn modelId="{53FBF394-7C5D-4E6A-99B9-6D55A2011521}" type="presParOf" srcId="{CC5978FB-58F2-4608-AC2A-2B499FAF9301}" destId="{2B24C0EF-FB33-4A7F-932B-B32163102311}" srcOrd="3" destOrd="0" presId="urn:microsoft.com/office/officeart/2018/2/layout/IconVerticalSolidList"/>
    <dgm:cxn modelId="{3DB8CFAF-D8AE-4A5B-9DD5-234B6F634A01}" type="presParOf" srcId="{CC5978FB-58F2-4608-AC2A-2B499FAF9301}" destId="{1B9D7D92-F58F-47C2-9EBD-407FB76E4513}" srcOrd="4" destOrd="0" presId="urn:microsoft.com/office/officeart/2018/2/layout/IconVerticalSolidList"/>
    <dgm:cxn modelId="{3B3B738F-8448-43CE-A616-76D2485A3AB8}" type="presParOf" srcId="{1B9D7D92-F58F-47C2-9EBD-407FB76E4513}" destId="{FA8788AC-2A3A-48A9-B65D-9C5D3C6BE16C}" srcOrd="0" destOrd="0" presId="urn:microsoft.com/office/officeart/2018/2/layout/IconVerticalSolidList"/>
    <dgm:cxn modelId="{493C9B1A-9BDC-4D00-B2C4-AD11CDE5CB3D}" type="presParOf" srcId="{1B9D7D92-F58F-47C2-9EBD-407FB76E4513}" destId="{A1889F60-DB24-4C35-884E-D3B0FEA0CD9A}" srcOrd="1" destOrd="0" presId="urn:microsoft.com/office/officeart/2018/2/layout/IconVerticalSolidList"/>
    <dgm:cxn modelId="{2316FCA1-C4C8-41D5-A290-9454F474C62D}" type="presParOf" srcId="{1B9D7D92-F58F-47C2-9EBD-407FB76E4513}" destId="{F1DD2700-D816-4BD7-9842-BCB3F447B543}" srcOrd="2" destOrd="0" presId="urn:microsoft.com/office/officeart/2018/2/layout/IconVerticalSolidList"/>
    <dgm:cxn modelId="{F02A2D8F-C12F-48F5-9804-F0247C3A407D}" type="presParOf" srcId="{1B9D7D92-F58F-47C2-9EBD-407FB76E4513}" destId="{BB9A0CC6-BE7D-42F0-8E2C-EAAB75A13B23}" srcOrd="3" destOrd="0" presId="urn:microsoft.com/office/officeart/2018/2/layout/IconVerticalSolidList"/>
    <dgm:cxn modelId="{E22AD127-49EE-47F9-8B08-83751385A179}" type="presParOf" srcId="{CC5978FB-58F2-4608-AC2A-2B499FAF9301}" destId="{57C9B52D-AA2B-44FB-AA01-4A2A60FD15CF}" srcOrd="5" destOrd="0" presId="urn:microsoft.com/office/officeart/2018/2/layout/IconVerticalSolidList"/>
    <dgm:cxn modelId="{A0E7404B-1FBF-4DFC-B6A7-6A2EB76D2088}" type="presParOf" srcId="{CC5978FB-58F2-4608-AC2A-2B499FAF9301}" destId="{1AF09589-2AFE-4626-9D5A-21458D70073B}" srcOrd="6" destOrd="0" presId="urn:microsoft.com/office/officeart/2018/2/layout/IconVerticalSolidList"/>
    <dgm:cxn modelId="{346B61AB-2265-47E9-907F-175E35BD54B9}" type="presParOf" srcId="{1AF09589-2AFE-4626-9D5A-21458D70073B}" destId="{42A9C249-A194-479D-830B-8F11183DB007}" srcOrd="0" destOrd="0" presId="urn:microsoft.com/office/officeart/2018/2/layout/IconVerticalSolidList"/>
    <dgm:cxn modelId="{023AC26C-8171-4B36-AC8E-9C67F4A66A88}" type="presParOf" srcId="{1AF09589-2AFE-4626-9D5A-21458D70073B}" destId="{C6CF4754-B3D1-4F08-82AC-9279064B74F4}" srcOrd="1" destOrd="0" presId="urn:microsoft.com/office/officeart/2018/2/layout/IconVerticalSolidList"/>
    <dgm:cxn modelId="{5B6957FF-233D-405D-934A-DBD5026230D9}" type="presParOf" srcId="{1AF09589-2AFE-4626-9D5A-21458D70073B}" destId="{F1D59A60-4AC2-4477-9251-3721A1E6296B}" srcOrd="2" destOrd="0" presId="urn:microsoft.com/office/officeart/2018/2/layout/IconVerticalSolidList"/>
    <dgm:cxn modelId="{F205C7C2-9E2B-42B3-A681-34DCA2FF1E55}" type="presParOf" srcId="{1AF09589-2AFE-4626-9D5A-21458D70073B}" destId="{B1FA40B5-71CA-45DC-8BC3-321106008B72}" srcOrd="3" destOrd="0" presId="urn:microsoft.com/office/officeart/2018/2/layout/IconVerticalSolidList"/>
    <dgm:cxn modelId="{9832FABA-EC11-4AEB-B54F-B7706A54B263}" type="presParOf" srcId="{CC5978FB-58F2-4608-AC2A-2B499FAF9301}" destId="{6DB6E318-EA6F-48EA-925E-0A91F780A88B}" srcOrd="7" destOrd="0" presId="urn:microsoft.com/office/officeart/2018/2/layout/IconVerticalSolidList"/>
    <dgm:cxn modelId="{94C13D61-F393-424A-BE70-893C5D5D0A88}" type="presParOf" srcId="{CC5978FB-58F2-4608-AC2A-2B499FAF9301}" destId="{365A861A-6646-4034-8164-D6128E0DC832}" srcOrd="8" destOrd="0" presId="urn:microsoft.com/office/officeart/2018/2/layout/IconVerticalSolidList"/>
    <dgm:cxn modelId="{20A1DB61-3C9F-4DFA-B196-168EF05E3A72}" type="presParOf" srcId="{365A861A-6646-4034-8164-D6128E0DC832}" destId="{7D45A417-F5BB-4984-99BF-41D596C491D4}" srcOrd="0" destOrd="0" presId="urn:microsoft.com/office/officeart/2018/2/layout/IconVerticalSolidList"/>
    <dgm:cxn modelId="{BCF8BE7B-ECE3-4C64-BECF-AE0A8CC2D868}" type="presParOf" srcId="{365A861A-6646-4034-8164-D6128E0DC832}" destId="{E67ECF13-A811-4174-B009-8C5720C5017F}" srcOrd="1" destOrd="0" presId="urn:microsoft.com/office/officeart/2018/2/layout/IconVerticalSolidList"/>
    <dgm:cxn modelId="{AF60C165-B265-4A62-B960-E7CF14799003}" type="presParOf" srcId="{365A861A-6646-4034-8164-D6128E0DC832}" destId="{2EF54982-E4BB-4800-AED1-03122C7921E9}" srcOrd="2" destOrd="0" presId="urn:microsoft.com/office/officeart/2018/2/layout/IconVerticalSolidList"/>
    <dgm:cxn modelId="{990FFBCF-46FE-4C46-BA35-B1D7F2832CB4}" type="presParOf" srcId="{365A861A-6646-4034-8164-D6128E0DC832}" destId="{AD54819D-5D87-41E1-A2D7-BABE0FEA81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79C38-90D3-4AA3-8B6E-BB8351BA05F2}">
      <dsp:nvSpPr>
        <dsp:cNvPr id="0" name=""/>
        <dsp:cNvSpPr/>
      </dsp:nvSpPr>
      <dsp:spPr>
        <a:xfrm>
          <a:off x="0" y="4418"/>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9ACDA-1092-4C29-B3ED-2524AF6D6D42}">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3F5FE0-2ED6-4AA6-A436-AE0B33A25ABC}">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GB" sz="1900" kern="1200" dirty="0"/>
            <a:t>Being ahead of competitors by taking a risk  </a:t>
          </a:r>
          <a:endParaRPr lang="en-US" sz="1900" kern="1200" dirty="0"/>
        </a:p>
      </dsp:txBody>
      <dsp:txXfrm>
        <a:off x="1087129" y="4418"/>
        <a:ext cx="5161270" cy="941237"/>
      </dsp:txXfrm>
    </dsp:sp>
    <dsp:sp modelId="{20583513-FD83-4784-B34D-0AC74326605A}">
      <dsp:nvSpPr>
        <dsp:cNvPr id="0" name=""/>
        <dsp:cNvSpPr/>
      </dsp:nvSpPr>
      <dsp:spPr>
        <a:xfrm>
          <a:off x="0" y="1180965"/>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3E0AF5-9CE1-414B-A898-D32DC124D7CA}">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1099E-8072-4D07-A4AD-E4D4A3905DB4}">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GB" sz="1900" kern="1200" dirty="0"/>
            <a:t>The brand customer loyalty </a:t>
          </a:r>
          <a:endParaRPr lang="en-US" sz="1900" kern="1200" dirty="0"/>
        </a:p>
      </dsp:txBody>
      <dsp:txXfrm>
        <a:off x="1087129" y="1180965"/>
        <a:ext cx="5161270" cy="941237"/>
      </dsp:txXfrm>
    </dsp:sp>
    <dsp:sp modelId="{FA8788AC-2A3A-48A9-B65D-9C5D3C6BE16C}">
      <dsp:nvSpPr>
        <dsp:cNvPr id="0" name=""/>
        <dsp:cNvSpPr/>
      </dsp:nvSpPr>
      <dsp:spPr>
        <a:xfrm>
          <a:off x="0" y="2357512"/>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89F60-DB24-4C35-884E-D3B0FEA0CD9A}">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9A0CC6-BE7D-42F0-8E2C-EAAB75A13B23}">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GB" sz="1900" kern="1200" dirty="0"/>
            <a:t>Recognising the employee retention such as employee of the month etc</a:t>
          </a:r>
          <a:endParaRPr lang="en-US" sz="1900" kern="1200" dirty="0"/>
        </a:p>
      </dsp:txBody>
      <dsp:txXfrm>
        <a:off x="1087129" y="2357512"/>
        <a:ext cx="5161270" cy="941237"/>
      </dsp:txXfrm>
    </dsp:sp>
    <dsp:sp modelId="{42A9C249-A194-479D-830B-8F11183DB007}">
      <dsp:nvSpPr>
        <dsp:cNvPr id="0" name=""/>
        <dsp:cNvSpPr/>
      </dsp:nvSpPr>
      <dsp:spPr>
        <a:xfrm>
          <a:off x="0" y="3534059"/>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F4754-B3D1-4F08-82AC-9279064B74F4}">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FA40B5-71CA-45DC-8BC3-321106008B72}">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GB" sz="1900" kern="1200" dirty="0"/>
            <a:t>Controlling submissions </a:t>
          </a:r>
          <a:endParaRPr lang="en-US" sz="1900" kern="1200" dirty="0"/>
        </a:p>
      </dsp:txBody>
      <dsp:txXfrm>
        <a:off x="1087129" y="3534059"/>
        <a:ext cx="5161270" cy="941237"/>
      </dsp:txXfrm>
    </dsp:sp>
    <dsp:sp modelId="{7D45A417-F5BB-4984-99BF-41D596C491D4}">
      <dsp:nvSpPr>
        <dsp:cNvPr id="0" name=""/>
        <dsp:cNvSpPr/>
      </dsp:nvSpPr>
      <dsp:spPr>
        <a:xfrm>
          <a:off x="0" y="4710606"/>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7ECF13-A811-4174-B009-8C5720C5017F}">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54819D-5D87-41E1-A2D7-BABE0FEA8156}">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GB" sz="1900" kern="1200" dirty="0"/>
            <a:t>Improved brand value for both employees and customers</a:t>
          </a:r>
          <a:endParaRPr lang="en-US" sz="1900" kern="1200" dirty="0"/>
        </a:p>
      </dsp:txBody>
      <dsp:txXfrm>
        <a:off x="1087129" y="4710606"/>
        <a:ext cx="5161270" cy="9412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7/16/2020</a:t>
            </a:fld>
            <a:endParaRPr lang="en-US" dirty="0"/>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dirty="0"/>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7/16/2020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When conducting research, it is easy to go to one source: Wikipedia.  However, you need to include a variety of sources in your research. Consider the following sources: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Who can I interview to get more information on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 topic current and will it be relevant to my audience?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articles, blogs, and magazines may have something related to my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there a YouTube video on the topic? If so, what is it about?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images can I find related to the topic?</a:t>
            </a: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latin typeface="Segoe UI" panose="020B0502040204020203" pitchFamily="34" charset="0"/>
                <a:cs typeface="Segoe UI" panose="020B0502040204020203" pitchFamily="34" charset="0"/>
              </a:rPr>
              <a:t>After consulting a variety of sources, you will need to narrow your topic.  For example, the topic of internet safety is huge, but you could narrow that topic to include internet safety in regards to social media apps that teenagers are using heavily.  A topic like that is more specific and will be relevant to your peers.  Some questions to think about to help you narrow your topic: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interest me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will interest my audience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will the audience find more engaging? Shocking? Inspiring?</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4224310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Now, that you have narrowed your topic, you will want to organize your research in a structure that works.  There are some common organizational patterns based on the kind of research you are doing.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Organizational Structures: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Cause and Effect- this kind of structure is great for explaining the causes and effects of a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Compare and Contrast- in this pattern you highlight the similarities and differences of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Explain process- this structure is great for outlining a series of steps to follow;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Definition- if you want to make sure your audience understands what something is using illustrations, meanings, clarifying misconceptions, you may want to use this structure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Classification- a common organizational structure is grouping like topics or facts from the research together.  For instance, in the internet safety about social media apps, you may organize the research where you look at each social media app one at a time</a:t>
            </a: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18253411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After you’ve done your research, it’s time to put your presentation together.  The first step in the process is to introduce the topic.  This is a great time to connect your topic to something that your audience can relate.  In other words, why should they listen to all the information you will be sharing in your research presentation?  What is in it for them?  You may also want to include a graphic or image to grab their attention.</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Feel free to duplicate this slide by right-clicking on this slide in the slides pane to the left and select </a:t>
            </a:r>
            <a:r>
              <a:rPr lang="en-US" b="1" dirty="0">
                <a:latin typeface="Segoe UI" panose="020B0502040204020203" pitchFamily="34" charset="0"/>
                <a:cs typeface="Segoe UI" panose="020B0502040204020203" pitchFamily="34" charset="0"/>
              </a:rPr>
              <a:t>Duplicate Slide</a:t>
            </a:r>
            <a:r>
              <a:rPr lang="en-US" dirty="0">
                <a:latin typeface="Segoe UI" panose="020B0502040204020203" pitchFamily="34" charset="0"/>
                <a:cs typeface="Segoe UI" panose="020B0502040204020203" pitchFamily="34" charset="0"/>
              </a:rPr>
              <a:t>.</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The next step in your presentation is to state your claim or topic clearly.  Your teacher may even call this your thesis.  As you state your thesis, you may find that this layout is not the best layout for your claim or topic.  You can change the layout by clicking the drop-down menu next to the </a:t>
            </a:r>
            <a:r>
              <a:rPr lang="en-US" b="1" dirty="0">
                <a:latin typeface="Segoe UI" panose="020B0502040204020203" pitchFamily="34" charset="0"/>
                <a:cs typeface="Segoe UI" panose="020B0502040204020203" pitchFamily="34" charset="0"/>
              </a:rPr>
              <a:t>Layout</a:t>
            </a:r>
            <a:r>
              <a:rPr lang="en-US" dirty="0">
                <a:latin typeface="Segoe UI" panose="020B0502040204020203" pitchFamily="34" charset="0"/>
                <a:cs typeface="Segoe UI" panose="020B0502040204020203" pitchFamily="34" charset="0"/>
              </a:rPr>
              <a:t> in the </a:t>
            </a:r>
            <a:r>
              <a:rPr lang="en-US" b="1" dirty="0">
                <a:latin typeface="Segoe UI" panose="020B0502040204020203" pitchFamily="34" charset="0"/>
                <a:cs typeface="Segoe UI" panose="020B0502040204020203" pitchFamily="34" charset="0"/>
              </a:rPr>
              <a:t>Slides</a:t>
            </a:r>
            <a:r>
              <a:rPr lang="en-US" dirty="0">
                <a:latin typeface="Segoe UI" panose="020B0502040204020203" pitchFamily="34" charset="0"/>
                <a:cs typeface="Segoe UI" panose="020B0502040204020203" pitchFamily="34" charset="0"/>
              </a:rPr>
              <a:t> menu section.  You can choose </a:t>
            </a:r>
            <a:r>
              <a:rPr lang="en-US" b="1" dirty="0">
                <a:latin typeface="Segoe UI" panose="020B0502040204020203" pitchFamily="34" charset="0"/>
                <a:cs typeface="Segoe UI" panose="020B0502040204020203" pitchFamily="34" charset="0"/>
              </a:rPr>
              <a:t>Two Content</a:t>
            </a:r>
            <a:r>
              <a:rPr lang="en-US" dirty="0">
                <a:latin typeface="Segoe UI" panose="020B0502040204020203" pitchFamily="34" charset="0"/>
                <a:cs typeface="Segoe UI" panose="020B0502040204020203" pitchFamily="34" charset="0"/>
              </a:rPr>
              <a:t>, </a:t>
            </a:r>
            <a:r>
              <a:rPr lang="en-US" b="1" dirty="0">
                <a:latin typeface="Segoe UI" panose="020B0502040204020203" pitchFamily="34" charset="0"/>
                <a:cs typeface="Segoe UI" panose="020B0502040204020203" pitchFamily="34" charset="0"/>
              </a:rPr>
              <a:t>Comparison</a:t>
            </a:r>
            <a:r>
              <a:rPr lang="en-US" dirty="0">
                <a:latin typeface="Segoe UI" panose="020B0502040204020203" pitchFamily="34" charset="0"/>
                <a:cs typeface="Segoe UI" panose="020B0502040204020203" pitchFamily="34" charset="0"/>
              </a:rPr>
              <a:t>, or </a:t>
            </a:r>
            <a:r>
              <a:rPr lang="en-US" b="1" dirty="0">
                <a:latin typeface="Segoe UI" panose="020B0502040204020203" pitchFamily="34" charset="0"/>
                <a:cs typeface="Segoe UI" panose="020B0502040204020203" pitchFamily="34" charset="0"/>
              </a:rPr>
              <a:t>Picture with Caption</a:t>
            </a:r>
            <a:r>
              <a:rPr lang="en-US" dirty="0">
                <a:latin typeface="Segoe UI" panose="020B0502040204020203" pitchFamily="34" charset="0"/>
                <a:cs typeface="Segoe UI" panose="020B0502040204020203" pitchFamily="34" charset="0"/>
              </a:rPr>
              <a:t>.  </a:t>
            </a:r>
            <a:r>
              <a:rPr lang="en-US" i="1" dirty="0">
                <a:latin typeface="Segoe UI" panose="020B0502040204020203" pitchFamily="34" charset="0"/>
                <a:cs typeface="Segoe UI" panose="020B0502040204020203" pitchFamily="34" charset="0"/>
              </a:rPr>
              <a:t>Note: A different layout might change the look of the icons on this page.</a:t>
            </a:r>
          </a:p>
          <a:p>
            <a:endParaRPr lang="en-US" i="1" dirty="0">
              <a:latin typeface="Segoe UI" panose="020B0502040204020203" pitchFamily="34" charset="0"/>
              <a:cs typeface="Segoe UI" panose="020B0502040204020203" pitchFamily="34" charset="0"/>
            </a:endParaRPr>
          </a:p>
          <a:p>
            <a:r>
              <a:rPr lang="en-US" i="0" dirty="0">
                <a:latin typeface="Segoe UI" panose="020B0502040204020203" pitchFamily="34" charset="0"/>
                <a:cs typeface="Segoe UI" panose="020B0502040204020203" pitchFamily="34" charset="0"/>
              </a:rPr>
              <a:t>You will also want to state your facts.  You have done the research now share some of the interesting facts with your audience.  Facts do not have to be boring; you can communicate facts in a variety of ways by going to the Insert Tab.  In the Insert tab you can: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Insert </a:t>
            </a:r>
            <a:r>
              <a:rPr lang="en-US" b="1" i="0" dirty="0">
                <a:latin typeface="Segoe UI" panose="020B0502040204020203" pitchFamily="34" charset="0"/>
                <a:cs typeface="Segoe UI" panose="020B0502040204020203" pitchFamily="34" charset="0"/>
              </a:rPr>
              <a:t>pictures</a:t>
            </a:r>
            <a:r>
              <a:rPr lang="en-US" i="0" dirty="0">
                <a:latin typeface="Segoe UI" panose="020B0502040204020203" pitchFamily="34" charset="0"/>
                <a:cs typeface="Segoe UI" panose="020B0502040204020203" pitchFamily="34" charset="0"/>
              </a:rPr>
              <a:t> from your computer or </a:t>
            </a:r>
            <a:r>
              <a:rPr lang="en-US" b="1" i="0" dirty="0">
                <a:latin typeface="Segoe UI" panose="020B0502040204020203" pitchFamily="34" charset="0"/>
                <a:cs typeface="Segoe UI" panose="020B0502040204020203" pitchFamily="34" charset="0"/>
              </a:rPr>
              <a:t>online</a:t>
            </a:r>
            <a:r>
              <a:rPr lang="en-US" i="0" dirty="0">
                <a:latin typeface="Segoe UI" panose="020B0502040204020203" pitchFamily="34" charset="0"/>
                <a:cs typeface="Segoe UI" panose="020B0502040204020203" pitchFamily="34" charset="0"/>
              </a:rPr>
              <a:t>.</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Add a </a:t>
            </a:r>
            <a:r>
              <a:rPr lang="en-US" b="1" i="0" dirty="0">
                <a:latin typeface="Segoe UI" panose="020B0502040204020203" pitchFamily="34" charset="0"/>
                <a:cs typeface="Segoe UI" panose="020B0502040204020203" pitchFamily="34" charset="0"/>
              </a:rPr>
              <a:t>chart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Create some </a:t>
            </a:r>
            <a:r>
              <a:rPr lang="en-US" b="1" i="0" dirty="0">
                <a:latin typeface="Segoe UI" panose="020B0502040204020203" pitchFamily="34" charset="0"/>
                <a:cs typeface="Segoe UI" panose="020B0502040204020203" pitchFamily="34" charset="0"/>
              </a:rPr>
              <a:t>SmartArt</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Insert a variety of icons to help your facts come to life.  Note: You can change the color of the icons by selecting the icon and then click on the </a:t>
            </a:r>
            <a:r>
              <a:rPr lang="en-US" b="1" i="0" dirty="0">
                <a:latin typeface="Segoe UI" panose="020B0502040204020203" pitchFamily="34" charset="0"/>
                <a:cs typeface="Segoe UI" panose="020B0502040204020203" pitchFamily="34" charset="0"/>
              </a:rPr>
              <a:t>Format</a:t>
            </a:r>
            <a:r>
              <a:rPr lang="en-US" i="0" dirty="0">
                <a:latin typeface="Segoe UI" panose="020B0502040204020203" pitchFamily="34" charset="0"/>
                <a:cs typeface="Segoe UI" panose="020B0502040204020203" pitchFamily="34" charset="0"/>
              </a:rPr>
              <a:t> tab and then </a:t>
            </a:r>
            <a:r>
              <a:rPr lang="en-US" b="1" i="0" dirty="0">
                <a:latin typeface="Segoe UI" panose="020B0502040204020203" pitchFamily="34" charset="0"/>
                <a:cs typeface="Segoe UI" panose="020B0502040204020203" pitchFamily="34" charset="0"/>
              </a:rPr>
              <a:t>Graphics Fill</a:t>
            </a:r>
            <a:r>
              <a:rPr lang="en-US" i="0" dirty="0">
                <a:latin typeface="Segoe UI" panose="020B0502040204020203" pitchFamily="34" charset="0"/>
                <a:cs typeface="Segoe UI" panose="020B0502040204020203" pitchFamily="34" charset="0"/>
              </a:rPr>
              <a:t>.  From there, you will choose a color from the list or choose </a:t>
            </a:r>
            <a:r>
              <a:rPr lang="en-US" b="1" i="0" dirty="0">
                <a:latin typeface="Segoe UI" panose="020B0502040204020203" pitchFamily="34" charset="0"/>
                <a:cs typeface="Segoe UI" panose="020B0502040204020203" pitchFamily="34" charset="0"/>
              </a:rPr>
              <a:t>More Fill Colors </a:t>
            </a:r>
            <a:r>
              <a:rPr lang="en-US" i="0" dirty="0">
                <a:latin typeface="Segoe UI" panose="020B0502040204020203" pitchFamily="34" charset="0"/>
                <a:cs typeface="Segoe UI" panose="020B0502040204020203" pitchFamily="34" charset="0"/>
              </a:rPr>
              <a:t>to give you more options.</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Since this research presentation is a result of your hard work and searching, you want to make sure you support the claims or points in your presentation with facts from your research findings.  Make sure you give the author proper credit for helping you share your ideas.  If one of your sources has a video that is relevant to your topic, you can add the video as added support.  Keep in mind the length of the video and the amount of time you have for your presentation.  For a 5 minute speech, the video should be no longer than 30 seconds.  </a:t>
            </a:r>
          </a:p>
          <a:p>
            <a:endParaRPr lang="en-US" dirty="0">
              <a:latin typeface="Segoe UI" panose="020B0502040204020203" pitchFamily="34" charset="0"/>
              <a:cs typeface="Segoe UI" panose="020B0502040204020203" pitchFamily="34" charset="0"/>
            </a:endParaRPr>
          </a:p>
          <a:p>
            <a:r>
              <a:rPr lang="en-US" b="1" i="1" dirty="0">
                <a:latin typeface="Segoe UI" panose="020B0502040204020203" pitchFamily="34" charset="0"/>
                <a:cs typeface="Segoe UI" panose="020B0502040204020203" pitchFamily="34" charset="0"/>
              </a:rPr>
              <a:t>Questions to consider: </a:t>
            </a:r>
          </a:p>
          <a:p>
            <a:pPr marL="228600" indent="-228600">
              <a:buAutoNum type="arabicPeriod"/>
            </a:pPr>
            <a:r>
              <a:rPr lang="en-US" dirty="0">
                <a:latin typeface="Segoe UI" panose="020B0502040204020203" pitchFamily="34" charset="0"/>
                <a:cs typeface="Segoe UI" panose="020B0502040204020203" pitchFamily="34" charset="0"/>
              </a:rPr>
              <a:t>How will you state the author of the source?</a:t>
            </a:r>
          </a:p>
          <a:p>
            <a:pPr marL="228600" indent="-228600">
              <a:buAutoNum type="arabicPeriod"/>
            </a:pPr>
            <a:r>
              <a:rPr lang="en-US" dirty="0">
                <a:latin typeface="Segoe UI" panose="020B0502040204020203" pitchFamily="34" charset="0"/>
                <a:cs typeface="Segoe UI" panose="020B0502040204020203" pitchFamily="34" charset="0"/>
              </a:rPr>
              <a:t>Will you need to cite the source on the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Segoe UI" panose="020B0502040204020203"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Segoe UI" panose="020B0502040204020203" pitchFamily="34" charset="0"/>
                <a:cs typeface="Segoe UI" panose="020B0502040204020203" pitchFamily="34" charset="0"/>
              </a:rPr>
              <a:t>What are some ways you can engage your audience so they feel like they are a part of the presentation?  Some ideas to consider is by taking a quick poll like: by a show of hands, how many of you think school uniforms are a way to cut down on bullying?  Another suggestion is to have them hold up a certain number of fingers to see if they agree or disagree.  Finally, you can share a story that the audience can relate to that makes them laugh.</a:t>
            </a:r>
          </a:p>
          <a:p>
            <a:endParaRPr lang="en-US" dirty="0">
              <a:latin typeface="Segoe UI" panose="020B0502040204020203" pitchFamily="34" charset="0"/>
              <a:cs typeface="Segoe UI" panose="020B0502040204020203" pitchFamily="34" charset="0"/>
            </a:endParaRPr>
          </a:p>
          <a:p>
            <a:r>
              <a:rPr lang="en-US" dirty="0">
                <a:latin typeface="Segoe UI" panose="020B0502040204020203" pitchFamily="34" charset="0"/>
                <a:cs typeface="Segoe UI" panose="020B0502040204020203" pitchFamily="34" charset="0"/>
              </a:rPr>
              <a:t>After all the applause, your audience may have some questions.  Be prepared to answer some of their questions by making a list of questions you think they might ask. You may also want to share the presentation with them by providing the link to your presentation, if they want more information.</a:t>
            </a: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13358056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You can use this slide as your opening or closing slide.  Should you choose to use it as a closing, make sure you review the main points of your presentation.  One creative way to do that is by adding animations to the various graphics on a slide.  This slide has 4 different graphics, and, when you view the slideshow, you will see that you can click to reveal the next graphic.  Similarly, as you review the main topics in your presentation, you may want each point to show up when you are addressing that topic.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Add animation to images and graphics: </a:t>
            </a:r>
          </a:p>
          <a:p>
            <a:pPr marL="228600" indent="-228600">
              <a:buAutoNum type="arabicPeriod"/>
            </a:pPr>
            <a:r>
              <a:rPr lang="en-US" dirty="0">
                <a:latin typeface="Segoe UI" panose="020B0502040204020203" pitchFamily="34" charset="0"/>
                <a:cs typeface="Segoe UI" panose="020B0502040204020203" pitchFamily="34" charset="0"/>
              </a:rPr>
              <a:t>Select your image or graphic.</a:t>
            </a:r>
          </a:p>
          <a:p>
            <a:pPr marL="228600" indent="-228600">
              <a:buAutoNum type="arabicPeriod"/>
            </a:pPr>
            <a:r>
              <a:rPr lang="en-US" dirty="0">
                <a:latin typeface="Segoe UI" panose="020B0502040204020203" pitchFamily="34" charset="0"/>
                <a:cs typeface="Segoe UI" panose="020B0502040204020203" pitchFamily="34" charset="0"/>
              </a:rPr>
              <a:t>Click on the Animations tab.</a:t>
            </a:r>
          </a:p>
          <a:p>
            <a:pPr marL="228600" indent="-228600">
              <a:buAutoNum type="arabicPeriod"/>
            </a:pPr>
            <a:r>
              <a:rPr lang="en-US" dirty="0">
                <a:latin typeface="Segoe UI" panose="020B0502040204020203" pitchFamily="34" charset="0"/>
                <a:cs typeface="Segoe UI" panose="020B0502040204020203" pitchFamily="34" charset="0"/>
              </a:rPr>
              <a:t>Choose from the options.  The animation for this slide is “Split”.  The drop-down menu in the Animation section gives even more animations you can use.</a:t>
            </a:r>
          </a:p>
          <a:p>
            <a:pPr marL="228600" indent="-228600">
              <a:buAutoNum type="arabicPeriod"/>
            </a:pPr>
            <a:r>
              <a:rPr lang="en-US" dirty="0">
                <a:latin typeface="Segoe UI" panose="020B0502040204020203" pitchFamily="34" charset="0"/>
                <a:cs typeface="Segoe UI" panose="020B0502040204020203" pitchFamily="34" charset="0"/>
              </a:rPr>
              <a:t>If you have multiple graphics or images, you will see a number appear next to it that notes the order of the animations.</a:t>
            </a:r>
          </a:p>
          <a:p>
            <a:pPr marL="228600" indent="-228600">
              <a:buAutoNum type="arabicPeriod"/>
            </a:pPr>
            <a:endParaRPr lang="en-US" b="1" dirty="0">
              <a:latin typeface="Segoe UI" panose="020B0502040204020203" pitchFamily="34" charset="0"/>
              <a:cs typeface="Segoe UI" panose="020B0502040204020203" pitchFamily="34" charset="0"/>
            </a:endParaRPr>
          </a:p>
          <a:p>
            <a:pPr marL="0" indent="0">
              <a:buNone/>
            </a:pPr>
            <a:r>
              <a:rPr lang="en-US" b="1" dirty="0">
                <a:latin typeface="Segoe UI" panose="020B0502040204020203" pitchFamily="34" charset="0"/>
                <a:cs typeface="Segoe UI" panose="020B0502040204020203" pitchFamily="34" charset="0"/>
              </a:rPr>
              <a:t>Note: You will want to choose the animations carefully.  You do not want to make your audience dizzy from your presentation.</a:t>
            </a:r>
          </a:p>
        </p:txBody>
      </p:sp>
      <p:sp>
        <p:nvSpPr>
          <p:cNvPr id="4" name="Slide Number Placeholder 3"/>
          <p:cNvSpPr>
            <a:spLocks noGrp="1"/>
          </p:cNvSpPr>
          <p:nvPr>
            <p:ph type="sldNum" sz="quarter" idx="10"/>
          </p:nvPr>
        </p:nvSpPr>
        <p:spPr/>
        <p:txBody>
          <a:bodyPr/>
          <a:lstStyle/>
          <a:p>
            <a:fld id="{BC849E9A-41F7-4779-A581-48A7C374A227}" type="slidenum">
              <a:rPr lang="en-US" smtClean="0"/>
              <a:t>12</a:t>
            </a:fld>
            <a:endParaRPr lang="en-US" dirty="0"/>
          </a:p>
        </p:txBody>
      </p:sp>
    </p:spTree>
    <p:extLst>
      <p:ext uri="{BB962C8B-B14F-4D97-AF65-F5344CB8AC3E}">
        <p14:creationId xmlns:p14="http://schemas.microsoft.com/office/powerpoint/2010/main" val="644202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7/16/2020</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D834D36-D981-4EDD-B062-077BAB9C7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314"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0" name="Picture 49">
            <a:extLst>
              <a:ext uri="{FF2B5EF4-FFF2-40B4-BE49-F238E27FC236}">
                <a16:creationId xmlns:a16="http://schemas.microsoft.com/office/drawing/2014/main" id="{6CFD523C-CC0D-41EB-B7F7-C615B5715F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959407" y="5059192"/>
            <a:ext cx="6432472" cy="1110439"/>
          </a:xfrm>
        </p:spPr>
        <p:txBody>
          <a:bodyPr anchor="t">
            <a:normAutofit/>
          </a:bodyPr>
          <a:lstStyle/>
          <a:p>
            <a:pPr algn="r"/>
            <a:r>
              <a:rPr lang="en-US" sz="3600" dirty="0">
                <a:solidFill>
                  <a:srgbClr val="000000"/>
                </a:solidFill>
                <a:latin typeface="Franklin Gothic Book" panose="020B0503020102020204" pitchFamily="34" charset="0"/>
                <a:cs typeface="Segoe UI" panose="020B0502040204020203" pitchFamily="34" charset="0"/>
              </a:rPr>
              <a:t>Research Presentation</a:t>
            </a: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959027" y="4260158"/>
            <a:ext cx="6432851" cy="799032"/>
          </a:xfrm>
        </p:spPr>
        <p:txBody>
          <a:bodyPr anchor="b">
            <a:normAutofit/>
          </a:bodyPr>
          <a:lstStyle/>
          <a:p>
            <a:pPr algn="r"/>
            <a:r>
              <a:rPr lang="en-US" sz="1800" dirty="0">
                <a:solidFill>
                  <a:srgbClr val="000000"/>
                </a:solidFill>
                <a:latin typeface="Franklin Gothic Book" panose="020B0503020102020204" pitchFamily="34" charset="0"/>
              </a:rPr>
              <a:t>How to make hotels become more sustainable </a:t>
            </a:r>
          </a:p>
        </p:txBody>
      </p:sp>
      <p:sp>
        <p:nvSpPr>
          <p:cNvPr id="52" name="Freeform 68">
            <a:extLst>
              <a:ext uri="{FF2B5EF4-FFF2-40B4-BE49-F238E27FC236}">
                <a16:creationId xmlns:a16="http://schemas.microsoft.com/office/drawing/2014/main" id="{251BB4E6-C169-431D-9D53-2BBEBFFD1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9782" y="2"/>
            <a:ext cx="3614335" cy="2178813"/>
          </a:xfrm>
          <a:custGeom>
            <a:avLst/>
            <a:gdLst>
              <a:gd name="connsiteX0" fmla="*/ 38628 w 3614335"/>
              <a:gd name="connsiteY0" fmla="*/ 0 h 2178813"/>
              <a:gd name="connsiteX1" fmla="*/ 3575707 w 3614335"/>
              <a:gd name="connsiteY1" fmla="*/ 0 h 2178813"/>
              <a:gd name="connsiteX2" fmla="*/ 3577619 w 3614335"/>
              <a:gd name="connsiteY2" fmla="*/ 7439 h 2178813"/>
              <a:gd name="connsiteX3" fmla="*/ 3614335 w 3614335"/>
              <a:gd name="connsiteY3" fmla="*/ 371646 h 2178813"/>
              <a:gd name="connsiteX4" fmla="*/ 1807167 w 3614335"/>
              <a:gd name="connsiteY4" fmla="*/ 2178813 h 2178813"/>
              <a:gd name="connsiteX5" fmla="*/ 0 w 3614335"/>
              <a:gd name="connsiteY5" fmla="*/ 371646 h 2178813"/>
              <a:gd name="connsiteX6" fmla="*/ 36715 w 3614335"/>
              <a:gd name="connsiteY6" fmla="*/ 7439 h 2178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14335" h="2178813">
                <a:moveTo>
                  <a:pt x="38628" y="0"/>
                </a:moveTo>
                <a:lnTo>
                  <a:pt x="3575707" y="0"/>
                </a:lnTo>
                <a:lnTo>
                  <a:pt x="3577619" y="7439"/>
                </a:lnTo>
                <a:cubicBezTo>
                  <a:pt x="3601692" y="125081"/>
                  <a:pt x="3614335" y="246887"/>
                  <a:pt x="3614335" y="371646"/>
                </a:cubicBezTo>
                <a:cubicBezTo>
                  <a:pt x="3614335" y="1369717"/>
                  <a:pt x="2805239" y="2178813"/>
                  <a:pt x="1807167" y="2178813"/>
                </a:cubicBezTo>
                <a:cubicBezTo>
                  <a:pt x="809097" y="2178813"/>
                  <a:pt x="0" y="1369717"/>
                  <a:pt x="0" y="371646"/>
                </a:cubicBezTo>
                <a:cubicBezTo>
                  <a:pt x="0" y="246887"/>
                  <a:pt x="12642" y="125081"/>
                  <a:pt x="36715" y="7439"/>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24247" y="127501"/>
            <a:ext cx="1525402" cy="1525402"/>
          </a:xfrm>
          <a:prstGeom prst="rect">
            <a:avLst/>
          </a:prstGeom>
        </p:spPr>
      </p:pic>
      <p:sp>
        <p:nvSpPr>
          <p:cNvPr id="54" name="Freeform 72">
            <a:extLst>
              <a:ext uri="{FF2B5EF4-FFF2-40B4-BE49-F238E27FC236}">
                <a16:creationId xmlns:a16="http://schemas.microsoft.com/office/drawing/2014/main" id="{5AFEC34A-0251-411C-A0C7-E1FB917E9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433009"/>
            <a:ext cx="3762321" cy="4434467"/>
          </a:xfrm>
          <a:custGeom>
            <a:avLst/>
            <a:gdLst>
              <a:gd name="connsiteX0" fmla="*/ 871484 w 3762321"/>
              <a:gd name="connsiteY0" fmla="*/ 0 h 4434467"/>
              <a:gd name="connsiteX1" fmla="*/ 3762321 w 3762321"/>
              <a:gd name="connsiteY1" fmla="*/ 2890836 h 4434467"/>
              <a:gd name="connsiteX2" fmla="*/ 3413413 w 3762321"/>
              <a:gd name="connsiteY2" fmla="*/ 4268781 h 4434467"/>
              <a:gd name="connsiteX3" fmla="*/ 3312756 w 3762321"/>
              <a:gd name="connsiteY3" fmla="*/ 4434467 h 4434467"/>
              <a:gd name="connsiteX4" fmla="*/ 0 w 3762321"/>
              <a:gd name="connsiteY4" fmla="*/ 4434467 h 4434467"/>
              <a:gd name="connsiteX5" fmla="*/ 0 w 3762321"/>
              <a:gd name="connsiteY5" fmla="*/ 134299 h 4434467"/>
              <a:gd name="connsiteX6" fmla="*/ 11838 w 3762321"/>
              <a:gd name="connsiteY6" fmla="*/ 129967 h 4434467"/>
              <a:gd name="connsiteX7" fmla="*/ 871484 w 3762321"/>
              <a:gd name="connsiteY7" fmla="*/ 0 h 443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62321" h="4434467">
                <a:moveTo>
                  <a:pt x="871484" y="0"/>
                </a:moveTo>
                <a:cubicBezTo>
                  <a:pt x="2468049" y="0"/>
                  <a:pt x="3762321" y="1294271"/>
                  <a:pt x="3762321" y="2890836"/>
                </a:cubicBezTo>
                <a:cubicBezTo>
                  <a:pt x="3762321" y="3389763"/>
                  <a:pt x="3635928" y="3859169"/>
                  <a:pt x="3413413" y="4268781"/>
                </a:cubicBezTo>
                <a:lnTo>
                  <a:pt x="3312756" y="4434467"/>
                </a:lnTo>
                <a:lnTo>
                  <a:pt x="0" y="4434467"/>
                </a:lnTo>
                <a:lnTo>
                  <a:pt x="0" y="134299"/>
                </a:lnTo>
                <a:lnTo>
                  <a:pt x="11838" y="129967"/>
                </a:lnTo>
                <a:cubicBezTo>
                  <a:pt x="283400" y="45502"/>
                  <a:pt x="572129" y="0"/>
                  <a:pt x="8714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Oval 55">
            <a:extLst>
              <a:ext uri="{FF2B5EF4-FFF2-40B4-BE49-F238E27FC236}">
                <a16:creationId xmlns:a16="http://schemas.microsoft.com/office/drawing/2014/main" id="{89E9B1A9-F407-4A46-B721-26946A1A2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1460" y="460823"/>
            <a:ext cx="3245896" cy="3245896"/>
          </a:xfrm>
          <a:prstGeom prst="ellipse">
            <a:avLst/>
          </a:pr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848986" y="1089409"/>
            <a:ext cx="2006238" cy="2006238"/>
          </a:xfrm>
          <a:prstGeom prst="rect">
            <a:avLst/>
          </a:prstGeom>
        </p:spPr>
      </p:pic>
      <p:sp>
        <p:nvSpPr>
          <p:cNvPr id="58" name="Freeform 64">
            <a:extLst>
              <a:ext uri="{FF2B5EF4-FFF2-40B4-BE49-F238E27FC236}">
                <a16:creationId xmlns:a16="http://schemas.microsoft.com/office/drawing/2014/main" id="{B81747D3-9737-4919-8850-65DBC904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8288" y="1"/>
            <a:ext cx="3093713" cy="3406036"/>
          </a:xfrm>
          <a:custGeom>
            <a:avLst/>
            <a:gdLst>
              <a:gd name="connsiteX0" fmla="*/ 404583 w 3093713"/>
              <a:gd name="connsiteY0" fmla="*/ 0 h 3406036"/>
              <a:gd name="connsiteX1" fmla="*/ 3093713 w 3093713"/>
              <a:gd name="connsiteY1" fmla="*/ 0 h 3406036"/>
              <a:gd name="connsiteX2" fmla="*/ 3093713 w 3093713"/>
              <a:gd name="connsiteY2" fmla="*/ 3187362 h 3406036"/>
              <a:gd name="connsiteX3" fmla="*/ 2990991 w 3093713"/>
              <a:gd name="connsiteY3" fmla="*/ 3236846 h 3406036"/>
              <a:gd name="connsiteX4" fmla="*/ 2152961 w 3093713"/>
              <a:gd name="connsiteY4" fmla="*/ 3406036 h 3406036"/>
              <a:gd name="connsiteX5" fmla="*/ 0 w 3093713"/>
              <a:gd name="connsiteY5" fmla="*/ 1253075 h 3406036"/>
              <a:gd name="connsiteX6" fmla="*/ 367692 w 3093713"/>
              <a:gd name="connsiteY6" fmla="*/ 49334 h 3406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93713" h="3406036">
                <a:moveTo>
                  <a:pt x="404583" y="0"/>
                </a:moveTo>
                <a:lnTo>
                  <a:pt x="3093713" y="0"/>
                </a:lnTo>
                <a:lnTo>
                  <a:pt x="3093713" y="3187362"/>
                </a:lnTo>
                <a:lnTo>
                  <a:pt x="2990991" y="3236846"/>
                </a:lnTo>
                <a:cubicBezTo>
                  <a:pt x="2733414" y="3345792"/>
                  <a:pt x="2450223" y="3406036"/>
                  <a:pt x="2152961" y="3406036"/>
                </a:cubicBezTo>
                <a:cubicBezTo>
                  <a:pt x="963913" y="3406036"/>
                  <a:pt x="0" y="2442123"/>
                  <a:pt x="0" y="1253075"/>
                </a:cubicBezTo>
                <a:cubicBezTo>
                  <a:pt x="0" y="807182"/>
                  <a:pt x="135550" y="392949"/>
                  <a:pt x="367692" y="49334"/>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35299" y="370337"/>
            <a:ext cx="2227506" cy="2227506"/>
          </a:xfrm>
          <a:prstGeom prst="rect">
            <a:avLst/>
          </a:prstGeom>
        </p:spPr>
      </p:pic>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72495" y="3691781"/>
            <a:ext cx="2639607" cy="2639607"/>
          </a:xfrm>
          <a:prstGeom prst="rect">
            <a:avLst/>
          </a:prstGeom>
        </p:spPr>
      </p:pic>
    </p:spTree>
    <p:extLst>
      <p:ext uri="{BB962C8B-B14F-4D97-AF65-F5344CB8AC3E}">
        <p14:creationId xmlns:p14="http://schemas.microsoft.com/office/powerpoint/2010/main" val="3223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2C824B-4279-4D47-92DD-71F5353FAA23}"/>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kern="1200" dirty="0">
                <a:solidFill>
                  <a:srgbClr val="FFFFFF"/>
                </a:solidFill>
                <a:latin typeface="+mj-lt"/>
                <a:ea typeface="+mj-ea"/>
                <a:cs typeface="+mj-cs"/>
              </a:rPr>
              <a:t>Aims and objectives </a:t>
            </a:r>
          </a:p>
        </p:txBody>
      </p:sp>
      <p:sp>
        <p:nvSpPr>
          <p:cNvPr id="5" name="TextBox 4">
            <a:extLst>
              <a:ext uri="{FF2B5EF4-FFF2-40B4-BE49-F238E27FC236}">
                <a16:creationId xmlns:a16="http://schemas.microsoft.com/office/drawing/2014/main" id="{25AD4F61-E023-4530-BF03-8BC2D825D0BF}"/>
              </a:ext>
            </a:extLst>
          </p:cNvPr>
          <p:cNvSpPr txBox="1"/>
          <p:nvPr/>
        </p:nvSpPr>
        <p:spPr>
          <a:xfrm>
            <a:off x="6393955" y="-768726"/>
            <a:ext cx="4051102"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solidFill>
                  <a:srgbClr val="000000"/>
                </a:solidFill>
              </a:rPr>
              <a:t>1. to investigate existing contemporary issues within the  organization and management of an International Hospitality</a:t>
            </a:r>
          </a:p>
        </p:txBody>
      </p:sp>
      <p:sp>
        <p:nvSpPr>
          <p:cNvPr id="7" name="TextBox 6">
            <a:extLst>
              <a:ext uri="{FF2B5EF4-FFF2-40B4-BE49-F238E27FC236}">
                <a16:creationId xmlns:a16="http://schemas.microsoft.com/office/drawing/2014/main" id="{E5564556-59F0-4D0A-A6CD-ADF8F4D7428B}"/>
              </a:ext>
            </a:extLst>
          </p:cNvPr>
          <p:cNvSpPr txBox="1"/>
          <p:nvPr/>
        </p:nvSpPr>
        <p:spPr>
          <a:xfrm>
            <a:off x="6393954" y="2999265"/>
            <a:ext cx="4805996" cy="2660689"/>
          </a:xfrm>
          <a:prstGeom prst="rect">
            <a:avLst/>
          </a:prstGeom>
        </p:spPr>
        <p:txBody>
          <a:bodyPr vert="horz" lIns="91440" tIns="45720" rIns="91440" bIns="45720" rtlCol="0" anchor="b">
            <a:normAutofit lnSpcReduction="10000"/>
          </a:bodyPr>
          <a:lstStyle/>
          <a:p>
            <a:pPr>
              <a:lnSpc>
                <a:spcPct val="90000"/>
              </a:lnSpc>
              <a:spcBef>
                <a:spcPts val="1000"/>
              </a:spcBef>
            </a:pPr>
            <a:r>
              <a:rPr lang="en-US" sz="2200" dirty="0">
                <a:solidFill>
                  <a:srgbClr val="000000"/>
                </a:solidFill>
              </a:rPr>
              <a:t>2.The  Conference will be focusing on the global issues notably sustainability. The philosophy’s which will be used to analyze this research paper is  sociological, political, economic, ethics and cultural models it will assess future strategy and management opportunities the operations within their organizations .</a:t>
            </a:r>
          </a:p>
          <a:p>
            <a:pPr>
              <a:lnSpc>
                <a:spcPct val="90000"/>
              </a:lnSpc>
              <a:spcBef>
                <a:spcPts val="1000"/>
              </a:spcBef>
            </a:pPr>
            <a:endParaRPr lang="en-US" sz="1100" dirty="0">
              <a:solidFill>
                <a:srgbClr val="000000"/>
              </a:solidFill>
            </a:endParaRPr>
          </a:p>
        </p:txBody>
      </p:sp>
    </p:spTree>
    <p:extLst>
      <p:ext uri="{BB962C8B-B14F-4D97-AF65-F5344CB8AC3E}">
        <p14:creationId xmlns:p14="http://schemas.microsoft.com/office/powerpoint/2010/main" val="15349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FF0F0B8-5B06-4174-9742-1FD7ABE7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hidden="1">
            <a:extLst>
              <a:ext uri="{FF2B5EF4-FFF2-40B4-BE49-F238E27FC236}">
                <a16:creationId xmlns:a16="http://schemas.microsoft.com/office/drawing/2014/main" id="{64BD0A42-B011-4DBF-B5CD-6718A97E3C70}"/>
              </a:ext>
            </a:extLst>
          </p:cNvPr>
          <p:cNvSpPr>
            <a:spLocks noGrp="1"/>
          </p:cNvSpPr>
          <p:nvPr>
            <p:ph type="title"/>
          </p:nvPr>
        </p:nvSpPr>
        <p:spPr/>
        <p:txBody>
          <a:bodyPr/>
          <a:lstStyle/>
          <a:p>
            <a:r>
              <a:rPr lang="en-US" dirty="0"/>
              <a:t>Slide 3</a:t>
            </a:r>
          </a:p>
        </p:txBody>
      </p:sp>
      <p:sp>
        <p:nvSpPr>
          <p:cNvPr id="9" name="Rectangle 8">
            <a:extLst>
              <a:ext uri="{FF2B5EF4-FFF2-40B4-BE49-F238E27FC236}">
                <a16:creationId xmlns:a16="http://schemas.microsoft.com/office/drawing/2014/main" id="{A3980751-639A-489A-B4B1-10044C2E7C6F}"/>
              </a:ext>
            </a:extLst>
          </p:cNvPr>
          <p:cNvSpPr/>
          <p:nvPr/>
        </p:nvSpPr>
        <p:spPr>
          <a:xfrm>
            <a:off x="684213" y="684213"/>
            <a:ext cx="6654800" cy="620713"/>
          </a:xfrm>
          <a:prstGeom prst="rect">
            <a:avLst/>
          </a:prstGeom>
        </p:spPr>
        <p:txBody>
          <a:bodyPr wrap="square" anchor="t">
            <a:normAutofit/>
          </a:bodyPr>
          <a:lstStyle/>
          <a:p>
            <a:pPr>
              <a:lnSpc>
                <a:spcPct val="140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 </a:t>
            </a:r>
            <a:r>
              <a:rPr lang="en-GB" sz="2000" u="sng" dirty="0">
                <a:latin typeface="Arial" panose="020B0604020202020204" pitchFamily="34" charset="0"/>
                <a:ea typeface="Calibri" panose="020F0502020204030204" pitchFamily="34" charset="0"/>
                <a:cs typeface="Times New Roman" panose="02020603050405020304" pitchFamily="18" charset="0"/>
              </a:rPr>
              <a:t>Systematic evaluation of chosen contemporary issue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a:extLst>
              <a:ext uri="{FF2B5EF4-FFF2-40B4-BE49-F238E27FC236}">
                <a16:creationId xmlns:a16="http://schemas.microsoft.com/office/drawing/2014/main" id="{F2AA0779-EF25-433F-9F86-4AF3DAEE6B31}"/>
              </a:ext>
            </a:extLst>
          </p:cNvPr>
          <p:cNvSpPr/>
          <p:nvPr/>
        </p:nvSpPr>
        <p:spPr>
          <a:xfrm>
            <a:off x="7421563" y="684213"/>
            <a:ext cx="4086225" cy="5487988"/>
          </a:xfrm>
          <a:prstGeom prst="rect">
            <a:avLst/>
          </a:prstGeom>
        </p:spPr>
        <p:txBody>
          <a:bodyPr wrap="square" anchor="t">
            <a:normAutofit/>
          </a:bodyPr>
          <a:lstStyle/>
          <a:p>
            <a:pPr>
              <a:lnSpc>
                <a:spcPct val="140000"/>
              </a:lnSpc>
              <a:spcAft>
                <a:spcPts val="800"/>
              </a:spcAft>
            </a:pPr>
            <a:r>
              <a:rPr lang="en-GB" sz="2400" dirty="0">
                <a:latin typeface="Arial" panose="020B0604020202020204" pitchFamily="34" charset="0"/>
                <a:ea typeface="Calibri" panose="020F0502020204030204" pitchFamily="34" charset="0"/>
                <a:cs typeface="Times New Roman" panose="02020603050405020304" pitchFamily="18" charset="0"/>
              </a:rPr>
              <a:t>Anon </a:t>
            </a:r>
            <a:r>
              <a:rPr lang="en-GB" sz="2400" dirty="0">
                <a:solidFill>
                  <a:srgbClr val="000000"/>
                </a:solidFill>
                <a:latin typeface="Arial" panose="020B0604020202020204" pitchFamily="34" charset="0"/>
                <a:ea typeface="Calibri" panose="020F0502020204030204" pitchFamily="34" charset="0"/>
                <a:cs typeface="Times New Roman" panose="02020603050405020304" pitchFamily="18" charset="0"/>
              </a:rPr>
              <a:t>(2020)</a:t>
            </a:r>
            <a:r>
              <a:rPr lang="en-GB" sz="2400" dirty="0">
                <a:latin typeface="Arial" panose="020B0604020202020204" pitchFamily="34" charset="0"/>
                <a:ea typeface="Calibri" panose="020F0502020204030204" pitchFamily="34" charset="0"/>
                <a:cs typeface="Times New Roman" panose="02020603050405020304" pitchFamily="18" charset="0"/>
              </a:rPr>
              <a:t> “that the employees are part of the buisness. For the guest receive a valuable service from their servers to be satisfied. Meaning they needed to feel valued as a customer and appreciated by the employees who are offering the deals.”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2AA5BABA-7334-4434-A9DF-112A84D9F878}"/>
              </a:ext>
            </a:extLst>
          </p:cNvPr>
          <p:cNvSpPr/>
          <p:nvPr/>
        </p:nvSpPr>
        <p:spPr>
          <a:xfrm>
            <a:off x="684213" y="1387475"/>
            <a:ext cx="6654800" cy="4784725"/>
          </a:xfrm>
          <a:prstGeom prst="rect">
            <a:avLst/>
          </a:prstGeom>
        </p:spPr>
        <p:txBody>
          <a:bodyPr wrap="square" anchor="t">
            <a:normAutofit/>
          </a:bodyPr>
          <a:lstStyle/>
          <a:p>
            <a:pPr>
              <a:lnSpc>
                <a:spcPct val="140000"/>
              </a:lnSpc>
              <a:spcAft>
                <a:spcPts val="800"/>
              </a:spcAft>
            </a:pPr>
            <a:r>
              <a:rPr lang="en-GB" sz="2200" dirty="0">
                <a:solidFill>
                  <a:srgbClr val="000000"/>
                </a:solidFill>
                <a:latin typeface="Arial" panose="020B0604020202020204" pitchFamily="34" charset="0"/>
                <a:ea typeface="Calibri" panose="020F0502020204030204" pitchFamily="34" charset="0"/>
                <a:cs typeface="Times New Roman" panose="02020603050405020304" pitchFamily="18" charset="0"/>
              </a:rPr>
              <a:t>EHL insights . (2020)stated that the “</a:t>
            </a:r>
            <a:r>
              <a:rPr lang="en-GB" sz="2200" dirty="0">
                <a:latin typeface="Arial" panose="020B0604020202020204" pitchFamily="34" charset="0"/>
                <a:ea typeface="Calibri" panose="020F0502020204030204" pitchFamily="34" charset="0"/>
                <a:cs typeface="Times New Roman" panose="02020603050405020304" pitchFamily="18" charset="0"/>
              </a:rPr>
              <a:t>The opportunity and measure of the hospitality represents the quantity of trades and influence of individuals sequence of trades that bargain facility and services.</a:t>
            </a:r>
          </a:p>
          <a:p>
            <a:pPr>
              <a:lnSpc>
                <a:spcPct val="140000"/>
              </a:lnSpc>
              <a:spcAft>
                <a:spcPts val="800"/>
              </a:spcAft>
            </a:pPr>
            <a:endParaRPr lang="en-GB" sz="2200" dirty="0">
              <a:latin typeface="Arial" panose="020B0604020202020204" pitchFamily="34" charset="0"/>
              <a:ea typeface="Calibri" panose="020F0502020204030204" pitchFamily="34" charset="0"/>
              <a:cs typeface="Times New Roman" panose="02020603050405020304" pitchFamily="18" charset="0"/>
            </a:endParaRPr>
          </a:p>
          <a:p>
            <a:pPr>
              <a:lnSpc>
                <a:spcPct val="140000"/>
              </a:lnSpc>
              <a:spcAft>
                <a:spcPts val="800"/>
              </a:spcAft>
            </a:pPr>
            <a:r>
              <a:rPr lang="en-GB" sz="2200" dirty="0">
                <a:latin typeface="Arial" panose="020B0604020202020204" pitchFamily="34" charset="0"/>
                <a:ea typeface="Calibri" panose="020F0502020204030204" pitchFamily="34" charset="0"/>
                <a:cs typeface="Times New Roman" panose="02020603050405020304" pitchFamily="18" charset="0"/>
              </a:rPr>
              <a:t>Stated by Big 7 Travel (2020) “The United Kingdom is the 7</a:t>
            </a:r>
            <a:r>
              <a:rPr lang="en-GB" sz="2200" baseline="30000" dirty="0">
                <a:latin typeface="Arial" panose="020B0604020202020204" pitchFamily="34" charset="0"/>
                <a:ea typeface="Calibri" panose="020F0502020204030204" pitchFamily="34" charset="0"/>
                <a:cs typeface="Times New Roman" panose="02020603050405020304" pitchFamily="18" charset="0"/>
              </a:rPr>
              <a:t>th</a:t>
            </a:r>
            <a:r>
              <a:rPr lang="en-GB" sz="2200" dirty="0">
                <a:latin typeface="Arial" panose="020B0604020202020204" pitchFamily="34" charset="0"/>
                <a:ea typeface="Calibri" panose="020F0502020204030204" pitchFamily="34" charset="0"/>
                <a:cs typeface="Times New Roman" panose="02020603050405020304" pitchFamily="18" charset="0"/>
              </a:rPr>
              <a:t> main vacationer destination , with a large figure of 37.7 million staying in 2019”.</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4 contemporary issues </a:t>
            </a:r>
          </a:p>
        </p:txBody>
      </p:sp>
      <p:sp>
        <p:nvSpPr>
          <p:cNvPr id="16" name="Freeform: Shape 15">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089BE795-8D05-4D24-B68B-40B57E421EE2}"/>
              </a:ext>
            </a:extLst>
          </p:cNvPr>
          <p:cNvSpPr/>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dirty="0"/>
              <a:t>The 4 Contemporary Issues that the industry encounters and problems in a number of years. Listed below are a number of problems they face such as:</a:t>
            </a:r>
          </a:p>
          <a:p>
            <a:pPr indent="-228600">
              <a:lnSpc>
                <a:spcPct val="90000"/>
              </a:lnSpc>
              <a:spcAft>
                <a:spcPts val="800"/>
              </a:spcAft>
              <a:buFont typeface="Arial" panose="020B0604020202020204" pitchFamily="34" charset="0"/>
              <a:buChar char="•"/>
            </a:pPr>
            <a:r>
              <a:rPr lang="en-US" dirty="0"/>
              <a:t>- lack of </a:t>
            </a:r>
            <a:r>
              <a:rPr lang="en-GB" dirty="0"/>
              <a:t>labour</a:t>
            </a:r>
            <a:r>
              <a:rPr lang="en-US" dirty="0"/>
              <a:t> in the industry, were there are needed skills ,</a:t>
            </a:r>
          </a:p>
          <a:p>
            <a:pPr indent="-228600">
              <a:lnSpc>
                <a:spcPct val="90000"/>
              </a:lnSpc>
              <a:spcAft>
                <a:spcPts val="800"/>
              </a:spcAft>
              <a:buFont typeface="Arial" panose="020B0604020202020204" pitchFamily="34" charset="0"/>
              <a:buChar char="•"/>
            </a:pPr>
            <a:r>
              <a:rPr lang="en-US" dirty="0"/>
              <a:t>- International evolving industries ,</a:t>
            </a:r>
          </a:p>
          <a:p>
            <a:pPr indent="-228600">
              <a:lnSpc>
                <a:spcPct val="90000"/>
              </a:lnSpc>
              <a:spcAft>
                <a:spcPts val="800"/>
              </a:spcAft>
              <a:buFont typeface="Arial" panose="020B0604020202020204" pitchFamily="34" charset="0"/>
              <a:buChar char="•"/>
            </a:pPr>
            <a:r>
              <a:rPr lang="en-US" dirty="0"/>
              <a:t>- knowledge on technology by using social media, </a:t>
            </a:r>
          </a:p>
          <a:p>
            <a:pPr indent="-228600">
              <a:lnSpc>
                <a:spcPct val="90000"/>
              </a:lnSpc>
              <a:spcAft>
                <a:spcPts val="800"/>
              </a:spcAft>
              <a:buFont typeface="Arial" panose="020B0604020202020204" pitchFamily="34" charset="0"/>
              <a:buChar char="•"/>
            </a:pPr>
            <a:r>
              <a:rPr lang="en-US" dirty="0"/>
              <a:t>-Unobtainability of assets</a:t>
            </a:r>
          </a:p>
          <a:p>
            <a:pPr indent="-228600">
              <a:lnSpc>
                <a:spcPct val="90000"/>
              </a:lnSpc>
              <a:spcAft>
                <a:spcPts val="800"/>
              </a:spcAft>
              <a:buFont typeface="Arial" panose="020B0604020202020204" pitchFamily="34" charset="0"/>
              <a:buChar char="•"/>
            </a:pPr>
            <a:r>
              <a:rPr lang="en-US" dirty="0"/>
              <a:t>-Developing client opportunities against competitors</a:t>
            </a:r>
          </a:p>
          <a:p>
            <a:pPr indent="-228600">
              <a:lnSpc>
                <a:spcPct val="90000"/>
              </a:lnSpc>
              <a:spcAft>
                <a:spcPts val="800"/>
              </a:spcAft>
              <a:buFont typeface="Arial" panose="020B0604020202020204" pitchFamily="34" charset="0"/>
              <a:buChar char="•"/>
            </a:pPr>
            <a:r>
              <a:rPr lang="en-US" dirty="0"/>
              <a:t>(Frangos, 2015 )</a:t>
            </a:r>
            <a:endParaRPr lang="en-US" dirty="0">
              <a:effectLst/>
            </a:endParaRPr>
          </a:p>
        </p:txBody>
      </p:sp>
      <p:sp>
        <p:nvSpPr>
          <p:cNvPr id="18" name="Oval 17">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4" descr="Open Book">
            <a:extLst>
              <a:ext uri="{FF2B5EF4-FFF2-40B4-BE49-F238E27FC236}">
                <a16:creationId xmlns:a16="http://schemas.microsoft.com/office/drawing/2014/main" id="{DEFE964D-9F1C-4F69-ADD3-0E1AB324E1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0" name="Freeform: Shape 19">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22" name="Straight Connector 21">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6" name="Freeform: Shape 25">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38165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80">
                                          <p:stCondLst>
                                            <p:cond delay="0"/>
                                          </p:stCondLst>
                                        </p:cTn>
                                        <p:tgtEl>
                                          <p:spTgt spid="7"/>
                                        </p:tgtEl>
                                      </p:cBhvr>
                                    </p:animEffect>
                                    <p:anim calcmode="lin" valueType="num">
                                      <p:cBhvr>
                                        <p:cTn id="13"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8" dur="26">
                                          <p:stCondLst>
                                            <p:cond delay="650"/>
                                          </p:stCondLst>
                                        </p:cTn>
                                        <p:tgtEl>
                                          <p:spTgt spid="7"/>
                                        </p:tgtEl>
                                      </p:cBhvr>
                                      <p:to x="100000" y="60000"/>
                                    </p:animScale>
                                    <p:animScale>
                                      <p:cBhvr>
                                        <p:cTn id="19" dur="166" decel="50000">
                                          <p:stCondLst>
                                            <p:cond delay="676"/>
                                          </p:stCondLst>
                                        </p:cTn>
                                        <p:tgtEl>
                                          <p:spTgt spid="7"/>
                                        </p:tgtEl>
                                      </p:cBhvr>
                                      <p:to x="100000" y="100000"/>
                                    </p:animScale>
                                    <p:animScale>
                                      <p:cBhvr>
                                        <p:cTn id="20" dur="26">
                                          <p:stCondLst>
                                            <p:cond delay="1312"/>
                                          </p:stCondLst>
                                        </p:cTn>
                                        <p:tgtEl>
                                          <p:spTgt spid="7"/>
                                        </p:tgtEl>
                                      </p:cBhvr>
                                      <p:to x="100000" y="80000"/>
                                    </p:animScale>
                                    <p:animScale>
                                      <p:cBhvr>
                                        <p:cTn id="21" dur="166" decel="50000">
                                          <p:stCondLst>
                                            <p:cond delay="1338"/>
                                          </p:stCondLst>
                                        </p:cTn>
                                        <p:tgtEl>
                                          <p:spTgt spid="7"/>
                                        </p:tgtEl>
                                      </p:cBhvr>
                                      <p:to x="100000" y="100000"/>
                                    </p:animScale>
                                    <p:animScale>
                                      <p:cBhvr>
                                        <p:cTn id="22" dur="26">
                                          <p:stCondLst>
                                            <p:cond delay="1642"/>
                                          </p:stCondLst>
                                        </p:cTn>
                                        <p:tgtEl>
                                          <p:spTgt spid="7"/>
                                        </p:tgtEl>
                                      </p:cBhvr>
                                      <p:to x="100000" y="90000"/>
                                    </p:animScale>
                                    <p:animScale>
                                      <p:cBhvr>
                                        <p:cTn id="23" dur="166" decel="50000">
                                          <p:stCondLst>
                                            <p:cond delay="1668"/>
                                          </p:stCondLst>
                                        </p:cTn>
                                        <p:tgtEl>
                                          <p:spTgt spid="7"/>
                                        </p:tgtEl>
                                      </p:cBhvr>
                                      <p:to x="100000" y="100000"/>
                                    </p:animScale>
                                    <p:animScale>
                                      <p:cBhvr>
                                        <p:cTn id="24" dur="26">
                                          <p:stCondLst>
                                            <p:cond delay="1808"/>
                                          </p:stCondLst>
                                        </p:cTn>
                                        <p:tgtEl>
                                          <p:spTgt spid="7"/>
                                        </p:tgtEl>
                                      </p:cBhvr>
                                      <p:to x="100000" y="95000"/>
                                    </p:animScale>
                                    <p:animScale>
                                      <p:cBhvr>
                                        <p:cTn id="25"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3100" u="sng" kern="1200" dirty="0">
                <a:solidFill>
                  <a:schemeClr val="tx1"/>
                </a:solidFill>
                <a:latin typeface="+mj-lt"/>
                <a:ea typeface="+mj-ea"/>
                <a:cs typeface="+mj-cs"/>
              </a:rPr>
              <a:t>Analysis of the application within a hospitality destination </a:t>
            </a:r>
            <a:endParaRPr lang="en-US" sz="3100" kern="1200" dirty="0">
              <a:solidFill>
                <a:schemeClr val="tx1"/>
              </a:solidFill>
              <a:latin typeface="+mj-lt"/>
              <a:ea typeface="+mj-ea"/>
              <a:cs typeface="+mj-cs"/>
            </a:endParaRP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Rectangle 4">
            <a:extLst>
              <a:ext uri="{FF2B5EF4-FFF2-40B4-BE49-F238E27FC236}">
                <a16:creationId xmlns:a16="http://schemas.microsoft.com/office/drawing/2014/main" id="{F5B91A4E-5881-4252-BE0A-B2B8EEC759B1}"/>
              </a:ext>
            </a:extLst>
          </p:cNvPr>
          <p:cNvSpPr/>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400" dirty="0"/>
              <a:t>Political/legal  – Government selected and stability , ecological and customer – safety legislations , fluctuations in the government setting , tax policy , trade and tariff controls , regulations and de-regulation trends </a:t>
            </a:r>
          </a:p>
          <a:p>
            <a:pPr indent="-228600">
              <a:lnSpc>
                <a:spcPct val="90000"/>
              </a:lnSpc>
              <a:spcAft>
                <a:spcPts val="800"/>
              </a:spcAft>
              <a:buFont typeface="Arial" panose="020B0604020202020204" pitchFamily="34" charset="0"/>
              <a:buChar char="•"/>
            </a:pPr>
            <a:r>
              <a:rPr lang="en-US" sz="1400" dirty="0"/>
              <a:t>Economic/ environmental  – phase of business sequence , present and project economic evolution ,increase and interest taxes , redundancy and industry source , impact of international countries, advance in technological on the economy such as 5g which can change the environment , improving the eco-life source </a:t>
            </a:r>
          </a:p>
          <a:p>
            <a:pPr indent="-228600">
              <a:lnSpc>
                <a:spcPct val="90000"/>
              </a:lnSpc>
              <a:spcAft>
                <a:spcPts val="800"/>
              </a:spcAft>
              <a:buFont typeface="Arial" panose="020B0604020202020204" pitchFamily="34" charset="0"/>
              <a:buChar char="•"/>
            </a:pPr>
            <a:r>
              <a:rPr lang="en-US" sz="1400" dirty="0"/>
              <a:t>Social – population growing percentage and time of life summarizing , increase of health care and education offered  and social movement since covid 19 , social attitudes , increase on employment outlines , employment freedom and attuites to work in a green company , lifestyle choices show the attitudes to these and finally sociological- cultural fluctuations.</a:t>
            </a:r>
          </a:p>
          <a:p>
            <a:pPr indent="-228600">
              <a:lnSpc>
                <a:spcPct val="90000"/>
              </a:lnSpc>
              <a:spcAft>
                <a:spcPts val="800"/>
              </a:spcAft>
              <a:buFont typeface="Arial" panose="020B0604020202020204" pitchFamily="34" charset="0"/>
              <a:buChar char="•"/>
            </a:pPr>
            <a:r>
              <a:rPr lang="en-US" sz="1400" dirty="0"/>
              <a:t>Technology – increase of developing technologies , such as the 5g internet , decrease in social connection costs and faster remote devices such as the Alexa from amazon , investigation and progress actions , effect of technology transfers to become environmentally friendly </a:t>
            </a:r>
            <a:endParaRPr lang="en-US" sz="1400" dirty="0">
              <a:effectLst/>
            </a:endParaRP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4" descr="Scales of Justice">
            <a:extLst>
              <a:ext uri="{FF2B5EF4-FFF2-40B4-BE49-F238E27FC236}">
                <a16:creationId xmlns:a16="http://schemas.microsoft.com/office/drawing/2014/main" id="{53025FED-9BCD-4BE9-B74C-707E5FD740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88263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circle(in)">
                                      <p:cBhvr>
                                        <p:cTn id="14"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4CEF4-01D3-4AF7-9E84-F43030ACA972}"/>
              </a:ext>
            </a:extLst>
          </p:cNvPr>
          <p:cNvSpPr>
            <a:spLocks noGrp="1"/>
          </p:cNvSpPr>
          <p:nvPr>
            <p:ph type="title"/>
          </p:nvPr>
        </p:nvSpPr>
        <p:spPr>
          <a:xfrm>
            <a:off x="838200" y="5534025"/>
            <a:ext cx="10515600" cy="822326"/>
          </a:xfrm>
        </p:spPr>
        <p:txBody>
          <a:bodyPr vert="horz" lIns="91440" tIns="45720" rIns="91440" bIns="45720" rtlCol="0" anchor="ctr">
            <a:normAutofit/>
          </a:bodyPr>
          <a:lstStyle/>
          <a:p>
            <a:pPr algn="ctr"/>
            <a:r>
              <a:rPr lang="en-US" dirty="0"/>
              <a:t>Findings </a:t>
            </a:r>
          </a:p>
        </p:txBody>
      </p:sp>
      <p:pic>
        <p:nvPicPr>
          <p:cNvPr id="9" name="Content Placeholder 8">
            <a:extLst>
              <a:ext uri="{FF2B5EF4-FFF2-40B4-BE49-F238E27FC236}">
                <a16:creationId xmlns:a16="http://schemas.microsoft.com/office/drawing/2014/main" id="{0B74A44D-8DC9-4B30-B9F1-0353900C98F5}"/>
              </a:ext>
            </a:extLst>
          </p:cNvPr>
          <p:cNvPicPr>
            <a:picLocks noGrp="1"/>
          </p:cNvPicPr>
          <p:nvPr>
            <p:ph idx="1"/>
          </p:nvPr>
        </p:nvPicPr>
        <p:blipFill rotWithShape="1">
          <a:blip r:embed="rId3"/>
          <a:srcRect l="36728" t="21872" r="20519" b="30457"/>
          <a:stretch/>
        </p:blipFill>
        <p:spPr bwMode="auto">
          <a:xfrm>
            <a:off x="190500" y="0"/>
            <a:ext cx="2019300" cy="1727200"/>
          </a:xfrm>
          <a:prstGeom prst="rect">
            <a:avLst/>
          </a:prstGeom>
          <a:extLst>
            <a:ext uri="{53640926-AAD7-44D8-BBD7-CCE9431645EC}">
              <a14:shadowObscured xmlns:a14="http://schemas.microsoft.com/office/drawing/2010/main"/>
            </a:ext>
          </a:extLst>
        </p:spPr>
      </p:pic>
      <p:pic>
        <p:nvPicPr>
          <p:cNvPr id="10" name="Picture 9">
            <a:extLst>
              <a:ext uri="{FF2B5EF4-FFF2-40B4-BE49-F238E27FC236}">
                <a16:creationId xmlns:a16="http://schemas.microsoft.com/office/drawing/2014/main" id="{9BA0EA15-EAB4-466D-B340-D6B1C8B38433}"/>
              </a:ext>
            </a:extLst>
          </p:cNvPr>
          <p:cNvPicPr/>
          <p:nvPr/>
        </p:nvPicPr>
        <p:blipFill rotWithShape="1">
          <a:blip r:embed="rId4"/>
          <a:srcRect l="34900" t="14483" r="18362" b="28236"/>
          <a:stretch/>
        </p:blipFill>
        <p:spPr bwMode="auto">
          <a:xfrm>
            <a:off x="190500" y="1803400"/>
            <a:ext cx="4102100" cy="3568700"/>
          </a:xfrm>
          <a:prstGeom prst="rect">
            <a:avLst/>
          </a:prstGeom>
          <a:extLst>
            <a:ext uri="{53640926-AAD7-44D8-BBD7-CCE9431645EC}">
              <a14:shadowObscured xmlns:a14="http://schemas.microsoft.com/office/drawing/2010/main"/>
            </a:ext>
          </a:extLst>
        </p:spPr>
      </p:pic>
      <p:pic>
        <p:nvPicPr>
          <p:cNvPr id="11" name="Picture 10">
            <a:extLst>
              <a:ext uri="{FF2B5EF4-FFF2-40B4-BE49-F238E27FC236}">
                <a16:creationId xmlns:a16="http://schemas.microsoft.com/office/drawing/2014/main" id="{BE99D269-0FDB-4FB7-A9FA-DE1C21CB164E}"/>
              </a:ext>
            </a:extLst>
          </p:cNvPr>
          <p:cNvPicPr/>
          <p:nvPr/>
        </p:nvPicPr>
        <p:blipFill rotWithShape="1">
          <a:blip r:embed="rId5"/>
          <a:srcRect l="35731" t="14482" r="14081" b="36504"/>
          <a:stretch/>
        </p:blipFill>
        <p:spPr bwMode="auto">
          <a:xfrm>
            <a:off x="8267700" y="0"/>
            <a:ext cx="3721100" cy="3086100"/>
          </a:xfrm>
          <a:prstGeom prst="rect">
            <a:avLst/>
          </a:prstGeom>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F9A96013-57BC-4169-9F2A-0E204CA9A626}"/>
              </a:ext>
            </a:extLst>
          </p:cNvPr>
          <p:cNvPicPr/>
          <p:nvPr/>
        </p:nvPicPr>
        <p:blipFill rotWithShape="1">
          <a:blip r:embed="rId6"/>
          <a:srcRect l="35565" t="9753" r="15412" b="32966"/>
          <a:stretch/>
        </p:blipFill>
        <p:spPr bwMode="auto">
          <a:xfrm>
            <a:off x="9575800" y="3175000"/>
            <a:ext cx="2400300" cy="2197100"/>
          </a:xfrm>
          <a:prstGeom prst="rect">
            <a:avLst/>
          </a:prstGeom>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DF36197D-1070-4CB1-89D1-C97BF665D636}"/>
              </a:ext>
            </a:extLst>
          </p:cNvPr>
          <p:cNvPicPr/>
          <p:nvPr/>
        </p:nvPicPr>
        <p:blipFill rotWithShape="1">
          <a:blip r:embed="rId7"/>
          <a:srcRect l="35398" t="8867" r="20165" b="33853"/>
          <a:stretch/>
        </p:blipFill>
        <p:spPr bwMode="auto">
          <a:xfrm>
            <a:off x="2298700" y="0"/>
            <a:ext cx="1993900" cy="1727200"/>
          </a:xfrm>
          <a:prstGeom prst="rect">
            <a:avLst/>
          </a:prstGeom>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9C361109-2EB2-4DB0-AF4D-7AF31A4719FF}"/>
              </a:ext>
            </a:extLst>
          </p:cNvPr>
          <p:cNvPicPr/>
          <p:nvPr/>
        </p:nvPicPr>
        <p:blipFill rotWithShape="1">
          <a:blip r:embed="rId8"/>
          <a:srcRect l="35398" t="8572" r="17864" b="42415"/>
          <a:stretch/>
        </p:blipFill>
        <p:spPr bwMode="auto">
          <a:xfrm>
            <a:off x="4381500" y="0"/>
            <a:ext cx="3797300" cy="3086100"/>
          </a:xfrm>
          <a:prstGeom prst="rect">
            <a:avLst/>
          </a:prstGeom>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B467D7FC-ED79-4E0A-863F-624FDA778C51}"/>
              </a:ext>
            </a:extLst>
          </p:cNvPr>
          <p:cNvPicPr/>
          <p:nvPr/>
        </p:nvPicPr>
        <p:blipFill rotWithShape="1">
          <a:blip r:embed="rId9"/>
          <a:srcRect l="35564" t="14484" r="20000" b="28237"/>
          <a:stretch/>
        </p:blipFill>
        <p:spPr bwMode="auto">
          <a:xfrm>
            <a:off x="7010400" y="3175000"/>
            <a:ext cx="2476500" cy="2197100"/>
          </a:xfrm>
          <a:prstGeom prst="rect">
            <a:avLst/>
          </a:prstGeom>
          <a:extLst>
            <a:ext uri="{53640926-AAD7-44D8-BBD7-CCE9431645EC}">
              <a14:shadowObscured xmlns:a14="http://schemas.microsoft.com/office/drawing/2010/main"/>
            </a:ext>
          </a:extLst>
        </p:spPr>
      </p:pic>
      <p:pic>
        <p:nvPicPr>
          <p:cNvPr id="16" name="Picture 15">
            <a:extLst>
              <a:ext uri="{FF2B5EF4-FFF2-40B4-BE49-F238E27FC236}">
                <a16:creationId xmlns:a16="http://schemas.microsoft.com/office/drawing/2014/main" id="{1E993817-FFAC-4B13-8EC3-41DFD5CDDB23}"/>
              </a:ext>
            </a:extLst>
          </p:cNvPr>
          <p:cNvPicPr/>
          <p:nvPr/>
        </p:nvPicPr>
        <p:blipFill rotWithShape="1">
          <a:blip r:embed="rId10"/>
          <a:srcRect l="34566" t="13595" r="16410" b="30817"/>
          <a:stretch/>
        </p:blipFill>
        <p:spPr bwMode="auto">
          <a:xfrm>
            <a:off x="4381500" y="3175000"/>
            <a:ext cx="2552700" cy="219710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9707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1000"/>
                                        <p:tgtEl>
                                          <p:spTgt spid="10"/>
                                        </p:tgtEl>
                                      </p:cBhvr>
                                    </p:animEffect>
                                    <p:anim calcmode="lin" valueType="num">
                                      <p:cBhvr>
                                        <p:cTn id="18" dur="1000" fill="hold"/>
                                        <p:tgtEl>
                                          <p:spTgt spid="10"/>
                                        </p:tgtEl>
                                        <p:attrNameLst>
                                          <p:attrName>ppt_x</p:attrName>
                                        </p:attrNameLst>
                                      </p:cBhvr>
                                      <p:tavLst>
                                        <p:tav tm="0">
                                          <p:val>
                                            <p:strVal val="#ppt_x"/>
                                          </p:val>
                                        </p:tav>
                                        <p:tav tm="100000">
                                          <p:val>
                                            <p:strVal val="#ppt_x"/>
                                          </p:val>
                                        </p:tav>
                                      </p:tavLst>
                                    </p:anim>
                                    <p:anim calcmode="lin" valueType="num">
                                      <p:cBhvr>
                                        <p:cTn id="1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1000"/>
                                        <p:tgtEl>
                                          <p:spTgt spid="14"/>
                                        </p:tgtEl>
                                      </p:cBhvr>
                                    </p:animEffect>
                                    <p:anim calcmode="lin" valueType="num">
                                      <p:cBhvr>
                                        <p:cTn id="25" dur="1000" fill="hold"/>
                                        <p:tgtEl>
                                          <p:spTgt spid="14"/>
                                        </p:tgtEl>
                                        <p:attrNameLst>
                                          <p:attrName>ppt_x</p:attrName>
                                        </p:attrNameLst>
                                      </p:cBhvr>
                                      <p:tavLst>
                                        <p:tav tm="0">
                                          <p:val>
                                            <p:strVal val="#ppt_x"/>
                                          </p:val>
                                        </p:tav>
                                        <p:tav tm="100000">
                                          <p:val>
                                            <p:strVal val="#ppt_x"/>
                                          </p:val>
                                        </p:tav>
                                      </p:tavLst>
                                    </p:anim>
                                    <p:anim calcmode="lin" valueType="num">
                                      <p:cBhvr>
                                        <p:cTn id="2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1000"/>
                                        <p:tgtEl>
                                          <p:spTgt spid="11"/>
                                        </p:tgtEl>
                                      </p:cBhvr>
                                    </p:animEffect>
                                    <p:anim calcmode="lin" valueType="num">
                                      <p:cBhvr>
                                        <p:cTn id="32" dur="1000" fill="hold"/>
                                        <p:tgtEl>
                                          <p:spTgt spid="11"/>
                                        </p:tgtEl>
                                        <p:attrNameLst>
                                          <p:attrName>ppt_x</p:attrName>
                                        </p:attrNameLst>
                                      </p:cBhvr>
                                      <p:tavLst>
                                        <p:tav tm="0">
                                          <p:val>
                                            <p:strVal val="#ppt_x"/>
                                          </p:val>
                                        </p:tav>
                                        <p:tav tm="100000">
                                          <p:val>
                                            <p:strVal val="#ppt_x"/>
                                          </p:val>
                                        </p:tav>
                                      </p:tavLst>
                                    </p:anim>
                                    <p:anim calcmode="lin" valueType="num">
                                      <p:cBhvr>
                                        <p:cTn id="3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1000"/>
                                        <p:tgtEl>
                                          <p:spTgt spid="16"/>
                                        </p:tgtEl>
                                      </p:cBhvr>
                                    </p:animEffect>
                                    <p:anim calcmode="lin" valueType="num">
                                      <p:cBhvr>
                                        <p:cTn id="39" dur="1000" fill="hold"/>
                                        <p:tgtEl>
                                          <p:spTgt spid="16"/>
                                        </p:tgtEl>
                                        <p:attrNameLst>
                                          <p:attrName>ppt_x</p:attrName>
                                        </p:attrNameLst>
                                      </p:cBhvr>
                                      <p:tavLst>
                                        <p:tav tm="0">
                                          <p:val>
                                            <p:strVal val="#ppt_x"/>
                                          </p:val>
                                        </p:tav>
                                        <p:tav tm="100000">
                                          <p:val>
                                            <p:strVal val="#ppt_x"/>
                                          </p:val>
                                        </p:tav>
                                      </p:tavLst>
                                    </p:anim>
                                    <p:anim calcmode="lin" valueType="num">
                                      <p:cBhvr>
                                        <p:cTn id="4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nodeType="click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wipe(down)">
                                      <p:cBhvr>
                                        <p:cTn id="45" dur="500"/>
                                        <p:tgtEl>
                                          <p:spTgt spid="15"/>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nodeType="click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wipe(down)">
                                      <p:cBhvr>
                                        <p:cTn id="5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D648CF1-C72A-4313-8FC7-BF6DD4642AFE}"/>
              </a:ext>
            </a:extLst>
          </p:cNvPr>
          <p:cNvSpPr>
            <a:spLocks noGrp="1"/>
          </p:cNvSpPr>
          <p:nvPr>
            <p:ph type="title"/>
          </p:nvPr>
        </p:nvSpPr>
        <p:spPr>
          <a:xfrm>
            <a:off x="523765" y="3031588"/>
            <a:ext cx="6397540" cy="3781051"/>
          </a:xfrm>
        </p:spPr>
        <p:txBody>
          <a:bodyPr>
            <a:normAutofit/>
          </a:bodyPr>
          <a:lstStyle/>
          <a:p>
            <a:r>
              <a:rPr lang="en-GB" sz="2200" dirty="0"/>
              <a:t>Evaluation establishes what matters and how to know if it was successful , so while the details in evaluating the success of issue management initiatives will vary as much of the issues themselves there are a few things to acknowledge such as setting clear measurables objectives as well as evaluate the companies policies success to determine future strategies and to learn from failures.</a:t>
            </a:r>
            <a:br>
              <a:rPr lang="en-GB" sz="1100" dirty="0"/>
            </a:br>
            <a:endParaRPr lang="en-US" sz="1100" dirty="0">
              <a:latin typeface="Franklin Gothic Book" panose="020B0503020102020204" pitchFamily="34" charset="0"/>
              <a:cs typeface="Segoe UI" panose="020B0502040204020203" pitchFamily="34" charset="0"/>
            </a:endParaRPr>
          </a:p>
        </p:txBody>
      </p:sp>
      <p:sp>
        <p:nvSpPr>
          <p:cNvPr id="34" name="Freeform: Shape 3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Content Placeholder 5">
            <a:extLst>
              <a:ext uri="{FF2B5EF4-FFF2-40B4-BE49-F238E27FC236}">
                <a16:creationId xmlns:a16="http://schemas.microsoft.com/office/drawing/2014/main" id="{C856D755-2374-40B4-B692-603C5E927388}"/>
              </a:ext>
            </a:extLst>
          </p:cNvPr>
          <p:cNvSpPr>
            <a:spLocks noGrp="1"/>
          </p:cNvSpPr>
          <p:nvPr>
            <p:ph idx="1"/>
          </p:nvPr>
        </p:nvSpPr>
        <p:spPr>
          <a:xfrm>
            <a:off x="537370" y="1035060"/>
            <a:ext cx="5393361" cy="4351338"/>
          </a:xfrm>
        </p:spPr>
        <p:txBody>
          <a:bodyPr vert="horz" lIns="91440" tIns="45720" rIns="91440" bIns="45720" rtlCol="0">
            <a:normAutofit/>
          </a:bodyPr>
          <a:lstStyle/>
          <a:p>
            <a:r>
              <a:rPr lang="en-GB" dirty="0"/>
              <a:t>Scanning – Monitoring – Decision making – Evaluating </a:t>
            </a:r>
          </a:p>
          <a:p>
            <a:endParaRPr lang="en-US" dirty="0">
              <a:latin typeface="Segoe UI" panose="020B0502040204020203" pitchFamily="34" charset="0"/>
              <a:cs typeface="Segoe UI" panose="020B0502040204020203" pitchFamily="34" charset="0"/>
            </a:endParaRPr>
          </a:p>
        </p:txBody>
      </p:sp>
      <p:sp>
        <p:nvSpPr>
          <p:cNvPr id="36" name="Oval 3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3" descr="Blackboard">
            <a:extLst>
              <a:ext uri="{FF2B5EF4-FFF2-40B4-BE49-F238E27FC236}">
                <a16:creationId xmlns:a16="http://schemas.microsoft.com/office/drawing/2014/main" id="{A4298283-DDB8-4365-95A1-90935E16BE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8" name="Freeform: Shape 3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40" name="Straight Connector 3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2" name="Freeform: Shape 4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6" name="Freeform: Shape 4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3514892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98F6D58-1A39-41ED-99F7-0CE9F03BD344}"/>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2800" u="sng" kern="1200" dirty="0">
                <a:solidFill>
                  <a:schemeClr val="tx1"/>
                </a:solidFill>
                <a:latin typeface="+mj-lt"/>
                <a:ea typeface="+mj-ea"/>
                <a:cs typeface="+mj-cs"/>
              </a:rPr>
              <a:t>Creative thinking and virtual platform execution.</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sp>
        <p:nvSpPr>
          <p:cNvPr id="22"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Rectangle 4">
            <a:extLst>
              <a:ext uri="{FF2B5EF4-FFF2-40B4-BE49-F238E27FC236}">
                <a16:creationId xmlns:a16="http://schemas.microsoft.com/office/drawing/2014/main" id="{91951387-7353-4F35-B534-3CA7F0853052}"/>
              </a:ext>
            </a:extLst>
          </p:cNvPr>
          <p:cNvSpPr/>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dirty="0"/>
              <a:t>-Energy all-embracing – it is expensive but with slight alterations it can lead to a decrease cost of 20% </a:t>
            </a:r>
          </a:p>
          <a:p>
            <a:pPr indent="-228600">
              <a:lnSpc>
                <a:spcPct val="90000"/>
              </a:lnSpc>
              <a:spcAft>
                <a:spcPts val="800"/>
              </a:spcAft>
              <a:buFont typeface="Arial" panose="020B0604020202020204" pitchFamily="34" charset="0"/>
              <a:buChar char="•"/>
            </a:pPr>
            <a:r>
              <a:rPr lang="en-US" dirty="0"/>
              <a:t>-Waste  – the hotel sector can have excess waste of 1 kilo per guest of excess , however if recycled or reused 30% of waste can be diverted through this method – this can decrease costs by 15% as in some countries if you recycle clear bottles etc. you can create profit from it. </a:t>
            </a:r>
          </a:p>
          <a:p>
            <a:pPr indent="-228600">
              <a:lnSpc>
                <a:spcPct val="90000"/>
              </a:lnSpc>
              <a:spcAft>
                <a:spcPts val="800"/>
              </a:spcAft>
              <a:buFont typeface="Arial" panose="020B0604020202020204" pitchFamily="34" charset="0"/>
              <a:buChar char="•"/>
            </a:pPr>
            <a:r>
              <a:rPr lang="en-US" dirty="0"/>
              <a:t>- water – customers use a lot of water to their personal needs , but also the water supports businesses such as cultivation that benefits hotels for the spa and swimming pools , site gardens such as the gardens and golf courses  – when introducing low flow shower amities it will save water by 20% as well as saving water and energy . </a:t>
            </a:r>
          </a:p>
          <a:p>
            <a:pPr indent="-228600">
              <a:lnSpc>
                <a:spcPct val="90000"/>
              </a:lnSpc>
              <a:spcAft>
                <a:spcPts val="800"/>
              </a:spcAft>
              <a:buFont typeface="Arial" panose="020B0604020202020204" pitchFamily="34" charset="0"/>
              <a:buChar char="•"/>
            </a:pPr>
            <a:r>
              <a:rPr lang="en-US" dirty="0"/>
              <a:t>(Renewable Energy and Energy Efficiency, 2020)</a:t>
            </a:r>
            <a:endParaRPr lang="en-US" dirty="0">
              <a:effectLst/>
            </a:endParaRPr>
          </a:p>
        </p:txBody>
      </p:sp>
      <p:sp>
        <p:nvSpPr>
          <p:cNvPr id="24"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3" descr="Chat">
            <a:extLst>
              <a:ext uri="{FF2B5EF4-FFF2-40B4-BE49-F238E27FC236}">
                <a16:creationId xmlns:a16="http://schemas.microsoft.com/office/drawing/2014/main" id="{AEE98CC8-0F49-4433-9FD0-35E20C04B5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Tree>
    <p:extLst>
      <p:ext uri="{BB962C8B-B14F-4D97-AF65-F5344CB8AC3E}">
        <p14:creationId xmlns:p14="http://schemas.microsoft.com/office/powerpoint/2010/main" val="288090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2"/>
                                        </p:tgtEl>
                                        <p:attrNameLst>
                                          <p:attrName>style.opacity</p:attrName>
                                        </p:attrNameLst>
                                      </p:cBhvr>
                                      <p:to>
                                        <p:strVal val="0.5"/>
                                      </p:to>
                                    </p:set>
                                    <p:animEffect filter="image" prLst="opacity: 0.5">
                                      <p:cBhvr rctx="IE">
                                        <p:cTn id="7" dur="indefinite"/>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5" presetClass="emph" presetSubtype="0" grpId="0" nodeType="clickEffect">
                                  <p:stCondLst>
                                    <p:cond delay="0"/>
                                  </p:stCondLst>
                                  <p:iterate type="lt">
                                    <p:tmAbs val="25"/>
                                  </p:iterate>
                                  <p:childTnLst>
                                    <p:set>
                                      <p:cBhvr override="childStyle">
                                        <p:cTn id="11" dur="indefinite"/>
                                        <p:tgtEl>
                                          <p:spTgt spid="5"/>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B29E856-0BF8-4F83-8360-18C48EB7A575}"/>
              </a:ext>
            </a:extLst>
          </p:cNvPr>
          <p:cNvSpPr>
            <a:spLocks noGrp="1"/>
          </p:cNvSpPr>
          <p:nvPr>
            <p:ph type="title"/>
          </p:nvPr>
        </p:nvSpPr>
        <p:spPr>
          <a:xfrm>
            <a:off x="767290" y="1289146"/>
            <a:ext cx="4153626" cy="4279709"/>
          </a:xfrm>
        </p:spPr>
        <p:txBody>
          <a:bodyPr anchor="ctr">
            <a:normAutofit/>
          </a:bodyPr>
          <a:lstStyle/>
          <a:p>
            <a:pPr algn="r"/>
            <a:r>
              <a:rPr lang="en-GB" sz="5400" dirty="0">
                <a:solidFill>
                  <a:schemeClr val="bg1"/>
                </a:solidFill>
              </a:rPr>
              <a:t>METHODS </a:t>
            </a:r>
          </a:p>
        </p:txBody>
      </p:sp>
      <p:grpSp>
        <p:nvGrpSpPr>
          <p:cNvPr id="14" name="Group 13">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5"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dirty="0"/>
            </a:p>
          </p:txBody>
        </p:sp>
        <p:sp>
          <p:nvSpPr>
            <p:cNvPr id="16"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dirty="0"/>
            </a:p>
          </p:txBody>
        </p:sp>
      </p:grpSp>
      <p:sp>
        <p:nvSpPr>
          <p:cNvPr id="5" name="Content Placeholder 4">
            <a:extLst>
              <a:ext uri="{FF2B5EF4-FFF2-40B4-BE49-F238E27FC236}">
                <a16:creationId xmlns:a16="http://schemas.microsoft.com/office/drawing/2014/main" id="{56ED2602-55CB-4EC2-AD11-AC349100993A}"/>
              </a:ext>
            </a:extLst>
          </p:cNvPr>
          <p:cNvSpPr>
            <a:spLocks noGrp="1"/>
          </p:cNvSpPr>
          <p:nvPr>
            <p:ph idx="1"/>
          </p:nvPr>
        </p:nvSpPr>
        <p:spPr>
          <a:xfrm>
            <a:off x="6514140" y="1854601"/>
            <a:ext cx="4776711" cy="3148798"/>
          </a:xfrm>
          <a:prstGeom prst="rect">
            <a:avLst/>
          </a:prstGeom>
        </p:spPr>
        <p:txBody>
          <a:bodyPr anchor="ctr">
            <a:normAutofit/>
          </a:bodyPr>
          <a:lstStyle/>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Recycling</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Introducing  compact fluorescent lighting – they save energy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The hotels reuse of linens – it saves water and energy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Using local suppliers – this save transportation costs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Introducing of green roofs top for the hotel</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0"/>
              </a:spcAft>
              <a:buFont typeface="Calibri" panose="020F0502020204030204" pitchFamily="34" charset="0"/>
              <a:buChar char="-"/>
            </a:pPr>
            <a:r>
              <a:rPr lang="en-GB" sz="1300" dirty="0">
                <a:latin typeface="Arial" panose="020B0604020202020204" pitchFamily="34" charset="0"/>
                <a:ea typeface="Calibri" panose="020F0502020204030204" pitchFamily="34" charset="0"/>
                <a:cs typeface="Times New Roman" panose="02020603050405020304" pitchFamily="18" charset="0"/>
              </a:rPr>
              <a:t>Looking into use of solar heaters and researching  renewable energy source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marL="457200">
              <a:spcAft>
                <a:spcPts val="800"/>
              </a:spcAft>
            </a:pPr>
            <a:r>
              <a:rPr lang="en-GB" sz="1300" dirty="0">
                <a:latin typeface="Arial" panose="020B0604020202020204" pitchFamily="34" charset="0"/>
                <a:ea typeface="Calibri" panose="020F0502020204030204" pitchFamily="34" charset="0"/>
                <a:cs typeface="Times New Roman" panose="02020603050405020304" pitchFamily="18" charset="0"/>
              </a:rPr>
              <a:t>(Renewable Energy and Energy Efficiency, 2020)</a:t>
            </a:r>
            <a:endParaRPr lang="en-GB" sz="13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785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randombar(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randombar(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randombar(horizontal)">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5625ED-AAB8-4366-A8A3-B0E518299617}"/>
              </a:ext>
            </a:extLst>
          </p:cNvPr>
          <p:cNvSpPr>
            <a:spLocks noGrp="1"/>
          </p:cNvSpPr>
          <p:nvPr>
            <p:ph type="title"/>
          </p:nvPr>
        </p:nvSpPr>
        <p:spPr>
          <a:xfrm>
            <a:off x="762000" y="559678"/>
            <a:ext cx="3567915" cy="4952492"/>
          </a:xfrm>
        </p:spPr>
        <p:txBody>
          <a:bodyPr>
            <a:normAutofit/>
          </a:bodyPr>
          <a:lstStyle/>
          <a:p>
            <a:r>
              <a:rPr lang="en-GB" dirty="0">
                <a:solidFill>
                  <a:schemeClr val="bg1"/>
                </a:solidFill>
              </a:rPr>
              <a:t>PROS OF BEING GREEN </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AA7C9CD-2579-4F69-84CC-BEAF78CF791C}"/>
              </a:ext>
            </a:extLst>
          </p:cNvPr>
          <p:cNvGraphicFramePr>
            <a:graphicFrameLocks noGrp="1"/>
          </p:cNvGraphicFramePr>
          <p:nvPr>
            <p:ph idx="1"/>
            <p:extLst>
              <p:ext uri="{D42A27DB-BD31-4B8C-83A1-F6EECF244321}">
                <p14:modId xmlns:p14="http://schemas.microsoft.com/office/powerpoint/2010/main" val="935898179"/>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388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74A2B2-12BB-448D-B129-4CB700060769}"/>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Conclusion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D73AA3-3CB1-4D0A-8367-A6CF9DB7647B}"/>
              </a:ext>
            </a:extLst>
          </p:cNvPr>
          <p:cNvSpPr>
            <a:spLocks noGrp="1"/>
          </p:cNvSpPr>
          <p:nvPr>
            <p:ph idx="1"/>
          </p:nvPr>
        </p:nvSpPr>
        <p:spPr>
          <a:xfrm>
            <a:off x="4447308" y="591344"/>
            <a:ext cx="6906491" cy="5585619"/>
          </a:xfrm>
        </p:spPr>
        <p:txBody>
          <a:bodyPr anchor="ctr">
            <a:normAutofit/>
          </a:bodyPr>
          <a:lstStyle/>
          <a:p>
            <a:r>
              <a:rPr lang="en-GB" dirty="0"/>
              <a:t>From using primary research, it shows the attitudes of external individuals from businesses owners to individuals who are employees. I think with more research and more time efficiency it will allow more acknowledgment in this field. To help tackle a global pandemic in the hospitality sector which will benefit both parties. I see this as a future business by having guidance from the green peace and many more organisations who have more knowledge of technology and methods in this field to help implement in businesses. </a:t>
            </a:r>
          </a:p>
          <a:p>
            <a:endParaRPr lang="en-GB" dirty="0"/>
          </a:p>
        </p:txBody>
      </p:sp>
    </p:spTree>
    <p:extLst>
      <p:ext uri="{BB962C8B-B14F-4D97-AF65-F5344CB8AC3E}">
        <p14:creationId xmlns:p14="http://schemas.microsoft.com/office/powerpoint/2010/main" val="370892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0041" y="982364"/>
            <a:ext cx="2659472" cy="2659472"/>
          </a:xfrm>
          <a:prstGeom prst="rect">
            <a:avLst/>
          </a:prstGeom>
        </p:spPr>
      </p:pic>
      <p:cxnSp>
        <p:nvCxnSpPr>
          <p:cNvPr id="16" name="Straight Connector 15">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290143" y="983211"/>
            <a:ext cx="2646677" cy="2646677"/>
          </a:xfrm>
          <a:prstGeom prst="rect">
            <a:avLst/>
          </a:prstGeom>
        </p:spPr>
      </p:pic>
      <p:cxnSp>
        <p:nvCxnSpPr>
          <p:cNvPr id="20" name="Straight Connector 19">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256859" y="982364"/>
            <a:ext cx="2648371" cy="2648371"/>
          </a:xfrm>
          <a:prstGeom prst="rect">
            <a:avLst/>
          </a:prstGeom>
        </p:spPr>
      </p:pic>
      <p:cxnSp>
        <p:nvCxnSpPr>
          <p:cNvPr id="22" name="Straight Connector 21">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225269" y="1004677"/>
            <a:ext cx="2648372" cy="2648372"/>
          </a:xfrm>
          <a:prstGeom prst="rect">
            <a:avLst/>
          </a:prstGeom>
        </p:spPr>
      </p:pic>
      <p:sp>
        <p:nvSpPr>
          <p:cNvPr id="18" name="Rectangle 17">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527538" y="4756638"/>
            <a:ext cx="11139854" cy="930447"/>
          </a:xfrm>
        </p:spPr>
        <p:txBody>
          <a:bodyPr>
            <a:normAutofit/>
          </a:bodyPr>
          <a:lstStyle/>
          <a:p>
            <a:r>
              <a:rPr lang="en-US" sz="5400" dirty="0">
                <a:solidFill>
                  <a:srgbClr val="FFFFFF"/>
                </a:solidFill>
                <a:latin typeface="Franklin Gothic Book" panose="020B0503020102020204" pitchFamily="34" charset="0"/>
                <a:cs typeface="Segoe UI" panose="020B0502040204020203" pitchFamily="34" charset="0"/>
              </a:rPr>
              <a:t>THANK YOU </a:t>
            </a:r>
          </a:p>
        </p:txBody>
      </p:sp>
      <p:cxnSp>
        <p:nvCxnSpPr>
          <p:cNvPr id="24" name="Straight Connector 23">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1339362" y="5815698"/>
            <a:ext cx="9144000" cy="420001"/>
          </a:xfrm>
        </p:spPr>
        <p:txBody>
          <a:bodyPr>
            <a:normAutofit/>
          </a:bodyPr>
          <a:lstStyle/>
          <a:p>
            <a:r>
              <a:rPr lang="en-US" sz="2000" dirty="0">
                <a:solidFill>
                  <a:srgbClr val="E7E6E6"/>
                </a:solidFill>
                <a:latin typeface="Segoe UI" panose="020B0502040204020203" pitchFamily="34" charset="0"/>
                <a:cs typeface="Segoe UI" panose="020B0502040204020203" pitchFamily="34" charset="0"/>
              </a:rPr>
              <a:t>BY CELIA MCCLELLAND 1813622</a:t>
            </a:r>
          </a:p>
        </p:txBody>
      </p:sp>
    </p:spTree>
    <p:extLst>
      <p:ext uri="{BB962C8B-B14F-4D97-AF65-F5344CB8AC3E}">
        <p14:creationId xmlns:p14="http://schemas.microsoft.com/office/powerpoint/2010/main" val="237296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arn(inVertic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arn(inVertic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circle(in)">
                                      <p:cBhvr>
                                        <p:cTn id="27" dur="20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wipe(down)">
                                      <p:cBhvr>
                                        <p:cTn id="3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C7D9E6-B0D9-433E-BD46-EB60F64F4DA8}">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3.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2193</Words>
  <Application>Microsoft Office PowerPoint</Application>
  <PresentationFormat>Widescreen</PresentationFormat>
  <Paragraphs>121</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Franklin Gothic Book</vt:lpstr>
      <vt:lpstr>Segoe UI</vt:lpstr>
      <vt:lpstr>Office Theme</vt:lpstr>
      <vt:lpstr>Research Presentation</vt:lpstr>
      <vt:lpstr>Aims and objectives </vt:lpstr>
      <vt:lpstr>Slide 3</vt:lpstr>
      <vt:lpstr>4 contemporary issues </vt:lpstr>
      <vt:lpstr>Analysis of the application within a hospitality destination </vt:lpstr>
      <vt:lpstr>Findings </vt:lpstr>
      <vt:lpstr>Evaluation establishes what matters and how to know if it was successful , so while the details in evaluating the success of issue management initiatives will vary as much of the issues themselves there are a few things to acknowledge such as setting clear measurables objectives as well as evaluate the companies policies success to determine future strategies and to learn from failures. </vt:lpstr>
      <vt:lpstr>Creative thinking and virtual platform execution. </vt:lpstr>
      <vt:lpstr>METHODS </vt:lpstr>
      <vt:lpstr>PROS OF BEING GREEN </vt:lpstr>
      <vt:lpstr>Conclusion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2020-07-16T14:52:44Z</dcterms:created>
  <dcterms:modified xsi:type="dcterms:W3CDTF">2020-07-16T19:10:09Z</dcterms:modified>
</cp:coreProperties>
</file>