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7" r:id="rId4"/>
    <p:sldId id="290" r:id="rId5"/>
    <p:sldId id="259" r:id="rId6"/>
    <p:sldId id="264" r:id="rId7"/>
    <p:sldId id="266" r:id="rId8"/>
    <p:sldId id="261" r:id="rId9"/>
    <p:sldId id="267" r:id="rId10"/>
    <p:sldId id="292" r:id="rId11"/>
    <p:sldId id="293" r:id="rId12"/>
    <p:sldId id="289" r:id="rId13"/>
    <p:sldId id="291" r:id="rId14"/>
    <p:sldId id="270" r:id="rId15"/>
    <p:sldId id="271" r:id="rId16"/>
    <p:sldId id="272"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585760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3486676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348189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A54519-7929-4E38-91F3-C32242C60840}"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3730203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A54519-7929-4E38-91F3-C32242C60840}" type="datetimeFigureOut">
              <a:rPr lang="en-GB" smtClean="0"/>
              <a:t>14/01/2020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190697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A54519-7929-4E38-91F3-C32242C60840}" type="datetimeFigureOut">
              <a:rPr lang="en-GB" smtClean="0"/>
              <a:t>14/01/2020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494101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A54519-7929-4E38-91F3-C32242C60840}" type="datetimeFigureOut">
              <a:rPr lang="en-GB" smtClean="0"/>
              <a:t>14/01/2020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028192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A54519-7929-4E38-91F3-C32242C60840}"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1196037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A54519-7929-4E38-91F3-C32242C60840}"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19444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108580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81174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249209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063171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23013816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1986183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54519-7929-4E38-91F3-C32242C60840}"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639E-3F89-40B9-9056-EF1D41B01903}" type="slidenum">
              <a:rPr lang="en-GB" smtClean="0"/>
              <a:t>‹#›</a:t>
            </a:fld>
            <a:endParaRPr lang="en-GB"/>
          </a:p>
        </p:txBody>
      </p:sp>
    </p:spTree>
    <p:extLst>
      <p:ext uri="{BB962C8B-B14F-4D97-AF65-F5344CB8AC3E}">
        <p14:creationId xmlns:p14="http://schemas.microsoft.com/office/powerpoint/2010/main" val="1169524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A54519-7929-4E38-91F3-C32242C60840}" type="datetimeFigureOut">
              <a:rPr lang="en-GB" smtClean="0"/>
              <a:t>14/01/2020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819639E-3F89-40B9-9056-EF1D41B01903}" type="slidenum">
              <a:rPr lang="en-GB" smtClean="0"/>
              <a:t>‹#›</a:t>
            </a:fld>
            <a:endParaRPr lang="en-GB"/>
          </a:p>
        </p:txBody>
      </p:sp>
    </p:spTree>
    <p:extLst>
      <p:ext uri="{BB962C8B-B14F-4D97-AF65-F5344CB8AC3E}">
        <p14:creationId xmlns:p14="http://schemas.microsoft.com/office/powerpoint/2010/main" val="24571505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5.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hyperlink" Target="https://www.amazon.co.uk/EG-Joystick-Buttons-Retropie-Raspberry/dp/B075J882S8/ref=pd_aw_sbs_21_1/258-3097054-2631766?_encoding=UTF8&amp;pd_rd_i=B075J882S8&amp;pd_rd_r=88d36471-b1ac-4aa9-bc9e-317e24e734a2&amp;pd_rd_w=McGik&amp;pd_rd_wg=pvZ5U&amp;pf_rd_p=0208d703-a674-4413-8899-c3889837d212&amp;pf_rd_r=XM00QTA0VGYYCSRK2SC7&amp;psc=1&amp;refRID=XM00QTA0VGYYCSRK2SC7" TargetMode="External"/><Relationship Id="rId2" Type="http://schemas.openxmlformats.org/officeDocument/2006/relationships/hyperlink" Target="https://www.digikey.co.uk/" TargetMode="External"/><Relationship Id="rId1" Type="http://schemas.openxmlformats.org/officeDocument/2006/relationships/slideLayout" Target="../slideLayouts/slideLayout2.xml"/><Relationship Id="rId5" Type="http://schemas.openxmlformats.org/officeDocument/2006/relationships/hyperlink" Target="https://www.tomtop.com/p-f1940eu-1500.html?currency=GBP&amp;Warehouse=CN&amp;aid=gplaukyly&amp;mid=10000018477&amp;utm_source=SEM&amp;utm_medium=Google+Adwords&amp;utm_campaign=TT_PLA_YLY&amp;utm_content=2945&amp;gclid=CjwKCAiA6vXwBRBKEiwAYE7iS_U_0Ok4EHigatgxQW0IqP45iiJVOkSHE1Ocgpb_tVJBu7EZeH0VyRoCcuMQAvD_BwE" TargetMode="External"/><Relationship Id="rId4" Type="http://schemas.openxmlformats.org/officeDocument/2006/relationships/hyperlink" Target="https://shop.pimoroni.com/products/raspberry-pi-zero?variant=3147270586378&amp;currency=GBP&amp;utm_source=google&amp;utm_medium=cpc&amp;utm_campaign=google+shopping&amp;gclid=CjwKCAiA6vXwBRBKEiwAYE7iS8qLLEYszNk1BkjBp8D9-yWUqiV9g5GwaQr22QmfKIp2eKy0PFQ4nRoCfOAQAvD_Bw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bay.co.uk/i/272484955328?chn=ps&amp;norover=1&amp;mkevt=1&amp;mkrid=710-134428-41853-0&amp;mkcid=2&amp;itemid=272484955328&amp;targetid=855323816293&amp;device=c&amp;mktype=pla&amp;googleloc=9045398&amp;poi=&amp;campaignid=6466412155&amp;mkgroupid=88772426072&amp;rlsatarget=pla-855323816293&amp;abcId=1140486&amp;merchantid=115129735&amp;gclid=CjwKCAiA6vXwBRBKEiwAYE7iS-Uc0tBFKA1kttAiTby3xzfpyNZiyeoEJjMEuo5yM-HOOseeA7TldhoCLtMQAvD_BwE" TargetMode="External"/><Relationship Id="rId2" Type="http://schemas.openxmlformats.org/officeDocument/2006/relationships/hyperlink" Target="https://www.ebay.co.uk/itm/163904051874" TargetMode="External"/><Relationship Id="rId1" Type="http://schemas.openxmlformats.org/officeDocument/2006/relationships/slideLayout" Target="../slideLayouts/slideLayout2.xml"/><Relationship Id="rId5" Type="http://schemas.openxmlformats.org/officeDocument/2006/relationships/hyperlink" Target="https://www.customarcademachines.co.uk/cat.php?multi-game-arcade-machines" TargetMode="External"/><Relationship Id="rId4" Type="http://schemas.openxmlformats.org/officeDocument/2006/relationships/hyperlink" Target="https://www.amazon.co.uk/Different-Selector-Validator-Coin-Operated-Collector/dp/B07DC9K42G/ref=sr_1_5?keywords=coin+slot&amp;qid=1579012486&amp;sr=8-5"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6473" y="1049310"/>
            <a:ext cx="9144000" cy="933018"/>
          </a:xfrm>
        </p:spPr>
        <p:txBody>
          <a:bodyPr/>
          <a:lstStyle/>
          <a:p>
            <a:r>
              <a:rPr lang="en-GB" dirty="0"/>
              <a:t>1 UP GAMES</a:t>
            </a:r>
          </a:p>
        </p:txBody>
      </p:sp>
      <p:sp>
        <p:nvSpPr>
          <p:cNvPr id="3" name="Subtitle 2"/>
          <p:cNvSpPr>
            <a:spLocks noGrp="1"/>
          </p:cNvSpPr>
          <p:nvPr>
            <p:ph type="subTitle" idx="1"/>
          </p:nvPr>
        </p:nvSpPr>
        <p:spPr>
          <a:xfrm>
            <a:off x="705852" y="1982328"/>
            <a:ext cx="9144000" cy="1655762"/>
          </a:xfrm>
        </p:spPr>
        <p:txBody>
          <a:bodyPr/>
          <a:lstStyle/>
          <a:p>
            <a:r>
              <a:rPr lang="en-GB" dirty="0"/>
              <a:t>By Daniel, Kieran and Sean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852" y="1982328"/>
            <a:ext cx="3055269" cy="3055269"/>
          </a:xfrm>
          <a:prstGeom prst="rect">
            <a:avLst/>
          </a:prstGeom>
        </p:spPr>
      </p:pic>
    </p:spTree>
    <p:extLst>
      <p:ext uri="{BB962C8B-B14F-4D97-AF65-F5344CB8AC3E}">
        <p14:creationId xmlns:p14="http://schemas.microsoft.com/office/powerpoint/2010/main" val="464503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a:t>
            </a:r>
          </a:p>
        </p:txBody>
      </p:sp>
      <p:sp>
        <p:nvSpPr>
          <p:cNvPr id="3" name="TextBox 2"/>
          <p:cNvSpPr txBox="1"/>
          <p:nvPr/>
        </p:nvSpPr>
        <p:spPr>
          <a:xfrm>
            <a:off x="2094807" y="2003367"/>
            <a:ext cx="780983" cy="369332"/>
          </a:xfrm>
          <a:prstGeom prst="rect">
            <a:avLst/>
          </a:prstGeom>
          <a:noFill/>
        </p:spPr>
        <p:txBody>
          <a:bodyPr wrap="none" rtlCol="0">
            <a:spAutoFit/>
          </a:bodyPr>
          <a:lstStyle/>
          <a:p>
            <a:r>
              <a:rPr lang="en-GB" dirty="0"/>
              <a:t>Daniel</a:t>
            </a:r>
          </a:p>
        </p:txBody>
      </p:sp>
      <p:sp>
        <p:nvSpPr>
          <p:cNvPr id="4" name="TextBox 3"/>
          <p:cNvSpPr txBox="1"/>
          <p:nvPr/>
        </p:nvSpPr>
        <p:spPr>
          <a:xfrm>
            <a:off x="2094807" y="2316046"/>
            <a:ext cx="841064" cy="369332"/>
          </a:xfrm>
          <a:prstGeom prst="rect">
            <a:avLst/>
          </a:prstGeom>
          <a:noFill/>
        </p:spPr>
        <p:txBody>
          <a:bodyPr wrap="none" rtlCol="0">
            <a:spAutoFit/>
          </a:bodyPr>
          <a:lstStyle/>
          <a:p>
            <a:r>
              <a:rPr lang="en-GB" dirty="0"/>
              <a:t>Kieran</a:t>
            </a:r>
          </a:p>
        </p:txBody>
      </p:sp>
      <p:sp>
        <p:nvSpPr>
          <p:cNvPr id="5" name="TextBox 4"/>
          <p:cNvSpPr txBox="1"/>
          <p:nvPr/>
        </p:nvSpPr>
        <p:spPr>
          <a:xfrm>
            <a:off x="2094807" y="2629092"/>
            <a:ext cx="670376" cy="369332"/>
          </a:xfrm>
          <a:prstGeom prst="rect">
            <a:avLst/>
          </a:prstGeom>
          <a:noFill/>
        </p:spPr>
        <p:txBody>
          <a:bodyPr wrap="none" rtlCol="0">
            <a:spAutoFit/>
          </a:bodyPr>
          <a:lstStyle/>
          <a:p>
            <a:r>
              <a:rPr lang="en-GB" dirty="0"/>
              <a:t>Sean</a:t>
            </a:r>
          </a:p>
        </p:txBody>
      </p:sp>
      <p:sp>
        <p:nvSpPr>
          <p:cNvPr id="6" name="TextBox 5"/>
          <p:cNvSpPr txBox="1"/>
          <p:nvPr/>
        </p:nvSpPr>
        <p:spPr>
          <a:xfrm>
            <a:off x="2094807" y="1722337"/>
            <a:ext cx="806631" cy="369332"/>
          </a:xfrm>
          <a:prstGeom prst="rect">
            <a:avLst/>
          </a:prstGeom>
          <a:noFill/>
        </p:spPr>
        <p:txBody>
          <a:bodyPr wrap="none" rtlCol="0">
            <a:spAutoFit/>
          </a:bodyPr>
          <a:lstStyle/>
          <a:p>
            <a:r>
              <a:rPr lang="en-GB" dirty="0"/>
              <a:t>Name:</a:t>
            </a:r>
          </a:p>
        </p:txBody>
      </p:sp>
      <p:sp>
        <p:nvSpPr>
          <p:cNvPr id="7" name="TextBox 6"/>
          <p:cNvSpPr txBox="1"/>
          <p:nvPr/>
        </p:nvSpPr>
        <p:spPr>
          <a:xfrm>
            <a:off x="2901438" y="1722337"/>
            <a:ext cx="657616" cy="369332"/>
          </a:xfrm>
          <a:prstGeom prst="rect">
            <a:avLst/>
          </a:prstGeom>
          <a:noFill/>
        </p:spPr>
        <p:txBody>
          <a:bodyPr wrap="none" rtlCol="0">
            <a:spAutoFit/>
          </a:bodyPr>
          <a:lstStyle/>
          <a:p>
            <a:r>
              <a:rPr lang="en-GB" dirty="0"/>
              <a:t>Role:</a:t>
            </a:r>
          </a:p>
        </p:txBody>
      </p:sp>
      <p:sp>
        <p:nvSpPr>
          <p:cNvPr id="8" name="TextBox 7"/>
          <p:cNvSpPr txBox="1"/>
          <p:nvPr/>
        </p:nvSpPr>
        <p:spPr>
          <a:xfrm>
            <a:off x="2903224" y="2003367"/>
            <a:ext cx="1725537" cy="369332"/>
          </a:xfrm>
          <a:prstGeom prst="rect">
            <a:avLst/>
          </a:prstGeom>
          <a:noFill/>
        </p:spPr>
        <p:txBody>
          <a:bodyPr wrap="none" rtlCol="0">
            <a:spAutoFit/>
          </a:bodyPr>
          <a:lstStyle/>
          <a:p>
            <a:r>
              <a:rPr lang="en-GB" dirty="0"/>
              <a:t>Project design </a:t>
            </a:r>
          </a:p>
        </p:txBody>
      </p:sp>
      <p:sp>
        <p:nvSpPr>
          <p:cNvPr id="9" name="TextBox 8"/>
          <p:cNvSpPr txBox="1"/>
          <p:nvPr/>
        </p:nvSpPr>
        <p:spPr>
          <a:xfrm>
            <a:off x="2912871" y="2346342"/>
            <a:ext cx="2001830" cy="369332"/>
          </a:xfrm>
          <a:prstGeom prst="rect">
            <a:avLst/>
          </a:prstGeom>
          <a:noFill/>
        </p:spPr>
        <p:txBody>
          <a:bodyPr wrap="none" rtlCol="0">
            <a:spAutoFit/>
          </a:bodyPr>
          <a:lstStyle/>
          <a:p>
            <a:r>
              <a:rPr lang="en-GB" dirty="0"/>
              <a:t>Marketing research</a:t>
            </a:r>
          </a:p>
        </p:txBody>
      </p:sp>
      <p:sp>
        <p:nvSpPr>
          <p:cNvPr id="10" name="TextBox 9"/>
          <p:cNvSpPr txBox="1"/>
          <p:nvPr/>
        </p:nvSpPr>
        <p:spPr>
          <a:xfrm>
            <a:off x="2941808" y="2689317"/>
            <a:ext cx="2228495" cy="369332"/>
          </a:xfrm>
          <a:prstGeom prst="rect">
            <a:avLst/>
          </a:prstGeom>
          <a:noFill/>
        </p:spPr>
        <p:txBody>
          <a:bodyPr wrap="none" rtlCol="0">
            <a:spAutoFit/>
          </a:bodyPr>
          <a:lstStyle/>
          <a:p>
            <a:r>
              <a:rPr lang="en-GB" dirty="0"/>
              <a:t>Business &amp; research</a:t>
            </a:r>
          </a:p>
        </p:txBody>
      </p:sp>
    </p:spTree>
    <p:extLst>
      <p:ext uri="{BB962C8B-B14F-4D97-AF65-F5344CB8AC3E}">
        <p14:creationId xmlns:p14="http://schemas.microsoft.com/office/powerpoint/2010/main" val="270596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FB252-7EB9-40CD-9BED-F72A12A47CF3}"/>
              </a:ext>
            </a:extLst>
          </p:cNvPr>
          <p:cNvSpPr>
            <a:spLocks noGrp="1"/>
          </p:cNvSpPr>
          <p:nvPr>
            <p:ph type="ctrTitle"/>
          </p:nvPr>
        </p:nvSpPr>
        <p:spPr>
          <a:xfrm>
            <a:off x="1507067" y="777070"/>
            <a:ext cx="7766936" cy="1646302"/>
          </a:xfrm>
        </p:spPr>
        <p:txBody>
          <a:bodyPr/>
          <a:lstStyle/>
          <a:p>
            <a:r>
              <a:rPr lang="en-GB" dirty="0"/>
              <a:t>1up Games</a:t>
            </a:r>
          </a:p>
        </p:txBody>
      </p:sp>
      <p:sp>
        <p:nvSpPr>
          <p:cNvPr id="3" name="Subtitle 2">
            <a:extLst>
              <a:ext uri="{FF2B5EF4-FFF2-40B4-BE49-F238E27FC236}">
                <a16:creationId xmlns:a16="http://schemas.microsoft.com/office/drawing/2014/main" id="{E054D000-E2FE-42EE-9844-BE9C393198E2}"/>
              </a:ext>
            </a:extLst>
          </p:cNvPr>
          <p:cNvSpPr>
            <a:spLocks noGrp="1"/>
          </p:cNvSpPr>
          <p:nvPr>
            <p:ph type="subTitle" idx="1"/>
          </p:nvPr>
        </p:nvSpPr>
        <p:spPr>
          <a:xfrm>
            <a:off x="1507067" y="2691816"/>
            <a:ext cx="7766936" cy="1096899"/>
          </a:xfrm>
        </p:spPr>
        <p:txBody>
          <a:bodyPr/>
          <a:lstStyle/>
          <a:p>
            <a:r>
              <a:rPr lang="en-GB" dirty="0"/>
              <a:t>Daniel Rowley, HND Applied Computing</a:t>
            </a:r>
          </a:p>
        </p:txBody>
      </p:sp>
    </p:spTree>
    <p:extLst>
      <p:ext uri="{BB962C8B-B14F-4D97-AF65-F5344CB8AC3E}">
        <p14:creationId xmlns:p14="http://schemas.microsoft.com/office/powerpoint/2010/main" val="2558725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5B0F8-148B-4217-909B-47435E8CFE60}"/>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DB57FDDE-2CA1-473C-8DA8-83E48A9A37C1}"/>
              </a:ext>
            </a:extLst>
          </p:cNvPr>
          <p:cNvSpPr>
            <a:spLocks noGrp="1"/>
          </p:cNvSpPr>
          <p:nvPr>
            <p:ph idx="1"/>
          </p:nvPr>
        </p:nvSpPr>
        <p:spPr/>
        <p:txBody>
          <a:bodyPr/>
          <a:lstStyle/>
          <a:p>
            <a:r>
              <a:rPr lang="en-GB" dirty="0"/>
              <a:t>Product idea</a:t>
            </a:r>
          </a:p>
          <a:p>
            <a:r>
              <a:rPr lang="en-GB" dirty="0"/>
              <a:t>Arcade design</a:t>
            </a:r>
          </a:p>
          <a:p>
            <a:r>
              <a:rPr lang="en-GB" dirty="0"/>
              <a:t>Plug n play design</a:t>
            </a:r>
          </a:p>
          <a:p>
            <a:r>
              <a:rPr lang="en-GB" dirty="0"/>
              <a:t>Planning and production</a:t>
            </a:r>
          </a:p>
        </p:txBody>
      </p:sp>
    </p:spTree>
    <p:extLst>
      <p:ext uri="{BB962C8B-B14F-4D97-AF65-F5344CB8AC3E}">
        <p14:creationId xmlns:p14="http://schemas.microsoft.com/office/powerpoint/2010/main" val="1545818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0586" y="0"/>
            <a:ext cx="4636008" cy="6858000"/>
          </a:xfrm>
          <a:prstGeom prst="rect">
            <a:avLst/>
          </a:prstGeom>
        </p:spPr>
      </p:pic>
      <p:sp>
        <p:nvSpPr>
          <p:cNvPr id="2" name="Title 1"/>
          <p:cNvSpPr>
            <a:spLocks noGrp="1"/>
          </p:cNvSpPr>
          <p:nvPr>
            <p:ph type="title"/>
          </p:nvPr>
        </p:nvSpPr>
        <p:spPr/>
        <p:txBody>
          <a:bodyPr/>
          <a:lstStyle/>
          <a:p>
            <a:r>
              <a:rPr lang="en-GB" dirty="0"/>
              <a:t>Product: idea</a:t>
            </a:r>
          </a:p>
        </p:txBody>
      </p:sp>
      <p:sp>
        <p:nvSpPr>
          <p:cNvPr id="3" name="TextBox 2">
            <a:extLst>
              <a:ext uri="{FF2B5EF4-FFF2-40B4-BE49-F238E27FC236}">
                <a16:creationId xmlns:a16="http://schemas.microsoft.com/office/drawing/2014/main" id="{BF94375F-22C4-480B-B37F-70C1D6176B45}"/>
              </a:ext>
            </a:extLst>
          </p:cNvPr>
          <p:cNvSpPr txBox="1"/>
          <p:nvPr/>
        </p:nvSpPr>
        <p:spPr>
          <a:xfrm>
            <a:off x="838200" y="1385838"/>
            <a:ext cx="2057400" cy="2308324"/>
          </a:xfrm>
          <a:prstGeom prst="rect">
            <a:avLst/>
          </a:prstGeom>
          <a:noFill/>
        </p:spPr>
        <p:txBody>
          <a:bodyPr wrap="square" rtlCol="0">
            <a:spAutoFit/>
          </a:bodyPr>
          <a:lstStyle/>
          <a:p>
            <a:r>
              <a:rPr lang="en-GB" dirty="0"/>
              <a:t>1 UP games LLP are a company specialising in the creation of custom arcade gaming platforms, such as arcade cabinets and plug n play console.</a:t>
            </a:r>
          </a:p>
        </p:txBody>
      </p:sp>
      <p:sp>
        <p:nvSpPr>
          <p:cNvPr id="9" name="TextBox 8">
            <a:extLst>
              <a:ext uri="{FF2B5EF4-FFF2-40B4-BE49-F238E27FC236}">
                <a16:creationId xmlns:a16="http://schemas.microsoft.com/office/drawing/2014/main" id="{FBCFE49E-08C3-401A-B2B1-401215223FA2}"/>
              </a:ext>
            </a:extLst>
          </p:cNvPr>
          <p:cNvSpPr txBox="1"/>
          <p:nvPr/>
        </p:nvSpPr>
        <p:spPr>
          <a:xfrm>
            <a:off x="838200" y="4185306"/>
            <a:ext cx="2057400" cy="1754326"/>
          </a:xfrm>
          <a:prstGeom prst="rect">
            <a:avLst/>
          </a:prstGeom>
          <a:noFill/>
        </p:spPr>
        <p:txBody>
          <a:bodyPr wrap="square" rtlCol="0">
            <a:spAutoFit/>
          </a:bodyPr>
          <a:lstStyle/>
          <a:p>
            <a:r>
              <a:rPr lang="en-GB" dirty="0"/>
              <a:t>The machines themselves could be equip with as many or as few games as the customer requires.</a:t>
            </a:r>
          </a:p>
        </p:txBody>
      </p:sp>
      <p:sp>
        <p:nvSpPr>
          <p:cNvPr id="10" name="TextBox 9">
            <a:extLst>
              <a:ext uri="{FF2B5EF4-FFF2-40B4-BE49-F238E27FC236}">
                <a16:creationId xmlns:a16="http://schemas.microsoft.com/office/drawing/2014/main" id="{2C01E726-1800-4729-B9B7-AC6557E321BF}"/>
              </a:ext>
            </a:extLst>
          </p:cNvPr>
          <p:cNvSpPr txBox="1"/>
          <p:nvPr/>
        </p:nvSpPr>
        <p:spPr>
          <a:xfrm>
            <a:off x="8781314" y="2338647"/>
            <a:ext cx="2796540" cy="3693319"/>
          </a:xfrm>
          <a:prstGeom prst="rect">
            <a:avLst/>
          </a:prstGeom>
          <a:noFill/>
        </p:spPr>
        <p:txBody>
          <a:bodyPr wrap="square" rtlCol="0">
            <a:spAutoFit/>
          </a:bodyPr>
          <a:lstStyle/>
          <a:p>
            <a:r>
              <a:rPr lang="en-GB" dirty="0"/>
              <a:t>This means that the target market of these machines would be gamers looking to be able to play classic arcade games via one device or directors of organisations such as youth clubs who might like to purchase multiple arcade cabinets, each equipped with one game, in order to furnish some manner of games room.</a:t>
            </a:r>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7940" y="403167"/>
            <a:ext cx="1935480" cy="1935480"/>
          </a:xfrm>
          <a:prstGeom prst="rect">
            <a:avLst/>
          </a:prstGeom>
        </p:spPr>
      </p:pic>
      <p:sp>
        <p:nvSpPr>
          <p:cNvPr id="13" name="Rectangle 12"/>
          <p:cNvSpPr/>
          <p:nvPr/>
        </p:nvSpPr>
        <p:spPr>
          <a:xfrm>
            <a:off x="8486594" y="211974"/>
            <a:ext cx="889462" cy="3823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7185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Arcade</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r="57608"/>
          <a:stretch/>
        </p:blipFill>
        <p:spPr>
          <a:xfrm>
            <a:off x="1913509" y="1379023"/>
            <a:ext cx="3217722" cy="5295238"/>
          </a:xfrm>
          <a:prstGeom prst="rect">
            <a:avLst/>
          </a:prstGeom>
        </p:spPr>
      </p:pic>
      <p:sp>
        <p:nvSpPr>
          <p:cNvPr id="6" name="TextBox 5"/>
          <p:cNvSpPr txBox="1"/>
          <p:nvPr/>
        </p:nvSpPr>
        <p:spPr>
          <a:xfrm>
            <a:off x="6044958" y="1690688"/>
            <a:ext cx="1909010" cy="369332"/>
          </a:xfrm>
          <a:prstGeom prst="rect">
            <a:avLst/>
          </a:prstGeom>
          <a:noFill/>
        </p:spPr>
        <p:txBody>
          <a:bodyPr wrap="square" rtlCol="0">
            <a:spAutoFit/>
          </a:bodyPr>
          <a:lstStyle/>
          <a:p>
            <a:r>
              <a:rPr lang="en-GB" dirty="0"/>
              <a:t>Wooden casing</a:t>
            </a:r>
          </a:p>
        </p:txBody>
      </p:sp>
      <p:sp>
        <p:nvSpPr>
          <p:cNvPr id="7" name="TextBox 6"/>
          <p:cNvSpPr txBox="1"/>
          <p:nvPr/>
        </p:nvSpPr>
        <p:spPr>
          <a:xfrm>
            <a:off x="6044958" y="2444121"/>
            <a:ext cx="1909010" cy="369332"/>
          </a:xfrm>
          <a:prstGeom prst="rect">
            <a:avLst/>
          </a:prstGeom>
          <a:noFill/>
        </p:spPr>
        <p:txBody>
          <a:bodyPr wrap="square" rtlCol="0">
            <a:spAutoFit/>
          </a:bodyPr>
          <a:lstStyle/>
          <a:p>
            <a:r>
              <a:rPr lang="en-GB" dirty="0"/>
              <a:t>Monitor</a:t>
            </a:r>
          </a:p>
        </p:txBody>
      </p:sp>
      <p:sp>
        <p:nvSpPr>
          <p:cNvPr id="8" name="TextBox 7"/>
          <p:cNvSpPr txBox="1"/>
          <p:nvPr/>
        </p:nvSpPr>
        <p:spPr>
          <a:xfrm>
            <a:off x="5849082" y="4681922"/>
            <a:ext cx="1909010" cy="369332"/>
          </a:xfrm>
          <a:prstGeom prst="rect">
            <a:avLst/>
          </a:prstGeom>
          <a:noFill/>
        </p:spPr>
        <p:txBody>
          <a:bodyPr wrap="square" rtlCol="0">
            <a:spAutoFit/>
          </a:bodyPr>
          <a:lstStyle/>
          <a:p>
            <a:r>
              <a:rPr lang="en-GB" dirty="0"/>
              <a:t>Coin slot</a:t>
            </a:r>
          </a:p>
        </p:txBody>
      </p:sp>
      <p:cxnSp>
        <p:nvCxnSpPr>
          <p:cNvPr id="11" name="Straight Arrow Connector 10"/>
          <p:cNvCxnSpPr/>
          <p:nvPr/>
        </p:nvCxnSpPr>
        <p:spPr>
          <a:xfrm flipH="1" flipV="1">
            <a:off x="4440747" y="1875354"/>
            <a:ext cx="1604212" cy="3399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4763193" y="4883584"/>
            <a:ext cx="1041135" cy="16767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4073236" y="2662779"/>
            <a:ext cx="1971723" cy="24901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4938052" y="3041128"/>
            <a:ext cx="2511869" cy="12096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4938052" y="4250750"/>
            <a:ext cx="2511869" cy="55703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7841673" y="2911795"/>
            <a:ext cx="1941095" cy="1228217"/>
          </a:xfrm>
          <a:prstGeom prst="rect">
            <a:avLst/>
          </a:prstGeom>
          <a:noFill/>
        </p:spPr>
        <p:txBody>
          <a:bodyPr wrap="square" rtlCol="0">
            <a:spAutoFit/>
          </a:bodyPr>
          <a:lstStyle/>
          <a:p>
            <a:endParaRPr lang="en-GB"/>
          </a:p>
        </p:txBody>
      </p:sp>
      <p:sp>
        <p:nvSpPr>
          <p:cNvPr id="3" name="Rectangle 2"/>
          <p:cNvSpPr/>
          <p:nvPr/>
        </p:nvSpPr>
        <p:spPr>
          <a:xfrm>
            <a:off x="7449921" y="3041128"/>
            <a:ext cx="3632662" cy="180846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29577" b="19150"/>
          <a:stretch/>
        </p:blipFill>
        <p:spPr>
          <a:xfrm>
            <a:off x="7605122" y="3076680"/>
            <a:ext cx="3388468" cy="1737360"/>
          </a:xfrm>
          <a:prstGeom prst="rect">
            <a:avLst/>
          </a:prstGeom>
        </p:spPr>
      </p:pic>
      <p:cxnSp>
        <p:nvCxnSpPr>
          <p:cNvPr id="15" name="Straight Arrow Connector 14"/>
          <p:cNvCxnSpPr/>
          <p:nvPr/>
        </p:nvCxnSpPr>
        <p:spPr>
          <a:xfrm flipH="1">
            <a:off x="8345720" y="1892350"/>
            <a:ext cx="33509" cy="126846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9578311" y="2367100"/>
            <a:ext cx="854162" cy="93250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912587" y="1592346"/>
            <a:ext cx="1909010" cy="369332"/>
          </a:xfrm>
          <a:prstGeom prst="rect">
            <a:avLst/>
          </a:prstGeom>
          <a:noFill/>
        </p:spPr>
        <p:txBody>
          <a:bodyPr wrap="square" rtlCol="0">
            <a:spAutoFit/>
          </a:bodyPr>
          <a:lstStyle/>
          <a:p>
            <a:r>
              <a:rPr lang="en-GB" dirty="0"/>
              <a:t>Joy stick</a:t>
            </a:r>
          </a:p>
        </p:txBody>
      </p:sp>
      <p:sp>
        <p:nvSpPr>
          <p:cNvPr id="23" name="TextBox 22"/>
          <p:cNvSpPr txBox="1"/>
          <p:nvPr/>
        </p:nvSpPr>
        <p:spPr>
          <a:xfrm>
            <a:off x="9948663" y="2016051"/>
            <a:ext cx="1909010" cy="369332"/>
          </a:xfrm>
          <a:prstGeom prst="rect">
            <a:avLst/>
          </a:prstGeom>
          <a:noFill/>
        </p:spPr>
        <p:txBody>
          <a:bodyPr wrap="square" rtlCol="0">
            <a:spAutoFit/>
          </a:bodyPr>
          <a:lstStyle/>
          <a:p>
            <a:r>
              <a:rPr lang="en-GB" dirty="0"/>
              <a:t>Buttons</a:t>
            </a:r>
          </a:p>
        </p:txBody>
      </p:sp>
      <p:cxnSp>
        <p:nvCxnSpPr>
          <p:cNvPr id="24" name="Straight Arrow Connector 23"/>
          <p:cNvCxnSpPr/>
          <p:nvPr/>
        </p:nvCxnSpPr>
        <p:spPr>
          <a:xfrm flipV="1">
            <a:off x="1645920" y="3475696"/>
            <a:ext cx="939338" cy="4696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789890" y="3919912"/>
            <a:ext cx="1909010" cy="369332"/>
          </a:xfrm>
          <a:prstGeom prst="rect">
            <a:avLst/>
          </a:prstGeom>
          <a:noFill/>
        </p:spPr>
        <p:txBody>
          <a:bodyPr wrap="square" rtlCol="0">
            <a:spAutoFit/>
          </a:bodyPr>
          <a:lstStyle/>
          <a:p>
            <a:r>
              <a:rPr lang="en-GB" dirty="0"/>
              <a:t>Raspberry pi 0</a:t>
            </a:r>
          </a:p>
        </p:txBody>
      </p:sp>
    </p:spTree>
    <p:extLst>
      <p:ext uri="{BB962C8B-B14F-4D97-AF65-F5344CB8AC3E}">
        <p14:creationId xmlns:p14="http://schemas.microsoft.com/office/powerpoint/2010/main" val="27679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Design: Plug n play</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37410" y="4994564"/>
            <a:ext cx="9317180" cy="1863436"/>
          </a:xfrm>
          <a:prstGeom prst="rect">
            <a:avLst/>
          </a:prstGeom>
        </p:spPr>
      </p:pic>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27732" b="27218"/>
          <a:stretch/>
        </p:blipFill>
        <p:spPr>
          <a:xfrm>
            <a:off x="1512917" y="1763208"/>
            <a:ext cx="6108300" cy="2244435"/>
          </a:xfrm>
          <a:prstGeom prst="rect">
            <a:avLst/>
          </a:prstGeom>
        </p:spPr>
      </p:pic>
    </p:spTree>
    <p:extLst>
      <p:ext uri="{BB962C8B-B14F-4D97-AF65-F5344CB8AC3E}">
        <p14:creationId xmlns:p14="http://schemas.microsoft.com/office/powerpoint/2010/main" val="2255501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2973" y="-6757"/>
            <a:ext cx="1935480" cy="1935480"/>
          </a:xfrm>
          <a:prstGeom prst="rect">
            <a:avLst/>
          </a:prstGeom>
        </p:spPr>
      </p:pic>
      <p:sp>
        <p:nvSpPr>
          <p:cNvPr id="2" name="Title 1"/>
          <p:cNvSpPr>
            <a:spLocks noGrp="1"/>
          </p:cNvSpPr>
          <p:nvPr>
            <p:ph type="title"/>
          </p:nvPr>
        </p:nvSpPr>
        <p:spPr/>
        <p:txBody>
          <a:bodyPr/>
          <a:lstStyle/>
          <a:p>
            <a:r>
              <a:rPr lang="en-GB" dirty="0"/>
              <a:t>Planning &amp; Production</a:t>
            </a:r>
          </a:p>
        </p:txBody>
      </p:sp>
      <p:sp>
        <p:nvSpPr>
          <p:cNvPr id="6" name="Rectangle 5"/>
          <p:cNvSpPr/>
          <p:nvPr/>
        </p:nvSpPr>
        <p:spPr>
          <a:xfrm>
            <a:off x="5533662" y="1447562"/>
            <a:ext cx="889462" cy="3823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0150" y="1995646"/>
            <a:ext cx="1353312" cy="1203960"/>
          </a:xfrm>
          <a:prstGeom prst="rect">
            <a:avLst/>
          </a:prstGeom>
        </p:spPr>
      </p:pic>
      <p:sp>
        <p:nvSpPr>
          <p:cNvPr id="10" name="TextBox 9"/>
          <p:cNvSpPr txBox="1"/>
          <p:nvPr/>
        </p:nvSpPr>
        <p:spPr>
          <a:xfrm>
            <a:off x="2568840" y="2203541"/>
            <a:ext cx="2194560" cy="646331"/>
          </a:xfrm>
          <a:prstGeom prst="rect">
            <a:avLst/>
          </a:prstGeom>
          <a:noFill/>
        </p:spPr>
        <p:txBody>
          <a:bodyPr wrap="square" rtlCol="0">
            <a:spAutoFit/>
          </a:bodyPr>
          <a:lstStyle/>
          <a:p>
            <a:r>
              <a:rPr lang="en-GB" dirty="0" smtClean="0"/>
              <a:t>[1] Plastic </a:t>
            </a:r>
            <a:r>
              <a:rPr lang="en-GB" dirty="0"/>
              <a:t>box</a:t>
            </a:r>
          </a:p>
          <a:p>
            <a:r>
              <a:rPr lang="en-GB" dirty="0"/>
              <a:t>£4.34</a:t>
            </a:r>
          </a:p>
        </p:txBody>
      </p:sp>
      <p:pic>
        <p:nvPicPr>
          <p:cNvPr id="12" name="Picture 11"/>
          <p:cNvPicPr>
            <a:picLocks noChangeAspect="1"/>
          </p:cNvPicPr>
          <p:nvPr/>
        </p:nvPicPr>
        <p:blipFill rotWithShape="1">
          <a:blip r:embed="rId4"/>
          <a:srcRect l="10000" t="19039" r="54143" b="17539"/>
          <a:stretch/>
        </p:blipFill>
        <p:spPr>
          <a:xfrm>
            <a:off x="573021" y="3761074"/>
            <a:ext cx="1767569" cy="1758577"/>
          </a:xfrm>
          <a:prstGeom prst="rect">
            <a:avLst/>
          </a:prstGeom>
        </p:spPr>
      </p:pic>
      <p:pic>
        <p:nvPicPr>
          <p:cNvPr id="14" name="Picture 13"/>
          <p:cNvPicPr>
            <a:picLocks noChangeAspect="1"/>
          </p:cNvPicPr>
          <p:nvPr/>
        </p:nvPicPr>
        <p:blipFill rotWithShape="1">
          <a:blip r:embed="rId5" cstate="print">
            <a:extLst>
              <a:ext uri="{28A0092B-C50C-407E-A947-70E740481C1C}">
                <a14:useLocalDpi xmlns:a14="http://schemas.microsoft.com/office/drawing/2010/main" val="0"/>
              </a:ext>
            </a:extLst>
          </a:blip>
          <a:srcRect l="7189" t="19780" r="6823" b="19780"/>
          <a:stretch/>
        </p:blipFill>
        <p:spPr>
          <a:xfrm>
            <a:off x="4538423" y="4178696"/>
            <a:ext cx="1549301" cy="1088966"/>
          </a:xfrm>
          <a:prstGeom prst="rect">
            <a:avLst/>
          </a:prstGeom>
        </p:spPr>
      </p:pic>
      <p:sp>
        <p:nvSpPr>
          <p:cNvPr id="15" name="TextBox 14"/>
          <p:cNvSpPr txBox="1"/>
          <p:nvPr/>
        </p:nvSpPr>
        <p:spPr>
          <a:xfrm>
            <a:off x="6423124" y="4501862"/>
            <a:ext cx="2194560" cy="923330"/>
          </a:xfrm>
          <a:prstGeom prst="rect">
            <a:avLst/>
          </a:prstGeom>
          <a:noFill/>
        </p:spPr>
        <p:txBody>
          <a:bodyPr wrap="square" rtlCol="0">
            <a:spAutoFit/>
          </a:bodyPr>
          <a:lstStyle/>
          <a:p>
            <a:r>
              <a:rPr lang="en-GB" dirty="0" smtClean="0"/>
              <a:t>[3] Raspberry </a:t>
            </a:r>
            <a:r>
              <a:rPr lang="en-GB" dirty="0"/>
              <a:t>pi zero v3.1</a:t>
            </a:r>
          </a:p>
          <a:p>
            <a:r>
              <a:rPr lang="en-GB" dirty="0"/>
              <a:t>£</a:t>
            </a:r>
            <a:r>
              <a:rPr lang="en-GB" dirty="0" smtClean="0"/>
              <a:t>4.80</a:t>
            </a:r>
            <a:endParaRPr lang="en-GB" dirty="0"/>
          </a:p>
        </p:txBody>
      </p:sp>
      <p:sp>
        <p:nvSpPr>
          <p:cNvPr id="16" name="TextBox 15"/>
          <p:cNvSpPr txBox="1"/>
          <p:nvPr/>
        </p:nvSpPr>
        <p:spPr>
          <a:xfrm>
            <a:off x="2729552" y="4317196"/>
            <a:ext cx="2194560" cy="646331"/>
          </a:xfrm>
          <a:prstGeom prst="rect">
            <a:avLst/>
          </a:prstGeom>
          <a:noFill/>
        </p:spPr>
        <p:txBody>
          <a:bodyPr wrap="square" rtlCol="0">
            <a:spAutoFit/>
          </a:bodyPr>
          <a:lstStyle/>
          <a:p>
            <a:r>
              <a:rPr lang="en-GB" dirty="0" smtClean="0"/>
              <a:t>[2] Arcade </a:t>
            </a:r>
            <a:r>
              <a:rPr lang="en-GB" dirty="0"/>
              <a:t>kit</a:t>
            </a:r>
          </a:p>
          <a:p>
            <a:r>
              <a:rPr lang="en-GB" dirty="0"/>
              <a:t>£39.99</a:t>
            </a:r>
          </a:p>
        </p:txBody>
      </p:sp>
      <p:sp>
        <p:nvSpPr>
          <p:cNvPr id="3" name="TextBox 2"/>
          <p:cNvSpPr txBox="1"/>
          <p:nvPr/>
        </p:nvSpPr>
        <p:spPr>
          <a:xfrm>
            <a:off x="9066151" y="1570878"/>
            <a:ext cx="2044931" cy="369332"/>
          </a:xfrm>
          <a:prstGeom prst="rect">
            <a:avLst/>
          </a:prstGeom>
          <a:noFill/>
        </p:spPr>
        <p:txBody>
          <a:bodyPr wrap="square" rtlCol="0">
            <a:spAutoFit/>
          </a:bodyPr>
          <a:lstStyle/>
          <a:p>
            <a:r>
              <a:rPr lang="en-GB" dirty="0"/>
              <a:t>Retail price: £70.00</a:t>
            </a:r>
          </a:p>
        </p:txBody>
      </p:sp>
      <p:sp>
        <p:nvSpPr>
          <p:cNvPr id="13" name="TextBox 12"/>
          <p:cNvSpPr txBox="1"/>
          <p:nvPr/>
        </p:nvSpPr>
        <p:spPr>
          <a:xfrm>
            <a:off x="9128867" y="2480540"/>
            <a:ext cx="2224934" cy="923330"/>
          </a:xfrm>
          <a:prstGeom prst="rect">
            <a:avLst/>
          </a:prstGeom>
          <a:noFill/>
        </p:spPr>
        <p:txBody>
          <a:bodyPr wrap="square" rtlCol="0">
            <a:spAutoFit/>
          </a:bodyPr>
          <a:lstStyle/>
          <a:p>
            <a:r>
              <a:rPr lang="en-GB" dirty="0" smtClean="0"/>
              <a:t>[4] Cheapest </a:t>
            </a:r>
            <a:r>
              <a:rPr lang="en-GB" dirty="0"/>
              <a:t>competitor price: £95.00</a:t>
            </a:r>
          </a:p>
        </p:txBody>
      </p:sp>
      <p:pic>
        <p:nvPicPr>
          <p:cNvPr id="17" name="Picture 16"/>
          <p:cNvPicPr>
            <a:picLocks noChangeAspect="1"/>
          </p:cNvPicPr>
          <p:nvPr/>
        </p:nvPicPr>
        <p:blipFill rotWithShape="1">
          <a:blip r:embed="rId6"/>
          <a:srcRect l="16879" t="43485" r="54323" b="17475"/>
          <a:stretch/>
        </p:blipFill>
        <p:spPr>
          <a:xfrm>
            <a:off x="6598405" y="2179242"/>
            <a:ext cx="2360095" cy="1799706"/>
          </a:xfrm>
          <a:prstGeom prst="rect">
            <a:avLst/>
          </a:prstGeom>
        </p:spPr>
      </p:pic>
    </p:spTree>
    <p:extLst>
      <p:ext uri="{BB962C8B-B14F-4D97-AF65-F5344CB8AC3E}">
        <p14:creationId xmlns:p14="http://schemas.microsoft.com/office/powerpoint/2010/main" val="815392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&amp; Production</a:t>
            </a:r>
          </a:p>
        </p:txBody>
      </p:sp>
      <p:pic>
        <p:nvPicPr>
          <p:cNvPr id="5" name="Picture 4"/>
          <p:cNvPicPr>
            <a:picLocks noChangeAspect="1"/>
          </p:cNvPicPr>
          <p:nvPr/>
        </p:nvPicPr>
        <p:blipFill rotWithShape="1">
          <a:blip r:embed="rId2"/>
          <a:srcRect l="10000" t="19039" r="54143" b="17539"/>
          <a:stretch/>
        </p:blipFill>
        <p:spPr>
          <a:xfrm>
            <a:off x="747589" y="2007089"/>
            <a:ext cx="1767569" cy="1758577"/>
          </a:xfrm>
          <a:prstGeom prst="rect">
            <a:avLst/>
          </a:prstGeom>
        </p:spPr>
      </p:pic>
      <p:sp>
        <p:nvSpPr>
          <p:cNvPr id="6" name="TextBox 5"/>
          <p:cNvSpPr txBox="1"/>
          <p:nvPr/>
        </p:nvSpPr>
        <p:spPr>
          <a:xfrm>
            <a:off x="2904120" y="2563211"/>
            <a:ext cx="2194560" cy="646331"/>
          </a:xfrm>
          <a:prstGeom prst="rect">
            <a:avLst/>
          </a:prstGeom>
          <a:noFill/>
        </p:spPr>
        <p:txBody>
          <a:bodyPr wrap="square" rtlCol="0">
            <a:spAutoFit/>
          </a:bodyPr>
          <a:lstStyle/>
          <a:p>
            <a:r>
              <a:rPr lang="en-GB" dirty="0" smtClean="0"/>
              <a:t>[2] Arcade </a:t>
            </a:r>
            <a:r>
              <a:rPr lang="en-GB" dirty="0"/>
              <a:t>kit</a:t>
            </a:r>
          </a:p>
          <a:p>
            <a:r>
              <a:rPr lang="en-GB" dirty="0"/>
              <a:t>£39.99</a:t>
            </a:r>
          </a:p>
        </p:txBody>
      </p:sp>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7189" t="19780" r="6823" b="19780"/>
          <a:stretch/>
        </p:blipFill>
        <p:spPr>
          <a:xfrm>
            <a:off x="747589" y="4312009"/>
            <a:ext cx="1549301" cy="1088966"/>
          </a:xfrm>
          <a:prstGeom prst="rect">
            <a:avLst/>
          </a:prstGeom>
        </p:spPr>
      </p:pic>
      <p:sp>
        <p:nvSpPr>
          <p:cNvPr id="8" name="TextBox 7"/>
          <p:cNvSpPr txBox="1"/>
          <p:nvPr/>
        </p:nvSpPr>
        <p:spPr>
          <a:xfrm>
            <a:off x="2494962" y="4394827"/>
            <a:ext cx="2194560" cy="923330"/>
          </a:xfrm>
          <a:prstGeom prst="rect">
            <a:avLst/>
          </a:prstGeom>
          <a:noFill/>
        </p:spPr>
        <p:txBody>
          <a:bodyPr wrap="square" rtlCol="0">
            <a:spAutoFit/>
          </a:bodyPr>
          <a:lstStyle/>
          <a:p>
            <a:r>
              <a:rPr lang="en-GB" dirty="0" smtClean="0"/>
              <a:t>[3] Raspberry </a:t>
            </a:r>
            <a:r>
              <a:rPr lang="en-GB" dirty="0"/>
              <a:t>pi zero v3.1</a:t>
            </a:r>
          </a:p>
          <a:p>
            <a:r>
              <a:rPr lang="en-GB" dirty="0"/>
              <a:t>£</a:t>
            </a:r>
            <a:r>
              <a:rPr lang="en-GB" dirty="0" smtClean="0"/>
              <a:t>4.80</a:t>
            </a:r>
            <a:endParaRPr lang="en-GB" dirty="0"/>
          </a:p>
        </p:txBody>
      </p:sp>
      <p:sp>
        <p:nvSpPr>
          <p:cNvPr id="10" name="TextBox 9"/>
          <p:cNvSpPr txBox="1"/>
          <p:nvPr/>
        </p:nvSpPr>
        <p:spPr>
          <a:xfrm>
            <a:off x="6925580" y="4315373"/>
            <a:ext cx="2194560" cy="646331"/>
          </a:xfrm>
          <a:prstGeom prst="rect">
            <a:avLst/>
          </a:prstGeom>
          <a:noFill/>
        </p:spPr>
        <p:txBody>
          <a:bodyPr wrap="square" rtlCol="0">
            <a:spAutoFit/>
          </a:bodyPr>
          <a:lstStyle/>
          <a:p>
            <a:r>
              <a:rPr lang="en-GB" dirty="0" smtClean="0"/>
              <a:t>[6] Monitor</a:t>
            </a:r>
            <a:endParaRPr lang="en-GB" dirty="0"/>
          </a:p>
          <a:p>
            <a:r>
              <a:rPr lang="en-GB" dirty="0"/>
              <a:t>£29.99</a:t>
            </a:r>
          </a:p>
        </p:txBody>
      </p:sp>
      <p:pic>
        <p:nvPicPr>
          <p:cNvPr id="11" name="Picture 10"/>
          <p:cNvPicPr>
            <a:picLocks noChangeAspect="1"/>
          </p:cNvPicPr>
          <p:nvPr/>
        </p:nvPicPr>
        <p:blipFill rotWithShape="1">
          <a:blip r:embed="rId4"/>
          <a:srcRect l="25735" t="28928" r="58700" b="25778"/>
          <a:stretch/>
        </p:blipFill>
        <p:spPr>
          <a:xfrm>
            <a:off x="4456054" y="1595408"/>
            <a:ext cx="1285252" cy="2103755"/>
          </a:xfrm>
          <a:prstGeom prst="rect">
            <a:avLst/>
          </a:prstGeom>
        </p:spPr>
      </p:pic>
      <p:sp>
        <p:nvSpPr>
          <p:cNvPr id="12" name="TextBox 11"/>
          <p:cNvSpPr txBox="1"/>
          <p:nvPr/>
        </p:nvSpPr>
        <p:spPr>
          <a:xfrm>
            <a:off x="5942296" y="2048594"/>
            <a:ext cx="2194560" cy="646331"/>
          </a:xfrm>
          <a:prstGeom prst="rect">
            <a:avLst/>
          </a:prstGeom>
          <a:noFill/>
        </p:spPr>
        <p:txBody>
          <a:bodyPr wrap="square" rtlCol="0">
            <a:spAutoFit/>
          </a:bodyPr>
          <a:lstStyle/>
          <a:p>
            <a:r>
              <a:rPr lang="en-GB" dirty="0" smtClean="0"/>
              <a:t>[5] Case</a:t>
            </a:r>
            <a:endParaRPr lang="en-GB" dirty="0"/>
          </a:p>
          <a:p>
            <a:r>
              <a:rPr lang="en-GB" dirty="0"/>
              <a:t>£</a:t>
            </a:r>
            <a:r>
              <a:rPr lang="en-GB" dirty="0" smtClean="0"/>
              <a:t>125</a:t>
            </a:r>
            <a:endParaRPr lang="en-GB" dirty="0"/>
          </a:p>
        </p:txBody>
      </p:sp>
      <p:sp>
        <p:nvSpPr>
          <p:cNvPr id="13" name="TextBox 12"/>
          <p:cNvSpPr txBox="1"/>
          <p:nvPr/>
        </p:nvSpPr>
        <p:spPr>
          <a:xfrm>
            <a:off x="7229984" y="885644"/>
            <a:ext cx="2212571" cy="369332"/>
          </a:xfrm>
          <a:prstGeom prst="rect">
            <a:avLst/>
          </a:prstGeom>
          <a:noFill/>
        </p:spPr>
        <p:txBody>
          <a:bodyPr wrap="square" rtlCol="0">
            <a:spAutoFit/>
          </a:bodyPr>
          <a:lstStyle/>
          <a:p>
            <a:r>
              <a:rPr lang="en-GB" dirty="0"/>
              <a:t>Retail price: £200.00</a:t>
            </a:r>
          </a:p>
        </p:txBody>
      </p:sp>
      <p:sp>
        <p:nvSpPr>
          <p:cNvPr id="14" name="TextBox 13"/>
          <p:cNvSpPr txBox="1"/>
          <p:nvPr/>
        </p:nvSpPr>
        <p:spPr>
          <a:xfrm>
            <a:off x="7229983" y="1443119"/>
            <a:ext cx="2212571" cy="646331"/>
          </a:xfrm>
          <a:prstGeom prst="rect">
            <a:avLst/>
          </a:prstGeom>
          <a:noFill/>
        </p:spPr>
        <p:txBody>
          <a:bodyPr wrap="square" rtlCol="0">
            <a:spAutoFit/>
          </a:bodyPr>
          <a:lstStyle/>
          <a:p>
            <a:r>
              <a:rPr lang="en-GB" dirty="0"/>
              <a:t>With coin slot: £215.00</a:t>
            </a:r>
          </a:p>
        </p:txBody>
      </p:sp>
      <p:sp>
        <p:nvSpPr>
          <p:cNvPr id="15" name="TextBox 14"/>
          <p:cNvSpPr txBox="1"/>
          <p:nvPr/>
        </p:nvSpPr>
        <p:spPr>
          <a:xfrm>
            <a:off x="10030845" y="5308850"/>
            <a:ext cx="1765163" cy="923330"/>
          </a:xfrm>
          <a:prstGeom prst="rect">
            <a:avLst/>
          </a:prstGeom>
          <a:noFill/>
        </p:spPr>
        <p:txBody>
          <a:bodyPr wrap="square" rtlCol="0">
            <a:spAutoFit/>
          </a:bodyPr>
          <a:lstStyle/>
          <a:p>
            <a:r>
              <a:rPr lang="en-GB" dirty="0" smtClean="0"/>
              <a:t>[7] Coin </a:t>
            </a:r>
            <a:r>
              <a:rPr lang="en-GB" dirty="0"/>
              <a:t>slot: </a:t>
            </a:r>
            <a:r>
              <a:rPr lang="en-GB" dirty="0" smtClean="0"/>
              <a:t>£19.99</a:t>
            </a:r>
            <a:endParaRPr lang="en-GB" dirty="0"/>
          </a:p>
          <a:p>
            <a:r>
              <a:rPr lang="en-GB" dirty="0"/>
              <a:t>(optional)</a:t>
            </a:r>
          </a:p>
        </p:txBody>
      </p:sp>
      <p:sp>
        <p:nvSpPr>
          <p:cNvPr id="16" name="TextBox 15"/>
          <p:cNvSpPr txBox="1"/>
          <p:nvPr/>
        </p:nvSpPr>
        <p:spPr>
          <a:xfrm>
            <a:off x="7293240" y="2636301"/>
            <a:ext cx="2224934" cy="923330"/>
          </a:xfrm>
          <a:prstGeom prst="rect">
            <a:avLst/>
          </a:prstGeom>
          <a:noFill/>
        </p:spPr>
        <p:txBody>
          <a:bodyPr wrap="square" rtlCol="0">
            <a:spAutoFit/>
          </a:bodyPr>
          <a:lstStyle/>
          <a:p>
            <a:r>
              <a:rPr lang="en-GB" dirty="0" smtClean="0"/>
              <a:t>[8] Cheapest </a:t>
            </a:r>
            <a:r>
              <a:rPr lang="en-GB" dirty="0"/>
              <a:t>competitor price: £699.00</a:t>
            </a:r>
          </a:p>
        </p:txBody>
      </p:sp>
      <p:pic>
        <p:nvPicPr>
          <p:cNvPr id="17" name="Picture 16"/>
          <p:cNvPicPr>
            <a:picLocks noChangeAspect="1"/>
          </p:cNvPicPr>
          <p:nvPr/>
        </p:nvPicPr>
        <p:blipFill rotWithShape="1">
          <a:blip r:embed="rId5"/>
          <a:srcRect l="21483" t="12110" r="65772" b="31284"/>
          <a:stretch/>
        </p:blipFill>
        <p:spPr>
          <a:xfrm>
            <a:off x="10253743" y="1132378"/>
            <a:ext cx="1397586" cy="3491382"/>
          </a:xfrm>
          <a:prstGeom prst="rect">
            <a:avLst/>
          </a:prstGeom>
        </p:spPr>
      </p:pic>
      <p:pic>
        <p:nvPicPr>
          <p:cNvPr id="18" name="Picture 1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46703" y="4340666"/>
            <a:ext cx="2502293" cy="1563933"/>
          </a:xfrm>
          <a:prstGeom prst="rect">
            <a:avLst/>
          </a:prstGeom>
        </p:spPr>
      </p:pic>
      <p:pic>
        <p:nvPicPr>
          <p:cNvPr id="19" name="Picture 18"/>
          <p:cNvPicPr>
            <a:picLocks noChangeAspect="1"/>
          </p:cNvPicPr>
          <p:nvPr/>
        </p:nvPicPr>
        <p:blipFill rotWithShape="1">
          <a:blip r:embed="rId7"/>
          <a:srcRect l="3556" t="26491" r="69655" b="23327"/>
          <a:stretch/>
        </p:blipFill>
        <p:spPr>
          <a:xfrm>
            <a:off x="7975762" y="4961704"/>
            <a:ext cx="1651328" cy="1740034"/>
          </a:xfrm>
          <a:prstGeom prst="rect">
            <a:avLst/>
          </a:prstGeom>
        </p:spPr>
      </p:pic>
    </p:spTree>
    <p:extLst>
      <p:ext uri="{BB962C8B-B14F-4D97-AF65-F5344CB8AC3E}">
        <p14:creationId xmlns:p14="http://schemas.microsoft.com/office/powerpoint/2010/main" val="306338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10000"/>
          </a:bodyPr>
          <a:lstStyle/>
          <a:p>
            <a:r>
              <a:rPr lang="en-GB" dirty="0">
                <a:hlinkClick r:id="rId2"/>
              </a:rPr>
              <a:t>https://www.digikey.co.uk</a:t>
            </a:r>
            <a:r>
              <a:rPr lang="en-GB" dirty="0" smtClean="0">
                <a:hlinkClick r:id="rId2"/>
              </a:rPr>
              <a:t>/</a:t>
            </a:r>
            <a:r>
              <a:rPr lang="en-GB" dirty="0" smtClean="0"/>
              <a:t> [1]</a:t>
            </a:r>
          </a:p>
          <a:p>
            <a:r>
              <a:rPr lang="en-GB" dirty="0">
                <a:hlinkClick r:id="rId3"/>
              </a:rPr>
              <a:t>https://www.amazon.co.uk/EG-Joystick-Buttons-Retropie-Raspberry/dp/B075J882S8/ref=pd_aw_sbs_21_1/258-3097054-2631766?_</a:t>
            </a:r>
            <a:r>
              <a:rPr lang="en-GB" dirty="0" smtClean="0">
                <a:hlinkClick r:id="rId3"/>
              </a:rPr>
              <a:t>encoding=UTF8&amp;pd_rd_i=B075J882S8&amp;pd_rd_r=88d36471-b1ac-4aa9-bc9e-317e24e734a2&amp;pd_rd_w=McGik&amp;pd_rd_wg=pvZ5U&amp;pf_rd_p=0208d703-a674-4413-8899-c3889837d212&amp;pf_rd_r=XM00QTA0VGYYCSRK2SC7&amp;psc=1&amp;refRID=XM00QTA0VGYYCSRK2SC7</a:t>
            </a:r>
            <a:r>
              <a:rPr lang="en-GB" dirty="0" smtClean="0"/>
              <a:t> [2]</a:t>
            </a:r>
          </a:p>
          <a:p>
            <a:r>
              <a:rPr lang="en-GB" dirty="0">
                <a:hlinkClick r:id="rId4"/>
              </a:rPr>
              <a:t>https://</a:t>
            </a:r>
            <a:r>
              <a:rPr lang="en-GB" dirty="0" smtClean="0">
                <a:hlinkClick r:id="rId4"/>
              </a:rPr>
              <a:t>shop.pimoroni.com/products/raspberry-pi-zero?variant=3147270586378&amp;currency=GBP&amp;utm_source=google&amp;utm_medium=cpc&amp;utm_campaign=google+shopping&amp;gclid=CjwKCAiA6vXwBRBKEiwAYE7iS8qLLEYszNk1BkjBp8D9-yWUqiV9g5GwaQr22QmfKIp2eKy0PFQ4nRoCfOAQAvD_BwE</a:t>
            </a:r>
            <a:r>
              <a:rPr lang="en-GB" dirty="0" smtClean="0"/>
              <a:t> [3]</a:t>
            </a:r>
          </a:p>
          <a:p>
            <a:r>
              <a:rPr lang="en-GB" dirty="0">
                <a:hlinkClick r:id="rId5"/>
              </a:rPr>
              <a:t>https://</a:t>
            </a:r>
            <a:r>
              <a:rPr lang="en-GB" dirty="0" smtClean="0">
                <a:hlinkClick r:id="rId5"/>
              </a:rPr>
              <a:t>www.tomtop.com/p-f1940eu-1500.html?currency=GBP&amp;Warehouse=CN&amp;aid=gplaukyly&amp;mid=10000018477&amp;utm_source=SEM&amp;utm_medium=Google+Adwords&amp;utm_campaign=TT_PLA_YLY&amp;utm_content=2945&amp;gclid=CjwKCAiA6vXwBRBKEiwAYE7iS_U_0Ok4EHigatgxQW0IqP45iiJVOkSHE1Ocgpb_tVJBu7EZeH0VyRoCcuMQAvD_BwE</a:t>
            </a:r>
            <a:r>
              <a:rPr lang="en-GB" dirty="0" smtClean="0"/>
              <a:t> [4]</a:t>
            </a:r>
            <a:endParaRPr lang="en-GB" dirty="0"/>
          </a:p>
        </p:txBody>
      </p:sp>
    </p:spTree>
    <p:extLst>
      <p:ext uri="{BB962C8B-B14F-4D97-AF65-F5344CB8AC3E}">
        <p14:creationId xmlns:p14="http://schemas.microsoft.com/office/powerpoint/2010/main" val="4032034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a:t>
            </a:r>
            <a:r>
              <a:rPr lang="en-GB" dirty="0" smtClean="0">
                <a:hlinkClick r:id="rId2"/>
              </a:rPr>
              <a:t>www.ebay.co.uk/itm/163904051874</a:t>
            </a:r>
            <a:r>
              <a:rPr lang="en-GB" dirty="0" smtClean="0"/>
              <a:t> [5]</a:t>
            </a:r>
          </a:p>
          <a:p>
            <a:r>
              <a:rPr lang="en-GB" dirty="0">
                <a:hlinkClick r:id="rId3"/>
              </a:rPr>
              <a:t>https://www.ebay.co.uk/i/272484955328?chn=ps&amp;norover=1&amp;mkevt=1&amp;mkrid=710-134428-41853-0&amp;mkcid=2&amp;itemid=272484955328&amp;targetid=855323816293&amp;device=c&amp;mktype=pla&amp;googleloc=9045398&amp;poi=&amp;</a:t>
            </a:r>
            <a:r>
              <a:rPr lang="en-GB" dirty="0" smtClean="0">
                <a:hlinkClick r:id="rId3"/>
              </a:rPr>
              <a:t>campaignid=6466412155&amp;mkgroupid=88772426072&amp;rlsatarget=pla-855323816293&amp;abcId=1140486&amp;merchantid=115129735&amp;gclid=CjwKCAiA6vXwBRBKEiwAYE7iS-Uc0tBFKA1kttAiTby3xzfpyNZiyeoEJjMEuo5yM-HOOseeA7TldhoCLtMQAvD_BwE</a:t>
            </a:r>
            <a:r>
              <a:rPr lang="en-GB" dirty="0" smtClean="0"/>
              <a:t> [6]</a:t>
            </a:r>
          </a:p>
          <a:p>
            <a:r>
              <a:rPr lang="en-GB" dirty="0">
                <a:hlinkClick r:id="rId4"/>
              </a:rPr>
              <a:t>https://</a:t>
            </a:r>
            <a:r>
              <a:rPr lang="en-GB" dirty="0" smtClean="0">
                <a:hlinkClick r:id="rId4"/>
              </a:rPr>
              <a:t>www.amazon.co.uk/Different-Selector-Validator-Coin-Operated-Collector/dp/B07DC9K42G/ref=sr_1_5?keywords=coin+slot&amp;qid=1579012486&amp;sr=8-5</a:t>
            </a:r>
            <a:r>
              <a:rPr lang="en-GB" dirty="0" smtClean="0"/>
              <a:t> [7]</a:t>
            </a:r>
          </a:p>
          <a:p>
            <a:r>
              <a:rPr lang="en-GB" dirty="0">
                <a:hlinkClick r:id="rId5"/>
              </a:rPr>
              <a:t>https://</a:t>
            </a:r>
            <a:r>
              <a:rPr lang="en-GB" dirty="0" smtClean="0">
                <a:hlinkClick r:id="rId5"/>
              </a:rPr>
              <a:t>www.customarcademachines.co.uk/cat.php?multi-game-arcade-machines</a:t>
            </a:r>
            <a:r>
              <a:rPr lang="en-GB" dirty="0" smtClean="0"/>
              <a:t> [8]</a:t>
            </a:r>
            <a:endParaRPr lang="en-GB" dirty="0"/>
          </a:p>
        </p:txBody>
      </p:sp>
    </p:spTree>
    <p:extLst>
      <p:ext uri="{BB962C8B-B14F-4D97-AF65-F5344CB8AC3E}">
        <p14:creationId xmlns:p14="http://schemas.microsoft.com/office/powerpoint/2010/main" val="1737693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09DD-F882-43B4-883F-8FDBCFB7207C}"/>
              </a:ext>
            </a:extLst>
          </p:cNvPr>
          <p:cNvSpPr>
            <a:spLocks noGrp="1"/>
          </p:cNvSpPr>
          <p:nvPr>
            <p:ph type="ctrTitle"/>
          </p:nvPr>
        </p:nvSpPr>
        <p:spPr>
          <a:xfrm>
            <a:off x="1507067" y="525400"/>
            <a:ext cx="7766936" cy="1646302"/>
          </a:xfrm>
        </p:spPr>
        <p:txBody>
          <a:bodyPr/>
          <a:lstStyle/>
          <a:p>
            <a:r>
              <a:rPr lang="en-GB" dirty="0"/>
              <a:t>1up Games</a:t>
            </a:r>
          </a:p>
        </p:txBody>
      </p:sp>
      <p:sp>
        <p:nvSpPr>
          <p:cNvPr id="3" name="Subtitle 2">
            <a:extLst>
              <a:ext uri="{FF2B5EF4-FFF2-40B4-BE49-F238E27FC236}">
                <a16:creationId xmlns:a16="http://schemas.microsoft.com/office/drawing/2014/main" id="{D82F86A4-666E-4372-B426-174326F45804}"/>
              </a:ext>
            </a:extLst>
          </p:cNvPr>
          <p:cNvSpPr>
            <a:spLocks noGrp="1"/>
          </p:cNvSpPr>
          <p:nvPr>
            <p:ph type="subTitle" idx="1"/>
          </p:nvPr>
        </p:nvSpPr>
        <p:spPr>
          <a:xfrm>
            <a:off x="1507067" y="2171702"/>
            <a:ext cx="7766936" cy="1096899"/>
          </a:xfrm>
        </p:spPr>
        <p:txBody>
          <a:bodyPr/>
          <a:lstStyle/>
          <a:p>
            <a:r>
              <a:rPr lang="en-GB" dirty="0"/>
              <a:t>Kieran Perrin, HND Applied Computing</a:t>
            </a:r>
          </a:p>
        </p:txBody>
      </p:sp>
    </p:spTree>
    <p:extLst>
      <p:ext uri="{BB962C8B-B14F-4D97-AF65-F5344CB8AC3E}">
        <p14:creationId xmlns:p14="http://schemas.microsoft.com/office/powerpoint/2010/main" val="2127008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D03CF-71DE-4B03-8AE5-002A84D8D126}"/>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2D21DC17-7472-4B97-8562-450643BB018A}"/>
              </a:ext>
            </a:extLst>
          </p:cNvPr>
          <p:cNvSpPr>
            <a:spLocks noGrp="1"/>
          </p:cNvSpPr>
          <p:nvPr>
            <p:ph idx="1"/>
          </p:nvPr>
        </p:nvSpPr>
        <p:spPr/>
        <p:txBody>
          <a:bodyPr/>
          <a:lstStyle/>
          <a:p>
            <a:r>
              <a:rPr lang="en-GB" dirty="0"/>
              <a:t>Market research - Gaming industry</a:t>
            </a:r>
          </a:p>
          <a:p>
            <a:r>
              <a:rPr lang="en-GB" dirty="0"/>
              <a:t>Market research – Player preference</a:t>
            </a:r>
          </a:p>
          <a:p>
            <a:r>
              <a:rPr lang="en-GB" dirty="0"/>
              <a:t>Market research – Target market</a:t>
            </a:r>
          </a:p>
        </p:txBody>
      </p:sp>
    </p:spTree>
    <p:extLst>
      <p:ext uri="{BB962C8B-B14F-4D97-AF65-F5344CB8AC3E}">
        <p14:creationId xmlns:p14="http://schemas.microsoft.com/office/powerpoint/2010/main" val="2162823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8092" y="2227811"/>
            <a:ext cx="7092506" cy="4330930"/>
          </a:xfrm>
          <a:prstGeom prst="rect">
            <a:avLst/>
          </a:prstGeom>
        </p:spPr>
      </p:pic>
      <p:sp>
        <p:nvSpPr>
          <p:cNvPr id="6" name="TextBox 5"/>
          <p:cNvSpPr txBox="1"/>
          <p:nvPr/>
        </p:nvSpPr>
        <p:spPr>
          <a:xfrm>
            <a:off x="407324" y="1363287"/>
            <a:ext cx="4472247" cy="923330"/>
          </a:xfrm>
          <a:prstGeom prst="rect">
            <a:avLst/>
          </a:prstGeom>
          <a:noFill/>
        </p:spPr>
        <p:txBody>
          <a:bodyPr wrap="square" rtlCol="0">
            <a:spAutoFit/>
          </a:bodyPr>
          <a:lstStyle/>
          <a:p>
            <a:r>
              <a:rPr lang="en-GB" dirty="0"/>
              <a:t>The UK Games industry generates more revenue than the Video and Music industry combined in 2018.</a:t>
            </a:r>
          </a:p>
        </p:txBody>
      </p:sp>
      <p:sp>
        <p:nvSpPr>
          <p:cNvPr id="7" name="Title 1"/>
          <p:cNvSpPr txBox="1">
            <a:spLocks/>
          </p:cNvSpPr>
          <p:nvPr/>
        </p:nvSpPr>
        <p:spPr>
          <a:xfrm>
            <a:off x="336142" y="-20703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4400" dirty="0"/>
              <a:t>Market research: Gaming industry</a:t>
            </a:r>
          </a:p>
        </p:txBody>
      </p:sp>
    </p:spTree>
    <p:extLst>
      <p:ext uri="{BB962C8B-B14F-4D97-AF65-F5344CB8AC3E}">
        <p14:creationId xmlns:p14="http://schemas.microsoft.com/office/powerpoint/2010/main" val="2114752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120"/>
          <a:stretch/>
        </p:blipFill>
        <p:spPr>
          <a:xfrm>
            <a:off x="6245290" y="85460"/>
            <a:ext cx="5075853" cy="2648457"/>
          </a:xfrm>
          <a:prstGeom prst="rect">
            <a:avLst/>
          </a:prstGeom>
        </p:spPr>
      </p:pic>
      <p:sp>
        <p:nvSpPr>
          <p:cNvPr id="5" name="TextBox 4"/>
          <p:cNvSpPr txBox="1"/>
          <p:nvPr/>
        </p:nvSpPr>
        <p:spPr>
          <a:xfrm>
            <a:off x="351777" y="1292464"/>
            <a:ext cx="5057192" cy="646331"/>
          </a:xfrm>
          <a:prstGeom prst="rect">
            <a:avLst/>
          </a:prstGeom>
          <a:noFill/>
        </p:spPr>
        <p:txBody>
          <a:bodyPr wrap="square" rtlCol="0">
            <a:spAutoFit/>
          </a:bodyPr>
          <a:lstStyle/>
          <a:p>
            <a:r>
              <a:rPr lang="en-GB" dirty="0"/>
              <a:t>64% of the people who answered the questionnaire said they enjoy arcade games</a:t>
            </a:r>
          </a:p>
        </p:txBody>
      </p:sp>
      <p:sp>
        <p:nvSpPr>
          <p:cNvPr id="6" name="TextBox 5"/>
          <p:cNvSpPr txBox="1"/>
          <p:nvPr/>
        </p:nvSpPr>
        <p:spPr>
          <a:xfrm>
            <a:off x="111967" y="5722003"/>
            <a:ext cx="5924939" cy="923330"/>
          </a:xfrm>
          <a:prstGeom prst="rect">
            <a:avLst/>
          </a:prstGeom>
          <a:noFill/>
        </p:spPr>
        <p:txBody>
          <a:bodyPr wrap="square" rtlCol="0">
            <a:spAutoFit/>
          </a:bodyPr>
          <a:lstStyle/>
          <a:p>
            <a:r>
              <a:rPr lang="en-GB" dirty="0"/>
              <a:t>28% of people said they would go to the arcade to play games.</a:t>
            </a:r>
            <a:br>
              <a:rPr lang="en-GB" dirty="0"/>
            </a:br>
            <a:endParaRPr lang="en-GB" dirty="0"/>
          </a:p>
        </p:txBody>
      </p:sp>
      <p:sp>
        <p:nvSpPr>
          <p:cNvPr id="7" name="TextBox 6"/>
          <p:cNvSpPr txBox="1"/>
          <p:nvPr/>
        </p:nvSpPr>
        <p:spPr>
          <a:xfrm>
            <a:off x="6512767" y="3031641"/>
            <a:ext cx="5943600" cy="923330"/>
          </a:xfrm>
          <a:prstGeom prst="rect">
            <a:avLst/>
          </a:prstGeom>
          <a:noFill/>
        </p:spPr>
        <p:txBody>
          <a:bodyPr wrap="square" rtlCol="0">
            <a:spAutoFit/>
          </a:bodyPr>
          <a:lstStyle/>
          <a:p>
            <a:r>
              <a:rPr lang="en-GB" dirty="0"/>
              <a:t>14% said thy would purchase an arcade machine</a:t>
            </a:r>
          </a:p>
          <a:p>
            <a:r>
              <a:rPr lang="en-GB" dirty="0"/>
              <a:t>And 35% said they would be interested in a portable arcade machine.</a:t>
            </a:r>
          </a:p>
        </p:txBody>
      </p:sp>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b="69976"/>
          <a:stretch/>
        </p:blipFill>
        <p:spPr>
          <a:xfrm>
            <a:off x="351777" y="2876234"/>
            <a:ext cx="5685129" cy="1841534"/>
          </a:xfrm>
          <a:prstGeom prst="rect">
            <a:avLst/>
          </a:prstGeom>
        </p:spPr>
      </p:pic>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6325"/>
          <a:stretch/>
        </p:blipFill>
        <p:spPr>
          <a:xfrm>
            <a:off x="8148897" y="4080517"/>
            <a:ext cx="4043103" cy="2777483"/>
          </a:xfrm>
          <a:prstGeom prst="rect">
            <a:avLst/>
          </a:prstGeom>
        </p:spPr>
      </p:pic>
      <p:cxnSp>
        <p:nvCxnSpPr>
          <p:cNvPr id="11" name="Straight Connector 10"/>
          <p:cNvCxnSpPr/>
          <p:nvPr/>
        </p:nvCxnSpPr>
        <p:spPr>
          <a:xfrm flipH="1">
            <a:off x="0" y="2817845"/>
            <a:ext cx="12192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139534" y="2817845"/>
            <a:ext cx="0" cy="4040155"/>
          </a:xfrm>
          <a:prstGeom prst="line">
            <a:avLst/>
          </a:prstGeom>
        </p:spPr>
        <p:style>
          <a:lnRef idx="1">
            <a:schemeClr val="accent1"/>
          </a:lnRef>
          <a:fillRef idx="0">
            <a:schemeClr val="accent1"/>
          </a:fillRef>
          <a:effectRef idx="0">
            <a:schemeClr val="accent1"/>
          </a:effectRef>
          <a:fontRef idx="minor">
            <a:schemeClr val="tx1"/>
          </a:fontRef>
        </p:style>
      </p:cxnSp>
      <p:sp>
        <p:nvSpPr>
          <p:cNvPr id="10" name="Title 1"/>
          <p:cNvSpPr txBox="1">
            <a:spLocks/>
          </p:cNvSpPr>
          <p:nvPr/>
        </p:nvSpPr>
        <p:spPr>
          <a:xfrm>
            <a:off x="277954" y="-95872"/>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4400" dirty="0"/>
              <a:t>Market research:</a:t>
            </a:r>
          </a:p>
          <a:p>
            <a:pPr algn="l"/>
            <a:r>
              <a:rPr lang="en-GB" sz="4400" dirty="0"/>
              <a:t>Player preference</a:t>
            </a:r>
          </a:p>
        </p:txBody>
      </p:sp>
    </p:spTree>
    <p:extLst>
      <p:ext uri="{BB962C8B-B14F-4D97-AF65-F5344CB8AC3E}">
        <p14:creationId xmlns:p14="http://schemas.microsoft.com/office/powerpoint/2010/main" val="1928565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27102" y="2091904"/>
            <a:ext cx="6064898" cy="1200329"/>
          </a:xfrm>
          <a:prstGeom prst="rect">
            <a:avLst/>
          </a:prstGeom>
          <a:noFill/>
        </p:spPr>
        <p:txBody>
          <a:bodyPr wrap="square" rtlCol="0">
            <a:spAutoFit/>
          </a:bodyPr>
          <a:lstStyle/>
          <a:p>
            <a:r>
              <a:rPr lang="en-GB" dirty="0"/>
              <a:t>The age range of people who answered our questionnaire went from 12 to 44. From our research, those who said they would be interested in an arcade machine or a portable arcade machine were 25 or older.</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048" y="1812584"/>
            <a:ext cx="5497287" cy="2334786"/>
          </a:xfrm>
          <a:prstGeom prst="rect">
            <a:avLst/>
          </a:prstGeom>
        </p:spPr>
      </p:pic>
      <p:sp>
        <p:nvSpPr>
          <p:cNvPr id="7" name="TextBox 6"/>
          <p:cNvSpPr txBox="1"/>
          <p:nvPr/>
        </p:nvSpPr>
        <p:spPr>
          <a:xfrm>
            <a:off x="213048" y="4465209"/>
            <a:ext cx="6260841" cy="646331"/>
          </a:xfrm>
          <a:prstGeom prst="rect">
            <a:avLst/>
          </a:prstGeom>
          <a:noFill/>
        </p:spPr>
        <p:txBody>
          <a:bodyPr wrap="square" rtlCol="0">
            <a:spAutoFit/>
          </a:bodyPr>
          <a:lstStyle/>
          <a:p>
            <a:r>
              <a:rPr lang="en-GB" dirty="0"/>
              <a:t>Older people will have more spare money to be able to make a larger purchase such as an arcade machine.</a:t>
            </a:r>
          </a:p>
        </p:txBody>
      </p:sp>
      <p:sp>
        <p:nvSpPr>
          <p:cNvPr id="8" name="TextBox 7"/>
          <p:cNvSpPr txBox="1"/>
          <p:nvPr/>
        </p:nvSpPr>
        <p:spPr>
          <a:xfrm>
            <a:off x="6473888" y="5562934"/>
            <a:ext cx="5347997" cy="923330"/>
          </a:xfrm>
          <a:prstGeom prst="rect">
            <a:avLst/>
          </a:prstGeom>
          <a:noFill/>
        </p:spPr>
        <p:txBody>
          <a:bodyPr wrap="square" rtlCol="0">
            <a:spAutoFit/>
          </a:bodyPr>
          <a:lstStyle/>
          <a:p>
            <a:r>
              <a:rPr lang="en-GB" dirty="0"/>
              <a:t>Proprietors of businesses are also usually older in age, therefore people older than 25 and possible business owners would be our target market.</a:t>
            </a:r>
          </a:p>
        </p:txBody>
      </p:sp>
      <p:sp>
        <p:nvSpPr>
          <p:cNvPr id="9" name="Title 1"/>
          <p:cNvSpPr txBox="1">
            <a:spLocks/>
          </p:cNvSpPr>
          <p:nvPr/>
        </p:nvSpPr>
        <p:spPr>
          <a:xfrm>
            <a:off x="213048" y="169182"/>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4400" dirty="0"/>
              <a:t>Market research:</a:t>
            </a:r>
          </a:p>
          <a:p>
            <a:pPr algn="l"/>
            <a:r>
              <a:rPr lang="en-GB" sz="4400" dirty="0"/>
              <a:t>Target Market</a:t>
            </a:r>
          </a:p>
        </p:txBody>
      </p:sp>
    </p:spTree>
    <p:extLst>
      <p:ext uri="{BB962C8B-B14F-4D97-AF65-F5344CB8AC3E}">
        <p14:creationId xmlns:p14="http://schemas.microsoft.com/office/powerpoint/2010/main" val="3016156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5E60-9065-4F79-8CC3-D0EFE68FC953}"/>
              </a:ext>
            </a:extLst>
          </p:cNvPr>
          <p:cNvSpPr>
            <a:spLocks noGrp="1"/>
          </p:cNvSpPr>
          <p:nvPr>
            <p:ph type="ctrTitle"/>
          </p:nvPr>
        </p:nvSpPr>
        <p:spPr>
          <a:xfrm>
            <a:off x="1656357" y="669040"/>
            <a:ext cx="7766936" cy="1646302"/>
          </a:xfrm>
        </p:spPr>
        <p:txBody>
          <a:bodyPr/>
          <a:lstStyle/>
          <a:p>
            <a:r>
              <a:rPr lang="en-GB" dirty="0"/>
              <a:t>1up Games</a:t>
            </a:r>
          </a:p>
        </p:txBody>
      </p:sp>
      <p:sp>
        <p:nvSpPr>
          <p:cNvPr id="3" name="Subtitle 2">
            <a:extLst>
              <a:ext uri="{FF2B5EF4-FFF2-40B4-BE49-F238E27FC236}">
                <a16:creationId xmlns:a16="http://schemas.microsoft.com/office/drawing/2014/main" id="{623766DA-39EB-45FF-B201-3E5FDB875727}"/>
              </a:ext>
            </a:extLst>
          </p:cNvPr>
          <p:cNvSpPr>
            <a:spLocks noGrp="1"/>
          </p:cNvSpPr>
          <p:nvPr>
            <p:ph type="subTitle" idx="1"/>
          </p:nvPr>
        </p:nvSpPr>
        <p:spPr>
          <a:xfrm>
            <a:off x="1656357" y="2417976"/>
            <a:ext cx="7766936" cy="1096899"/>
          </a:xfrm>
        </p:spPr>
        <p:txBody>
          <a:bodyPr/>
          <a:lstStyle/>
          <a:p>
            <a:r>
              <a:rPr lang="en-GB" dirty="0"/>
              <a:t>Sean Samuel, HND Applied Computing</a:t>
            </a:r>
          </a:p>
          <a:p>
            <a:endParaRPr lang="en-GB" dirty="0"/>
          </a:p>
        </p:txBody>
      </p:sp>
    </p:spTree>
    <p:extLst>
      <p:ext uri="{BB962C8B-B14F-4D97-AF65-F5344CB8AC3E}">
        <p14:creationId xmlns:p14="http://schemas.microsoft.com/office/powerpoint/2010/main" val="3679815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96817-62C0-40AA-8015-0C7862461A7E}"/>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3A2C4C04-F9F4-49FC-9E32-AB4D36B30C34}"/>
              </a:ext>
            </a:extLst>
          </p:cNvPr>
          <p:cNvSpPr>
            <a:spLocks noGrp="1"/>
          </p:cNvSpPr>
          <p:nvPr>
            <p:ph idx="1"/>
          </p:nvPr>
        </p:nvSpPr>
        <p:spPr/>
        <p:txBody>
          <a:bodyPr/>
          <a:lstStyle/>
          <a:p>
            <a:r>
              <a:rPr lang="en-GB" dirty="0"/>
              <a:t>Introduction</a:t>
            </a:r>
          </a:p>
          <a:p>
            <a:r>
              <a:rPr lang="en-GB" dirty="0"/>
              <a:t>Who are the competitors?</a:t>
            </a:r>
          </a:p>
          <a:p>
            <a:r>
              <a:rPr lang="en-GB" dirty="0"/>
              <a:t>How our product idea is different from the competitors </a:t>
            </a:r>
          </a:p>
          <a:p>
            <a:r>
              <a:rPr lang="en-GB" dirty="0"/>
              <a:t>Legal classification of the business</a:t>
            </a:r>
          </a:p>
          <a:p>
            <a:r>
              <a:rPr lang="en-GB" dirty="0"/>
              <a:t>Mission statement &amp; Objectives</a:t>
            </a:r>
          </a:p>
          <a:p>
            <a:r>
              <a:rPr lang="en-GB" dirty="0"/>
              <a:t>How our team intends to work together and achieve these objectives</a:t>
            </a:r>
          </a:p>
          <a:p>
            <a:r>
              <a:rPr lang="en-GB" dirty="0"/>
              <a:t>Gantt Chart</a:t>
            </a:r>
          </a:p>
          <a:p>
            <a:r>
              <a:rPr lang="en-GB" dirty="0"/>
              <a:t>Conclusion</a:t>
            </a:r>
          </a:p>
          <a:p>
            <a:endParaRPr lang="en-GB" dirty="0"/>
          </a:p>
        </p:txBody>
      </p:sp>
    </p:spTree>
    <p:extLst>
      <p:ext uri="{BB962C8B-B14F-4D97-AF65-F5344CB8AC3E}">
        <p14:creationId xmlns:p14="http://schemas.microsoft.com/office/powerpoint/2010/main" val="2895735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3BB2-14D7-40F8-B2EA-FDD2DC7CF15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CD09324-2535-484D-9FB2-06E296A08ECE}"/>
              </a:ext>
            </a:extLst>
          </p:cNvPr>
          <p:cNvSpPr>
            <a:spLocks noGrp="1"/>
          </p:cNvSpPr>
          <p:nvPr>
            <p:ph idx="1"/>
          </p:nvPr>
        </p:nvSpPr>
        <p:spPr/>
        <p:txBody>
          <a:bodyPr/>
          <a:lstStyle/>
          <a:p>
            <a:r>
              <a:rPr lang="en-GB" b="1" dirty="0"/>
              <a:t>Name</a:t>
            </a:r>
            <a:r>
              <a:rPr lang="en-GB" dirty="0"/>
              <a:t>: Sean Samuel</a:t>
            </a:r>
          </a:p>
          <a:p>
            <a:r>
              <a:rPr lang="en-GB" b="1" dirty="0"/>
              <a:t>Role</a:t>
            </a:r>
            <a:r>
              <a:rPr lang="en-GB" dirty="0"/>
              <a:t>: Competition, Legal and goals, Organising of teamwork</a:t>
            </a:r>
          </a:p>
          <a:p>
            <a:r>
              <a:rPr lang="en-GB" dirty="0"/>
              <a:t>I’m going to talk about our project idea 1up games which is an arcade game machine business. </a:t>
            </a:r>
          </a:p>
          <a:p>
            <a:r>
              <a:rPr lang="en-GB" dirty="0"/>
              <a:t>I’ll be talking about what the competitors bring to the table, and what we do differently. </a:t>
            </a:r>
          </a:p>
          <a:p>
            <a:r>
              <a:rPr lang="en-GB" dirty="0"/>
              <a:t>I’ll also talk about what is the best legal classification for us to use. </a:t>
            </a:r>
          </a:p>
          <a:p>
            <a:r>
              <a:rPr lang="en-GB" dirty="0"/>
              <a:t>I’ll outline our missions and goals. </a:t>
            </a:r>
          </a:p>
          <a:p>
            <a:r>
              <a:rPr lang="en-GB" dirty="0"/>
              <a:t>And finally, I’ll show how we plan to work as a team.</a:t>
            </a:r>
          </a:p>
          <a:p>
            <a:endParaRPr lang="en-GB" dirty="0"/>
          </a:p>
        </p:txBody>
      </p:sp>
    </p:spTree>
    <p:extLst>
      <p:ext uri="{BB962C8B-B14F-4D97-AF65-F5344CB8AC3E}">
        <p14:creationId xmlns:p14="http://schemas.microsoft.com/office/powerpoint/2010/main" val="3853502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270C-A849-4BA0-B79A-D8A116A000F7}"/>
              </a:ext>
            </a:extLst>
          </p:cNvPr>
          <p:cNvSpPr>
            <a:spLocks noGrp="1"/>
          </p:cNvSpPr>
          <p:nvPr>
            <p:ph type="title"/>
          </p:nvPr>
        </p:nvSpPr>
        <p:spPr/>
        <p:txBody>
          <a:bodyPr/>
          <a:lstStyle/>
          <a:p>
            <a:r>
              <a:rPr lang="en-GB" dirty="0"/>
              <a:t>Who are the competitors? [1]</a:t>
            </a:r>
          </a:p>
        </p:txBody>
      </p:sp>
      <p:sp>
        <p:nvSpPr>
          <p:cNvPr id="3" name="Content Placeholder 2">
            <a:extLst>
              <a:ext uri="{FF2B5EF4-FFF2-40B4-BE49-F238E27FC236}">
                <a16:creationId xmlns:a16="http://schemas.microsoft.com/office/drawing/2014/main" id="{097766F6-7919-4D4E-A1A8-606FC87ECCCF}"/>
              </a:ext>
            </a:extLst>
          </p:cNvPr>
          <p:cNvSpPr>
            <a:spLocks noGrp="1"/>
          </p:cNvSpPr>
          <p:nvPr>
            <p:ph idx="1"/>
          </p:nvPr>
        </p:nvSpPr>
        <p:spPr/>
        <p:txBody>
          <a:bodyPr/>
          <a:lstStyle/>
          <a:p>
            <a:r>
              <a:rPr lang="en-GB" dirty="0"/>
              <a:t>Competitor 1 –</a:t>
            </a:r>
          </a:p>
          <a:p>
            <a:r>
              <a:rPr lang="en-GB" dirty="0"/>
              <a:t>Classic Arcade Machine UK </a:t>
            </a:r>
          </a:p>
          <a:p>
            <a:r>
              <a:rPr lang="en-GB" dirty="0"/>
              <a:t>Have been building arcade machines since 2013</a:t>
            </a:r>
          </a:p>
          <a:p>
            <a:r>
              <a:rPr lang="en-GB" dirty="0"/>
              <a:t>Create customised arcade machines</a:t>
            </a:r>
          </a:p>
          <a:p>
            <a:r>
              <a:rPr lang="en-GB" dirty="0" err="1"/>
              <a:t>Bartop</a:t>
            </a:r>
            <a:r>
              <a:rPr lang="en-GB" dirty="0"/>
              <a:t>, upright, wall mounted</a:t>
            </a:r>
          </a:p>
          <a:p>
            <a:r>
              <a:rPr lang="en-GB" dirty="0"/>
              <a:t>Make custom artwork on request</a:t>
            </a:r>
          </a:p>
          <a:p>
            <a:r>
              <a:rPr lang="en-GB" dirty="0"/>
              <a:t>Can add coin operating system for commercial use</a:t>
            </a:r>
          </a:p>
          <a:p>
            <a:r>
              <a:rPr lang="en-GB" dirty="0"/>
              <a:t>Can fix if needed</a:t>
            </a:r>
          </a:p>
          <a:p>
            <a:endParaRPr lang="en-GB" dirty="0"/>
          </a:p>
        </p:txBody>
      </p:sp>
    </p:spTree>
    <p:extLst>
      <p:ext uri="{BB962C8B-B14F-4D97-AF65-F5344CB8AC3E}">
        <p14:creationId xmlns:p14="http://schemas.microsoft.com/office/powerpoint/2010/main" val="584614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4EDD-9D14-4AD8-8258-6E0ADDC0C91E}"/>
              </a:ext>
            </a:extLst>
          </p:cNvPr>
          <p:cNvSpPr>
            <a:spLocks noGrp="1"/>
          </p:cNvSpPr>
          <p:nvPr>
            <p:ph type="title"/>
          </p:nvPr>
        </p:nvSpPr>
        <p:spPr/>
        <p:txBody>
          <a:bodyPr/>
          <a:lstStyle/>
          <a:p>
            <a:r>
              <a:rPr lang="en-GB" dirty="0"/>
              <a:t>Who are the competitors? [2]</a:t>
            </a:r>
          </a:p>
        </p:txBody>
      </p:sp>
      <p:sp>
        <p:nvSpPr>
          <p:cNvPr id="3" name="Content Placeholder 2">
            <a:extLst>
              <a:ext uri="{FF2B5EF4-FFF2-40B4-BE49-F238E27FC236}">
                <a16:creationId xmlns:a16="http://schemas.microsoft.com/office/drawing/2014/main" id="{64213F59-FE7F-454A-AB41-769E3F82EE46}"/>
              </a:ext>
            </a:extLst>
          </p:cNvPr>
          <p:cNvSpPr>
            <a:spLocks noGrp="1"/>
          </p:cNvSpPr>
          <p:nvPr>
            <p:ph idx="1"/>
          </p:nvPr>
        </p:nvSpPr>
        <p:spPr/>
        <p:txBody>
          <a:bodyPr>
            <a:normAutofit fontScale="92500" lnSpcReduction="20000"/>
          </a:bodyPr>
          <a:lstStyle/>
          <a:p>
            <a:r>
              <a:rPr lang="en-GB" dirty="0"/>
              <a:t>Competitor 2 -</a:t>
            </a:r>
          </a:p>
          <a:p>
            <a:r>
              <a:rPr lang="en-GB" dirty="0"/>
              <a:t>Arcade City – Based in London</a:t>
            </a:r>
          </a:p>
          <a:p>
            <a:r>
              <a:rPr lang="en-GB" dirty="0"/>
              <a:t>Upright, </a:t>
            </a:r>
            <a:r>
              <a:rPr lang="en-GB" dirty="0" err="1"/>
              <a:t>bartop</a:t>
            </a:r>
            <a:endParaRPr lang="en-GB" dirty="0"/>
          </a:p>
          <a:p>
            <a:r>
              <a:rPr lang="en-GB" dirty="0"/>
              <a:t>4 player upright machines</a:t>
            </a:r>
          </a:p>
          <a:p>
            <a:r>
              <a:rPr lang="en-GB" dirty="0" err="1"/>
              <a:t>Fightsticks</a:t>
            </a:r>
            <a:r>
              <a:rPr lang="en-GB" dirty="0"/>
              <a:t> that plug into TV</a:t>
            </a:r>
          </a:p>
          <a:p>
            <a:r>
              <a:rPr lang="en-GB" dirty="0"/>
              <a:t>Modern style arcade machines such as built into a coffee table</a:t>
            </a:r>
          </a:p>
          <a:p>
            <a:r>
              <a:rPr lang="en-GB" dirty="0"/>
              <a:t>Create PCs that run arcade games on it</a:t>
            </a:r>
          </a:p>
          <a:p>
            <a:r>
              <a:rPr lang="en-GB" dirty="0"/>
              <a:t>Custom artwork</a:t>
            </a:r>
          </a:p>
          <a:p>
            <a:r>
              <a:rPr lang="en-GB" dirty="0"/>
              <a:t>Hire arcade machines</a:t>
            </a:r>
          </a:p>
          <a:p>
            <a:r>
              <a:rPr lang="en-GB" dirty="0"/>
              <a:t>1/2player machines</a:t>
            </a:r>
          </a:p>
          <a:p>
            <a:r>
              <a:rPr lang="en-GB" dirty="0"/>
              <a:t>Create custom banners for hired use on hired machines</a:t>
            </a:r>
          </a:p>
          <a:p>
            <a:endParaRPr lang="en-GB" dirty="0"/>
          </a:p>
        </p:txBody>
      </p:sp>
    </p:spTree>
    <p:extLst>
      <p:ext uri="{BB962C8B-B14F-4D97-AF65-F5344CB8AC3E}">
        <p14:creationId xmlns:p14="http://schemas.microsoft.com/office/powerpoint/2010/main" val="1797025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F6135-7EC9-4AE3-A212-0B97DD9AF374}"/>
              </a:ext>
            </a:extLst>
          </p:cNvPr>
          <p:cNvSpPr>
            <a:spLocks noGrp="1"/>
          </p:cNvSpPr>
          <p:nvPr>
            <p:ph type="title"/>
          </p:nvPr>
        </p:nvSpPr>
        <p:spPr/>
        <p:txBody>
          <a:bodyPr/>
          <a:lstStyle/>
          <a:p>
            <a:r>
              <a:rPr lang="en-GB" dirty="0"/>
              <a:t>How our product idea is different from the competitors</a:t>
            </a:r>
          </a:p>
        </p:txBody>
      </p:sp>
      <p:sp>
        <p:nvSpPr>
          <p:cNvPr id="3" name="Content Placeholder 2">
            <a:extLst>
              <a:ext uri="{FF2B5EF4-FFF2-40B4-BE49-F238E27FC236}">
                <a16:creationId xmlns:a16="http://schemas.microsoft.com/office/drawing/2014/main" id="{C2B3FF8D-96A2-4599-B0F2-23DBB999BD55}"/>
              </a:ext>
            </a:extLst>
          </p:cNvPr>
          <p:cNvSpPr>
            <a:spLocks noGrp="1"/>
          </p:cNvSpPr>
          <p:nvPr>
            <p:ph idx="1"/>
          </p:nvPr>
        </p:nvSpPr>
        <p:spPr/>
        <p:txBody>
          <a:bodyPr/>
          <a:lstStyle/>
          <a:p>
            <a:r>
              <a:rPr lang="en-GB" dirty="0"/>
              <a:t>- Create a portable handheld arcade machine, similar to </a:t>
            </a:r>
            <a:r>
              <a:rPr lang="en-GB" dirty="0" err="1"/>
              <a:t>arcadecitys</a:t>
            </a:r>
            <a:r>
              <a:rPr lang="en-GB" dirty="0"/>
              <a:t> fight stick but a lot smaller and we offer one player or 2 player handhelds</a:t>
            </a:r>
          </a:p>
          <a:p>
            <a:r>
              <a:rPr lang="en-GB" dirty="0"/>
              <a:t>E.g. We would create a small box with a joystick and buttons that plugs into the TV and loads up games to play </a:t>
            </a:r>
          </a:p>
          <a:p>
            <a:endParaRPr lang="en-GB" dirty="0"/>
          </a:p>
        </p:txBody>
      </p:sp>
    </p:spTree>
    <p:extLst>
      <p:ext uri="{BB962C8B-B14F-4D97-AF65-F5344CB8AC3E}">
        <p14:creationId xmlns:p14="http://schemas.microsoft.com/office/powerpoint/2010/main" val="810992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C9A50-3B2E-4040-AE07-74D5C0CE9F92}"/>
              </a:ext>
            </a:extLst>
          </p:cNvPr>
          <p:cNvSpPr>
            <a:spLocks noGrp="1"/>
          </p:cNvSpPr>
          <p:nvPr>
            <p:ph type="title"/>
          </p:nvPr>
        </p:nvSpPr>
        <p:spPr>
          <a:xfrm>
            <a:off x="677333" y="609600"/>
            <a:ext cx="8783907" cy="1320800"/>
          </a:xfrm>
        </p:spPr>
        <p:txBody>
          <a:bodyPr/>
          <a:lstStyle/>
          <a:p>
            <a:r>
              <a:rPr lang="en-GB" dirty="0"/>
              <a:t>Legal classification for our business [3, 4]</a:t>
            </a:r>
          </a:p>
        </p:txBody>
      </p:sp>
      <p:sp>
        <p:nvSpPr>
          <p:cNvPr id="3" name="Content Placeholder 2">
            <a:extLst>
              <a:ext uri="{FF2B5EF4-FFF2-40B4-BE49-F238E27FC236}">
                <a16:creationId xmlns:a16="http://schemas.microsoft.com/office/drawing/2014/main" id="{557961D6-74B8-4244-94F4-78D3E0F38BAA}"/>
              </a:ext>
            </a:extLst>
          </p:cNvPr>
          <p:cNvSpPr>
            <a:spLocks noGrp="1"/>
          </p:cNvSpPr>
          <p:nvPr>
            <p:ph idx="1"/>
          </p:nvPr>
        </p:nvSpPr>
        <p:spPr>
          <a:xfrm>
            <a:off x="677333" y="1759372"/>
            <a:ext cx="8596668" cy="3880773"/>
          </a:xfrm>
        </p:spPr>
        <p:txBody>
          <a:bodyPr>
            <a:normAutofit lnSpcReduction="10000"/>
          </a:bodyPr>
          <a:lstStyle/>
          <a:p>
            <a:r>
              <a:rPr lang="en-GB" dirty="0"/>
              <a:t>General partnership</a:t>
            </a:r>
          </a:p>
          <a:p>
            <a:r>
              <a:rPr lang="en-GB" dirty="0"/>
              <a:t>Must include two or more people</a:t>
            </a:r>
          </a:p>
          <a:p>
            <a:r>
              <a:rPr lang="en-GB" dirty="0"/>
              <a:t>Partners will agree to any liability that the partnership run into</a:t>
            </a:r>
          </a:p>
          <a:p>
            <a:r>
              <a:rPr lang="en-GB" dirty="0"/>
              <a:t>If one partner agrees to contracts or business deals then the other partners will need to agree to the terms</a:t>
            </a:r>
          </a:p>
          <a:p>
            <a:r>
              <a:rPr lang="en-GB" dirty="0"/>
              <a:t>Benefits of general partnership:</a:t>
            </a:r>
          </a:p>
          <a:p>
            <a:r>
              <a:rPr lang="en-GB" dirty="0"/>
              <a:t>- Less paperwork</a:t>
            </a:r>
          </a:p>
          <a:p>
            <a:r>
              <a:rPr lang="en-GB" dirty="0"/>
              <a:t>- A lot Cheaper than setting up a corporation or a limited liability partnership(LLP)</a:t>
            </a:r>
          </a:p>
          <a:p>
            <a:r>
              <a:rPr lang="en-GB" dirty="0"/>
              <a:t> Moving forward we acknowledge that if one of us make a decision then we will all need to agree on the terms</a:t>
            </a:r>
          </a:p>
          <a:p>
            <a:endParaRPr lang="en-GB" dirty="0"/>
          </a:p>
        </p:txBody>
      </p:sp>
    </p:spTree>
    <p:extLst>
      <p:ext uri="{BB962C8B-B14F-4D97-AF65-F5344CB8AC3E}">
        <p14:creationId xmlns:p14="http://schemas.microsoft.com/office/powerpoint/2010/main" val="3022340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79E08-5BD4-4334-BA2C-418710F027A4}"/>
              </a:ext>
            </a:extLst>
          </p:cNvPr>
          <p:cNvSpPr>
            <a:spLocks noGrp="1"/>
          </p:cNvSpPr>
          <p:nvPr>
            <p:ph type="title"/>
          </p:nvPr>
        </p:nvSpPr>
        <p:spPr/>
        <p:txBody>
          <a:bodyPr/>
          <a:lstStyle/>
          <a:p>
            <a:r>
              <a:rPr lang="en-GB" dirty="0"/>
              <a:t>Mission Statement &amp; Objectives [5]</a:t>
            </a:r>
          </a:p>
        </p:txBody>
      </p:sp>
      <p:sp>
        <p:nvSpPr>
          <p:cNvPr id="3" name="Content Placeholder 2">
            <a:extLst>
              <a:ext uri="{FF2B5EF4-FFF2-40B4-BE49-F238E27FC236}">
                <a16:creationId xmlns:a16="http://schemas.microsoft.com/office/drawing/2014/main" id="{FC534174-1051-4A60-B5DC-7DD70B9F3BC9}"/>
              </a:ext>
            </a:extLst>
          </p:cNvPr>
          <p:cNvSpPr>
            <a:spLocks noGrp="1"/>
          </p:cNvSpPr>
          <p:nvPr>
            <p:ph idx="1"/>
          </p:nvPr>
        </p:nvSpPr>
        <p:spPr/>
        <p:txBody>
          <a:bodyPr>
            <a:normAutofit lnSpcReduction="10000"/>
          </a:bodyPr>
          <a:lstStyle/>
          <a:p>
            <a:r>
              <a:rPr lang="en-GB" dirty="0"/>
              <a:t>Our mission from creating this organisation is to provide top quality arcade machines in various forms to our customers. </a:t>
            </a:r>
          </a:p>
          <a:p>
            <a:r>
              <a:rPr lang="en-GB" dirty="0"/>
              <a:t>We’re looking to share our love for arcade games to fellow gamers who want retro style gaming in their own home. </a:t>
            </a:r>
          </a:p>
          <a:p>
            <a:r>
              <a:rPr lang="en-GB" dirty="0"/>
              <a:t>Our goals are:</a:t>
            </a:r>
          </a:p>
          <a:p>
            <a:r>
              <a:rPr lang="en-GB" dirty="0"/>
              <a:t>- Become a competitor to other organisations and provide something different</a:t>
            </a:r>
          </a:p>
          <a:p>
            <a:r>
              <a:rPr lang="en-GB" dirty="0"/>
              <a:t>- Gain happy customers who enjoy our products</a:t>
            </a:r>
          </a:p>
          <a:p>
            <a:r>
              <a:rPr lang="en-GB" dirty="0"/>
              <a:t>- Make a certain number of sales in the first year </a:t>
            </a:r>
          </a:p>
          <a:p>
            <a:r>
              <a:rPr lang="en-GB" dirty="0"/>
              <a:t>- Worldwide shipping</a:t>
            </a:r>
          </a:p>
          <a:p>
            <a:r>
              <a:rPr lang="en-GB" dirty="0"/>
              <a:t>Objectives:</a:t>
            </a:r>
          </a:p>
          <a:p>
            <a:r>
              <a:rPr lang="en-GB" dirty="0"/>
              <a:t>- Sell 30% of arcade stock within the first 3 months</a:t>
            </a:r>
          </a:p>
          <a:p>
            <a:endParaRPr lang="en-GB" dirty="0"/>
          </a:p>
        </p:txBody>
      </p:sp>
    </p:spTree>
    <p:extLst>
      <p:ext uri="{BB962C8B-B14F-4D97-AF65-F5344CB8AC3E}">
        <p14:creationId xmlns:p14="http://schemas.microsoft.com/office/powerpoint/2010/main" val="3221330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5F575-3525-4C4B-896E-4FFC335150FA}"/>
              </a:ext>
            </a:extLst>
          </p:cNvPr>
          <p:cNvSpPr>
            <a:spLocks noGrp="1"/>
          </p:cNvSpPr>
          <p:nvPr>
            <p:ph type="title"/>
          </p:nvPr>
        </p:nvSpPr>
        <p:spPr/>
        <p:txBody>
          <a:bodyPr/>
          <a:lstStyle/>
          <a:p>
            <a:r>
              <a:rPr lang="en-GB" dirty="0"/>
              <a:t>How our team intends to work together and achieve these objectives</a:t>
            </a:r>
          </a:p>
        </p:txBody>
      </p:sp>
      <p:sp>
        <p:nvSpPr>
          <p:cNvPr id="3" name="Content Placeholder 2">
            <a:extLst>
              <a:ext uri="{FF2B5EF4-FFF2-40B4-BE49-F238E27FC236}">
                <a16:creationId xmlns:a16="http://schemas.microsoft.com/office/drawing/2014/main" id="{4BEB8E1F-054D-424F-A4B8-B05C84CDC336}"/>
              </a:ext>
            </a:extLst>
          </p:cNvPr>
          <p:cNvSpPr>
            <a:spLocks noGrp="1"/>
          </p:cNvSpPr>
          <p:nvPr>
            <p:ph idx="1"/>
          </p:nvPr>
        </p:nvSpPr>
        <p:spPr/>
        <p:txBody>
          <a:bodyPr/>
          <a:lstStyle/>
          <a:p>
            <a:r>
              <a:rPr lang="en-GB" dirty="0"/>
              <a:t>- Regular meetings to talk about the product</a:t>
            </a:r>
          </a:p>
          <a:p>
            <a:r>
              <a:rPr lang="en-GB" dirty="0"/>
              <a:t>- Each member will discuss where they are with the product</a:t>
            </a:r>
          </a:p>
          <a:p>
            <a:r>
              <a:rPr lang="en-GB" dirty="0"/>
              <a:t>- Discuss what else needs to be done</a:t>
            </a:r>
          </a:p>
          <a:p>
            <a:r>
              <a:rPr lang="en-GB" dirty="0"/>
              <a:t>- Talk about future objectives for the overall project</a:t>
            </a:r>
          </a:p>
          <a:p>
            <a:endParaRPr lang="en-GB" dirty="0"/>
          </a:p>
        </p:txBody>
      </p:sp>
    </p:spTree>
    <p:extLst>
      <p:ext uri="{BB962C8B-B14F-4D97-AF65-F5344CB8AC3E}">
        <p14:creationId xmlns:p14="http://schemas.microsoft.com/office/powerpoint/2010/main" val="1173849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9E83-40E2-48ED-A33C-D45265BF7437}"/>
              </a:ext>
            </a:extLst>
          </p:cNvPr>
          <p:cNvSpPr>
            <a:spLocks noGrp="1"/>
          </p:cNvSpPr>
          <p:nvPr>
            <p:ph type="title"/>
          </p:nvPr>
        </p:nvSpPr>
        <p:spPr/>
        <p:txBody>
          <a:bodyPr/>
          <a:lstStyle/>
          <a:p>
            <a:r>
              <a:rPr lang="en-GB" dirty="0"/>
              <a:t>Gantt Chart</a:t>
            </a:r>
          </a:p>
        </p:txBody>
      </p:sp>
      <p:pic>
        <p:nvPicPr>
          <p:cNvPr id="4" name="Content Placeholder 4" descr="A screenshot of a cell phone&#10;&#10;Description automatically generated">
            <a:extLst>
              <a:ext uri="{FF2B5EF4-FFF2-40B4-BE49-F238E27FC236}">
                <a16:creationId xmlns:a16="http://schemas.microsoft.com/office/drawing/2014/main" id="{5D1A4E13-925C-42BD-9487-7BE3AB40E8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3011" y="1586451"/>
            <a:ext cx="8044047" cy="4092896"/>
          </a:xfrm>
        </p:spPr>
      </p:pic>
    </p:spTree>
    <p:extLst>
      <p:ext uri="{BB962C8B-B14F-4D97-AF65-F5344CB8AC3E}">
        <p14:creationId xmlns:p14="http://schemas.microsoft.com/office/powerpoint/2010/main" val="3034469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237F0-6763-4B2E-B26C-7C210116F5E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1A4F90E-E517-4830-94E1-330D5341EB0A}"/>
              </a:ext>
            </a:extLst>
          </p:cNvPr>
          <p:cNvSpPr>
            <a:spLocks noGrp="1"/>
          </p:cNvSpPr>
          <p:nvPr>
            <p:ph idx="1"/>
          </p:nvPr>
        </p:nvSpPr>
        <p:spPr/>
        <p:txBody>
          <a:bodyPr/>
          <a:lstStyle/>
          <a:p>
            <a:r>
              <a:rPr lang="en-GB" dirty="0"/>
              <a:t>I believe we can bring something different to the table than the other competitors. We already have a unique and different idea to them with the possibility of future ideas too. </a:t>
            </a:r>
          </a:p>
          <a:p>
            <a:r>
              <a:rPr lang="en-GB" dirty="0"/>
              <a:t>We will have the correct partnership going forward. We will be working as a unit. </a:t>
            </a:r>
          </a:p>
          <a:p>
            <a:r>
              <a:rPr lang="en-GB" dirty="0"/>
              <a:t>I believe we have good morals and we have the ability to achieve our goals.</a:t>
            </a:r>
          </a:p>
          <a:p>
            <a:r>
              <a:rPr lang="en-GB" dirty="0"/>
              <a:t>Finally, I think our teamwork has already ben planned out accordingly,  and we will keep working together towards the goals and making this business a success.   </a:t>
            </a:r>
          </a:p>
          <a:p>
            <a:endParaRPr lang="en-GB" dirty="0"/>
          </a:p>
        </p:txBody>
      </p:sp>
    </p:spTree>
    <p:extLst>
      <p:ext uri="{BB962C8B-B14F-4D97-AF65-F5344CB8AC3E}">
        <p14:creationId xmlns:p14="http://schemas.microsoft.com/office/powerpoint/2010/main" val="3448282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5C35-01EE-4ECA-95E8-0B0F2D5B6FB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2B44D34-BF2E-47B3-9EDE-45BD6CC03BB2}"/>
              </a:ext>
            </a:extLst>
          </p:cNvPr>
          <p:cNvSpPr>
            <a:spLocks noGrp="1"/>
          </p:cNvSpPr>
          <p:nvPr>
            <p:ph idx="1"/>
          </p:nvPr>
        </p:nvSpPr>
        <p:spPr/>
        <p:txBody>
          <a:bodyPr>
            <a:normAutofit fontScale="85000" lnSpcReduction="10000"/>
          </a:bodyPr>
          <a:lstStyle/>
          <a:p>
            <a:r>
              <a:rPr lang="en-GB" dirty="0"/>
              <a:t>[1]"Classic Arcade Machine UK | Classic Arcade Machine", </a:t>
            </a:r>
            <a:r>
              <a:rPr lang="en-GB" i="1" dirty="0"/>
              <a:t>Classic Arcade Machine</a:t>
            </a:r>
            <a:r>
              <a:rPr lang="en-GB" dirty="0"/>
              <a:t>, 2020. [Online]. Available: https://classicarcademachine.com/. [Accessed: 26- Nov- 2019].</a:t>
            </a:r>
          </a:p>
          <a:p>
            <a:r>
              <a:rPr lang="en-GB" dirty="0"/>
              <a:t>[2]"Home", </a:t>
            </a:r>
            <a:r>
              <a:rPr lang="en-GB" i="1" dirty="0" err="1"/>
              <a:t>arcadecity</a:t>
            </a:r>
            <a:r>
              <a:rPr lang="en-GB" dirty="0"/>
              <a:t>, 2020. [Online]. Available: https://www.arcadecity.co.uk/. [Accessed: 26- Nov- 2019].</a:t>
            </a:r>
          </a:p>
          <a:p>
            <a:r>
              <a:rPr lang="en-GB" dirty="0"/>
              <a:t>[3]W. Ownership?, "What Is Classification of Business According to Ownership?", </a:t>
            </a:r>
            <a:r>
              <a:rPr lang="en-GB" i="1" dirty="0" err="1"/>
              <a:t>UpCounsel</a:t>
            </a:r>
            <a:r>
              <a:rPr lang="en-GB" dirty="0"/>
              <a:t>, 2020. [Online]. Available: https://www.upcounsel.com/classification-of-business-according-to-ownership. [Accessed: 02- Jan- 2020].</a:t>
            </a:r>
          </a:p>
          <a:p>
            <a:r>
              <a:rPr lang="en-GB" dirty="0"/>
              <a:t>[4]"Choose Well: The Risks of Establishing General Partnerships", </a:t>
            </a:r>
            <a:r>
              <a:rPr lang="en-GB" i="1" dirty="0"/>
              <a:t>Investopedia</a:t>
            </a:r>
            <a:r>
              <a:rPr lang="en-GB" dirty="0"/>
              <a:t>, 2020. [Online]. Available: https://www.investopedia.com/terms/g/generalpartnership.asp. [Accessed: 02- Jan- 2019].</a:t>
            </a:r>
          </a:p>
          <a:p>
            <a:r>
              <a:rPr lang="en-GB" dirty="0"/>
              <a:t>[5]"Aims and Objectives of a Business (GCSE) | Business | tutor2u", </a:t>
            </a:r>
            <a:r>
              <a:rPr lang="en-GB" i="1" dirty="0"/>
              <a:t>tutor2u</a:t>
            </a:r>
            <a:r>
              <a:rPr lang="en-GB" dirty="0"/>
              <a:t>, 2020. [Online]. Available: https://www.tutor2u.net/business/reference/aims-and-objectives-of-a-business. [Accessed: 07- Jan- 2020].</a:t>
            </a:r>
          </a:p>
          <a:p>
            <a:endParaRPr lang="en-GB" dirty="0"/>
          </a:p>
        </p:txBody>
      </p:sp>
    </p:spTree>
    <p:extLst>
      <p:ext uri="{BB962C8B-B14F-4D97-AF65-F5344CB8AC3E}">
        <p14:creationId xmlns:p14="http://schemas.microsoft.com/office/powerpoint/2010/main" val="1117102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1051</TotalTime>
  <Words>1185</Words>
  <Application>Microsoft Office PowerPoint</Application>
  <PresentationFormat>Widescreen</PresentationFormat>
  <Paragraphs>161</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Trebuchet MS</vt:lpstr>
      <vt:lpstr>Wingdings 3</vt:lpstr>
      <vt:lpstr>Facet</vt:lpstr>
      <vt:lpstr>1 UP GAMES</vt:lpstr>
      <vt:lpstr>Roles</vt:lpstr>
      <vt:lpstr>1up Games</vt:lpstr>
      <vt:lpstr>Table of Contents</vt:lpstr>
      <vt:lpstr>Product: idea</vt:lpstr>
      <vt:lpstr>Design: Arcade</vt:lpstr>
      <vt:lpstr>Design: Plug n play</vt:lpstr>
      <vt:lpstr>Planning &amp; Production</vt:lpstr>
      <vt:lpstr>Planning &amp; Production</vt:lpstr>
      <vt:lpstr>Bibliography</vt:lpstr>
      <vt:lpstr>Bibliography</vt:lpstr>
      <vt:lpstr>1up Games</vt:lpstr>
      <vt:lpstr>Table of Contents</vt:lpstr>
      <vt:lpstr>PowerPoint Presentation</vt:lpstr>
      <vt:lpstr>PowerPoint Presentation</vt:lpstr>
      <vt:lpstr>PowerPoint Presentation</vt:lpstr>
      <vt:lpstr>1up Games</vt:lpstr>
      <vt:lpstr>Table of Contents</vt:lpstr>
      <vt:lpstr>Introduction</vt:lpstr>
      <vt:lpstr>Who are the competitors? [1]</vt:lpstr>
      <vt:lpstr>Who are the competitors? [2]</vt:lpstr>
      <vt:lpstr>How our product idea is different from the competitors</vt:lpstr>
      <vt:lpstr>Legal classification for our business [3, 4]</vt:lpstr>
      <vt:lpstr>Mission Statement &amp; Objectives [5]</vt:lpstr>
      <vt:lpstr>How our team intends to work together and achieve these objectives</vt:lpstr>
      <vt:lpstr>Gantt Chart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 holder</dc:title>
  <dc:creator>useraccount</dc:creator>
  <cp:lastModifiedBy>ROW15822066</cp:lastModifiedBy>
  <cp:revision>60</cp:revision>
  <dcterms:created xsi:type="dcterms:W3CDTF">2019-10-22T14:04:13Z</dcterms:created>
  <dcterms:modified xsi:type="dcterms:W3CDTF">2020-01-14T15:15:04Z</dcterms:modified>
</cp:coreProperties>
</file>