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72" r:id="rId2"/>
    <p:sldId id="257" r:id="rId3"/>
    <p:sldId id="259" r:id="rId4"/>
    <p:sldId id="270" r:id="rId5"/>
    <p:sldId id="258" r:id="rId6"/>
    <p:sldId id="260" r:id="rId7"/>
    <p:sldId id="262" r:id="rId8"/>
    <p:sldId id="263"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BF954E-A853-4853-AF3B-EED948F01F85}" v="1" dt="2026-06-22T11:48:22.8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71" autoAdjust="0"/>
    <p:restoredTop sz="61198" autoAdjust="0"/>
  </p:normalViewPr>
  <p:slideViewPr>
    <p:cSldViewPr snapToGrid="0">
      <p:cViewPr varScale="1">
        <p:scale>
          <a:sx n="50" d="100"/>
          <a:sy n="50" d="100"/>
        </p:scale>
        <p:origin x="201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humi patel" userId="6170e8063411a4e6" providerId="LiveId" clId="{CB9677CF-7E4D-469C-A6CD-1A4365CD6B83}"/>
    <pc:docChg chg="addSld delSld modSld">
      <pc:chgData name="bhumi patel" userId="6170e8063411a4e6" providerId="LiveId" clId="{CB9677CF-7E4D-469C-A6CD-1A4365CD6B83}" dt="2026-06-22T11:48:27.421" v="3" actId="2696"/>
      <pc:docMkLst>
        <pc:docMk/>
      </pc:docMkLst>
      <pc:sldChg chg="del">
        <pc:chgData name="bhumi patel" userId="6170e8063411a4e6" providerId="LiveId" clId="{CB9677CF-7E4D-469C-A6CD-1A4365CD6B83}" dt="2026-06-22T11:48:27.421" v="3" actId="2696"/>
        <pc:sldMkLst>
          <pc:docMk/>
          <pc:sldMk cId="2306192401" sldId="256"/>
        </pc:sldMkLst>
      </pc:sldChg>
      <pc:sldChg chg="new del">
        <pc:chgData name="bhumi patel" userId="6170e8063411a4e6" providerId="LiveId" clId="{CB9677CF-7E4D-469C-A6CD-1A4365CD6B83}" dt="2026-06-22T11:48:25.647" v="2" actId="2696"/>
        <pc:sldMkLst>
          <pc:docMk/>
          <pc:sldMk cId="2421491704" sldId="271"/>
        </pc:sldMkLst>
      </pc:sldChg>
      <pc:sldChg chg="add">
        <pc:chgData name="bhumi patel" userId="6170e8063411a4e6" providerId="LiveId" clId="{CB9677CF-7E4D-469C-A6CD-1A4365CD6B83}" dt="2026-06-22T11:48:22.860" v="1"/>
        <pc:sldMkLst>
          <pc:docMk/>
          <pc:sldMk cId="1707561635" sldId="2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1FDAB6-8A71-44A8-B4DA-02D1DAE244AB}" type="datetimeFigureOut">
              <a:rPr lang="en-IN" smtClean="0"/>
              <a:t>22-06-2026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FA74CF-BA49-41CE-B0C7-FCA7AD53F648}" type="slidenum">
              <a:rPr lang="en-IN" smtClean="0"/>
              <a:t>‹#›</a:t>
            </a:fld>
            <a:endParaRPr lang="en-IN"/>
          </a:p>
        </p:txBody>
      </p:sp>
    </p:spTree>
    <p:extLst>
      <p:ext uri="{BB962C8B-B14F-4D97-AF65-F5344CB8AC3E}">
        <p14:creationId xmlns:p14="http://schemas.microsoft.com/office/powerpoint/2010/main" val="4239842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EFA74CF-BA49-41CE-B0C7-FCA7AD53F648}" type="slidenum">
              <a:rPr lang="en-IN" smtClean="0"/>
              <a:t>1</a:t>
            </a:fld>
            <a:endParaRPr lang="en-IN"/>
          </a:p>
        </p:txBody>
      </p:sp>
    </p:spTree>
    <p:extLst>
      <p:ext uri="{BB962C8B-B14F-4D97-AF65-F5344CB8AC3E}">
        <p14:creationId xmlns:p14="http://schemas.microsoft.com/office/powerpoint/2010/main" val="371408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Between 2015 and 2016 something worse happened at the Countess of Chester Hospital. Seventeen babies were hurt because the hospital made a lot of mistakes. The people who worked at the hospital were worried about what was going on. Nobody listened to them. This presentation looks at what went wrong using the Swiss Cheese Model. It examines the mistakes that were made like not listening to people who spoke up and not being honest, about what happened.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EFA74CF-BA49-41CE-B0C7-FCA7AD53F648}" type="slidenum">
              <a:rPr lang="en-IN" smtClean="0"/>
              <a:t>2</a:t>
            </a:fld>
            <a:endParaRPr lang="en-IN"/>
          </a:p>
        </p:txBody>
      </p:sp>
    </p:spTree>
    <p:extLst>
      <p:ext uri="{BB962C8B-B14F-4D97-AF65-F5344CB8AC3E}">
        <p14:creationId xmlns:p14="http://schemas.microsoft.com/office/powerpoint/2010/main" val="2763854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Each layer of defence in the neonatal unit failed simultaneously. At the organisational level, the hospital board prioritised institutional reputation and financial efficiency over patient safety. Evidence submitted to the </a:t>
            </a:r>
            <a:r>
              <a:rPr lang="en-GB" sz="1200" kern="1200" dirty="0" err="1">
                <a:solidFill>
                  <a:schemeClr val="tx1"/>
                </a:solidFill>
                <a:effectLst/>
                <a:latin typeface="+mn-lt"/>
                <a:ea typeface="+mn-ea"/>
                <a:cs typeface="+mn-cs"/>
              </a:rPr>
              <a:t>Thirlwall</a:t>
            </a:r>
            <a:r>
              <a:rPr lang="en-GB" sz="1200" kern="1200" dirty="0">
                <a:solidFill>
                  <a:schemeClr val="tx1"/>
                </a:solidFill>
                <a:effectLst/>
                <a:latin typeface="+mn-lt"/>
                <a:ea typeface="+mn-ea"/>
                <a:cs typeface="+mn-cs"/>
              </a:rPr>
              <a:t> Inquiry indicated that senior management were focused overwhelmingly on efficiency rather than on the people the organisation served. At the supervisory level senior consultants who raised repeated concerns were silenced or overruled. In a way at the regulatory level the CQC's 2016 inspection was conducted without knowledge of an internal review that had already flagged unexplained deteriorations (</a:t>
            </a:r>
            <a:r>
              <a:rPr lang="en-GB" sz="1200" kern="1200" dirty="0" err="1">
                <a:solidFill>
                  <a:schemeClr val="tx1"/>
                </a:solidFill>
                <a:effectLst/>
                <a:latin typeface="+mn-lt"/>
                <a:ea typeface="+mn-ea"/>
                <a:cs typeface="+mn-cs"/>
              </a:rPr>
              <a:t>Gkiouleka</a:t>
            </a:r>
            <a:r>
              <a:rPr lang="en-GB" sz="1200" kern="1200" dirty="0">
                <a:solidFill>
                  <a:schemeClr val="tx1"/>
                </a:solidFill>
                <a:effectLst/>
                <a:latin typeface="+mn-lt"/>
                <a:ea typeface="+mn-ea"/>
                <a:cs typeface="+mn-cs"/>
              </a:rPr>
              <a:t> et al. 2023). The CQC informed the </a:t>
            </a:r>
            <a:r>
              <a:rPr lang="en-GB" sz="1200" kern="1200" dirty="0" err="1">
                <a:solidFill>
                  <a:schemeClr val="tx1"/>
                </a:solidFill>
                <a:effectLst/>
                <a:latin typeface="+mn-lt"/>
                <a:ea typeface="+mn-ea"/>
                <a:cs typeface="+mn-cs"/>
              </a:rPr>
              <a:t>Thirlwall</a:t>
            </a:r>
            <a:r>
              <a:rPr lang="en-GB" sz="1200" kern="1200" dirty="0">
                <a:solidFill>
                  <a:schemeClr val="tx1"/>
                </a:solidFill>
                <a:effectLst/>
                <a:latin typeface="+mn-lt"/>
                <a:ea typeface="+mn-ea"/>
                <a:cs typeface="+mn-cs"/>
              </a:rPr>
              <a:t> Inquiry that since it was not made aware of this internal review it was unable to provide guidance or question the actions taken as a result.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EFA74CF-BA49-41CE-B0C7-FCA7AD53F648}" type="slidenum">
              <a:rPr lang="en-IN" smtClean="0"/>
              <a:t>3</a:t>
            </a:fld>
            <a:endParaRPr lang="en-IN"/>
          </a:p>
        </p:txBody>
      </p:sp>
    </p:spTree>
    <p:extLst>
      <p:ext uri="{BB962C8B-B14F-4D97-AF65-F5344CB8AC3E}">
        <p14:creationId xmlns:p14="http://schemas.microsoft.com/office/powerpoint/2010/main" val="2795450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Swiss Cheese model illustrates how incidents occur when there is a series of safety barriers. Imagine that a number of slices of cheese are stacked on top of each other, each layer being a different aspect of protection (training, rules, equipment, supervision). There are layer weaknesses or failures per slice. Normally, these holes do not overlap, which prevents threats from being blocked. However, when holes lined up momentarily in all layers, a hazard passes through, resulting in an accident. In health, aviation and safety management, it is used extensively to demonstrate that incidents are not necessarily due to a single error.</a:t>
            </a:r>
            <a:endParaRPr lang="en-IN" dirty="0"/>
          </a:p>
        </p:txBody>
      </p:sp>
      <p:sp>
        <p:nvSpPr>
          <p:cNvPr id="4" name="Slide Number Placeholder 3"/>
          <p:cNvSpPr>
            <a:spLocks noGrp="1"/>
          </p:cNvSpPr>
          <p:nvPr>
            <p:ph type="sldNum" sz="quarter" idx="10"/>
          </p:nvPr>
        </p:nvSpPr>
        <p:spPr/>
        <p:txBody>
          <a:bodyPr/>
          <a:lstStyle/>
          <a:p>
            <a:fld id="{7EFA74CF-BA49-41CE-B0C7-FCA7AD53F648}" type="slidenum">
              <a:rPr lang="en-IN" smtClean="0"/>
              <a:t>4</a:t>
            </a:fld>
            <a:endParaRPr lang="en-IN"/>
          </a:p>
        </p:txBody>
      </p:sp>
    </p:spTree>
    <p:extLst>
      <p:ext uri="{BB962C8B-B14F-4D97-AF65-F5344CB8AC3E}">
        <p14:creationId xmlns:p14="http://schemas.microsoft.com/office/powerpoint/2010/main" val="3205160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James Reason's Swiss Cheese Model (1990) conceptualises organisational accidents as the result of multiple simultaneous failures across defensive layers. In practice in safe systems each layer encompassing policy, governance, supervision and individual practice contains holes but these do not ordinarily align. A catastrophic outcome only occurs when the holes momentarily line up, allowing a hazard to pass through unchecked. At the Countess of Chester Hospital this alignment of failures was sustained rather than. Momentary, enabling harm to persist across more than a year between 2015 and 2016 (Felicity and David, 2024).</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EFA74CF-BA49-41CE-B0C7-FCA7AD53F648}" type="slidenum">
              <a:rPr lang="en-IN" smtClean="0"/>
              <a:t>5</a:t>
            </a:fld>
            <a:endParaRPr lang="en-IN"/>
          </a:p>
        </p:txBody>
      </p:sp>
    </p:spTree>
    <p:extLst>
      <p:ext uri="{BB962C8B-B14F-4D97-AF65-F5344CB8AC3E}">
        <p14:creationId xmlns:p14="http://schemas.microsoft.com/office/powerpoint/2010/main" val="404745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Root Cause Analysis is a way to figure out what really went wrong when something bad happens without pointing fingers at people. In hospitals they usually do this after something serious happens. They look at things like the environment the equipment they use how people talk to each other and how the hospital is run (</a:t>
            </a:r>
            <a:r>
              <a:rPr lang="en-GB" sz="1200" kern="1200" dirty="0" err="1">
                <a:solidFill>
                  <a:schemeClr val="tx1"/>
                </a:solidFill>
                <a:effectLst/>
                <a:latin typeface="+mn-lt"/>
                <a:ea typeface="+mn-ea"/>
                <a:cs typeface="+mn-cs"/>
              </a:rPr>
              <a:t>Kumah</a:t>
            </a:r>
            <a:r>
              <a:rPr lang="en-GB" sz="1200" kern="1200" dirty="0">
                <a:solidFill>
                  <a:schemeClr val="tx1"/>
                </a:solidFill>
                <a:effectLst/>
                <a:latin typeface="+mn-lt"/>
                <a:ea typeface="+mn-ea"/>
                <a:cs typeface="+mn-cs"/>
              </a:rPr>
              <a:t> et al. 2024). This would have no way of warning UK averages already on track to exceed the WHO's target and the aggregate mortality figure is a bad warning indicator. The actual problems are in the other two rows: 40-point staffing shortfall and 29-point lower relative staff confidence to speak up are far too significant to be attributed to any local issue they are national issues.</a:t>
            </a:r>
            <a:r>
              <a:rPr lang="en-IN" dirty="0">
                <a:effectLst/>
              </a:rPr>
              <a:t> This implies that the factors which helped </a:t>
            </a:r>
            <a:r>
              <a:rPr lang="en-IN" dirty="0" err="1">
                <a:effectLst/>
              </a:rPr>
              <a:t>Letby</a:t>
            </a:r>
            <a:r>
              <a:rPr lang="en-IN" dirty="0">
                <a:effectLst/>
              </a:rPr>
              <a:t> were not museums or unique to a single hospital.</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EFA74CF-BA49-41CE-B0C7-FCA7AD53F648}" type="slidenum">
              <a:rPr lang="en-IN" smtClean="0"/>
              <a:t>6</a:t>
            </a:fld>
            <a:endParaRPr lang="en-IN"/>
          </a:p>
        </p:txBody>
      </p:sp>
    </p:spTree>
    <p:extLst>
      <p:ext uri="{BB962C8B-B14F-4D97-AF65-F5344CB8AC3E}">
        <p14:creationId xmlns:p14="http://schemas.microsoft.com/office/powerpoint/2010/main" val="1915604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(FTSU) mechanisms did not work well. The FTSU Guardian role was created in NHS trusts after the Francis Report in 2013. This report was about the Mid Staffordshire scandal. The goal of FTSU Guardians was to let staff raise concerns about safety without fear of being punished. At the Countess of Chester Hospital consultants who spoke up about strange infant deaths faced pressure from the hospital instead of support (Anderson et al. 2022). The </a:t>
            </a:r>
            <a:r>
              <a:rPr lang="en-GB" sz="1200" kern="1200" dirty="0" err="1">
                <a:solidFill>
                  <a:schemeClr val="tx1"/>
                </a:solidFill>
                <a:effectLst/>
                <a:latin typeface="+mn-lt"/>
                <a:ea typeface="+mn-ea"/>
                <a:cs typeface="+mn-cs"/>
              </a:rPr>
              <a:t>Thirlwall</a:t>
            </a:r>
            <a:r>
              <a:rPr lang="en-GB" sz="1200" kern="1200" dirty="0">
                <a:solidFill>
                  <a:schemeClr val="tx1"/>
                </a:solidFill>
                <a:effectLst/>
                <a:latin typeface="+mn-lt"/>
                <a:ea typeface="+mn-ea"/>
                <a:cs typeface="+mn-cs"/>
              </a:rPr>
              <a:t> Inquiry looked into whether the current processes for raising concerns, including whistleblowing and FTSU guardians were good enough and used properly. The evidence shows that these processes were not trusted and not independent.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EFA74CF-BA49-41CE-B0C7-FCA7AD53F648}" type="slidenum">
              <a:rPr lang="en-IN" smtClean="0"/>
              <a:t>7</a:t>
            </a:fld>
            <a:endParaRPr lang="en-IN"/>
          </a:p>
        </p:txBody>
      </p:sp>
    </p:spTree>
    <p:extLst>
      <p:ext uri="{BB962C8B-B14F-4D97-AF65-F5344CB8AC3E}">
        <p14:creationId xmlns:p14="http://schemas.microsoft.com/office/powerpoint/2010/main" val="41755339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big problem was with the Duty of Candour which was introduced under the Health and Social Care Act 2008. This duty requires NHS providers to be honest and open when things go wrong. At the Countess of Chester Hospital this duty was not followed. Internal reviews that noted unexplained problems with infants were not shared with the CQC during its 2016 inspection (</a:t>
            </a:r>
            <a:r>
              <a:rPr lang="en-GB" sz="1200" kern="1200" dirty="0" err="1">
                <a:solidFill>
                  <a:schemeClr val="tx1"/>
                </a:solidFill>
                <a:effectLst/>
                <a:latin typeface="+mn-lt"/>
                <a:ea typeface="+mn-ea"/>
                <a:cs typeface="+mn-cs"/>
              </a:rPr>
              <a:t>Jakovljevic</a:t>
            </a:r>
            <a:r>
              <a:rPr lang="en-GB" sz="1200" kern="1200" dirty="0">
                <a:solidFill>
                  <a:schemeClr val="tx1"/>
                </a:solidFill>
                <a:effectLst/>
                <a:latin typeface="+mn-lt"/>
                <a:ea typeface="+mn-ea"/>
                <a:cs typeface="+mn-cs"/>
              </a:rPr>
              <a:t> et al. 2023). The hospital’s board was not given information about safety, in the neonatal unit. The </a:t>
            </a:r>
            <a:r>
              <a:rPr lang="en-GB" sz="1200" kern="1200" dirty="0" err="1">
                <a:solidFill>
                  <a:schemeClr val="tx1"/>
                </a:solidFill>
                <a:effectLst/>
                <a:latin typeface="+mn-lt"/>
                <a:ea typeface="+mn-ea"/>
                <a:cs typeface="+mn-cs"/>
              </a:rPr>
              <a:t>Thirlwall</a:t>
            </a:r>
            <a:r>
              <a:rPr lang="en-GB" sz="1200" kern="1200" dirty="0">
                <a:solidFill>
                  <a:schemeClr val="tx1"/>
                </a:solidFill>
                <a:effectLst/>
                <a:latin typeface="+mn-lt"/>
                <a:ea typeface="+mn-ea"/>
                <a:cs typeface="+mn-cs"/>
              </a:rPr>
              <a:t> Inquiry said that hospital boards should ask for evidence of safety instead of just relying on verbal reports. It also said that the current policy framework allowed hospitals to choose what information to share, which made it harder to keep patients safe.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EFA74CF-BA49-41CE-B0C7-FCA7AD53F648}" type="slidenum">
              <a:rPr lang="en-IN" smtClean="0"/>
              <a:t>8</a:t>
            </a:fld>
            <a:endParaRPr lang="en-IN"/>
          </a:p>
        </p:txBody>
      </p:sp>
    </p:spTree>
    <p:extLst>
      <p:ext uri="{BB962C8B-B14F-4D97-AF65-F5344CB8AC3E}">
        <p14:creationId xmlns:p14="http://schemas.microsoft.com/office/powerpoint/2010/main" val="6736741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Component 2 report will be organized into four sections. The introduction will place the Lucy </a:t>
            </a:r>
            <a:r>
              <a:rPr lang="en-GB" sz="1200" kern="1200" dirty="0" err="1">
                <a:solidFill>
                  <a:schemeClr val="tx1"/>
                </a:solidFill>
                <a:effectLst/>
                <a:latin typeface="+mn-lt"/>
                <a:ea typeface="+mn-ea"/>
                <a:cs typeface="+mn-cs"/>
              </a:rPr>
              <a:t>Letby</a:t>
            </a:r>
            <a:r>
              <a:rPr lang="en-GB" sz="1200" kern="1200" dirty="0">
                <a:solidFill>
                  <a:schemeClr val="tx1"/>
                </a:solidFill>
                <a:effectLst/>
                <a:latin typeface="+mn-lt"/>
                <a:ea typeface="+mn-ea"/>
                <a:cs typeface="+mn-cs"/>
              </a:rPr>
              <a:t> case in context as a major quality concern. It will show its significance within the larger NHS governance and patient safety discussion. The main body will evaluate the theoretical frameworks used to </a:t>
            </a:r>
            <a:r>
              <a:rPr lang="en-GB" sz="1200" kern="1200" dirty="0" err="1">
                <a:solidFill>
                  <a:schemeClr val="tx1"/>
                </a:solidFill>
                <a:effectLst/>
                <a:latin typeface="+mn-lt"/>
                <a:ea typeface="+mn-ea"/>
                <a:cs typeface="+mn-cs"/>
              </a:rPr>
              <a:t>analyze</a:t>
            </a:r>
            <a:r>
              <a:rPr lang="en-GB" sz="1200" kern="1200" dirty="0">
                <a:solidFill>
                  <a:schemeClr val="tx1"/>
                </a:solidFill>
                <a:effectLst/>
                <a:latin typeface="+mn-lt"/>
                <a:ea typeface="+mn-ea"/>
                <a:cs typeface="+mn-cs"/>
              </a:rPr>
              <a:t> the root causes, including the Fishbone Diagram, the </a:t>
            </a:r>
            <a:r>
              <a:rPr lang="en-GB" sz="1200" kern="1200" dirty="0" err="1">
                <a:solidFill>
                  <a:schemeClr val="tx1"/>
                </a:solidFill>
                <a:effectLst/>
                <a:latin typeface="+mn-lt"/>
                <a:ea typeface="+mn-ea"/>
                <a:cs typeface="+mn-cs"/>
              </a:rPr>
              <a:t>Donabedian</a:t>
            </a:r>
            <a:r>
              <a:rPr lang="en-GB" sz="1200" kern="1200" dirty="0">
                <a:solidFill>
                  <a:schemeClr val="tx1"/>
                </a:solidFill>
                <a:effectLst/>
                <a:latin typeface="+mn-lt"/>
                <a:ea typeface="+mn-ea"/>
                <a:cs typeface="+mn-cs"/>
              </a:rPr>
              <a:t> Model, and SWOT analysis. Each framework will apply to the specific failures found at the Countess of Chester Hospital. Then, strategic recommendations for service improvement will be developed using PDSA and PDCA tools. The report will conclude with a summary of findings and important lessons for managing healthcare quality.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EFA74CF-BA49-41CE-B0C7-FCA7AD53F648}" type="slidenum">
              <a:rPr lang="en-IN" smtClean="0"/>
              <a:t>9</a:t>
            </a:fld>
            <a:endParaRPr lang="en-IN"/>
          </a:p>
        </p:txBody>
      </p:sp>
    </p:spTree>
    <p:extLst>
      <p:ext uri="{BB962C8B-B14F-4D97-AF65-F5344CB8AC3E}">
        <p14:creationId xmlns:p14="http://schemas.microsoft.com/office/powerpoint/2010/main" val="573973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EDFB7C46-17DA-44F0-AABE-7752572915FA}" type="datetimeFigureOut">
              <a:rPr lang="en-IN" smtClean="0"/>
              <a:t>22-06-2026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3325906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DFB7C46-17DA-44F0-AABE-7752572915FA}" type="datetimeFigureOut">
              <a:rPr lang="en-IN" smtClean="0"/>
              <a:t>22-06-2026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1385809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FB7C46-17DA-44F0-AABE-7752572915FA}" type="datetimeFigureOut">
              <a:rPr lang="en-IN" smtClean="0"/>
              <a:t>22-06-2026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2928585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EDFB7C46-17DA-44F0-AABE-7752572915FA}" type="datetimeFigureOut">
              <a:rPr lang="en-IN" smtClean="0"/>
              <a:t>22-06-2026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1319959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EDFB7C46-17DA-44F0-AABE-7752572915FA}" type="datetimeFigureOut">
              <a:rPr lang="en-IN" smtClean="0"/>
              <a:t>22-06-2026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12752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EDFB7C46-17DA-44F0-AABE-7752572915FA}" type="datetimeFigureOut">
              <a:rPr lang="en-IN" smtClean="0"/>
              <a:t>22-06-2026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3596426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FB7C46-17DA-44F0-AABE-7752572915FA}" type="datetimeFigureOut">
              <a:rPr lang="en-IN" smtClean="0"/>
              <a:t>22-06-2026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1827476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FB7C46-17DA-44F0-AABE-7752572915FA}" type="datetimeFigureOut">
              <a:rPr lang="en-IN" smtClean="0"/>
              <a:t>22-06-2026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998008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FB7C46-17DA-44F0-AABE-7752572915FA}" type="datetimeFigureOut">
              <a:rPr lang="en-IN" smtClean="0"/>
              <a:t>22-06-2026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1142556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DFB7C46-17DA-44F0-AABE-7752572915FA}" type="datetimeFigureOut">
              <a:rPr lang="en-IN" smtClean="0"/>
              <a:t>22-06-2026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875212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DFB7C46-17DA-44F0-AABE-7752572915FA}" type="datetimeFigureOut">
              <a:rPr lang="en-IN" smtClean="0"/>
              <a:t>22-06-2026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E51BB8-1DE1-4A86-8643-E5279195DC82}" type="slidenum">
              <a:rPr lang="en-IN" smtClean="0"/>
              <a:t>‹#›</a:t>
            </a:fld>
            <a:endParaRPr lang="en-IN"/>
          </a:p>
        </p:txBody>
      </p:sp>
    </p:spTree>
    <p:extLst>
      <p:ext uri="{BB962C8B-B14F-4D97-AF65-F5344CB8AC3E}">
        <p14:creationId xmlns:p14="http://schemas.microsoft.com/office/powerpoint/2010/main" val="2715109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39000">
              <a:schemeClr val="accent6">
                <a:lumMod val="40000"/>
                <a:lumOff val="60000"/>
                <a:alpha val="27000"/>
              </a:schemeClr>
            </a:gs>
            <a:gs pos="67000">
              <a:schemeClr val="accent1">
                <a:lumMod val="40000"/>
                <a:lumOff val="60000"/>
              </a:schemeClr>
            </a:gs>
            <a:gs pos="92000">
              <a:schemeClr val="accent4">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FB7C46-17DA-44F0-AABE-7752572915FA}" type="datetimeFigureOut">
              <a:rPr lang="en-IN" smtClean="0"/>
              <a:t>22-06-2026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E51BB8-1DE1-4A86-8643-E5279195DC82}" type="slidenum">
              <a:rPr lang="en-IN" smtClean="0"/>
              <a:t>‹#›</a:t>
            </a:fld>
            <a:endParaRPr lang="en-IN"/>
          </a:p>
        </p:txBody>
      </p:sp>
    </p:spTree>
    <p:extLst>
      <p:ext uri="{BB962C8B-B14F-4D97-AF65-F5344CB8AC3E}">
        <p14:creationId xmlns:p14="http://schemas.microsoft.com/office/powerpoint/2010/main" val="4294844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400" b="1" dirty="0">
                <a:latin typeface="Arial" panose="020B0604020202020204" pitchFamily="34" charset="0"/>
                <a:cs typeface="Arial" panose="020B0604020202020204" pitchFamily="34" charset="0"/>
              </a:rPr>
              <a:t>LCHS7006- Quality Assurance and Service Improvements</a:t>
            </a:r>
            <a:endParaRPr lang="en-IN" sz="4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3602038"/>
            <a:ext cx="9144000" cy="2219642"/>
          </a:xfrm>
        </p:spPr>
        <p:txBody>
          <a:bodyPr>
            <a:normAutofit lnSpcReduction="10000"/>
          </a:bodyPr>
          <a:lstStyle/>
          <a:p>
            <a:r>
              <a:rPr lang="en-GB" b="1" dirty="0">
                <a:latin typeface="Arial" panose="020B0604020202020204" pitchFamily="34" charset="0"/>
                <a:cs typeface="Arial" panose="020B0604020202020204" pitchFamily="34" charset="0"/>
              </a:rPr>
              <a:t>Component 1 </a:t>
            </a:r>
            <a:endParaRPr lang="en-IN"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Individual Presentation</a:t>
            </a:r>
          </a:p>
          <a:p>
            <a:r>
              <a:rPr lang="en-GB" b="1" dirty="0">
                <a:latin typeface="Arial" panose="020B0604020202020204" pitchFamily="34" charset="0"/>
                <a:cs typeface="Arial" panose="020B0604020202020204" pitchFamily="34" charset="0"/>
              </a:rPr>
              <a:t>Student Name: Mit Ahir</a:t>
            </a:r>
          </a:p>
          <a:p>
            <a:r>
              <a:rPr lang="en-GB" b="1" dirty="0">
                <a:latin typeface="Arial" panose="020B0604020202020204" pitchFamily="34" charset="0"/>
                <a:cs typeface="Arial" panose="020B0604020202020204" pitchFamily="34" charset="0"/>
              </a:rPr>
              <a:t>Student id: 2513323</a:t>
            </a:r>
          </a:p>
          <a:p>
            <a:r>
              <a:rPr lang="en-GB" b="1" dirty="0">
                <a:latin typeface="Arial" panose="020B0604020202020204" pitchFamily="34" charset="0"/>
                <a:cs typeface="Arial" panose="020B0604020202020204" pitchFamily="34" charset="0"/>
              </a:rPr>
              <a:t>Module  name: Quality Assurance and </a:t>
            </a:r>
            <a:r>
              <a:rPr lang="en-GB" b="1">
                <a:latin typeface="Arial" panose="020B0604020202020204" pitchFamily="34" charset="0"/>
                <a:cs typeface="Arial" panose="020B0604020202020204" pitchFamily="34" charset="0"/>
              </a:rPr>
              <a:t>Service Improvement</a:t>
            </a: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F28A7F9-5EC4-7DB0-232F-70F0ACF6E7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2870" y="92710"/>
            <a:ext cx="2119122" cy="1177290"/>
          </a:xfrm>
          <a:prstGeom prst="rect">
            <a:avLst/>
          </a:prstGeom>
        </p:spPr>
      </p:pic>
    </p:spTree>
    <p:extLst>
      <p:ext uri="{BB962C8B-B14F-4D97-AF65-F5344CB8AC3E}">
        <p14:creationId xmlns:p14="http://schemas.microsoft.com/office/powerpoint/2010/main" val="1707561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0" y="-104775"/>
            <a:ext cx="10515600" cy="1325563"/>
          </a:xfrm>
        </p:spPr>
        <p:txBody>
          <a:bodyPr>
            <a:normAutofit/>
          </a:bodyPr>
          <a:lstStyle/>
          <a:p>
            <a:r>
              <a:rPr lang="en-GB" sz="3600" b="1" dirty="0">
                <a:latin typeface="Arial" panose="020B0604020202020204" pitchFamily="34" charset="0"/>
                <a:cs typeface="Arial" panose="020B0604020202020204" pitchFamily="34" charset="0"/>
              </a:rPr>
              <a:t>Case Background</a:t>
            </a:r>
            <a:br>
              <a:rPr lang="en-IN" sz="3600" dirty="0">
                <a:latin typeface="Arial" panose="020B0604020202020204" pitchFamily="34" charset="0"/>
                <a:cs typeface="Arial" panose="020B0604020202020204" pitchFamily="34" charset="0"/>
              </a:rPr>
            </a:b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65200" y="4873625"/>
            <a:ext cx="10515600" cy="4351338"/>
          </a:xfrm>
        </p:spPr>
        <p:txBody>
          <a:bodyPr>
            <a:normAutofit/>
          </a:bodyPr>
          <a:lstStyle/>
          <a:p>
            <a:pPr algn="just">
              <a:lnSpc>
                <a:spcPct val="150000"/>
              </a:lnSpc>
            </a:pPr>
            <a:r>
              <a:rPr lang="en-GB" sz="1800" dirty="0">
                <a:latin typeface="Arial" panose="020B0604020202020204" pitchFamily="34" charset="0"/>
                <a:cs typeface="Arial" panose="020B0604020202020204" pitchFamily="34" charset="0"/>
              </a:rPr>
              <a:t>Between 2015 and 2016 something worse happened at the Countess of Chester Hospital</a:t>
            </a:r>
            <a:endParaRPr lang="en-IN"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Seventeen babies were hurt because the hospital made a lot of mistakes</a:t>
            </a:r>
            <a:endParaRPr lang="en-IN"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This presentation looks at what went wrong using the Swiss Cheese Model</a:t>
            </a:r>
            <a:endParaRPr lang="en-IN"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2638249" y="558006"/>
            <a:ext cx="6839301" cy="4343623"/>
          </a:xfrm>
          <a:prstGeom prst="rect">
            <a:avLst/>
          </a:prstGeom>
        </p:spPr>
      </p:pic>
    </p:spTree>
    <p:extLst>
      <p:ext uri="{BB962C8B-B14F-4D97-AF65-F5344CB8AC3E}">
        <p14:creationId xmlns:p14="http://schemas.microsoft.com/office/powerpoint/2010/main" val="3809199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95275"/>
            <a:ext cx="10515600" cy="1325563"/>
          </a:xfrm>
        </p:spPr>
        <p:txBody>
          <a:bodyPr>
            <a:normAutofit/>
          </a:bodyPr>
          <a:lstStyle/>
          <a:p>
            <a:pPr algn="ctr"/>
            <a:r>
              <a:rPr lang="en-GB" sz="2800" b="1" dirty="0">
                <a:latin typeface="Arial" panose="020B0604020202020204" pitchFamily="34" charset="0"/>
                <a:cs typeface="Arial" panose="020B0604020202020204" pitchFamily="34" charset="0"/>
              </a:rPr>
              <a:t>What Went Wrong </a:t>
            </a:r>
            <a:endParaRPr lang="en-IN" sz="2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401733" y="795867"/>
            <a:ext cx="6447367" cy="6062133"/>
          </a:xfrm>
        </p:spPr>
        <p:txBody>
          <a:bodyPr>
            <a:normAutofit/>
          </a:bodyPr>
          <a:lstStyle/>
          <a:p>
            <a:pPr algn="just">
              <a:lnSpc>
                <a:spcPct val="100000"/>
              </a:lnSpc>
              <a:spcBef>
                <a:spcPts val="0"/>
              </a:spcBef>
              <a:defRPr/>
            </a:pPr>
            <a:r>
              <a:rPr lang="en-GB" sz="1800" dirty="0">
                <a:latin typeface="Times New Roman" panose="02020603050405020304" pitchFamily="18" charset="0"/>
                <a:cs typeface="Times New Roman" panose="02020603050405020304" pitchFamily="18" charset="0"/>
              </a:rPr>
              <a:t>Each layer of defence in the neonatal unit failed simultaneously. </a:t>
            </a:r>
          </a:p>
          <a:p>
            <a:pPr algn="just">
              <a:lnSpc>
                <a:spcPct val="100000"/>
              </a:lnSpc>
              <a:spcBef>
                <a:spcPts val="0"/>
              </a:spcBef>
              <a:defRPr/>
            </a:pPr>
            <a:endParaRPr lang="en-GB" sz="1800" dirty="0">
              <a:latin typeface="Times New Roman" panose="02020603050405020304" pitchFamily="18" charset="0"/>
              <a:cs typeface="Times New Roman" panose="02020603050405020304" pitchFamily="18" charset="0"/>
            </a:endParaRPr>
          </a:p>
          <a:p>
            <a:pPr algn="just">
              <a:lnSpc>
                <a:spcPct val="100000"/>
              </a:lnSpc>
              <a:spcBef>
                <a:spcPts val="0"/>
              </a:spcBef>
              <a:defRPr/>
            </a:pPr>
            <a:r>
              <a:rPr lang="en-GB" sz="1800" dirty="0">
                <a:latin typeface="Times New Roman" panose="02020603050405020304" pitchFamily="18" charset="0"/>
                <a:cs typeface="Times New Roman" panose="02020603050405020304" pitchFamily="18" charset="0"/>
              </a:rPr>
              <a:t>At the organisational level, the hospital board prioritised institutional reputation and financial efficiency over patient safety. </a:t>
            </a:r>
          </a:p>
          <a:p>
            <a:pPr algn="just">
              <a:lnSpc>
                <a:spcPct val="100000"/>
              </a:lnSpc>
              <a:spcBef>
                <a:spcPts val="0"/>
              </a:spcBef>
              <a:defRPr/>
            </a:pPr>
            <a:endParaRPr lang="en-GB" sz="1800" dirty="0">
              <a:latin typeface="Times New Roman" panose="02020603050405020304" pitchFamily="18" charset="0"/>
              <a:cs typeface="Times New Roman" panose="02020603050405020304" pitchFamily="18" charset="0"/>
            </a:endParaRPr>
          </a:p>
          <a:p>
            <a:pPr algn="just">
              <a:lnSpc>
                <a:spcPct val="100000"/>
              </a:lnSpc>
              <a:spcBef>
                <a:spcPts val="0"/>
              </a:spcBef>
              <a:defRPr/>
            </a:pPr>
            <a:r>
              <a:rPr lang="en-GB" sz="1800" dirty="0">
                <a:latin typeface="Times New Roman" panose="02020603050405020304" pitchFamily="18" charset="0"/>
                <a:cs typeface="Times New Roman" panose="02020603050405020304" pitchFamily="18" charset="0"/>
              </a:rPr>
              <a:t>Evidence submitted to the Thirlwall Inquiry indicated that senior management were focused overwhelmingly on efficiency rather than on the people the organisation served. </a:t>
            </a:r>
          </a:p>
          <a:p>
            <a:pPr algn="just">
              <a:lnSpc>
                <a:spcPct val="100000"/>
              </a:lnSpc>
              <a:spcBef>
                <a:spcPts val="0"/>
              </a:spcBef>
              <a:defRPr/>
            </a:pPr>
            <a:endParaRPr lang="en-GB" sz="1800" dirty="0">
              <a:latin typeface="Times New Roman" panose="02020603050405020304" pitchFamily="18" charset="0"/>
              <a:cs typeface="Times New Roman" panose="02020603050405020304" pitchFamily="18" charset="0"/>
            </a:endParaRPr>
          </a:p>
          <a:p>
            <a:pPr algn="just">
              <a:lnSpc>
                <a:spcPct val="100000"/>
              </a:lnSpc>
              <a:spcBef>
                <a:spcPts val="0"/>
              </a:spcBef>
              <a:defRPr/>
            </a:pPr>
            <a:r>
              <a:rPr lang="en-GB" sz="1800" dirty="0">
                <a:latin typeface="Times New Roman" panose="02020603050405020304" pitchFamily="18" charset="0"/>
                <a:cs typeface="Times New Roman" panose="02020603050405020304" pitchFamily="18" charset="0"/>
              </a:rPr>
              <a:t>At the supervisory level senior consultants who raised repeated concerns were silenced or overruled. In a way at the regulatory level the CQC's 2016 inspection was conducted without knowledge of an internal review that had already flagged unexplained deteriorations (</a:t>
            </a:r>
            <a:r>
              <a:rPr lang="en-GB" sz="1800" dirty="0" err="1">
                <a:latin typeface="Times New Roman" panose="02020603050405020304" pitchFamily="18" charset="0"/>
                <a:cs typeface="Times New Roman" panose="02020603050405020304" pitchFamily="18" charset="0"/>
              </a:rPr>
              <a:t>Gkiouleka</a:t>
            </a:r>
            <a:r>
              <a:rPr lang="en-GB" sz="1800" dirty="0">
                <a:latin typeface="Times New Roman" panose="02020603050405020304" pitchFamily="18" charset="0"/>
                <a:cs typeface="Times New Roman" panose="02020603050405020304" pitchFamily="18" charset="0"/>
              </a:rPr>
              <a:t> et al. 2023). </a:t>
            </a:r>
          </a:p>
          <a:p>
            <a:pPr algn="just">
              <a:lnSpc>
                <a:spcPct val="100000"/>
              </a:lnSpc>
              <a:spcBef>
                <a:spcPts val="0"/>
              </a:spcBef>
              <a:defRPr/>
            </a:pPr>
            <a:endParaRPr lang="en-GB" sz="1800" dirty="0">
              <a:latin typeface="Times New Roman" panose="02020603050405020304" pitchFamily="18" charset="0"/>
              <a:cs typeface="Times New Roman" panose="02020603050405020304" pitchFamily="18" charset="0"/>
            </a:endParaRPr>
          </a:p>
          <a:p>
            <a:pPr algn="just">
              <a:lnSpc>
                <a:spcPct val="100000"/>
              </a:lnSpc>
              <a:spcBef>
                <a:spcPts val="0"/>
              </a:spcBef>
              <a:defRPr/>
            </a:pPr>
            <a:r>
              <a:rPr lang="en-GB" sz="1800" dirty="0">
                <a:latin typeface="Times New Roman" panose="02020603050405020304" pitchFamily="18" charset="0"/>
                <a:cs typeface="Times New Roman" panose="02020603050405020304" pitchFamily="18" charset="0"/>
              </a:rPr>
              <a:t>The CQC informed the Thirlwall Inquiry that since it was not made aware of this internal review it was unable to provide guidance or question the actions taken as a result. </a:t>
            </a:r>
            <a:endParaRPr lang="en-IN"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0" y="795867"/>
            <a:ext cx="5248375" cy="4895035"/>
          </a:xfrm>
          <a:prstGeom prst="rect">
            <a:avLst/>
          </a:prstGeom>
        </p:spPr>
      </p:pic>
    </p:spTree>
    <p:extLst>
      <p:ext uri="{BB962C8B-B14F-4D97-AF65-F5344CB8AC3E}">
        <p14:creationId xmlns:p14="http://schemas.microsoft.com/office/powerpoint/2010/main" val="2931809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19520"/>
            <a:ext cx="10515600" cy="1325563"/>
          </a:xfrm>
        </p:spPr>
        <p:txBody>
          <a:bodyPr>
            <a:normAutofit/>
          </a:bodyPr>
          <a:lstStyle/>
          <a:p>
            <a:pPr algn="ctr"/>
            <a:r>
              <a:rPr lang="en-GB" sz="4000" b="1" dirty="0">
                <a:latin typeface="Arial" panose="020B0604020202020204" pitchFamily="34" charset="0"/>
                <a:cs typeface="Arial" panose="020B0604020202020204" pitchFamily="34" charset="0"/>
              </a:rPr>
              <a:t>Swiss Cheese Model</a:t>
            </a:r>
            <a:endParaRPr lang="en-IN"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8543" y="988923"/>
            <a:ext cx="10515600" cy="4351338"/>
          </a:xfrm>
        </p:spPr>
        <p:txBody>
          <a:bodyPr>
            <a:normAutofit/>
          </a:bodyPr>
          <a:lstStyle/>
          <a:p>
            <a:pPr algn="just">
              <a:lnSpc>
                <a:spcPct val="150000"/>
              </a:lnSpc>
            </a:pPr>
            <a:r>
              <a:rPr lang="en-US" sz="1800" dirty="0">
                <a:latin typeface="Times New Roman" panose="02020603050405020304" pitchFamily="18" charset="0"/>
                <a:cs typeface="Times New Roman" panose="02020603050405020304" pitchFamily="18" charset="0"/>
              </a:rPr>
              <a:t>The Swiss Cheese model illustrates how incidents occur when there is a series of safety barriers. Imagine that a number of slices of cheese are stacked on top of each other, each layer being a different aspect of protection (training, rules, equipment, supervision). </a:t>
            </a:r>
          </a:p>
          <a:p>
            <a:pPr algn="just">
              <a:lnSpc>
                <a:spcPct val="150000"/>
              </a:lnSpc>
            </a:pPr>
            <a:r>
              <a:rPr lang="en-US" sz="1800" dirty="0">
                <a:latin typeface="Times New Roman" panose="02020603050405020304" pitchFamily="18" charset="0"/>
                <a:cs typeface="Times New Roman" panose="02020603050405020304" pitchFamily="18" charset="0"/>
              </a:rPr>
              <a:t>There are layer weaknesses or failures per slice. Normally, these holes do not overlap, which prevents threats from being blocked. However, when holes lined up momentarily in all layers, a hazard passes through, resulting in an accident. In health, aviation and safety management, it is used extensively to demonstrate that incidents are not necessarily due to a single error.</a:t>
            </a:r>
          </a:p>
        </p:txBody>
      </p:sp>
      <p:pic>
        <p:nvPicPr>
          <p:cNvPr id="4" name="Picture 2" descr="https://i0.wp.com/www.safechoicesafety.com/wp-content/uploads/2023/02/swiss-cheese.png?fit=1027%2C396&amp;ssl=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49286" y="4072807"/>
            <a:ext cx="6574115" cy="2534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2694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40" y="0"/>
            <a:ext cx="11959119" cy="1325563"/>
          </a:xfrm>
        </p:spPr>
        <p:txBody>
          <a:bodyPr>
            <a:normAutofit fontScale="90000"/>
          </a:bodyPr>
          <a:lstStyle/>
          <a:p>
            <a:pPr algn="ctr"/>
            <a:r>
              <a:rPr lang="en-GB" sz="4000" b="1" dirty="0">
                <a:latin typeface="Arial" panose="020B0604020202020204" pitchFamily="34" charset="0"/>
                <a:cs typeface="Arial" panose="020B0604020202020204" pitchFamily="34" charset="0"/>
              </a:rPr>
              <a:t>1. Identifying the Root Causes Using the Swiss cheese Model</a:t>
            </a:r>
            <a:br>
              <a:rPr lang="en-IN"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The Swiss cheese Model</a:t>
            </a:r>
            <a:endParaRPr lang="en-IN" dirty="0">
              <a:latin typeface="Arial" panose="020B0604020202020204" pitchFamily="34" charset="0"/>
              <a:cs typeface="Arial" panose="020B0604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49458440"/>
              </p:ext>
            </p:extLst>
          </p:nvPr>
        </p:nvGraphicFramePr>
        <p:xfrm>
          <a:off x="1613043" y="1378830"/>
          <a:ext cx="9690242" cy="4040112"/>
        </p:xfrm>
        <a:graphic>
          <a:graphicData uri="http://schemas.openxmlformats.org/drawingml/2006/table">
            <a:tbl>
              <a:tblPr firstRow="1" firstCol="1" bandRow="1">
                <a:tableStyleId>{93296810-A885-4BE3-A3E7-6D5BEEA58F35}</a:tableStyleId>
              </a:tblPr>
              <a:tblGrid>
                <a:gridCol w="2576622">
                  <a:extLst>
                    <a:ext uri="{9D8B030D-6E8A-4147-A177-3AD203B41FA5}">
                      <a16:colId xmlns:a16="http://schemas.microsoft.com/office/drawing/2014/main" val="20000"/>
                    </a:ext>
                  </a:extLst>
                </a:gridCol>
                <a:gridCol w="3220776">
                  <a:extLst>
                    <a:ext uri="{9D8B030D-6E8A-4147-A177-3AD203B41FA5}">
                      <a16:colId xmlns:a16="http://schemas.microsoft.com/office/drawing/2014/main" val="20001"/>
                    </a:ext>
                  </a:extLst>
                </a:gridCol>
                <a:gridCol w="3892844">
                  <a:extLst>
                    <a:ext uri="{9D8B030D-6E8A-4147-A177-3AD203B41FA5}">
                      <a16:colId xmlns:a16="http://schemas.microsoft.com/office/drawing/2014/main" val="20002"/>
                    </a:ext>
                  </a:extLst>
                </a:gridCol>
              </a:tblGrid>
              <a:tr h="613268">
                <a:tc>
                  <a:txBody>
                    <a:bodyPr/>
                    <a:lstStyle/>
                    <a:p>
                      <a:pPr>
                        <a:lnSpc>
                          <a:spcPct val="107000"/>
                        </a:lnSpc>
                        <a:spcAft>
                          <a:spcPts val="800"/>
                        </a:spcAft>
                      </a:pPr>
                      <a:r>
                        <a:rPr lang="en-GB" sz="1200" dirty="0">
                          <a:solidFill>
                            <a:schemeClr val="tx1"/>
                          </a:solidFill>
                          <a:effectLst/>
                          <a:latin typeface="Arial" panose="020B0604020202020204" pitchFamily="34" charset="0"/>
                          <a:cs typeface="Arial" panose="020B0604020202020204" pitchFamily="34" charset="0"/>
                        </a:rPr>
                        <a:t>Defensive Layer</a:t>
                      </a:r>
                      <a:endParaRPr lang="en-IN"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dirty="0">
                          <a:solidFill>
                            <a:schemeClr val="tx1"/>
                          </a:solidFill>
                          <a:effectLst/>
                          <a:latin typeface="Arial" panose="020B0604020202020204" pitchFamily="34" charset="0"/>
                          <a:cs typeface="Arial" panose="020B0604020202020204" pitchFamily="34" charset="0"/>
                        </a:rPr>
                        <a:t>What This Layer Should Do</a:t>
                      </a:r>
                      <a:endParaRPr lang="en-IN"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a:solidFill>
                            <a:schemeClr val="tx1"/>
                          </a:solidFill>
                          <a:effectLst/>
                          <a:latin typeface="Arial" panose="020B0604020202020204" pitchFamily="34" charset="0"/>
                          <a:cs typeface="Arial" panose="020B0604020202020204" pitchFamily="34" charset="0"/>
                        </a:rPr>
                        <a:t>How It Failed at the Countess of Chester Hospital</a:t>
                      </a:r>
                      <a:endParaRPr lang="en-IN" sz="1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extLst>
                  <a:ext uri="{0D108BD9-81ED-4DB2-BD59-A6C34878D82A}">
                    <a16:rowId xmlns:a16="http://schemas.microsoft.com/office/drawing/2014/main" val="10000"/>
                  </a:ext>
                </a:extLst>
              </a:tr>
              <a:tr h="856711">
                <a:tc>
                  <a:txBody>
                    <a:bodyPr/>
                    <a:lstStyle/>
                    <a:p>
                      <a:pPr>
                        <a:lnSpc>
                          <a:spcPct val="107000"/>
                        </a:lnSpc>
                        <a:spcAft>
                          <a:spcPts val="800"/>
                        </a:spcAft>
                      </a:pPr>
                      <a:r>
                        <a:rPr lang="en-GB" sz="1200">
                          <a:solidFill>
                            <a:schemeClr val="tx1"/>
                          </a:solidFill>
                          <a:effectLst/>
                          <a:latin typeface="Arial" panose="020B0604020202020204" pitchFamily="34" charset="0"/>
                          <a:cs typeface="Arial" panose="020B0604020202020204" pitchFamily="34" charset="0"/>
                        </a:rPr>
                        <a:t>Policy / Organisational level</a:t>
                      </a:r>
                      <a:endParaRPr lang="en-IN" sz="1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a:solidFill>
                            <a:schemeClr val="tx1"/>
                          </a:solidFill>
                          <a:effectLst/>
                          <a:latin typeface="Arial" panose="020B0604020202020204" pitchFamily="34" charset="0"/>
                          <a:cs typeface="Arial" panose="020B0604020202020204" pitchFamily="34" charset="0"/>
                        </a:rPr>
                        <a:t>Prioritise patient safety over cost and reputation</a:t>
                      </a:r>
                      <a:endParaRPr lang="en-IN" sz="1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a:solidFill>
                            <a:schemeClr val="tx1"/>
                          </a:solidFill>
                          <a:effectLst/>
                          <a:latin typeface="Arial" panose="020B0604020202020204" pitchFamily="34" charset="0"/>
                          <a:cs typeface="Arial" panose="020B0604020202020204" pitchFamily="34" charset="0"/>
                        </a:rPr>
                        <a:t>Hospital board was more concerned about reputation and financial efficiency than patient safety.</a:t>
                      </a:r>
                      <a:endParaRPr lang="en-IN" sz="1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extLst>
                  <a:ext uri="{0D108BD9-81ED-4DB2-BD59-A6C34878D82A}">
                    <a16:rowId xmlns:a16="http://schemas.microsoft.com/office/drawing/2014/main" val="10001"/>
                  </a:ext>
                </a:extLst>
              </a:tr>
              <a:tr h="1100154">
                <a:tc>
                  <a:txBody>
                    <a:bodyPr/>
                    <a:lstStyle/>
                    <a:p>
                      <a:pPr>
                        <a:lnSpc>
                          <a:spcPct val="107000"/>
                        </a:lnSpc>
                        <a:spcAft>
                          <a:spcPts val="800"/>
                        </a:spcAft>
                      </a:pPr>
                      <a:r>
                        <a:rPr lang="en-GB" sz="1200" dirty="0">
                          <a:solidFill>
                            <a:schemeClr val="tx1"/>
                          </a:solidFill>
                          <a:effectLst/>
                          <a:latin typeface="Arial" panose="020B0604020202020204" pitchFamily="34" charset="0"/>
                          <a:cs typeface="Arial" panose="020B0604020202020204" pitchFamily="34" charset="0"/>
                        </a:rPr>
                        <a:t>Governance / Regulatory level</a:t>
                      </a:r>
                      <a:endParaRPr lang="en-IN"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a:solidFill>
                            <a:schemeClr val="tx1"/>
                          </a:solidFill>
                          <a:effectLst/>
                          <a:latin typeface="Arial" panose="020B0604020202020204" pitchFamily="34" charset="0"/>
                          <a:cs typeface="Arial" panose="020B0604020202020204" pitchFamily="34" charset="0"/>
                        </a:rPr>
                        <a:t>Check and assure the hospital is "safe" and check and assure that the hospital actually is safe.</a:t>
                      </a:r>
                      <a:endParaRPr lang="en-IN" sz="1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a:solidFill>
                            <a:schemeClr val="tx1"/>
                          </a:solidFill>
                          <a:effectLst/>
                          <a:latin typeface="Arial" panose="020B0604020202020204" pitchFamily="34" charset="0"/>
                          <a:cs typeface="Arial" panose="020B0604020202020204" pitchFamily="34" charset="0"/>
                        </a:rPr>
                        <a:t>CQC were not made aware of an internal review which had previously identified unexplained areas of deterioration when they inspected the CQC in 2016.</a:t>
                      </a:r>
                      <a:endParaRPr lang="en-IN" sz="1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extLst>
                  <a:ext uri="{0D108BD9-81ED-4DB2-BD59-A6C34878D82A}">
                    <a16:rowId xmlns:a16="http://schemas.microsoft.com/office/drawing/2014/main" val="10002"/>
                  </a:ext>
                </a:extLst>
              </a:tr>
              <a:tr h="613268">
                <a:tc>
                  <a:txBody>
                    <a:bodyPr/>
                    <a:lstStyle/>
                    <a:p>
                      <a:pPr>
                        <a:lnSpc>
                          <a:spcPct val="107000"/>
                        </a:lnSpc>
                        <a:spcAft>
                          <a:spcPts val="800"/>
                        </a:spcAft>
                      </a:pPr>
                      <a:r>
                        <a:rPr lang="en-GB" sz="1200">
                          <a:solidFill>
                            <a:schemeClr val="tx1"/>
                          </a:solidFill>
                          <a:effectLst/>
                          <a:latin typeface="Arial" panose="020B0604020202020204" pitchFamily="34" charset="0"/>
                          <a:cs typeface="Arial" panose="020B0604020202020204" pitchFamily="34" charset="0"/>
                        </a:rPr>
                        <a:t>Supervision</a:t>
                      </a:r>
                      <a:endParaRPr lang="en-IN" sz="1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a:solidFill>
                            <a:schemeClr val="tx1"/>
                          </a:solidFill>
                          <a:effectLst/>
                          <a:latin typeface="Arial" panose="020B0604020202020204" pitchFamily="34" charset="0"/>
                          <a:cs typeface="Arial" panose="020B0604020202020204" pitchFamily="34" charset="0"/>
                        </a:rPr>
                        <a:t>Take note of and respond to the concerns of front line staff</a:t>
                      </a:r>
                      <a:endParaRPr lang="en-IN" sz="1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dirty="0">
                          <a:solidFill>
                            <a:schemeClr val="tx1"/>
                          </a:solidFill>
                          <a:effectLst/>
                          <a:latin typeface="Arial" panose="020B0604020202020204" pitchFamily="34" charset="0"/>
                          <a:cs typeface="Arial" panose="020B0604020202020204" pitchFamily="34" charset="0"/>
                        </a:rPr>
                        <a:t>Senior consultants who persistently voiced concerns were shut up or ignored.</a:t>
                      </a:r>
                      <a:endParaRPr lang="en-IN"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extLst>
                  <a:ext uri="{0D108BD9-81ED-4DB2-BD59-A6C34878D82A}">
                    <a16:rowId xmlns:a16="http://schemas.microsoft.com/office/drawing/2014/main" val="10003"/>
                  </a:ext>
                </a:extLst>
              </a:tr>
              <a:tr h="856711">
                <a:tc>
                  <a:txBody>
                    <a:bodyPr/>
                    <a:lstStyle/>
                    <a:p>
                      <a:pPr>
                        <a:lnSpc>
                          <a:spcPct val="107000"/>
                        </a:lnSpc>
                        <a:spcAft>
                          <a:spcPts val="800"/>
                        </a:spcAft>
                      </a:pPr>
                      <a:r>
                        <a:rPr lang="en-GB" sz="1200" dirty="0">
                          <a:solidFill>
                            <a:schemeClr val="tx1"/>
                          </a:solidFill>
                          <a:effectLst/>
                          <a:latin typeface="Arial" panose="020B0604020202020204" pitchFamily="34" charset="0"/>
                          <a:cs typeface="Arial" panose="020B0604020202020204" pitchFamily="34" charset="0"/>
                        </a:rPr>
                        <a:t>Individual practice</a:t>
                      </a:r>
                      <a:endParaRPr lang="en-IN"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a:solidFill>
                            <a:schemeClr val="tx1"/>
                          </a:solidFill>
                          <a:effectLst/>
                          <a:latin typeface="Arial" panose="020B0604020202020204" pitchFamily="34" charset="0"/>
                          <a:cs typeface="Arial" panose="020B0604020202020204" pitchFamily="34" charset="0"/>
                        </a:rPr>
                        <a:t>Identify and raise concerns about unusual/harmful circumstances and interactions on the ward</a:t>
                      </a:r>
                      <a:endParaRPr lang="en-IN" sz="1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tc>
                  <a:txBody>
                    <a:bodyPr/>
                    <a:lstStyle/>
                    <a:p>
                      <a:pPr>
                        <a:lnSpc>
                          <a:spcPct val="107000"/>
                        </a:lnSpc>
                        <a:spcAft>
                          <a:spcPts val="800"/>
                        </a:spcAft>
                      </a:pPr>
                      <a:r>
                        <a:rPr lang="en-GB" sz="1200" dirty="0">
                          <a:solidFill>
                            <a:schemeClr val="tx1"/>
                          </a:solidFill>
                          <a:effectLst/>
                          <a:latin typeface="Arial" panose="020B0604020202020204" pitchFamily="34" charset="0"/>
                          <a:cs typeface="Arial" panose="020B0604020202020204" pitchFamily="34" charset="0"/>
                        </a:rPr>
                        <a:t>At the time, symptoms of deterioration and infant deaths were not actively monitored and investigated and were not explained.</a:t>
                      </a:r>
                      <a:endParaRPr lang="en-IN"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76200" marR="76200" marT="50800" marB="5080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255936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051" y="0"/>
            <a:ext cx="10515600" cy="1325563"/>
          </a:xfrm>
        </p:spPr>
        <p:txBody>
          <a:bodyPr>
            <a:normAutofit fontScale="90000"/>
          </a:bodyPr>
          <a:lstStyle/>
          <a:p>
            <a:pPr algn="ctr"/>
            <a:r>
              <a:rPr lang="en-GB" sz="4000" b="1" dirty="0">
                <a:latin typeface="Arial" panose="020B0604020202020204" pitchFamily="34" charset="0"/>
                <a:cs typeface="Arial" panose="020B0604020202020204" pitchFamily="34" charset="0"/>
              </a:rPr>
              <a:t>2. Theories and Models Applied in the Report</a:t>
            </a:r>
            <a:br>
              <a:rPr lang="en-IN" sz="40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Benchmark</a:t>
            </a:r>
            <a:endParaRPr lang="en-IN" sz="3100" b="1" dirty="0">
              <a:latin typeface="Arial" panose="020B0604020202020204" pitchFamily="34" charset="0"/>
              <a:cs typeface="Arial" panose="020B0604020202020204" pitchFamily="3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1181088017"/>
              </p:ext>
            </p:extLst>
          </p:nvPr>
        </p:nvGraphicFramePr>
        <p:xfrm>
          <a:off x="838200" y="1530849"/>
          <a:ext cx="10515600" cy="4654194"/>
        </p:xfrm>
        <a:graphic>
          <a:graphicData uri="http://schemas.openxmlformats.org/drawingml/2006/table">
            <a:tbl>
              <a:tblPr firstRow="1" firstCol="1" bandRow="1">
                <a:tableStyleId>{21E4AEA4-8DFA-4A89-87EB-49C32662AFE0}</a:tableStyleId>
              </a:tblPr>
              <a:tblGrid>
                <a:gridCol w="2628900">
                  <a:extLst>
                    <a:ext uri="{9D8B030D-6E8A-4147-A177-3AD203B41FA5}">
                      <a16:colId xmlns:a16="http://schemas.microsoft.com/office/drawing/2014/main" val="20000"/>
                    </a:ext>
                  </a:extLst>
                </a:gridCol>
                <a:gridCol w="2628900">
                  <a:extLst>
                    <a:ext uri="{9D8B030D-6E8A-4147-A177-3AD203B41FA5}">
                      <a16:colId xmlns:a16="http://schemas.microsoft.com/office/drawing/2014/main" val="20001"/>
                    </a:ext>
                  </a:extLst>
                </a:gridCol>
                <a:gridCol w="2628900">
                  <a:extLst>
                    <a:ext uri="{9D8B030D-6E8A-4147-A177-3AD203B41FA5}">
                      <a16:colId xmlns:a16="http://schemas.microsoft.com/office/drawing/2014/main" val="20002"/>
                    </a:ext>
                  </a:extLst>
                </a:gridCol>
                <a:gridCol w="2628900">
                  <a:extLst>
                    <a:ext uri="{9D8B030D-6E8A-4147-A177-3AD203B41FA5}">
                      <a16:colId xmlns:a16="http://schemas.microsoft.com/office/drawing/2014/main" val="20003"/>
                    </a:ext>
                  </a:extLst>
                </a:gridCol>
              </a:tblGrid>
              <a:tr h="644883">
                <a:tc>
                  <a:txBody>
                    <a:bodyPr/>
                    <a:lstStyle/>
                    <a:p>
                      <a:pPr algn="ctr">
                        <a:lnSpc>
                          <a:spcPct val="107000"/>
                        </a:lnSpc>
                        <a:spcAft>
                          <a:spcPts val="0"/>
                        </a:spcAft>
                      </a:pPr>
                      <a:r>
                        <a:rPr lang="en-IN" sz="1800" dirty="0">
                          <a:solidFill>
                            <a:schemeClr val="tx1"/>
                          </a:solidFill>
                          <a:effectLst/>
                          <a:latin typeface="Arial" panose="020B0604020202020204" pitchFamily="34" charset="0"/>
                          <a:cs typeface="Arial" panose="020B0604020202020204" pitchFamily="34" charset="0"/>
                        </a:rPr>
                        <a:t>Metric</a:t>
                      </a:r>
                      <a:endParaRPr lang="en-IN"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IN" sz="1800">
                          <a:solidFill>
                            <a:schemeClr val="tx1"/>
                          </a:solidFill>
                          <a:effectLst/>
                          <a:latin typeface="Arial" panose="020B0604020202020204" pitchFamily="34" charset="0"/>
                          <a:cs typeface="Arial" panose="020B0604020202020204" pitchFamily="34" charset="0"/>
                        </a:rPr>
                        <a:t>Current Performance (UK)</a:t>
                      </a:r>
                      <a:endParaRPr lang="en-IN" sz="16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IN" sz="1800">
                          <a:solidFill>
                            <a:schemeClr val="tx1"/>
                          </a:solidFill>
                          <a:effectLst/>
                          <a:latin typeface="Arial" panose="020B0604020202020204" pitchFamily="34" charset="0"/>
                          <a:cs typeface="Arial" panose="020B0604020202020204" pitchFamily="34" charset="0"/>
                        </a:rPr>
                        <a:t>WHO / Global Target</a:t>
                      </a:r>
                      <a:endParaRPr lang="en-IN" sz="16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0"/>
                        </a:spcAft>
                      </a:pPr>
                      <a:r>
                        <a:rPr lang="en-IN" sz="1800">
                          <a:solidFill>
                            <a:schemeClr val="tx1"/>
                          </a:solidFill>
                          <a:effectLst/>
                          <a:latin typeface="Arial" panose="020B0604020202020204" pitchFamily="34" charset="0"/>
                          <a:cs typeface="Arial" panose="020B0604020202020204" pitchFamily="34" charset="0"/>
                        </a:rPr>
                        <a:t>Performance Gap</a:t>
                      </a:r>
                      <a:endParaRPr lang="en-IN" sz="16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1336437">
                <a:tc>
                  <a:txBody>
                    <a:bodyPr/>
                    <a:lstStyle/>
                    <a:p>
                      <a:pPr>
                        <a:lnSpc>
                          <a:spcPct val="107000"/>
                        </a:lnSpc>
                        <a:spcAft>
                          <a:spcPts val="0"/>
                        </a:spcAft>
                      </a:pPr>
                      <a:r>
                        <a:rPr lang="en-IN" sz="1800">
                          <a:solidFill>
                            <a:schemeClr val="tx1"/>
                          </a:solidFill>
                          <a:effectLst/>
                          <a:latin typeface="Arial" panose="020B0604020202020204" pitchFamily="34" charset="0"/>
                          <a:cs typeface="Arial" panose="020B0604020202020204" pitchFamily="34" charset="0"/>
                        </a:rPr>
                        <a:t>Neonatal mortality rate</a:t>
                      </a:r>
                      <a:endParaRPr lang="en-IN" sz="16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IN" sz="1800" dirty="0">
                          <a:solidFill>
                            <a:schemeClr val="tx1"/>
                          </a:solidFill>
                          <a:effectLst/>
                          <a:latin typeface="Arial" panose="020B0604020202020204" pitchFamily="34" charset="0"/>
                          <a:cs typeface="Arial" panose="020B0604020202020204" pitchFamily="34" charset="0"/>
                        </a:rPr>
                        <a:t>2.9 deaths per 1,000 live births (2024)</a:t>
                      </a:r>
                      <a:endParaRPr lang="en-IN"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IN" sz="1800" dirty="0">
                          <a:solidFill>
                            <a:schemeClr val="tx1"/>
                          </a:solidFill>
                          <a:effectLst/>
                          <a:latin typeface="Arial" panose="020B0604020202020204" pitchFamily="34" charset="0"/>
                          <a:cs typeface="Arial" panose="020B0604020202020204" pitchFamily="34" charset="0"/>
                        </a:rPr>
                        <a:t>≤12 per 1,000 live births by 2030 (SDG 3.2)</a:t>
                      </a:r>
                      <a:endParaRPr lang="en-IN"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IN" sz="1800">
                          <a:solidFill>
                            <a:schemeClr val="tx1"/>
                          </a:solidFill>
                          <a:effectLst/>
                          <a:latin typeface="Arial" panose="020B0604020202020204" pitchFamily="34" charset="0"/>
                          <a:cs typeface="Arial" panose="020B0604020202020204" pitchFamily="34" charset="0"/>
                        </a:rPr>
                        <a:t>UK exceeds the global target; the gap is at unit level, not national average</a:t>
                      </a:r>
                      <a:endParaRPr lang="en-IN" sz="16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1336437">
                <a:tc>
                  <a:txBody>
                    <a:bodyPr/>
                    <a:lstStyle/>
                    <a:p>
                      <a:pPr>
                        <a:lnSpc>
                          <a:spcPct val="107000"/>
                        </a:lnSpc>
                        <a:spcAft>
                          <a:spcPts val="0"/>
                        </a:spcAft>
                      </a:pPr>
                      <a:r>
                        <a:rPr lang="en-IN" sz="1800" dirty="0">
                          <a:solidFill>
                            <a:schemeClr val="tx1"/>
                          </a:solidFill>
                          <a:effectLst/>
                          <a:latin typeface="Arial" panose="020B0604020202020204" pitchFamily="34" charset="0"/>
                          <a:cs typeface="Arial" panose="020B0604020202020204" pitchFamily="34" charset="0"/>
                        </a:rPr>
                        <a:t>NICU nurse-to-baby staffing (BAPM standard)</a:t>
                      </a:r>
                      <a:endParaRPr lang="en-IN"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IN" sz="1800" dirty="0">
                          <a:solidFill>
                            <a:schemeClr val="tx1"/>
                          </a:solidFill>
                          <a:effectLst/>
                          <a:latin typeface="Arial" panose="020B0604020202020204" pitchFamily="34" charset="0"/>
                          <a:cs typeface="Arial" panose="020B0604020202020204" pitchFamily="34" charset="0"/>
                        </a:rPr>
                        <a:t>60% of NICU nursing shifts met the standard</a:t>
                      </a:r>
                      <a:endParaRPr lang="en-IN"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IN" sz="1800">
                          <a:solidFill>
                            <a:schemeClr val="tx1"/>
                          </a:solidFill>
                          <a:effectLst/>
                          <a:latin typeface="Arial" panose="020B0604020202020204" pitchFamily="34" charset="0"/>
                          <a:cs typeface="Arial" panose="020B0604020202020204" pitchFamily="34" charset="0"/>
                        </a:rPr>
                        <a:t>100% compliance (1:1 ratio)</a:t>
                      </a:r>
                      <a:endParaRPr lang="en-IN" sz="16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IN" sz="1800">
                          <a:solidFill>
                            <a:schemeClr val="tx1"/>
                          </a:solidFill>
                          <a:effectLst/>
                          <a:latin typeface="Arial" panose="020B0604020202020204" pitchFamily="34" charset="0"/>
                          <a:cs typeface="Arial" panose="020B0604020202020204" pitchFamily="34" charset="0"/>
                        </a:rPr>
                        <a:t>40-point shortfall</a:t>
                      </a:r>
                      <a:endParaRPr lang="en-IN" sz="16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r h="1336437">
                <a:tc>
                  <a:txBody>
                    <a:bodyPr/>
                    <a:lstStyle/>
                    <a:p>
                      <a:pPr>
                        <a:lnSpc>
                          <a:spcPct val="107000"/>
                        </a:lnSpc>
                        <a:spcAft>
                          <a:spcPts val="0"/>
                        </a:spcAft>
                      </a:pPr>
                      <a:r>
                        <a:rPr lang="en-IN" sz="1800">
                          <a:solidFill>
                            <a:schemeClr val="tx1"/>
                          </a:solidFill>
                          <a:effectLst/>
                          <a:latin typeface="Arial" panose="020B0604020202020204" pitchFamily="34" charset="0"/>
                          <a:cs typeface="Arial" panose="020B0604020202020204" pitchFamily="34" charset="0"/>
                        </a:rPr>
                        <a:t>Staff confident to raise unsafe-practice concerns</a:t>
                      </a:r>
                      <a:endParaRPr lang="en-IN" sz="16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IN" sz="1800" dirty="0">
                          <a:solidFill>
                            <a:schemeClr val="tx1"/>
                          </a:solidFill>
                          <a:effectLst/>
                          <a:latin typeface="Arial" panose="020B0604020202020204" pitchFamily="34" charset="0"/>
                          <a:cs typeface="Arial" panose="020B0604020202020204" pitchFamily="34" charset="0"/>
                        </a:rPr>
                        <a:t>71.10% (NHS Staff Survey, 2025)</a:t>
                      </a:r>
                      <a:endParaRPr lang="en-IN"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IN" sz="1800">
                          <a:solidFill>
                            <a:schemeClr val="tx1"/>
                          </a:solidFill>
                          <a:effectLst/>
                          <a:latin typeface="Arial" panose="020B0604020202020204" pitchFamily="34" charset="0"/>
                          <a:cs typeface="Arial" panose="020B0604020202020204" pitchFamily="34" charset="0"/>
                        </a:rPr>
                        <a:t>Full open reporting culture (WHO Patient Safety Action Plan goal)</a:t>
                      </a:r>
                      <a:endParaRPr lang="en-IN" sz="16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IN" sz="1800" dirty="0">
                          <a:solidFill>
                            <a:schemeClr val="tx1"/>
                          </a:solidFill>
                          <a:effectLst/>
                          <a:latin typeface="Arial" panose="020B0604020202020204" pitchFamily="34" charset="0"/>
                          <a:cs typeface="Arial" panose="020B0604020202020204" pitchFamily="34" charset="0"/>
                        </a:rPr>
                        <a:t>29-point shortfall</a:t>
                      </a:r>
                      <a:endParaRPr lang="en-IN"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445467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 y="161925"/>
            <a:ext cx="10515600" cy="1325563"/>
          </a:xfrm>
        </p:spPr>
        <p:txBody>
          <a:bodyPr>
            <a:noAutofit/>
          </a:bodyPr>
          <a:lstStyle/>
          <a:p>
            <a:pPr algn="ctr"/>
            <a:r>
              <a:rPr lang="en-GB" sz="3600" b="1" dirty="0">
                <a:latin typeface="Arial" panose="020B0604020202020204" pitchFamily="34" charset="0"/>
                <a:cs typeface="Arial" panose="020B0604020202020204" pitchFamily="34" charset="0"/>
              </a:rPr>
              <a:t>3. Analysing the Policy Issues</a:t>
            </a:r>
            <a:br>
              <a:rPr lang="en-IN" sz="36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Whistleblowing and Freedom to Speak Up Policy</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108325" y="1487488"/>
            <a:ext cx="8245475" cy="5370512"/>
          </a:xfrm>
        </p:spPr>
        <p:txBody>
          <a:bodyPr>
            <a:normAutofit lnSpcReduction="10000"/>
          </a:bodyPr>
          <a:lstStyle/>
          <a:p>
            <a:pPr algn="just">
              <a:lnSpc>
                <a:spcPct val="150000"/>
              </a:lnSpc>
            </a:pP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FTSU</a:t>
            </a:r>
            <a:r>
              <a:rPr lang="en-US" sz="2000" dirty="0">
                <a:latin typeface="Times New Roman" panose="02020603050405020304" pitchFamily="18" charset="0"/>
                <a:cs typeface="Times New Roman" panose="02020603050405020304" pitchFamily="18" charset="0"/>
              </a:rPr>
              <a:t>) mechanisms did not work well. The </a:t>
            </a:r>
            <a:r>
              <a:rPr lang="en-US" sz="2000" dirty="0" err="1">
                <a:latin typeface="Times New Roman" panose="02020603050405020304" pitchFamily="18" charset="0"/>
                <a:cs typeface="Times New Roman" panose="02020603050405020304" pitchFamily="18" charset="0"/>
              </a:rPr>
              <a:t>FTSU</a:t>
            </a:r>
            <a:r>
              <a:rPr lang="en-US" sz="2000" dirty="0">
                <a:latin typeface="Times New Roman" panose="02020603050405020304" pitchFamily="18" charset="0"/>
                <a:cs typeface="Times New Roman" panose="02020603050405020304" pitchFamily="18" charset="0"/>
              </a:rPr>
              <a:t> Guardian role was created in NHS trusts after the Francis Report in 2013. This report was about the Mid Staffordshire scandal. </a:t>
            </a:r>
          </a:p>
          <a:p>
            <a:pPr algn="just">
              <a:lnSpc>
                <a:spcPct val="150000"/>
              </a:lnSpc>
            </a:pPr>
            <a:r>
              <a:rPr lang="en-US" sz="2000" dirty="0">
                <a:latin typeface="Times New Roman" panose="02020603050405020304" pitchFamily="18" charset="0"/>
                <a:cs typeface="Times New Roman" panose="02020603050405020304" pitchFamily="18" charset="0"/>
              </a:rPr>
              <a:t>The goal of </a:t>
            </a:r>
            <a:r>
              <a:rPr lang="en-US" sz="2000" dirty="0" err="1">
                <a:latin typeface="Times New Roman" panose="02020603050405020304" pitchFamily="18" charset="0"/>
                <a:cs typeface="Times New Roman" panose="02020603050405020304" pitchFamily="18" charset="0"/>
              </a:rPr>
              <a:t>FTSU</a:t>
            </a:r>
            <a:r>
              <a:rPr lang="en-US" sz="2000" dirty="0">
                <a:latin typeface="Times New Roman" panose="02020603050405020304" pitchFamily="18" charset="0"/>
                <a:cs typeface="Times New Roman" panose="02020603050405020304" pitchFamily="18" charset="0"/>
              </a:rPr>
              <a:t> Guardians was to let staff raise concerns about safety without fear of being punished. At the Countess of Chester Hospital consultants who spoke up about strange infant deaths faced pressure from the hospital instead of support (Anderson et al. 2022). </a:t>
            </a:r>
          </a:p>
          <a:p>
            <a:pPr algn="just">
              <a:lnSpc>
                <a:spcPct val="150000"/>
              </a:lnSpc>
            </a:pPr>
            <a:r>
              <a:rPr lang="en-US" sz="2000" dirty="0">
                <a:latin typeface="Times New Roman" panose="02020603050405020304" pitchFamily="18" charset="0"/>
                <a:cs typeface="Times New Roman" panose="02020603050405020304" pitchFamily="18" charset="0"/>
              </a:rPr>
              <a:t>The Thirlwall Inquiry looked into whether the current processes for raising concerns, including whistleblowing and </a:t>
            </a:r>
            <a:r>
              <a:rPr lang="en-US" sz="2000" dirty="0" err="1">
                <a:latin typeface="Times New Roman" panose="02020603050405020304" pitchFamily="18" charset="0"/>
                <a:cs typeface="Times New Roman" panose="02020603050405020304" pitchFamily="18" charset="0"/>
              </a:rPr>
              <a:t>FTSU</a:t>
            </a:r>
            <a:r>
              <a:rPr lang="en-US" sz="2000" dirty="0">
                <a:latin typeface="Times New Roman" panose="02020603050405020304" pitchFamily="18" charset="0"/>
                <a:cs typeface="Times New Roman" panose="02020603050405020304" pitchFamily="18" charset="0"/>
              </a:rPr>
              <a:t> guardians were good enough and used properly. The evidence shows that these processes were not trusted and not independent. </a:t>
            </a: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3074" name="Picture 2" descr="Implementation of 'Freedom to Speak Up Guardians' in NHS acute and mental  health trusts in England: the FTSUG mixed-methods study | NIHR Journals  Libra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5" y="1487488"/>
            <a:ext cx="2790825" cy="492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8915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sz="2800" b="1" dirty="0">
                <a:latin typeface="Arial" panose="020B0604020202020204" pitchFamily="34" charset="0"/>
                <a:cs typeface="Arial" panose="020B0604020202020204" pitchFamily="34" charset="0"/>
              </a:rPr>
              <a:t>Clinical Governance and the Duty of Candour</a:t>
            </a:r>
            <a:br>
              <a:rPr lang="en-IN" sz="2800"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252507" y="784223"/>
            <a:ext cx="6770160" cy="5836710"/>
          </a:xfrm>
        </p:spPr>
        <p:txBody>
          <a:bodyPr>
            <a:normAutofit lnSpcReduction="10000"/>
          </a:bodyPr>
          <a:lstStyle/>
          <a:p>
            <a:pPr algn="just">
              <a:lnSpc>
                <a:spcPct val="150000"/>
              </a:lnSpc>
            </a:pPr>
            <a:r>
              <a:rPr lang="en-US" sz="1800" dirty="0">
                <a:latin typeface="Times New Roman" panose="02020603050405020304" pitchFamily="18" charset="0"/>
                <a:cs typeface="Times New Roman" panose="02020603050405020304" pitchFamily="18" charset="0"/>
              </a:rPr>
              <a:t>Another big problem was with the Duty of </a:t>
            </a:r>
            <a:r>
              <a:rPr lang="en-US" sz="1800" dirty="0" err="1">
                <a:latin typeface="Times New Roman" panose="02020603050405020304" pitchFamily="18" charset="0"/>
                <a:cs typeface="Times New Roman" panose="02020603050405020304" pitchFamily="18" charset="0"/>
              </a:rPr>
              <a:t>Candour</a:t>
            </a:r>
            <a:r>
              <a:rPr lang="en-US" sz="1800" dirty="0">
                <a:latin typeface="Times New Roman" panose="02020603050405020304" pitchFamily="18" charset="0"/>
                <a:cs typeface="Times New Roman" panose="02020603050405020304" pitchFamily="18" charset="0"/>
              </a:rPr>
              <a:t> which was introduced under the Health and Social Care Act 2008. </a:t>
            </a:r>
          </a:p>
          <a:p>
            <a:pPr algn="just">
              <a:lnSpc>
                <a:spcPct val="150000"/>
              </a:lnSpc>
            </a:pPr>
            <a:r>
              <a:rPr lang="en-US" sz="1800" dirty="0">
                <a:latin typeface="Times New Roman" panose="02020603050405020304" pitchFamily="18" charset="0"/>
                <a:cs typeface="Times New Roman" panose="02020603050405020304" pitchFamily="18" charset="0"/>
              </a:rPr>
              <a:t>This duty requires NHS providers to be honest and open when things go wrong. </a:t>
            </a:r>
          </a:p>
          <a:p>
            <a:pPr algn="just">
              <a:lnSpc>
                <a:spcPct val="150000"/>
              </a:lnSpc>
            </a:pPr>
            <a:r>
              <a:rPr lang="en-US" sz="1800" dirty="0">
                <a:latin typeface="Times New Roman" panose="02020603050405020304" pitchFamily="18" charset="0"/>
                <a:cs typeface="Times New Roman" panose="02020603050405020304" pitchFamily="18" charset="0"/>
              </a:rPr>
              <a:t>At the Countess of Chester Hospital this duty was not followed. Internal reviews that noted unexplained problems with infants were not shared with the CQC during its 2016 inspection (Jakovljevic et al. 2023). </a:t>
            </a:r>
          </a:p>
          <a:p>
            <a:pPr algn="just">
              <a:lnSpc>
                <a:spcPct val="150000"/>
              </a:lnSpc>
            </a:pPr>
            <a:r>
              <a:rPr lang="en-US" sz="1800" dirty="0">
                <a:latin typeface="Times New Roman" panose="02020603050405020304" pitchFamily="18" charset="0"/>
                <a:cs typeface="Times New Roman" panose="02020603050405020304" pitchFamily="18" charset="0"/>
              </a:rPr>
              <a:t>The hospital’s board was not given information about safety, in the neonatal unit. The Thirlwall Inquiry said that hospital boards should ask for evidence of safety instead of just relying on verbal reports. It also said that the current policy framework allowed hospitals to choose what information to share, which made it harder to keep patients safe. </a:t>
            </a:r>
          </a:p>
        </p:txBody>
      </p:sp>
      <p:pic>
        <p:nvPicPr>
          <p:cNvPr id="4098" name="Picture 2" descr="Quality Management in Healthcare: A Complete Gu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333" y="1619390"/>
            <a:ext cx="5083174" cy="3619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030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5. Structure of Component 2 Report</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algn="just">
              <a:lnSpc>
                <a:spcPct val="150000"/>
              </a:lnSpc>
            </a:pPr>
            <a:r>
              <a:rPr lang="en-GB" sz="1800" dirty="0">
                <a:latin typeface="Arial" panose="020B0604020202020204" pitchFamily="34" charset="0"/>
                <a:cs typeface="Arial" panose="020B0604020202020204" pitchFamily="34" charset="0"/>
              </a:rPr>
              <a:t>The introduction will place the Lucy </a:t>
            </a:r>
            <a:r>
              <a:rPr lang="en-GB" sz="1800" dirty="0" err="1">
                <a:latin typeface="Arial" panose="020B0604020202020204" pitchFamily="34" charset="0"/>
                <a:cs typeface="Arial" panose="020B0604020202020204" pitchFamily="34" charset="0"/>
              </a:rPr>
              <a:t>Letby</a:t>
            </a:r>
            <a:r>
              <a:rPr lang="en-GB" sz="1800" dirty="0">
                <a:latin typeface="Arial" panose="020B0604020202020204" pitchFamily="34" charset="0"/>
                <a:cs typeface="Arial" panose="020B0604020202020204" pitchFamily="34" charset="0"/>
              </a:rPr>
              <a:t> case in context as a major quality concern</a:t>
            </a:r>
            <a:endParaRPr lang="en-IN"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The main body will evaluate the theoretical frameworks used to </a:t>
            </a:r>
            <a:r>
              <a:rPr lang="en-GB" sz="1800" dirty="0" err="1">
                <a:latin typeface="Arial" panose="020B0604020202020204" pitchFamily="34" charset="0"/>
                <a:cs typeface="Arial" panose="020B0604020202020204" pitchFamily="34" charset="0"/>
              </a:rPr>
              <a:t>analyze</a:t>
            </a:r>
            <a:r>
              <a:rPr lang="en-GB" sz="1800" dirty="0">
                <a:latin typeface="Arial" panose="020B0604020202020204" pitchFamily="34" charset="0"/>
                <a:cs typeface="Arial" panose="020B0604020202020204" pitchFamily="34" charset="0"/>
              </a:rPr>
              <a:t> the root causes, including the Fishbone Diagram, the </a:t>
            </a:r>
            <a:r>
              <a:rPr lang="en-GB" sz="1800" dirty="0" err="1">
                <a:latin typeface="Arial" panose="020B0604020202020204" pitchFamily="34" charset="0"/>
                <a:cs typeface="Arial" panose="020B0604020202020204" pitchFamily="34" charset="0"/>
              </a:rPr>
              <a:t>Donabedian</a:t>
            </a:r>
            <a:r>
              <a:rPr lang="en-GB" sz="1800" dirty="0">
                <a:latin typeface="Arial" panose="020B0604020202020204" pitchFamily="34" charset="0"/>
                <a:cs typeface="Arial" panose="020B0604020202020204" pitchFamily="34" charset="0"/>
              </a:rPr>
              <a:t> Model, and SWOT analysis</a:t>
            </a:r>
            <a:endParaRPr lang="en-IN"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Then, strategic recommendations for service improvement will be developed using PDSA and PDCA tools</a:t>
            </a:r>
            <a:endParaRPr lang="en-IN" sz="1800" dirty="0">
              <a:latin typeface="Arial" panose="020B0604020202020204" pitchFamily="34" charset="0"/>
              <a:cs typeface="Arial" panose="020B0604020202020204" pitchFamily="34" charset="0"/>
            </a:endParaRPr>
          </a:p>
          <a:p>
            <a:pPr algn="just">
              <a:lnSpc>
                <a:spcPct val="150000"/>
              </a:lnSpc>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7028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IN" b="1" dirty="0"/>
          </a:p>
        </p:txBody>
      </p:sp>
      <p:sp>
        <p:nvSpPr>
          <p:cNvPr id="3" name="Content Placeholder 2"/>
          <p:cNvSpPr>
            <a:spLocks noGrp="1"/>
          </p:cNvSpPr>
          <p:nvPr>
            <p:ph idx="1"/>
          </p:nvPr>
        </p:nvSpPr>
        <p:spPr>
          <a:xfrm>
            <a:off x="622300" y="1524000"/>
            <a:ext cx="10515600" cy="4983163"/>
          </a:xfrm>
        </p:spPr>
        <p:txBody>
          <a:bodyPr>
            <a:normAutofit fontScale="47500" lnSpcReduction="20000"/>
          </a:bodyPr>
          <a:lstStyle/>
          <a:p>
            <a:r>
              <a:rPr lang="en-GB" dirty="0">
                <a:latin typeface="Arial" panose="020B0604020202020204" pitchFamily="34" charset="0"/>
                <a:cs typeface="Arial" panose="020B0604020202020204" pitchFamily="34" charset="0"/>
              </a:rPr>
              <a:t>Anderson, M., </a:t>
            </a:r>
            <a:r>
              <a:rPr lang="en-GB" dirty="0" err="1">
                <a:latin typeface="Arial" panose="020B0604020202020204" pitchFamily="34" charset="0"/>
                <a:cs typeface="Arial" panose="020B0604020202020204" pitchFamily="34" charset="0"/>
              </a:rPr>
              <a:t>Pitchforth</a:t>
            </a:r>
            <a:r>
              <a:rPr lang="en-GB" dirty="0">
                <a:latin typeface="Arial" panose="020B0604020202020204" pitchFamily="34" charset="0"/>
                <a:cs typeface="Arial" panose="020B0604020202020204" pitchFamily="34" charset="0"/>
              </a:rPr>
              <a:t>, E., Edwards, N., </a:t>
            </a:r>
            <a:r>
              <a:rPr lang="en-GB" dirty="0" err="1">
                <a:latin typeface="Arial" panose="020B0604020202020204" pitchFamily="34" charset="0"/>
                <a:cs typeface="Arial" panose="020B0604020202020204" pitchFamily="34" charset="0"/>
              </a:rPr>
              <a:t>Alderwick</a:t>
            </a:r>
            <a:r>
              <a:rPr lang="en-GB" dirty="0">
                <a:latin typeface="Arial" panose="020B0604020202020204" pitchFamily="34" charset="0"/>
                <a:cs typeface="Arial" panose="020B0604020202020204" pitchFamily="34" charset="0"/>
              </a:rPr>
              <a:t>, H., McGuire, A. and </a:t>
            </a:r>
            <a:r>
              <a:rPr lang="en-GB" dirty="0" err="1">
                <a:latin typeface="Arial" panose="020B0604020202020204" pitchFamily="34" charset="0"/>
                <a:cs typeface="Arial" panose="020B0604020202020204" pitchFamily="34" charset="0"/>
              </a:rPr>
              <a:t>Mossialos</a:t>
            </a:r>
            <a:r>
              <a:rPr lang="en-GB" dirty="0">
                <a:latin typeface="Arial" panose="020B0604020202020204" pitchFamily="34" charset="0"/>
                <a:cs typeface="Arial" panose="020B0604020202020204" pitchFamily="34" charset="0"/>
              </a:rPr>
              <a:t>, E., 2022. United Kingdom: health system review.</a:t>
            </a:r>
            <a:endParaRPr lang="en-IN"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Bogale</a:t>
            </a:r>
            <a:r>
              <a:rPr lang="en-GB" dirty="0">
                <a:latin typeface="Arial" panose="020B0604020202020204" pitchFamily="34" charset="0"/>
                <a:cs typeface="Arial" panose="020B0604020202020204" pitchFamily="34" charset="0"/>
              </a:rPr>
              <a:t>, B., </a:t>
            </a:r>
            <a:r>
              <a:rPr lang="en-GB" dirty="0" err="1">
                <a:latin typeface="Arial" panose="020B0604020202020204" pitchFamily="34" charset="0"/>
                <a:cs typeface="Arial" panose="020B0604020202020204" pitchFamily="34" charset="0"/>
              </a:rPr>
              <a:t>Scambler</a:t>
            </a:r>
            <a:r>
              <a:rPr lang="en-GB" dirty="0">
                <a:latin typeface="Arial" panose="020B0604020202020204" pitchFamily="34" charset="0"/>
                <a:cs typeface="Arial" panose="020B0604020202020204" pitchFamily="34" charset="0"/>
              </a:rPr>
              <a:t>, S., </a:t>
            </a:r>
            <a:r>
              <a:rPr lang="en-GB" dirty="0" err="1">
                <a:latin typeface="Arial" panose="020B0604020202020204" pitchFamily="34" charset="0"/>
                <a:cs typeface="Arial" panose="020B0604020202020204" pitchFamily="34" charset="0"/>
              </a:rPr>
              <a:t>Mohd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Khairuddin</a:t>
            </a:r>
            <a:r>
              <a:rPr lang="en-GB" dirty="0">
                <a:latin typeface="Arial" panose="020B0604020202020204" pitchFamily="34" charset="0"/>
                <a:cs typeface="Arial" panose="020B0604020202020204" pitchFamily="34" charset="0"/>
              </a:rPr>
              <a:t>, A.N. and Gallagher, J.E., 2024. Health system strengthening in fragile and conflict-affected states: A review of systematic reviews. </a:t>
            </a:r>
            <a:r>
              <a:rPr lang="en-IN" i="1" dirty="0" err="1">
                <a:latin typeface="Arial" panose="020B0604020202020204" pitchFamily="34" charset="0"/>
                <a:cs typeface="Arial" panose="020B0604020202020204" pitchFamily="34" charset="0"/>
              </a:rPr>
              <a:t>PloS</a:t>
            </a:r>
            <a:r>
              <a:rPr lang="en-IN" i="1" dirty="0">
                <a:latin typeface="Arial" panose="020B0604020202020204" pitchFamily="34" charset="0"/>
                <a:cs typeface="Arial" panose="020B0604020202020204" pitchFamily="34" charset="0"/>
              </a:rPr>
              <a:t> one</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19</a:t>
            </a:r>
            <a:r>
              <a:rPr lang="en-IN" dirty="0">
                <a:latin typeface="Arial" panose="020B0604020202020204" pitchFamily="34" charset="0"/>
                <a:cs typeface="Arial" panose="020B0604020202020204" pitchFamily="34" charset="0"/>
              </a:rPr>
              <a:t>(6), p.e0305234.</a:t>
            </a:r>
          </a:p>
          <a:p>
            <a:r>
              <a:rPr lang="en-GB" dirty="0">
                <a:latin typeface="Arial" panose="020B0604020202020204" pitchFamily="34" charset="0"/>
                <a:cs typeface="Arial" panose="020B0604020202020204" pitchFamily="34" charset="0"/>
              </a:rPr>
              <a:t>Chari, S.G., 2024. Bridging gaps, building futures: Tackling socio-economic disparities through education and technology. </a:t>
            </a:r>
            <a:r>
              <a:rPr lang="en-IN" i="1" dirty="0">
                <a:latin typeface="Arial" panose="020B0604020202020204" pitchFamily="34" charset="0"/>
                <a:cs typeface="Arial" panose="020B0604020202020204" pitchFamily="34" charset="0"/>
              </a:rPr>
              <a:t>London Journal of Research In Humanities and Social Sciences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24</a:t>
            </a:r>
            <a:r>
              <a:rPr lang="en-IN" dirty="0">
                <a:latin typeface="Arial" panose="020B0604020202020204" pitchFamily="34" charset="0"/>
                <a:cs typeface="Arial" panose="020B0604020202020204" pitchFamily="34" charset="0"/>
              </a:rPr>
              <a:t>(16), pp.17-87.</a:t>
            </a:r>
          </a:p>
          <a:p>
            <a:r>
              <a:rPr lang="en-GB" dirty="0">
                <a:latin typeface="Arial" panose="020B0604020202020204" pitchFamily="34" charset="0"/>
                <a:cs typeface="Arial" panose="020B0604020202020204" pitchFamily="34" charset="0"/>
              </a:rPr>
              <a:t>Felicity Lawrence and David Conn (2024). </a:t>
            </a:r>
            <a:r>
              <a:rPr lang="en-GB" i="1" dirty="0">
                <a:latin typeface="Arial" panose="020B0604020202020204" pitchFamily="34" charset="0"/>
                <a:cs typeface="Arial" panose="020B0604020202020204" pitchFamily="34" charset="0"/>
              </a:rPr>
              <a:t>A superbug, doctor shortages and a neonatal unit ‘out of its depth’: failures at Lucy </a:t>
            </a:r>
            <a:r>
              <a:rPr lang="en-GB" i="1" dirty="0" err="1">
                <a:latin typeface="Arial" panose="020B0604020202020204" pitchFamily="34" charset="0"/>
                <a:cs typeface="Arial" panose="020B0604020202020204" pitchFamily="34" charset="0"/>
              </a:rPr>
              <a:t>Letby</a:t>
            </a:r>
            <a:r>
              <a:rPr lang="en-GB" i="1" dirty="0">
                <a:latin typeface="Arial" panose="020B0604020202020204" pitchFamily="34" charset="0"/>
                <a:cs typeface="Arial" panose="020B0604020202020204" pitchFamily="34" charset="0"/>
              </a:rPr>
              <a:t> hospital revealed hospital-</a:t>
            </a:r>
            <a:r>
              <a:rPr lang="en-GB" dirty="0">
                <a:latin typeface="Arial" panose="020B0604020202020204" pitchFamily="34" charset="0"/>
                <a:cs typeface="Arial" panose="020B0604020202020204" pitchFamily="34" charset="0"/>
              </a:rPr>
              <a:t> Available at: https://www.theguardian.com/uk-news/article/2024/sep/08/a-superbug-doctor-shortages-and-a-neonatal-unit-out-of-its-depth-failures-at-lucy-letby-hospital-revealed [Accessed on: 10 June, 2026].</a:t>
            </a:r>
            <a:endParaRPr lang="en-IN"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Gkiouleka</a:t>
            </a:r>
            <a:r>
              <a:rPr lang="en-GB" dirty="0">
                <a:latin typeface="Arial" panose="020B0604020202020204" pitchFamily="34" charset="0"/>
                <a:cs typeface="Arial" panose="020B0604020202020204" pitchFamily="34" charset="0"/>
              </a:rPr>
              <a:t>, A., Wong, G., </a:t>
            </a:r>
            <a:r>
              <a:rPr lang="en-GB" dirty="0" err="1">
                <a:latin typeface="Arial" panose="020B0604020202020204" pitchFamily="34" charset="0"/>
                <a:cs typeface="Arial" panose="020B0604020202020204" pitchFamily="34" charset="0"/>
              </a:rPr>
              <a:t>Sowden</a:t>
            </a:r>
            <a:r>
              <a:rPr lang="en-GB" dirty="0">
                <a:latin typeface="Arial" panose="020B0604020202020204" pitchFamily="34" charset="0"/>
                <a:cs typeface="Arial" panose="020B0604020202020204" pitchFamily="34" charset="0"/>
              </a:rPr>
              <a:t>, S., </a:t>
            </a:r>
            <a:r>
              <a:rPr lang="en-GB" dirty="0" err="1">
                <a:latin typeface="Arial" panose="020B0604020202020204" pitchFamily="34" charset="0"/>
                <a:cs typeface="Arial" panose="020B0604020202020204" pitchFamily="34" charset="0"/>
              </a:rPr>
              <a:t>Bambra</a:t>
            </a:r>
            <a:r>
              <a:rPr lang="en-GB" dirty="0">
                <a:latin typeface="Arial" panose="020B0604020202020204" pitchFamily="34" charset="0"/>
                <a:cs typeface="Arial" panose="020B0604020202020204" pitchFamily="34" charset="0"/>
              </a:rPr>
              <a:t>, C., </a:t>
            </a:r>
            <a:r>
              <a:rPr lang="en-GB" dirty="0" err="1">
                <a:latin typeface="Arial" panose="020B0604020202020204" pitchFamily="34" charset="0"/>
                <a:cs typeface="Arial" panose="020B0604020202020204" pitchFamily="34" charset="0"/>
              </a:rPr>
              <a:t>Siersbaek</a:t>
            </a:r>
            <a:r>
              <a:rPr lang="en-GB" dirty="0">
                <a:latin typeface="Arial" panose="020B0604020202020204" pitchFamily="34" charset="0"/>
                <a:cs typeface="Arial" panose="020B0604020202020204" pitchFamily="34" charset="0"/>
              </a:rPr>
              <a:t>, R., </a:t>
            </a:r>
            <a:r>
              <a:rPr lang="en-GB" dirty="0" err="1">
                <a:latin typeface="Arial" panose="020B0604020202020204" pitchFamily="34" charset="0"/>
                <a:cs typeface="Arial" panose="020B0604020202020204" pitchFamily="34" charset="0"/>
              </a:rPr>
              <a:t>Manji</a:t>
            </a:r>
            <a:r>
              <a:rPr lang="en-GB" dirty="0">
                <a:latin typeface="Arial" panose="020B0604020202020204" pitchFamily="34" charset="0"/>
                <a:cs typeface="Arial" panose="020B0604020202020204" pitchFamily="34" charset="0"/>
              </a:rPr>
              <a:t>, S., Moseley, A., </a:t>
            </a:r>
            <a:r>
              <a:rPr lang="en-GB" dirty="0" err="1">
                <a:latin typeface="Arial" panose="020B0604020202020204" pitchFamily="34" charset="0"/>
                <a:cs typeface="Arial" panose="020B0604020202020204" pitchFamily="34" charset="0"/>
              </a:rPr>
              <a:t>Harmston</a:t>
            </a:r>
            <a:r>
              <a:rPr lang="en-GB" dirty="0">
                <a:latin typeface="Arial" panose="020B0604020202020204" pitchFamily="34" charset="0"/>
                <a:cs typeface="Arial" panose="020B0604020202020204" pitchFamily="34" charset="0"/>
              </a:rPr>
              <a:t>, R., Kuhn, I. and Ford, J., 2023. Reducing health inequalities through general practice. </a:t>
            </a:r>
            <a:r>
              <a:rPr lang="en-IN" i="1" dirty="0">
                <a:latin typeface="Arial" panose="020B0604020202020204" pitchFamily="34" charset="0"/>
                <a:cs typeface="Arial" panose="020B0604020202020204" pitchFamily="34" charset="0"/>
              </a:rPr>
              <a:t>The Lancet Public Health</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8</a:t>
            </a:r>
            <a:r>
              <a:rPr lang="en-IN" dirty="0">
                <a:latin typeface="Arial" panose="020B0604020202020204" pitchFamily="34" charset="0"/>
                <a:cs typeface="Arial" panose="020B0604020202020204" pitchFamily="34" charset="0"/>
              </a:rPr>
              <a:t>(6), pp.e463-e472.</a:t>
            </a:r>
          </a:p>
          <a:p>
            <a:r>
              <a:rPr lang="en-GB" dirty="0" err="1">
                <a:latin typeface="Arial" panose="020B0604020202020204" pitchFamily="34" charset="0"/>
                <a:cs typeface="Arial" panose="020B0604020202020204" pitchFamily="34" charset="0"/>
              </a:rPr>
              <a:t>Jakovljevic</a:t>
            </a:r>
            <a:r>
              <a:rPr lang="en-GB" dirty="0">
                <a:latin typeface="Arial" panose="020B0604020202020204" pitchFamily="34" charset="0"/>
                <a:cs typeface="Arial" panose="020B0604020202020204" pitchFamily="34" charset="0"/>
              </a:rPr>
              <a:t>, M., Chang, H., Pan, J., </a:t>
            </a:r>
            <a:r>
              <a:rPr lang="en-GB" dirty="0" err="1">
                <a:latin typeface="Arial" panose="020B0604020202020204" pitchFamily="34" charset="0"/>
                <a:cs typeface="Arial" panose="020B0604020202020204" pitchFamily="34" charset="0"/>
              </a:rPr>
              <a:t>Guo</a:t>
            </a:r>
            <a:r>
              <a:rPr lang="en-GB" dirty="0">
                <a:latin typeface="Arial" panose="020B0604020202020204" pitchFamily="34" charset="0"/>
                <a:cs typeface="Arial" panose="020B0604020202020204" pitchFamily="34" charset="0"/>
              </a:rPr>
              <a:t>, C., </a:t>
            </a:r>
            <a:r>
              <a:rPr lang="en-GB" dirty="0" err="1">
                <a:latin typeface="Arial" panose="020B0604020202020204" pitchFamily="34" charset="0"/>
                <a:cs typeface="Arial" panose="020B0604020202020204" pitchFamily="34" charset="0"/>
              </a:rPr>
              <a:t>Hui</a:t>
            </a:r>
            <a:r>
              <a:rPr lang="en-GB" dirty="0">
                <a:latin typeface="Arial" panose="020B0604020202020204" pitchFamily="34" charset="0"/>
                <a:cs typeface="Arial" panose="020B0604020202020204" pitchFamily="34" charset="0"/>
              </a:rPr>
              <a:t>, J., Hu, H., </a:t>
            </a:r>
            <a:r>
              <a:rPr lang="en-GB" dirty="0" err="1">
                <a:latin typeface="Arial" panose="020B0604020202020204" pitchFamily="34" charset="0"/>
                <a:cs typeface="Arial" panose="020B0604020202020204" pitchFamily="34" charset="0"/>
              </a:rPr>
              <a:t>Grujic</a:t>
            </a:r>
            <a:r>
              <a:rPr lang="en-GB" dirty="0">
                <a:latin typeface="Arial" panose="020B0604020202020204" pitchFamily="34" charset="0"/>
                <a:cs typeface="Arial" panose="020B0604020202020204" pitchFamily="34" charset="0"/>
              </a:rPr>
              <a:t>, D., Li, Z. and Shi, L., 2023. Successes and challenges of China’s health care reform: a four-decade perspective spanning 1985—2023. </a:t>
            </a:r>
            <a:r>
              <a:rPr lang="en-IN" i="1" dirty="0">
                <a:latin typeface="Arial" panose="020B0604020202020204" pitchFamily="34" charset="0"/>
                <a:cs typeface="Arial" panose="020B0604020202020204" pitchFamily="34" charset="0"/>
              </a:rPr>
              <a:t>Cost Effectiveness and Resource Allocation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21</a:t>
            </a:r>
            <a:r>
              <a:rPr lang="en-IN" dirty="0">
                <a:latin typeface="Arial" panose="020B0604020202020204" pitchFamily="34" charset="0"/>
                <a:cs typeface="Arial" panose="020B0604020202020204" pitchFamily="34" charset="0"/>
              </a:rPr>
              <a:t>(1), p.59.</a:t>
            </a:r>
          </a:p>
          <a:p>
            <a:r>
              <a:rPr lang="en-GB" dirty="0" err="1">
                <a:latin typeface="Arial" panose="020B0604020202020204" pitchFamily="34" charset="0"/>
                <a:cs typeface="Arial" panose="020B0604020202020204" pitchFamily="34" charset="0"/>
              </a:rPr>
              <a:t>Kumah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Nwogu</a:t>
            </a:r>
            <a:r>
              <a:rPr lang="en-GB" dirty="0">
                <a:latin typeface="Arial" panose="020B0604020202020204" pitchFamily="34" charset="0"/>
                <a:cs typeface="Arial" panose="020B0604020202020204" pitchFamily="34" charset="0"/>
              </a:rPr>
              <a:t>, C.N., </a:t>
            </a:r>
            <a:r>
              <a:rPr lang="en-GB" dirty="0" err="1">
                <a:latin typeface="Arial" panose="020B0604020202020204" pitchFamily="34" charset="0"/>
                <a:cs typeface="Arial" panose="020B0604020202020204" pitchFamily="34" charset="0"/>
              </a:rPr>
              <a:t>Issah</a:t>
            </a:r>
            <a:r>
              <a:rPr lang="en-GB" dirty="0">
                <a:latin typeface="Arial" panose="020B0604020202020204" pitchFamily="34" charset="0"/>
                <a:cs typeface="Arial" panose="020B0604020202020204" pitchFamily="34" charset="0"/>
              </a:rPr>
              <a:t>, A.R., </a:t>
            </a:r>
            <a:r>
              <a:rPr lang="en-GB" dirty="0" err="1">
                <a:latin typeface="Arial" panose="020B0604020202020204" pitchFamily="34" charset="0"/>
                <a:cs typeface="Arial" panose="020B0604020202020204" pitchFamily="34" charset="0"/>
              </a:rPr>
              <a:t>Obot</a:t>
            </a:r>
            <a:r>
              <a:rPr lang="en-GB" dirty="0">
                <a:latin typeface="Arial" panose="020B0604020202020204" pitchFamily="34" charset="0"/>
                <a:cs typeface="Arial" panose="020B0604020202020204" pitchFamily="34" charset="0"/>
              </a:rPr>
              <a:t>, E., </a:t>
            </a:r>
            <a:r>
              <a:rPr lang="en-GB" dirty="0" err="1">
                <a:latin typeface="Arial" panose="020B0604020202020204" pitchFamily="34" charset="0"/>
                <a:cs typeface="Arial" panose="020B0604020202020204" pitchFamily="34" charset="0"/>
              </a:rPr>
              <a:t>Kanamitie</a:t>
            </a:r>
            <a:r>
              <a:rPr lang="en-GB" dirty="0">
                <a:latin typeface="Arial" panose="020B0604020202020204" pitchFamily="34" charset="0"/>
                <a:cs typeface="Arial" panose="020B0604020202020204" pitchFamily="34" charset="0"/>
              </a:rPr>
              <a:t>, D.T., </a:t>
            </a:r>
            <a:r>
              <a:rPr lang="en-GB" dirty="0" err="1">
                <a:latin typeface="Arial" panose="020B0604020202020204" pitchFamily="34" charset="0"/>
                <a:cs typeface="Arial" panose="020B0604020202020204" pitchFamily="34" charset="0"/>
              </a:rPr>
              <a:t>Sifa</a:t>
            </a:r>
            <a:r>
              <a:rPr lang="en-GB" dirty="0">
                <a:latin typeface="Arial" panose="020B0604020202020204" pitchFamily="34" charset="0"/>
                <a:cs typeface="Arial" panose="020B0604020202020204" pitchFamily="34" charset="0"/>
              </a:rPr>
              <a:t>, J.S. and </a:t>
            </a:r>
            <a:r>
              <a:rPr lang="en-GB" dirty="0" err="1">
                <a:latin typeface="Arial" panose="020B0604020202020204" pitchFamily="34" charset="0"/>
                <a:cs typeface="Arial" panose="020B0604020202020204" pitchFamily="34" charset="0"/>
              </a:rPr>
              <a:t>Aidoo</a:t>
            </a:r>
            <a:r>
              <a:rPr lang="en-GB" dirty="0">
                <a:latin typeface="Arial" panose="020B0604020202020204" pitchFamily="34" charset="0"/>
                <a:cs typeface="Arial" panose="020B0604020202020204" pitchFamily="34" charset="0"/>
              </a:rPr>
              <a:t>, L.A., 2024. Cause-and-effect (fishbone) diagram: a tool for generating and organizing quality improvement ideas. </a:t>
            </a:r>
            <a:r>
              <a:rPr lang="en-IN" i="1" dirty="0">
                <a:latin typeface="Arial" panose="020B0604020202020204" pitchFamily="34" charset="0"/>
                <a:cs typeface="Arial" panose="020B0604020202020204" pitchFamily="34" charset="0"/>
              </a:rPr>
              <a:t>Global Journal on Quality and Safety in Healthcare</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7</a:t>
            </a:r>
            <a:r>
              <a:rPr lang="en-IN" dirty="0">
                <a:latin typeface="Arial" panose="020B0604020202020204" pitchFamily="34" charset="0"/>
                <a:cs typeface="Arial" panose="020B0604020202020204" pitchFamily="34" charset="0"/>
              </a:rPr>
              <a:t>(2), pp.85-87.</a:t>
            </a:r>
          </a:p>
          <a:p>
            <a:r>
              <a:rPr lang="en-GB" dirty="0" err="1">
                <a:latin typeface="Arial" panose="020B0604020202020204" pitchFamily="34" charset="0"/>
                <a:cs typeface="Arial" panose="020B0604020202020204" pitchFamily="34" charset="0"/>
              </a:rPr>
              <a:t>Pattillo</a:t>
            </a:r>
            <a:r>
              <a:rPr lang="en-GB" dirty="0">
                <a:latin typeface="Arial" panose="020B0604020202020204" pitchFamily="34" charset="0"/>
                <a:cs typeface="Arial" panose="020B0604020202020204" pitchFamily="34" charset="0"/>
              </a:rPr>
              <a:t>, M., Stieglitz, S., </a:t>
            </a:r>
            <a:r>
              <a:rPr lang="en-GB" dirty="0" err="1">
                <a:latin typeface="Arial" panose="020B0604020202020204" pitchFamily="34" charset="0"/>
                <a:cs typeface="Arial" panose="020B0604020202020204" pitchFamily="34" charset="0"/>
              </a:rPr>
              <a:t>Angoumis</a:t>
            </a:r>
            <a:r>
              <a:rPr lang="en-GB" dirty="0">
                <a:latin typeface="Arial" panose="020B0604020202020204" pitchFamily="34" charset="0"/>
                <a:cs typeface="Arial" panose="020B0604020202020204" pitchFamily="34" charset="0"/>
              </a:rPr>
              <a:t>, K. and Gottlieb, N., 2023. Racism against </a:t>
            </a:r>
            <a:r>
              <a:rPr lang="en-GB" dirty="0" err="1">
                <a:latin typeface="Arial" panose="020B0604020202020204" pitchFamily="34" charset="0"/>
                <a:cs typeface="Arial" panose="020B0604020202020204" pitchFamily="34" charset="0"/>
              </a:rPr>
              <a:t>racialized</a:t>
            </a:r>
            <a:r>
              <a:rPr lang="en-GB" dirty="0">
                <a:latin typeface="Arial" panose="020B0604020202020204" pitchFamily="34" charset="0"/>
                <a:cs typeface="Arial" panose="020B0604020202020204" pitchFamily="34" charset="0"/>
              </a:rPr>
              <a:t> migrants in healthcare in Europe: a scoping review. </a:t>
            </a:r>
            <a:r>
              <a:rPr lang="en-IN" i="1" dirty="0">
                <a:latin typeface="Arial" panose="020B0604020202020204" pitchFamily="34" charset="0"/>
                <a:cs typeface="Arial" panose="020B0604020202020204" pitchFamily="34" charset="0"/>
              </a:rPr>
              <a:t>International journal for equity in health</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22</a:t>
            </a:r>
            <a:r>
              <a:rPr lang="en-IN" dirty="0">
                <a:latin typeface="Arial" panose="020B0604020202020204" pitchFamily="34" charset="0"/>
                <a:cs typeface="Arial" panose="020B0604020202020204" pitchFamily="34" charset="0"/>
              </a:rPr>
              <a:t>(1), p.201.</a:t>
            </a:r>
          </a:p>
          <a:p>
            <a:r>
              <a:rPr lang="en-GB" dirty="0">
                <a:latin typeface="Arial" panose="020B0604020202020204" pitchFamily="34" charset="0"/>
                <a:cs typeface="Arial" panose="020B0604020202020204" pitchFamily="34" charset="0"/>
              </a:rPr>
              <a:t>Rabin, S., </a:t>
            </a:r>
            <a:r>
              <a:rPr lang="en-GB" dirty="0" err="1">
                <a:latin typeface="Arial" panose="020B0604020202020204" pitchFamily="34" charset="0"/>
                <a:cs typeface="Arial" panose="020B0604020202020204" pitchFamily="34" charset="0"/>
              </a:rPr>
              <a:t>Kika</a:t>
            </a:r>
            <a:r>
              <a:rPr lang="en-GB" dirty="0">
                <a:latin typeface="Arial" panose="020B0604020202020204" pitchFamily="34" charset="0"/>
                <a:cs typeface="Arial" panose="020B0604020202020204" pitchFamily="34" charset="0"/>
              </a:rPr>
              <a:t>, N., Lamb, D., Murphy, D., Am </a:t>
            </a:r>
            <a:r>
              <a:rPr lang="en-GB" dirty="0" err="1">
                <a:latin typeface="Arial" panose="020B0604020202020204" pitchFamily="34" charset="0"/>
                <a:cs typeface="Arial" panose="020B0604020202020204" pitchFamily="34" charset="0"/>
              </a:rPr>
              <a:t>Stevelink</a:t>
            </a:r>
            <a:r>
              <a:rPr lang="en-GB" dirty="0">
                <a:latin typeface="Arial" panose="020B0604020202020204" pitchFamily="34" charset="0"/>
                <a:cs typeface="Arial" panose="020B0604020202020204" pitchFamily="34" charset="0"/>
              </a:rPr>
              <a:t>, S., Williamson, V., </a:t>
            </a:r>
            <a:r>
              <a:rPr lang="en-GB" dirty="0" err="1">
                <a:latin typeface="Arial" panose="020B0604020202020204" pitchFamily="34" charset="0"/>
                <a:cs typeface="Arial" panose="020B0604020202020204" pitchFamily="34" charset="0"/>
              </a:rPr>
              <a:t>Wessely</a:t>
            </a:r>
            <a:r>
              <a:rPr lang="en-GB" dirty="0">
                <a:latin typeface="Arial" panose="020B0604020202020204" pitchFamily="34" charset="0"/>
                <a:cs typeface="Arial" panose="020B0604020202020204" pitchFamily="34" charset="0"/>
              </a:rPr>
              <a:t>, S. and Greenberg, N., 2023. Moral injuries in healthcare workers: what causes them and what to do about them?. </a:t>
            </a:r>
            <a:r>
              <a:rPr lang="en-IN" i="1" dirty="0">
                <a:latin typeface="Arial" panose="020B0604020202020204" pitchFamily="34" charset="0"/>
                <a:cs typeface="Arial" panose="020B0604020202020204" pitchFamily="34" charset="0"/>
              </a:rPr>
              <a:t>Journal of Healthcare Leadership</a:t>
            </a:r>
            <a:r>
              <a:rPr lang="en-IN" dirty="0">
                <a:latin typeface="Arial" panose="020B0604020202020204" pitchFamily="34" charset="0"/>
                <a:cs typeface="Arial" panose="020B0604020202020204" pitchFamily="34" charset="0"/>
              </a:rPr>
              <a:t>, pp.153-160.</a:t>
            </a:r>
          </a:p>
          <a:p>
            <a:r>
              <a:rPr lang="en-GB" dirty="0" err="1">
                <a:latin typeface="Arial" panose="020B0604020202020204" pitchFamily="34" charset="0"/>
                <a:cs typeface="Arial" panose="020B0604020202020204" pitchFamily="34" charset="0"/>
              </a:rPr>
              <a:t>Sriyanto</a:t>
            </a:r>
            <a:r>
              <a:rPr lang="en-GB" dirty="0">
                <a:latin typeface="Arial" panose="020B0604020202020204" pitchFamily="34" charset="0"/>
                <a:cs typeface="Arial" panose="020B0604020202020204" pitchFamily="34" charset="0"/>
              </a:rPr>
              <a:t>, S., Khalil, L., </a:t>
            </a:r>
            <a:r>
              <a:rPr lang="en-GB" dirty="0" err="1">
                <a:latin typeface="Arial" panose="020B0604020202020204" pitchFamily="34" charset="0"/>
                <a:cs typeface="Arial" panose="020B0604020202020204" pitchFamily="34" charset="0"/>
              </a:rPr>
              <a:t>Naseem</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Nassani</a:t>
            </a:r>
            <a:r>
              <a:rPr lang="en-GB" dirty="0">
                <a:latin typeface="Arial" panose="020B0604020202020204" pitchFamily="34" charset="0"/>
                <a:cs typeface="Arial" panose="020B0604020202020204" pitchFamily="34" charset="0"/>
              </a:rPr>
              <a:t>, A.A., </a:t>
            </a:r>
            <a:r>
              <a:rPr lang="en-GB" dirty="0" err="1">
                <a:latin typeface="Arial" panose="020B0604020202020204" pitchFamily="34" charset="0"/>
                <a:cs typeface="Arial" panose="020B0604020202020204" pitchFamily="34" charset="0"/>
              </a:rPr>
              <a:t>Binsaeed</a:t>
            </a:r>
            <a:r>
              <a:rPr lang="en-GB" dirty="0">
                <a:latin typeface="Arial" panose="020B0604020202020204" pitchFamily="34" charset="0"/>
                <a:cs typeface="Arial" panose="020B0604020202020204" pitchFamily="34" charset="0"/>
              </a:rPr>
              <a:t>, R.H., </a:t>
            </a:r>
            <a:r>
              <a:rPr lang="en-GB" dirty="0" err="1">
                <a:latin typeface="Arial" panose="020B0604020202020204" pitchFamily="34" charset="0"/>
                <a:cs typeface="Arial" panose="020B0604020202020204" pitchFamily="34" charset="0"/>
              </a:rPr>
              <a:t>Zaman</a:t>
            </a:r>
            <a:r>
              <a:rPr lang="en-GB" dirty="0">
                <a:latin typeface="Arial" panose="020B0604020202020204" pitchFamily="34" charset="0"/>
                <a:cs typeface="Arial" panose="020B0604020202020204" pitchFamily="34" charset="0"/>
              </a:rPr>
              <a:t>, K., </a:t>
            </a:r>
            <a:r>
              <a:rPr lang="en-GB" dirty="0" err="1">
                <a:latin typeface="Arial" panose="020B0604020202020204" pitchFamily="34" charset="0"/>
                <a:cs typeface="Arial" panose="020B0604020202020204" pitchFamily="34" charset="0"/>
              </a:rPr>
              <a:t>Salamun</a:t>
            </a:r>
            <a:r>
              <a:rPr lang="en-GB" dirty="0">
                <a:latin typeface="Arial" panose="020B0604020202020204" pitchFamily="34" charset="0"/>
                <a:cs typeface="Arial" panose="020B0604020202020204" pitchFamily="34" charset="0"/>
              </a:rPr>
              <a:t>, H. and </a:t>
            </a:r>
            <a:r>
              <a:rPr lang="en-GB" dirty="0" err="1">
                <a:latin typeface="Arial" panose="020B0604020202020204" pitchFamily="34" charset="0"/>
                <a:cs typeface="Arial" panose="020B0604020202020204" pitchFamily="34" charset="0"/>
              </a:rPr>
              <a:t>Haffar</a:t>
            </a:r>
            <a:r>
              <a:rPr lang="en-GB" dirty="0">
                <a:latin typeface="Arial" panose="020B0604020202020204" pitchFamily="34" charset="0"/>
                <a:cs typeface="Arial" panose="020B0604020202020204" pitchFamily="34" charset="0"/>
              </a:rPr>
              <a:t>, M., 2023. Development strategies for reducing infant mortality: A focus on healthcare infrastructure and policy in emerging Asian countries. </a:t>
            </a:r>
            <a:r>
              <a:rPr lang="en-IN" i="1" dirty="0">
                <a:latin typeface="Arial" panose="020B0604020202020204" pitchFamily="34" charset="0"/>
                <a:cs typeface="Arial" panose="020B0604020202020204" pitchFamily="34" charset="0"/>
              </a:rPr>
              <a:t>Journal of Infrastructure, Policy and Development</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7</a:t>
            </a:r>
            <a:r>
              <a:rPr lang="en-IN" dirty="0">
                <a:latin typeface="Arial" panose="020B0604020202020204" pitchFamily="34" charset="0"/>
                <a:cs typeface="Arial" panose="020B0604020202020204" pitchFamily="34" charset="0"/>
              </a:rPr>
              <a:t>(3), p.2585.</a:t>
            </a:r>
          </a:p>
          <a:p>
            <a:r>
              <a:rPr lang="en-GB" dirty="0" err="1">
                <a:latin typeface="Arial" panose="020B0604020202020204" pitchFamily="34" charset="0"/>
                <a:cs typeface="Arial" panose="020B0604020202020204" pitchFamily="34" charset="0"/>
              </a:rPr>
              <a:t>Wiegmann</a:t>
            </a:r>
            <a:r>
              <a:rPr lang="en-GB" dirty="0">
                <a:latin typeface="Arial" panose="020B0604020202020204" pitchFamily="34" charset="0"/>
                <a:cs typeface="Arial" panose="020B0604020202020204" pitchFamily="34" charset="0"/>
              </a:rPr>
              <a:t>, D.A., Wood, L.J., Cohen, T.N. and </a:t>
            </a:r>
            <a:r>
              <a:rPr lang="en-GB" dirty="0" err="1">
                <a:latin typeface="Arial" panose="020B0604020202020204" pitchFamily="34" charset="0"/>
                <a:cs typeface="Arial" panose="020B0604020202020204" pitchFamily="34" charset="0"/>
              </a:rPr>
              <a:t>Shappell</a:t>
            </a:r>
            <a:r>
              <a:rPr lang="en-GB" dirty="0">
                <a:latin typeface="Arial" panose="020B0604020202020204" pitchFamily="34" charset="0"/>
                <a:cs typeface="Arial" panose="020B0604020202020204" pitchFamily="34" charset="0"/>
              </a:rPr>
              <a:t>, S.A., 2022. Understanding the “Swiss Cheese Model” and its application to patient safety. </a:t>
            </a:r>
            <a:r>
              <a:rPr lang="en-GB" i="1" dirty="0">
                <a:latin typeface="Arial" panose="020B0604020202020204" pitchFamily="34" charset="0"/>
                <a:cs typeface="Arial" panose="020B0604020202020204" pitchFamily="34" charset="0"/>
              </a:rPr>
              <a:t>Journal of patient safety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18</a:t>
            </a:r>
            <a:r>
              <a:rPr lang="en-GB" dirty="0">
                <a:latin typeface="Arial" panose="020B0604020202020204" pitchFamily="34" charset="0"/>
                <a:cs typeface="Arial" panose="020B0604020202020204" pitchFamily="34" charset="0"/>
              </a:rPr>
              <a:t>(2), pp.119-123.</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4521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Thank You In Orange PNG Transparent Images Free Download | Vector Files |  Pngtre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74491" y="-630841"/>
            <a:ext cx="7884433" cy="7884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52588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2534</Words>
  <Application>Microsoft Office PowerPoint</Application>
  <PresentationFormat>Widescreen</PresentationFormat>
  <Paragraphs>98</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LCHS7006- Quality Assurance and Service Improvements</vt:lpstr>
      <vt:lpstr>Case Background </vt:lpstr>
      <vt:lpstr>What Went Wrong </vt:lpstr>
      <vt:lpstr>Swiss Cheese Model</vt:lpstr>
      <vt:lpstr>1. Identifying the Root Causes Using the Swiss cheese Model The Swiss cheese Model</vt:lpstr>
      <vt:lpstr>2. Theories and Models Applied in the Report Benchmark</vt:lpstr>
      <vt:lpstr>3. Analysing the Policy Issues Whistleblowing and Freedom to Speak Up Policy</vt:lpstr>
      <vt:lpstr>Clinical Governance and the Duty of Candour </vt:lpstr>
      <vt:lpstr>5. Structure of Component 2 Report</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bhumi patel</cp:lastModifiedBy>
  <cp:revision>29</cp:revision>
  <dcterms:created xsi:type="dcterms:W3CDTF">2026-06-10T09:04:27Z</dcterms:created>
  <dcterms:modified xsi:type="dcterms:W3CDTF">2026-06-22T11:48:31Z</dcterms:modified>
</cp:coreProperties>
</file>