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
  </p:notesMasterIdLst>
  <p:sldIdLst>
    <p:sldId id="256" r:id="rId2"/>
    <p:sldId id="257" r:id="rId3"/>
    <p:sldId id="258" r:id="rId4"/>
    <p:sldId id="261" r:id="rId5"/>
    <p:sldId id="259" r:id="rId6"/>
    <p:sldId id="265" r:id="rId7"/>
    <p:sldId id="264" r:id="rId8"/>
    <p:sldId id="263" r:id="rId9"/>
    <p:sldId id="266"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09" autoAdjust="0"/>
    <p:restoredTop sz="94660"/>
  </p:normalViewPr>
  <p:slideViewPr>
    <p:cSldViewPr>
      <p:cViewPr varScale="1">
        <p:scale>
          <a:sx n="68" d="100"/>
          <a:sy n="68" d="100"/>
        </p:scale>
        <p:origin x="-143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95496A-A0CF-467B-BEE7-C13688A55EDA}" type="datetimeFigureOut">
              <a:rPr lang="en-GB" smtClean="0"/>
              <a:pPr/>
              <a:t>08/05/2018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82098C9-73D1-4BF6-955C-829FBD812A2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D37AD9F-706D-4F9F-A94D-8821287E832A}" type="datetimeFigureOut">
              <a:rPr lang="en-GB" smtClean="0"/>
              <a:pPr/>
              <a:t>08/05/2018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CA74D37-2669-4C3D-BAF5-2A3BF9CF66C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D37AD9F-706D-4F9F-A94D-8821287E832A}" type="datetimeFigureOut">
              <a:rPr lang="en-GB" smtClean="0"/>
              <a:pPr/>
              <a:t>08/05/2018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CA74D37-2669-4C3D-BAF5-2A3BF9CF66C1}"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D37AD9F-706D-4F9F-A94D-8821287E832A}" type="datetimeFigureOut">
              <a:rPr lang="en-GB" smtClean="0"/>
              <a:pPr/>
              <a:t>08/05/2018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CA74D37-2669-4C3D-BAF5-2A3BF9CF66C1}"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D37AD9F-706D-4F9F-A94D-8821287E832A}" type="datetimeFigureOut">
              <a:rPr lang="en-GB" smtClean="0"/>
              <a:pPr/>
              <a:t>08/05/2018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CA74D37-2669-4C3D-BAF5-2A3BF9CF66C1}"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D37AD9F-706D-4F9F-A94D-8821287E832A}" type="datetimeFigureOut">
              <a:rPr lang="en-GB" smtClean="0"/>
              <a:pPr/>
              <a:t>08/05/2018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ECA74D37-2669-4C3D-BAF5-2A3BF9CF66C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D37AD9F-706D-4F9F-A94D-8821287E832A}" type="datetimeFigureOut">
              <a:rPr lang="en-GB" smtClean="0"/>
              <a:pPr/>
              <a:t>08/05/2018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ECA74D37-2669-4C3D-BAF5-2A3BF9CF66C1}"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D37AD9F-706D-4F9F-A94D-8821287E832A}" type="datetimeFigureOut">
              <a:rPr lang="en-GB" smtClean="0"/>
              <a:pPr/>
              <a:t>08/05/2018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ECA74D37-2669-4C3D-BAF5-2A3BF9CF66C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D37AD9F-706D-4F9F-A94D-8821287E832A}" type="datetimeFigureOut">
              <a:rPr lang="en-GB" smtClean="0"/>
              <a:pPr/>
              <a:t>08/05/2018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CA74D37-2669-4C3D-BAF5-2A3BF9CF66C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D37AD9F-706D-4F9F-A94D-8821287E832A}" type="datetimeFigureOut">
              <a:rPr lang="en-GB" smtClean="0"/>
              <a:pPr/>
              <a:t>08/05/2018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CA74D37-2669-4C3D-BAF5-2A3BF9CF66C1}"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D37AD9F-706D-4F9F-A94D-8821287E832A}" type="datetimeFigureOut">
              <a:rPr lang="en-GB" smtClean="0"/>
              <a:pPr/>
              <a:t>08/05/2018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CA74D37-2669-4C3D-BAF5-2A3BF9CF66C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D37AD9F-706D-4F9F-A94D-8821287E832A}" type="datetimeFigureOut">
              <a:rPr lang="en-GB" smtClean="0"/>
              <a:pPr/>
              <a:t>08/05/2018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CA74D37-2669-4C3D-BAF5-2A3BF9CF66C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D37AD9F-706D-4F9F-A94D-8821287E832A}" type="datetimeFigureOut">
              <a:rPr lang="en-GB" smtClean="0"/>
              <a:pPr/>
              <a:t>08/05/2018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CA74D37-2669-4C3D-BAF5-2A3BF9CF66C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thoughtco.com/conflict-theory-3026622.%20Last%20accessed%2027/4/2"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836712"/>
            <a:ext cx="7772400" cy="1800200"/>
          </a:xfrm>
        </p:spPr>
        <p:txBody>
          <a:bodyPr>
            <a:normAutofit/>
          </a:bodyPr>
          <a:lstStyle/>
          <a:p>
            <a:r>
              <a:rPr lang="en-GB" dirty="0" smtClean="0"/>
              <a:t>Describe and explain a theory of your choice </a:t>
            </a:r>
            <a:endParaRPr lang="en-GB" dirty="0"/>
          </a:p>
        </p:txBody>
      </p:sp>
      <p:sp>
        <p:nvSpPr>
          <p:cNvPr id="4" name="Rectangle 3"/>
          <p:cNvSpPr/>
          <p:nvPr/>
        </p:nvSpPr>
        <p:spPr>
          <a:xfrm>
            <a:off x="6084168" y="5013176"/>
            <a:ext cx="2642592" cy="14904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Nakita Sweetland </a:t>
            </a:r>
          </a:p>
          <a:p>
            <a:pPr algn="ctr"/>
            <a:r>
              <a:rPr lang="en-GB" dirty="0" smtClean="0">
                <a:solidFill>
                  <a:schemeClr val="tx1"/>
                </a:solidFill>
              </a:rPr>
              <a:t>SJSI4017</a:t>
            </a:r>
            <a:endParaRPr lang="en-GB" dirty="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514350" indent="-514350">
              <a:buFont typeface="+mj-lt"/>
              <a:buAutoNum type="arabicPeriod"/>
            </a:pPr>
            <a:r>
              <a:rPr lang="en-GB" dirty="0" smtClean="0"/>
              <a:t>The definition of social constructionism </a:t>
            </a:r>
          </a:p>
          <a:p>
            <a:pPr marL="514350" indent="-514350">
              <a:buFont typeface="+mj-lt"/>
              <a:buAutoNum type="arabicPeriod"/>
            </a:pPr>
            <a:r>
              <a:rPr lang="en-GB" dirty="0" smtClean="0"/>
              <a:t>Karl Marx The conflict theory </a:t>
            </a:r>
          </a:p>
          <a:p>
            <a:pPr marL="514350" indent="-514350">
              <a:buFont typeface="+mj-lt"/>
              <a:buAutoNum type="arabicPeriod"/>
            </a:pPr>
            <a:r>
              <a:rPr lang="en-GB" dirty="0" smtClean="0"/>
              <a:t>Lev Vygotsky Social development theory</a:t>
            </a:r>
          </a:p>
          <a:p>
            <a:pPr marL="514350" indent="-514350">
              <a:buFont typeface="+mj-lt"/>
              <a:buAutoNum type="arabicPeriod"/>
            </a:pPr>
            <a:r>
              <a:rPr lang="en-GB" dirty="0" smtClean="0"/>
              <a:t>Inequalities and social divisions </a:t>
            </a:r>
          </a:p>
          <a:p>
            <a:pPr marL="514350" indent="-514350">
              <a:buFont typeface="+mj-lt"/>
              <a:buAutoNum type="arabicPeriod"/>
            </a:pPr>
            <a:r>
              <a:rPr lang="en-GB" dirty="0" smtClean="0"/>
              <a:t>Conclusion </a:t>
            </a:r>
          </a:p>
          <a:p>
            <a:pPr marL="514350" indent="-514350">
              <a:buNone/>
            </a:pPr>
            <a:endParaRPr lang="en-GB" dirty="0" smtClean="0"/>
          </a:p>
          <a:p>
            <a:pPr marL="514350" indent="-514350">
              <a:buNone/>
            </a:pPr>
            <a:endParaRPr lang="en-GB" dirty="0" smtClean="0"/>
          </a:p>
        </p:txBody>
      </p:sp>
      <p:sp>
        <p:nvSpPr>
          <p:cNvPr id="2" name="Title 1"/>
          <p:cNvSpPr>
            <a:spLocks noGrp="1"/>
          </p:cNvSpPr>
          <p:nvPr>
            <p:ph type="title"/>
          </p:nvPr>
        </p:nvSpPr>
        <p:spPr>
          <a:xfrm>
            <a:off x="457200" y="274638"/>
            <a:ext cx="4042792" cy="1143000"/>
          </a:xfrm>
        </p:spPr>
        <p:txBody>
          <a:bodyPr/>
          <a:lstStyle/>
          <a:p>
            <a:r>
              <a:rPr lang="en-GB" dirty="0" smtClean="0"/>
              <a:t>Contents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definition of </a:t>
            </a:r>
            <a:br>
              <a:rPr lang="en-GB" dirty="0" smtClean="0"/>
            </a:br>
            <a:r>
              <a:rPr lang="en-GB" dirty="0" smtClean="0"/>
              <a:t>social constructionism</a:t>
            </a:r>
            <a:endParaRPr lang="en-GB" dirty="0"/>
          </a:p>
        </p:txBody>
      </p:sp>
      <p:sp>
        <p:nvSpPr>
          <p:cNvPr id="4" name="Oval 3"/>
          <p:cNvSpPr/>
          <p:nvPr/>
        </p:nvSpPr>
        <p:spPr>
          <a:xfrm>
            <a:off x="251520" y="1772816"/>
            <a:ext cx="4139952" cy="21385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a:t>
            </a:r>
            <a:r>
              <a:rPr lang="en-GB" i="1" dirty="0" smtClean="0">
                <a:solidFill>
                  <a:schemeClr val="tx1"/>
                </a:solidFill>
                <a:latin typeface="Times New Roman" pitchFamily="18" charset="0"/>
                <a:cs typeface="Times New Roman" pitchFamily="18" charset="0"/>
              </a:rPr>
              <a:t>Do individuals determine society or does society determine individuals</a:t>
            </a:r>
            <a:r>
              <a:rPr lang="en-GB" dirty="0" smtClean="0">
                <a:solidFill>
                  <a:schemeClr val="tx1"/>
                </a:solidFill>
                <a:latin typeface="Times New Roman" pitchFamily="18" charset="0"/>
                <a:cs typeface="Times New Roman" pitchFamily="18" charset="0"/>
              </a:rPr>
              <a:t>’ (Burr, 1995, p65)</a:t>
            </a:r>
            <a:endParaRPr lang="en-GB" dirty="0">
              <a:solidFill>
                <a:schemeClr val="tx1"/>
              </a:solidFill>
              <a:latin typeface="Times New Roman" pitchFamily="18" charset="0"/>
              <a:cs typeface="Times New Roman" pitchFamily="18" charset="0"/>
            </a:endParaRPr>
          </a:p>
        </p:txBody>
      </p:sp>
      <p:sp>
        <p:nvSpPr>
          <p:cNvPr id="5" name="Oval 4"/>
          <p:cNvSpPr/>
          <p:nvPr/>
        </p:nvSpPr>
        <p:spPr>
          <a:xfrm>
            <a:off x="2555776" y="4149080"/>
            <a:ext cx="4032448" cy="20162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schemeClr val="tx1"/>
                </a:solidFill>
                <a:latin typeface="Times New Roman" pitchFamily="18" charset="0"/>
                <a:cs typeface="Times New Roman" pitchFamily="18" charset="0"/>
              </a:rPr>
              <a:t>‘We are humans who are constructed through our inherent immersion in a shared experiential world with other people</a:t>
            </a:r>
            <a:r>
              <a:rPr lang="en-GB" dirty="0" smtClean="0">
                <a:solidFill>
                  <a:schemeClr val="tx1"/>
                </a:solidFill>
              </a:rPr>
              <a:t>’ (</a:t>
            </a:r>
            <a:r>
              <a:rPr lang="en-GB" dirty="0" smtClean="0">
                <a:solidFill>
                  <a:schemeClr val="tx1"/>
                </a:solidFill>
                <a:latin typeface="Times New Roman" pitchFamily="18" charset="0"/>
                <a:cs typeface="Times New Roman" pitchFamily="18" charset="0"/>
              </a:rPr>
              <a:t>Lock and Strong, 2010, p5)</a:t>
            </a:r>
            <a:endParaRPr lang="en-GB" dirty="0">
              <a:solidFill>
                <a:schemeClr val="tx1"/>
              </a:solidFill>
              <a:latin typeface="Times New Roman" pitchFamily="18" charset="0"/>
              <a:cs typeface="Times New Roman" pitchFamily="18" charset="0"/>
            </a:endParaRPr>
          </a:p>
        </p:txBody>
      </p:sp>
      <p:sp>
        <p:nvSpPr>
          <p:cNvPr id="6" name="Oval 5"/>
          <p:cNvSpPr/>
          <p:nvPr/>
        </p:nvSpPr>
        <p:spPr>
          <a:xfrm>
            <a:off x="5148064" y="1916832"/>
            <a:ext cx="3672408" cy="19945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schemeClr val="tx1"/>
                </a:solidFill>
                <a:latin typeface="Times New Roman" pitchFamily="18" charset="0"/>
                <a:cs typeface="Times New Roman" pitchFamily="18" charset="0"/>
              </a:rPr>
              <a:t>‘Social constructionism can be no more than a illusion or misconception’ </a:t>
            </a:r>
            <a:r>
              <a:rPr lang="en-GB" dirty="0" smtClean="0">
                <a:solidFill>
                  <a:schemeClr val="tx1"/>
                </a:solidFill>
                <a:latin typeface="Times New Roman" pitchFamily="18" charset="0"/>
                <a:cs typeface="Times New Roman" pitchFamily="18" charset="0"/>
              </a:rPr>
              <a:t>(Burr, 1995, p66)</a:t>
            </a:r>
            <a:r>
              <a:rPr lang="en-GB" dirty="0" smtClean="0">
                <a:solidFill>
                  <a:schemeClr val="tx1"/>
                </a:solidFill>
              </a:rPr>
              <a:t>.</a:t>
            </a:r>
          </a:p>
          <a:p>
            <a:pPr algn="ctr"/>
            <a:endParaRPr lang="en-GB" dirty="0">
              <a:solidFill>
                <a:schemeClr val="tx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2664296" cy="1143000"/>
          </a:xfrm>
        </p:spPr>
        <p:txBody>
          <a:bodyPr>
            <a:normAutofit/>
          </a:bodyPr>
          <a:lstStyle/>
          <a:p>
            <a:r>
              <a:rPr lang="en-GB" dirty="0" smtClean="0"/>
              <a:t>Karl Marx </a:t>
            </a:r>
            <a:endParaRPr lang="en-GB" dirty="0"/>
          </a:p>
        </p:txBody>
      </p:sp>
      <p:sp>
        <p:nvSpPr>
          <p:cNvPr id="6" name="Oval 5"/>
          <p:cNvSpPr/>
          <p:nvPr/>
        </p:nvSpPr>
        <p:spPr>
          <a:xfrm>
            <a:off x="323528" y="1340768"/>
            <a:ext cx="3672408" cy="23042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schemeClr val="tx1"/>
                </a:solidFill>
                <a:latin typeface="Times New Roman" pitchFamily="18" charset="0"/>
                <a:cs typeface="Times New Roman" pitchFamily="18" charset="0"/>
              </a:rPr>
              <a:t>‘Tension and conflict that arises when resources, status and power are unevenly distributed between groups in society’ </a:t>
            </a:r>
            <a:r>
              <a:rPr lang="en-GB" dirty="0" smtClean="0">
                <a:solidFill>
                  <a:schemeClr val="tx1"/>
                </a:solidFill>
                <a:latin typeface="Times New Roman" pitchFamily="18" charset="0"/>
                <a:cs typeface="Times New Roman" pitchFamily="18" charset="0"/>
              </a:rPr>
              <a:t>(Crossman, 2018).</a:t>
            </a:r>
            <a:endParaRPr lang="en-GB" i="1" dirty="0">
              <a:solidFill>
                <a:schemeClr val="tx1"/>
              </a:solidFill>
              <a:latin typeface="Times New Roman" pitchFamily="18" charset="0"/>
              <a:cs typeface="Times New Roman" pitchFamily="18" charset="0"/>
            </a:endParaRPr>
          </a:p>
        </p:txBody>
      </p:sp>
      <p:sp>
        <p:nvSpPr>
          <p:cNvPr id="10" name="Oval 9"/>
          <p:cNvSpPr/>
          <p:nvPr/>
        </p:nvSpPr>
        <p:spPr>
          <a:xfrm>
            <a:off x="5148064" y="3284984"/>
            <a:ext cx="3456384" cy="23545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schemeClr val="tx1"/>
                </a:solidFill>
                <a:latin typeface="Times New Roman" pitchFamily="18" charset="0"/>
                <a:cs typeface="Times New Roman" pitchFamily="18" charset="0"/>
              </a:rPr>
              <a:t>‘community plays a central role in the process of making meaning’ </a:t>
            </a:r>
            <a:r>
              <a:rPr lang="en-GB" dirty="0" smtClean="0">
                <a:solidFill>
                  <a:schemeClr val="tx1"/>
                </a:solidFill>
                <a:latin typeface="Times New Roman" pitchFamily="18" charset="0"/>
                <a:cs typeface="Times New Roman" pitchFamily="18" charset="0"/>
              </a:rPr>
              <a:t>(McLeod, 2014).</a:t>
            </a:r>
            <a:endParaRPr lang="en-GB" dirty="0">
              <a:solidFill>
                <a:schemeClr val="tx1"/>
              </a:solidFill>
              <a:latin typeface="Times New Roman" pitchFamily="18" charset="0"/>
              <a:cs typeface="Times New Roman" pitchFamily="18" charset="0"/>
            </a:endParaRPr>
          </a:p>
        </p:txBody>
      </p:sp>
      <p:sp>
        <p:nvSpPr>
          <p:cNvPr id="8" name="TextBox 7"/>
          <p:cNvSpPr txBox="1"/>
          <p:nvPr/>
        </p:nvSpPr>
        <p:spPr>
          <a:xfrm>
            <a:off x="5076056" y="2132856"/>
            <a:ext cx="3641115" cy="723275"/>
          </a:xfrm>
          <a:prstGeom prst="rect">
            <a:avLst/>
          </a:prstGeom>
          <a:noFill/>
        </p:spPr>
        <p:txBody>
          <a:bodyPr wrap="square" rtlCol="0">
            <a:spAutoFit/>
          </a:bodyPr>
          <a:lstStyle/>
          <a:p>
            <a:r>
              <a:rPr lang="en-GB" sz="4100" dirty="0" smtClean="0">
                <a:solidFill>
                  <a:schemeClr val="tx1">
                    <a:lumMod val="75000"/>
                    <a:lumOff val="25000"/>
                  </a:schemeClr>
                </a:solidFill>
              </a:rPr>
              <a:t>Lev Vygotsky </a:t>
            </a:r>
            <a:endParaRPr lang="en-GB" sz="4100"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normAutofit fontScale="90000"/>
          </a:bodyPr>
          <a:lstStyle/>
          <a:p>
            <a:r>
              <a:rPr lang="en-GB" dirty="0" smtClean="0"/>
              <a:t>The inequalities and social divisions </a:t>
            </a:r>
            <a:endParaRPr lang="en-GB" dirty="0"/>
          </a:p>
        </p:txBody>
      </p:sp>
      <p:sp>
        <p:nvSpPr>
          <p:cNvPr id="4" name="Oval 3"/>
          <p:cNvSpPr/>
          <p:nvPr/>
        </p:nvSpPr>
        <p:spPr>
          <a:xfrm>
            <a:off x="179512" y="1844824"/>
            <a:ext cx="4104456" cy="23762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a:t>
            </a:r>
            <a:r>
              <a:rPr lang="en-GB" i="1" dirty="0" smtClean="0">
                <a:solidFill>
                  <a:schemeClr val="tx1"/>
                </a:solidFill>
                <a:latin typeface="Times New Roman" pitchFamily="18" charset="0"/>
                <a:cs typeface="Times New Roman" pitchFamily="18" charset="0"/>
              </a:rPr>
              <a:t>The bottom-up view, worse still, cannot accommodate any kind of social constructionism</a:t>
            </a:r>
            <a:r>
              <a:rPr lang="en-GB" dirty="0" smtClean="0">
                <a:solidFill>
                  <a:schemeClr val="tx1"/>
                </a:solidFill>
                <a:latin typeface="Times New Roman" pitchFamily="18" charset="0"/>
                <a:cs typeface="Times New Roman" pitchFamily="18" charset="0"/>
              </a:rPr>
              <a:t>’ (Burr, 1995, p66).</a:t>
            </a:r>
            <a:endParaRPr lang="en-GB" dirty="0">
              <a:solidFill>
                <a:schemeClr val="tx1"/>
              </a:solidFill>
              <a:latin typeface="Times New Roman" pitchFamily="18" charset="0"/>
              <a:cs typeface="Times New Roman" pitchFamily="18" charset="0"/>
            </a:endParaRPr>
          </a:p>
        </p:txBody>
      </p:sp>
      <p:sp>
        <p:nvSpPr>
          <p:cNvPr id="5" name="Oval 4"/>
          <p:cNvSpPr/>
          <p:nvPr/>
        </p:nvSpPr>
        <p:spPr>
          <a:xfrm>
            <a:off x="2987824" y="4293096"/>
            <a:ext cx="3816424" cy="21602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latin typeface="Times New Roman" pitchFamily="18" charset="0"/>
                <a:cs typeface="Times New Roman" pitchFamily="18" charset="0"/>
              </a:rPr>
              <a:t>‘</a:t>
            </a:r>
            <a:r>
              <a:rPr lang="en-GB" i="1" dirty="0" smtClean="0">
                <a:solidFill>
                  <a:schemeClr val="tx1"/>
                </a:solidFill>
                <a:latin typeface="Times New Roman" pitchFamily="18" charset="0"/>
                <a:cs typeface="Times New Roman" pitchFamily="18" charset="0"/>
              </a:rPr>
              <a:t>Privileging the subjective point of view and rejects any purely structuralist biases</a:t>
            </a:r>
            <a:r>
              <a:rPr lang="en-GB" dirty="0" smtClean="0">
                <a:solidFill>
                  <a:schemeClr val="tx1"/>
                </a:solidFill>
                <a:latin typeface="Times New Roman" pitchFamily="18" charset="0"/>
                <a:cs typeface="Times New Roman" pitchFamily="18" charset="0"/>
              </a:rPr>
              <a:t>’ (Polizzi, 2016, p1-2)</a:t>
            </a:r>
            <a:endParaRPr lang="en-GB" dirty="0">
              <a:solidFill>
                <a:schemeClr val="tx1"/>
              </a:solidFill>
              <a:latin typeface="Times New Roman" pitchFamily="18" charset="0"/>
              <a:cs typeface="Times New Roman" pitchFamily="18" charset="0"/>
            </a:endParaRPr>
          </a:p>
        </p:txBody>
      </p:sp>
      <p:sp>
        <p:nvSpPr>
          <p:cNvPr id="6" name="Oval 5"/>
          <p:cNvSpPr/>
          <p:nvPr/>
        </p:nvSpPr>
        <p:spPr>
          <a:xfrm>
            <a:off x="4932040" y="1844824"/>
            <a:ext cx="3794720" cy="21385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schemeClr val="tx1"/>
                </a:solidFill>
                <a:latin typeface="Times New Roman" pitchFamily="18" charset="0"/>
                <a:cs typeface="Times New Roman" pitchFamily="18" charset="0"/>
              </a:rPr>
              <a:t>‘Karl Marx insights are today more true than in his own time’ </a:t>
            </a:r>
            <a:r>
              <a:rPr lang="en-GB" dirty="0" smtClean="0">
                <a:solidFill>
                  <a:schemeClr val="tx1"/>
                </a:solidFill>
                <a:latin typeface="Times New Roman" pitchFamily="18" charset="0"/>
                <a:cs typeface="Times New Roman" pitchFamily="18" charset="0"/>
              </a:rPr>
              <a:t>(Zizek, 2018).</a:t>
            </a:r>
          </a:p>
          <a:p>
            <a:pPr algn="ctr"/>
            <a:endParaRPr lang="en-GB"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Conclusion </a:t>
            </a:r>
            <a:endParaRPr lang="en-GB" dirty="0"/>
          </a:p>
        </p:txBody>
      </p:sp>
      <p:sp>
        <p:nvSpPr>
          <p:cNvPr id="6" name="Oval 5"/>
          <p:cNvSpPr/>
          <p:nvPr/>
        </p:nvSpPr>
        <p:spPr>
          <a:xfrm>
            <a:off x="1979712" y="1556792"/>
            <a:ext cx="4824536" cy="37444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schemeClr val="tx1"/>
                </a:solidFill>
                <a:latin typeface="Times New Roman" pitchFamily="18" charset="0"/>
                <a:cs typeface="Times New Roman" pitchFamily="18" charset="0"/>
              </a:rPr>
              <a:t>‘within this view, it is once again difficult to conceptualise individuals as having basic human agency, as having the capacity, through their own actions, to change the face of society which they live’ </a:t>
            </a:r>
            <a:r>
              <a:rPr lang="en-GB" dirty="0" smtClean="0">
                <a:solidFill>
                  <a:schemeClr val="tx1"/>
                </a:solidFill>
                <a:latin typeface="Times New Roman" pitchFamily="18" charset="0"/>
                <a:cs typeface="Times New Roman" pitchFamily="18" charset="0"/>
              </a:rPr>
              <a:t>(Burr, 1995, p65)</a:t>
            </a:r>
          </a:p>
          <a:p>
            <a:pPr algn="ctr"/>
            <a:endParaRPr lang="en-GB" dirty="0">
              <a:solidFill>
                <a:schemeClr val="tx1"/>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2132856"/>
            <a:ext cx="8229600" cy="2151112"/>
          </a:xfrm>
        </p:spPr>
        <p:txBody>
          <a:bodyPr>
            <a:normAutofit/>
          </a:bodyPr>
          <a:lstStyle/>
          <a:p>
            <a:r>
              <a:rPr lang="en-GB" dirty="0" smtClean="0"/>
              <a:t>      Thank you for listening</a:t>
            </a:r>
            <a:br>
              <a:rPr lang="en-GB" dirty="0" smtClean="0"/>
            </a:br>
            <a:r>
              <a:rPr lang="en-GB" dirty="0" smtClean="0"/>
              <a:t>           Any questions ? </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96752"/>
            <a:ext cx="8229600" cy="5184576"/>
          </a:xfrm>
        </p:spPr>
        <p:txBody>
          <a:bodyPr>
            <a:normAutofit lnSpcReduction="10000"/>
          </a:bodyPr>
          <a:lstStyle/>
          <a:p>
            <a:r>
              <a:rPr lang="en-GB" sz="2000" dirty="0" smtClean="0">
                <a:latin typeface="Times New Roman" pitchFamily="18" charset="0"/>
                <a:cs typeface="Times New Roman" pitchFamily="18" charset="0"/>
              </a:rPr>
              <a:t>Bartos, O, J., Wehr, P (2002). </a:t>
            </a:r>
            <a:r>
              <a:rPr lang="en-GB" sz="2000" i="1" dirty="0" smtClean="0">
                <a:latin typeface="Times New Roman" pitchFamily="18" charset="0"/>
                <a:cs typeface="Times New Roman" pitchFamily="18" charset="0"/>
              </a:rPr>
              <a:t>Using conflict theory</a:t>
            </a:r>
            <a:r>
              <a:rPr lang="en-GB" sz="2000" dirty="0" smtClean="0">
                <a:latin typeface="Times New Roman" pitchFamily="18" charset="0"/>
                <a:cs typeface="Times New Roman" pitchFamily="18" charset="0"/>
              </a:rPr>
              <a:t>. United Kingdom: The press syndicate. p1.</a:t>
            </a:r>
          </a:p>
          <a:p>
            <a:pPr>
              <a:buNone/>
            </a:pPr>
            <a:endParaRPr lang="en-GB" sz="2000" dirty="0" smtClean="0">
              <a:latin typeface="Times New Roman" pitchFamily="18" charset="0"/>
              <a:cs typeface="Times New Roman" pitchFamily="18" charset="0"/>
            </a:endParaRPr>
          </a:p>
          <a:p>
            <a:r>
              <a:rPr lang="en-GB" sz="2000" dirty="0" smtClean="0">
                <a:latin typeface="Times New Roman" pitchFamily="18" charset="0"/>
                <a:cs typeface="Times New Roman" pitchFamily="18" charset="0"/>
              </a:rPr>
              <a:t>Burr, V (1995). </a:t>
            </a:r>
            <a:r>
              <a:rPr lang="en-GB" sz="2000" i="1" dirty="0" smtClean="0">
                <a:latin typeface="Times New Roman" pitchFamily="18" charset="0"/>
                <a:cs typeface="Times New Roman" pitchFamily="18" charset="0"/>
              </a:rPr>
              <a:t>An introduction to social constructionism</a:t>
            </a:r>
            <a:r>
              <a:rPr lang="en-GB" sz="2000" dirty="0" smtClean="0">
                <a:latin typeface="Times New Roman" pitchFamily="18" charset="0"/>
                <a:cs typeface="Times New Roman" pitchFamily="18" charset="0"/>
              </a:rPr>
              <a:t>. London: Routledge. p65-66</a:t>
            </a:r>
            <a:r>
              <a:rPr lang="en-GB" dirty="0" smtClean="0"/>
              <a:t>.</a:t>
            </a:r>
          </a:p>
          <a:p>
            <a:pPr>
              <a:buNone/>
            </a:pPr>
            <a:endParaRPr lang="en-GB" dirty="0" smtClean="0"/>
          </a:p>
          <a:p>
            <a:r>
              <a:rPr lang="en-GB" sz="2000" dirty="0" smtClean="0">
                <a:latin typeface="Times New Roman" pitchFamily="18" charset="0"/>
                <a:cs typeface="Times New Roman" pitchFamily="18" charset="0"/>
              </a:rPr>
              <a:t>Crossman, A. (2018). </a:t>
            </a:r>
            <a:r>
              <a:rPr lang="en-GB" sz="2000" i="1" dirty="0" smtClean="0">
                <a:latin typeface="Times New Roman" pitchFamily="18" charset="0"/>
                <a:cs typeface="Times New Roman" pitchFamily="18" charset="0"/>
              </a:rPr>
              <a:t>Understanding conflict theory.</a:t>
            </a:r>
            <a:r>
              <a:rPr lang="en-GB" sz="2000" dirty="0" smtClean="0">
                <a:latin typeface="Times New Roman" pitchFamily="18" charset="0"/>
                <a:cs typeface="Times New Roman" pitchFamily="18" charset="0"/>
              </a:rPr>
              <a:t> Available: </a:t>
            </a:r>
            <a:r>
              <a:rPr lang="en-GB" sz="2000" dirty="0" smtClean="0">
                <a:latin typeface="Times New Roman" pitchFamily="18" charset="0"/>
                <a:cs typeface="Times New Roman" pitchFamily="18" charset="0"/>
                <a:hlinkClick r:id="rId2"/>
              </a:rPr>
              <a:t>https://www.thoughtco.com/conflict-theory-3026622. Last accessed 27/4/2</a:t>
            </a:r>
            <a:endParaRPr lang="en-GB" sz="2000" dirty="0" smtClean="0">
              <a:latin typeface="Times New Roman" pitchFamily="18" charset="0"/>
              <a:cs typeface="Times New Roman" pitchFamily="18" charset="0"/>
            </a:endParaRPr>
          </a:p>
          <a:p>
            <a:pPr>
              <a:buNone/>
            </a:pPr>
            <a:endParaRPr lang="en-GB" sz="2000" dirty="0" smtClean="0">
              <a:latin typeface="Times New Roman" pitchFamily="18" charset="0"/>
              <a:cs typeface="Times New Roman" pitchFamily="18" charset="0"/>
            </a:endParaRPr>
          </a:p>
          <a:p>
            <a:r>
              <a:rPr lang="en-GB" sz="2000" dirty="0" smtClean="0">
                <a:latin typeface="Times New Roman" pitchFamily="18" charset="0"/>
                <a:cs typeface="Times New Roman" pitchFamily="18" charset="0"/>
              </a:rPr>
              <a:t>Elder-Vass, D (2012). </a:t>
            </a:r>
            <a:r>
              <a:rPr lang="en-GB" sz="2000" i="1" dirty="0" smtClean="0">
                <a:latin typeface="Times New Roman" pitchFamily="18" charset="0"/>
                <a:cs typeface="Times New Roman" pitchFamily="18" charset="0"/>
              </a:rPr>
              <a:t>The reality of social construction </a:t>
            </a:r>
            <a:r>
              <a:rPr lang="en-GB" sz="2000" dirty="0" smtClean="0">
                <a:latin typeface="Times New Roman" pitchFamily="18" charset="0"/>
                <a:cs typeface="Times New Roman" pitchFamily="18" charset="0"/>
              </a:rPr>
              <a:t>. Cambridge: Cambridge University press. p37.</a:t>
            </a:r>
          </a:p>
          <a:p>
            <a:endParaRPr lang="en-GB" sz="2000" dirty="0" smtClean="0">
              <a:latin typeface="Times New Roman" pitchFamily="18" charset="0"/>
              <a:cs typeface="Times New Roman" pitchFamily="18" charset="0"/>
            </a:endParaRPr>
          </a:p>
          <a:p>
            <a:r>
              <a:rPr lang="en-GB" sz="2000" dirty="0" smtClean="0">
                <a:latin typeface="Times New Roman" pitchFamily="18" charset="0"/>
                <a:cs typeface="Times New Roman" pitchFamily="18" charset="0"/>
              </a:rPr>
              <a:t>Instructional design. (2018). </a:t>
            </a:r>
            <a:r>
              <a:rPr lang="en-GB" sz="2000" i="1" dirty="0" smtClean="0">
                <a:latin typeface="Times New Roman" pitchFamily="18" charset="0"/>
                <a:cs typeface="Times New Roman" pitchFamily="18" charset="0"/>
              </a:rPr>
              <a:t>social development theory lev vygotsky.</a:t>
            </a:r>
            <a:r>
              <a:rPr lang="en-GB" sz="2000" dirty="0" smtClean="0">
                <a:latin typeface="Times New Roman" pitchFamily="18" charset="0"/>
                <a:cs typeface="Times New Roman" pitchFamily="18" charset="0"/>
              </a:rPr>
              <a:t> Available: instructionaldesign.org/theories/social-development/. Last accessed 24/04/2018</a:t>
            </a:r>
          </a:p>
        </p:txBody>
      </p:sp>
      <p:sp>
        <p:nvSpPr>
          <p:cNvPr id="2" name="Title 1"/>
          <p:cNvSpPr>
            <a:spLocks noGrp="1"/>
          </p:cNvSpPr>
          <p:nvPr>
            <p:ph type="title"/>
          </p:nvPr>
        </p:nvSpPr>
        <p:spPr>
          <a:xfrm>
            <a:off x="467544" y="188640"/>
            <a:ext cx="8229600" cy="1066130"/>
          </a:xfrm>
        </p:spPr>
        <p:txBody>
          <a:bodyPr/>
          <a:lstStyle/>
          <a:p>
            <a:r>
              <a:rPr lang="en-GB" dirty="0" smtClean="0"/>
              <a:t>Reference list</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000" dirty="0" smtClean="0">
                <a:latin typeface="Times New Roman" pitchFamily="18" charset="0"/>
                <a:cs typeface="Times New Roman" pitchFamily="18" charset="0"/>
              </a:rPr>
              <a:t>Lock, A., Strong, T (2010). </a:t>
            </a:r>
            <a:r>
              <a:rPr lang="en-GB" sz="2000" i="1" dirty="0" smtClean="0">
                <a:latin typeface="Times New Roman" pitchFamily="18" charset="0"/>
                <a:cs typeface="Times New Roman" pitchFamily="18" charset="0"/>
              </a:rPr>
              <a:t>Social constructionism: sources and stirrings in theory and practice </a:t>
            </a:r>
            <a:r>
              <a:rPr lang="en-GB" sz="2000" dirty="0" smtClean="0">
                <a:latin typeface="Times New Roman" pitchFamily="18" charset="0"/>
                <a:cs typeface="Times New Roman" pitchFamily="18" charset="0"/>
              </a:rPr>
              <a:t>. USA: Cambridge university press. p5.</a:t>
            </a:r>
          </a:p>
          <a:p>
            <a:endParaRPr lang="en-GB" sz="2000" dirty="0" smtClean="0">
              <a:latin typeface="Times New Roman" pitchFamily="18" charset="0"/>
              <a:cs typeface="Times New Roman" pitchFamily="18" charset="0"/>
            </a:endParaRPr>
          </a:p>
          <a:p>
            <a:r>
              <a:rPr lang="en-GB" sz="2000" dirty="0" smtClean="0">
                <a:latin typeface="Times New Roman" pitchFamily="18" charset="0"/>
                <a:cs typeface="Times New Roman" pitchFamily="18" charset="0"/>
              </a:rPr>
              <a:t>McLeod, S. (2014). </a:t>
            </a:r>
            <a:r>
              <a:rPr lang="en-GB" sz="2000" i="1" dirty="0" smtClean="0">
                <a:latin typeface="Times New Roman" pitchFamily="18" charset="0"/>
                <a:cs typeface="Times New Roman" pitchFamily="18" charset="0"/>
              </a:rPr>
              <a:t>Lev Vygotsky.</a:t>
            </a:r>
            <a:r>
              <a:rPr lang="en-GB" sz="2000" dirty="0" smtClean="0">
                <a:latin typeface="Times New Roman" pitchFamily="18" charset="0"/>
                <a:cs typeface="Times New Roman" pitchFamily="18" charset="0"/>
              </a:rPr>
              <a:t> Available: https://www.simplypsychology.org/vygotsky.html. Last accessed 20/04/2018.</a:t>
            </a:r>
          </a:p>
          <a:p>
            <a:pPr>
              <a:buNone/>
            </a:pPr>
            <a:endParaRPr lang="en-GB" sz="2000" dirty="0" smtClean="0">
              <a:latin typeface="Times New Roman" pitchFamily="18" charset="0"/>
              <a:cs typeface="Times New Roman" pitchFamily="18" charset="0"/>
            </a:endParaRPr>
          </a:p>
          <a:p>
            <a:r>
              <a:rPr lang="en-GB" sz="2000" dirty="0" smtClean="0">
                <a:latin typeface="Times New Roman" pitchFamily="18" charset="0"/>
                <a:cs typeface="Times New Roman" pitchFamily="18" charset="0"/>
              </a:rPr>
              <a:t>Polizzi, D (2016). </a:t>
            </a:r>
            <a:r>
              <a:rPr lang="en-GB" sz="2000" i="1" dirty="0" smtClean="0">
                <a:latin typeface="Times New Roman" pitchFamily="18" charset="0"/>
                <a:cs typeface="Times New Roman" pitchFamily="18" charset="0"/>
              </a:rPr>
              <a:t>A philosophy of the social construction of crime</a:t>
            </a:r>
            <a:r>
              <a:rPr lang="en-GB" sz="2000" dirty="0" smtClean="0">
                <a:latin typeface="Times New Roman" pitchFamily="18" charset="0"/>
                <a:cs typeface="Times New Roman" pitchFamily="18" charset="0"/>
              </a:rPr>
              <a:t>. Great Britain: Policy press. p1-2.</a:t>
            </a:r>
          </a:p>
          <a:p>
            <a:endParaRPr lang="en-GB" sz="2000" dirty="0" smtClean="0">
              <a:latin typeface="Times New Roman" pitchFamily="18" charset="0"/>
              <a:cs typeface="Times New Roman" pitchFamily="18" charset="0"/>
            </a:endParaRPr>
          </a:p>
          <a:p>
            <a:r>
              <a:rPr lang="en-GB" sz="2000" dirty="0" smtClean="0">
                <a:latin typeface="Times New Roman" pitchFamily="18" charset="0"/>
                <a:cs typeface="Times New Roman" pitchFamily="18" charset="0"/>
              </a:rPr>
              <a:t>Zizek, S. (2018). </a:t>
            </a:r>
            <a:r>
              <a:rPr lang="en-GB" sz="2000" i="1" dirty="0" smtClean="0">
                <a:latin typeface="Times New Roman" pitchFamily="18" charset="0"/>
                <a:cs typeface="Times New Roman" pitchFamily="18" charset="0"/>
              </a:rPr>
              <a:t>2OO years later, we can say that Marx was very often right .</a:t>
            </a:r>
            <a:r>
              <a:rPr lang="en-GB" sz="2000" dirty="0" smtClean="0">
                <a:latin typeface="Times New Roman" pitchFamily="18" charset="0"/>
                <a:cs typeface="Times New Roman" pitchFamily="18" charset="0"/>
              </a:rPr>
              <a:t> Available: https://www.independent.co.uk/voices/karl-marx-200-years-uk-politics-elections-working-class-slavoj-zizek-a8335931.html. Last accessed 24/04/2018</a:t>
            </a:r>
          </a:p>
          <a:p>
            <a:endParaRPr lang="en-GB" dirty="0"/>
          </a:p>
        </p:txBody>
      </p:sp>
      <p:sp>
        <p:nvSpPr>
          <p:cNvPr id="3" name="Title 2"/>
          <p:cNvSpPr>
            <a:spLocks noGrp="1"/>
          </p:cNvSpPr>
          <p:nvPr>
            <p:ph type="title"/>
          </p:nvPr>
        </p:nvSpPr>
        <p:spPr/>
        <p:txBody>
          <a:bodyPr/>
          <a:lstStyle/>
          <a:p>
            <a:r>
              <a:rPr lang="en-GB" dirty="0" smtClean="0"/>
              <a:t>References list continued</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6851</TotalTime>
  <Words>478</Words>
  <Application>Microsoft Office PowerPoint</Application>
  <PresentationFormat>On-screen Show (4:3)</PresentationFormat>
  <Paragraphs>42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Concourse</vt:lpstr>
      <vt:lpstr>Describe and explain a theory of your choice </vt:lpstr>
      <vt:lpstr>Contents </vt:lpstr>
      <vt:lpstr>The definition of  social constructionism</vt:lpstr>
      <vt:lpstr>Karl Marx </vt:lpstr>
      <vt:lpstr>The inequalities and social divisions </vt:lpstr>
      <vt:lpstr>Conclusion </vt:lpstr>
      <vt:lpstr>      Thank you for listening            Any questions ? </vt:lpstr>
      <vt:lpstr>Reference list</vt:lpstr>
      <vt:lpstr>References list continued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User</cp:lastModifiedBy>
  <cp:revision>63</cp:revision>
  <dcterms:created xsi:type="dcterms:W3CDTF">2018-03-26T12:22:28Z</dcterms:created>
  <dcterms:modified xsi:type="dcterms:W3CDTF">2018-05-08T18:09:14Z</dcterms:modified>
</cp:coreProperties>
</file>