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6F35B-04AE-2B33-7344-DD012F7217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099380A-58DB-AADA-CF5B-7D6E6CF61C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CE674F5-6944-030D-7AC5-CFAAFDFB8B04}"/>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5" name="Footer Placeholder 4">
            <a:extLst>
              <a:ext uri="{FF2B5EF4-FFF2-40B4-BE49-F238E27FC236}">
                <a16:creationId xmlns:a16="http://schemas.microsoft.com/office/drawing/2014/main" id="{796AF5B2-6924-A0E4-F10B-123B1C06C5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625D12-99E3-49FE-A284-65F397480B49}"/>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254554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3D7A0-2973-B225-0457-7434C4642D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3A13DA-4259-437B-AEEC-2BED97BA17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298E7-F645-F21F-BE9E-09CE2DE00C3D}"/>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5" name="Footer Placeholder 4">
            <a:extLst>
              <a:ext uri="{FF2B5EF4-FFF2-40B4-BE49-F238E27FC236}">
                <a16:creationId xmlns:a16="http://schemas.microsoft.com/office/drawing/2014/main" id="{3563A06D-75B4-06E6-4316-13C0CFA4F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00B8D4-BDC2-EDC2-6257-9EC67954370F}"/>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2705044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6B92A-2EA5-EAD4-3F7B-1ADD7E7734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260C71-12D9-75E3-AE65-8B84E2D863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9717E1-592D-E9FD-32CC-0307AA37CD3C}"/>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5" name="Footer Placeholder 4">
            <a:extLst>
              <a:ext uri="{FF2B5EF4-FFF2-40B4-BE49-F238E27FC236}">
                <a16:creationId xmlns:a16="http://schemas.microsoft.com/office/drawing/2014/main" id="{6421A254-74C7-038A-2407-F3B7BAA672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276860-9013-10D7-3E9D-5504A8C095BD}"/>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397515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8ADB4-9619-421D-1688-890AE272804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A1F1B6-61E1-29EA-B0DA-B71E7005EC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29900FF-86CE-C84F-A2C7-2FB8F51F96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EBA9CF-AB70-DF29-7920-D0319CD471DD}"/>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6" name="Footer Placeholder 5">
            <a:extLst>
              <a:ext uri="{FF2B5EF4-FFF2-40B4-BE49-F238E27FC236}">
                <a16:creationId xmlns:a16="http://schemas.microsoft.com/office/drawing/2014/main" id="{B5F62B30-EE2F-47E7-248B-75452E02D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D1B9ED-7869-378F-CC60-A0C85E95E3E9}"/>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3366739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1AA07-699C-81A5-606E-026749CBB74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D54AD1B-A418-E863-67C0-7B238DAD6D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F162C6-E672-33FA-B0B8-513864EBDA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21B54EF-0EBB-0807-DA1F-E350146E5F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8F29A4-E8B5-76ED-4286-D15CB2FCD0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BE9B246-7729-DEB5-630C-FD1966F4BC38}"/>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8" name="Footer Placeholder 7">
            <a:extLst>
              <a:ext uri="{FF2B5EF4-FFF2-40B4-BE49-F238E27FC236}">
                <a16:creationId xmlns:a16="http://schemas.microsoft.com/office/drawing/2014/main" id="{8A8F24D4-DC8C-79F7-3283-31B8DBFE1F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8EB16F-FF55-1BAE-2344-CCA2B9792ADB}"/>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2710988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0B226-3E67-DF95-CA87-28D6092DC2D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859C6D3-12C5-ED3E-32BC-22454595BA99}"/>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4" name="Footer Placeholder 3">
            <a:extLst>
              <a:ext uri="{FF2B5EF4-FFF2-40B4-BE49-F238E27FC236}">
                <a16:creationId xmlns:a16="http://schemas.microsoft.com/office/drawing/2014/main" id="{62975DC8-A6FE-8D15-FEA0-A0DA842495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7BF9DC7-EDEC-C6BE-BB25-6087285488E5}"/>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2661277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0EB11D-5797-86F0-DB45-0AEFAE83258A}"/>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3" name="Footer Placeholder 2">
            <a:extLst>
              <a:ext uri="{FF2B5EF4-FFF2-40B4-BE49-F238E27FC236}">
                <a16:creationId xmlns:a16="http://schemas.microsoft.com/office/drawing/2014/main" id="{5192455C-FC9C-91B4-6714-E9BC6FEFB1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A8BBF0-67F0-7D6D-895B-9D0287E23842}"/>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612844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CC7E0-FB4C-E128-4094-DD83240674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0D2BC6A-41ED-D8C2-8200-F0AE6B0AE8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9B83461-88C1-B5AF-F1D8-1437158375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F49123-5496-0BBF-B742-33CE1414D811}"/>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6" name="Footer Placeholder 5">
            <a:extLst>
              <a:ext uri="{FF2B5EF4-FFF2-40B4-BE49-F238E27FC236}">
                <a16:creationId xmlns:a16="http://schemas.microsoft.com/office/drawing/2014/main" id="{33C4EDD2-3438-413B-4962-2C19641162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A5B9E7-1CC1-D2CA-A392-8816FB9A187F}"/>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240678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17AC3-AF95-BEC0-7E8A-9C77AA27C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DC883EF-A1EF-B463-51C4-90C856EC41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B59ADE-3D6E-6DFA-7FB2-D703AFE0E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36CAE9-055E-3754-3962-655A52A5403C}"/>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6" name="Footer Placeholder 5">
            <a:extLst>
              <a:ext uri="{FF2B5EF4-FFF2-40B4-BE49-F238E27FC236}">
                <a16:creationId xmlns:a16="http://schemas.microsoft.com/office/drawing/2014/main" id="{6B947208-3B8A-9B76-E625-EFB85345AC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145D98-CE93-F867-E3E1-0C04498F835A}"/>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3227248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B4A46-0E81-84FA-D383-82DF19B2FE3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9460BED-F774-4399-8F36-ABA7A2034F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63FFC2-4498-4D04-83A6-52A18BECAAFE}"/>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5" name="Footer Placeholder 4">
            <a:extLst>
              <a:ext uri="{FF2B5EF4-FFF2-40B4-BE49-F238E27FC236}">
                <a16:creationId xmlns:a16="http://schemas.microsoft.com/office/drawing/2014/main" id="{0E97F659-5712-695A-1BE7-B843971831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54E75A-1336-9EFA-2491-BD30D7B3E791}"/>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4115687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C8E6C-A7A7-7E51-7229-BDF76DC2157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9EC5C9-53FC-5B2A-78F3-BAAE9EC2A3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EE3AB-175D-6235-2589-0584FB409CCE}"/>
              </a:ext>
            </a:extLst>
          </p:cNvPr>
          <p:cNvSpPr>
            <a:spLocks noGrp="1"/>
          </p:cNvSpPr>
          <p:nvPr>
            <p:ph type="dt" sz="half" idx="10"/>
          </p:nvPr>
        </p:nvSpPr>
        <p:spPr/>
        <p:txBody>
          <a:bodyPr/>
          <a:lstStyle/>
          <a:p>
            <a:fld id="{95E53C4E-793F-4A81-BC08-60C3B06ECD6C}" type="datetimeFigureOut">
              <a:rPr lang="en-US" smtClean="0"/>
              <a:t>4/13/2023</a:t>
            </a:fld>
            <a:endParaRPr lang="en-US"/>
          </a:p>
        </p:txBody>
      </p:sp>
      <p:sp>
        <p:nvSpPr>
          <p:cNvPr id="5" name="Footer Placeholder 4">
            <a:extLst>
              <a:ext uri="{FF2B5EF4-FFF2-40B4-BE49-F238E27FC236}">
                <a16:creationId xmlns:a16="http://schemas.microsoft.com/office/drawing/2014/main" id="{2C058D15-E484-0FEF-6921-E71037BBD3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BE08E4-235A-59AD-78AB-7D6FB18B533D}"/>
              </a:ext>
            </a:extLst>
          </p:cNvPr>
          <p:cNvSpPr>
            <a:spLocks noGrp="1"/>
          </p:cNvSpPr>
          <p:nvPr>
            <p:ph type="sldNum" sz="quarter" idx="12"/>
          </p:nvPr>
        </p:nvSpPr>
        <p:spPr/>
        <p:txBody>
          <a:bodyPr/>
          <a:lstStyle/>
          <a:p>
            <a:fld id="{6C9EA602-73FE-4ECC-9437-334AFF3291C7}" type="slidenum">
              <a:rPr lang="en-US" smtClean="0"/>
              <a:t>‹#›</a:t>
            </a:fld>
            <a:endParaRPr lang="en-US"/>
          </a:p>
        </p:txBody>
      </p:sp>
    </p:spTree>
    <p:extLst>
      <p:ext uri="{BB962C8B-B14F-4D97-AF65-F5344CB8AC3E}">
        <p14:creationId xmlns:p14="http://schemas.microsoft.com/office/powerpoint/2010/main" val="1363731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11CCA5-9D38-9354-9377-1EBA88070F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03AE325-BFA2-3790-F782-F36EEBDBC1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04D8E5-54FA-55E5-8FA4-1BB4F1FF8B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53C4E-793F-4A81-BC08-60C3B06ECD6C}" type="datetimeFigureOut">
              <a:rPr lang="en-US" smtClean="0"/>
              <a:t>4/13/2023</a:t>
            </a:fld>
            <a:endParaRPr lang="en-US"/>
          </a:p>
        </p:txBody>
      </p:sp>
      <p:sp>
        <p:nvSpPr>
          <p:cNvPr id="5" name="Footer Placeholder 4">
            <a:extLst>
              <a:ext uri="{FF2B5EF4-FFF2-40B4-BE49-F238E27FC236}">
                <a16:creationId xmlns:a16="http://schemas.microsoft.com/office/drawing/2014/main" id="{ACB7D1AB-CF91-E72D-9AED-F9E90877B4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E551F7-FEC4-361C-79D0-BFB2E7F8C0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9EA602-73FE-4ECC-9437-334AFF3291C7}" type="slidenum">
              <a:rPr lang="en-US" smtClean="0"/>
              <a:t>‹#›</a:t>
            </a:fld>
            <a:endParaRPr lang="en-US"/>
          </a:p>
        </p:txBody>
      </p:sp>
    </p:spTree>
    <p:extLst>
      <p:ext uri="{BB962C8B-B14F-4D97-AF65-F5344CB8AC3E}">
        <p14:creationId xmlns:p14="http://schemas.microsoft.com/office/powerpoint/2010/main" val="2647308875"/>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64663E-B392-FC84-2527-8C351E331DA5}"/>
              </a:ext>
            </a:extLst>
          </p:cNvPr>
          <p:cNvSpPr txBox="1"/>
          <p:nvPr/>
        </p:nvSpPr>
        <p:spPr>
          <a:xfrm>
            <a:off x="671500" y="471477"/>
            <a:ext cx="10515613" cy="1384995"/>
          </a:xfrm>
          <a:prstGeom prst="rect">
            <a:avLst/>
          </a:prstGeom>
          <a:noFill/>
        </p:spPr>
        <p:txBody>
          <a:bodyPr wrap="square" rtlCol="0">
            <a:spAutoFit/>
          </a:bodyPr>
          <a:lstStyle/>
          <a:p>
            <a:pPr algn="ctr"/>
            <a:r>
              <a:rPr lang="en-US" sz="2800" b="1" dirty="0">
                <a:solidFill>
                  <a:schemeClr val="tx1">
                    <a:lumMod val="95000"/>
                  </a:schemeClr>
                </a:solidFill>
                <a:latin typeface="Arial Black" panose="020B0A04020102020204" pitchFamily="34" charset="0"/>
              </a:rPr>
              <a:t>FUNDING CHALLENGES IN UK’S NATIONAL HEALTH SERVICES (NHS); IMPLICATIONS FOR SERVICE PROVIDERS AND USERS</a:t>
            </a:r>
          </a:p>
        </p:txBody>
      </p:sp>
      <p:pic>
        <p:nvPicPr>
          <p:cNvPr id="1026" name="Picture 2" descr="Branding – People's History of the NHS">
            <a:extLst>
              <a:ext uri="{FF2B5EF4-FFF2-40B4-BE49-F238E27FC236}">
                <a16:creationId xmlns:a16="http://schemas.microsoft.com/office/drawing/2014/main" id="{4A7AC168-55C3-42C1-2E70-9A0EA29743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5954" y="1856472"/>
            <a:ext cx="7900981" cy="1015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2361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D2D9DDC-2626-EA6D-36E8-B7E47633A51F}"/>
              </a:ext>
            </a:extLst>
          </p:cNvPr>
          <p:cNvSpPr txBox="1"/>
          <p:nvPr/>
        </p:nvSpPr>
        <p:spPr>
          <a:xfrm>
            <a:off x="3986803" y="346846"/>
            <a:ext cx="3299818" cy="558614"/>
          </a:xfrm>
          <a:prstGeom prst="rect">
            <a:avLst/>
          </a:prstGeom>
          <a:noFill/>
        </p:spPr>
        <p:txBody>
          <a:bodyPr wrap="square">
            <a:spAutoFit/>
          </a:bodyPr>
          <a:lstStyle/>
          <a:p>
            <a:pPr marL="0" marR="0" algn="ctr">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INTRODUCTION</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A199E341-01C0-ECC4-ED76-3F3BEC05C6E9}"/>
              </a:ext>
            </a:extLst>
          </p:cNvPr>
          <p:cNvSpPr txBox="1"/>
          <p:nvPr/>
        </p:nvSpPr>
        <p:spPr>
          <a:xfrm>
            <a:off x="618547" y="1162354"/>
            <a:ext cx="11011478" cy="4341894"/>
          </a:xfrm>
          <a:prstGeom prst="rect">
            <a:avLst/>
          </a:prstGeom>
          <a:noFill/>
        </p:spPr>
        <p:txBody>
          <a:bodyPr wrap="square">
            <a:spAutoFit/>
          </a:bodyPr>
          <a:lstStyle/>
          <a:p>
            <a:pPr marL="0" marR="0" algn="just">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The UK’s National Health Service (NHS) has been facing funding challenges for many years. The funding gap has been widening, and there are concerns that the NHS is not receiving enough money to provide adequate care. Recently, the British Medical Association (2022) reported that the recent funding injections have shown below-average growth in the health sector budget in recent years. The report also shows that the additional funding mapped out for the Covid-19 pandemic failed to address the demands of the NHS in managing the pandemic while battling with other challenges such as care and upgrade of facilities for the management of future challenges. Therefore, this report aims to investigate the implications of the NHS funding issues for users and service providers and to provide recommendations in line with legal frameworks </a:t>
            </a:r>
          </a:p>
        </p:txBody>
      </p:sp>
      <p:pic>
        <p:nvPicPr>
          <p:cNvPr id="8" name="Picture 2" descr="Branding – People's History of the NHS">
            <a:extLst>
              <a:ext uri="{FF2B5EF4-FFF2-40B4-BE49-F238E27FC236}">
                <a16:creationId xmlns:a16="http://schemas.microsoft.com/office/drawing/2014/main" id="{9AD9D957-7443-4770-E963-796C90ADF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1825" y="5561401"/>
            <a:ext cx="6458528" cy="1239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7226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27D9AB-7713-005A-FD17-D06D5428AE7D}"/>
              </a:ext>
            </a:extLst>
          </p:cNvPr>
          <p:cNvSpPr txBox="1"/>
          <p:nvPr/>
        </p:nvSpPr>
        <p:spPr>
          <a:xfrm>
            <a:off x="357187" y="243957"/>
            <a:ext cx="11401425" cy="1384995"/>
          </a:xfrm>
          <a:prstGeom prst="rect">
            <a:avLst/>
          </a:prstGeom>
          <a:noFill/>
        </p:spPr>
        <p:txBody>
          <a:bodyPr wrap="square">
            <a:spAutoFit/>
          </a:bodyPr>
          <a:lstStyle/>
          <a:p>
            <a:pPr algn="ctr"/>
            <a:r>
              <a:rPr lang="en-US" sz="2800" b="1" dirty="0">
                <a:effectLst/>
                <a:latin typeface="Arial Black" panose="020B0A04020102020204" pitchFamily="34" charset="0"/>
                <a:ea typeface="SimSun" panose="02010600030101010101" pitchFamily="2" charset="-122"/>
                <a:cs typeface="Times New Roman" panose="02020603050405020304" pitchFamily="18" charset="0"/>
              </a:rPr>
              <a:t>BACKGROUND AND IMPLICATIONS OF THE NHS FUNDING ISSUE</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a:p>
            <a:pPr algn="ctr"/>
            <a:endParaRPr lang="en-US" sz="2800" dirty="0">
              <a:latin typeface="Arial Black" panose="020B0A04020102020204" pitchFamily="34" charset="0"/>
            </a:endParaRPr>
          </a:p>
        </p:txBody>
      </p:sp>
      <p:sp>
        <p:nvSpPr>
          <p:cNvPr id="7" name="TextBox 6">
            <a:extLst>
              <a:ext uri="{FF2B5EF4-FFF2-40B4-BE49-F238E27FC236}">
                <a16:creationId xmlns:a16="http://schemas.microsoft.com/office/drawing/2014/main" id="{F67D6B1E-4195-1A63-39C9-DF9508F2CD41}"/>
              </a:ext>
            </a:extLst>
          </p:cNvPr>
          <p:cNvSpPr txBox="1"/>
          <p:nvPr/>
        </p:nvSpPr>
        <p:spPr>
          <a:xfrm>
            <a:off x="442915" y="1258151"/>
            <a:ext cx="11244263" cy="4731232"/>
          </a:xfrm>
          <a:prstGeom prst="rect">
            <a:avLst/>
          </a:prstGeom>
          <a:noFill/>
        </p:spPr>
        <p:txBody>
          <a:bodyPr wrap="square">
            <a:spAutoFit/>
          </a:bodyPr>
          <a:lstStyle/>
          <a:p>
            <a:pPr marL="0" marR="0" algn="just">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The current financial challenges faced by the National Health Service (NHS) and local government-funded social care services are unprecedented. Over the last decade, the NHS has experienced an increase in real expenditure of less than 1% annually. The issue of NHS funding has been ongoing for decades, with governments of different political persuasions struggling to provide adequate funding. Although HM Treasury (2016) and Nuffield Trust (2016), stated that there are no plans to increase expenditure for the NHS from 2018 and beyond, further compounding the financial difficulties experienced by these critical services, the NHS funding issue has remained a major concern due to the increasing demand for healthcare services and the rising costs of medical treatments (Thomas, 2019). </a:t>
            </a:r>
            <a:r>
              <a:rPr lang="en-US" sz="2200" dirty="0" err="1">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Thorlby</a:t>
            </a: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 et al. (2019) opine that despite some increases in funding, the NHS has not kept up with demand, resulting in long waiting times and reduced quality of care.</a:t>
            </a:r>
          </a:p>
        </p:txBody>
      </p:sp>
      <p:pic>
        <p:nvPicPr>
          <p:cNvPr id="8" name="Picture 2" descr="Branding – People's History of the NHS">
            <a:extLst>
              <a:ext uri="{FF2B5EF4-FFF2-40B4-BE49-F238E27FC236}">
                <a16:creationId xmlns:a16="http://schemas.microsoft.com/office/drawing/2014/main" id="{9CEF7ED1-1855-6075-A881-C59A7669D5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4751" y="5989383"/>
            <a:ext cx="5586978" cy="811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2890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y is the NHS in crisis? - New thinking for the British economy">
            <a:extLst>
              <a:ext uri="{FF2B5EF4-FFF2-40B4-BE49-F238E27FC236}">
                <a16:creationId xmlns:a16="http://schemas.microsoft.com/office/drawing/2014/main" id="{6E23420D-D720-8AF7-2F0A-90FEB3FD91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225" y="1914535"/>
            <a:ext cx="10462020" cy="38861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57B9A83-5132-C1FE-150F-63774CD368B7}"/>
              </a:ext>
            </a:extLst>
          </p:cNvPr>
          <p:cNvSpPr txBox="1"/>
          <p:nvPr/>
        </p:nvSpPr>
        <p:spPr>
          <a:xfrm>
            <a:off x="985828" y="304791"/>
            <a:ext cx="10462021" cy="954107"/>
          </a:xfrm>
          <a:prstGeom prst="rect">
            <a:avLst/>
          </a:prstGeom>
          <a:noFill/>
        </p:spPr>
        <p:txBody>
          <a:bodyPr wrap="square">
            <a:spAutoFit/>
          </a:bodyPr>
          <a:lstStyle/>
          <a:p>
            <a:pPr algn="ctr"/>
            <a:r>
              <a:rPr lang="en-US" sz="2800" b="1" dirty="0">
                <a:effectLst/>
                <a:latin typeface="Arial Black" panose="020B0A04020102020204" pitchFamily="34" charset="0"/>
                <a:ea typeface="SimSun" panose="02010600030101010101" pitchFamily="2" charset="-122"/>
                <a:cs typeface="Times New Roman" panose="02020603050405020304" pitchFamily="18" charset="0"/>
              </a:rPr>
              <a:t>BACKGROUND AND IMPLICATIONS OF THE NHS FUNDING ISSUE</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CE3364CB-1346-526C-8253-D19AECDCFF81}"/>
              </a:ext>
            </a:extLst>
          </p:cNvPr>
          <p:cNvSpPr txBox="1"/>
          <p:nvPr/>
        </p:nvSpPr>
        <p:spPr>
          <a:xfrm>
            <a:off x="885833" y="1271589"/>
            <a:ext cx="8129589" cy="430887"/>
          </a:xfrm>
          <a:prstGeom prst="rect">
            <a:avLst/>
          </a:prstGeom>
          <a:noFill/>
        </p:spPr>
        <p:txBody>
          <a:bodyPr wrap="square" rtlCol="0">
            <a:spAutoFit/>
          </a:bodyPr>
          <a:lstStyle/>
          <a:p>
            <a:r>
              <a:rPr lang="en-US" sz="2200" dirty="0">
                <a:solidFill>
                  <a:schemeClr val="accent1">
                    <a:lumMod val="75000"/>
                  </a:schemeClr>
                </a:solidFill>
              </a:rPr>
              <a:t>NHS spending share of GDP has been declining since 2010/2011</a:t>
            </a:r>
          </a:p>
        </p:txBody>
      </p:sp>
      <p:pic>
        <p:nvPicPr>
          <p:cNvPr id="7" name="Picture 2" descr="Branding – People's History of the NHS">
            <a:extLst>
              <a:ext uri="{FF2B5EF4-FFF2-40B4-BE49-F238E27FC236}">
                <a16:creationId xmlns:a16="http://schemas.microsoft.com/office/drawing/2014/main" id="{DDA18629-B968-9C96-F410-68B617BF95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56" y="5986463"/>
            <a:ext cx="6458528" cy="814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517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0499F9-BC7C-BE56-9729-B57D90AC83AC}"/>
              </a:ext>
            </a:extLst>
          </p:cNvPr>
          <p:cNvSpPr txBox="1"/>
          <p:nvPr/>
        </p:nvSpPr>
        <p:spPr>
          <a:xfrm>
            <a:off x="642928" y="101843"/>
            <a:ext cx="10815638" cy="916661"/>
          </a:xfrm>
          <a:prstGeom prst="rect">
            <a:avLst/>
          </a:prstGeom>
          <a:noFill/>
        </p:spPr>
        <p:txBody>
          <a:bodyPr wrap="square">
            <a:spAutoFit/>
          </a:bodyPr>
          <a:lstStyle/>
          <a:p>
            <a:pPr marL="0" marR="0" algn="ctr">
              <a:lnSpc>
                <a:spcPct val="115000"/>
              </a:lnSpc>
              <a:spcBef>
                <a:spcPts val="0"/>
              </a:spcBef>
              <a:spcAft>
                <a:spcPts val="1000"/>
              </a:spcAft>
            </a:pPr>
            <a:r>
              <a:rPr lang="en-US" sz="2400" b="1" dirty="0">
                <a:effectLst/>
                <a:latin typeface="Arial Black" panose="020B0A04020102020204" pitchFamily="34" charset="0"/>
                <a:ea typeface="SimSun" panose="02010600030101010101" pitchFamily="2" charset="-122"/>
                <a:cs typeface="Times New Roman" panose="02020603050405020304" pitchFamily="18" charset="0"/>
              </a:rPr>
              <a:t>IMPLICATIONS OF NHS FUNDING ISSUE FOR SERVICE PROVIDERS AND SERVICE USERS </a:t>
            </a:r>
            <a:endParaRPr lang="en-US" sz="24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F9A0E84F-7952-6C5A-D14F-049D28F52A44}"/>
              </a:ext>
            </a:extLst>
          </p:cNvPr>
          <p:cNvSpPr txBox="1"/>
          <p:nvPr/>
        </p:nvSpPr>
        <p:spPr>
          <a:xfrm>
            <a:off x="157160" y="1089791"/>
            <a:ext cx="11815764" cy="5115952"/>
          </a:xfrm>
          <a:prstGeom prst="rect">
            <a:avLst/>
          </a:prstGeom>
          <a:noFill/>
        </p:spPr>
        <p:txBody>
          <a:bodyPr wrap="square">
            <a:spAutoFit/>
          </a:bodyPr>
          <a:lstStyle/>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Due to the increasing cost of living, a growing number of NHS staff members are leaving the sector for higher-paying jobs in other fields. </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A survey conducted by NHS Providers in September 2022 revealed that a significant or severe impact from staff departures was reported by 68% of NHS trusts (NHS Providers, 2022).</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Furthermore, the survey highlighted that staff members were facing difficulties in covering their commuting costs, with 71% of trust managers noting that this issue significantly or severely impacted their trust. These issues can hurt the quality of care provided by NHS staff.</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The NHS funding issue also has implications for service users, including longer waiting times for appointments, treatments, and surgeries and reduced access to certain medical services (</a:t>
            </a:r>
            <a:r>
              <a:rPr lang="en-US" sz="2200" dirty="0" err="1">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Thorlby</a:t>
            </a: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 et al., 2019). These issues can hurt the health outcomes of service users.</a:t>
            </a:r>
          </a:p>
        </p:txBody>
      </p:sp>
      <p:pic>
        <p:nvPicPr>
          <p:cNvPr id="8" name="Picture 2" descr="Branding – People's History of the NHS">
            <a:extLst>
              <a:ext uri="{FF2B5EF4-FFF2-40B4-BE49-F238E27FC236}">
                <a16:creationId xmlns:a16="http://schemas.microsoft.com/office/drawing/2014/main" id="{20AD6189-7B82-10E4-B701-4684EA2F46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780" y="6277029"/>
            <a:ext cx="6458528" cy="524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863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A115DC-1A26-974E-C709-0EC45D5214FB}"/>
              </a:ext>
            </a:extLst>
          </p:cNvPr>
          <p:cNvSpPr txBox="1"/>
          <p:nvPr/>
        </p:nvSpPr>
        <p:spPr>
          <a:xfrm>
            <a:off x="757250" y="89665"/>
            <a:ext cx="10787062" cy="558614"/>
          </a:xfrm>
          <a:prstGeom prst="rect">
            <a:avLst/>
          </a:prstGeom>
          <a:noFill/>
        </p:spPr>
        <p:txBody>
          <a:bodyPr wrap="square">
            <a:spAutoFit/>
          </a:bodyPr>
          <a:lstStyle/>
          <a:p>
            <a:pPr marL="0" marR="0">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RELEVANT LEGISLATION GOVERNING NHS FUNDING</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D98420C2-38A2-2080-A974-FE22843A134F}"/>
              </a:ext>
            </a:extLst>
          </p:cNvPr>
          <p:cNvSpPr txBox="1"/>
          <p:nvPr/>
        </p:nvSpPr>
        <p:spPr>
          <a:xfrm>
            <a:off x="800097" y="923067"/>
            <a:ext cx="10572753" cy="4736938"/>
          </a:xfrm>
          <a:prstGeom prst="rect">
            <a:avLst/>
          </a:prstGeom>
          <a:noFill/>
        </p:spPr>
        <p:txBody>
          <a:bodyPr wrap="square">
            <a:spAutoFit/>
          </a:bodyPr>
          <a:lstStyle/>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The legal framework governing NHS funding includes various Acts of Parliament, such as the National Health Service Act 1946, the Health and Social Care Act 2012, and the NHS (Wales) Act 2006 (Gov.UK, 2012). </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These frameworks are applied as the legal basis for NHS funding and define the responsibilities of various stakeholders, including the government, NHS England, and clinical commissioning groups (CCGs).</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The legislation governing NHS funding has a significant impact on how the NHS is funded and how services are delivered. </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For example, the Health and Social Care Act 2012 introduced new funding models, such as payment by results, which have been criticized for creating financial incentives that may undermine the quality of care provided (Pollock &amp; Price, 2011; Pollock et al., 2012). </a:t>
            </a:r>
          </a:p>
        </p:txBody>
      </p:sp>
      <p:pic>
        <p:nvPicPr>
          <p:cNvPr id="8" name="Picture 2" descr="Branding – People's History of the NHS">
            <a:extLst>
              <a:ext uri="{FF2B5EF4-FFF2-40B4-BE49-F238E27FC236}">
                <a16:creationId xmlns:a16="http://schemas.microsoft.com/office/drawing/2014/main" id="{1BDD89BC-90EC-CA1B-172A-0BB0F9D583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815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3A734F7-1834-5CC0-AD5B-500271F5562A}"/>
              </a:ext>
            </a:extLst>
          </p:cNvPr>
          <p:cNvSpPr txBox="1"/>
          <p:nvPr/>
        </p:nvSpPr>
        <p:spPr>
          <a:xfrm>
            <a:off x="885829" y="175459"/>
            <a:ext cx="10772761" cy="558614"/>
          </a:xfrm>
          <a:prstGeom prst="rect">
            <a:avLst/>
          </a:prstGeom>
          <a:noFill/>
        </p:spPr>
        <p:txBody>
          <a:bodyPr wrap="square">
            <a:spAutoFit/>
          </a:bodyPr>
          <a:lstStyle/>
          <a:p>
            <a:pPr marL="0" marR="0">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RELEVANT LEGISLATION GOVERNING NHS FUNDING</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875D7FA4-423B-1712-B034-148E0F2639DC}"/>
              </a:ext>
            </a:extLst>
          </p:cNvPr>
          <p:cNvSpPr txBox="1"/>
          <p:nvPr/>
        </p:nvSpPr>
        <p:spPr>
          <a:xfrm>
            <a:off x="814383" y="1128916"/>
            <a:ext cx="10544175" cy="4347600"/>
          </a:xfrm>
          <a:prstGeom prst="rect">
            <a:avLst/>
          </a:prstGeom>
          <a:noFill/>
        </p:spPr>
        <p:txBody>
          <a:bodyPr wrap="square">
            <a:spAutoFit/>
          </a:bodyPr>
          <a:lstStyle/>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The NHS (Wales) Act 2006, on the other hand, places greater emphasis on community-based care and prevention, which could lead to more cost-effective healthcare delivery (Legislation.gov.uk, 2011).</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Despite the various Acts governing NHS funding, there are ongoing concerns about the adequacy and sustainability of funding (National Audit Office, </a:t>
            </a:r>
            <a:r>
              <a:rPr lang="en-US" sz="2200" dirty="0" err="1">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n.d</a:t>
            </a: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 </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Some critics argue that the current legal framework for NHS funding is too complex and fragmented, leading to a lack of clarity and accountability (Pollock &amp; Price, 2011, Pollock et al., 2012). </a:t>
            </a:r>
          </a:p>
          <a:p>
            <a:pPr marL="342900" marR="0" indent="-342900" algn="just">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There is a need for a more coherent and transparent legal framework that ensures adequate and sustainable funding for the NHS.</a:t>
            </a:r>
          </a:p>
        </p:txBody>
      </p:sp>
      <p:pic>
        <p:nvPicPr>
          <p:cNvPr id="8" name="Picture 2" descr="Branding – People's History of the NHS">
            <a:extLst>
              <a:ext uri="{FF2B5EF4-FFF2-40B4-BE49-F238E27FC236}">
                <a16:creationId xmlns:a16="http://schemas.microsoft.com/office/drawing/2014/main" id="{2E569E27-FE73-9E27-867B-557666475D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620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E5D02B-5056-0C6D-67E0-7B462E312AF0}"/>
              </a:ext>
            </a:extLst>
          </p:cNvPr>
          <p:cNvSpPr txBox="1"/>
          <p:nvPr/>
        </p:nvSpPr>
        <p:spPr>
          <a:xfrm>
            <a:off x="646511" y="301104"/>
            <a:ext cx="10840640" cy="523220"/>
          </a:xfrm>
          <a:prstGeom prst="rect">
            <a:avLst/>
          </a:prstGeom>
          <a:noFill/>
        </p:spPr>
        <p:txBody>
          <a:bodyPr wrap="square">
            <a:spAutoFit/>
          </a:bodyPr>
          <a:lstStyle/>
          <a:p>
            <a:r>
              <a:rPr lang="en-US" sz="2800" b="0" i="0" dirty="0">
                <a:solidFill>
                  <a:srgbClr val="374151"/>
                </a:solidFill>
                <a:effectLst/>
                <a:latin typeface="Arial Black" panose="020B0A04020102020204" pitchFamily="34" charset="0"/>
              </a:rPr>
              <a:t>SHORT-TERM SOLUTIONS TO IMPROVE NHS FUNDING</a:t>
            </a:r>
            <a:endParaRPr lang="en-US" sz="2800" dirty="0">
              <a:latin typeface="Arial Black" panose="020B0A04020102020204" pitchFamily="34" charset="0"/>
            </a:endParaRPr>
          </a:p>
        </p:txBody>
      </p:sp>
      <p:sp>
        <p:nvSpPr>
          <p:cNvPr id="7" name="TextBox 6">
            <a:extLst>
              <a:ext uri="{FF2B5EF4-FFF2-40B4-BE49-F238E27FC236}">
                <a16:creationId xmlns:a16="http://schemas.microsoft.com/office/drawing/2014/main" id="{83EDB8A4-6F58-0FB2-9971-077B4B02225B}"/>
              </a:ext>
            </a:extLst>
          </p:cNvPr>
          <p:cNvSpPr txBox="1"/>
          <p:nvPr/>
        </p:nvSpPr>
        <p:spPr>
          <a:xfrm>
            <a:off x="1042988" y="1507856"/>
            <a:ext cx="9301162" cy="3169266"/>
          </a:xfrm>
          <a:prstGeom prst="rect">
            <a:avLst/>
          </a:prstGeom>
          <a:noFill/>
        </p:spPr>
        <p:txBody>
          <a:bodyPr wrap="square">
            <a:spAutoFit/>
          </a:bodyPr>
          <a:lstStyle/>
          <a:p>
            <a:pPr marL="0" marR="0">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One short-term solution to improve NHS funding is to:</a:t>
            </a:r>
          </a:p>
          <a:p>
            <a:pPr marL="0" marR="0">
              <a:lnSpc>
                <a:spcPct val="115000"/>
              </a:lnSpc>
              <a:spcBef>
                <a:spcPts val="0"/>
              </a:spcBef>
              <a:spcAft>
                <a:spcPts val="1000"/>
              </a:spcAft>
            </a:pPr>
            <a:endPar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endParaRPr>
          </a:p>
          <a:p>
            <a:pPr marL="342900" marR="0" indent="-34290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Increase the budget allocation for healthcare services. This could be achieved by reallocating funds from other government departments. </a:t>
            </a:r>
          </a:p>
          <a:p>
            <a:pPr marL="342900" marR="0" indent="-34290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Another short-term solution to the NHS funding issue is to reduce the administrative burden on NHS providers, which could free up resources for frontline services.</a:t>
            </a:r>
          </a:p>
        </p:txBody>
      </p:sp>
      <p:pic>
        <p:nvPicPr>
          <p:cNvPr id="8" name="Picture 2" descr="Branding – People's History of the NHS">
            <a:extLst>
              <a:ext uri="{FF2B5EF4-FFF2-40B4-BE49-F238E27FC236}">
                <a16:creationId xmlns:a16="http://schemas.microsoft.com/office/drawing/2014/main" id="{2922DF82-A0FE-4AA3-C09E-48B84127D7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1101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A51A93-EB7F-A84B-CC8C-93915BA8D08C}"/>
              </a:ext>
            </a:extLst>
          </p:cNvPr>
          <p:cNvSpPr txBox="1"/>
          <p:nvPr/>
        </p:nvSpPr>
        <p:spPr>
          <a:xfrm>
            <a:off x="732234" y="232544"/>
            <a:ext cx="10712053" cy="558614"/>
          </a:xfrm>
          <a:prstGeom prst="rect">
            <a:avLst/>
          </a:prstGeom>
          <a:noFill/>
        </p:spPr>
        <p:txBody>
          <a:bodyPr wrap="square">
            <a:spAutoFit/>
          </a:bodyPr>
          <a:lstStyle/>
          <a:p>
            <a:pPr marL="0" marR="0">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LONG-TERM SOLUTIONS TO IMPROVE NHS FUNDING</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F81277BE-B485-0D35-7D70-E6D924231E6E}"/>
              </a:ext>
            </a:extLst>
          </p:cNvPr>
          <p:cNvSpPr txBox="1"/>
          <p:nvPr/>
        </p:nvSpPr>
        <p:spPr>
          <a:xfrm>
            <a:off x="971549" y="1189304"/>
            <a:ext cx="10201275" cy="3947940"/>
          </a:xfrm>
          <a:prstGeom prst="rect">
            <a:avLst/>
          </a:prstGeom>
          <a:noFill/>
        </p:spPr>
        <p:txBody>
          <a:bodyPr wrap="square">
            <a:spAutoFit/>
          </a:bodyPr>
          <a:lstStyle/>
          <a:p>
            <a:pPr marR="0">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Long-term solutions to improve NHS funding could include:</a:t>
            </a:r>
          </a:p>
          <a:p>
            <a:pPr marR="0">
              <a:lnSpc>
                <a:spcPct val="115000"/>
              </a:lnSpc>
              <a:spcBef>
                <a:spcPts val="0"/>
              </a:spcBef>
              <a:spcAft>
                <a:spcPts val="1000"/>
              </a:spcAft>
            </a:pPr>
            <a:endPar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endParaRPr>
          </a:p>
          <a:p>
            <a:pPr marL="342900" marR="0" indent="-34290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latin typeface="Arial" panose="020B0604020202020204" pitchFamily="34" charset="0"/>
                <a:ea typeface="SimSun" panose="02010600030101010101" pitchFamily="2" charset="-122"/>
                <a:cs typeface="Arial" panose="020B0604020202020204" pitchFamily="34" charset="0"/>
              </a:rPr>
              <a:t>R</a:t>
            </a: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eforming the current funding model to make it more sustainable and efficient. This could involve shifting towards a more integrated and preventative healthcare model, as well as reducing waste and inefficiency in the system. </a:t>
            </a:r>
          </a:p>
          <a:p>
            <a:pPr marL="342900" marR="0" indent="-34290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Another long-term solution is to increase public awareness and engagement in healthcare issues, which could lead to more effective use of resources and improved outcomes.</a:t>
            </a:r>
          </a:p>
        </p:txBody>
      </p:sp>
      <p:pic>
        <p:nvPicPr>
          <p:cNvPr id="8" name="Picture 2" descr="Branding – People's History of the NHS">
            <a:extLst>
              <a:ext uri="{FF2B5EF4-FFF2-40B4-BE49-F238E27FC236}">
                <a16:creationId xmlns:a16="http://schemas.microsoft.com/office/drawing/2014/main" id="{CFCD0481-8635-14F0-BBB4-666D2B162A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549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B2B3E5-DFDC-A00F-0255-3217B8977F92}"/>
              </a:ext>
            </a:extLst>
          </p:cNvPr>
          <p:cNvSpPr txBox="1"/>
          <p:nvPr/>
        </p:nvSpPr>
        <p:spPr>
          <a:xfrm>
            <a:off x="523875" y="175396"/>
            <a:ext cx="11144249" cy="1054135"/>
          </a:xfrm>
          <a:prstGeom prst="rect">
            <a:avLst/>
          </a:prstGeom>
          <a:noFill/>
        </p:spPr>
        <p:txBody>
          <a:bodyPr wrap="square">
            <a:spAutoFit/>
          </a:bodyPr>
          <a:lstStyle/>
          <a:p>
            <a:pPr marL="0" marR="0" algn="ctr">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POTENTIAL CHALLENGES TO IMPLEMENTING RECOMMENDED SOLUTIONS</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9" name="TextBox 8">
            <a:extLst>
              <a:ext uri="{FF2B5EF4-FFF2-40B4-BE49-F238E27FC236}">
                <a16:creationId xmlns:a16="http://schemas.microsoft.com/office/drawing/2014/main" id="{C283CFB0-2073-5D0D-B7AF-31B5B948749A}"/>
              </a:ext>
            </a:extLst>
          </p:cNvPr>
          <p:cNvSpPr txBox="1"/>
          <p:nvPr/>
        </p:nvSpPr>
        <p:spPr>
          <a:xfrm>
            <a:off x="1028700" y="1289312"/>
            <a:ext cx="10458450" cy="4076180"/>
          </a:xfrm>
          <a:prstGeom prst="rect">
            <a:avLst/>
          </a:prstGeom>
          <a:noFill/>
        </p:spPr>
        <p:txBody>
          <a:bodyPr wrap="square">
            <a:spAutoFit/>
          </a:bodyPr>
          <a:lstStyle/>
          <a:p>
            <a:pPr marL="0" marR="0">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Implementing recommendations to improve NHS funding may face challenges, such as:</a:t>
            </a:r>
          </a:p>
          <a:p>
            <a:pPr marL="0" marR="0">
              <a:lnSpc>
                <a:spcPct val="115000"/>
              </a:lnSpc>
              <a:spcBef>
                <a:spcPts val="0"/>
              </a:spcBef>
              <a:spcAft>
                <a:spcPts val="1000"/>
              </a:spcAft>
            </a:pPr>
            <a:endPar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endParaRPr>
          </a:p>
          <a:p>
            <a:pPr marL="285750" marR="0" indent="-28575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latin typeface="Arial" panose="020B0604020202020204" pitchFamily="34" charset="0"/>
                <a:ea typeface="SimSun" panose="02010600030101010101" pitchFamily="2" charset="-122"/>
                <a:cs typeface="Arial" panose="020B0604020202020204" pitchFamily="34" charset="0"/>
              </a:rPr>
              <a:t>P</a:t>
            </a: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olitical resistance, lack of public support, and limited financial resources. </a:t>
            </a:r>
          </a:p>
          <a:p>
            <a:pPr marL="285750" marR="0" indent="-28575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In addition, some stakeholders may have conflicting interests and priorities, which could complicate efforts to achieve consensus and cooperation. </a:t>
            </a:r>
          </a:p>
          <a:p>
            <a:pPr marL="285750" marR="0" indent="-285750">
              <a:lnSpc>
                <a:spcPct val="115000"/>
              </a:lnSpc>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For example, the case of former prime minister Theresa May claimed that the surging NHS spending would be funded by multiple taxations (The Guardian, 2022).</a:t>
            </a:r>
          </a:p>
        </p:txBody>
      </p:sp>
      <p:pic>
        <p:nvPicPr>
          <p:cNvPr id="10" name="Picture 2" descr="Branding – People's History of the NHS">
            <a:extLst>
              <a:ext uri="{FF2B5EF4-FFF2-40B4-BE49-F238E27FC236}">
                <a16:creationId xmlns:a16="http://schemas.microsoft.com/office/drawing/2014/main" id="{00E331B1-7A93-F28A-1B1E-2744757926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065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63C7D-6479-DC50-36EC-83D0B033B05A}"/>
              </a:ext>
            </a:extLst>
          </p:cNvPr>
          <p:cNvSpPr txBox="1"/>
          <p:nvPr/>
        </p:nvSpPr>
        <p:spPr>
          <a:xfrm>
            <a:off x="4329121" y="261125"/>
            <a:ext cx="2886075" cy="558614"/>
          </a:xfrm>
          <a:prstGeom prst="rect">
            <a:avLst/>
          </a:prstGeom>
          <a:noFill/>
        </p:spPr>
        <p:txBody>
          <a:bodyPr wrap="square">
            <a:spAutoFit/>
          </a:bodyPr>
          <a:lstStyle/>
          <a:p>
            <a:pPr marL="0" marR="0">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CONCLUSION</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12984F5C-A2EB-B86E-92B1-404F16881D9F}"/>
              </a:ext>
            </a:extLst>
          </p:cNvPr>
          <p:cNvSpPr txBox="1"/>
          <p:nvPr/>
        </p:nvSpPr>
        <p:spPr>
          <a:xfrm>
            <a:off x="742951" y="1257508"/>
            <a:ext cx="10444162" cy="4080797"/>
          </a:xfrm>
          <a:prstGeom prst="rect">
            <a:avLst/>
          </a:prstGeom>
          <a:noFill/>
        </p:spPr>
        <p:txBody>
          <a:bodyPr wrap="square">
            <a:spAutoFit/>
          </a:bodyPr>
          <a:lstStyle/>
          <a:p>
            <a:pPr marL="0" marR="0" algn="just">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The NHS funding issue is a complex and multifaceted problem with significant implications for service providers and users. The issue has historical roots and is influenced by a range of legal and policy frameworks. Short- and long-term solutions could improve NHS funding, but implementing these solutions may face various challenges.</a:t>
            </a:r>
          </a:p>
          <a:p>
            <a:pPr marL="0" marR="0" algn="just">
              <a:lnSpc>
                <a:spcPct val="115000"/>
              </a:lnSpc>
              <a:spcBef>
                <a:spcPts val="0"/>
              </a:spcBef>
              <a:spcAft>
                <a:spcPts val="1000"/>
              </a:spcAft>
            </a:pPr>
            <a:r>
              <a:rPr lang="en-US" sz="2200" dirty="0">
                <a:solidFill>
                  <a:schemeClr val="accent1">
                    <a:lumMod val="75000"/>
                  </a:schemeClr>
                </a:solidFill>
                <a:effectLst/>
                <a:latin typeface="Arial" panose="020B0604020202020204" pitchFamily="34" charset="0"/>
                <a:ea typeface="SimSun" panose="02010600030101010101" pitchFamily="2" charset="-122"/>
                <a:cs typeface="Arial" panose="020B0604020202020204" pitchFamily="34" charset="0"/>
              </a:rPr>
              <a:t>Given the importance of healthcare services to the health and well-being of individuals and society as a whole, it is critical to address the NHS funding issue and ensure that resources are available to provide high-quality care to all those in need. This requires a coordinated effort from policymakers, healthcare providers, and the public to identify and implement effective solutions.</a:t>
            </a:r>
          </a:p>
        </p:txBody>
      </p:sp>
      <p:pic>
        <p:nvPicPr>
          <p:cNvPr id="8" name="Picture 2" descr="Branding – People's History of the NHS">
            <a:extLst>
              <a:ext uri="{FF2B5EF4-FFF2-40B4-BE49-F238E27FC236}">
                <a16:creationId xmlns:a16="http://schemas.microsoft.com/office/drawing/2014/main" id="{697290C2-1D10-EBD5-4F16-C166171E49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0021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35531F-471A-8319-07E4-2F79E4881EF6}"/>
              </a:ext>
            </a:extLst>
          </p:cNvPr>
          <p:cNvSpPr txBox="1"/>
          <p:nvPr/>
        </p:nvSpPr>
        <p:spPr>
          <a:xfrm>
            <a:off x="4400554" y="61088"/>
            <a:ext cx="2886075" cy="558614"/>
          </a:xfrm>
          <a:prstGeom prst="rect">
            <a:avLst/>
          </a:prstGeom>
          <a:noFill/>
        </p:spPr>
        <p:txBody>
          <a:bodyPr wrap="square">
            <a:spAutoFit/>
          </a:bodyPr>
          <a:lstStyle/>
          <a:p>
            <a:pPr marL="0" marR="0">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REFERENCES</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54220F9B-56B1-5D05-A305-22EB813D8E86}"/>
              </a:ext>
            </a:extLst>
          </p:cNvPr>
          <p:cNvSpPr txBox="1"/>
          <p:nvPr/>
        </p:nvSpPr>
        <p:spPr>
          <a:xfrm>
            <a:off x="42861" y="528634"/>
            <a:ext cx="12063412" cy="5940088"/>
          </a:xfrm>
          <a:prstGeom prst="rect">
            <a:avLst/>
          </a:prstGeom>
          <a:noFill/>
        </p:spPr>
        <p:txBody>
          <a:bodyPr wrap="square">
            <a:spAutoFit/>
          </a:bodyPr>
          <a:lstStyle/>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GOV.UK (2012). Health and Social Care Act 2012. [online] GOV.UK. Available at: https://www.gov.uk/government/publications/health-and-social-care-act-2012-fact-sheets.</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Pollock AM, Price D (2011). How the Secretary of State for health proposes to abolish the NHS in England. BMJ 3 2011;342:d1695.</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Pollock AM, Price D, McCoy D, </a:t>
            </a:r>
            <a:r>
              <a:rPr lang="en-US" sz="2200" dirty="0" err="1">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Treuherz</a:t>
            </a: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 T, Roderick P, McKee M, (2012). How the health and social care bill 2011 would end entitlement to comprehensive health care in England. Lancet 379: 387-389. </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Legislation.gov.uk. (2011). National Health Service (Wales) Act 2006. [online] Available at: https://www.legislation.gov.uk/ukpga/2006/42/contents.</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National Audit Office (NAO). (n.d.). NHS financial management and sustainability - National Audit Office (NAO) report. [online] Available at: https://www.nao.org.uk/reports/nhs-financial-management-and-sustainability/.</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The Guardian (2022). Theresa May tells taxpayers to expect to pay more to fund NHS | NHS | The Guardian. [online] Available at: https://amp.theguardian.com/politics/2018/jun/18/theresa-may-reiterates-proposal-fund-nhs-brexit-savings [Accessed 13 Apr. 2023].</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HM Treasury (2016). Autumn Statement, November 2016.</a:t>
            </a:r>
          </a:p>
        </p:txBody>
      </p:sp>
      <p:pic>
        <p:nvPicPr>
          <p:cNvPr id="8" name="Picture 2" descr="Branding – People's History of the NHS">
            <a:extLst>
              <a:ext uri="{FF2B5EF4-FFF2-40B4-BE49-F238E27FC236}">
                <a16:creationId xmlns:a16="http://schemas.microsoft.com/office/drawing/2014/main" id="{FF76B5BF-2AFA-1899-7E94-D1918BA696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453428"/>
            <a:ext cx="6458528" cy="314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749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EE2495-3E8D-65D2-E933-394C52DD03D9}"/>
              </a:ext>
            </a:extLst>
          </p:cNvPr>
          <p:cNvSpPr txBox="1"/>
          <p:nvPr/>
        </p:nvSpPr>
        <p:spPr>
          <a:xfrm>
            <a:off x="4640461" y="104018"/>
            <a:ext cx="2939653" cy="558614"/>
          </a:xfrm>
          <a:prstGeom prst="rect">
            <a:avLst/>
          </a:prstGeom>
          <a:noFill/>
        </p:spPr>
        <p:txBody>
          <a:bodyPr wrap="square">
            <a:spAutoFit/>
          </a:bodyPr>
          <a:lstStyle/>
          <a:p>
            <a:pPr marL="0" marR="0">
              <a:lnSpc>
                <a:spcPct val="115000"/>
              </a:lnSpc>
              <a:spcBef>
                <a:spcPts val="0"/>
              </a:spcBef>
              <a:spcAft>
                <a:spcPts val="1000"/>
              </a:spcAft>
            </a:pPr>
            <a:r>
              <a:rPr lang="en-US" sz="2800" b="1" dirty="0">
                <a:effectLst/>
                <a:latin typeface="Arial Black" panose="020B0A04020102020204" pitchFamily="34" charset="0"/>
                <a:ea typeface="SimSun" panose="02010600030101010101" pitchFamily="2" charset="-122"/>
                <a:cs typeface="Times New Roman" panose="02020603050405020304" pitchFamily="18" charset="0"/>
              </a:rPr>
              <a:t>REFERENCES</a:t>
            </a:r>
            <a:endParaRPr lang="en-US" sz="28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09FE2D94-62B3-6DE4-B71F-FF0AFA73C77D}"/>
              </a:ext>
            </a:extLst>
          </p:cNvPr>
          <p:cNvSpPr txBox="1"/>
          <p:nvPr/>
        </p:nvSpPr>
        <p:spPr>
          <a:xfrm>
            <a:off x="300038" y="650796"/>
            <a:ext cx="11387137" cy="5006499"/>
          </a:xfrm>
          <a:prstGeom prst="rect">
            <a:avLst/>
          </a:prstGeom>
          <a:noFill/>
        </p:spPr>
        <p:txBody>
          <a:bodyPr wrap="square">
            <a:spAutoFit/>
          </a:bodyPr>
          <a:lstStyle/>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Nuffield Trust (2016). The Health Foundation, Kings Fund, The Autumn Statement, Joint statement on health and social care, November 2016.</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Thomas, S. (2019). The NHS Long Term Plan: what does this mean for neurology? British Journal of Neuroscience Nursing, 15(1), 40-42.</a:t>
            </a:r>
          </a:p>
          <a:p>
            <a:pPr marL="342900" marR="0" indent="-342900" algn="just">
              <a:spcBef>
                <a:spcPts val="0"/>
              </a:spcBef>
              <a:spcAft>
                <a:spcPts val="1000"/>
              </a:spcAft>
              <a:buFont typeface="Wingdings" panose="05000000000000000000" pitchFamily="2" charset="2"/>
              <a:buChar char="v"/>
            </a:pPr>
            <a:r>
              <a:rPr lang="en-US" sz="2200" dirty="0" err="1">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Thorlby</a:t>
            </a: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 R., Gardner, T. and Turton, C. (2019). NHS performance and waiting times. [online] The Health Foundation. Available at: https://www.health.org.uk/publications/long-reads/nhs-performance-and-waiting-times.</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NHS Providers (2022). Rising living costs - the impact on NHS, staff and patients Key messages. [online] Available at: https://nhsproviders.org/media/694201/nhs-providers-cost-of-living-survey-briefing-september-2022.pdf.</a:t>
            </a:r>
          </a:p>
          <a:p>
            <a:pPr marL="342900" marR="0" indent="-342900" algn="just">
              <a:spcBef>
                <a:spcPts val="0"/>
              </a:spcBef>
              <a:spcAft>
                <a:spcPts val="1000"/>
              </a:spcAft>
              <a:buFont typeface="Wingdings" panose="05000000000000000000" pitchFamily="2" charset="2"/>
              <a:buChar char="v"/>
            </a:pPr>
            <a:r>
              <a:rPr lang="en-US" sz="2200" dirty="0">
                <a:solidFill>
                  <a:schemeClr val="accent1">
                    <a:lumMod val="75000"/>
                  </a:schemeClr>
                </a:solidFill>
                <a:effectLst/>
                <a:latin typeface="Calibri" panose="020F0502020204030204" pitchFamily="34" charset="0"/>
                <a:ea typeface="SimSun" panose="02010600030101010101" pitchFamily="2" charset="-122"/>
                <a:cs typeface="Times New Roman" panose="02020603050405020304" pitchFamily="18" charset="0"/>
              </a:rPr>
              <a:t>British Medical Association (2022). An NHS under pressure. [online] The British Medical Association. Available at: https://www.bma.org.uk/advice-and-support/nhs-delivery-and-workforce/pressures/an-nhs-under-pressure.</a:t>
            </a:r>
          </a:p>
        </p:txBody>
      </p:sp>
      <p:pic>
        <p:nvPicPr>
          <p:cNvPr id="8" name="Picture 2" descr="Branding – People's History of the NHS">
            <a:extLst>
              <a:ext uri="{FF2B5EF4-FFF2-40B4-BE49-F238E27FC236}">
                <a16:creationId xmlns:a16="http://schemas.microsoft.com/office/drawing/2014/main" id="{A6417538-4A38-4140-5722-4F682E5046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612" y="6220693"/>
            <a:ext cx="6458528" cy="547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724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TotalTime>
  <Words>1595</Words>
  <Application>Microsoft Office PowerPoint</Application>
  <PresentationFormat>Widescreen</PresentationFormat>
  <Paragraphs>55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chukwujindu ojiaku</dc:creator>
  <cp:lastModifiedBy>chukwujindu ojiaku</cp:lastModifiedBy>
  <cp:revision>3</cp:revision>
  <dcterms:created xsi:type="dcterms:W3CDTF">2023-04-13T16:06:31Z</dcterms:created>
  <dcterms:modified xsi:type="dcterms:W3CDTF">2023-04-13T17:25:40Z</dcterms:modified>
</cp:coreProperties>
</file>