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257" r:id="rId2"/>
    <p:sldId id="258" r:id="rId3"/>
    <p:sldId id="259" r:id="rId4"/>
    <p:sldId id="263" r:id="rId5"/>
    <p:sldId id="260" r:id="rId6"/>
    <p:sldId id="261" r:id="rId7"/>
    <p:sldId id="262" r:id="rId8"/>
    <p:sldId id="264" r:id="rId9"/>
    <p:sldId id="265" r:id="rId10"/>
    <p:sldId id="266" r:id="rId11"/>
    <p:sldId id="267" r:id="rId12"/>
    <p:sldId id="268" r:id="rId13"/>
    <p:sldId id="276" r:id="rId14"/>
    <p:sldId id="277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8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3487" autoAdjust="0"/>
  </p:normalViewPr>
  <p:slideViewPr>
    <p:cSldViewPr>
      <p:cViewPr varScale="1">
        <p:scale>
          <a:sx n="66" d="100"/>
          <a:sy n="66" d="100"/>
        </p:scale>
        <p:origin x="-2094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35B080-F517-44FA-A95D-C6B8DAE7CCAC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AA53DB-F5F1-440E-BA31-77F6FD46C9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92943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Be prepared: Use</a:t>
            </a:r>
            <a:r>
              <a:rPr lang="en-GB" baseline="0" dirty="0" smtClean="0"/>
              <a:t> notes cards and not a script. Tie notes together in case you drop. Upload your </a:t>
            </a:r>
            <a:r>
              <a:rPr lang="en-GB" baseline="0" dirty="0" err="1" smtClean="0"/>
              <a:t>powerpoint</a:t>
            </a:r>
            <a:r>
              <a:rPr lang="en-GB" baseline="0" dirty="0" smtClean="0"/>
              <a:t> to Moodle in advance. Bring work on a USB. Practice! </a:t>
            </a:r>
          </a:p>
          <a:p>
            <a:endParaRPr lang="en-GB" baseline="0" dirty="0" smtClean="0"/>
          </a:p>
          <a:p>
            <a:r>
              <a:rPr lang="en-GB" baseline="0" dirty="0" smtClean="0"/>
              <a:t>Consider your delivery: don’t be a robot. No monotone. No reading from the screen! Engage with your audience – eye contact, pitch etc.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AA53DB-F5F1-440E-BA31-77F6FD46C9D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53831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Moral rights</a:t>
            </a:r>
            <a:r>
              <a:rPr lang="en-GB" baseline="0" dirty="0" smtClean="0"/>
              <a:t> – we think something should happen but no legal imperative. Legal is an obligation on state or individual  to ensure right is upheld. One a precursor to other e.g. smoking ban.</a:t>
            </a:r>
          </a:p>
          <a:p>
            <a:endParaRPr lang="en-GB" baseline="0" dirty="0" smtClean="0"/>
          </a:p>
          <a:p>
            <a:r>
              <a:rPr lang="en-GB" baseline="0" dirty="0" smtClean="0"/>
              <a:t>Rights – entitlement</a:t>
            </a:r>
          </a:p>
          <a:p>
            <a:r>
              <a:rPr lang="en-GB" baseline="0" dirty="0" smtClean="0"/>
              <a:t>Needs – seen as a deficiency yet somehow, we tend to view children and adults needs as different. 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AA53DB-F5F1-440E-BA31-77F6FD46C9D2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2703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These</a:t>
            </a:r>
            <a:r>
              <a:rPr lang="en-GB" baseline="0" dirty="0" smtClean="0"/>
              <a:t> are not fixed. They will vary from individual and context. Constant renegotiation.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AA53DB-F5F1-440E-BA31-77F6FD46C9D2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82483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AA53DB-F5F1-440E-BA31-77F6FD46C9D2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53437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EA97C-CECB-48B1-B335-384FD0238489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47541D-874E-4247-AA33-5CE5DABA46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82385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EA97C-CECB-48B1-B335-384FD0238489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47541D-874E-4247-AA33-5CE5DABA46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2025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EA97C-CECB-48B1-B335-384FD0238489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47541D-874E-4247-AA33-5CE5DABA46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18121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EA97C-CECB-48B1-B335-384FD0238489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47541D-874E-4247-AA33-5CE5DABA46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62083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EA97C-CECB-48B1-B335-384FD0238489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47541D-874E-4247-AA33-5CE5DABA46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88008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EA97C-CECB-48B1-B335-384FD0238489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47541D-874E-4247-AA33-5CE5DABA46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1621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EA97C-CECB-48B1-B335-384FD0238489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47541D-874E-4247-AA33-5CE5DABA46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93733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EA97C-CECB-48B1-B335-384FD0238489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47541D-874E-4247-AA33-5CE5DABA46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21018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EA97C-CECB-48B1-B335-384FD0238489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47541D-874E-4247-AA33-5CE5DABA46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46414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EA97C-CECB-48B1-B335-384FD0238489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47541D-874E-4247-AA33-5CE5DABA46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88625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EA97C-CECB-48B1-B335-384FD0238489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47541D-874E-4247-AA33-5CE5DABA46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96187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EEA97C-CECB-48B1-B335-384FD0238489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47541D-874E-4247-AA33-5CE5DABA46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54671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TFMqTDIYI2U" TargetMode="Externa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ECCH7003/C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i="1" dirty="0" smtClean="0"/>
              <a:t>Leading Children’s Rights: Developing Professional Practice </a:t>
            </a:r>
          </a:p>
          <a:p>
            <a:r>
              <a:rPr lang="en-GB" i="1" dirty="0" err="1" smtClean="0"/>
              <a:t>Arwain</a:t>
            </a:r>
            <a:r>
              <a:rPr lang="en-GB" i="1" dirty="0" smtClean="0"/>
              <a:t> </a:t>
            </a:r>
            <a:r>
              <a:rPr lang="en-GB" i="1" dirty="0" err="1" smtClean="0"/>
              <a:t>Hawliau</a:t>
            </a:r>
            <a:r>
              <a:rPr lang="en-GB" i="1" dirty="0" smtClean="0"/>
              <a:t> Plant: </a:t>
            </a:r>
            <a:r>
              <a:rPr lang="en-GB" i="1" dirty="0" err="1" smtClean="0"/>
              <a:t>Datblygu</a:t>
            </a:r>
            <a:r>
              <a:rPr lang="en-GB" i="1" dirty="0" smtClean="0"/>
              <a:t> </a:t>
            </a:r>
            <a:r>
              <a:rPr lang="en-GB" i="1" dirty="0" err="1" smtClean="0"/>
              <a:t>Ymarfer</a:t>
            </a:r>
            <a:r>
              <a:rPr lang="en-GB" i="1" dirty="0" smtClean="0"/>
              <a:t> </a:t>
            </a:r>
            <a:r>
              <a:rPr lang="en-GB" i="1" dirty="0" err="1" smtClean="0"/>
              <a:t>Proffesiynol</a:t>
            </a:r>
            <a:r>
              <a:rPr lang="en-GB" i="1" dirty="0" smtClean="0"/>
              <a:t> 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886683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i="1" dirty="0" err="1" smtClean="0"/>
              <a:t>Amcanion</a:t>
            </a:r>
            <a:r>
              <a:rPr lang="en-GB" i="1" dirty="0" smtClean="0"/>
              <a:t> y </a:t>
            </a:r>
            <a:r>
              <a:rPr lang="en-GB" i="1" dirty="0" err="1" smtClean="0"/>
              <a:t>Modiwl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dirty="0" smtClean="0"/>
              <a:t>Module Aims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70000" lnSpcReduction="20000"/>
          </a:bodyPr>
          <a:lstStyle/>
          <a:p>
            <a:pPr lvl="0" fontAlgn="base" hangingPunct="0"/>
            <a:r>
              <a:rPr lang="cy-GB" sz="3400" dirty="0" smtClean="0"/>
              <a:t>Datblygu </a:t>
            </a:r>
            <a:r>
              <a:rPr lang="cy-GB" sz="3400" dirty="0"/>
              <a:t>gwybodaeth, dealltwriaeth a sgiliau manwl sy’n briodol i ymgorffori ac arwain hawliau plant a phobl ifanc o fewn cymuned berthnasol neu gyd-destun addysgol.</a:t>
            </a:r>
            <a:r>
              <a:rPr lang="en-GB" sz="3400" dirty="0"/>
              <a:t>  </a:t>
            </a:r>
          </a:p>
          <a:p>
            <a:pPr marL="0" indent="0" fontAlgn="base" hangingPunct="0">
              <a:buNone/>
            </a:pPr>
            <a:endParaRPr lang="en-GB" sz="3400" dirty="0"/>
          </a:p>
          <a:p>
            <a:pPr lvl="0" fontAlgn="base" hangingPunct="0"/>
            <a:r>
              <a:rPr lang="cy-GB" sz="3400" dirty="0"/>
              <a:t>Deall sut i sicrhau newid i arwain datblygiad hawliau plant a phobl ifanc o fewn cymuned berthnasol neu gyd-destunau addysgol.</a:t>
            </a:r>
            <a:r>
              <a:rPr lang="en-GB" sz="3400" dirty="0"/>
              <a:t> 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70000" lnSpcReduction="20000"/>
          </a:bodyPr>
          <a:lstStyle/>
          <a:p>
            <a:pPr lvl="0"/>
            <a:r>
              <a:rPr lang="en-GB" dirty="0" smtClean="0"/>
              <a:t>To enable students to develop an in-depth knowledge and understanding of issues which impact upon the lives of children and young people in contemporary society, including the development of a critical understanding of the theory, policy and practice relating to children’s rights in Wales, UK and the wider world. </a:t>
            </a:r>
          </a:p>
          <a:p>
            <a:pPr lvl="0"/>
            <a:endParaRPr lang="en-GB" dirty="0" smtClean="0"/>
          </a:p>
          <a:p>
            <a:pPr lvl="0"/>
            <a:r>
              <a:rPr lang="en-GB" dirty="0" smtClean="0"/>
              <a:t>To develop advanced understanding of models of well-being and the ability to critique the theory, policy and practice of well-being.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177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i="1" dirty="0" err="1" smtClean="0"/>
              <a:t>Deilliannau</a:t>
            </a:r>
            <a:r>
              <a:rPr lang="en-GB" i="1" dirty="0" smtClean="0"/>
              <a:t> </a:t>
            </a:r>
            <a:r>
              <a:rPr lang="en-GB" i="1" dirty="0" err="1" smtClean="0"/>
              <a:t>Dysgu</a:t>
            </a:r>
            <a:r>
              <a:rPr lang="en-GB" i="1" dirty="0" smtClean="0"/>
              <a:t> </a:t>
            </a:r>
            <a:br>
              <a:rPr lang="en-GB" i="1" dirty="0" smtClean="0"/>
            </a:br>
            <a:r>
              <a:rPr lang="en-GB" dirty="0" smtClean="0"/>
              <a:t>Learning Outcomes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781128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lvl="0" fontAlgn="base" hangingPunct="0"/>
            <a:r>
              <a:rPr lang="cy-GB" sz="2000" dirty="0"/>
              <a:t>Dangos dealltwriaeth feirniadol o hawliau gan gynnwys hawliau plant a phobl ifanc a chyfrifoldebau deiliaid dyletswyddau yn y Gymru gyfoes, yn seiliedig ar theori, polisi ac arfer cyfredol. </a:t>
            </a:r>
            <a:endParaRPr lang="en-GB" sz="2000" dirty="0" smtClean="0">
              <a:effectLst/>
            </a:endParaRPr>
          </a:p>
          <a:p>
            <a:pPr marL="0" indent="0" fontAlgn="base" hangingPunct="0">
              <a:buNone/>
            </a:pPr>
            <a:endParaRPr lang="en-GB" sz="2000" dirty="0" smtClean="0">
              <a:effectLst/>
            </a:endParaRPr>
          </a:p>
          <a:p>
            <a:pPr lvl="0" fontAlgn="base" hangingPunct="0"/>
            <a:r>
              <a:rPr lang="cy-GB" sz="2000" dirty="0"/>
              <a:t>Dadansoddi a gwerthuso hawliau o ran y maes cyfiawnder cymdeithasol, ac mewn amrywiaeth o gyd-destunau a sefyllfaoedd, a dangos ymwybyddiaeth o rwystrau a phroblemau a allai godi.</a:t>
            </a:r>
            <a:endParaRPr lang="en-GB" sz="2000" dirty="0" smtClean="0">
              <a:effectLst/>
            </a:endParaRPr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781128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85000" lnSpcReduction="10000"/>
          </a:bodyPr>
          <a:lstStyle/>
          <a:p>
            <a:pPr lvl="0" fontAlgn="base" hangingPunct="0"/>
            <a:r>
              <a:rPr lang="en-GB" dirty="0" smtClean="0"/>
              <a:t>Engage critically with theory and policy of health and well-being as it impacts upon the lives of children and young people.</a:t>
            </a:r>
          </a:p>
          <a:p>
            <a:pPr marL="0" lvl="0" indent="0" fontAlgn="base" hangingPunct="0">
              <a:buNone/>
            </a:pPr>
            <a:endParaRPr lang="en-GB" dirty="0" smtClean="0"/>
          </a:p>
          <a:p>
            <a:pPr lvl="0"/>
            <a:r>
              <a:rPr lang="en-GB" dirty="0" smtClean="0"/>
              <a:t>Critically analyse ideologies which influence the position of children and young people in contemporary society, e.g. Adverse Childhood Experiences (ACEs).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7772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476672"/>
            <a:ext cx="4244280" cy="5976664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pPr lvl="0" fontAlgn="base" hangingPunct="0"/>
            <a:r>
              <a:rPr lang="cy-GB" dirty="0"/>
              <a:t>Adolygu’n feirniadol rai o’r prif theorïau rheoli ac arwain newid a allai gefnogi datblygiad hawliau plant a phobl ifanc.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lvl="0" fontAlgn="base" hangingPunct="0"/>
            <a:r>
              <a:rPr lang="cy-GB" dirty="0"/>
              <a:t>Adfyfyrio’n feirniadol ar y berthynas rhwng theori ac arfer a herio hynny yng nghyd-destun newid a thrawsffurfiad, gan nodi cyfleoedd a heriau o fewn cyd-destunau perthnasol a chynnig datrysiadau posibl.</a:t>
            </a:r>
            <a:r>
              <a:rPr lang="en-GB" dirty="0"/>
              <a:t>  </a:t>
            </a:r>
          </a:p>
          <a:p>
            <a:pPr marL="0" indent="0">
              <a:buNone/>
            </a:pPr>
            <a:endParaRPr lang="en-GB" dirty="0"/>
          </a:p>
          <a:p>
            <a:pPr lvl="0" fontAlgn="base" hangingPunct="0"/>
            <a:r>
              <a:rPr lang="cy-GB" dirty="0"/>
              <a:t>Trefnu eu gwybodaeth a’r hyn y maent wedi’i ddysgu drwy ddefnyddio amrywiaeth o ffynonellau gwybodaeth, gan gynnwys TGCh, a chyflwyno’u gwaith ar y lefel briodol. 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476672"/>
            <a:ext cx="4244280" cy="5976664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lvl="0"/>
            <a:r>
              <a:rPr lang="en-GB" sz="2200" dirty="0" smtClean="0"/>
              <a:t>Demonstrate a critical understanding of the cultural and social factors which influence the delivery of services to children and young people to enhance their health, well-being and fulfilment of rights.</a:t>
            </a:r>
          </a:p>
          <a:p>
            <a:pPr lvl="0"/>
            <a:r>
              <a:rPr lang="en-GB" sz="2200" dirty="0" smtClean="0"/>
              <a:t>Critically analyse how government policy and provision can be influenced by media, market forces and consumerism.</a:t>
            </a:r>
          </a:p>
          <a:p>
            <a:pPr lvl="0" fontAlgn="base" hangingPunct="0"/>
            <a:r>
              <a:rPr lang="en-GB" sz="2200" dirty="0" smtClean="0"/>
              <a:t>Present their work appropriately, with an understanding of the requirements of critical thinking.</a:t>
            </a:r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1559172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err="1" smtClean="0"/>
              <a:t>Amserlen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dirty="0" smtClean="0"/>
              <a:t>Timetable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34130104"/>
              </p:ext>
            </p:extLst>
          </p:nvPr>
        </p:nvGraphicFramePr>
        <p:xfrm>
          <a:off x="323528" y="1772816"/>
          <a:ext cx="8496944" cy="4825582"/>
        </p:xfrm>
        <a:graphic>
          <a:graphicData uri="http://schemas.openxmlformats.org/drawingml/2006/table">
            <a:tbl>
              <a:tblPr firstRow="1" firstCol="1" bandRow="1">
                <a:tableStyleId>{7DF18680-E054-41AD-8BC1-D1AEF772440D}</a:tableStyleId>
              </a:tblPr>
              <a:tblGrid>
                <a:gridCol w="987651"/>
                <a:gridCol w="3720529"/>
                <a:gridCol w="3788764"/>
              </a:tblGrid>
              <a:tr h="735429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Session / </a:t>
                      </a:r>
                      <a:r>
                        <a:rPr lang="en-GB" sz="1800" dirty="0" err="1">
                          <a:effectLst/>
                        </a:rPr>
                        <a:t>Sesiwn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228600" algn="l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Topic 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228600" algn="l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Pwnc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790668">
                <a:tc>
                  <a:txBody>
                    <a:bodyPr/>
                    <a:lstStyle/>
                    <a:p>
                      <a:pPr marL="228600" algn="l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1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Introduction to the module and assessment 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 err="1">
                          <a:effectLst/>
                        </a:rPr>
                        <a:t>Cyflwyniad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i’r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modiwl</a:t>
                      </a:r>
                      <a:r>
                        <a:rPr lang="en-GB" sz="1800" dirty="0">
                          <a:effectLst/>
                        </a:rPr>
                        <a:t> ac </a:t>
                      </a:r>
                      <a:r>
                        <a:rPr lang="en-GB" sz="1800" dirty="0" err="1">
                          <a:effectLst/>
                        </a:rPr>
                        <a:t>asesu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735429">
                <a:tc>
                  <a:txBody>
                    <a:bodyPr/>
                    <a:lstStyle/>
                    <a:p>
                      <a:pPr marL="228600" algn="l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2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The human rights of children. Rights and social justice in Wales. 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 err="1">
                          <a:effectLst/>
                        </a:rPr>
                        <a:t>Hawliau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dynol</a:t>
                      </a:r>
                      <a:r>
                        <a:rPr lang="en-GB" sz="1800" dirty="0">
                          <a:effectLst/>
                        </a:rPr>
                        <a:t> plant. </a:t>
                      </a:r>
                      <a:r>
                        <a:rPr lang="en-GB" sz="1800" dirty="0" err="1">
                          <a:effectLst/>
                        </a:rPr>
                        <a:t>Hawliau</a:t>
                      </a:r>
                      <a:r>
                        <a:rPr lang="en-GB" sz="1800" dirty="0">
                          <a:effectLst/>
                        </a:rPr>
                        <a:t> a </a:t>
                      </a:r>
                      <a:r>
                        <a:rPr lang="en-GB" sz="1800" dirty="0" err="1">
                          <a:effectLst/>
                        </a:rPr>
                        <a:t>chyfiawnder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cymdeithasol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yng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Nghymru</a:t>
                      </a:r>
                      <a:r>
                        <a:rPr lang="en-GB" sz="1800" dirty="0">
                          <a:effectLst/>
                        </a:rPr>
                        <a:t>. 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077254">
                <a:tc>
                  <a:txBody>
                    <a:bodyPr/>
                    <a:lstStyle/>
                    <a:p>
                      <a:pPr marL="228600" algn="l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3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Participation, provision, protection. Exploring children’s agency. 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581660" algn="l"/>
                          <a:tab pos="1163320" algn="l"/>
                          <a:tab pos="1744980" algn="l"/>
                          <a:tab pos="2326640" algn="l"/>
                          <a:tab pos="2908300" algn="l"/>
                          <a:tab pos="3489960" algn="l"/>
                          <a:tab pos="4071620" algn="l"/>
                          <a:tab pos="4653280" algn="l"/>
                          <a:tab pos="5234940" algn="l"/>
                          <a:tab pos="5816600" algn="l"/>
                          <a:tab pos="6398260" algn="l"/>
                          <a:tab pos="6979920" algn="l"/>
                          <a:tab pos="7561580" algn="l"/>
                          <a:tab pos="8143240" algn="l"/>
                          <a:tab pos="8724900" algn="l"/>
                          <a:tab pos="9306560" algn="l"/>
                        </a:tabLst>
                      </a:pPr>
                      <a:r>
                        <a:rPr lang="cy-GB" sz="14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581660" algn="l"/>
                          <a:tab pos="1163320" algn="l"/>
                          <a:tab pos="1744980" algn="l"/>
                          <a:tab pos="2326640" algn="l"/>
                          <a:tab pos="2908300" algn="l"/>
                          <a:tab pos="3489960" algn="l"/>
                          <a:tab pos="4071620" algn="l"/>
                          <a:tab pos="4653280" algn="l"/>
                          <a:tab pos="5234940" algn="l"/>
                          <a:tab pos="5816600" algn="l"/>
                          <a:tab pos="6398260" algn="l"/>
                          <a:tab pos="6979920" algn="l"/>
                          <a:tab pos="7561580" algn="l"/>
                          <a:tab pos="8143240" algn="l"/>
                          <a:tab pos="8724900" algn="l"/>
                          <a:tab pos="9306560" algn="l"/>
                        </a:tabLst>
                      </a:pPr>
                      <a:r>
                        <a:rPr lang="cy-GB" sz="1800" dirty="0">
                          <a:effectLst/>
                        </a:rPr>
                        <a:t>Cyfranogiad, darpariaeth, diogelu. Archwilio asiantaeth plant.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88174">
                <a:tc>
                  <a:txBody>
                    <a:bodyPr/>
                    <a:lstStyle/>
                    <a:p>
                      <a:pPr marL="228600" algn="l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4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Embedding and leading children’s rights. 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 err="1">
                          <a:effectLst/>
                        </a:rPr>
                        <a:t>Ymgorffori</a:t>
                      </a:r>
                      <a:r>
                        <a:rPr lang="en-GB" sz="1800" dirty="0">
                          <a:effectLst/>
                        </a:rPr>
                        <a:t> ac </a:t>
                      </a:r>
                      <a:r>
                        <a:rPr lang="en-GB" sz="1800" dirty="0" err="1">
                          <a:effectLst/>
                        </a:rPr>
                        <a:t>arwain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hawliau</a:t>
                      </a:r>
                      <a:r>
                        <a:rPr lang="en-GB" sz="1800" dirty="0">
                          <a:effectLst/>
                        </a:rPr>
                        <a:t> plant.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53566">
                <a:tc>
                  <a:txBody>
                    <a:bodyPr/>
                    <a:lstStyle/>
                    <a:p>
                      <a:pPr marL="228600" algn="l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5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Blended learning session. 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 err="1">
                          <a:effectLst/>
                        </a:rPr>
                        <a:t>Sesiwn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dysgu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cyfannol</a:t>
                      </a:r>
                      <a:r>
                        <a:rPr lang="en-GB" sz="1800" dirty="0">
                          <a:effectLst/>
                        </a:rPr>
                        <a:t>.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886086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87084089"/>
              </p:ext>
            </p:extLst>
          </p:nvPr>
        </p:nvGraphicFramePr>
        <p:xfrm>
          <a:off x="611560" y="307708"/>
          <a:ext cx="7920880" cy="6047012"/>
        </p:xfrm>
        <a:graphic>
          <a:graphicData uri="http://schemas.openxmlformats.org/drawingml/2006/table">
            <a:tbl>
              <a:tblPr firstRow="1" firstCol="1" bandRow="1">
                <a:tableStyleId>{BDBED569-4797-4DF1-A0F4-6AAB3CD982D8}</a:tableStyleId>
              </a:tblPr>
              <a:tblGrid>
                <a:gridCol w="920691"/>
                <a:gridCol w="3468290"/>
                <a:gridCol w="3531899"/>
              </a:tblGrid>
              <a:tr h="911063">
                <a:tc>
                  <a:txBody>
                    <a:bodyPr/>
                    <a:lstStyle/>
                    <a:p>
                      <a:pPr marL="228600" algn="l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6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Effecting change.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 Creu newid. 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884054">
                <a:tc>
                  <a:txBody>
                    <a:bodyPr/>
                    <a:lstStyle/>
                    <a:p>
                      <a:pPr marL="228600" algn="l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7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Guest Speaker (tbc).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Siaradwr gwadd (i’w gadarnhau).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686215">
                <a:tc>
                  <a:txBody>
                    <a:bodyPr/>
                    <a:lstStyle/>
                    <a:p>
                      <a:pPr marL="228600" algn="l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8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Involving children and young people in research – a rights approach. </a:t>
                      </a:r>
                    </a:p>
                    <a:p>
                      <a:pPr algn="just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Assessment workshop </a:t>
                      </a:r>
                    </a:p>
                    <a:p>
                      <a:pPr algn="l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*Tutorials (instead of week 9) available after this lecture*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 err="1">
                          <a:effectLst/>
                        </a:rPr>
                        <a:t>Ymchwil</a:t>
                      </a:r>
                      <a:r>
                        <a:rPr lang="en-GB" sz="2000" dirty="0">
                          <a:effectLst/>
                        </a:rPr>
                        <a:t> </a:t>
                      </a:r>
                      <a:r>
                        <a:rPr lang="en-GB" sz="2000" dirty="0" err="1">
                          <a:effectLst/>
                        </a:rPr>
                        <a:t>sy’n</a:t>
                      </a:r>
                      <a:r>
                        <a:rPr lang="en-GB" sz="2000" dirty="0">
                          <a:effectLst/>
                        </a:rPr>
                        <a:t> </a:t>
                      </a:r>
                      <a:r>
                        <a:rPr lang="en-GB" sz="2000" dirty="0" err="1">
                          <a:effectLst/>
                        </a:rPr>
                        <a:t>cynnwys</a:t>
                      </a:r>
                      <a:r>
                        <a:rPr lang="en-GB" sz="2000" dirty="0">
                          <a:effectLst/>
                        </a:rPr>
                        <a:t> plant a </a:t>
                      </a:r>
                      <a:r>
                        <a:rPr lang="en-GB" sz="2000" dirty="0" err="1">
                          <a:effectLst/>
                        </a:rPr>
                        <a:t>phobl</a:t>
                      </a:r>
                      <a:r>
                        <a:rPr lang="en-GB" sz="2000" dirty="0">
                          <a:effectLst/>
                        </a:rPr>
                        <a:t> </a:t>
                      </a:r>
                      <a:r>
                        <a:rPr lang="en-GB" sz="2000" dirty="0" err="1">
                          <a:effectLst/>
                        </a:rPr>
                        <a:t>ifanc</a:t>
                      </a:r>
                      <a:r>
                        <a:rPr lang="en-GB" sz="2000" dirty="0">
                          <a:effectLst/>
                        </a:rPr>
                        <a:t>. </a:t>
                      </a:r>
                    </a:p>
                    <a:p>
                      <a:pPr algn="l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 err="1">
                          <a:effectLst/>
                        </a:rPr>
                        <a:t>Gweithdy</a:t>
                      </a:r>
                      <a:r>
                        <a:rPr lang="en-GB" sz="2000" dirty="0">
                          <a:effectLst/>
                        </a:rPr>
                        <a:t> </a:t>
                      </a:r>
                      <a:r>
                        <a:rPr lang="en-GB" sz="2000" dirty="0" err="1">
                          <a:effectLst/>
                        </a:rPr>
                        <a:t>asesiadau</a:t>
                      </a:r>
                      <a:r>
                        <a:rPr lang="en-GB" sz="2000" dirty="0">
                          <a:effectLst/>
                        </a:rPr>
                        <a:t>. </a:t>
                      </a:r>
                    </a:p>
                    <a:p>
                      <a:pPr algn="l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*</a:t>
                      </a:r>
                      <a:r>
                        <a:rPr lang="en-GB" sz="2000" dirty="0" err="1">
                          <a:effectLst/>
                        </a:rPr>
                        <a:t>Tiwtorialau</a:t>
                      </a:r>
                      <a:r>
                        <a:rPr lang="en-GB" sz="2000" dirty="0">
                          <a:effectLst/>
                        </a:rPr>
                        <a:t> (</a:t>
                      </a:r>
                      <a:r>
                        <a:rPr lang="en-GB" sz="2000" dirty="0" err="1">
                          <a:effectLst/>
                        </a:rPr>
                        <a:t>yn</a:t>
                      </a:r>
                      <a:r>
                        <a:rPr lang="en-GB" sz="2000" dirty="0">
                          <a:effectLst/>
                        </a:rPr>
                        <a:t> </a:t>
                      </a:r>
                      <a:r>
                        <a:rPr lang="en-GB" sz="2000" dirty="0" err="1">
                          <a:effectLst/>
                        </a:rPr>
                        <a:t>lle</a:t>
                      </a:r>
                      <a:r>
                        <a:rPr lang="en-GB" sz="2000" dirty="0">
                          <a:effectLst/>
                        </a:rPr>
                        <a:t> </a:t>
                      </a:r>
                      <a:r>
                        <a:rPr lang="en-GB" sz="2000" dirty="0" err="1">
                          <a:effectLst/>
                        </a:rPr>
                        <a:t>wythnos</a:t>
                      </a:r>
                      <a:r>
                        <a:rPr lang="en-GB" sz="2000" dirty="0">
                          <a:effectLst/>
                        </a:rPr>
                        <a:t> 9) </a:t>
                      </a:r>
                      <a:r>
                        <a:rPr lang="en-GB" sz="2000" dirty="0" err="1">
                          <a:effectLst/>
                        </a:rPr>
                        <a:t>ar</a:t>
                      </a:r>
                      <a:r>
                        <a:rPr lang="en-GB" sz="2000" dirty="0">
                          <a:effectLst/>
                        </a:rPr>
                        <a:t> </a:t>
                      </a:r>
                      <a:r>
                        <a:rPr lang="en-GB" sz="2000" dirty="0" err="1">
                          <a:effectLst/>
                        </a:rPr>
                        <a:t>ol</a:t>
                      </a:r>
                      <a:r>
                        <a:rPr lang="en-GB" sz="2000" dirty="0">
                          <a:effectLst/>
                        </a:rPr>
                        <a:t> y </a:t>
                      </a:r>
                      <a:r>
                        <a:rPr lang="en-GB" sz="2000" dirty="0" err="1">
                          <a:effectLst/>
                        </a:rPr>
                        <a:t>darlith</a:t>
                      </a:r>
                      <a:r>
                        <a:rPr lang="en-GB" sz="2000" dirty="0">
                          <a:effectLst/>
                        </a:rPr>
                        <a:t>*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154445">
                <a:tc>
                  <a:txBody>
                    <a:bodyPr/>
                    <a:lstStyle/>
                    <a:p>
                      <a:pPr marL="228600" algn="l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9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Tutorials (available either after lecture week 8 or by appointment). 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 err="1">
                          <a:effectLst/>
                        </a:rPr>
                        <a:t>Tiwtorialau</a:t>
                      </a:r>
                      <a:r>
                        <a:rPr lang="en-GB" sz="2000" dirty="0">
                          <a:effectLst/>
                        </a:rPr>
                        <a:t> (</a:t>
                      </a:r>
                      <a:r>
                        <a:rPr lang="en-GB" sz="2000" dirty="0" err="1">
                          <a:effectLst/>
                        </a:rPr>
                        <a:t>ar</a:t>
                      </a:r>
                      <a:r>
                        <a:rPr lang="en-GB" sz="2000" dirty="0">
                          <a:effectLst/>
                        </a:rPr>
                        <a:t> </a:t>
                      </a:r>
                      <a:r>
                        <a:rPr lang="en-GB" sz="2000" dirty="0" err="1">
                          <a:effectLst/>
                        </a:rPr>
                        <a:t>gael</a:t>
                      </a:r>
                      <a:r>
                        <a:rPr lang="en-GB" sz="2000" dirty="0">
                          <a:effectLst/>
                        </a:rPr>
                        <a:t> </a:t>
                      </a:r>
                      <a:r>
                        <a:rPr lang="en-GB" sz="2000" dirty="0" err="1">
                          <a:effectLst/>
                        </a:rPr>
                        <a:t>ar</a:t>
                      </a:r>
                      <a:r>
                        <a:rPr lang="en-GB" sz="2000" dirty="0">
                          <a:effectLst/>
                        </a:rPr>
                        <a:t> </a:t>
                      </a:r>
                      <a:r>
                        <a:rPr lang="en-GB" sz="2000" dirty="0" err="1">
                          <a:effectLst/>
                        </a:rPr>
                        <a:t>ol</a:t>
                      </a:r>
                      <a:r>
                        <a:rPr lang="en-GB" sz="2000" dirty="0">
                          <a:effectLst/>
                        </a:rPr>
                        <a:t> </a:t>
                      </a:r>
                      <a:r>
                        <a:rPr lang="en-GB" sz="2000" dirty="0" err="1">
                          <a:effectLst/>
                        </a:rPr>
                        <a:t>darlith</a:t>
                      </a:r>
                      <a:r>
                        <a:rPr lang="en-GB" sz="2000" dirty="0">
                          <a:effectLst/>
                        </a:rPr>
                        <a:t> </a:t>
                      </a:r>
                      <a:r>
                        <a:rPr lang="en-GB" sz="2000" dirty="0" err="1">
                          <a:effectLst/>
                        </a:rPr>
                        <a:t>wythos</a:t>
                      </a:r>
                      <a:r>
                        <a:rPr lang="en-GB" sz="2000" dirty="0">
                          <a:effectLst/>
                        </a:rPr>
                        <a:t> 8 </a:t>
                      </a:r>
                      <a:r>
                        <a:rPr lang="en-GB" sz="2000" dirty="0" err="1">
                          <a:effectLst/>
                        </a:rPr>
                        <a:t>neu</a:t>
                      </a:r>
                      <a:r>
                        <a:rPr lang="en-GB" sz="2000" dirty="0">
                          <a:effectLst/>
                        </a:rPr>
                        <a:t> </a:t>
                      </a:r>
                      <a:r>
                        <a:rPr lang="en-GB" sz="2000" dirty="0" err="1">
                          <a:effectLst/>
                        </a:rPr>
                        <a:t>trwy</a:t>
                      </a:r>
                      <a:r>
                        <a:rPr lang="en-GB" sz="2000" dirty="0">
                          <a:effectLst/>
                        </a:rPr>
                        <a:t> </a:t>
                      </a:r>
                      <a:r>
                        <a:rPr lang="en-GB" sz="2000" dirty="0" err="1">
                          <a:effectLst/>
                        </a:rPr>
                        <a:t>apwyntiad</a:t>
                      </a:r>
                      <a:r>
                        <a:rPr lang="en-GB" sz="2000" dirty="0">
                          <a:effectLst/>
                        </a:rPr>
                        <a:t>).</a:t>
                      </a:r>
                    </a:p>
                    <a:p>
                      <a:pPr algn="l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 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835834">
                <a:tc>
                  <a:txBody>
                    <a:bodyPr/>
                    <a:lstStyle/>
                    <a:p>
                      <a:pPr marL="228600" algn="l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10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Module Presentations 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 err="1">
                          <a:effectLst/>
                        </a:rPr>
                        <a:t>Cyflwyniadau’r</a:t>
                      </a:r>
                      <a:r>
                        <a:rPr lang="en-GB" sz="2000" dirty="0">
                          <a:effectLst/>
                        </a:rPr>
                        <a:t> </a:t>
                      </a:r>
                      <a:r>
                        <a:rPr lang="en-GB" sz="2000" dirty="0" err="1">
                          <a:effectLst/>
                        </a:rPr>
                        <a:t>Modiwl</a:t>
                      </a:r>
                      <a:r>
                        <a:rPr lang="en-GB" sz="2000" dirty="0">
                          <a:effectLst/>
                        </a:rPr>
                        <a:t>. </a:t>
                      </a:r>
                    </a:p>
                    <a:p>
                      <a:pPr algn="l">
                        <a:lnSpc>
                          <a:spcPct val="107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 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95981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err="1" smtClean="0"/>
              <a:t>Asesiadau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dirty="0" smtClean="0"/>
              <a:t>Assessment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 err="1" smtClean="0"/>
              <a:t>Cyflwyniad</a:t>
            </a:r>
            <a:r>
              <a:rPr lang="en-GB" dirty="0" smtClean="0"/>
              <a:t> </a:t>
            </a:r>
            <a:r>
              <a:rPr lang="en-GB" dirty="0" err="1" smtClean="0"/>
              <a:t>Unigol</a:t>
            </a:r>
            <a:r>
              <a:rPr lang="en-GB" dirty="0" smtClean="0"/>
              <a:t> (15 </a:t>
            </a:r>
            <a:r>
              <a:rPr lang="en-GB" dirty="0" err="1" smtClean="0"/>
              <a:t>munud</a:t>
            </a:r>
            <a:r>
              <a:rPr lang="en-GB" dirty="0" smtClean="0"/>
              <a:t>)</a:t>
            </a:r>
          </a:p>
          <a:p>
            <a:pPr lvl="1"/>
            <a:r>
              <a:rPr lang="en-GB" dirty="0" smtClean="0"/>
              <a:t>40%</a:t>
            </a:r>
          </a:p>
          <a:p>
            <a:pPr lvl="1"/>
            <a:r>
              <a:rPr lang="en-GB" dirty="0" smtClean="0"/>
              <a:t>3ydd </a:t>
            </a:r>
            <a:r>
              <a:rPr lang="en-GB" dirty="0" err="1" smtClean="0"/>
              <a:t>Ebrill</a:t>
            </a:r>
            <a:r>
              <a:rPr lang="en-GB" dirty="0" smtClean="0"/>
              <a:t> 2019</a:t>
            </a:r>
          </a:p>
          <a:p>
            <a:pPr lvl="1"/>
            <a:endParaRPr lang="en-GB" dirty="0"/>
          </a:p>
          <a:p>
            <a:r>
              <a:rPr lang="en-GB" dirty="0" err="1" smtClean="0"/>
              <a:t>Adnodd</a:t>
            </a:r>
            <a:r>
              <a:rPr lang="en-GB" dirty="0" smtClean="0"/>
              <a:t> </a:t>
            </a:r>
            <a:r>
              <a:rPr lang="en-GB" dirty="0" err="1" smtClean="0"/>
              <a:t>Gwe</a:t>
            </a:r>
            <a:r>
              <a:rPr lang="en-GB" dirty="0"/>
              <a:t> </a:t>
            </a:r>
            <a:r>
              <a:rPr lang="en-GB" dirty="0" smtClean="0"/>
              <a:t>(</a:t>
            </a:r>
            <a:r>
              <a:rPr lang="en-GB" dirty="0" err="1" smtClean="0"/>
              <a:t>cyfateb</a:t>
            </a:r>
            <a:r>
              <a:rPr lang="en-GB" dirty="0" smtClean="0"/>
              <a:t> I 5000 o </a:t>
            </a:r>
            <a:r>
              <a:rPr lang="en-GB" dirty="0" err="1" smtClean="0"/>
              <a:t>eiriau</a:t>
            </a:r>
            <a:r>
              <a:rPr lang="en-GB" dirty="0" smtClean="0"/>
              <a:t>)- </a:t>
            </a:r>
          </a:p>
          <a:p>
            <a:pPr lvl="1"/>
            <a:r>
              <a:rPr lang="en-GB" dirty="0" smtClean="0"/>
              <a:t>60%</a:t>
            </a:r>
          </a:p>
          <a:p>
            <a:pPr lvl="1"/>
            <a:r>
              <a:rPr lang="en-GB" dirty="0" smtClean="0"/>
              <a:t>29ain </a:t>
            </a:r>
            <a:r>
              <a:rPr lang="en-GB" dirty="0" err="1" smtClean="0"/>
              <a:t>Ebrill</a:t>
            </a:r>
            <a:r>
              <a:rPr lang="en-GB" dirty="0" smtClean="0"/>
              <a:t> 2019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 smtClean="0"/>
              <a:t>Individual Presentation (15 minutes)</a:t>
            </a:r>
          </a:p>
          <a:p>
            <a:pPr lvl="1"/>
            <a:r>
              <a:rPr lang="en-GB" dirty="0" smtClean="0"/>
              <a:t>40%</a:t>
            </a:r>
          </a:p>
          <a:p>
            <a:pPr lvl="1"/>
            <a:r>
              <a:rPr lang="en-GB" dirty="0" smtClean="0"/>
              <a:t>3</a:t>
            </a:r>
            <a:r>
              <a:rPr lang="en-GB" baseline="30000" dirty="0" smtClean="0"/>
              <a:t>rd</a:t>
            </a:r>
            <a:r>
              <a:rPr lang="en-GB" dirty="0" smtClean="0"/>
              <a:t> April 2019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Web Resource (equivalent to 5000 words)</a:t>
            </a:r>
          </a:p>
          <a:p>
            <a:pPr lvl="1"/>
            <a:r>
              <a:rPr lang="en-GB" dirty="0" smtClean="0"/>
              <a:t>60%</a:t>
            </a:r>
          </a:p>
          <a:p>
            <a:pPr lvl="1"/>
            <a:r>
              <a:rPr lang="en-GB" dirty="0" smtClean="0"/>
              <a:t>29</a:t>
            </a:r>
            <a:r>
              <a:rPr lang="en-GB" baseline="30000" dirty="0" smtClean="0"/>
              <a:t>th</a:t>
            </a:r>
            <a:r>
              <a:rPr lang="en-GB" dirty="0" smtClean="0"/>
              <a:t> April 2019</a:t>
            </a:r>
          </a:p>
          <a:p>
            <a:endParaRPr lang="en-GB" dirty="0"/>
          </a:p>
        </p:txBody>
      </p:sp>
      <p:pic>
        <p:nvPicPr>
          <p:cNvPr id="3074" name="Picture 2" descr="Notepad, Memo, Pencil, Writing, Note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88640"/>
            <a:ext cx="1082606" cy="1150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Notepad, Memo, Pencil, Writing, Note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188640"/>
            <a:ext cx="1082606" cy="1150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52101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err="1" smtClean="0"/>
              <a:t>Cyflwyniad</a:t>
            </a:r>
            <a:r>
              <a:rPr lang="en-GB" i="1" dirty="0" smtClean="0"/>
              <a:t> </a:t>
            </a:r>
            <a:r>
              <a:rPr lang="en-GB" i="1" dirty="0" err="1" smtClean="0"/>
              <a:t>Unigol</a:t>
            </a:r>
            <a:r>
              <a:rPr lang="en-GB" i="1" dirty="0" smtClean="0"/>
              <a:t> </a:t>
            </a:r>
            <a:br>
              <a:rPr lang="en-GB" i="1" dirty="0" smtClean="0"/>
            </a:br>
            <a:r>
              <a:rPr lang="en-GB" dirty="0" smtClean="0"/>
              <a:t>Individual Presentation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gyfeirio'n</a:t>
            </a:r>
            <a:r>
              <a:rPr lang="en-GB" dirty="0"/>
              <a:t> </a:t>
            </a:r>
            <a:r>
              <a:rPr lang="en-GB" dirty="0" err="1"/>
              <a:t>fanwl</a:t>
            </a:r>
            <a:r>
              <a:rPr lang="en-GB" dirty="0"/>
              <a:t> at </a:t>
            </a:r>
            <a:r>
              <a:rPr lang="en-GB" dirty="0" err="1"/>
              <a:t>ystod</a:t>
            </a:r>
            <a:r>
              <a:rPr lang="en-GB" dirty="0"/>
              <a:t> o </a:t>
            </a:r>
            <a:r>
              <a:rPr lang="en-GB" dirty="0" err="1"/>
              <a:t>lenyddiaeth</a:t>
            </a:r>
            <a:r>
              <a:rPr lang="en-GB" dirty="0"/>
              <a:t>, </a:t>
            </a:r>
            <a:r>
              <a:rPr lang="en-GB" dirty="0" err="1"/>
              <a:t>adolygwch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feirniadol</a:t>
            </a:r>
            <a:r>
              <a:rPr lang="en-GB" dirty="0"/>
              <a:t> a </a:t>
            </a:r>
            <a:r>
              <a:rPr lang="en-GB" dirty="0" err="1"/>
              <a:t>dadansoddwch</a:t>
            </a:r>
            <a:r>
              <a:rPr lang="en-GB" dirty="0"/>
              <a:t> her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dirty="0" err="1"/>
              <a:t>rwystr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gyflawni</a:t>
            </a:r>
            <a:r>
              <a:rPr lang="en-GB" dirty="0"/>
              <a:t> </a:t>
            </a:r>
            <a:r>
              <a:rPr lang="en-GB" dirty="0" err="1"/>
              <a:t>hawliau</a:t>
            </a:r>
            <a:r>
              <a:rPr lang="en-GB" dirty="0"/>
              <a:t> plant a </a:t>
            </a:r>
            <a:r>
              <a:rPr lang="en-GB" dirty="0" err="1"/>
              <a:t>wynebir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sefydliad</a:t>
            </a:r>
            <a:r>
              <a:rPr lang="en-GB" dirty="0"/>
              <a:t> </a:t>
            </a:r>
            <a:r>
              <a:rPr lang="en-GB" dirty="0" err="1"/>
              <a:t>perthnasol</a:t>
            </a:r>
            <a:r>
              <a:rPr lang="en-GB" dirty="0"/>
              <a:t> ac </a:t>
            </a:r>
            <a:r>
              <a:rPr lang="en-GB" dirty="0" err="1"/>
              <a:t>awgrymwch</a:t>
            </a:r>
            <a:r>
              <a:rPr lang="en-GB" dirty="0"/>
              <a:t> </a:t>
            </a:r>
            <a:r>
              <a:rPr lang="en-GB" dirty="0" err="1"/>
              <a:t>ddull</a:t>
            </a:r>
            <a:r>
              <a:rPr lang="en-GB" dirty="0"/>
              <a:t> </a:t>
            </a:r>
            <a:r>
              <a:rPr lang="en-GB" dirty="0" err="1"/>
              <a:t>posibl</a:t>
            </a:r>
            <a:r>
              <a:rPr lang="en-GB" dirty="0"/>
              <a:t> o </a:t>
            </a:r>
            <a:r>
              <a:rPr lang="en-GB" dirty="0" err="1"/>
              <a:t>fynd</a:t>
            </a:r>
            <a:r>
              <a:rPr lang="en-GB" dirty="0"/>
              <a:t> </a:t>
            </a:r>
            <a:r>
              <a:rPr lang="en-GB" dirty="0" err="1"/>
              <a:t>i'r</a:t>
            </a:r>
            <a:r>
              <a:rPr lang="en-GB" dirty="0"/>
              <a:t> </a:t>
            </a:r>
            <a:r>
              <a:rPr lang="en-GB" dirty="0" err="1"/>
              <a:t>afael</a:t>
            </a:r>
            <a:r>
              <a:rPr lang="en-GB" dirty="0"/>
              <a:t> </a:t>
            </a:r>
            <a:r>
              <a:rPr lang="en-GB" dirty="0" err="1"/>
              <a:t>â'r</a:t>
            </a:r>
            <a:r>
              <a:rPr lang="en-GB" dirty="0"/>
              <a:t> mater </a:t>
            </a:r>
            <a:r>
              <a:rPr lang="en-GB" dirty="0" err="1"/>
              <a:t>hwn</a:t>
            </a:r>
            <a:r>
              <a:rPr lang="en-GB" dirty="0"/>
              <a:t>. </a:t>
            </a:r>
            <a:r>
              <a:rPr lang="en-GB" dirty="0" err="1"/>
              <a:t>Dylech</a:t>
            </a:r>
            <a:r>
              <a:rPr lang="en-GB" dirty="0"/>
              <a:t> </a:t>
            </a:r>
            <a:r>
              <a:rPr lang="en-GB" dirty="0" err="1"/>
              <a:t>gynnwys</a:t>
            </a:r>
            <a:r>
              <a:rPr lang="en-GB" dirty="0"/>
              <a:t> </a:t>
            </a:r>
            <a:r>
              <a:rPr lang="en-GB" dirty="0" err="1"/>
              <a:t>offeryn</a:t>
            </a:r>
            <a:r>
              <a:rPr lang="en-GB" dirty="0"/>
              <a:t> </a:t>
            </a:r>
            <a:r>
              <a:rPr lang="en-GB" dirty="0" err="1"/>
              <a:t>dadansoddi</a:t>
            </a:r>
            <a:r>
              <a:rPr lang="en-GB" dirty="0"/>
              <a:t> </a:t>
            </a:r>
            <a:r>
              <a:rPr lang="en-GB" dirty="0" err="1"/>
              <a:t>perthnasol</a:t>
            </a:r>
            <a:r>
              <a:rPr lang="en-GB" dirty="0"/>
              <a:t> (</a:t>
            </a: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enghraifft</a:t>
            </a:r>
            <a:r>
              <a:rPr lang="en-GB" dirty="0"/>
              <a:t>, </a:t>
            </a:r>
            <a:r>
              <a:rPr lang="en-GB" dirty="0" err="1"/>
              <a:t>dadansoddiad</a:t>
            </a:r>
            <a:r>
              <a:rPr lang="en-GB" dirty="0"/>
              <a:t> </a:t>
            </a:r>
            <a:r>
              <a:rPr lang="en-GB" dirty="0" err="1"/>
              <a:t>meysydd</a:t>
            </a:r>
            <a:r>
              <a:rPr lang="en-GB" dirty="0"/>
              <a:t> </a:t>
            </a:r>
            <a:r>
              <a:rPr lang="en-GB" dirty="0" err="1"/>
              <a:t>grym</a:t>
            </a:r>
            <a:r>
              <a:rPr lang="en-GB" dirty="0"/>
              <a:t>)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gefnogi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trafodaeth</a:t>
            </a:r>
            <a:r>
              <a:rPr lang="en-GB" dirty="0"/>
              <a:t> </a:t>
            </a:r>
            <a:r>
              <a:rPr lang="en-GB" dirty="0" err="1"/>
              <a:t>ymhellach</a:t>
            </a:r>
            <a:r>
              <a:rPr lang="en-GB" b="1" dirty="0"/>
              <a:t>.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r>
              <a:rPr lang="en-GB" dirty="0"/>
              <a:t>With detailed reference to a range of literature, critically review and analyse a challenge or barrier to the fulfilment of children’s rights faced by a relevant institution/organisation and suggest a possible approach to tackling this issue. You should include a relevant analysis tool (for example, a force field analysis) to further support your discussion.  </a:t>
            </a:r>
          </a:p>
        </p:txBody>
      </p:sp>
    </p:spTree>
    <p:extLst>
      <p:ext uri="{BB962C8B-B14F-4D97-AF65-F5344CB8AC3E}">
        <p14:creationId xmlns:p14="http://schemas.microsoft.com/office/powerpoint/2010/main" val="12566560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en-GB" i="1" dirty="0" smtClean="0"/>
              <a:t>Tips </a:t>
            </a:r>
            <a:r>
              <a:rPr lang="en-GB" i="1" dirty="0" err="1" smtClean="0"/>
              <a:t>Cyflwyniadau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Presentation Tips 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2195736" y="1600200"/>
            <a:ext cx="6491064" cy="4925144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Be prepared! </a:t>
            </a:r>
          </a:p>
          <a:p>
            <a:r>
              <a:rPr lang="en-GB" i="1" dirty="0" err="1" smtClean="0"/>
              <a:t>Byddwch</a:t>
            </a:r>
            <a:r>
              <a:rPr lang="en-GB" i="1" dirty="0" smtClean="0"/>
              <a:t> </a:t>
            </a:r>
            <a:r>
              <a:rPr lang="en-GB" i="1" dirty="0" err="1" smtClean="0"/>
              <a:t>yn</a:t>
            </a:r>
            <a:r>
              <a:rPr lang="en-GB" i="1" dirty="0" smtClean="0"/>
              <a:t> </a:t>
            </a:r>
            <a:r>
              <a:rPr lang="en-GB" i="1" dirty="0" err="1" smtClean="0"/>
              <a:t>barod</a:t>
            </a:r>
            <a:r>
              <a:rPr lang="en-GB" i="1" dirty="0"/>
              <a:t>!</a:t>
            </a:r>
            <a:r>
              <a:rPr lang="en-GB" i="1" dirty="0" smtClean="0"/>
              <a:t> </a:t>
            </a:r>
          </a:p>
          <a:p>
            <a:endParaRPr lang="en-GB" i="1" dirty="0"/>
          </a:p>
          <a:p>
            <a:r>
              <a:rPr lang="en-GB" dirty="0" smtClean="0"/>
              <a:t>Consider your style of delivery. </a:t>
            </a:r>
          </a:p>
          <a:p>
            <a:r>
              <a:rPr lang="en-GB" i="1" dirty="0" err="1" smtClean="0"/>
              <a:t>Meddyliwch</a:t>
            </a:r>
            <a:r>
              <a:rPr lang="en-GB" i="1" dirty="0" smtClean="0"/>
              <a:t> am </a:t>
            </a:r>
            <a:r>
              <a:rPr lang="en-GB" i="1" dirty="0" err="1" smtClean="0"/>
              <a:t>eich</a:t>
            </a:r>
            <a:r>
              <a:rPr lang="en-GB" i="1" dirty="0" smtClean="0"/>
              <a:t> </a:t>
            </a:r>
            <a:r>
              <a:rPr lang="en-GB" i="1" dirty="0" err="1" smtClean="0"/>
              <a:t>arddull</a:t>
            </a:r>
            <a:r>
              <a:rPr lang="en-GB" i="1" dirty="0" smtClean="0"/>
              <a:t> o </a:t>
            </a:r>
            <a:r>
              <a:rPr lang="en-GB" i="1" dirty="0" err="1" smtClean="0"/>
              <a:t>gyflwyno</a:t>
            </a:r>
            <a:r>
              <a:rPr lang="en-GB" i="1" dirty="0" smtClean="0"/>
              <a:t>. </a:t>
            </a:r>
          </a:p>
          <a:p>
            <a:endParaRPr lang="en-GB" i="1" dirty="0"/>
          </a:p>
          <a:p>
            <a:r>
              <a:rPr lang="en-GB" dirty="0" smtClean="0"/>
              <a:t>Reference, reference, reference!</a:t>
            </a:r>
          </a:p>
          <a:p>
            <a:r>
              <a:rPr lang="en-GB" i="1" dirty="0" err="1" smtClean="0"/>
              <a:t>Cyfeirnodi</a:t>
            </a:r>
            <a:r>
              <a:rPr lang="en-GB" i="1" dirty="0" smtClean="0"/>
              <a:t>, </a:t>
            </a:r>
            <a:r>
              <a:rPr lang="en-GB" i="1" dirty="0" err="1" smtClean="0"/>
              <a:t>cyfeirnodi</a:t>
            </a:r>
            <a:r>
              <a:rPr lang="en-GB" i="1" dirty="0" smtClean="0"/>
              <a:t>, </a:t>
            </a:r>
            <a:r>
              <a:rPr lang="en-GB" i="1" dirty="0" err="1" smtClean="0"/>
              <a:t>cyfeirnodi</a:t>
            </a:r>
            <a:r>
              <a:rPr lang="en-GB" i="1" dirty="0" smtClean="0"/>
              <a:t>! </a:t>
            </a:r>
            <a:endParaRPr lang="en-GB" i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628801"/>
            <a:ext cx="1152128" cy="12961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 descr="Robot, Android, Artificial Intelligenc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429000"/>
            <a:ext cx="1152128" cy="1366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695" y="5373216"/>
            <a:ext cx="1777858" cy="796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498379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143000"/>
          </a:xfrm>
        </p:spPr>
        <p:txBody>
          <a:bodyPr>
            <a:normAutofit fontScale="90000"/>
          </a:bodyPr>
          <a:lstStyle/>
          <a:p>
            <a:r>
              <a:rPr lang="en-GB" dirty="0" err="1" smtClean="0"/>
              <a:t>Adnodd</a:t>
            </a:r>
            <a:r>
              <a:rPr lang="en-GB" dirty="0" smtClean="0"/>
              <a:t> </a:t>
            </a:r>
            <a:r>
              <a:rPr lang="en-GB" dirty="0" err="1" smtClean="0"/>
              <a:t>Gwe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Web Resource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y-GB" dirty="0" smtClean="0"/>
              <a:t>Datblygwch </a:t>
            </a:r>
            <a:r>
              <a:rPr lang="cy-GB" dirty="0"/>
              <a:t>adnodd gwefan wedi'i anelu at ymarferwyr yn eich maes. Dylai'r adnodd cefnogi arweinyddiaeth hawliau plant a phobl ifanc o fewn cyd-destun perthnasol. Rhowch resymeg ategol ar gyfer eich adnodd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 smtClean="0"/>
              <a:t>Create </a:t>
            </a:r>
            <a:r>
              <a:rPr lang="en-GB" dirty="0"/>
              <a:t>a practitioner focused web site resource which supports the leadership of children and young people's rights within a relevant context. Provide an accompanying rationale for your resource.  </a:t>
            </a:r>
          </a:p>
        </p:txBody>
      </p:sp>
      <p:pic>
        <p:nvPicPr>
          <p:cNvPr id="5122" name="Picture 2" descr="Carousel, Website, Page, Layout, Template, Internet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70914">
            <a:off x="960656" y="238027"/>
            <a:ext cx="1485094" cy="1028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arousel, Website, Page, Layout, Template, Internet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46739">
            <a:off x="6708251" y="183644"/>
            <a:ext cx="1485094" cy="1028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17585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dirty="0" smtClean="0"/>
              <a:t>Who’s your PALL?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3933056"/>
            <a:ext cx="4038600" cy="2193107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err="1" smtClean="0"/>
              <a:t>Pwrpas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Cynulleidfa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Iaith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Fformat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3933056"/>
            <a:ext cx="4038600" cy="2193107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smtClean="0"/>
              <a:t>Purpose?</a:t>
            </a:r>
          </a:p>
          <a:p>
            <a:r>
              <a:rPr lang="en-GB" dirty="0" smtClean="0"/>
              <a:t>Audience?</a:t>
            </a:r>
          </a:p>
          <a:p>
            <a:r>
              <a:rPr lang="en-GB" dirty="0" smtClean="0"/>
              <a:t>Language?</a:t>
            </a:r>
          </a:p>
          <a:p>
            <a:r>
              <a:rPr lang="en-GB" dirty="0" smtClean="0"/>
              <a:t>Layout?</a:t>
            </a:r>
            <a:endParaRPr lang="en-GB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340768"/>
            <a:ext cx="3434110" cy="2339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278905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smtClean="0"/>
              <a:t>Pam </a:t>
            </a:r>
            <a:r>
              <a:rPr lang="en-GB" i="1" dirty="0" err="1" smtClean="0"/>
              <a:t>fod</a:t>
            </a:r>
            <a:r>
              <a:rPr lang="en-GB" i="1" dirty="0" smtClean="0"/>
              <a:t> </a:t>
            </a:r>
            <a:r>
              <a:rPr lang="en-GB" i="1" dirty="0" err="1" smtClean="0"/>
              <a:t>hawliau</a:t>
            </a:r>
            <a:r>
              <a:rPr lang="en-GB" i="1" dirty="0" smtClean="0"/>
              <a:t> plant </a:t>
            </a:r>
            <a:r>
              <a:rPr lang="en-GB" i="1" dirty="0" err="1" smtClean="0"/>
              <a:t>yn</a:t>
            </a:r>
            <a:r>
              <a:rPr lang="en-GB" i="1" dirty="0" smtClean="0"/>
              <a:t> </a:t>
            </a:r>
            <a:r>
              <a:rPr lang="en-GB" i="1" dirty="0" err="1" smtClean="0"/>
              <a:t>pwysig</a:t>
            </a:r>
            <a:r>
              <a:rPr lang="en-GB" i="1" dirty="0" smtClean="0"/>
              <a:t>?</a:t>
            </a:r>
            <a:br>
              <a:rPr lang="en-GB" i="1" dirty="0" smtClean="0"/>
            </a:br>
            <a:r>
              <a:rPr lang="en-GB" dirty="0" smtClean="0"/>
              <a:t>Why </a:t>
            </a:r>
            <a:r>
              <a:rPr lang="en-GB" dirty="0" smtClean="0"/>
              <a:t>are children’s rights important?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/>
              <a:t>Beth </a:t>
            </a:r>
            <a:r>
              <a:rPr lang="en-GB" dirty="0" err="1" smtClean="0"/>
              <a:t>yw</a:t>
            </a:r>
            <a:r>
              <a:rPr lang="en-GB" dirty="0" smtClean="0"/>
              <a:t> </a:t>
            </a:r>
            <a:r>
              <a:rPr lang="en-GB" dirty="0" err="1" smtClean="0"/>
              <a:t>hawl</a:t>
            </a:r>
            <a:r>
              <a:rPr lang="en-GB" dirty="0" smtClean="0"/>
              <a:t>?</a:t>
            </a:r>
            <a:endParaRPr lang="en-GB" dirty="0"/>
          </a:p>
          <a:p>
            <a:pPr lvl="1"/>
            <a:r>
              <a:rPr lang="en-GB" dirty="0" err="1"/>
              <a:t>Hawl</a:t>
            </a:r>
            <a:r>
              <a:rPr lang="en-GB" dirty="0"/>
              <a:t> </a:t>
            </a:r>
            <a:r>
              <a:rPr lang="en-GB" dirty="0" err="1"/>
              <a:t>cyfreithiol</a:t>
            </a:r>
            <a:endParaRPr lang="en-GB" dirty="0"/>
          </a:p>
          <a:p>
            <a:pPr lvl="1"/>
            <a:r>
              <a:rPr lang="en-GB" dirty="0" err="1"/>
              <a:t>Cytundeb</a:t>
            </a:r>
            <a:r>
              <a:rPr lang="en-GB" dirty="0"/>
              <a:t> </a:t>
            </a:r>
            <a:endParaRPr lang="en-GB" dirty="0" smtClean="0"/>
          </a:p>
          <a:p>
            <a:pPr lvl="1"/>
            <a:r>
              <a:rPr lang="en-GB" dirty="0" err="1" smtClean="0"/>
              <a:t>Gellir</a:t>
            </a:r>
            <a:r>
              <a:rPr lang="en-GB" dirty="0" smtClean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ddeall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wahanol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ôl</a:t>
            </a:r>
            <a:r>
              <a:rPr lang="en-GB" dirty="0"/>
              <a:t> y </a:t>
            </a:r>
            <a:r>
              <a:rPr lang="en-GB" dirty="0" err="1"/>
              <a:t>cyd-destun</a:t>
            </a:r>
            <a:r>
              <a:rPr lang="en-GB" dirty="0"/>
              <a:t> </a:t>
            </a:r>
            <a:r>
              <a:rPr lang="en-GB" dirty="0" err="1"/>
              <a:t>economaidd</a:t>
            </a:r>
            <a:r>
              <a:rPr lang="en-GB" dirty="0"/>
              <a:t>, </a:t>
            </a:r>
            <a:r>
              <a:rPr lang="en-GB" dirty="0" err="1"/>
              <a:t>cymdeithasol</a:t>
            </a:r>
            <a:r>
              <a:rPr lang="en-GB" dirty="0"/>
              <a:t>, </a:t>
            </a:r>
            <a:r>
              <a:rPr lang="en-GB" dirty="0" err="1"/>
              <a:t>diwylliannol</a:t>
            </a:r>
            <a:r>
              <a:rPr lang="en-GB" dirty="0"/>
              <a:t>, </a:t>
            </a:r>
            <a:r>
              <a:rPr lang="en-GB" dirty="0" err="1"/>
              <a:t>sifil</a:t>
            </a:r>
            <a:r>
              <a:rPr lang="en-GB" dirty="0"/>
              <a:t> a </a:t>
            </a:r>
            <a:r>
              <a:rPr lang="en-GB" dirty="0" err="1" smtClean="0"/>
              <a:t>gwleidyddol</a:t>
            </a:r>
            <a:r>
              <a:rPr lang="en-GB" dirty="0" smtClean="0"/>
              <a:t>.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 smtClean="0"/>
              <a:t>What is a right?</a:t>
            </a:r>
          </a:p>
          <a:p>
            <a:pPr lvl="1"/>
            <a:r>
              <a:rPr lang="en-GB" dirty="0" smtClean="0"/>
              <a:t>A legal entitlement</a:t>
            </a:r>
          </a:p>
          <a:p>
            <a:pPr lvl="1"/>
            <a:r>
              <a:rPr lang="en-GB" dirty="0" smtClean="0"/>
              <a:t>A contract between duty bearers and rights holders</a:t>
            </a:r>
          </a:p>
          <a:p>
            <a:pPr lvl="1"/>
            <a:r>
              <a:rPr lang="en-GB" dirty="0" smtClean="0"/>
              <a:t>May be understood differently according to the economic, social, cultural, civil and political context.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52239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err="1" smtClean="0"/>
              <a:t>Tensiynau</a:t>
            </a:r>
            <a:r>
              <a:rPr lang="en-GB" i="1" dirty="0" smtClean="0"/>
              <a:t> </a:t>
            </a:r>
            <a:br>
              <a:rPr lang="en-GB" i="1" dirty="0" smtClean="0"/>
            </a:br>
            <a:r>
              <a:rPr lang="en-GB" dirty="0" smtClean="0"/>
              <a:t>Tensions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dirty="0" err="1"/>
              <a:t>Moesol</a:t>
            </a:r>
            <a:r>
              <a:rPr lang="en-GB" dirty="0"/>
              <a:t> v </a:t>
            </a:r>
            <a:r>
              <a:rPr lang="en-GB" dirty="0" err="1"/>
              <a:t>Cyfreithiol</a:t>
            </a:r>
            <a:endParaRPr lang="en-GB" dirty="0"/>
          </a:p>
          <a:p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aml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hawliau</a:t>
            </a:r>
            <a:r>
              <a:rPr lang="en-GB" dirty="0"/>
              <a:t> </a:t>
            </a:r>
            <a:r>
              <a:rPr lang="en-GB" dirty="0" err="1"/>
              <a:t>moesol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rhagflaenydd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hawliau</a:t>
            </a:r>
            <a:r>
              <a:rPr lang="en-GB" dirty="0"/>
              <a:t> </a:t>
            </a:r>
            <a:r>
              <a:rPr lang="en-GB" dirty="0" err="1"/>
              <a:t>cyfreithiol</a:t>
            </a:r>
            <a:r>
              <a:rPr lang="en-GB" dirty="0"/>
              <a:t> </a:t>
            </a:r>
            <a:r>
              <a:rPr lang="en-GB" sz="2000" dirty="0"/>
              <a:t>(Franklin, 2002 a </a:t>
            </a:r>
            <a:r>
              <a:rPr lang="en-GB" sz="2000" dirty="0" err="1"/>
              <a:t>nodwyd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Welch</a:t>
            </a:r>
            <a:r>
              <a:rPr lang="en-GB" sz="2000" dirty="0" smtClean="0"/>
              <a:t>, 2013)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Anghenion</a:t>
            </a:r>
            <a:r>
              <a:rPr lang="en-GB" dirty="0"/>
              <a:t> v </a:t>
            </a:r>
            <a:r>
              <a:rPr lang="en-GB" dirty="0" err="1"/>
              <a:t>Hawliau</a:t>
            </a:r>
            <a:endParaRPr lang="en-GB" dirty="0"/>
          </a:p>
          <a:p>
            <a:pPr lvl="1"/>
            <a:r>
              <a:rPr lang="en-GB" dirty="0" err="1"/>
              <a:t>Hawl</a:t>
            </a:r>
            <a:r>
              <a:rPr lang="en-GB" dirty="0"/>
              <a:t>?</a:t>
            </a:r>
          </a:p>
          <a:p>
            <a:pPr lvl="1"/>
            <a:r>
              <a:rPr lang="en-GB" dirty="0" err="1" smtClean="0"/>
              <a:t>Diffygion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dirty="0" smtClean="0"/>
              <a:t>Moral v Legal </a:t>
            </a:r>
          </a:p>
          <a:p>
            <a:pPr lvl="1"/>
            <a:r>
              <a:rPr lang="en-GB" dirty="0" smtClean="0"/>
              <a:t>Moral rights are often the precursor to legal rights (Franklin, 2002 cited in Welch, 2013</a:t>
            </a:r>
          </a:p>
          <a:p>
            <a:pPr marL="457200" lvl="1" indent="0">
              <a:buNone/>
            </a:pPr>
            <a:endParaRPr lang="en-GB" dirty="0" smtClean="0"/>
          </a:p>
          <a:p>
            <a:r>
              <a:rPr lang="en-GB" dirty="0" smtClean="0"/>
              <a:t>Needs v Rights</a:t>
            </a:r>
          </a:p>
          <a:p>
            <a:pPr lvl="1"/>
            <a:r>
              <a:rPr lang="en-GB" dirty="0" smtClean="0"/>
              <a:t>Entitlement?</a:t>
            </a:r>
          </a:p>
          <a:p>
            <a:pPr lvl="1"/>
            <a:r>
              <a:rPr lang="en-GB" dirty="0" smtClean="0"/>
              <a:t>Deficiency?</a:t>
            </a:r>
          </a:p>
          <a:p>
            <a:pPr marL="457200" lvl="1" indent="0">
              <a:buNone/>
            </a:pPr>
            <a:endParaRPr lang="en-GB" dirty="0"/>
          </a:p>
          <a:p>
            <a:pPr marL="457200" lvl="1" indent="0" algn="r">
              <a:buNone/>
            </a:pPr>
            <a:r>
              <a:rPr lang="en-GB" dirty="0" smtClean="0"/>
              <a:t>Welch, 2013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14532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967" t="27978" r="41181" b="15890"/>
          <a:stretch/>
        </p:blipFill>
        <p:spPr bwMode="auto">
          <a:xfrm>
            <a:off x="683568" y="404664"/>
            <a:ext cx="7848872" cy="59046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206691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UNCRC – a Touchstone for Rights (?)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4 </a:t>
            </a:r>
            <a:r>
              <a:rPr lang="en-GB" dirty="0" err="1"/>
              <a:t>egwyddor</a:t>
            </a:r>
            <a:r>
              <a:rPr lang="en-GB" dirty="0"/>
              <a:t> </a:t>
            </a:r>
            <a:r>
              <a:rPr lang="en-GB" dirty="0" err="1"/>
              <a:t>graidd</a:t>
            </a:r>
            <a:r>
              <a:rPr lang="en-GB" dirty="0" smtClean="0"/>
              <a:t>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Dim </a:t>
            </a:r>
            <a:r>
              <a:rPr lang="en-GB" dirty="0" err="1" smtClean="0"/>
              <a:t>disgrimineiddio</a:t>
            </a:r>
            <a:endParaRPr lang="en-GB" dirty="0" smtClean="0"/>
          </a:p>
          <a:p>
            <a:r>
              <a:rPr lang="en-GB" dirty="0" err="1" smtClean="0"/>
              <a:t>Buddiannau</a:t>
            </a:r>
            <a:r>
              <a:rPr lang="en-GB" dirty="0" smtClean="0"/>
              <a:t> </a:t>
            </a:r>
            <a:r>
              <a:rPr lang="en-GB" dirty="0" err="1"/>
              <a:t>gorau'r</a:t>
            </a:r>
            <a:r>
              <a:rPr lang="en-GB" dirty="0"/>
              <a:t> </a:t>
            </a:r>
            <a:r>
              <a:rPr lang="en-GB" dirty="0" err="1"/>
              <a:t>plentyn</a:t>
            </a:r>
            <a:endParaRPr lang="en-GB" dirty="0"/>
          </a:p>
          <a:p>
            <a:r>
              <a:rPr lang="en-GB" dirty="0" err="1"/>
              <a:t>Hawl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fywyd</a:t>
            </a:r>
            <a:r>
              <a:rPr lang="en-GB" dirty="0"/>
              <a:t>, </a:t>
            </a:r>
            <a:r>
              <a:rPr lang="en-GB" dirty="0" err="1"/>
              <a:t>goroesi</a:t>
            </a:r>
            <a:r>
              <a:rPr lang="en-GB" dirty="0"/>
              <a:t> a </a:t>
            </a:r>
            <a:r>
              <a:rPr lang="en-GB" dirty="0" err="1" smtClean="0"/>
              <a:t>datblygiad</a:t>
            </a:r>
            <a:endParaRPr lang="en-GB" dirty="0"/>
          </a:p>
          <a:p>
            <a:r>
              <a:rPr lang="en-GB" dirty="0"/>
              <a:t>Parch at </a:t>
            </a:r>
            <a:r>
              <a:rPr lang="en-GB" dirty="0" err="1"/>
              <a:t>farn</a:t>
            </a:r>
            <a:r>
              <a:rPr lang="en-GB" dirty="0"/>
              <a:t> y </a:t>
            </a:r>
            <a:r>
              <a:rPr lang="en-GB" dirty="0" err="1" smtClean="0"/>
              <a:t>plentyn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dirty="0" smtClean="0">
                <a:hlinkClick r:id="rId2"/>
              </a:rPr>
              <a:t>History of the </a:t>
            </a:r>
            <a:r>
              <a:rPr lang="en-GB" dirty="0" smtClean="0">
                <a:hlinkClick r:id="rId2"/>
              </a:rPr>
              <a:t>UNCRC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4 core principles:</a:t>
            </a:r>
          </a:p>
          <a:p>
            <a:pPr lvl="1"/>
            <a:r>
              <a:rPr lang="en-GB" dirty="0" smtClean="0"/>
              <a:t>Non-discrimination</a:t>
            </a:r>
          </a:p>
          <a:p>
            <a:pPr lvl="1"/>
            <a:r>
              <a:rPr lang="en-GB" dirty="0" smtClean="0"/>
              <a:t>Best interests of the child</a:t>
            </a:r>
          </a:p>
          <a:p>
            <a:pPr lvl="1"/>
            <a:r>
              <a:rPr lang="en-GB" dirty="0" smtClean="0"/>
              <a:t>Right to life, survival and development</a:t>
            </a:r>
          </a:p>
          <a:p>
            <a:pPr lvl="1"/>
            <a:r>
              <a:rPr lang="en-GB" dirty="0" smtClean="0"/>
              <a:t>Respect for the views of the child</a:t>
            </a:r>
          </a:p>
          <a:p>
            <a:pPr marL="457200" lvl="1" indent="0" algn="r">
              <a:buNone/>
            </a:pPr>
            <a:r>
              <a:rPr lang="en-GB" dirty="0" smtClean="0"/>
              <a:t>Jones and Walker, 2011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37655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err="1" smtClean="0"/>
              <a:t>Ymarfer</a:t>
            </a:r>
            <a:r>
              <a:rPr lang="en-GB" i="1" dirty="0" smtClean="0"/>
              <a:t> </a:t>
            </a:r>
            <a:r>
              <a:rPr lang="en-GB" i="1" dirty="0" err="1" smtClean="0"/>
              <a:t>sy’n</a:t>
            </a:r>
            <a:r>
              <a:rPr lang="en-GB" i="1" dirty="0" smtClean="0"/>
              <a:t> </a:t>
            </a:r>
            <a:r>
              <a:rPr lang="en-GB" i="1" dirty="0" err="1" smtClean="0"/>
              <a:t>hawliau</a:t>
            </a:r>
            <a:r>
              <a:rPr lang="en-GB" i="1" dirty="0" smtClean="0"/>
              <a:t> </a:t>
            </a:r>
            <a:r>
              <a:rPr lang="en-GB" i="1" dirty="0" err="1" smtClean="0"/>
              <a:t>ganolog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Rights Focused Practice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 dirty="0" err="1"/>
              <a:t>Trafodwch</a:t>
            </a:r>
            <a:r>
              <a:rPr lang="en-GB" dirty="0"/>
              <a:t>: </a:t>
            </a:r>
            <a:r>
              <a:rPr lang="en-GB" dirty="0" err="1"/>
              <a:t>rhestrwch</a:t>
            </a:r>
            <a:r>
              <a:rPr lang="en-GB" dirty="0"/>
              <a:t> y </a:t>
            </a:r>
            <a:r>
              <a:rPr lang="en-GB" dirty="0" err="1"/>
              <a:t>parthau</a:t>
            </a:r>
            <a:r>
              <a:rPr lang="en-GB" dirty="0"/>
              <a:t> o </a:t>
            </a:r>
            <a:r>
              <a:rPr lang="en-GB" dirty="0" err="1"/>
              <a:t>fewn</a:t>
            </a:r>
            <a:r>
              <a:rPr lang="en-GB" dirty="0"/>
              <a:t> </a:t>
            </a:r>
            <a:r>
              <a:rPr lang="en-GB" dirty="0" err="1"/>
              <a:t>bywyd</a:t>
            </a:r>
            <a:r>
              <a:rPr lang="en-GB" dirty="0"/>
              <a:t> </a:t>
            </a:r>
            <a:r>
              <a:rPr lang="en-GB" dirty="0" err="1"/>
              <a:t>plentyn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heffeithio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hawliau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 err="1" smtClean="0"/>
              <a:t>Myfyriwch</a:t>
            </a:r>
            <a:r>
              <a:rPr lang="en-GB" dirty="0" smtClean="0"/>
              <a:t>: </a:t>
            </a:r>
            <a:r>
              <a:rPr lang="en-GB" dirty="0" err="1"/>
              <a:t>beth</a:t>
            </a:r>
            <a:r>
              <a:rPr lang="en-GB" dirty="0"/>
              <a:t> all </a:t>
            </a:r>
            <a:r>
              <a:rPr lang="en-GB" dirty="0" err="1"/>
              <a:t>ddylanwadu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ffordd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ydym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perthynas</a:t>
            </a:r>
            <a:r>
              <a:rPr lang="en-GB" dirty="0"/>
              <a:t> </a:t>
            </a:r>
            <a:r>
              <a:rPr lang="en-GB" dirty="0" err="1"/>
              <a:t>waith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phlant</a:t>
            </a:r>
            <a:r>
              <a:rPr lang="en-GB" dirty="0"/>
              <a:t> o </a:t>
            </a:r>
            <a:r>
              <a:rPr lang="en-GB" dirty="0" err="1"/>
              <a:t>fewn</a:t>
            </a:r>
            <a:r>
              <a:rPr lang="en-GB" dirty="0"/>
              <a:t> ac </a:t>
            </a:r>
            <a:r>
              <a:rPr lang="en-GB" dirty="0" err="1"/>
              <a:t>ar</a:t>
            </a:r>
            <a:r>
              <a:rPr lang="en-GB" dirty="0"/>
              <a:t> draws y </a:t>
            </a:r>
            <a:r>
              <a:rPr lang="en-GB" dirty="0" err="1"/>
              <a:t>meysydd</a:t>
            </a:r>
            <a:r>
              <a:rPr lang="en-GB" dirty="0"/>
              <a:t> </a:t>
            </a:r>
            <a:r>
              <a:rPr lang="en-GB" dirty="0" err="1"/>
              <a:t>hynny</a:t>
            </a:r>
            <a:r>
              <a:rPr lang="en-GB" dirty="0"/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 dirty="0" smtClean="0"/>
              <a:t>Discuss: list the domains within a child’s life which are affected by their rights. </a:t>
            </a:r>
          </a:p>
          <a:p>
            <a:endParaRPr lang="en-GB" dirty="0"/>
          </a:p>
          <a:p>
            <a:r>
              <a:rPr lang="en-GB" dirty="0" smtClean="0"/>
              <a:t>Reflect: what may influence the way we develop working relationships with children within and across those domains?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894397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err="1" smtClean="0"/>
              <a:t>Ystyriwch</a:t>
            </a:r>
            <a:r>
              <a:rPr lang="en-GB" i="1" dirty="0" smtClean="0"/>
              <a:t>…</a:t>
            </a:r>
            <a:br>
              <a:rPr lang="en-GB" i="1" dirty="0" smtClean="0"/>
            </a:br>
            <a:r>
              <a:rPr lang="en-GB" dirty="0" smtClean="0"/>
              <a:t>Consider…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25144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 dirty="0" err="1"/>
              <a:t>Agweddau</a:t>
            </a:r>
            <a:r>
              <a:rPr lang="en-GB" dirty="0"/>
              <a:t> </a:t>
            </a:r>
            <a:r>
              <a:rPr lang="en-GB" dirty="0" err="1"/>
              <a:t>diwylliannol</a:t>
            </a:r>
            <a:r>
              <a:rPr lang="en-GB" dirty="0"/>
              <a:t> am </a:t>
            </a:r>
            <a:r>
              <a:rPr lang="en-GB" dirty="0" err="1"/>
              <a:t>berthnasoedd</a:t>
            </a:r>
            <a:r>
              <a:rPr lang="en-GB" dirty="0"/>
              <a:t> plant ac </a:t>
            </a:r>
            <a:r>
              <a:rPr lang="en-GB" dirty="0" err="1"/>
              <a:t>oedolion</a:t>
            </a:r>
            <a:r>
              <a:rPr lang="en-GB" dirty="0"/>
              <a:t> â </a:t>
            </a:r>
            <a:r>
              <a:rPr lang="en-GB" dirty="0" err="1"/>
              <a:t>phlant</a:t>
            </a:r>
            <a:endParaRPr lang="en-GB" dirty="0"/>
          </a:p>
          <a:p>
            <a:r>
              <a:rPr lang="en-GB" dirty="0" err="1"/>
              <a:t>Ymatebion</a:t>
            </a:r>
            <a:r>
              <a:rPr lang="en-GB" dirty="0"/>
              <a:t> plant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ni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oedolion</a:t>
            </a:r>
            <a:r>
              <a:rPr lang="en-GB" dirty="0"/>
              <a:t> </a:t>
            </a:r>
            <a:r>
              <a:rPr lang="en-GB" dirty="0" err="1"/>
              <a:t>a'r</a:t>
            </a:r>
            <a:r>
              <a:rPr lang="en-GB" dirty="0"/>
              <a:t> </a:t>
            </a:r>
            <a:r>
              <a:rPr lang="en-GB" dirty="0" err="1"/>
              <a:t>rolau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gennym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gweithwyr</a:t>
            </a:r>
            <a:r>
              <a:rPr lang="en-GB" dirty="0"/>
              <a:t> </a:t>
            </a:r>
            <a:r>
              <a:rPr lang="en-GB" dirty="0" err="1"/>
              <a:t>proffesiynol</a:t>
            </a:r>
            <a:endParaRPr lang="en-GB" dirty="0"/>
          </a:p>
          <a:p>
            <a:r>
              <a:rPr lang="en-GB" dirty="0" err="1"/>
              <a:t>Ymatebion</a:t>
            </a:r>
            <a:r>
              <a:rPr lang="en-GB" dirty="0"/>
              <a:t> plant </a:t>
            </a:r>
            <a:r>
              <a:rPr lang="en-GB" dirty="0" err="1"/>
              <a:t>i'w</a:t>
            </a:r>
            <a:r>
              <a:rPr lang="en-GB" dirty="0"/>
              <a:t> </a:t>
            </a:r>
            <a:r>
              <a:rPr lang="en-GB" dirty="0" err="1"/>
              <a:t>gilydd</a:t>
            </a:r>
            <a:r>
              <a:rPr lang="en-GB" dirty="0"/>
              <a:t> a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dylanwadu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ddatblygiad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perthynas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925144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 dirty="0" smtClean="0"/>
              <a:t>Cultural attitudes about children and adults’ relationships with children</a:t>
            </a:r>
          </a:p>
          <a:p>
            <a:r>
              <a:rPr lang="en-GB" dirty="0" smtClean="0"/>
              <a:t>Children’s responses to us as adults and the roles we have as professionals</a:t>
            </a:r>
          </a:p>
          <a:p>
            <a:r>
              <a:rPr lang="en-GB" dirty="0" smtClean="0"/>
              <a:t>Children’s responses to each other and how this influences the development of their relationships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279181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err="1" smtClean="0"/>
              <a:t>Ystyriwch</a:t>
            </a:r>
            <a:r>
              <a:rPr lang="en-GB" i="1" dirty="0" smtClean="0"/>
              <a:t>…</a:t>
            </a:r>
            <a:br>
              <a:rPr lang="en-GB" i="1" dirty="0" smtClean="0"/>
            </a:br>
            <a:r>
              <a:rPr lang="en-GB" dirty="0" smtClean="0"/>
              <a:t>Consider…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 err="1"/>
              <a:t>Cyd-destunau</a:t>
            </a:r>
            <a:r>
              <a:rPr lang="en-GB" dirty="0"/>
              <a:t> </a:t>
            </a:r>
            <a:r>
              <a:rPr lang="en-GB" dirty="0" err="1"/>
              <a:t>megis</a:t>
            </a:r>
            <a:r>
              <a:rPr lang="en-GB" dirty="0"/>
              <a:t> </a:t>
            </a:r>
            <a:r>
              <a:rPr lang="en-GB" dirty="0" err="1"/>
              <a:t>oedran</a:t>
            </a:r>
            <a:r>
              <a:rPr lang="en-GB" dirty="0"/>
              <a:t>, </a:t>
            </a:r>
            <a:r>
              <a:rPr lang="en-GB" dirty="0" err="1"/>
              <a:t>dosbarth</a:t>
            </a:r>
            <a:r>
              <a:rPr lang="en-GB" dirty="0"/>
              <a:t>, </a:t>
            </a:r>
            <a:r>
              <a:rPr lang="en-GB" dirty="0" err="1"/>
              <a:t>tlodi</a:t>
            </a:r>
            <a:r>
              <a:rPr lang="en-GB" dirty="0"/>
              <a:t>, </a:t>
            </a:r>
            <a:r>
              <a:rPr lang="en-GB" dirty="0" err="1"/>
              <a:t>rhyw</a:t>
            </a:r>
            <a:r>
              <a:rPr lang="en-GB" dirty="0"/>
              <a:t>, </a:t>
            </a:r>
            <a:r>
              <a:rPr lang="en-GB" dirty="0" err="1"/>
              <a:t>hil</a:t>
            </a:r>
            <a:r>
              <a:rPr lang="en-GB" dirty="0"/>
              <a:t>, </a:t>
            </a:r>
            <a:r>
              <a:rPr lang="en-GB" dirty="0" err="1"/>
              <a:t>anabledd</a:t>
            </a:r>
            <a:r>
              <a:rPr lang="en-GB" dirty="0"/>
              <a:t> - gall </a:t>
            </a:r>
            <a:r>
              <a:rPr lang="en-GB" dirty="0" err="1"/>
              <a:t>pob</a:t>
            </a:r>
            <a:r>
              <a:rPr lang="en-GB" dirty="0"/>
              <a:t> un </a:t>
            </a:r>
            <a:r>
              <a:rPr lang="en-GB" dirty="0" err="1" smtClean="0"/>
              <a:t>ddylanwadau</a:t>
            </a:r>
            <a:r>
              <a:rPr lang="en-GB" dirty="0" smtClean="0"/>
              <a:t> </a:t>
            </a:r>
            <a:r>
              <a:rPr lang="en-GB" dirty="0" err="1" smtClean="0"/>
              <a:t>neu</a:t>
            </a:r>
            <a:r>
              <a:rPr lang="en-GB" dirty="0" smtClean="0"/>
              <a:t> </a:t>
            </a:r>
            <a:r>
              <a:rPr lang="en-GB" dirty="0" err="1" smtClean="0"/>
              <a:t>achosi</a:t>
            </a:r>
            <a:r>
              <a:rPr lang="en-GB" dirty="0" smtClean="0"/>
              <a:t> </a:t>
            </a:r>
            <a:r>
              <a:rPr lang="en-GB" dirty="0" err="1" smtClean="0"/>
              <a:t>eithrio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Ein</a:t>
            </a:r>
            <a:r>
              <a:rPr lang="en-GB" dirty="0" smtClean="0"/>
              <a:t> </a:t>
            </a:r>
            <a:r>
              <a:rPr lang="en-GB" dirty="0" err="1"/>
              <a:t>hatgofion</a:t>
            </a:r>
            <a:r>
              <a:rPr lang="en-GB" dirty="0"/>
              <a:t> o </a:t>
            </a:r>
            <a:r>
              <a:rPr lang="en-GB" dirty="0" err="1"/>
              <a:t>blentyndod</a:t>
            </a:r>
            <a:r>
              <a:rPr lang="en-GB" dirty="0"/>
              <a:t> ac </a:t>
            </a:r>
            <a:r>
              <a:rPr lang="en-GB" dirty="0" err="1"/>
              <a:t>ein</a:t>
            </a:r>
            <a:r>
              <a:rPr lang="en-GB" dirty="0"/>
              <a:t> </a:t>
            </a:r>
            <a:r>
              <a:rPr lang="en-GB" dirty="0" err="1"/>
              <a:t>hymatebion</a:t>
            </a:r>
            <a:r>
              <a:rPr lang="en-GB" dirty="0"/>
              <a:t> </a:t>
            </a:r>
            <a:r>
              <a:rPr lang="en-GB" dirty="0" err="1" smtClean="0"/>
              <a:t>fel</a:t>
            </a:r>
            <a:r>
              <a:rPr lang="en-GB" dirty="0" smtClean="0"/>
              <a:t> </a:t>
            </a:r>
            <a:r>
              <a:rPr lang="en-GB" dirty="0" err="1"/>
              <a:t>oedolion</a:t>
            </a:r>
            <a:r>
              <a:rPr lang="en-GB" dirty="0"/>
              <a:t> </a:t>
            </a:r>
            <a:r>
              <a:rPr lang="en-GB" dirty="0" err="1"/>
              <a:t>i'n</a:t>
            </a:r>
            <a:r>
              <a:rPr lang="en-GB" dirty="0"/>
              <a:t> </a:t>
            </a:r>
            <a:r>
              <a:rPr lang="en-GB" dirty="0" err="1"/>
              <a:t>plentyndod</a:t>
            </a:r>
            <a:r>
              <a:rPr lang="en-GB" dirty="0"/>
              <a:t> </a:t>
            </a:r>
            <a:r>
              <a:rPr lang="en-GB" dirty="0" err="1"/>
              <a:t>ein</a:t>
            </a:r>
            <a:r>
              <a:rPr lang="en-GB" dirty="0"/>
              <a:t> </a:t>
            </a:r>
            <a:r>
              <a:rPr lang="en-GB" dirty="0" err="1"/>
              <a:t>hunain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 smtClean="0"/>
              <a:t>Contexts such as age, class, poverty, gender, race, disability – all may exert exclusionary influences</a:t>
            </a:r>
          </a:p>
          <a:p>
            <a:r>
              <a:rPr lang="en-GB" dirty="0" smtClean="0"/>
              <a:t>Our memories of childhood and our adult responses to our own childhood</a:t>
            </a:r>
          </a:p>
          <a:p>
            <a:pPr marL="0" indent="0" algn="r">
              <a:buNone/>
            </a:pPr>
            <a:r>
              <a:rPr lang="en-GB" sz="2400" dirty="0" smtClean="0"/>
              <a:t>Jones and Walker, 2011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54050262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247" t="41771" r="26903" b="9071"/>
          <a:stretch/>
        </p:blipFill>
        <p:spPr bwMode="auto">
          <a:xfrm>
            <a:off x="467544" y="548680"/>
            <a:ext cx="8280920" cy="57434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7559789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426" t="43366" r="25148" b="24633"/>
          <a:stretch/>
        </p:blipFill>
        <p:spPr bwMode="auto">
          <a:xfrm>
            <a:off x="467544" y="332656"/>
            <a:ext cx="8352928" cy="57606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6228184" y="6404272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Jones and Walker, 2011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59541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err="1" smtClean="0"/>
              <a:t>Gwaith</a:t>
            </a:r>
            <a:r>
              <a:rPr lang="en-GB" i="1" dirty="0" smtClean="0"/>
              <a:t> </a:t>
            </a:r>
            <a:r>
              <a:rPr lang="en-GB" i="1" dirty="0" err="1" smtClean="0"/>
              <a:t>Annibynnol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dirty="0" smtClean="0"/>
              <a:t>Directed Study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i="1" dirty="0" err="1" smtClean="0"/>
              <a:t>Darllennwch</a:t>
            </a:r>
            <a:r>
              <a:rPr lang="en-GB" dirty="0" smtClean="0"/>
              <a:t> / Please read:</a:t>
            </a:r>
          </a:p>
          <a:p>
            <a:endParaRPr lang="en-GB" dirty="0"/>
          </a:p>
          <a:p>
            <a:r>
              <a:rPr lang="en-GB" dirty="0" smtClean="0"/>
              <a:t>Chapter 1 - ‘Children’s Rights in Practice’ in Jones</a:t>
            </a:r>
            <a:r>
              <a:rPr lang="en-GB" dirty="0"/>
              <a:t>, P. &amp; Walker. G. (2011) </a:t>
            </a:r>
            <a:r>
              <a:rPr lang="en-GB" i="1" dirty="0"/>
              <a:t>Children’s Rights in Practice. </a:t>
            </a:r>
            <a:r>
              <a:rPr lang="en-GB" dirty="0"/>
              <a:t>London: Sage Publications Ltd.  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Welch, S. (2013) ‘Childhood: Rights and Realities’ in Jones, P. (2013) </a:t>
            </a:r>
            <a:r>
              <a:rPr lang="en-GB" i="1" dirty="0" smtClean="0"/>
              <a:t>Childhood: Services and Provision for Children, </a:t>
            </a:r>
            <a:r>
              <a:rPr lang="en-GB" dirty="0" smtClean="0"/>
              <a:t>Essex:</a:t>
            </a:r>
            <a:r>
              <a:rPr lang="en-GB" i="1" dirty="0" smtClean="0"/>
              <a:t> </a:t>
            </a:r>
            <a:r>
              <a:rPr lang="en-GB" dirty="0" smtClean="0"/>
              <a:t>Pearson Education Limited.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348456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Llyfryddiaeth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Bibliography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Jones</a:t>
            </a:r>
            <a:r>
              <a:rPr lang="en-GB" dirty="0"/>
              <a:t>, P. &amp; Walker. G. (2011) </a:t>
            </a:r>
            <a:r>
              <a:rPr lang="en-GB" i="1" dirty="0"/>
              <a:t>Children’s Rights in Practice. </a:t>
            </a:r>
            <a:r>
              <a:rPr lang="en-GB" dirty="0"/>
              <a:t>London: Sage Publications Ltd.  </a:t>
            </a:r>
          </a:p>
          <a:p>
            <a:endParaRPr lang="en-GB" dirty="0"/>
          </a:p>
          <a:p>
            <a:r>
              <a:rPr lang="en-GB" dirty="0"/>
              <a:t>Welch, S. (2013) ‘Childhood: Rights and Realities’ in Jones, P. (2013) </a:t>
            </a:r>
            <a:r>
              <a:rPr lang="en-GB" i="1" dirty="0"/>
              <a:t>Childhood: Services and Provision for Children, </a:t>
            </a:r>
            <a:r>
              <a:rPr lang="en-GB" dirty="0"/>
              <a:t>Essex:</a:t>
            </a:r>
            <a:r>
              <a:rPr lang="en-GB" i="1" dirty="0"/>
              <a:t> </a:t>
            </a:r>
            <a:r>
              <a:rPr lang="en-GB" dirty="0"/>
              <a:t>Pearson Education Limited.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17080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</TotalTime>
  <Words>1433</Words>
  <Application>Microsoft Office PowerPoint</Application>
  <PresentationFormat>On-screen Show (4:3)</PresentationFormat>
  <Paragraphs>187</Paragraphs>
  <Slides>22</Slides>
  <Notes>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Office Theme</vt:lpstr>
      <vt:lpstr>ECCH7003/C</vt:lpstr>
      <vt:lpstr>Amcanion y Modiwl Module Aims </vt:lpstr>
      <vt:lpstr>Deilliannau Dysgu  Learning Outcomes </vt:lpstr>
      <vt:lpstr>PowerPoint Presentation</vt:lpstr>
      <vt:lpstr>Amserlen Timetable</vt:lpstr>
      <vt:lpstr>PowerPoint Presentation</vt:lpstr>
      <vt:lpstr>Asesiadau Assessment </vt:lpstr>
      <vt:lpstr>Cyflwyniad Unigol  Individual Presentation </vt:lpstr>
      <vt:lpstr>Tips Cyflwyniadau Presentation Tips </vt:lpstr>
      <vt:lpstr>Adnodd Gwe  Web Resource </vt:lpstr>
      <vt:lpstr>Who’s your PALL?</vt:lpstr>
      <vt:lpstr>Pam fod hawliau plant yn pwysig? Why are children’s rights important?</vt:lpstr>
      <vt:lpstr>Tensiynau  Tensions </vt:lpstr>
      <vt:lpstr>PowerPoint Presentation</vt:lpstr>
      <vt:lpstr>UNCRC – a Touchstone for Rights (?)</vt:lpstr>
      <vt:lpstr>Ymarfer sy’n hawliau ganolog Rights Focused Practice </vt:lpstr>
      <vt:lpstr>Ystyriwch… Consider…</vt:lpstr>
      <vt:lpstr>Ystyriwch… Consider…</vt:lpstr>
      <vt:lpstr>PowerPoint Presentation</vt:lpstr>
      <vt:lpstr>PowerPoint Presentation</vt:lpstr>
      <vt:lpstr>Gwaith Annibynnol Directed Study</vt:lpstr>
      <vt:lpstr>Llyfryddiaeth Bibliography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ECCH7003/C</dc:title>
  <dc:creator>Sarah Stewart</dc:creator>
  <cp:lastModifiedBy>Sarah Stewart</cp:lastModifiedBy>
  <cp:revision>11</cp:revision>
  <dcterms:created xsi:type="dcterms:W3CDTF">2019-01-10T15:09:59Z</dcterms:created>
  <dcterms:modified xsi:type="dcterms:W3CDTF">2019-01-10T17:08:08Z</dcterms:modified>
</cp:coreProperties>
</file>