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1" r:id="rId6"/>
    <p:sldId id="266" r:id="rId7"/>
    <p:sldId id="270" r:id="rId8"/>
    <p:sldId id="271" r:id="rId9"/>
    <p:sldId id="268" r:id="rId10"/>
    <p:sldId id="272" r:id="rId11"/>
    <p:sldId id="274" r:id="rId12"/>
    <p:sldId id="275" r:id="rId13"/>
    <p:sldId id="273" r:id="rId14"/>
    <p:sldId id="276" r:id="rId15"/>
    <p:sldId id="269" r:id="rId16"/>
    <p:sldId id="262" r:id="rId17"/>
    <p:sldId id="264" r:id="rId18"/>
    <p:sldId id="278" r:id="rId19"/>
    <p:sldId id="280" r:id="rId20"/>
    <p:sldId id="281" r:id="rId21"/>
    <p:sldId id="282" r:id="rId22"/>
    <p:sldId id="283" r:id="rId23"/>
    <p:sldId id="284" r:id="rId24"/>
    <p:sldId id="265" r:id="rId25"/>
    <p:sldId id="267" r:id="rId26"/>
    <p:sldId id="27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513" autoAdjust="0"/>
  </p:normalViewPr>
  <p:slideViewPr>
    <p:cSldViewPr>
      <p:cViewPr varScale="1">
        <p:scale>
          <a:sx n="80" d="100"/>
          <a:sy n="80" d="100"/>
        </p:scale>
        <p:origin x="8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F7263-05A3-44CA-BBB6-998AE903CC15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449B0-9EB1-4D0A-80AE-0C9C8E65E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24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74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209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974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417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4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861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64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74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67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497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smtClean="0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9C17E16-8C7E-4DAA-A42D-332995CBBA47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616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smtClean="0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236A3CC-5415-4968-BF1F-E2383648F2B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20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984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smtClean="0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331E63A-A4DA-4B79-9362-6881DD6097EF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0236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smtClean="0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EE2AC767-AF13-49F8-9973-A7A985E61F65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326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552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14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91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97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11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55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853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1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37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72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1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D8BDF-F724-479E-8657-EB1C7BFBC05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30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bBZjT7nuoA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4885425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ish-sign.co.uk/print-a-word-in-fingerspelling/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488532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vimeo.com/4884620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hyperlink" Target="https://www.youtube.com/watch?v=gGdChjMamxE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dcs.org.uk/document.rm?id=9423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dcs.org.uk/professional_support/our_resources/education_resources.html#contentblock3" TargetMode="External"/><Relationship Id="rId2" Type="http://schemas.openxmlformats.org/officeDocument/2006/relationships/hyperlink" Target="https://bda.org.uk/what-is-deaf-cultu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cope.org.uk/help-and-information/cerebral-palsy-and-associated-impairments" TargetMode="External"/><Relationship Id="rId4" Type="http://schemas.openxmlformats.org/officeDocument/2006/relationships/hyperlink" Target="http://www.ndcs.org.uk/document.rm?id=94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484784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SJEU5002/C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000" dirty="0"/>
              <a:t>All Means All: Inclusive Education </a:t>
            </a:r>
            <a:br>
              <a:rPr lang="en-GB" sz="4000" dirty="0"/>
            </a:br>
            <a:r>
              <a:rPr lang="en-GB" sz="3600" dirty="0" err="1"/>
              <a:t>Pawb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golygu</a:t>
            </a:r>
            <a:r>
              <a:rPr lang="en-GB" sz="3600" dirty="0"/>
              <a:t> </a:t>
            </a:r>
            <a:r>
              <a:rPr lang="en-GB" sz="3600" dirty="0" err="1"/>
              <a:t>Pawb</a:t>
            </a:r>
            <a:r>
              <a:rPr lang="en-GB" sz="3600" dirty="0"/>
              <a:t>: </a:t>
            </a:r>
            <a:r>
              <a:rPr lang="en-GB" sz="3600" dirty="0" err="1"/>
              <a:t>Addysg</a:t>
            </a:r>
            <a:r>
              <a:rPr lang="en-GB" sz="3600" dirty="0"/>
              <a:t> </a:t>
            </a:r>
            <a:r>
              <a:rPr lang="en-GB" sz="3600" dirty="0" err="1"/>
              <a:t>Cynhwysol</a:t>
            </a:r>
            <a:r>
              <a:rPr lang="en-GB" sz="3600" dirty="0"/>
              <a:t>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smtClean="0"/>
              <a:t>7  </a:t>
            </a:r>
            <a:r>
              <a:rPr lang="en-GB" dirty="0" smtClean="0"/>
              <a:t>/ Session </a:t>
            </a:r>
            <a:r>
              <a:rPr lang="en-GB" dirty="0" smtClean="0"/>
              <a:t>7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0024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Ddadansoddi materion yn ymwneud ag arfer 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947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Adnabod a dangos gwerthfawrogiad o’r ystod o werthoedd, agweddau a sgiliau sydd eu hangen i fyw mewn cymdeithas </a:t>
            </a:r>
            <a:r>
              <a:rPr lang="cy-GB" dirty="0" smtClean="0"/>
              <a:t>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Recognise and show appreciation of the range of values attitudes and skills needed to live in a diverse </a:t>
            </a:r>
            <a:r>
              <a:rPr lang="en-GB" dirty="0" smtClean="0"/>
              <a:t>society.</a:t>
            </a:r>
            <a:endParaRPr lang="en-GB" dirty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290" y="4941168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874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256" y="4005064"/>
            <a:ext cx="302895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454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552" y="3789040"/>
            <a:ext cx="3860998" cy="25202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ffynonellau gwybodaeth, yn cynnwys TGCh, a chyflwyno’u gwaith ar y lefel briodol.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4018" y="3789040"/>
            <a:ext cx="3798422" cy="252028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the use of a range of information sources, including ICT and present their work at the appropriate level.</a:t>
            </a:r>
          </a:p>
          <a:p>
            <a:endParaRPr lang="en-GB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423" y="1628800"/>
            <a:ext cx="1430462" cy="1907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138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Anawsterau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Synhwyrol</a:t>
            </a:r>
            <a:r>
              <a:rPr lang="en-GB" i="1" dirty="0" smtClean="0">
                <a:solidFill>
                  <a:schemeClr val="accent4"/>
                </a:solidFill>
              </a:rPr>
              <a:t> a </a:t>
            </a:r>
            <a:r>
              <a:rPr lang="en-GB" i="1" dirty="0" err="1" smtClean="0">
                <a:solidFill>
                  <a:schemeClr val="accent4"/>
                </a:solidFill>
              </a:rPr>
              <a:t>Corfforol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Sensory and Physical Difficulties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645024"/>
            <a:ext cx="4038600" cy="2481139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, </a:t>
            </a: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o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synhwyrol</a:t>
            </a:r>
            <a:r>
              <a:rPr lang="en-GB" dirty="0"/>
              <a:t> a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posib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645024"/>
            <a:ext cx="4038600" cy="248113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In pairs, write a list of any sensory and physical difficulties you can identify. </a:t>
            </a:r>
            <a:endParaRPr lang="en-GB" dirty="0"/>
          </a:p>
        </p:txBody>
      </p:sp>
      <p:pic>
        <p:nvPicPr>
          <p:cNvPr id="1026" name="Picture 2" descr="C:\Users\TERRY\AppData\Local\Microsoft\Windows\INetCache\IE\2S8PTLH4\question-mark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591" y="1628800"/>
            <a:ext cx="2188802" cy="164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622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Anawsterau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Synhwyrol</a:t>
            </a:r>
            <a:r>
              <a:rPr lang="en-GB" i="1" dirty="0" smtClean="0">
                <a:solidFill>
                  <a:schemeClr val="accent4"/>
                </a:solidFill>
              </a:rPr>
              <a:t> a </a:t>
            </a:r>
            <a:r>
              <a:rPr lang="en-GB" i="1" dirty="0" err="1" smtClean="0">
                <a:solidFill>
                  <a:schemeClr val="accent4"/>
                </a:solidFill>
              </a:rPr>
              <a:t>Corfforol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Sensory and Physical Difficulties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synhwyrol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Golwg</a:t>
            </a:r>
            <a:endParaRPr lang="en-GB" dirty="0"/>
          </a:p>
          <a:p>
            <a:pPr lvl="1"/>
            <a:r>
              <a:rPr lang="en-GB" b="1" dirty="0" err="1"/>
              <a:t>Clyw</a:t>
            </a:r>
            <a:endParaRPr lang="en-GB" b="1" dirty="0"/>
          </a:p>
          <a:p>
            <a:pPr lvl="1"/>
            <a:r>
              <a:rPr lang="en-GB" dirty="0" err="1"/>
              <a:t>Arogl</a:t>
            </a:r>
            <a:endParaRPr lang="en-GB" dirty="0"/>
          </a:p>
          <a:p>
            <a:pPr lvl="1"/>
            <a:r>
              <a:rPr lang="en-GB" dirty="0" err="1"/>
              <a:t>Cyffwrdd</a:t>
            </a:r>
            <a:endParaRPr lang="en-GB" dirty="0"/>
          </a:p>
          <a:p>
            <a:pPr lvl="1"/>
            <a:r>
              <a:rPr lang="en-GB" dirty="0"/>
              <a:t>Blas</a:t>
            </a:r>
          </a:p>
          <a:p>
            <a:pPr lvl="1"/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gofod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colled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rwystr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Sensory difficulties may affect:</a:t>
            </a:r>
          </a:p>
          <a:p>
            <a:pPr lvl="1"/>
            <a:r>
              <a:rPr lang="en-GB" dirty="0" smtClean="0"/>
              <a:t>Sight</a:t>
            </a:r>
          </a:p>
          <a:p>
            <a:pPr lvl="1"/>
            <a:r>
              <a:rPr lang="en-GB" b="1" dirty="0" smtClean="0"/>
              <a:t>Hearing</a:t>
            </a:r>
          </a:p>
          <a:p>
            <a:pPr lvl="1"/>
            <a:r>
              <a:rPr lang="en-GB" dirty="0" smtClean="0"/>
              <a:t>Smell</a:t>
            </a:r>
          </a:p>
          <a:p>
            <a:pPr lvl="1"/>
            <a:r>
              <a:rPr lang="en-GB" dirty="0" smtClean="0"/>
              <a:t>Touch </a:t>
            </a:r>
          </a:p>
          <a:p>
            <a:pPr lvl="1"/>
            <a:r>
              <a:rPr lang="en-GB" dirty="0" smtClean="0"/>
              <a:t>Taste</a:t>
            </a:r>
          </a:p>
          <a:p>
            <a:pPr lvl="1"/>
            <a:r>
              <a:rPr lang="en-GB" dirty="0" smtClean="0"/>
              <a:t>Spatial Awareness</a:t>
            </a:r>
          </a:p>
          <a:p>
            <a:r>
              <a:rPr lang="en-GB" dirty="0" smtClean="0"/>
              <a:t>Physical difficulties may be a result of a loss or limitation to a physical function.</a:t>
            </a:r>
          </a:p>
        </p:txBody>
      </p:sp>
    </p:spTree>
    <p:extLst>
      <p:ext uri="{BB962C8B-B14F-4D97-AF65-F5344CB8AC3E}">
        <p14:creationId xmlns:p14="http://schemas.microsoft.com/office/powerpoint/2010/main" val="4271814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i="1" dirty="0" err="1" smtClean="0">
                <a:solidFill>
                  <a:schemeClr val="accent4"/>
                </a:solidFill>
              </a:rPr>
              <a:t>Anawsterau</a:t>
            </a:r>
            <a:r>
              <a:rPr lang="en-GB" sz="4000" i="1" dirty="0" smtClean="0">
                <a:solidFill>
                  <a:schemeClr val="accent4"/>
                </a:solidFill>
              </a:rPr>
              <a:t> </a:t>
            </a:r>
            <a:r>
              <a:rPr lang="en-GB" sz="4000" i="1" dirty="0" err="1" smtClean="0">
                <a:solidFill>
                  <a:schemeClr val="accent4"/>
                </a:solidFill>
              </a:rPr>
              <a:t>Synhwyrol</a:t>
            </a:r>
            <a:r>
              <a:rPr lang="en-GB" sz="4000" i="1" dirty="0" smtClean="0">
                <a:solidFill>
                  <a:schemeClr val="accent4"/>
                </a:solidFill>
              </a:rPr>
              <a:t> a </a:t>
            </a:r>
            <a:r>
              <a:rPr lang="en-GB" sz="4000" i="1" dirty="0" err="1" smtClean="0">
                <a:solidFill>
                  <a:schemeClr val="accent4"/>
                </a:solidFill>
              </a:rPr>
              <a:t>Corfforol</a:t>
            </a:r>
            <a:r>
              <a:rPr lang="en-GB" sz="4000" i="1" dirty="0" smtClean="0">
                <a:solidFill>
                  <a:schemeClr val="accent4"/>
                </a:solidFill>
              </a:rPr>
              <a:t> (ASC) </a:t>
            </a:r>
            <a:br>
              <a:rPr lang="en-GB" sz="4000" i="1" dirty="0" smtClean="0">
                <a:solidFill>
                  <a:schemeClr val="accent4"/>
                </a:solidFill>
              </a:rPr>
            </a:br>
            <a:r>
              <a:rPr lang="en-GB" dirty="0" smtClean="0"/>
              <a:t>Sensory and Physical Difficulties (SPD)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/>
              <a:t>Gall ASC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difrifoldeb</a:t>
            </a:r>
            <a:r>
              <a:rPr lang="en-GB" dirty="0"/>
              <a:t> – o </a:t>
            </a:r>
            <a:r>
              <a:rPr lang="en-GB" dirty="0" err="1"/>
              <a:t>ysgafn</a:t>
            </a:r>
            <a:r>
              <a:rPr lang="en-GB" dirty="0"/>
              <a:t>, </a:t>
            </a:r>
            <a:r>
              <a:rPr lang="en-GB" dirty="0" err="1"/>
              <a:t>cymedrol</a:t>
            </a:r>
            <a:r>
              <a:rPr lang="en-GB" dirty="0"/>
              <a:t>, </a:t>
            </a:r>
            <a:r>
              <a:rPr lang="en-GB" dirty="0" err="1"/>
              <a:t>difrifol</a:t>
            </a:r>
            <a:r>
              <a:rPr lang="en-GB" dirty="0"/>
              <a:t>, </a:t>
            </a:r>
            <a:r>
              <a:rPr lang="en-GB" dirty="0" err="1"/>
              <a:t>dwys</a:t>
            </a:r>
            <a:r>
              <a:rPr lang="en-GB" dirty="0"/>
              <a:t>.</a:t>
            </a:r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adlewyrchiad</a:t>
            </a:r>
            <a:r>
              <a:rPr lang="en-GB" dirty="0"/>
              <a:t> o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o </a:t>
            </a:r>
            <a:r>
              <a:rPr lang="en-GB" dirty="0" err="1"/>
              <a:t>blentyn</a:t>
            </a:r>
            <a:r>
              <a:rPr lang="en-GB" dirty="0"/>
              <a:t>.</a:t>
            </a:r>
          </a:p>
          <a:p>
            <a:r>
              <a:rPr lang="en-GB" dirty="0"/>
              <a:t>Gall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o </a:t>
            </a:r>
            <a:r>
              <a:rPr lang="en-GB" dirty="0" err="1"/>
              <a:t>enedigaeth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ymhellach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.</a:t>
            </a:r>
          </a:p>
          <a:p>
            <a:r>
              <a:rPr lang="en-GB" dirty="0"/>
              <a:t>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anhawster</a:t>
            </a:r>
            <a:r>
              <a:rPr lang="en-GB" dirty="0"/>
              <a:t>. </a:t>
            </a:r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anhawster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amlwg</a:t>
            </a:r>
            <a:r>
              <a:rPr lang="en-GB" dirty="0" smtClean="0"/>
              <a:t>.</a:t>
            </a:r>
          </a:p>
          <a:p>
            <a:pPr marL="0" indent="0" algn="r">
              <a:buNone/>
            </a:pP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smtClean="0"/>
              <a:t>Farrell, 2008)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 smtClean="0"/>
              <a:t>Sensory and physical difficulties</a:t>
            </a:r>
          </a:p>
          <a:p>
            <a:pPr lvl="1"/>
            <a:r>
              <a:rPr lang="en-GB" dirty="0" smtClean="0"/>
              <a:t>may vary in severity –from mild</a:t>
            </a:r>
            <a:r>
              <a:rPr lang="en-GB" dirty="0"/>
              <a:t> </a:t>
            </a:r>
            <a:r>
              <a:rPr lang="en-GB" dirty="0" smtClean="0"/>
              <a:t>to moderate, severe or profound</a:t>
            </a:r>
          </a:p>
          <a:p>
            <a:pPr lvl="1"/>
            <a:r>
              <a:rPr lang="en-GB" dirty="0" smtClean="0"/>
              <a:t>may have little bearing on the child’s cognitive abilities (but may still place them at a disadvantage in a classroom)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ay affect a child from birth or be acquired later on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an involve more than one impairment 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re not always apparent </a:t>
            </a:r>
          </a:p>
          <a:p>
            <a:pPr marL="457200" lvl="1" indent="0" algn="r">
              <a:buNone/>
            </a:pPr>
            <a:r>
              <a:rPr lang="en-GB" dirty="0" smtClean="0"/>
              <a:t>(Farrell,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700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accent4"/>
                </a:solidFill>
              </a:rPr>
              <a:t>Beth </a:t>
            </a:r>
            <a:r>
              <a:rPr lang="en-GB" i="1" dirty="0" err="1" smtClean="0">
                <a:solidFill>
                  <a:schemeClr val="accent4"/>
                </a:solidFill>
              </a:rPr>
              <a:t>yw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Amhariad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Clyw</a:t>
            </a:r>
            <a:r>
              <a:rPr lang="en-GB" i="1" dirty="0" smtClean="0">
                <a:solidFill>
                  <a:schemeClr val="accent4"/>
                </a:solidFill>
              </a:rPr>
              <a:t> (AC)?</a:t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What is a Hearing Impairment (HI)?</a:t>
            </a:r>
            <a:endParaRPr lang="en-GB" dirty="0"/>
          </a:p>
        </p:txBody>
      </p:sp>
      <p:pic>
        <p:nvPicPr>
          <p:cNvPr id="3075" name="Picture 3" descr="C:\Users\TERRY\AppData\Local\Microsoft\Windows\INetCache\IE\DLTG9LHO\Ohr-hoeren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72816"/>
            <a:ext cx="2917082" cy="418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79512" y="3050913"/>
            <a:ext cx="2528308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Sensory </a:t>
            </a:r>
          </a:p>
          <a:p>
            <a:pPr algn="ctr"/>
            <a:r>
              <a:rPr lang="en-US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Neural</a:t>
            </a:r>
            <a:endParaRPr lang="en-US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228184" y="3264536"/>
            <a:ext cx="276230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Conductive </a:t>
            </a:r>
            <a:endParaRPr lang="en-US" sz="36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4754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accent4"/>
                </a:solidFill>
              </a:rPr>
              <a:t>AC </a:t>
            </a:r>
            <a:r>
              <a:rPr lang="en-GB" i="1" dirty="0" err="1" smtClean="0">
                <a:solidFill>
                  <a:schemeClr val="accent4"/>
                </a:solidFill>
              </a:rPr>
              <a:t>yn</a:t>
            </a:r>
            <a:r>
              <a:rPr lang="en-GB" i="1" dirty="0" smtClean="0">
                <a:solidFill>
                  <a:schemeClr val="accent4"/>
                </a:solidFill>
              </a:rPr>
              <a:t> y </a:t>
            </a:r>
            <a:r>
              <a:rPr lang="en-GB" i="1" dirty="0" err="1" smtClean="0">
                <a:solidFill>
                  <a:schemeClr val="accent4"/>
                </a:solidFill>
              </a:rPr>
              <a:t>Dosbarth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HI in the Classroom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clip </a:t>
            </a:r>
            <a:r>
              <a:rPr lang="en-GB" dirty="0" err="1"/>
              <a:t>sain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golled</a:t>
            </a:r>
            <a:r>
              <a:rPr lang="en-GB" dirty="0"/>
              <a:t> </a:t>
            </a:r>
            <a:r>
              <a:rPr lang="en-GB" dirty="0" err="1"/>
              <a:t>clyw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Adlewyrchwch</a:t>
            </a:r>
            <a:r>
              <a:rPr lang="en-GB" dirty="0"/>
              <a:t>: </a:t>
            </a:r>
            <a:r>
              <a:rPr lang="en-GB" dirty="0" err="1"/>
              <a:t>sut</a:t>
            </a:r>
            <a:r>
              <a:rPr lang="en-GB" dirty="0"/>
              <a:t> gall AC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>
                <a:hlinkClick r:id="rId3"/>
              </a:rPr>
              <a:t>Listen to this sound clip </a:t>
            </a:r>
            <a:r>
              <a:rPr lang="en-GB" dirty="0" smtClean="0"/>
              <a:t>which simulates different degrees of hearing loss.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Reflect: how might a HI impact on a child in the classroom environment?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698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Effaith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ar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Gyrhaeddiad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Impact on Attainment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AC </a:t>
            </a:r>
            <a:r>
              <a:rPr lang="en-GB" dirty="0" err="1"/>
              <a:t>ysgafn</a:t>
            </a:r>
            <a:r>
              <a:rPr lang="en-GB" dirty="0"/>
              <a:t> </a:t>
            </a:r>
            <a:r>
              <a:rPr lang="en-GB" dirty="0" err="1"/>
              <a:t>colli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50% o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dywed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hanner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AC </a:t>
            </a:r>
            <a:r>
              <a:rPr lang="en-GB" dirty="0" err="1"/>
              <a:t>ysgafn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5 TGAU A*-C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â’i</a:t>
            </a:r>
            <a:r>
              <a:rPr lang="en-GB" dirty="0"/>
              <a:t> </a:t>
            </a:r>
            <a:r>
              <a:rPr lang="en-GB" dirty="0" err="1"/>
              <a:t>chyfoedion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clywed</a:t>
            </a:r>
            <a:r>
              <a:rPr lang="en-GB" dirty="0"/>
              <a:t>. </a:t>
            </a:r>
          </a:p>
          <a:p>
            <a:r>
              <a:rPr lang="en-GB" dirty="0"/>
              <a:t>Cred 47% o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AC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chyfoedion</a:t>
            </a:r>
            <a:r>
              <a:rPr lang="en-GB" dirty="0"/>
              <a:t>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A child with mild hearing loss can miss up to 50% of what is said in a classroom. </a:t>
            </a:r>
          </a:p>
          <a:p>
            <a:r>
              <a:rPr lang="en-GB" dirty="0" smtClean="0"/>
              <a:t>Less than ½ of children with mild hearing less get 5 A*-C GCSEs compared to their hearing peers.</a:t>
            </a:r>
          </a:p>
          <a:p>
            <a:r>
              <a:rPr lang="en-GB" dirty="0" smtClean="0"/>
              <a:t>47% of patents feel their HI child has not developed at the same rate as their peers. </a:t>
            </a:r>
          </a:p>
          <a:p>
            <a:pPr marL="0" indent="0" algn="r">
              <a:buNone/>
            </a:pPr>
            <a:r>
              <a:rPr lang="en-GB" sz="1900" dirty="0" smtClean="0"/>
              <a:t>National Deaf Children’s Society, 2015 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550209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Effaith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ar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Ddysgu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Impact on Learning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ateb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syth</a:t>
            </a:r>
            <a:endParaRPr lang="en-GB" dirty="0"/>
          </a:p>
          <a:p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ymweld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petai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breuddwydio</a:t>
            </a:r>
            <a:endParaRPr lang="en-GB" dirty="0"/>
          </a:p>
          <a:p>
            <a:r>
              <a:rPr lang="en-GB" dirty="0" err="1"/>
              <a:t>Camddeall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anwybyddu</a:t>
            </a:r>
            <a:r>
              <a:rPr lang="en-GB" dirty="0"/>
              <a:t> </a:t>
            </a:r>
            <a:r>
              <a:rPr lang="en-GB" dirty="0" err="1"/>
              <a:t>cyfarwyddiadau</a:t>
            </a:r>
            <a:endParaRPr lang="en-GB" dirty="0"/>
          </a:p>
          <a:p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drafodaethau</a:t>
            </a:r>
            <a:r>
              <a:rPr lang="en-GB" dirty="0"/>
              <a:t> </a:t>
            </a:r>
            <a:r>
              <a:rPr lang="en-GB" dirty="0" err="1" smtClean="0"/>
              <a:t>grŵp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Does not respond when called</a:t>
            </a:r>
          </a:p>
          <a:p>
            <a:r>
              <a:rPr lang="en-GB" dirty="0" smtClean="0"/>
              <a:t>Doesn’t always follow instructions straight away</a:t>
            </a:r>
          </a:p>
          <a:p>
            <a:r>
              <a:rPr lang="en-GB" dirty="0" smtClean="0"/>
              <a:t>Appears inattentive</a:t>
            </a:r>
            <a:r>
              <a:rPr lang="en-GB" dirty="0"/>
              <a:t> </a:t>
            </a:r>
            <a:r>
              <a:rPr lang="en-GB" dirty="0" smtClean="0"/>
              <a:t>or as though daydreaming</a:t>
            </a:r>
          </a:p>
          <a:p>
            <a:r>
              <a:rPr lang="en-GB" dirty="0" smtClean="0"/>
              <a:t>Often misunderstands or ignores instruction</a:t>
            </a:r>
          </a:p>
          <a:p>
            <a:r>
              <a:rPr lang="en-GB" dirty="0" smtClean="0"/>
              <a:t>Makes little or no contribution to group discussions</a:t>
            </a:r>
          </a:p>
          <a:p>
            <a:pPr marL="0" indent="0" algn="r">
              <a:buNone/>
            </a:pPr>
            <a:r>
              <a:rPr lang="en-GB" sz="2100" dirty="0" smtClean="0"/>
              <a:t>National Deaf Children’s Society, 2015 </a:t>
            </a:r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489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Cefnogaeth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Supporting Children with HI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Rhestrwch</a:t>
            </a:r>
            <a:r>
              <a:rPr lang="en-GB" dirty="0"/>
              <a:t> y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plant. </a:t>
            </a:r>
          </a:p>
          <a:p>
            <a:endParaRPr lang="en-GB" dirty="0"/>
          </a:p>
          <a:p>
            <a:r>
              <a:rPr lang="en-GB" dirty="0" err="1"/>
              <a:t>Trafodwch</a:t>
            </a:r>
            <a:r>
              <a:rPr lang="en-GB" dirty="0"/>
              <a:t> bob math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phartner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Watch the following clip.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List the different types of HI support used by the children in this clip. </a:t>
            </a:r>
          </a:p>
          <a:p>
            <a:endParaRPr lang="en-GB" dirty="0"/>
          </a:p>
          <a:p>
            <a:r>
              <a:rPr lang="en-GB" dirty="0" smtClean="0"/>
              <a:t>Discuss with a partner what you know about each type identified.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3324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Arwyddiaith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Prydeinig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British Sign Language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siaradwyd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145,000 o </a:t>
            </a:r>
            <a:r>
              <a:rPr lang="en-GB" dirty="0" err="1"/>
              <a:t>bobl</a:t>
            </a:r>
            <a:r>
              <a:rPr lang="en-GB" dirty="0"/>
              <a:t> ac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leiafrifol</a:t>
            </a:r>
            <a:r>
              <a:rPr lang="en-GB" dirty="0"/>
              <a:t> </a:t>
            </a:r>
            <a:r>
              <a:rPr lang="en-GB" dirty="0" err="1"/>
              <a:t>swyddogol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2003. </a:t>
            </a:r>
          </a:p>
          <a:p>
            <a:endParaRPr lang="en-GB" dirty="0"/>
          </a:p>
          <a:p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o </a:t>
            </a:r>
            <a:r>
              <a:rPr lang="en-GB" dirty="0" err="1"/>
              <a:t>gyfathrebu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ystumiau</a:t>
            </a:r>
            <a:r>
              <a:rPr lang="en-GB" dirty="0"/>
              <a:t>, </a:t>
            </a:r>
            <a:r>
              <a:rPr lang="en-GB" dirty="0" err="1"/>
              <a:t>mynegiant</a:t>
            </a:r>
            <a:r>
              <a:rPr lang="en-GB" dirty="0"/>
              <a:t> </a:t>
            </a:r>
            <a:r>
              <a:rPr lang="en-GB" dirty="0" err="1"/>
              <a:t>wynebol</a:t>
            </a:r>
            <a:r>
              <a:rPr lang="en-GB" dirty="0"/>
              <a:t> ac </a:t>
            </a:r>
            <a:r>
              <a:rPr lang="en-GB" dirty="0" err="1"/>
              <a:t>iaith</a:t>
            </a:r>
            <a:r>
              <a:rPr lang="en-GB" dirty="0"/>
              <a:t> y </a:t>
            </a:r>
            <a:r>
              <a:rPr lang="en-GB" dirty="0" err="1"/>
              <a:t>corff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dirty="0" err="1"/>
              <a:t>gêm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arwyddo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51411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smtClean="0"/>
              <a:t>A language spoken by around 145, 000 people in the UK and gained </a:t>
            </a:r>
            <a:r>
              <a:rPr lang="en-GB" dirty="0"/>
              <a:t>official minority language recognition in </a:t>
            </a:r>
            <a:r>
              <a:rPr lang="en-GB" dirty="0" smtClean="0"/>
              <a:t>2003.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 visual means of communicating using gestures, facial expressions and body language.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Use </a:t>
            </a:r>
            <a:r>
              <a:rPr lang="en-GB" dirty="0" smtClean="0">
                <a:hlinkClick r:id="rId2"/>
              </a:rPr>
              <a:t>the fingerspelling game</a:t>
            </a:r>
            <a:r>
              <a:rPr lang="en-GB" dirty="0" smtClean="0"/>
              <a:t> and practise signing your own name. </a:t>
            </a:r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(British Sign Language, 2017)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338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 err="1" smtClean="0">
                <a:solidFill>
                  <a:schemeClr val="accent4"/>
                </a:solidFill>
              </a:rPr>
              <a:t>B</a:t>
            </a:r>
            <a:r>
              <a:rPr lang="en-GB" i="1" dirty="0" err="1" smtClean="0">
                <a:solidFill>
                  <a:schemeClr val="accent4"/>
                </a:solidFill>
              </a:rPr>
              <a:t>yddar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neu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b="1" i="1" u="sng" dirty="0" err="1" smtClean="0">
                <a:solidFill>
                  <a:schemeClr val="accent4"/>
                </a:solidFill>
              </a:rPr>
              <a:t>b</a:t>
            </a:r>
            <a:r>
              <a:rPr lang="en-GB" i="1" dirty="0" err="1" smtClean="0">
                <a:solidFill>
                  <a:schemeClr val="accent4"/>
                </a:solidFill>
              </a:rPr>
              <a:t>yddar</a:t>
            </a:r>
            <a:r>
              <a:rPr lang="en-GB" i="1" dirty="0" smtClean="0">
                <a:solidFill>
                  <a:schemeClr val="accent4"/>
                </a:solidFill>
              </a:rPr>
              <a:t>?</a:t>
            </a:r>
            <a:r>
              <a:rPr lang="en-GB" b="1" i="1" u="sng" dirty="0">
                <a:solidFill>
                  <a:schemeClr val="accent4"/>
                </a:solidFill>
              </a:rPr>
              <a:t/>
            </a:r>
            <a:br>
              <a:rPr lang="en-GB" b="1" i="1" u="sng" dirty="0">
                <a:solidFill>
                  <a:schemeClr val="accent4"/>
                </a:solidFill>
              </a:rPr>
            </a:br>
            <a:r>
              <a:rPr lang="en-GB" b="1" u="sng" dirty="0" smtClean="0"/>
              <a:t>D</a:t>
            </a:r>
            <a:r>
              <a:rPr lang="en-GB" dirty="0" smtClean="0"/>
              <a:t>eaf or </a:t>
            </a:r>
            <a:r>
              <a:rPr lang="en-GB" b="1" u="sng" dirty="0" smtClean="0"/>
              <a:t>d</a:t>
            </a:r>
            <a:r>
              <a:rPr lang="en-GB" dirty="0" smtClean="0"/>
              <a:t>eaf?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 smtClean="0"/>
              <a:t>Disgrifiwyd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f</a:t>
            </a:r>
            <a:r>
              <a:rPr lang="en-GB" dirty="0" err="1" smtClean="0"/>
              <a:t>yddar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/>
              <a:t> </a:t>
            </a:r>
            <a:r>
              <a:rPr lang="en-GB" dirty="0" smtClean="0"/>
              <a:t>“</a:t>
            </a:r>
            <a:r>
              <a:rPr lang="en-GB" dirty="0"/>
              <a:t>a state of being: it defines a group of people who share a perception of the world through an emphasis on visual and kinaesthetic input.” </a:t>
            </a:r>
            <a:endParaRPr lang="en-GB" dirty="0" smtClean="0"/>
          </a:p>
          <a:p>
            <a:r>
              <a:rPr lang="en-GB" b="1" u="sng" dirty="0" err="1"/>
              <a:t>D</a:t>
            </a:r>
            <a:r>
              <a:rPr lang="en-GB" b="1" dirty="0" err="1"/>
              <a:t>iwylliant</a:t>
            </a:r>
            <a:r>
              <a:rPr lang="en-GB" b="1" dirty="0"/>
              <a:t> </a:t>
            </a:r>
            <a:r>
              <a:rPr lang="en-GB" b="1" dirty="0" err="1"/>
              <a:t>byddar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o </a:t>
            </a:r>
            <a:r>
              <a:rPr lang="en-GB" dirty="0" err="1"/>
              <a:t>ymdeimlad</a:t>
            </a:r>
            <a:r>
              <a:rPr lang="en-GB" dirty="0"/>
              <a:t> o </a:t>
            </a:r>
            <a:r>
              <a:rPr lang="en-GB" dirty="0" err="1"/>
              <a:t>berthyn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ddiwylliannol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ieithyddol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Deafness is a “description </a:t>
            </a:r>
            <a:r>
              <a:rPr lang="en-GB" dirty="0"/>
              <a:t>of a state of being: it defines a group of people who share a perception of the world through an emphasis on visual and kinaesthetic input</a:t>
            </a:r>
            <a:r>
              <a:rPr lang="en-GB" dirty="0" smtClean="0"/>
              <a:t>.” </a:t>
            </a:r>
          </a:p>
          <a:p>
            <a:r>
              <a:rPr lang="en-GB" b="1" u="sng" dirty="0" smtClean="0"/>
              <a:t>D</a:t>
            </a:r>
            <a:r>
              <a:rPr lang="en-GB" b="1" dirty="0" smtClean="0"/>
              <a:t>eaf culture </a:t>
            </a:r>
            <a:r>
              <a:rPr lang="en-GB" dirty="0" smtClean="0"/>
              <a:t>– arising from a distinct cultural, social and linguistic sense of belonging. </a:t>
            </a:r>
          </a:p>
          <a:p>
            <a:pPr marL="0" indent="0" algn="r">
              <a:buNone/>
            </a:pPr>
            <a:r>
              <a:rPr lang="en-GB" sz="2200" dirty="0"/>
              <a:t>(British Deaf Association, 2015) </a:t>
            </a:r>
          </a:p>
          <a:p>
            <a:pPr marL="0" indent="0" algn="r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62599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Cefnogaeth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Strategies for Support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Strategaeth</a:t>
            </a:r>
            <a:r>
              <a:rPr lang="en-GB" dirty="0"/>
              <a:t> 1</a:t>
            </a:r>
          </a:p>
          <a:p>
            <a:pPr lvl="1"/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. 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err="1"/>
              <a:t>Strategaeth</a:t>
            </a:r>
            <a:r>
              <a:rPr lang="en-GB" dirty="0"/>
              <a:t> 2</a:t>
            </a:r>
          </a:p>
          <a:p>
            <a:pPr lvl="1"/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Strategy 1</a:t>
            </a:r>
            <a:endParaRPr lang="en-GB" dirty="0" smtClean="0"/>
          </a:p>
          <a:p>
            <a:pPr lvl="1"/>
            <a:r>
              <a:rPr lang="en-GB" dirty="0" smtClean="0"/>
              <a:t>In pairs, write a list of the strategies used to develop communication in the classroom. </a:t>
            </a:r>
            <a:endParaRPr lang="en-GB" dirty="0"/>
          </a:p>
          <a:p>
            <a:r>
              <a:rPr lang="en-GB" dirty="0" smtClean="0">
                <a:hlinkClick r:id="rId4"/>
              </a:rPr>
              <a:t>Strategy 2</a:t>
            </a:r>
            <a:endParaRPr lang="en-GB" dirty="0" smtClean="0"/>
          </a:p>
          <a:p>
            <a:pPr lvl="1"/>
            <a:r>
              <a:rPr lang="en-GB" dirty="0" smtClean="0"/>
              <a:t>In pairs, write a list of the strategies used to adapt resources for children with HI.  </a:t>
            </a:r>
          </a:p>
        </p:txBody>
      </p:sp>
    </p:spTree>
    <p:extLst>
      <p:ext uri="{BB962C8B-B14F-4D97-AF65-F5344CB8AC3E}">
        <p14:creationId xmlns:p14="http://schemas.microsoft.com/office/powerpoint/2010/main" val="681869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Pontio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Transition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5544" y="3284984"/>
            <a:ext cx="4038600" cy="341724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, </a:t>
            </a:r>
            <a:r>
              <a:rPr lang="en-GB" sz="3200" dirty="0" err="1"/>
              <a:t>ystyriwch</a:t>
            </a:r>
            <a:r>
              <a:rPr lang="en-GB" sz="3200" dirty="0"/>
              <a:t>:</a:t>
            </a:r>
          </a:p>
          <a:p>
            <a:pPr lvl="1"/>
            <a:r>
              <a:rPr lang="en-GB" sz="2800" dirty="0"/>
              <a:t>Beth </a:t>
            </a:r>
            <a:r>
              <a:rPr lang="en-GB" sz="2800" dirty="0" err="1"/>
              <a:t>yw’r</a:t>
            </a:r>
            <a:r>
              <a:rPr lang="en-GB" sz="2800" dirty="0"/>
              <a:t> </a:t>
            </a:r>
            <a:r>
              <a:rPr lang="en-GB" sz="2800" dirty="0" err="1"/>
              <a:t>heriau</a:t>
            </a:r>
            <a:r>
              <a:rPr lang="en-GB" sz="2800" dirty="0"/>
              <a:t> </a:t>
            </a:r>
            <a:r>
              <a:rPr lang="en-GB" sz="2800" dirty="0" err="1"/>
              <a:t>posib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wynebu</a:t>
            </a:r>
            <a:r>
              <a:rPr lang="en-GB" sz="2800" dirty="0"/>
              <a:t> plant </a:t>
            </a:r>
            <a:r>
              <a:rPr lang="en-GB" sz="2800" dirty="0" err="1"/>
              <a:t>gydag</a:t>
            </a:r>
            <a:r>
              <a:rPr lang="en-GB" sz="2800" dirty="0"/>
              <a:t> AC </a:t>
            </a:r>
            <a:r>
              <a:rPr lang="en-GB" sz="2800" dirty="0" err="1"/>
              <a:t>wrth</a:t>
            </a:r>
            <a:r>
              <a:rPr lang="en-GB" sz="2800" dirty="0"/>
              <a:t> </a:t>
            </a:r>
            <a:r>
              <a:rPr lang="en-GB" sz="2800" dirty="0" err="1"/>
              <a:t>iddynt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o:</a:t>
            </a:r>
          </a:p>
          <a:p>
            <a:pPr lvl="2"/>
            <a:r>
              <a:rPr lang="en-GB" sz="2400" dirty="0"/>
              <a:t>CS – CA2</a:t>
            </a:r>
          </a:p>
          <a:p>
            <a:pPr lvl="2"/>
            <a:r>
              <a:rPr lang="en-GB" sz="2400" dirty="0" err="1"/>
              <a:t>Cynradd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Uwchradd</a:t>
            </a:r>
            <a:r>
              <a:rPr lang="en-GB" sz="240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3284984"/>
            <a:ext cx="4316288" cy="341724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smtClean="0"/>
              <a:t>As a group, consider:</a:t>
            </a:r>
          </a:p>
          <a:p>
            <a:pPr lvl="1"/>
            <a:r>
              <a:rPr lang="en-GB" sz="2800" dirty="0" smtClean="0"/>
              <a:t>What are the possible challenges as children transition from:	</a:t>
            </a:r>
          </a:p>
          <a:p>
            <a:pPr lvl="2"/>
            <a:r>
              <a:rPr lang="en-GB" sz="2400" dirty="0" smtClean="0"/>
              <a:t>FP to KS2</a:t>
            </a:r>
          </a:p>
          <a:p>
            <a:pPr lvl="2"/>
            <a:r>
              <a:rPr lang="en-GB" sz="2400" dirty="0" smtClean="0"/>
              <a:t>Primary school to Secondary School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3096344" cy="1428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6186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Heriau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Posib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Possible Challenges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y-GB" dirty="0"/>
              <a:t>Newidiad i’r ystafell dosbarth ac athrawon. Newid mewn acwsteg a darllen gwefusau. </a:t>
            </a:r>
          </a:p>
          <a:p>
            <a:r>
              <a:rPr lang="cy-GB" dirty="0"/>
              <a:t>Athrawon nad sy’n ymwybodol. </a:t>
            </a:r>
          </a:p>
          <a:p>
            <a:r>
              <a:rPr lang="cy-GB" dirty="0"/>
              <a:t>Cynnwys mwy anodd ac iaith newydd. </a:t>
            </a:r>
          </a:p>
          <a:p>
            <a:r>
              <a:rPr lang="cy-GB" dirty="0"/>
              <a:t>Gwneud ffrindiau newydd.</a:t>
            </a:r>
          </a:p>
          <a:p>
            <a:r>
              <a:rPr lang="cy-GB" dirty="0"/>
              <a:t>Disgwyliadau gwahanol ynglŷn ag annibyniaeth ac ymddygiad.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Varying classrooms and/or teachers. Lots of changes to acoustics/lip reading styles. </a:t>
            </a:r>
          </a:p>
          <a:p>
            <a:r>
              <a:rPr lang="en-GB" dirty="0"/>
              <a:t>Teachers who may be more/less aware of deaf issues. </a:t>
            </a:r>
          </a:p>
          <a:p>
            <a:r>
              <a:rPr lang="en-GB" dirty="0"/>
              <a:t>Increasingly demanding subject content and new vocabulary. </a:t>
            </a:r>
          </a:p>
          <a:p>
            <a:r>
              <a:rPr lang="en-GB" dirty="0"/>
              <a:t>Making new friends. </a:t>
            </a:r>
          </a:p>
          <a:p>
            <a:r>
              <a:rPr lang="en-GB" dirty="0"/>
              <a:t>Different expectations about behaviour and independence. </a:t>
            </a:r>
          </a:p>
          <a:p>
            <a:pPr marL="0" indent="0" algn="r">
              <a:buNone/>
            </a:pPr>
            <a:r>
              <a:rPr lang="en-GB" dirty="0" smtClean="0"/>
              <a:t>National Deaf Children’s Society, 2015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421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>
                <a:solidFill>
                  <a:schemeClr val="accent4"/>
                </a:solidFill>
              </a:rPr>
              <a:t>Anghenion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corfforol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Physical needs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half" idx="1"/>
          </p:nvPr>
        </p:nvSpPr>
        <p:spPr>
          <a:ln/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cy-GB" dirty="0" err="1" smtClean="0"/>
              <a:t>Nid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grwp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unffurf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ond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grwp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amrywiol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iawn</a:t>
            </a:r>
            <a:endParaRPr lang="en-GB" altLang="cy-GB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cy-GB" dirty="0" smtClean="0"/>
              <a:t>Gall </a:t>
            </a:r>
            <a:r>
              <a:rPr lang="en-GB" altLang="cy-GB" dirty="0" err="1" smtClean="0"/>
              <a:t>godi</a:t>
            </a:r>
            <a:r>
              <a:rPr lang="en-GB" altLang="cy-GB" dirty="0" smtClean="0"/>
              <a:t> o </a:t>
            </a:r>
            <a:r>
              <a:rPr lang="en-GB" altLang="cy-GB" dirty="0" err="1" smtClean="0"/>
              <a:t>achosion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corfforol</a:t>
            </a:r>
            <a:r>
              <a:rPr lang="en-GB" altLang="cy-GB" dirty="0" smtClean="0"/>
              <a:t>, </a:t>
            </a:r>
            <a:r>
              <a:rPr lang="en-GB" altLang="cy-GB" dirty="0" err="1" smtClean="0"/>
              <a:t>niwrolegol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neu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fetabolaidd</a:t>
            </a:r>
            <a:endParaRPr lang="en-GB" altLang="cy-GB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cy-GB" dirty="0" err="1" smtClean="0"/>
              <a:t>Dros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dro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neu’n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barhaol</a:t>
            </a:r>
            <a:endParaRPr lang="en-GB" altLang="cy-GB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cy-GB" dirty="0" err="1" smtClean="0"/>
              <a:t>Ychydig</a:t>
            </a:r>
            <a:r>
              <a:rPr lang="en-GB" altLang="cy-GB" dirty="0" smtClean="0"/>
              <a:t> o </a:t>
            </a:r>
            <a:r>
              <a:rPr lang="en-GB" altLang="cy-GB" dirty="0" err="1" smtClean="0"/>
              <a:t>anghenion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cyd-gordio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i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anghenion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symudedd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arwyddocaol</a:t>
            </a:r>
            <a:endParaRPr lang="en-GB" altLang="cy-GB" dirty="0" smtClean="0"/>
          </a:p>
        </p:txBody>
      </p:sp>
      <p:sp>
        <p:nvSpPr>
          <p:cNvPr id="16390" name="Content Placeholder 3"/>
          <p:cNvSpPr>
            <a:spLocks noGrp="1"/>
          </p:cNvSpPr>
          <p:nvPr>
            <p:ph sz="half" idx="2"/>
          </p:nvPr>
        </p:nvSpPr>
        <p:spPr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spcBef>
                <a:spcPct val="0"/>
              </a:spcBef>
            </a:pPr>
            <a:r>
              <a:rPr lang="en-GB" altLang="en-US" i="1" dirty="0" smtClean="0"/>
              <a:t>A very diverse group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/>
              <a:t>Causes may be physical, neurological or metabolic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/>
              <a:t>Short term or permanent 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/>
              <a:t>Minimal co-ordination difficulties to significant mobility needs</a:t>
            </a:r>
            <a:endParaRPr lang="cy-GB" altLang="en-US" i="1" dirty="0" smtClean="0"/>
          </a:p>
        </p:txBody>
      </p:sp>
    </p:spTree>
    <p:extLst>
      <p:ext uri="{BB962C8B-B14F-4D97-AF65-F5344CB8AC3E}">
        <p14:creationId xmlns:p14="http://schemas.microsoft.com/office/powerpoint/2010/main" val="105017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cy-GB" sz="2800" smtClean="0"/>
              <a:t>A generic name for a group of disorders affecting muscles and movement</a:t>
            </a:r>
          </a:p>
          <a:p>
            <a:pPr eaLnBrk="1" hangingPunct="1"/>
            <a:r>
              <a:rPr lang="en-US" altLang="cy-GB" sz="2800" smtClean="0"/>
              <a:t>Approx 2/1000 people have cerebral palsy</a:t>
            </a:r>
          </a:p>
          <a:p>
            <a:pPr eaLnBrk="1" hangingPunct="1"/>
            <a:r>
              <a:rPr lang="en-US" altLang="cy-GB" sz="2800" smtClean="0"/>
              <a:t>Neither worsens or ameliorates through life</a:t>
            </a:r>
          </a:p>
          <a:p>
            <a:pPr eaLnBrk="1" hangingPunct="1"/>
            <a:r>
              <a:rPr lang="en-US" altLang="cy-GB" sz="2800" smtClean="0"/>
              <a:t>Messages between the brain and the muscles are jumbled</a:t>
            </a:r>
          </a:p>
          <a:p>
            <a:pPr eaLnBrk="1" hangingPunct="1"/>
            <a:r>
              <a:rPr lang="en-US" altLang="cy-GB" sz="2800" smtClean="0"/>
              <a:t>No two individuals are the same: some affected mildly, others more significantly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cy-GB" sz="2800" smtClean="0"/>
              <a:t>(</a:t>
            </a:r>
            <a:r>
              <a:rPr lang="en-US" altLang="cy-GB" sz="1800" smtClean="0"/>
              <a:t>Scope,n.d</a:t>
            </a:r>
            <a:r>
              <a:rPr lang="en-US" altLang="cy-GB" sz="2800" smtClean="0"/>
              <a:t>.)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i="1" dirty="0" err="1" smtClean="0">
                <a:solidFill>
                  <a:schemeClr val="accent4"/>
                </a:solidFill>
              </a:rPr>
              <a:t>Parlys</a:t>
            </a:r>
            <a:r>
              <a:rPr lang="en-US" i="1" dirty="0" smtClean="0">
                <a:solidFill>
                  <a:schemeClr val="accent4"/>
                </a:solidFill>
              </a:rPr>
              <a:t> </a:t>
            </a:r>
            <a:r>
              <a:rPr lang="en-US" i="1" dirty="0" err="1" smtClean="0">
                <a:solidFill>
                  <a:schemeClr val="accent4"/>
                </a:solidFill>
              </a:rPr>
              <a:t>yr</a:t>
            </a:r>
            <a:r>
              <a:rPr lang="en-US" i="1" dirty="0" smtClean="0">
                <a:solidFill>
                  <a:schemeClr val="accent4"/>
                </a:solidFill>
              </a:rPr>
              <a:t> </a:t>
            </a:r>
            <a:r>
              <a:rPr lang="en-US" i="1" dirty="0" err="1" smtClean="0">
                <a:solidFill>
                  <a:schemeClr val="accent4"/>
                </a:solidFill>
              </a:rPr>
              <a:t>ymennydd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Cerebral palsy</a:t>
            </a:r>
          </a:p>
        </p:txBody>
      </p:sp>
    </p:spTree>
    <p:extLst>
      <p:ext uri="{BB962C8B-B14F-4D97-AF65-F5344CB8AC3E}">
        <p14:creationId xmlns:p14="http://schemas.microsoft.com/office/powerpoint/2010/main" val="264916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Stori</a:t>
            </a:r>
            <a:r>
              <a:rPr lang="en-GB" i="1" dirty="0" smtClean="0">
                <a:solidFill>
                  <a:schemeClr val="accent4"/>
                </a:solidFill>
              </a:rPr>
              <a:t> Katherine</a:t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Katherine’s Story 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3861047"/>
            <a:ext cx="4038600" cy="226511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Katherine. </a:t>
            </a:r>
          </a:p>
          <a:p>
            <a:r>
              <a:rPr lang="en-GB" dirty="0"/>
              <a:t>Pa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Katherine?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3861048"/>
            <a:ext cx="4038600" cy="226511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Watch </a:t>
            </a:r>
            <a:r>
              <a:rPr lang="en-GB" dirty="0" smtClean="0">
                <a:hlinkClick r:id="rId2"/>
              </a:rPr>
              <a:t>Katherine’s Story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What strategies are used to support Katherine in school?</a:t>
            </a:r>
          </a:p>
        </p:txBody>
      </p:sp>
      <p:pic>
        <p:nvPicPr>
          <p:cNvPr id="3074" name="Picture 2" descr="C:\Users\TERRY\AppData\Local\Microsoft\Windows\INetCache\IE\AGOHAMBX\observacion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16832"/>
            <a:ext cx="1581856" cy="168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0597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err="1" smtClean="0">
                <a:solidFill>
                  <a:schemeClr val="accent4"/>
                </a:solidFill>
              </a:rPr>
              <a:t>Anghenion</a:t>
            </a:r>
            <a:r>
              <a:rPr lang="en-US" i="1" dirty="0" smtClean="0">
                <a:solidFill>
                  <a:schemeClr val="accent4"/>
                </a:solidFill>
              </a:rPr>
              <a:t> </a:t>
            </a:r>
            <a:r>
              <a:rPr lang="en-US" i="1" dirty="0" err="1">
                <a:solidFill>
                  <a:schemeClr val="accent4"/>
                </a:solidFill>
              </a:rPr>
              <a:t>P</a:t>
            </a:r>
            <a:r>
              <a:rPr lang="en-US" i="1" dirty="0" err="1" smtClean="0">
                <a:solidFill>
                  <a:schemeClr val="accent4"/>
                </a:solidFill>
              </a:rPr>
              <a:t>osib</a:t>
            </a:r>
            <a:r>
              <a:rPr lang="en-US" i="1" dirty="0" smtClean="0">
                <a:solidFill>
                  <a:schemeClr val="accent4"/>
                </a:solidFill>
              </a:rPr>
              <a:t/>
            </a:r>
            <a:br>
              <a:rPr lang="en-US" i="1" dirty="0" smtClean="0">
                <a:solidFill>
                  <a:schemeClr val="accent4"/>
                </a:solidFill>
              </a:rPr>
            </a:br>
            <a:r>
              <a:rPr lang="en-US" dirty="0" smtClean="0"/>
              <a:t>Possible Requirements</a:t>
            </a:r>
          </a:p>
        </p:txBody>
      </p:sp>
      <p:sp>
        <p:nvSpPr>
          <p:cNvPr id="19461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cy-GB" dirty="0" err="1" smtClean="0"/>
              <a:t>Trefniadau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dysgu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hyblyg</a:t>
            </a:r>
            <a:endParaRPr lang="en-US" altLang="cy-GB" dirty="0" smtClean="0"/>
          </a:p>
          <a:p>
            <a:r>
              <a:rPr lang="en-US" altLang="cy-GB" dirty="0" err="1" smtClean="0"/>
              <a:t>Seddi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addas</a:t>
            </a:r>
            <a:endParaRPr lang="en-US" altLang="cy-GB" dirty="0" smtClean="0"/>
          </a:p>
          <a:p>
            <a:r>
              <a:rPr lang="en-US" altLang="cy-GB" dirty="0" err="1" smtClean="0"/>
              <a:t>Newidiadau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amgylchedd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ysgol</a:t>
            </a:r>
            <a:endParaRPr lang="en-US" altLang="cy-GB" dirty="0" smtClean="0"/>
          </a:p>
          <a:p>
            <a:r>
              <a:rPr lang="en-US" altLang="cy-GB" dirty="0" err="1" smtClean="0"/>
              <a:t>Mynediad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gyfathrebu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mewn</a:t>
            </a:r>
            <a:r>
              <a:rPr lang="en-US" altLang="cy-GB" dirty="0" smtClean="0"/>
              <a:t>  dull </a:t>
            </a:r>
            <a:r>
              <a:rPr lang="en-US" altLang="cy-GB" dirty="0" err="1" smtClean="0"/>
              <a:t>gwahanol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neu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ychwanegol</a:t>
            </a:r>
            <a:endParaRPr lang="en-US" altLang="cy-GB" dirty="0" smtClean="0"/>
          </a:p>
          <a:p>
            <a:pPr marL="0" indent="0" algn="r">
              <a:buNone/>
            </a:pPr>
            <a:r>
              <a:rPr lang="en-US" altLang="cy-GB" dirty="0" smtClean="0"/>
              <a:t>(WAG, 2002)</a:t>
            </a:r>
          </a:p>
        </p:txBody>
      </p:sp>
      <p:sp>
        <p:nvSpPr>
          <p:cNvPr id="19462" name="Content Placeholder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dirty="0" smtClean="0"/>
              <a:t>Flexible teaching arrangements</a:t>
            </a:r>
          </a:p>
          <a:p>
            <a:r>
              <a:rPr lang="en-GB" altLang="en-US" dirty="0" smtClean="0"/>
              <a:t>Appropriate seating</a:t>
            </a:r>
          </a:p>
          <a:p>
            <a:r>
              <a:rPr lang="en-GB" altLang="en-US" dirty="0" smtClean="0"/>
              <a:t>Changes to the school environment</a:t>
            </a:r>
          </a:p>
          <a:p>
            <a:r>
              <a:rPr lang="en-GB" altLang="en-US" dirty="0" smtClean="0"/>
              <a:t>Access to different or additional forms of communication</a:t>
            </a:r>
          </a:p>
          <a:p>
            <a:pPr marL="0" indent="0" algn="r">
              <a:buNone/>
            </a:pPr>
            <a:r>
              <a:rPr lang="en-US" altLang="cy-GB" dirty="0"/>
              <a:t>(WAG, 2002)</a:t>
            </a:r>
          </a:p>
          <a:p>
            <a:pPr marL="0" indent="0">
              <a:buNone/>
            </a:pPr>
            <a:endParaRPr lang="en-GB" altLang="en-US" dirty="0" smtClean="0"/>
          </a:p>
          <a:p>
            <a:endParaRPr lang="cy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7481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i="1" dirty="0" err="1" smtClean="0">
                <a:solidFill>
                  <a:schemeClr val="accent4"/>
                </a:solidFill>
              </a:rPr>
              <a:t>Anghenion</a:t>
            </a:r>
            <a:r>
              <a:rPr lang="en-US" i="1" dirty="0" smtClean="0">
                <a:solidFill>
                  <a:schemeClr val="accent4"/>
                </a:solidFill>
              </a:rPr>
              <a:t> </a:t>
            </a:r>
            <a:r>
              <a:rPr lang="en-US" i="1" dirty="0" err="1" smtClean="0">
                <a:solidFill>
                  <a:schemeClr val="accent4"/>
                </a:solidFill>
              </a:rPr>
              <a:t>posib</a:t>
            </a:r>
            <a:r>
              <a:rPr lang="en-US" i="1" dirty="0" smtClean="0">
                <a:solidFill>
                  <a:schemeClr val="accent4"/>
                </a:solidFill>
              </a:rPr>
              <a:t/>
            </a:r>
            <a:br>
              <a:rPr lang="en-US" i="1" dirty="0" smtClean="0">
                <a:solidFill>
                  <a:schemeClr val="accent4"/>
                </a:solidFill>
              </a:rPr>
            </a:br>
            <a:r>
              <a:rPr lang="en-US" dirty="0" smtClean="0"/>
              <a:t>Possible requirements</a:t>
            </a:r>
          </a:p>
        </p:txBody>
      </p:sp>
      <p:sp>
        <p:nvSpPr>
          <p:cNvPr id="20485" name="Content Placeholder 2"/>
          <p:cNvSpPr>
            <a:spLocks noGrp="1"/>
          </p:cNvSpPr>
          <p:nvPr>
            <p:ph sz="half" idx="1"/>
          </p:nvPr>
        </p:nvSpPr>
        <p:spPr>
          <a:ln/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US" altLang="cy-GB" dirty="0" err="1" smtClean="0"/>
              <a:t>Darpariaeth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deunyddiau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cyffyrddol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neu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ginesthetig</a:t>
            </a:r>
            <a:endParaRPr lang="en-US" altLang="cy-GB" dirty="0" smtClean="0"/>
          </a:p>
          <a:p>
            <a:pPr eaLnBrk="1" hangingPunct="1"/>
            <a:r>
              <a:rPr lang="en-US" altLang="cy-GB" dirty="0" err="1" smtClean="0"/>
              <a:t>Mynediad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bob </a:t>
            </a:r>
            <a:r>
              <a:rPr lang="en-US" altLang="cy-GB" dirty="0" err="1" smtClean="0"/>
              <a:t>rhan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o’r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cwricwlwm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drwy</a:t>
            </a:r>
            <a:r>
              <a:rPr lang="en-US" altLang="cy-GB" dirty="0" smtClean="0"/>
              <a:t> offer </a:t>
            </a:r>
            <a:r>
              <a:rPr lang="en-US" altLang="cy-GB" dirty="0" err="1" smtClean="0"/>
              <a:t>neu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declynnau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arbenigol</a:t>
            </a:r>
            <a:endParaRPr lang="en-US" altLang="cy-GB" dirty="0" smtClean="0"/>
          </a:p>
          <a:p>
            <a:pPr eaLnBrk="1" hangingPunct="1"/>
            <a:r>
              <a:rPr lang="en-US" altLang="cy-GB" dirty="0" err="1" smtClean="0"/>
              <a:t>Mynediad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rheolaidd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i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gymorth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arbenigol</a:t>
            </a:r>
            <a:endParaRPr lang="en-US" altLang="cy-GB" dirty="0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cy-GB" sz="1800" dirty="0" smtClean="0"/>
              <a:t>(</a:t>
            </a:r>
            <a:r>
              <a:rPr lang="en-US" altLang="cy-GB" sz="1200" dirty="0" smtClean="0"/>
              <a:t>WAG, 2002)</a:t>
            </a:r>
            <a:endParaRPr lang="en-US" altLang="cy-GB" dirty="0" smtClean="0"/>
          </a:p>
        </p:txBody>
      </p:sp>
      <p:sp>
        <p:nvSpPr>
          <p:cNvPr id="20486" name="Content Placeholder 4"/>
          <p:cNvSpPr>
            <a:spLocks noGrp="1"/>
          </p:cNvSpPr>
          <p:nvPr>
            <p:ph sz="half" idx="2"/>
          </p:nvPr>
        </p:nvSpPr>
        <p:spPr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spcBef>
                <a:spcPct val="0"/>
              </a:spcBef>
            </a:pPr>
            <a:r>
              <a:rPr lang="en-GB" altLang="en-US" i="1" dirty="0" smtClean="0"/>
              <a:t>Provision of tactile or kinaesthetic resources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/>
              <a:t>Access to the curriculum through specialist equipment</a:t>
            </a:r>
          </a:p>
          <a:p>
            <a:pPr>
              <a:spcBef>
                <a:spcPct val="0"/>
              </a:spcBef>
            </a:pPr>
            <a:r>
              <a:rPr lang="en-GB" altLang="en-US" i="1" dirty="0" smtClean="0"/>
              <a:t>Regular access to specialist support</a:t>
            </a:r>
            <a:endParaRPr lang="cy-GB" altLang="en-US" i="1" dirty="0" smtClean="0"/>
          </a:p>
        </p:txBody>
      </p:sp>
    </p:spTree>
    <p:extLst>
      <p:ext uri="{BB962C8B-B14F-4D97-AF65-F5344CB8AC3E}">
        <p14:creationId xmlns:p14="http://schemas.microsoft.com/office/powerpoint/2010/main" val="308327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Gweithgaredd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Astudiaeth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Achos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 smtClean="0"/>
              <a:t>Case Study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, </a:t>
            </a:r>
            <a:r>
              <a:rPr lang="en-GB" dirty="0" err="1" smtClean="0"/>
              <a:t>darllennwch</a:t>
            </a:r>
            <a:r>
              <a:rPr lang="en-GB" dirty="0" smtClean="0"/>
              <a:t> </a:t>
            </a:r>
            <a:r>
              <a:rPr lang="en-GB" dirty="0" err="1" smtClean="0"/>
              <a:t>stori</a:t>
            </a:r>
            <a:r>
              <a:rPr lang="en-GB" dirty="0" smtClean="0"/>
              <a:t> Mollie. </a:t>
            </a:r>
          </a:p>
          <a:p>
            <a:pPr lvl="1"/>
            <a:r>
              <a:rPr lang="en-GB" dirty="0" err="1"/>
              <a:t>Tanlinellwch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Mollie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wynebu</a:t>
            </a:r>
            <a:r>
              <a:rPr lang="en-GB" dirty="0"/>
              <a:t>. </a:t>
            </a:r>
          </a:p>
          <a:p>
            <a:pPr lvl="1"/>
            <a:r>
              <a:rPr lang="en-GB" dirty="0" err="1"/>
              <a:t>Uwch-oleuwch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Mollie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. Pa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 </a:t>
            </a:r>
          </a:p>
          <a:p>
            <a:pPr lvl="1"/>
            <a:r>
              <a:rPr lang="en-GB" dirty="0" err="1"/>
              <a:t>Awgrymwch</a:t>
            </a:r>
            <a:r>
              <a:rPr lang="en-GB" dirty="0"/>
              <a:t> </a:t>
            </a:r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gall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Mollie.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In small groups, read Mollie’s Story.</a:t>
            </a:r>
          </a:p>
          <a:p>
            <a:pPr lvl="1"/>
            <a:r>
              <a:rPr lang="en-GB" dirty="0"/>
              <a:t>Underline the challenges faced by Mollie. </a:t>
            </a:r>
          </a:p>
          <a:p>
            <a:pPr lvl="1"/>
            <a:r>
              <a:rPr lang="en-GB" dirty="0"/>
              <a:t>Highlight the positive support the school have put in place for Mollie. How appropriate were these strategies?</a:t>
            </a:r>
          </a:p>
          <a:p>
            <a:pPr lvl="1"/>
            <a:r>
              <a:rPr lang="en-GB" dirty="0"/>
              <a:t>Suggest three ways the school can continue to meet Mollie’s needs.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3060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Darllen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Pellach</a:t>
            </a:r>
            <a:r>
              <a:rPr lang="en-GB" i="1" dirty="0" smtClean="0">
                <a:solidFill>
                  <a:schemeClr val="accent4"/>
                </a:solidFill>
              </a:rPr>
              <a:t> </a:t>
            </a:r>
            <a:r>
              <a:rPr lang="en-GB" i="1" dirty="0" err="1" smtClean="0">
                <a:solidFill>
                  <a:schemeClr val="accent4"/>
                </a:solidFill>
              </a:rPr>
              <a:t>Defnyddiol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i="1" dirty="0" smtClean="0"/>
              <a:t>Useful Follow Up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National Deaf Children’s Society (2015</a:t>
            </a:r>
            <a:r>
              <a:rPr lang="en-GB" i="1" dirty="0" smtClean="0"/>
              <a:t>) Supporting the Achievement of Deaf Children in Primary Schools</a:t>
            </a:r>
            <a:r>
              <a:rPr lang="en-GB" i="1" dirty="0"/>
              <a:t>,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www.ndcs.org.uk/document.rm?id=9423</a:t>
            </a:r>
            <a:r>
              <a:rPr lang="en-GB" dirty="0" smtClean="0"/>
              <a:t> Accessed: 11/9/17. 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Chapter 6 – ‘Supporting Children with Physical and Sensory Difficulty’ in </a:t>
            </a:r>
            <a:r>
              <a:rPr lang="en-GB" dirty="0"/>
              <a:t>Knowles, G. (</a:t>
            </a:r>
            <a:r>
              <a:rPr lang="en-GB" dirty="0" err="1"/>
              <a:t>ed</a:t>
            </a:r>
            <a:r>
              <a:rPr lang="en-GB" dirty="0"/>
              <a:t>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694949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accent4"/>
                </a:solidFill>
              </a:rPr>
              <a:t>Llyfryddiaeth</a:t>
            </a:r>
            <a:r>
              <a:rPr lang="en-GB" i="1" dirty="0" smtClean="0">
                <a:solidFill>
                  <a:schemeClr val="accent4"/>
                </a:solidFill>
              </a:rPr>
              <a:t/>
            </a:r>
            <a:br>
              <a:rPr lang="en-GB" i="1" dirty="0" smtClean="0">
                <a:solidFill>
                  <a:schemeClr val="accent4"/>
                </a:solidFill>
              </a:rPr>
            </a:br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British Deaf Association (2015) </a:t>
            </a:r>
            <a:r>
              <a:rPr lang="en-GB" i="1" dirty="0" smtClean="0"/>
              <a:t>What is Deaf Culture?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https://bda.org.uk/what-is-deaf-culture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Accessed: 11/9/17. </a:t>
            </a:r>
          </a:p>
          <a:p>
            <a:r>
              <a:rPr lang="en-GB" dirty="0" smtClean="0"/>
              <a:t>Farrell, M. (2008) </a:t>
            </a:r>
            <a:r>
              <a:rPr lang="en-GB" i="1" dirty="0" smtClean="0"/>
              <a:t>Educating Special Children: An Introduction to Provision for Pupils with Disabilities and Disorders</a:t>
            </a:r>
            <a:r>
              <a:rPr lang="en-GB" dirty="0" smtClean="0"/>
              <a:t>, Oxon: Routledge. </a:t>
            </a:r>
          </a:p>
          <a:p>
            <a:r>
              <a:rPr lang="en-GB" dirty="0"/>
              <a:t>Leslie, V. (2011) ‘Supporting Children with Physical and Sensory Difficulty’ in Knowles, G. (</a:t>
            </a:r>
            <a:r>
              <a:rPr lang="en-GB" dirty="0" err="1"/>
              <a:t>ed</a:t>
            </a:r>
            <a:r>
              <a:rPr lang="en-GB" dirty="0"/>
              <a:t>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  <a:endParaRPr lang="en-GB" dirty="0" smtClean="0"/>
          </a:p>
          <a:p>
            <a:r>
              <a:rPr lang="en-GB" dirty="0"/>
              <a:t>National Deaf Children’s Society (2015) </a:t>
            </a:r>
            <a:r>
              <a:rPr lang="en-GB" i="1" dirty="0"/>
              <a:t>Mild Hearing Loss, Major Impact,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http://www.ndcs.org.uk/professional_support/our_resources/education_resources.html#contentblock3</a:t>
            </a:r>
            <a:r>
              <a:rPr lang="en-GB" dirty="0"/>
              <a:t> Accessed: 11/9/17. </a:t>
            </a:r>
          </a:p>
          <a:p>
            <a:r>
              <a:rPr lang="en-GB" dirty="0" smtClean="0"/>
              <a:t>National </a:t>
            </a:r>
            <a:r>
              <a:rPr lang="en-GB" dirty="0"/>
              <a:t>Deaf Children’s Society (</a:t>
            </a:r>
            <a:r>
              <a:rPr lang="en-GB" dirty="0" smtClean="0"/>
              <a:t>2016) </a:t>
            </a:r>
            <a:r>
              <a:rPr lang="en-GB" i="1" dirty="0" smtClean="0"/>
              <a:t>Supporting Deaf Young People through Transition, </a:t>
            </a:r>
            <a:r>
              <a:rPr lang="en-GB" dirty="0" smtClean="0"/>
              <a:t>Available at: </a:t>
            </a:r>
            <a:r>
              <a:rPr lang="en-GB" dirty="0">
                <a:hlinkClick r:id="rId3"/>
              </a:rPr>
              <a:t>http://www.ndcs.org.uk/professional_support/our_resources/education_resources.html#contentblock3</a:t>
            </a:r>
            <a:r>
              <a:rPr lang="en-GB" dirty="0"/>
              <a:t> Accessed: 11/9/17. </a:t>
            </a:r>
            <a:endParaRPr lang="en-GB" dirty="0" smtClean="0"/>
          </a:p>
          <a:p>
            <a:r>
              <a:rPr lang="en-GB" dirty="0"/>
              <a:t>National Deaf Children’s Society (2015</a:t>
            </a:r>
            <a:r>
              <a:rPr lang="en-GB" i="1" dirty="0"/>
              <a:t>) Supporting the Achievement of Deaf Children in Primary Schools,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http://www.ndcs.org.uk/document.rm?id=9423</a:t>
            </a:r>
            <a:r>
              <a:rPr lang="en-GB" dirty="0"/>
              <a:t> Accessed: 11/9/17. </a:t>
            </a:r>
            <a:endParaRPr lang="en-GB" dirty="0" smtClean="0"/>
          </a:p>
          <a:p>
            <a:r>
              <a:rPr lang="en-US" dirty="0"/>
              <a:t>Scope (</a:t>
            </a:r>
            <a:r>
              <a:rPr lang="en-US" dirty="0" err="1"/>
              <a:t>nd</a:t>
            </a:r>
            <a:r>
              <a:rPr lang="en-US" dirty="0"/>
              <a:t>) </a:t>
            </a:r>
            <a:r>
              <a:rPr lang="en-US" i="1" dirty="0"/>
              <a:t>Cerebral Palsy</a:t>
            </a:r>
            <a:r>
              <a:rPr lang="en-US" dirty="0"/>
              <a:t> Available in </a:t>
            </a:r>
            <a:r>
              <a:rPr lang="en-US" dirty="0">
                <a:hlinkClick r:id="rId5"/>
              </a:rPr>
              <a:t>http://www.scope.org.uk/help-and-information/cerebral-palsy-and-associated-impairments</a:t>
            </a:r>
            <a:r>
              <a:rPr lang="en-US" dirty="0"/>
              <a:t> ( accessed </a:t>
            </a:r>
            <a:r>
              <a:rPr lang="en-US" dirty="0" smtClean="0"/>
              <a:t>11/9/17)</a:t>
            </a:r>
            <a:endParaRPr lang="en-GB" dirty="0" smtClean="0"/>
          </a:p>
          <a:p>
            <a:r>
              <a:rPr lang="en-US" dirty="0"/>
              <a:t>Welsh Assembly Government ( 2002) </a:t>
            </a:r>
            <a:r>
              <a:rPr lang="en-US" i="1" dirty="0"/>
              <a:t>Special Educational Needs Code of Practice for Wales. </a:t>
            </a:r>
            <a:r>
              <a:rPr lang="en-US" dirty="0"/>
              <a:t>Cardiff: Welsh Assembly </a:t>
            </a:r>
            <a:r>
              <a:rPr lang="en-US" dirty="0" smtClean="0"/>
              <a:t>Government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8496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1688</Words>
  <Application>Microsoft Office PowerPoint</Application>
  <PresentationFormat>On-screen Show (4:3)</PresentationFormat>
  <Paragraphs>219</Paragraphs>
  <Slides>26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ＭＳ Ｐゴシック</vt:lpstr>
      <vt:lpstr>Arial</vt:lpstr>
      <vt:lpstr>Calibri</vt:lpstr>
      <vt:lpstr>Wingdings</vt:lpstr>
      <vt:lpstr>Office Theme</vt:lpstr>
      <vt:lpstr>SJEU5002/C  All Means All: Inclusive Education  Pawb yn golygu Pawb: Addysg Cynhwysol </vt:lpstr>
      <vt:lpstr>Deilliannau Dysgu  Learning Outcomes</vt:lpstr>
      <vt:lpstr>Deilliannau Dysgu  Learning Outcomes</vt:lpstr>
      <vt:lpstr>Deilliannau Dysgu  Learning Outcomes</vt:lpstr>
      <vt:lpstr>Deilliannau Dysgu  Learning Outcomes</vt:lpstr>
      <vt:lpstr>Anawsterau Synhwyrol a Corfforol  Sensory and Physical Difficulties </vt:lpstr>
      <vt:lpstr>Anawsterau Synhwyrol a Corfforol  Sensory and Physical Difficulties </vt:lpstr>
      <vt:lpstr>Anawsterau Synhwyrol a Corfforol (ASC)  Sensory and Physical Difficulties (SPD)</vt:lpstr>
      <vt:lpstr>Beth yw Amhariad Clyw (AC)? What is a Hearing Impairment (HI)?</vt:lpstr>
      <vt:lpstr>AC yn y Dosbarth HI in the Classroom </vt:lpstr>
      <vt:lpstr>Effaith ar Gyrhaeddiad Impact on Attainment </vt:lpstr>
      <vt:lpstr>Effaith ar Ddysgu Impact on Learning </vt:lpstr>
      <vt:lpstr>Cefnogaeth Supporting Children with HI</vt:lpstr>
      <vt:lpstr>Arwyddiaith Prydeinig British Sign Language </vt:lpstr>
      <vt:lpstr>Byddar neu byddar? Deaf or deaf?</vt:lpstr>
      <vt:lpstr>Cefnogaeth  Strategies for Support </vt:lpstr>
      <vt:lpstr>Pontio  Transition</vt:lpstr>
      <vt:lpstr>Heriau Posib Possible Challenges </vt:lpstr>
      <vt:lpstr>Anghenion corfforol Physical needs</vt:lpstr>
      <vt:lpstr>Parlys yr ymennydd  Cerebral palsy</vt:lpstr>
      <vt:lpstr>Stori Katherine Katherine’s Story  </vt:lpstr>
      <vt:lpstr>Anghenion Posib Possible Requirements</vt:lpstr>
      <vt:lpstr>Anghenion posib Possible requirements</vt:lpstr>
      <vt:lpstr>Gweithgaredd Astudiaeth Achos Case Study Activity </vt:lpstr>
      <vt:lpstr>Darllen Pellach Defnyddiol Useful Follow Up Reading</vt:lpstr>
      <vt:lpstr>Llyfryddiaeth Bibliography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Sarah Stewart</cp:lastModifiedBy>
  <cp:revision>55</cp:revision>
  <dcterms:created xsi:type="dcterms:W3CDTF">2017-09-11T10:28:02Z</dcterms:created>
  <dcterms:modified xsi:type="dcterms:W3CDTF">2017-11-06T13:08:07Z</dcterms:modified>
</cp:coreProperties>
</file>