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9" r:id="rId1"/>
  </p:sldMasterIdLst>
  <p:sldIdLst>
    <p:sldId id="256" r:id="rId2"/>
    <p:sldId id="257" r:id="rId3"/>
    <p:sldId id="278" r:id="rId4"/>
    <p:sldId id="263" r:id="rId5"/>
    <p:sldId id="267" r:id="rId6"/>
    <p:sldId id="264" r:id="rId7"/>
    <p:sldId id="258" r:id="rId8"/>
    <p:sldId id="262" r:id="rId9"/>
    <p:sldId id="261" r:id="rId10"/>
    <p:sldId id="265" r:id="rId11"/>
    <p:sldId id="260" r:id="rId12"/>
    <p:sldId id="259" r:id="rId13"/>
    <p:sldId id="274" r:id="rId14"/>
    <p:sldId id="266" r:id="rId15"/>
    <p:sldId id="268" r:id="rId16"/>
    <p:sldId id="269" r:id="rId17"/>
    <p:sldId id="270" r:id="rId18"/>
    <p:sldId id="271" r:id="rId19"/>
    <p:sldId id="273" r:id="rId20"/>
    <p:sldId id="275" r:id="rId21"/>
    <p:sldId id="272" r:id="rId22"/>
    <p:sldId id="280" r:id="rId23"/>
    <p:sldId id="276" r:id="rId24"/>
    <p:sldId id="277"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28865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22115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03292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03417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11/22/20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53802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11/22/20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98329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11/22/20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58383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69734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32186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73731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9246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11/22/20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5065761"/>
      </p:ext>
    </p:extLst>
  </p:cSld>
  <p:clrMap bg1="dk1" tx1="lt1" bg2="dk2" tx2="lt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eb.microsoftstream.com/video/4526ef99-de43-469f-a9cb-10f7de41f23f/?autoplay=true&amp;app=microsoftteams&amp;showinfo=fal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acea.ec.europa.eu/national-policies/eurydice/content/early-childhood-education-and-care-80_en" TargetMode="External"/><Relationship Id="rId2" Type="http://schemas.openxmlformats.org/officeDocument/2006/relationships/hyperlink" Target="https://www.skolverket.se/download/18.6bfaca41169863e6a65d897/1553968298535/pdf4049.pdf2019" TargetMode="External"/><Relationship Id="rId1" Type="http://schemas.openxmlformats.org/officeDocument/2006/relationships/slideLayout" Target="../slideLayouts/slideLayout2.xml"/><Relationship Id="rId6" Type="http://schemas.openxmlformats.org/officeDocument/2006/relationships/hyperlink" Target="https://files.eric.ed.gov/fulltext/ED435502.pdf" TargetMode="External"/><Relationship Id="rId5" Type="http://schemas.openxmlformats.org/officeDocument/2006/relationships/hyperlink" Target="https://assets.publishing.service.gov.uk/government/uploads/system/uploads/attachment_data/file/596629/EYFS_STATUTORY_FRAMEWORK_2017.pdf#page3" TargetMode="External"/><Relationship Id="rId4" Type="http://schemas.openxmlformats.org/officeDocument/2006/relationships/hyperlink" Target="https://www.theguardian.com/society/2008/mar/11/childre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ijbssnet.com/journals/Vol_3_No_22_Special_Issue_November_2012/22.pdf%20Accessed%2020th%20November%202020" TargetMode="External"/><Relationship Id="rId7" Type="http://schemas.openxmlformats.org/officeDocument/2006/relationships/hyperlink" Target="https://blogs.glowscotland.org.uk/glowblogs/ssmuodeportfolio1/2015/10/22/differences-between-sweden-and-uk/" TargetMode="External"/><Relationship Id="rId2" Type="http://schemas.openxmlformats.org/officeDocument/2006/relationships/hyperlink" Target="http://www.ijbssnet.com/journals/Vol_3_No_22_Special_Issue_November_2012/22.pdf" TargetMode="External"/><Relationship Id="rId1" Type="http://schemas.openxmlformats.org/officeDocument/2006/relationships/slideLayout" Target="../slideLayouts/slideLayout2.xml"/><Relationship Id="rId6" Type="http://schemas.openxmlformats.org/officeDocument/2006/relationships/hyperlink" Target="https://blogs.glowscotland.org.uk/glowblogs/kguodeportfolio/2015/10/02/sweden-vs-uk-early-years/" TargetMode="External"/><Relationship Id="rId5" Type="http://schemas.openxmlformats.org/officeDocument/2006/relationships/hyperlink" Target="https://www.spsm.se/globalassets/uppsatser/uppsatser1/the-education-structure-in-sweden.pdf" TargetMode="External"/><Relationship Id="rId4" Type="http://schemas.openxmlformats.org/officeDocument/2006/relationships/hyperlink" Target="https://www.tandfonline.com/doi/full/10.1080/03004430.2019.1673385"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asmussen.edu/degrees/education/blog/pros_cons_montessori_education/" TargetMode="External"/><Relationship Id="rId2" Type="http://schemas.openxmlformats.org/officeDocument/2006/relationships/hyperlink" Target="http://www.oecd.org/education/school/SWEDEN%20policy%20profile%20-%20published%2005-02-2013.pdf" TargetMode="External"/><Relationship Id="rId1" Type="http://schemas.openxmlformats.org/officeDocument/2006/relationships/slideLayout" Target="../slideLayouts/slideLayout2.xml"/><Relationship Id="rId5" Type="http://schemas.openxmlformats.org/officeDocument/2006/relationships/hyperlink" Target="https://www.google.com/amp/s/www.unicef.org.uk/what-we-do/un-convention-child-rights/amp/" TargetMode="External"/><Relationship Id="rId4" Type="http://schemas.openxmlformats.org/officeDocument/2006/relationships/hyperlink" Target="https://factsmaps.com/pisa-2018-worldwide-ranking-average-score-of-mathematics-science-rea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4E8B-19E2-0740-9A3F-B3645818E368}"/>
              </a:ext>
            </a:extLst>
          </p:cNvPr>
          <p:cNvSpPr>
            <a:spLocks noGrp="1"/>
          </p:cNvSpPr>
          <p:nvPr>
            <p:ph type="ctrTitle"/>
          </p:nvPr>
        </p:nvSpPr>
        <p:spPr>
          <a:xfrm>
            <a:off x="1683171" y="1143000"/>
            <a:ext cx="8825658" cy="3389217"/>
          </a:xfrm>
        </p:spPr>
        <p:txBody>
          <a:bodyPr anchor="ctr">
            <a:normAutofit/>
          </a:bodyPr>
          <a:lstStyle/>
          <a:p>
            <a:pPr algn="ctr"/>
            <a:r>
              <a:rPr lang="en-GB" sz="6100" dirty="0">
                <a:solidFill>
                  <a:srgbClr val="FFFFFF"/>
                </a:solidFill>
              </a:rPr>
              <a:t>The </a:t>
            </a:r>
            <a:r>
              <a:rPr lang="en-GB" sz="6100">
                <a:solidFill>
                  <a:srgbClr val="FFFFFF"/>
                </a:solidFill>
              </a:rPr>
              <a:t>Swedish Early Years </a:t>
            </a:r>
            <a:r>
              <a:rPr lang="en-GB" sz="6100" dirty="0">
                <a:solidFill>
                  <a:srgbClr val="FFFFFF"/>
                </a:solidFill>
              </a:rPr>
              <a:t>curriculum vs </a:t>
            </a:r>
            <a:r>
              <a:rPr lang="en-GB" sz="6100">
                <a:solidFill>
                  <a:srgbClr val="FFFFFF"/>
                </a:solidFill>
              </a:rPr>
              <a:t>The Foundation Stage</a:t>
            </a:r>
            <a:endParaRPr lang="en-US" sz="6100" dirty="0">
              <a:solidFill>
                <a:srgbClr val="FFFFFF"/>
              </a:solidFill>
            </a:endParaRPr>
          </a:p>
        </p:txBody>
      </p:sp>
      <p:sp>
        <p:nvSpPr>
          <p:cNvPr id="3" name="Subtitle 2">
            <a:extLst>
              <a:ext uri="{FF2B5EF4-FFF2-40B4-BE49-F238E27FC236}">
                <a16:creationId xmlns:a16="http://schemas.microsoft.com/office/drawing/2014/main" id="{2E38C2D7-E0BD-0C4D-8ABD-19B9908057E0}"/>
              </a:ext>
            </a:extLst>
          </p:cNvPr>
          <p:cNvSpPr>
            <a:spLocks noGrp="1"/>
          </p:cNvSpPr>
          <p:nvPr>
            <p:ph type="subTitle" idx="1"/>
          </p:nvPr>
        </p:nvSpPr>
        <p:spPr>
          <a:xfrm>
            <a:off x="1683171" y="5240851"/>
            <a:ext cx="8825658" cy="828932"/>
          </a:xfrm>
        </p:spPr>
        <p:txBody>
          <a:bodyPr>
            <a:normAutofit/>
          </a:bodyPr>
          <a:lstStyle/>
          <a:p>
            <a:pPr algn="ctr"/>
            <a:r>
              <a:rPr lang="en-GB" sz="2400" dirty="0">
                <a:solidFill>
                  <a:schemeClr val="tx2"/>
                </a:solidFill>
              </a:rPr>
              <a:t>Amanda howland </a:t>
            </a:r>
            <a:endParaRPr lang="en-US" sz="2400" dirty="0">
              <a:solidFill>
                <a:schemeClr val="tx2"/>
              </a:solidFill>
            </a:endParaRPr>
          </a:p>
        </p:txBody>
      </p:sp>
    </p:spTree>
    <p:extLst>
      <p:ext uri="{BB962C8B-B14F-4D97-AF65-F5344CB8AC3E}">
        <p14:creationId xmlns:p14="http://schemas.microsoft.com/office/powerpoint/2010/main" val="1950824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A5DB6-BF06-4644-90E3-5AACA286E835}"/>
              </a:ext>
            </a:extLst>
          </p:cNvPr>
          <p:cNvSpPr>
            <a:spLocks noGrp="1"/>
          </p:cNvSpPr>
          <p:nvPr>
            <p:ph type="title"/>
          </p:nvPr>
        </p:nvSpPr>
        <p:spPr>
          <a:xfrm>
            <a:off x="2188901" y="808056"/>
            <a:ext cx="8381238" cy="1077229"/>
          </a:xfrm>
        </p:spPr>
        <p:txBody>
          <a:bodyPr>
            <a:normAutofit/>
          </a:bodyPr>
          <a:lstStyle/>
          <a:p>
            <a:pPr algn="l"/>
            <a:r>
              <a:rPr lang="en-GB" sz="4800"/>
              <a:t>Introduction </a:t>
            </a:r>
            <a:endParaRPr lang="en-US" sz="4800"/>
          </a:p>
        </p:txBody>
      </p:sp>
      <p:sp>
        <p:nvSpPr>
          <p:cNvPr id="3" name="Content Placeholder 2">
            <a:extLst>
              <a:ext uri="{FF2B5EF4-FFF2-40B4-BE49-F238E27FC236}">
                <a16:creationId xmlns:a16="http://schemas.microsoft.com/office/drawing/2014/main" id="{6F9B8F30-F42E-7543-B50C-F297AD8C7065}"/>
              </a:ext>
            </a:extLst>
          </p:cNvPr>
          <p:cNvSpPr>
            <a:spLocks noGrp="1"/>
          </p:cNvSpPr>
          <p:nvPr>
            <p:ph idx="1"/>
          </p:nvPr>
        </p:nvSpPr>
        <p:spPr>
          <a:xfrm>
            <a:off x="2256639" y="2052116"/>
            <a:ext cx="6572814" cy="3997828"/>
          </a:xfrm>
        </p:spPr>
        <p:txBody>
          <a:bodyPr anchor="t">
            <a:normAutofit/>
          </a:bodyPr>
          <a:lstStyle/>
          <a:p>
            <a:pPr marL="0" indent="0">
              <a:buNone/>
            </a:pPr>
            <a:r>
              <a:rPr lang="en-GB" sz="1800" dirty="0"/>
              <a:t>This presentation will outline the similarities and differences between the early years curriculum in Sweden, and the Foundation stage in England Uk. It will be looking into depth what the current curriculum  in both countries are and what it offers children and also looking at the educational results through </a:t>
            </a:r>
            <a:r>
              <a:rPr lang="en-GB" sz="1800" dirty="0" err="1"/>
              <a:t>Piza</a:t>
            </a:r>
            <a:r>
              <a:rPr lang="en-GB" sz="1800" dirty="0"/>
              <a:t> and also parental engagement in respects to both countries curriculums. Will also look at the different age of starting school in both countries. </a:t>
            </a:r>
            <a:endParaRPr lang="en-US" sz="1800" dirty="0"/>
          </a:p>
        </p:txBody>
      </p:sp>
    </p:spTree>
    <p:extLst>
      <p:ext uri="{BB962C8B-B14F-4D97-AF65-F5344CB8AC3E}">
        <p14:creationId xmlns:p14="http://schemas.microsoft.com/office/powerpoint/2010/main" val="60456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434239B-78D1-E74F-8F2F-BAE20568CC58}"/>
              </a:ext>
            </a:extLst>
          </p:cNvPr>
          <p:cNvPicPr>
            <a:picLocks noGrp="1" noChangeAspect="1"/>
          </p:cNvPicPr>
          <p:nvPr>
            <p:ph idx="4294967295"/>
          </p:nvPr>
        </p:nvPicPr>
        <p:blipFill>
          <a:blip r:embed="rId2"/>
          <a:stretch>
            <a:fillRect/>
          </a:stretch>
        </p:blipFill>
        <p:spPr>
          <a:xfrm>
            <a:off x="1243738" y="54857"/>
            <a:ext cx="9620115" cy="2987675"/>
          </a:xfrm>
        </p:spPr>
      </p:pic>
      <p:pic>
        <p:nvPicPr>
          <p:cNvPr id="6" name="Picture 6">
            <a:extLst>
              <a:ext uri="{FF2B5EF4-FFF2-40B4-BE49-F238E27FC236}">
                <a16:creationId xmlns:a16="http://schemas.microsoft.com/office/drawing/2014/main" id="{2ECB3993-79A2-9A40-90EA-477E2740ECEF}"/>
              </a:ext>
            </a:extLst>
          </p:cNvPr>
          <p:cNvPicPr>
            <a:picLocks noChangeAspect="1"/>
          </p:cNvPicPr>
          <p:nvPr/>
        </p:nvPicPr>
        <p:blipFill>
          <a:blip r:embed="rId3"/>
          <a:stretch>
            <a:fillRect/>
          </a:stretch>
        </p:blipFill>
        <p:spPr>
          <a:xfrm>
            <a:off x="1243739" y="3259157"/>
            <a:ext cx="9620116" cy="3427470"/>
          </a:xfrm>
          <a:prstGeom prst="rect">
            <a:avLst/>
          </a:prstGeom>
        </p:spPr>
      </p:pic>
    </p:spTree>
    <p:extLst>
      <p:ext uri="{BB962C8B-B14F-4D97-AF65-F5344CB8AC3E}">
        <p14:creationId xmlns:p14="http://schemas.microsoft.com/office/powerpoint/2010/main" val="333611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79DF3-D672-4844-93D3-674C8A86BC27}"/>
              </a:ext>
            </a:extLst>
          </p:cNvPr>
          <p:cNvSpPr>
            <a:spLocks noGrp="1"/>
          </p:cNvSpPr>
          <p:nvPr>
            <p:ph type="title"/>
          </p:nvPr>
        </p:nvSpPr>
        <p:spPr>
          <a:xfrm>
            <a:off x="1518412" y="1201723"/>
            <a:ext cx="3133750" cy="4454554"/>
          </a:xfrm>
        </p:spPr>
        <p:txBody>
          <a:bodyPr anchor="ctr">
            <a:normAutofit/>
          </a:bodyPr>
          <a:lstStyle/>
          <a:p>
            <a:r>
              <a:rPr lang="en-GB" sz="3600" dirty="0"/>
              <a:t>Early childhood education and care</a:t>
            </a:r>
            <a:br>
              <a:rPr lang="en-GB" sz="3600" dirty="0"/>
            </a:br>
            <a:r>
              <a:rPr lang="en-GB" sz="3600" dirty="0"/>
              <a:t>(2020)</a:t>
            </a:r>
            <a:endParaRPr lang="en-US" sz="3600" dirty="0"/>
          </a:p>
        </p:txBody>
      </p:sp>
      <p:sp>
        <p:nvSpPr>
          <p:cNvPr id="3" name="Content Placeholder 2">
            <a:extLst>
              <a:ext uri="{FF2B5EF4-FFF2-40B4-BE49-F238E27FC236}">
                <a16:creationId xmlns:a16="http://schemas.microsoft.com/office/drawing/2014/main" id="{05AA0653-756C-BE4B-861E-DA9647C166F6}"/>
              </a:ext>
            </a:extLst>
          </p:cNvPr>
          <p:cNvSpPr>
            <a:spLocks noGrp="1"/>
          </p:cNvSpPr>
          <p:nvPr>
            <p:ph idx="1"/>
          </p:nvPr>
        </p:nvSpPr>
        <p:spPr>
          <a:xfrm>
            <a:off x="5454363" y="1201723"/>
            <a:ext cx="5329250" cy="4454554"/>
          </a:xfrm>
        </p:spPr>
        <p:txBody>
          <a:bodyPr anchor="ctr">
            <a:normAutofit/>
          </a:bodyPr>
          <a:lstStyle/>
          <a:p>
            <a:pPr marL="0" indent="0">
              <a:buNone/>
            </a:pPr>
            <a:r>
              <a:rPr lang="en-GB" sz="1800"/>
              <a:t>The Swedish Parliament and government set out the goals and the guidelines for the pre-school through the Education Act and curricula 2010. </a:t>
            </a:r>
          </a:p>
          <a:p>
            <a:pPr marL="0" indent="0">
              <a:buNone/>
            </a:pPr>
            <a:r>
              <a:rPr lang="en-GB" sz="1800"/>
              <a:t>It states that the pre-school shall stimulate children’s development, and their learning. </a:t>
            </a:r>
          </a:p>
          <a:p>
            <a:pPr marL="0" indent="0">
              <a:buNone/>
            </a:pPr>
            <a:r>
              <a:rPr lang="en-GB" sz="1800"/>
              <a:t>It will be based on a holistic approach with the child at the centre and their needs. Their learning and development will form a whole with this approach. </a:t>
            </a:r>
            <a:endParaRPr lang="en-US" sz="1800"/>
          </a:p>
        </p:txBody>
      </p:sp>
    </p:spTree>
    <p:extLst>
      <p:ext uri="{BB962C8B-B14F-4D97-AF65-F5344CB8AC3E}">
        <p14:creationId xmlns:p14="http://schemas.microsoft.com/office/powerpoint/2010/main" val="7904859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7"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01980-218B-3347-A5B6-279DA1F73C0D}"/>
              </a:ext>
            </a:extLst>
          </p:cNvPr>
          <p:cNvSpPr>
            <a:spLocks noGrp="1"/>
          </p:cNvSpPr>
          <p:nvPr>
            <p:ph type="title"/>
          </p:nvPr>
        </p:nvSpPr>
        <p:spPr>
          <a:xfrm>
            <a:off x="2611808" y="808056"/>
            <a:ext cx="7958331" cy="1530542"/>
          </a:xfrm>
        </p:spPr>
        <p:txBody>
          <a:bodyPr>
            <a:normAutofit/>
          </a:bodyPr>
          <a:lstStyle/>
          <a:p>
            <a:pPr algn="l"/>
            <a:r>
              <a:rPr lang="en-GB" sz="4800"/>
              <a:t>ECEC continued  critical learning  areas</a:t>
            </a:r>
            <a:endParaRPr lang="en-US" sz="4800"/>
          </a:p>
        </p:txBody>
      </p:sp>
      <p:sp>
        <p:nvSpPr>
          <p:cNvPr id="3" name="Content Placeholder 2">
            <a:extLst>
              <a:ext uri="{FF2B5EF4-FFF2-40B4-BE49-F238E27FC236}">
                <a16:creationId xmlns:a16="http://schemas.microsoft.com/office/drawing/2014/main" id="{2B522C82-A817-2046-A20A-0FAFB9329CEB}"/>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sz="1700" dirty="0"/>
              <a:t>Play.                                                                                  Children’s perspectives </a:t>
            </a:r>
          </a:p>
          <a:p>
            <a:pPr marL="0" indent="0">
              <a:lnSpc>
                <a:spcPct val="110000"/>
              </a:lnSpc>
              <a:buNone/>
            </a:pPr>
            <a:r>
              <a:rPr lang="en-GB" sz="1700" dirty="0"/>
              <a:t>Literacy.                                                                           Choice, self determination.    </a:t>
            </a:r>
          </a:p>
          <a:p>
            <a:pPr marL="0" indent="0">
              <a:lnSpc>
                <a:spcPct val="110000"/>
              </a:lnSpc>
              <a:buNone/>
            </a:pPr>
            <a:r>
              <a:rPr lang="en-GB" sz="1700" dirty="0"/>
              <a:t>Numeracy.                                                                       Child – initiated learning                                   </a:t>
            </a:r>
          </a:p>
          <a:p>
            <a:pPr marL="0" indent="0">
              <a:lnSpc>
                <a:spcPct val="110000"/>
              </a:lnSpc>
              <a:buNone/>
            </a:pPr>
            <a:r>
              <a:rPr lang="en-GB" sz="1700" dirty="0"/>
              <a:t>ICT</a:t>
            </a:r>
          </a:p>
          <a:p>
            <a:pPr marL="0" indent="0">
              <a:lnSpc>
                <a:spcPct val="110000"/>
              </a:lnSpc>
              <a:buNone/>
            </a:pPr>
            <a:r>
              <a:rPr lang="en-GB" sz="1700" dirty="0"/>
              <a:t>Science.                                                                             (Quality matters in early </a:t>
            </a:r>
          </a:p>
          <a:p>
            <a:pPr marL="0" indent="0">
              <a:lnSpc>
                <a:spcPct val="110000"/>
              </a:lnSpc>
              <a:buNone/>
            </a:pPr>
            <a:r>
              <a:rPr lang="en-GB" sz="1700" dirty="0"/>
              <a:t>Art and music.                                                                Education and care 2013)</a:t>
            </a:r>
          </a:p>
          <a:p>
            <a:pPr marL="0" indent="0">
              <a:lnSpc>
                <a:spcPct val="110000"/>
              </a:lnSpc>
              <a:buNone/>
            </a:pPr>
            <a:r>
              <a:rPr lang="en-GB" sz="1700" dirty="0"/>
              <a:t>Physical and health development </a:t>
            </a:r>
          </a:p>
        </p:txBody>
      </p:sp>
    </p:spTree>
    <p:extLst>
      <p:ext uri="{BB962C8B-B14F-4D97-AF65-F5344CB8AC3E}">
        <p14:creationId xmlns:p14="http://schemas.microsoft.com/office/powerpoint/2010/main" val="6109294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2"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A1BFC-D8DB-D942-8C12-31EA28F502F5}"/>
              </a:ext>
            </a:extLst>
          </p:cNvPr>
          <p:cNvSpPr>
            <a:spLocks noGrp="1"/>
          </p:cNvSpPr>
          <p:nvPr>
            <p:ph type="title"/>
          </p:nvPr>
        </p:nvSpPr>
        <p:spPr>
          <a:xfrm>
            <a:off x="2611808" y="808056"/>
            <a:ext cx="7958331" cy="1530542"/>
          </a:xfrm>
        </p:spPr>
        <p:txBody>
          <a:bodyPr>
            <a:normAutofit/>
          </a:bodyPr>
          <a:lstStyle/>
          <a:p>
            <a:pPr algn="l"/>
            <a:r>
              <a:rPr lang="en-GB" sz="4800" dirty="0"/>
              <a:t>Early years Curriculum in Sweden (Förskolan)</a:t>
            </a:r>
            <a:endParaRPr lang="en-US" sz="4800" dirty="0"/>
          </a:p>
        </p:txBody>
      </p:sp>
      <p:sp>
        <p:nvSpPr>
          <p:cNvPr id="3" name="Content Placeholder 2">
            <a:extLst>
              <a:ext uri="{FF2B5EF4-FFF2-40B4-BE49-F238E27FC236}">
                <a16:creationId xmlns:a16="http://schemas.microsoft.com/office/drawing/2014/main" id="{37A374FE-0691-7648-A7B8-C9B93310EC7E}"/>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a:t>The Swedish curriculum looks at play being an effective learning strategy.</a:t>
            </a:r>
          </a:p>
          <a:p>
            <a:pPr marL="0" indent="0">
              <a:lnSpc>
                <a:spcPct val="110000"/>
              </a:lnSpc>
              <a:buNone/>
            </a:pPr>
            <a:r>
              <a:rPr lang="en-GB"/>
              <a:t>Play and enjoyment in learning in various ways stimulate insight, imagination, communication.</a:t>
            </a:r>
          </a:p>
          <a:p>
            <a:pPr marL="0" indent="0">
              <a:lnSpc>
                <a:spcPct val="110000"/>
              </a:lnSpc>
              <a:buNone/>
            </a:pPr>
            <a:r>
              <a:rPr lang="en-GB"/>
              <a:t>The curriculum states that ‘the interests and needs that children express should provide the foundation for planning the day’s activities and shaping the environment. Children should have a strong influence with the contents of the pre-school. (ECEC 2013) </a:t>
            </a:r>
          </a:p>
          <a:p>
            <a:pPr marL="0" indent="0">
              <a:lnSpc>
                <a:spcPct val="110000"/>
              </a:lnSpc>
              <a:buNone/>
            </a:pPr>
            <a:endParaRPr lang="en-GB"/>
          </a:p>
        </p:txBody>
      </p:sp>
    </p:spTree>
    <p:extLst>
      <p:ext uri="{BB962C8B-B14F-4D97-AF65-F5344CB8AC3E}">
        <p14:creationId xmlns:p14="http://schemas.microsoft.com/office/powerpoint/2010/main" val="40535219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D49DC-03F2-3B45-BD6D-05E216FE31CA}"/>
              </a:ext>
            </a:extLst>
          </p:cNvPr>
          <p:cNvSpPr>
            <a:spLocks noGrp="1"/>
          </p:cNvSpPr>
          <p:nvPr>
            <p:ph type="title"/>
          </p:nvPr>
        </p:nvSpPr>
        <p:spPr>
          <a:xfrm>
            <a:off x="1452679" y="1201721"/>
            <a:ext cx="2672051" cy="4454554"/>
          </a:xfrm>
        </p:spPr>
        <p:txBody>
          <a:bodyPr anchor="ctr">
            <a:normAutofit/>
          </a:bodyPr>
          <a:lstStyle/>
          <a:p>
            <a:r>
              <a:rPr lang="en-GB" sz="3600"/>
              <a:t>Early years curriculum in Sweden </a:t>
            </a:r>
            <a:endParaRPr lang="en-US" sz="3600"/>
          </a:p>
        </p:txBody>
      </p:sp>
      <p:sp>
        <p:nvSpPr>
          <p:cNvPr id="3" name="Content Placeholder 2">
            <a:extLst>
              <a:ext uri="{FF2B5EF4-FFF2-40B4-BE49-F238E27FC236}">
                <a16:creationId xmlns:a16="http://schemas.microsoft.com/office/drawing/2014/main" id="{F703AAAA-AD86-0143-A120-E1ABF13D5592}"/>
              </a:ext>
            </a:extLst>
          </p:cNvPr>
          <p:cNvSpPr>
            <a:spLocks noGrp="1"/>
          </p:cNvSpPr>
          <p:nvPr>
            <p:ph idx="1"/>
          </p:nvPr>
        </p:nvSpPr>
        <p:spPr>
          <a:xfrm>
            <a:off x="4910023" y="957261"/>
            <a:ext cx="7109258" cy="5296663"/>
          </a:xfrm>
        </p:spPr>
        <p:txBody>
          <a:bodyPr anchor="ctr">
            <a:normAutofit/>
          </a:bodyPr>
          <a:lstStyle/>
          <a:p>
            <a:pPr marL="0" indent="0">
              <a:buNone/>
            </a:pPr>
            <a:r>
              <a:rPr lang="en-GB" sz="1800" dirty="0"/>
              <a:t>The law in Sweden states that every child is guaranteed a place in pre-school, if their parent either works or is studying. </a:t>
            </a:r>
          </a:p>
          <a:p>
            <a:pPr marL="0" indent="0">
              <a:buNone/>
            </a:pPr>
            <a:r>
              <a:rPr lang="en-GB" sz="1800" dirty="0"/>
              <a:t>Sweden has a national pre-school plan for all children age 1-5 year old.</a:t>
            </a:r>
          </a:p>
          <a:p>
            <a:pPr marL="0" indent="0">
              <a:buNone/>
            </a:pPr>
            <a:r>
              <a:rPr lang="en-GB" sz="1800" dirty="0"/>
              <a:t>As mentioned in Ministry of Education and Science 2010 the curriculum comprises of a number of goals that schools aim for and guidelines to follow as to how education should be organised.</a:t>
            </a:r>
          </a:p>
          <a:p>
            <a:pPr marL="0" indent="0">
              <a:buNone/>
            </a:pPr>
            <a:r>
              <a:rPr lang="en-GB" sz="1800" dirty="0"/>
              <a:t>Teachers in Sweden view children’s cognitive and social learning of equal importance, and this approach is embodied in the curriculum. (Ministry of education and Science 2010)</a:t>
            </a:r>
          </a:p>
        </p:txBody>
      </p:sp>
    </p:spTree>
    <p:extLst>
      <p:ext uri="{BB962C8B-B14F-4D97-AF65-F5344CB8AC3E}">
        <p14:creationId xmlns:p14="http://schemas.microsoft.com/office/powerpoint/2010/main" val="34554276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15">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0B131D-B4DF-2C41-B60C-263D92E2325A}"/>
              </a:ext>
            </a:extLst>
          </p:cNvPr>
          <p:cNvSpPr>
            <a:spLocks noGrp="1"/>
          </p:cNvSpPr>
          <p:nvPr>
            <p:ph type="title"/>
          </p:nvPr>
        </p:nvSpPr>
        <p:spPr>
          <a:xfrm>
            <a:off x="1621860" y="1185911"/>
            <a:ext cx="3772261" cy="4891624"/>
          </a:xfrm>
        </p:spPr>
        <p:txBody>
          <a:bodyPr>
            <a:normAutofit/>
          </a:bodyPr>
          <a:lstStyle/>
          <a:p>
            <a:r>
              <a:rPr lang="en-GB" sz="4800"/>
              <a:t>Sweden pre-school</a:t>
            </a:r>
            <a:endParaRPr lang="en-US" sz="4800"/>
          </a:p>
        </p:txBody>
      </p:sp>
      <p:sp>
        <p:nvSpPr>
          <p:cNvPr id="18" name="Rectangle 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ight Triangle 19">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0FB4A7-7103-334B-8668-C16162A80208}"/>
              </a:ext>
            </a:extLst>
          </p:cNvPr>
          <p:cNvSpPr>
            <a:spLocks noGrp="1"/>
          </p:cNvSpPr>
          <p:nvPr>
            <p:ph idx="1"/>
          </p:nvPr>
        </p:nvSpPr>
        <p:spPr>
          <a:xfrm>
            <a:off x="5765739" y="1185911"/>
            <a:ext cx="5332895" cy="4864033"/>
          </a:xfrm>
        </p:spPr>
        <p:txBody>
          <a:bodyPr anchor="t">
            <a:normAutofit/>
          </a:bodyPr>
          <a:lstStyle/>
          <a:p>
            <a:pPr marL="0" indent="0">
              <a:buNone/>
            </a:pPr>
            <a:r>
              <a:rPr lang="en-GB" sz="1800" dirty="0"/>
              <a:t>Preschool has its own curriculum</a:t>
            </a:r>
          </a:p>
          <a:p>
            <a:pPr marL="0" indent="0">
              <a:buNone/>
            </a:pPr>
            <a:r>
              <a:rPr lang="en-GB" sz="1800" dirty="0"/>
              <a:t>All children have equal access to the public education system, which includes the pre-school. </a:t>
            </a:r>
          </a:p>
          <a:p>
            <a:pPr marL="0" indent="0">
              <a:buNone/>
            </a:pPr>
            <a:r>
              <a:rPr lang="en-GB" sz="1800" dirty="0"/>
              <a:t>It is a form of early childhood education and care. It is a part of the school system and rests on the foundation of democracy. </a:t>
            </a:r>
          </a:p>
          <a:p>
            <a:pPr marL="0" indent="0">
              <a:buNone/>
            </a:pPr>
            <a:r>
              <a:rPr lang="en-GB" sz="1800" dirty="0"/>
              <a:t>Sweden offer children a place in pre-school from the age of 1</a:t>
            </a:r>
          </a:p>
          <a:p>
            <a:pPr marL="0" indent="0">
              <a:buNone/>
            </a:pPr>
            <a:r>
              <a:rPr lang="en-GB" sz="1800" dirty="0"/>
              <a:t>In 2017 84% of children aged 1-5 years old attended pre-school (ECEC 2020) </a:t>
            </a:r>
            <a:endParaRPr lang="en-US" sz="1800" dirty="0"/>
          </a:p>
        </p:txBody>
      </p:sp>
    </p:spTree>
    <p:extLst>
      <p:ext uri="{BB962C8B-B14F-4D97-AF65-F5344CB8AC3E}">
        <p14:creationId xmlns:p14="http://schemas.microsoft.com/office/powerpoint/2010/main" val="2950943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2" name="Rectangle 34">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6">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8">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41" name="Freeform: Shape 40">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6" name="Picture 4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45" name="Rectangle 44">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Oval 50">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F9AD5-E81F-0448-81B8-961531B67E4E}"/>
              </a:ext>
            </a:extLst>
          </p:cNvPr>
          <p:cNvSpPr>
            <a:spLocks noGrp="1"/>
          </p:cNvSpPr>
          <p:nvPr>
            <p:ph type="title"/>
          </p:nvPr>
        </p:nvSpPr>
        <p:spPr>
          <a:xfrm>
            <a:off x="2188901" y="808056"/>
            <a:ext cx="8381238" cy="1077229"/>
          </a:xfrm>
        </p:spPr>
        <p:txBody>
          <a:bodyPr>
            <a:normAutofit/>
          </a:bodyPr>
          <a:lstStyle/>
          <a:p>
            <a:pPr algn="l"/>
            <a:r>
              <a:rPr lang="en-GB" sz="3700"/>
              <a:t>Sweden preschool values and mission</a:t>
            </a:r>
            <a:endParaRPr lang="en-US" sz="3700"/>
          </a:p>
        </p:txBody>
      </p:sp>
      <p:sp>
        <p:nvSpPr>
          <p:cNvPr id="30" name="Content Placeholder 2">
            <a:extLst>
              <a:ext uri="{FF2B5EF4-FFF2-40B4-BE49-F238E27FC236}">
                <a16:creationId xmlns:a16="http://schemas.microsoft.com/office/drawing/2014/main" id="{4D08703F-EDD5-2041-810B-4BE02123586B}"/>
              </a:ext>
            </a:extLst>
          </p:cNvPr>
          <p:cNvSpPr>
            <a:spLocks noGrp="1"/>
          </p:cNvSpPr>
          <p:nvPr>
            <p:ph idx="1"/>
          </p:nvPr>
        </p:nvSpPr>
        <p:spPr>
          <a:xfrm>
            <a:off x="2256639" y="2052116"/>
            <a:ext cx="6572814" cy="3997828"/>
          </a:xfrm>
        </p:spPr>
        <p:txBody>
          <a:bodyPr anchor="t">
            <a:normAutofit/>
          </a:bodyPr>
          <a:lstStyle/>
          <a:p>
            <a:pPr marL="0" indent="0">
              <a:buNone/>
            </a:pPr>
            <a:r>
              <a:rPr lang="en-GB" sz="1800"/>
              <a:t>To promote all children’s learning and their development and to encourage a desire for learning. </a:t>
            </a:r>
          </a:p>
          <a:p>
            <a:pPr marL="0" indent="0">
              <a:buNone/>
            </a:pPr>
            <a:r>
              <a:rPr lang="en-GB" sz="1800"/>
              <a:t>The education must cement the strong understanding and respect for human rights and the Swedish values on which society pins itself.</a:t>
            </a:r>
          </a:p>
          <a:p>
            <a:pPr marL="0" indent="0">
              <a:buNone/>
            </a:pPr>
            <a:r>
              <a:rPr lang="en-GB" sz="1800"/>
              <a:t>Children must be made aware of their rights through the UNCRC this will be evident through the pre-school. </a:t>
            </a:r>
          </a:p>
          <a:p>
            <a:pPr marL="0" indent="0">
              <a:buNone/>
            </a:pPr>
            <a:r>
              <a:rPr lang="en-GB" sz="1800"/>
              <a:t>The pre-school encourages children to express their thoughts and opinions. </a:t>
            </a:r>
            <a:endParaRPr lang="en-US" sz="1800"/>
          </a:p>
        </p:txBody>
      </p:sp>
    </p:spTree>
    <p:extLst>
      <p:ext uri="{BB962C8B-B14F-4D97-AF65-F5344CB8AC3E}">
        <p14:creationId xmlns:p14="http://schemas.microsoft.com/office/powerpoint/2010/main" val="2333000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EC2F9-495A-E94D-A3B2-A28124F51106}"/>
              </a:ext>
            </a:extLst>
          </p:cNvPr>
          <p:cNvSpPr>
            <a:spLocks noGrp="1"/>
          </p:cNvSpPr>
          <p:nvPr>
            <p:ph type="title"/>
          </p:nvPr>
        </p:nvSpPr>
        <p:spPr>
          <a:xfrm>
            <a:off x="945262" y="1329171"/>
            <a:ext cx="3133750" cy="4454554"/>
          </a:xfrm>
        </p:spPr>
        <p:txBody>
          <a:bodyPr anchor="ctr">
            <a:normAutofit/>
          </a:bodyPr>
          <a:lstStyle/>
          <a:p>
            <a:r>
              <a:rPr lang="en-GB" sz="3600"/>
              <a:t>Missions continued</a:t>
            </a:r>
            <a:endParaRPr lang="en-US" sz="3600"/>
          </a:p>
        </p:txBody>
      </p:sp>
      <p:sp>
        <p:nvSpPr>
          <p:cNvPr id="3" name="Content Placeholder 2">
            <a:extLst>
              <a:ext uri="{FF2B5EF4-FFF2-40B4-BE49-F238E27FC236}">
                <a16:creationId xmlns:a16="http://schemas.microsoft.com/office/drawing/2014/main" id="{BC5F0830-2C7E-704A-9911-A12C6122B4AF}"/>
              </a:ext>
            </a:extLst>
          </p:cNvPr>
          <p:cNvSpPr>
            <a:spLocks noGrp="1"/>
          </p:cNvSpPr>
          <p:nvPr>
            <p:ph idx="1"/>
          </p:nvPr>
        </p:nvSpPr>
        <p:spPr>
          <a:xfrm>
            <a:off x="4850482" y="421698"/>
            <a:ext cx="7222169" cy="5897700"/>
          </a:xfrm>
        </p:spPr>
        <p:txBody>
          <a:bodyPr anchor="ctr">
            <a:normAutofit/>
          </a:bodyPr>
          <a:lstStyle/>
          <a:p>
            <a:pPr marL="0" indent="0">
              <a:buNone/>
            </a:pPr>
            <a:r>
              <a:rPr lang="en-GB" sz="1800" dirty="0"/>
              <a:t>Swedish framework encourages activities in the outdoor environments at school and out in nature. This will encourage learning and child-initiated play. And an awareness of the environment. ( Montessori 2019 ) </a:t>
            </a:r>
          </a:p>
          <a:p>
            <a:pPr marL="0" indent="0">
              <a:buNone/>
            </a:pPr>
            <a:r>
              <a:rPr lang="en-GB" sz="1800" dirty="0"/>
              <a:t>Swedish pre-schools take a positive step in moving away from gender. Instead of boys and girls they are called friends, and play is organised in a way that avoids the children from sorting themselves by gender. </a:t>
            </a:r>
          </a:p>
          <a:p>
            <a:pPr marL="0" indent="0">
              <a:buNone/>
            </a:pPr>
            <a:r>
              <a:rPr lang="en-GB" sz="1800" dirty="0"/>
              <a:t>Sweden have a strong teacher influence in the preschool. (Bruner, J 1996)  suggest that it is the teachers beliefs about the child their childhood and learning that will determine what the children learn in preschool. </a:t>
            </a:r>
            <a:endParaRPr lang="en-US" sz="1800" dirty="0"/>
          </a:p>
        </p:txBody>
      </p:sp>
    </p:spTree>
    <p:extLst>
      <p:ext uri="{BB962C8B-B14F-4D97-AF65-F5344CB8AC3E}">
        <p14:creationId xmlns:p14="http://schemas.microsoft.com/office/powerpoint/2010/main" val="41191671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7"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5BBF5-464D-8D45-BF2F-D43284709E72}"/>
              </a:ext>
            </a:extLst>
          </p:cNvPr>
          <p:cNvSpPr>
            <a:spLocks noGrp="1"/>
          </p:cNvSpPr>
          <p:nvPr>
            <p:ph type="title"/>
          </p:nvPr>
        </p:nvSpPr>
        <p:spPr>
          <a:xfrm>
            <a:off x="2611808" y="808056"/>
            <a:ext cx="7958331" cy="1530542"/>
          </a:xfrm>
        </p:spPr>
        <p:txBody>
          <a:bodyPr>
            <a:normAutofit/>
          </a:bodyPr>
          <a:lstStyle/>
          <a:p>
            <a:pPr algn="l"/>
            <a:r>
              <a:rPr lang="en-GB" sz="4800" dirty="0"/>
              <a:t>Parental involvement in sweden</a:t>
            </a:r>
            <a:endParaRPr lang="en-US" sz="4800" dirty="0"/>
          </a:p>
        </p:txBody>
      </p:sp>
      <p:sp>
        <p:nvSpPr>
          <p:cNvPr id="3" name="Content Placeholder 2">
            <a:extLst>
              <a:ext uri="{FF2B5EF4-FFF2-40B4-BE49-F238E27FC236}">
                <a16:creationId xmlns:a16="http://schemas.microsoft.com/office/drawing/2014/main" id="{304BAC79-A256-A24D-9D9A-961FEA346127}"/>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sz="1900"/>
              <a:t>A very strong emphasis on parental engagement in Sweden,  parents are an important partnership with the pre-school curriculum as their input is vital for the children’s development. ECEC </a:t>
            </a:r>
          </a:p>
          <a:p>
            <a:pPr marL="0" indent="0">
              <a:lnSpc>
                <a:spcPct val="110000"/>
              </a:lnSpc>
              <a:buNone/>
            </a:pPr>
            <a:r>
              <a:rPr lang="en-GB" sz="1900"/>
              <a:t>In Sweden it is a legal obligation for parents to have engagement in the curriculum.  </a:t>
            </a:r>
          </a:p>
          <a:p>
            <a:pPr marL="0" indent="0">
              <a:lnSpc>
                <a:spcPct val="110000"/>
              </a:lnSpc>
              <a:buNone/>
            </a:pPr>
            <a:r>
              <a:rPr lang="en-GB" sz="1900"/>
              <a:t>Involvement with the development of curriculum, specifically for their child and work with staff on the process.</a:t>
            </a:r>
          </a:p>
          <a:p>
            <a:pPr marL="0" indent="0">
              <a:lnSpc>
                <a:spcPct val="110000"/>
              </a:lnSpc>
              <a:buNone/>
            </a:pPr>
            <a:r>
              <a:rPr lang="en-GB" sz="1900"/>
              <a:t>Parents are involved in assessing the work of the preschool </a:t>
            </a:r>
          </a:p>
          <a:p>
            <a:pPr marL="0" indent="0">
              <a:lnSpc>
                <a:spcPct val="110000"/>
              </a:lnSpc>
              <a:buNone/>
            </a:pPr>
            <a:endParaRPr lang="en-GB" sz="1900"/>
          </a:p>
        </p:txBody>
      </p:sp>
    </p:spTree>
    <p:extLst>
      <p:ext uri="{BB962C8B-B14F-4D97-AF65-F5344CB8AC3E}">
        <p14:creationId xmlns:p14="http://schemas.microsoft.com/office/powerpoint/2010/main" val="296543052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712B6-A855-6646-B983-2C4D53251023}"/>
              </a:ext>
            </a:extLst>
          </p:cNvPr>
          <p:cNvSpPr>
            <a:spLocks noGrp="1"/>
          </p:cNvSpPr>
          <p:nvPr>
            <p:ph type="title"/>
          </p:nvPr>
        </p:nvSpPr>
        <p:spPr>
          <a:xfrm>
            <a:off x="1518412" y="1201723"/>
            <a:ext cx="3133750" cy="4454554"/>
          </a:xfrm>
        </p:spPr>
        <p:txBody>
          <a:bodyPr anchor="ctr">
            <a:normAutofit/>
          </a:bodyPr>
          <a:lstStyle/>
          <a:p>
            <a:r>
              <a:rPr lang="en-GB" sz="3600"/>
              <a:t>Foundation stage England </a:t>
            </a:r>
            <a:endParaRPr lang="en-US" sz="3600"/>
          </a:p>
        </p:txBody>
      </p:sp>
      <p:sp>
        <p:nvSpPr>
          <p:cNvPr id="3" name="Content Placeholder 2">
            <a:extLst>
              <a:ext uri="{FF2B5EF4-FFF2-40B4-BE49-F238E27FC236}">
                <a16:creationId xmlns:a16="http://schemas.microsoft.com/office/drawing/2014/main" id="{1FA2764F-E5A4-3440-9A45-BAE9034F647C}"/>
              </a:ext>
            </a:extLst>
          </p:cNvPr>
          <p:cNvSpPr>
            <a:spLocks noGrp="1"/>
          </p:cNvSpPr>
          <p:nvPr>
            <p:ph idx="1"/>
          </p:nvPr>
        </p:nvSpPr>
        <p:spPr>
          <a:xfrm>
            <a:off x="4855882" y="1201722"/>
            <a:ext cx="7159314" cy="5297689"/>
          </a:xfrm>
        </p:spPr>
        <p:txBody>
          <a:bodyPr anchor="ctr">
            <a:normAutofit/>
          </a:bodyPr>
          <a:lstStyle/>
          <a:p>
            <a:pPr marL="0" indent="0">
              <a:lnSpc>
                <a:spcPct val="110000"/>
              </a:lnSpc>
              <a:buNone/>
            </a:pPr>
            <a:r>
              <a:rPr lang="en-GB" sz="1500" dirty="0"/>
              <a:t>The framework is for all practitioners in England of early year providers. It is from birth to 5 years old.</a:t>
            </a:r>
          </a:p>
          <a:p>
            <a:pPr marL="0" indent="0">
              <a:lnSpc>
                <a:spcPct val="110000"/>
              </a:lnSpc>
              <a:buNone/>
            </a:pPr>
            <a:r>
              <a:rPr lang="en-GB" sz="1500" dirty="0"/>
              <a:t>For all maintained schools, non-maintained schools, independent schools ( including free schools and academies. It also includes all providers on the early years register and providers who are registered with an early years childminder agency (CMA) </a:t>
            </a:r>
          </a:p>
          <a:p>
            <a:pPr marL="0" indent="0">
              <a:lnSpc>
                <a:spcPct val="110000"/>
              </a:lnSpc>
              <a:buNone/>
            </a:pPr>
            <a:r>
              <a:rPr lang="en-GB" sz="1500" dirty="0"/>
              <a:t>There are seven areas of learning and development requirements, and early learning goals.</a:t>
            </a:r>
          </a:p>
          <a:p>
            <a:pPr marL="0" indent="0">
              <a:lnSpc>
                <a:spcPct val="110000"/>
              </a:lnSpc>
              <a:buNone/>
            </a:pPr>
            <a:r>
              <a:rPr lang="en-GB" sz="1500" dirty="0"/>
              <a:t>The goals must shape educational programmes within settings of early years. </a:t>
            </a:r>
          </a:p>
          <a:p>
            <a:pPr marL="0" indent="0">
              <a:lnSpc>
                <a:spcPct val="110000"/>
              </a:lnSpc>
              <a:buNone/>
            </a:pPr>
            <a:r>
              <a:rPr lang="en-GB" sz="1500" dirty="0"/>
              <a:t>The curriculum must give children the opportunity to explore and play, they will mostly be taught through games and play. (Griffiths and Goodall, 2007)</a:t>
            </a:r>
          </a:p>
          <a:p>
            <a:pPr marL="0" indent="0">
              <a:lnSpc>
                <a:spcPct val="110000"/>
              </a:lnSpc>
              <a:buNone/>
            </a:pPr>
            <a:r>
              <a:rPr lang="en-GB" sz="1500" dirty="0"/>
              <a:t>Wherever possible children should have access to the outdoor as part of the learning process and wellbeing. (</a:t>
            </a:r>
            <a:r>
              <a:rPr lang="en-GB" sz="1500" dirty="0" err="1"/>
              <a:t>Pether</a:t>
            </a:r>
            <a:r>
              <a:rPr lang="en-GB" sz="1500" dirty="0"/>
              <a:t>, 2012)</a:t>
            </a:r>
          </a:p>
          <a:p>
            <a:pPr marL="0" indent="0">
              <a:lnSpc>
                <a:spcPct val="110000"/>
              </a:lnSpc>
              <a:buNone/>
            </a:pPr>
            <a:r>
              <a:rPr lang="en-GB" sz="1500" dirty="0"/>
              <a:t>All children must be made aware of their rights through the UNCRC and be promoted throughout the learning. (UNCRC 1990)</a:t>
            </a:r>
            <a:endParaRPr lang="en-US" sz="1500" dirty="0"/>
          </a:p>
        </p:txBody>
      </p:sp>
    </p:spTree>
    <p:extLst>
      <p:ext uri="{BB962C8B-B14F-4D97-AF65-F5344CB8AC3E}">
        <p14:creationId xmlns:p14="http://schemas.microsoft.com/office/powerpoint/2010/main" val="261129882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89AD2-06C5-F649-9059-92DFB262F34B}"/>
              </a:ext>
            </a:extLst>
          </p:cNvPr>
          <p:cNvSpPr>
            <a:spLocks noGrp="1"/>
          </p:cNvSpPr>
          <p:nvPr>
            <p:ph type="title"/>
          </p:nvPr>
        </p:nvSpPr>
        <p:spPr/>
        <p:txBody>
          <a:bodyPr/>
          <a:lstStyle/>
          <a:p>
            <a:r>
              <a:rPr lang="en-GB" dirty="0"/>
              <a:t>Foundation stage </a:t>
            </a:r>
            <a:endParaRPr lang="en-US" dirty="0"/>
          </a:p>
        </p:txBody>
      </p:sp>
      <p:sp>
        <p:nvSpPr>
          <p:cNvPr id="3" name="Content Placeholder 2">
            <a:extLst>
              <a:ext uri="{FF2B5EF4-FFF2-40B4-BE49-F238E27FC236}">
                <a16:creationId xmlns:a16="http://schemas.microsoft.com/office/drawing/2014/main" id="{3AD4A698-14CA-6045-9316-3EB14FA7919D}"/>
              </a:ext>
            </a:extLst>
          </p:cNvPr>
          <p:cNvSpPr>
            <a:spLocks noGrp="1"/>
          </p:cNvSpPr>
          <p:nvPr>
            <p:ph idx="1"/>
          </p:nvPr>
        </p:nvSpPr>
        <p:spPr/>
        <p:txBody>
          <a:bodyPr/>
          <a:lstStyle/>
          <a:p>
            <a:pPr marL="0" indent="0">
              <a:buNone/>
            </a:pPr>
            <a:r>
              <a:rPr lang="en-GB" dirty="0"/>
              <a:t>Seeks to provide consistency and quality in all early years settings this is to ensure that every child can make good progress and not fall behind. </a:t>
            </a:r>
          </a:p>
          <a:p>
            <a:pPr marL="0" indent="0">
              <a:buNone/>
            </a:pPr>
            <a:r>
              <a:rPr lang="en-GB" dirty="0"/>
              <a:t>To also provide a secure foundation which is through development and learning opportunities which are solely based around the needs and interests that the child has.</a:t>
            </a:r>
          </a:p>
          <a:p>
            <a:pPr marL="0" indent="0">
              <a:buNone/>
            </a:pPr>
            <a:r>
              <a:rPr lang="en-GB" dirty="0"/>
              <a:t>Working in partnership between parents/caters and practitioners.</a:t>
            </a:r>
          </a:p>
          <a:p>
            <a:pPr marL="0" indent="0">
              <a:buNone/>
            </a:pPr>
            <a:r>
              <a:rPr lang="en-GB" dirty="0"/>
              <a:t>Also to provide equal opportunity and to include every child and support them at all times. </a:t>
            </a:r>
            <a:endParaRPr lang="en-US" dirty="0"/>
          </a:p>
        </p:txBody>
      </p:sp>
    </p:spTree>
    <p:extLst>
      <p:ext uri="{BB962C8B-B14F-4D97-AF65-F5344CB8AC3E}">
        <p14:creationId xmlns:p14="http://schemas.microsoft.com/office/powerpoint/2010/main" val="907397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63BFC-9F4F-6C4D-9C00-C6F889440977}"/>
              </a:ext>
            </a:extLst>
          </p:cNvPr>
          <p:cNvSpPr>
            <a:spLocks noGrp="1"/>
          </p:cNvSpPr>
          <p:nvPr>
            <p:ph type="title"/>
          </p:nvPr>
        </p:nvSpPr>
        <p:spPr>
          <a:xfrm>
            <a:off x="1518412" y="1201723"/>
            <a:ext cx="3133750" cy="4454554"/>
          </a:xfrm>
        </p:spPr>
        <p:txBody>
          <a:bodyPr anchor="ctr">
            <a:normAutofit/>
          </a:bodyPr>
          <a:lstStyle/>
          <a:p>
            <a:r>
              <a:rPr lang="en-GB" sz="3600"/>
              <a:t>Foundation stage continued </a:t>
            </a:r>
            <a:endParaRPr lang="en-US" sz="3600"/>
          </a:p>
        </p:txBody>
      </p:sp>
      <p:sp>
        <p:nvSpPr>
          <p:cNvPr id="3" name="Content Placeholder 2">
            <a:extLst>
              <a:ext uri="{FF2B5EF4-FFF2-40B4-BE49-F238E27FC236}">
                <a16:creationId xmlns:a16="http://schemas.microsoft.com/office/drawing/2014/main" id="{4567FBE4-83A5-F647-A4D3-48E192D3A45A}"/>
              </a:ext>
            </a:extLst>
          </p:cNvPr>
          <p:cNvSpPr>
            <a:spLocks noGrp="1"/>
          </p:cNvSpPr>
          <p:nvPr>
            <p:ph idx="1"/>
          </p:nvPr>
        </p:nvSpPr>
        <p:spPr>
          <a:xfrm>
            <a:off x="5454363" y="1201723"/>
            <a:ext cx="5329250" cy="4454554"/>
          </a:xfrm>
        </p:spPr>
        <p:txBody>
          <a:bodyPr anchor="ctr">
            <a:normAutofit/>
          </a:bodyPr>
          <a:lstStyle/>
          <a:p>
            <a:pPr marL="0" indent="0">
              <a:buNone/>
            </a:pPr>
            <a:r>
              <a:rPr lang="en-GB" sz="1800" dirty="0"/>
              <a:t>The three crucial learning areas are: </a:t>
            </a:r>
          </a:p>
          <a:p>
            <a:pPr marL="0" indent="0">
              <a:buNone/>
            </a:pPr>
            <a:r>
              <a:rPr lang="en-GB" sz="1800" dirty="0"/>
              <a:t>Communication and language</a:t>
            </a:r>
          </a:p>
          <a:p>
            <a:pPr marL="0" indent="0">
              <a:buNone/>
            </a:pPr>
            <a:r>
              <a:rPr lang="en-GB" sz="1800" dirty="0"/>
              <a:t>Physical development </a:t>
            </a:r>
          </a:p>
          <a:p>
            <a:pPr marL="0" indent="0">
              <a:buNone/>
            </a:pPr>
            <a:r>
              <a:rPr lang="en-GB" sz="1800" dirty="0"/>
              <a:t>Personal social &amp; emotional development </a:t>
            </a:r>
          </a:p>
          <a:p>
            <a:pPr marL="0" indent="0">
              <a:buNone/>
            </a:pPr>
            <a:r>
              <a:rPr lang="en-GB" sz="1800" dirty="0"/>
              <a:t>These are responsible for igniting the child’s enthusiasm and curiosity for learning it also builds on their capacity for learning and to thrive and build relationships. </a:t>
            </a:r>
          </a:p>
          <a:p>
            <a:pPr marL="0" indent="0">
              <a:buNone/>
            </a:pPr>
            <a:endParaRPr lang="en-GB" sz="1800" dirty="0"/>
          </a:p>
        </p:txBody>
      </p:sp>
    </p:spTree>
    <p:extLst>
      <p:ext uri="{BB962C8B-B14F-4D97-AF65-F5344CB8AC3E}">
        <p14:creationId xmlns:p14="http://schemas.microsoft.com/office/powerpoint/2010/main" val="253213375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3B4A8-4EC2-144C-9735-326C8BC0A3BB}"/>
              </a:ext>
            </a:extLst>
          </p:cNvPr>
          <p:cNvSpPr>
            <a:spLocks noGrp="1"/>
          </p:cNvSpPr>
          <p:nvPr>
            <p:ph type="title"/>
          </p:nvPr>
        </p:nvSpPr>
        <p:spPr>
          <a:xfrm>
            <a:off x="2188901" y="808056"/>
            <a:ext cx="8381238" cy="1077229"/>
          </a:xfrm>
        </p:spPr>
        <p:txBody>
          <a:bodyPr>
            <a:normAutofit/>
          </a:bodyPr>
          <a:lstStyle/>
          <a:p>
            <a:pPr algn="l"/>
            <a:r>
              <a:rPr lang="en-GB" sz="4800"/>
              <a:t>Foundation stage continued </a:t>
            </a:r>
            <a:endParaRPr lang="en-US" sz="4800"/>
          </a:p>
        </p:txBody>
      </p:sp>
      <p:sp>
        <p:nvSpPr>
          <p:cNvPr id="3" name="Content Placeholder 2">
            <a:extLst>
              <a:ext uri="{FF2B5EF4-FFF2-40B4-BE49-F238E27FC236}">
                <a16:creationId xmlns:a16="http://schemas.microsoft.com/office/drawing/2014/main" id="{683EA9DC-814B-1645-A4A4-FC75FF338965}"/>
              </a:ext>
            </a:extLst>
          </p:cNvPr>
          <p:cNvSpPr>
            <a:spLocks noGrp="1"/>
          </p:cNvSpPr>
          <p:nvPr>
            <p:ph idx="1"/>
          </p:nvPr>
        </p:nvSpPr>
        <p:spPr>
          <a:xfrm>
            <a:off x="2256639" y="2052116"/>
            <a:ext cx="6572814" cy="3997828"/>
          </a:xfrm>
        </p:spPr>
        <p:txBody>
          <a:bodyPr anchor="t">
            <a:normAutofit/>
          </a:bodyPr>
          <a:lstStyle/>
          <a:p>
            <a:pPr marL="0" indent="0">
              <a:buNone/>
            </a:pPr>
            <a:r>
              <a:rPr lang="en-GB" sz="1800"/>
              <a:t>All children must also be supported in these four areas specifically </a:t>
            </a:r>
          </a:p>
          <a:p>
            <a:pPr marL="0" indent="0">
              <a:buNone/>
            </a:pPr>
            <a:r>
              <a:rPr lang="en-GB" sz="1800"/>
              <a:t>Literacy</a:t>
            </a:r>
          </a:p>
          <a:p>
            <a:pPr marL="0" indent="0">
              <a:buNone/>
            </a:pPr>
            <a:r>
              <a:rPr lang="en-GB" sz="1800"/>
              <a:t>Mathematics </a:t>
            </a:r>
          </a:p>
          <a:p>
            <a:pPr marL="0" indent="0">
              <a:buNone/>
            </a:pPr>
            <a:r>
              <a:rPr lang="en-GB" sz="1800"/>
              <a:t>Understanding the world</a:t>
            </a:r>
          </a:p>
          <a:p>
            <a:pPr marL="0" indent="0">
              <a:buNone/>
            </a:pPr>
            <a:r>
              <a:rPr lang="en-GB" sz="1800"/>
              <a:t>Expressive arts and design </a:t>
            </a:r>
            <a:endParaRPr lang="en-US" sz="1800"/>
          </a:p>
        </p:txBody>
      </p:sp>
    </p:spTree>
    <p:extLst>
      <p:ext uri="{BB962C8B-B14F-4D97-AF65-F5344CB8AC3E}">
        <p14:creationId xmlns:p14="http://schemas.microsoft.com/office/powerpoint/2010/main" val="2021861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040DC-1228-C546-B60D-DEAD66606157}"/>
              </a:ext>
            </a:extLst>
          </p:cNvPr>
          <p:cNvSpPr>
            <a:spLocks noGrp="1"/>
          </p:cNvSpPr>
          <p:nvPr>
            <p:ph type="title"/>
          </p:nvPr>
        </p:nvSpPr>
        <p:spPr>
          <a:xfrm>
            <a:off x="2188901" y="808056"/>
            <a:ext cx="8381238" cy="1077229"/>
          </a:xfrm>
        </p:spPr>
        <p:txBody>
          <a:bodyPr>
            <a:normAutofit/>
          </a:bodyPr>
          <a:lstStyle/>
          <a:p>
            <a:pPr algn="l"/>
            <a:r>
              <a:rPr lang="en-GB" sz="4400"/>
              <a:t>Foundation Stage Assessment</a:t>
            </a:r>
            <a:endParaRPr lang="en-US" sz="4400"/>
          </a:p>
        </p:txBody>
      </p:sp>
      <p:sp>
        <p:nvSpPr>
          <p:cNvPr id="3" name="Content Placeholder 2">
            <a:extLst>
              <a:ext uri="{FF2B5EF4-FFF2-40B4-BE49-F238E27FC236}">
                <a16:creationId xmlns:a16="http://schemas.microsoft.com/office/drawing/2014/main" id="{ACDF4591-36DD-834D-A0D9-607883F09A7A}"/>
              </a:ext>
            </a:extLst>
          </p:cNvPr>
          <p:cNvSpPr>
            <a:spLocks noGrp="1"/>
          </p:cNvSpPr>
          <p:nvPr>
            <p:ph idx="1"/>
          </p:nvPr>
        </p:nvSpPr>
        <p:spPr>
          <a:xfrm>
            <a:off x="2256639" y="2052116"/>
            <a:ext cx="6572814" cy="3997828"/>
          </a:xfrm>
        </p:spPr>
        <p:txBody>
          <a:bodyPr anchor="t">
            <a:normAutofit/>
          </a:bodyPr>
          <a:lstStyle/>
          <a:p>
            <a:pPr marL="0" indent="0">
              <a:buNone/>
            </a:pPr>
            <a:r>
              <a:rPr lang="en-GB" sz="1800"/>
              <a:t>Children’s progress would be reviewed when they are between 2 and 3 by an early years practitioner or health visitor. </a:t>
            </a:r>
          </a:p>
          <a:p>
            <a:pPr marL="0" indent="0">
              <a:buNone/>
            </a:pPr>
            <a:r>
              <a:rPr lang="en-GB" sz="1800"/>
              <a:t>When children reach the age of 5 the class teacher assesses them at the end of the year.</a:t>
            </a:r>
          </a:p>
          <a:p>
            <a:pPr marL="0" indent="0">
              <a:buNone/>
            </a:pPr>
            <a:r>
              <a:rPr lang="en-GB" sz="1800"/>
              <a:t>The assessment is based on observations carried out in the classroom, this is completed using the early learning goals as previously mentioned. </a:t>
            </a:r>
            <a:endParaRPr lang="en-US" sz="1800"/>
          </a:p>
        </p:txBody>
      </p:sp>
    </p:spTree>
    <p:extLst>
      <p:ext uri="{BB962C8B-B14F-4D97-AF65-F5344CB8AC3E}">
        <p14:creationId xmlns:p14="http://schemas.microsoft.com/office/powerpoint/2010/main" val="2099307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707B-6D1C-CB4D-A13C-D9530F389CC3}"/>
              </a:ext>
            </a:extLst>
          </p:cNvPr>
          <p:cNvSpPr>
            <a:spLocks noGrp="1"/>
          </p:cNvSpPr>
          <p:nvPr>
            <p:ph type="title"/>
          </p:nvPr>
        </p:nvSpPr>
        <p:spPr/>
        <p:txBody>
          <a:bodyPr/>
          <a:lstStyle/>
          <a:p>
            <a:r>
              <a:rPr lang="en-GB" dirty="0"/>
              <a:t>Parental involvement in Foundation Stage</a:t>
            </a:r>
            <a:endParaRPr lang="en-US" dirty="0"/>
          </a:p>
        </p:txBody>
      </p:sp>
      <p:sp>
        <p:nvSpPr>
          <p:cNvPr id="3" name="Content Placeholder 2">
            <a:extLst>
              <a:ext uri="{FF2B5EF4-FFF2-40B4-BE49-F238E27FC236}">
                <a16:creationId xmlns:a16="http://schemas.microsoft.com/office/drawing/2014/main" id="{179CE0C1-55E1-654A-B35F-C389B19C23EC}"/>
              </a:ext>
            </a:extLst>
          </p:cNvPr>
          <p:cNvSpPr>
            <a:spLocks noGrp="1"/>
          </p:cNvSpPr>
          <p:nvPr>
            <p:ph idx="1"/>
          </p:nvPr>
        </p:nvSpPr>
        <p:spPr/>
        <p:txBody>
          <a:bodyPr/>
          <a:lstStyle/>
          <a:p>
            <a:pPr marL="0" indent="0">
              <a:buNone/>
            </a:pPr>
            <a:endParaRPr lang="en-GB" dirty="0"/>
          </a:p>
          <a:p>
            <a:pPr marL="0" indent="0">
              <a:buNone/>
            </a:pPr>
            <a:r>
              <a:rPr lang="en-GB" dirty="0"/>
              <a:t>All parents are provided with information on the delivering of the curriculum, and how they can share learning at home with their child. </a:t>
            </a:r>
          </a:p>
          <a:p>
            <a:pPr marL="0" indent="0">
              <a:buNone/>
            </a:pPr>
            <a:r>
              <a:rPr lang="en-GB" dirty="0"/>
              <a:t>Parents are made aware of their child’s assessments and results of the classrooms observations from the teacher.</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33538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1376-1B7E-9D45-8582-655BD749D9AC}"/>
              </a:ext>
            </a:extLst>
          </p:cNvPr>
          <p:cNvSpPr>
            <a:spLocks noGrp="1"/>
          </p:cNvSpPr>
          <p:nvPr>
            <p:ph type="title"/>
          </p:nvPr>
        </p:nvSpPr>
        <p:spPr>
          <a:xfrm>
            <a:off x="3313728" y="762153"/>
            <a:ext cx="7950984" cy="1081705"/>
          </a:xfrm>
        </p:spPr>
        <p:txBody>
          <a:bodyPr/>
          <a:lstStyle/>
          <a:p>
            <a:r>
              <a:rPr lang="en-GB" dirty="0"/>
              <a:t>PISA RESULTS 2018</a:t>
            </a:r>
            <a:endParaRPr lang="en-US" dirty="0"/>
          </a:p>
        </p:txBody>
      </p:sp>
      <p:pic>
        <p:nvPicPr>
          <p:cNvPr id="4" name="Picture 4">
            <a:extLst>
              <a:ext uri="{FF2B5EF4-FFF2-40B4-BE49-F238E27FC236}">
                <a16:creationId xmlns:a16="http://schemas.microsoft.com/office/drawing/2014/main" id="{9E8B7B4D-4D49-4248-A6FC-516D0064730F}"/>
              </a:ext>
            </a:extLst>
          </p:cNvPr>
          <p:cNvPicPr>
            <a:picLocks noGrp="1" noChangeAspect="1"/>
          </p:cNvPicPr>
          <p:nvPr>
            <p:ph sz="half" idx="1"/>
          </p:nvPr>
        </p:nvPicPr>
        <p:blipFill>
          <a:blip r:embed="rId2"/>
          <a:stretch>
            <a:fillRect/>
          </a:stretch>
        </p:blipFill>
        <p:spPr>
          <a:xfrm>
            <a:off x="1178193" y="1116988"/>
            <a:ext cx="5319445" cy="4932955"/>
          </a:xfrm>
        </p:spPr>
      </p:pic>
      <p:sp>
        <p:nvSpPr>
          <p:cNvPr id="5" name="Content Placeholder 4">
            <a:extLst>
              <a:ext uri="{FF2B5EF4-FFF2-40B4-BE49-F238E27FC236}">
                <a16:creationId xmlns:a16="http://schemas.microsoft.com/office/drawing/2014/main" id="{EE408D7C-1074-804C-9E41-79055D4C094E}"/>
              </a:ext>
            </a:extLst>
          </p:cNvPr>
          <p:cNvSpPr>
            <a:spLocks noGrp="1"/>
          </p:cNvSpPr>
          <p:nvPr>
            <p:ph sz="half" idx="2"/>
          </p:nvPr>
        </p:nvSpPr>
        <p:spPr>
          <a:xfrm>
            <a:off x="7119585" y="1887522"/>
            <a:ext cx="3894222" cy="3997829"/>
          </a:xfrm>
        </p:spPr>
        <p:txBody>
          <a:bodyPr/>
          <a:lstStyle/>
          <a:p>
            <a:pPr marL="0" indent="0">
              <a:buNone/>
            </a:pPr>
            <a:r>
              <a:rPr lang="en-GB" dirty="0"/>
              <a:t>Sweden.             United Kingdom</a:t>
            </a:r>
          </a:p>
          <a:p>
            <a:pPr marL="0" indent="0">
              <a:buNone/>
            </a:pPr>
            <a:r>
              <a:rPr lang="en-GB" dirty="0"/>
              <a:t>Maths 17.             Maths 18</a:t>
            </a:r>
          </a:p>
          <a:p>
            <a:pPr marL="0" indent="0">
              <a:buNone/>
            </a:pPr>
            <a:r>
              <a:rPr lang="en-GB" dirty="0"/>
              <a:t>Science 20.          Science 14</a:t>
            </a:r>
          </a:p>
          <a:p>
            <a:pPr marL="0" indent="0">
              <a:buNone/>
            </a:pPr>
            <a:r>
              <a:rPr lang="en-GB" dirty="0"/>
              <a:t>Reading 12.           Reading 15</a:t>
            </a:r>
          </a:p>
          <a:p>
            <a:pPr marL="0" indent="0">
              <a:buNone/>
            </a:pPr>
            <a:r>
              <a:rPr lang="en-GB" dirty="0"/>
              <a:t>The results by country from the lower number ranking better. </a:t>
            </a:r>
          </a:p>
          <a:p>
            <a:pPr marL="0" indent="0">
              <a:buNone/>
            </a:pPr>
            <a:r>
              <a:rPr lang="en-GB" sz="1500" dirty="0"/>
              <a:t>Google images (2020)</a:t>
            </a:r>
          </a:p>
        </p:txBody>
      </p:sp>
    </p:spTree>
    <p:extLst>
      <p:ext uri="{BB962C8B-B14F-4D97-AF65-F5344CB8AC3E}">
        <p14:creationId xmlns:p14="http://schemas.microsoft.com/office/powerpoint/2010/main" val="537526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EE55A-ECC4-7E4D-B0D1-EF2D1F665849}"/>
              </a:ext>
            </a:extLst>
          </p:cNvPr>
          <p:cNvSpPr>
            <a:spLocks noGrp="1"/>
          </p:cNvSpPr>
          <p:nvPr>
            <p:ph type="title"/>
          </p:nvPr>
        </p:nvSpPr>
        <p:spPr/>
        <p:txBody>
          <a:bodyPr/>
          <a:lstStyle/>
          <a:p>
            <a:r>
              <a:rPr lang="en-GB" dirty="0"/>
              <a:t>Results of both curriculums </a:t>
            </a:r>
            <a:endParaRPr lang="en-US" dirty="0"/>
          </a:p>
        </p:txBody>
      </p:sp>
      <p:sp>
        <p:nvSpPr>
          <p:cNvPr id="3" name="Content Placeholder 2">
            <a:extLst>
              <a:ext uri="{FF2B5EF4-FFF2-40B4-BE49-F238E27FC236}">
                <a16:creationId xmlns:a16="http://schemas.microsoft.com/office/drawing/2014/main" id="{62FDDB06-D360-604A-ABDF-46DC9F315523}"/>
              </a:ext>
            </a:extLst>
          </p:cNvPr>
          <p:cNvSpPr>
            <a:spLocks noGrp="1"/>
          </p:cNvSpPr>
          <p:nvPr>
            <p:ph idx="1"/>
          </p:nvPr>
        </p:nvSpPr>
        <p:spPr/>
        <p:txBody>
          <a:bodyPr>
            <a:normAutofit fontScale="92500" lnSpcReduction="20000"/>
          </a:bodyPr>
          <a:lstStyle/>
          <a:p>
            <a:pPr marL="0" indent="0">
              <a:buNone/>
            </a:pPr>
            <a:r>
              <a:rPr lang="en-GB" dirty="0"/>
              <a:t>Swedish pre-school system focuses on play rather than setting goals for the children and assessing them as they do in the UK. (Sundelin, J. 2008) The Swedish curriculum emphasises playing together, tolerance, self confidence and being independent as well as respecting others. </a:t>
            </a:r>
          </a:p>
          <a:p>
            <a:pPr marL="0" indent="0">
              <a:buNone/>
            </a:pPr>
            <a:r>
              <a:rPr lang="en-GB" dirty="0"/>
              <a:t>In the UK outdoor learning is planned around the curriculum where in Sweden children have access to the outdoors half of the day regardless of the weather. (</a:t>
            </a:r>
            <a:r>
              <a:rPr lang="en-GB" dirty="0" err="1"/>
              <a:t>Ozar</a:t>
            </a:r>
            <a:r>
              <a:rPr lang="en-GB" dirty="0"/>
              <a:t>, M. 2012) </a:t>
            </a:r>
          </a:p>
          <a:p>
            <a:pPr marL="0" indent="0">
              <a:buNone/>
            </a:pPr>
            <a:r>
              <a:rPr lang="en-GB" dirty="0"/>
              <a:t>The teacher in the Sweden pre-school is a friend figure they are called by their first name and as they enter the classroom with the children they all take their shoes off. At snack time they all sit around the table and eat together. A home away from home feel. </a:t>
            </a:r>
          </a:p>
          <a:p>
            <a:pPr marL="0" indent="0">
              <a:buNone/>
            </a:pPr>
            <a:endParaRPr lang="en-US" dirty="0"/>
          </a:p>
        </p:txBody>
      </p:sp>
    </p:spTree>
    <p:extLst>
      <p:ext uri="{BB962C8B-B14F-4D97-AF65-F5344CB8AC3E}">
        <p14:creationId xmlns:p14="http://schemas.microsoft.com/office/powerpoint/2010/main" val="2730236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97A5-3998-614D-9BBA-03DFADB77D75}"/>
              </a:ext>
            </a:extLst>
          </p:cNvPr>
          <p:cNvSpPr>
            <a:spLocks noGrp="1"/>
          </p:cNvSpPr>
          <p:nvPr>
            <p:ph type="title"/>
          </p:nvPr>
        </p:nvSpPr>
        <p:spPr/>
        <p:txBody>
          <a:bodyPr/>
          <a:lstStyle/>
          <a:p>
            <a:r>
              <a:rPr lang="en-GB" dirty="0"/>
              <a:t>Results continued </a:t>
            </a:r>
            <a:endParaRPr lang="en-US" dirty="0"/>
          </a:p>
        </p:txBody>
      </p:sp>
      <p:sp>
        <p:nvSpPr>
          <p:cNvPr id="3" name="Content Placeholder 2">
            <a:extLst>
              <a:ext uri="{FF2B5EF4-FFF2-40B4-BE49-F238E27FC236}">
                <a16:creationId xmlns:a16="http://schemas.microsoft.com/office/drawing/2014/main" id="{7040FFA9-98FD-F848-991D-B5BA0684268A}"/>
              </a:ext>
            </a:extLst>
          </p:cNvPr>
          <p:cNvSpPr>
            <a:spLocks noGrp="1"/>
          </p:cNvSpPr>
          <p:nvPr>
            <p:ph idx="1"/>
          </p:nvPr>
        </p:nvSpPr>
        <p:spPr>
          <a:xfrm>
            <a:off x="1315904" y="1424767"/>
            <a:ext cx="9254235" cy="4805884"/>
          </a:xfrm>
        </p:spPr>
        <p:txBody>
          <a:bodyPr/>
          <a:lstStyle/>
          <a:p>
            <a:pPr marL="0" indent="0">
              <a:buNone/>
            </a:pPr>
            <a:r>
              <a:rPr lang="en-GB" dirty="0"/>
              <a:t>Both curriculums have similar values where the child is at the centre of the curriculum, although Sweden tend to show more freedom of choice where the learning process takes place. (ECEC 2020) </a:t>
            </a:r>
          </a:p>
          <a:p>
            <a:pPr marL="0" indent="0">
              <a:buNone/>
            </a:pPr>
            <a:r>
              <a:rPr lang="en-GB" dirty="0"/>
              <a:t>The pre-school in Sweden is decluttered giving that freedom for learning where it is more structured in the UK. There is a positive attitude towards parental involvement in Sweden where they have a legal right to be involved in the curriculum of the pre-school. This involvement does not happen in the UK the involvement from parents is the encouragement of sharing the learning at home. </a:t>
            </a:r>
            <a:endParaRPr lang="en-US" dirty="0"/>
          </a:p>
        </p:txBody>
      </p:sp>
    </p:spTree>
    <p:extLst>
      <p:ext uri="{BB962C8B-B14F-4D97-AF65-F5344CB8AC3E}">
        <p14:creationId xmlns:p14="http://schemas.microsoft.com/office/powerpoint/2010/main" val="2279712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0B2A-DA7F-D642-A15A-AEFA07E0B2E6}"/>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23DEC07-5D1E-E24D-BE0A-5180670BC4CA}"/>
              </a:ext>
            </a:extLst>
          </p:cNvPr>
          <p:cNvSpPr>
            <a:spLocks noGrp="1"/>
          </p:cNvSpPr>
          <p:nvPr>
            <p:ph idx="1"/>
          </p:nvPr>
        </p:nvSpPr>
        <p:spPr>
          <a:xfrm>
            <a:off x="1208794" y="1331205"/>
            <a:ext cx="8951205" cy="5340119"/>
          </a:xfrm>
        </p:spPr>
        <p:txBody>
          <a:bodyPr>
            <a:normAutofit lnSpcReduction="10000"/>
          </a:bodyPr>
          <a:lstStyle/>
          <a:p>
            <a:pPr marL="0" indent="0">
              <a:buNone/>
            </a:pPr>
            <a:r>
              <a:rPr lang="en-GB" sz="1700" dirty="0"/>
              <a:t>In Sweden children don’t have to legally start school until the age of 7 but the UK it is different children have to start age 5. The most common starting age in the UK is age 4. It is evident that Sweden has a positive outlook from the curriculum point of view. Their approach around play to aid learning and development is very similar to the curriculum in England. However Sweden adopt play in a more traditional approach to aid the child initiated learning. Whereas the UK look at progress academically in the classroom and play is a small part of the curriculum. Sweden as well as the UK enforce outdoor learning as part of the curriculum and both countries feel it is very important. Sweden also have a strong partnership with parents when it comes to the curriculum as they have an input into what their child learns in the preschool, and the UK have a working partnership with parents in the way of discussions of assessment results and how to assist learning in the home where as Sweden parents seem a lot more hands on with the school day and the curriculum. The PISA results from 2018 show that Sweden is ahead of the UK in Maths and Reading and behind in Science. Even though children don’t legally start school in Sweden until the age of 7 it is clear to see educationally it has not affected the children academically in Maths and Reading etc, they are slightly behind on Science. Child’s rights are also evident through both curriculum represented by the UNCRC. </a:t>
            </a:r>
            <a:endParaRPr lang="en-US" sz="1700" dirty="0"/>
          </a:p>
        </p:txBody>
      </p:sp>
    </p:spTree>
    <p:extLst>
      <p:ext uri="{BB962C8B-B14F-4D97-AF65-F5344CB8AC3E}">
        <p14:creationId xmlns:p14="http://schemas.microsoft.com/office/powerpoint/2010/main" val="1383551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A1B0-B036-AF4F-A069-3CCC3E509907}"/>
              </a:ext>
            </a:extLst>
          </p:cNvPr>
          <p:cNvSpPr>
            <a:spLocks noGrp="1"/>
          </p:cNvSpPr>
          <p:nvPr>
            <p:ph type="title"/>
          </p:nvPr>
        </p:nvSpPr>
        <p:spPr/>
        <p:txBody>
          <a:bodyPr/>
          <a:lstStyle/>
          <a:p>
            <a:r>
              <a:rPr lang="en-GB" dirty="0"/>
              <a:t>Conclusion continued</a:t>
            </a:r>
            <a:endParaRPr lang="en-US" dirty="0"/>
          </a:p>
        </p:txBody>
      </p:sp>
      <p:sp>
        <p:nvSpPr>
          <p:cNvPr id="3" name="Content Placeholder 2">
            <a:extLst>
              <a:ext uri="{FF2B5EF4-FFF2-40B4-BE49-F238E27FC236}">
                <a16:creationId xmlns:a16="http://schemas.microsoft.com/office/drawing/2014/main" id="{2D728CE5-2AF0-7548-96A0-0620B1A4A00B}"/>
              </a:ext>
            </a:extLst>
          </p:cNvPr>
          <p:cNvSpPr>
            <a:spLocks noGrp="1"/>
          </p:cNvSpPr>
          <p:nvPr>
            <p:ph idx="1"/>
          </p:nvPr>
        </p:nvSpPr>
        <p:spPr/>
        <p:txBody>
          <a:bodyPr/>
          <a:lstStyle/>
          <a:p>
            <a:pPr marL="0" indent="0">
              <a:buNone/>
            </a:pPr>
            <a:r>
              <a:rPr lang="en-GB" dirty="0"/>
              <a:t>The teacher represent a role model in both curriculums it is more formal in the UK as a mark of authority and respect the teacher is known as Miss/Mrs/Mr etc where as in Sweden the pre-school adopt a more friendlier reception and teacher is called by their name and joins the children around the table for lunch.</a:t>
            </a:r>
          </a:p>
          <a:p>
            <a:pPr marL="0" indent="0">
              <a:buNone/>
            </a:pPr>
            <a:endParaRPr lang="en-GB" dirty="0"/>
          </a:p>
          <a:p>
            <a:pPr marL="0" indent="0">
              <a:buNone/>
            </a:pPr>
            <a:r>
              <a:rPr lang="en-GB" dirty="0">
                <a:hlinkClick r:id="rId2"/>
              </a:rPr>
              <a:t>https://</a:t>
            </a:r>
            <a:r>
              <a:rPr lang="en-GB" dirty="0" err="1">
                <a:hlinkClick r:id="rId2"/>
              </a:rPr>
              <a:t>web.microsoftstream.com</a:t>
            </a:r>
            <a:r>
              <a:rPr lang="en-GB" dirty="0">
                <a:hlinkClick r:id="rId2"/>
              </a:rPr>
              <a:t>/video/4526ef99-de43-469f-a9cb-10f7de41f23f/?autoplay=true&amp;app=</a:t>
            </a:r>
            <a:r>
              <a:rPr lang="en-GB" dirty="0" err="1">
                <a:hlinkClick r:id="rId2"/>
              </a:rPr>
              <a:t>microsoftteams</a:t>
            </a:r>
            <a:r>
              <a:rPr lang="en-GB" dirty="0">
                <a:hlinkClick r:id="rId2"/>
              </a:rPr>
              <a:t>&amp;</a:t>
            </a:r>
            <a:r>
              <a:rPr lang="en-GB" dirty="0" err="1">
                <a:hlinkClick r:id="rId2"/>
              </a:rPr>
              <a:t>showinfo</a:t>
            </a:r>
            <a:r>
              <a:rPr lang="en-GB">
                <a:hlinkClick r:id="rId2"/>
              </a:rPr>
              <a:t>=false</a:t>
            </a:r>
            <a:endParaRPr lang="en-US" dirty="0"/>
          </a:p>
        </p:txBody>
      </p:sp>
    </p:spTree>
    <p:extLst>
      <p:ext uri="{BB962C8B-B14F-4D97-AF65-F5344CB8AC3E}">
        <p14:creationId xmlns:p14="http://schemas.microsoft.com/office/powerpoint/2010/main" val="677747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8DF64-E8E7-0C48-A129-53A25B36CEF4}"/>
              </a:ext>
            </a:extLst>
          </p:cNvPr>
          <p:cNvSpPr>
            <a:spLocks noGrp="1"/>
          </p:cNvSpPr>
          <p:nvPr>
            <p:ph type="title"/>
          </p:nvPr>
        </p:nvSpPr>
        <p:spPr>
          <a:xfrm>
            <a:off x="1938555" y="223701"/>
            <a:ext cx="7958331" cy="660319"/>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DB6E983F-AD76-754B-8110-6481904933FB}"/>
              </a:ext>
            </a:extLst>
          </p:cNvPr>
          <p:cNvSpPr>
            <a:spLocks noGrp="1"/>
          </p:cNvSpPr>
          <p:nvPr>
            <p:ph idx="1"/>
          </p:nvPr>
        </p:nvSpPr>
        <p:spPr>
          <a:xfrm>
            <a:off x="1610707" y="884019"/>
            <a:ext cx="9497967" cy="5864411"/>
          </a:xfrm>
        </p:spPr>
        <p:txBody>
          <a:bodyPr>
            <a:normAutofit fontScale="85000" lnSpcReduction="20000"/>
          </a:bodyPr>
          <a:lstStyle/>
          <a:p>
            <a:pPr marL="0" indent="0">
              <a:buNone/>
            </a:pPr>
            <a:endParaRPr lang="en-GB" dirty="0"/>
          </a:p>
          <a:p>
            <a:pPr marL="0" indent="0">
              <a:buNone/>
            </a:pPr>
            <a:endParaRPr lang="en-GB" dirty="0"/>
          </a:p>
          <a:p>
            <a:pPr marL="0" indent="0">
              <a:buNone/>
            </a:pPr>
            <a:r>
              <a:rPr lang="en-GB" dirty="0"/>
              <a:t> </a:t>
            </a:r>
            <a:r>
              <a:rPr lang="en-GB" dirty="0" err="1"/>
              <a:t>Skolverket</a:t>
            </a:r>
            <a:r>
              <a:rPr lang="en-GB" dirty="0"/>
              <a:t> (2018) </a:t>
            </a:r>
            <a:r>
              <a:rPr lang="en-GB" i="1" dirty="0"/>
              <a:t>curriculum for the preschool. </a:t>
            </a:r>
            <a:r>
              <a:rPr lang="en-GB" dirty="0"/>
              <a:t>Available at: </a:t>
            </a:r>
            <a:r>
              <a:rPr lang="en-GB" dirty="0">
                <a:hlinkClick r:id="rId2"/>
              </a:rPr>
              <a:t>https://</a:t>
            </a:r>
            <a:r>
              <a:rPr lang="en-GB" dirty="0" err="1">
                <a:hlinkClick r:id="rId2"/>
              </a:rPr>
              <a:t>www.skolverket.se</a:t>
            </a:r>
            <a:r>
              <a:rPr lang="en-GB" dirty="0">
                <a:hlinkClick r:id="rId2"/>
              </a:rPr>
              <a:t>/download/18.6bfaca41169863e6a65d897/1553968298535/pdf4049.pdf2019</a:t>
            </a:r>
            <a:r>
              <a:rPr lang="en-GB" dirty="0"/>
              <a:t>  (Accessed: 19</a:t>
            </a:r>
            <a:r>
              <a:rPr lang="en-GB" baseline="30000" dirty="0"/>
              <a:t>th</a:t>
            </a:r>
            <a:r>
              <a:rPr lang="en-GB" dirty="0"/>
              <a:t> November)</a:t>
            </a:r>
          </a:p>
          <a:p>
            <a:pPr marL="0" indent="0">
              <a:buNone/>
            </a:pPr>
            <a:r>
              <a:rPr lang="en-GB" dirty="0">
                <a:hlinkClick r:id="rId3"/>
              </a:rPr>
              <a:t>ECEC (2020). </a:t>
            </a:r>
            <a:r>
              <a:rPr lang="en-GB" i="1" dirty="0">
                <a:hlinkClick r:id="rId3"/>
              </a:rPr>
              <a:t>Early childhood and care. Available at: </a:t>
            </a:r>
            <a:r>
              <a:rPr lang="en-US" dirty="0">
                <a:hlinkClick r:id="rId3"/>
              </a:rPr>
              <a:t>https://</a:t>
            </a:r>
            <a:r>
              <a:rPr lang="en-US" dirty="0" err="1">
                <a:hlinkClick r:id="rId3"/>
              </a:rPr>
              <a:t>eacea.ec.europa.eu</a:t>
            </a:r>
            <a:r>
              <a:rPr lang="en-US" dirty="0">
                <a:hlinkClick r:id="rId3"/>
              </a:rPr>
              <a:t>/national-policies/eurydice/content/early-childhood-education-and-care-80_en</a:t>
            </a:r>
            <a:r>
              <a:rPr lang="en-GB" dirty="0"/>
              <a:t> (Accessed: 20</a:t>
            </a:r>
            <a:r>
              <a:rPr lang="en-GB" baseline="30000" dirty="0"/>
              <a:t>th</a:t>
            </a:r>
            <a:r>
              <a:rPr lang="en-GB" dirty="0"/>
              <a:t> November 2020). </a:t>
            </a:r>
          </a:p>
          <a:p>
            <a:pPr marL="0" indent="0">
              <a:buNone/>
            </a:pPr>
            <a:r>
              <a:rPr lang="en-GB" dirty="0">
                <a:hlinkClick r:id="rId4"/>
              </a:rPr>
              <a:t>The guardian (2008) </a:t>
            </a:r>
            <a:r>
              <a:rPr lang="en-GB" i="1" dirty="0">
                <a:hlinkClick r:id="rId4"/>
              </a:rPr>
              <a:t>play, the swedish way. </a:t>
            </a:r>
            <a:r>
              <a:rPr lang="en-GB" dirty="0">
                <a:hlinkClick r:id="rId4"/>
              </a:rPr>
              <a:t>Available at: </a:t>
            </a:r>
            <a:r>
              <a:rPr lang="en-US" dirty="0">
                <a:hlinkClick r:id="rId4"/>
              </a:rPr>
              <a:t>https://</a:t>
            </a:r>
            <a:r>
              <a:rPr lang="en-US" dirty="0" err="1">
                <a:hlinkClick r:id="rId4"/>
              </a:rPr>
              <a:t>www.theguardian.com</a:t>
            </a:r>
            <a:r>
              <a:rPr lang="en-US" dirty="0">
                <a:hlinkClick r:id="rId4"/>
              </a:rPr>
              <a:t>/society/2008/mar/11/children</a:t>
            </a:r>
            <a:r>
              <a:rPr lang="en-GB" dirty="0"/>
              <a:t> (Accessed: 18</a:t>
            </a:r>
            <a:r>
              <a:rPr lang="en-GB" baseline="30000" dirty="0"/>
              <a:t>th</a:t>
            </a:r>
            <a:r>
              <a:rPr lang="en-GB" dirty="0"/>
              <a:t> November 2020).</a:t>
            </a:r>
          </a:p>
          <a:p>
            <a:pPr marL="0" indent="0">
              <a:buNone/>
            </a:pPr>
            <a:r>
              <a:rPr lang="en-GB" dirty="0">
                <a:hlinkClick r:id="rId5"/>
              </a:rPr>
              <a:t>Depart for education (2017) </a:t>
            </a:r>
            <a:r>
              <a:rPr lang="en-GB" i="1" dirty="0">
                <a:hlinkClick r:id="rId5"/>
              </a:rPr>
              <a:t>Framework for early years </a:t>
            </a:r>
            <a:r>
              <a:rPr lang="en-GB" i="1" dirty="0" err="1">
                <a:hlinkClick r:id="rId5"/>
              </a:rPr>
              <a:t>founation</a:t>
            </a:r>
            <a:r>
              <a:rPr lang="en-GB" i="1" dirty="0">
                <a:hlinkClick r:id="rId5"/>
              </a:rPr>
              <a:t> stage. </a:t>
            </a:r>
            <a:r>
              <a:rPr lang="en-GB" dirty="0">
                <a:hlinkClick r:id="rId5"/>
              </a:rPr>
              <a:t>Available at: </a:t>
            </a:r>
            <a:r>
              <a:rPr lang="en-US" dirty="0">
                <a:hlinkClick r:id="rId5"/>
              </a:rPr>
              <a:t>https://assets.publishing.service.gov.uk/government/uploads/system/uploads/attachment_data/file/596629/EYFS_STATUTORY_FRAMEWORK_2017.pdf#page3</a:t>
            </a:r>
            <a:r>
              <a:rPr lang="en-GB" dirty="0"/>
              <a:t> (Accessed: 16</a:t>
            </a:r>
            <a:r>
              <a:rPr lang="en-GB" baseline="30000" dirty="0"/>
              <a:t>th</a:t>
            </a:r>
            <a:r>
              <a:rPr lang="en-GB" dirty="0"/>
              <a:t> November 2020). </a:t>
            </a:r>
          </a:p>
          <a:p>
            <a:pPr marL="0" indent="0">
              <a:buNone/>
            </a:pPr>
            <a:r>
              <a:rPr lang="en-GB" dirty="0"/>
              <a:t>Alvestad et al, (1999). “A comparison of the national preschool curricula in Norway and Sweden” </a:t>
            </a:r>
            <a:r>
              <a:rPr lang="en-GB" dirty="0">
                <a:hlinkClick r:id="rId6"/>
              </a:rPr>
              <a:t>https://</a:t>
            </a:r>
            <a:r>
              <a:rPr lang="en-GB" dirty="0" err="1">
                <a:hlinkClick r:id="rId6"/>
              </a:rPr>
              <a:t>files.eric.ed.gov</a:t>
            </a:r>
            <a:r>
              <a:rPr lang="en-GB" dirty="0">
                <a:hlinkClick r:id="rId6"/>
              </a:rPr>
              <a:t>/</a:t>
            </a:r>
            <a:r>
              <a:rPr lang="en-GB" dirty="0" err="1">
                <a:hlinkClick r:id="rId6"/>
              </a:rPr>
              <a:t>fulltext</a:t>
            </a:r>
            <a:r>
              <a:rPr lang="en-GB" dirty="0">
                <a:hlinkClick r:id="rId6"/>
              </a:rPr>
              <a:t>/ED435502.pdf</a:t>
            </a:r>
            <a:r>
              <a:rPr lang="en-GB" dirty="0"/>
              <a:t> Accessed 21st November 2020.</a:t>
            </a:r>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105978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D33C-CDBF-C04B-97C7-FC2F1F4B645B}"/>
              </a:ext>
            </a:extLst>
          </p:cNvPr>
          <p:cNvSpPr>
            <a:spLocks noGrp="1"/>
          </p:cNvSpPr>
          <p:nvPr>
            <p:ph type="title"/>
          </p:nvPr>
        </p:nvSpPr>
        <p:spPr>
          <a:xfrm>
            <a:off x="2611808" y="171824"/>
            <a:ext cx="7958331" cy="525431"/>
          </a:xfrm>
        </p:spPr>
        <p:txBody>
          <a:bodyPr>
            <a:normAutofit fontScale="90000"/>
          </a:bodyPr>
          <a:lstStyle/>
          <a:p>
            <a:r>
              <a:rPr lang="en-GB" dirty="0"/>
              <a:t>References </a:t>
            </a:r>
            <a:endParaRPr lang="en-US" dirty="0"/>
          </a:p>
        </p:txBody>
      </p:sp>
      <p:sp>
        <p:nvSpPr>
          <p:cNvPr id="3" name="Content Placeholder 2">
            <a:extLst>
              <a:ext uri="{FF2B5EF4-FFF2-40B4-BE49-F238E27FC236}">
                <a16:creationId xmlns:a16="http://schemas.microsoft.com/office/drawing/2014/main" id="{98C939BB-10E4-E343-85EB-948CD30EAC81}"/>
              </a:ext>
            </a:extLst>
          </p:cNvPr>
          <p:cNvSpPr>
            <a:spLocks noGrp="1"/>
          </p:cNvSpPr>
          <p:nvPr>
            <p:ph idx="1"/>
          </p:nvPr>
        </p:nvSpPr>
        <p:spPr>
          <a:xfrm>
            <a:off x="1108137" y="697255"/>
            <a:ext cx="9462002" cy="5988921"/>
          </a:xfrm>
        </p:spPr>
        <p:txBody>
          <a:bodyPr>
            <a:normAutofit fontScale="92500" lnSpcReduction="20000"/>
          </a:bodyPr>
          <a:lstStyle/>
          <a:p>
            <a:pPr marL="0" indent="0">
              <a:buNone/>
            </a:pPr>
            <a:r>
              <a:rPr lang="en-GB" dirty="0" err="1">
                <a:hlinkClick r:id="rId2"/>
              </a:rPr>
              <a:t>Ozar</a:t>
            </a:r>
            <a:r>
              <a:rPr lang="en-GB" dirty="0">
                <a:hlinkClick r:id="rId2"/>
              </a:rPr>
              <a:t> M (2012) “International Journal of business and social science” </a:t>
            </a:r>
            <a:r>
              <a:rPr lang="en-GB" i="1" dirty="0">
                <a:hlinkClick r:id="rId2"/>
              </a:rPr>
              <a:t>curriculum of pre-school education: swedish approach, </a:t>
            </a:r>
            <a:r>
              <a:rPr lang="en-GB" dirty="0">
                <a:hlinkClick r:id="rId2"/>
              </a:rPr>
              <a:t>3, pp. 22. </a:t>
            </a:r>
            <a:r>
              <a:rPr lang="en-US" dirty="0">
                <a:hlinkClick r:id="rId3"/>
              </a:rPr>
              <a:t>http://</a:t>
            </a:r>
            <a:r>
              <a:rPr lang="en-US" dirty="0" err="1">
                <a:hlinkClick r:id="rId3"/>
              </a:rPr>
              <a:t>www.ijbssnet.com</a:t>
            </a:r>
            <a:r>
              <a:rPr lang="en-US" dirty="0">
                <a:hlinkClick r:id="rId3"/>
              </a:rPr>
              <a:t>/journals/Vol_3_No_22_Special_Issue_November_2012/22.pdf</a:t>
            </a:r>
            <a:r>
              <a:rPr lang="en-GB" dirty="0">
                <a:hlinkClick r:id="rId3"/>
              </a:rPr>
              <a:t> Accessed 20th November 2020</a:t>
            </a:r>
            <a:r>
              <a:rPr lang="en-GB" dirty="0"/>
              <a:t>. </a:t>
            </a:r>
          </a:p>
          <a:p>
            <a:pPr marL="0" indent="0">
              <a:buNone/>
            </a:pPr>
            <a:r>
              <a:rPr lang="en-GB" dirty="0">
                <a:hlinkClick r:id="rId4"/>
              </a:rPr>
              <a:t>Taylor and </a:t>
            </a:r>
            <a:r>
              <a:rPr lang="en-GB" dirty="0" err="1">
                <a:hlinkClick r:id="rId4"/>
              </a:rPr>
              <a:t>francis</a:t>
            </a:r>
            <a:r>
              <a:rPr lang="en-GB" dirty="0">
                <a:hlinkClick r:id="rId4"/>
              </a:rPr>
              <a:t> online (2019) </a:t>
            </a:r>
            <a:r>
              <a:rPr lang="en-GB" i="1" dirty="0" err="1">
                <a:hlinkClick r:id="rId4"/>
              </a:rPr>
              <a:t>preschhol</a:t>
            </a:r>
            <a:r>
              <a:rPr lang="en-GB" i="1" dirty="0">
                <a:hlinkClick r:id="rId4"/>
              </a:rPr>
              <a:t> and home partnership in sweden. </a:t>
            </a:r>
            <a:r>
              <a:rPr lang="en-GB" dirty="0">
                <a:hlinkClick r:id="rId4"/>
              </a:rPr>
              <a:t>Available at: </a:t>
            </a:r>
            <a:r>
              <a:rPr lang="en-US" dirty="0">
                <a:hlinkClick r:id="rId4"/>
              </a:rPr>
              <a:t>https://</a:t>
            </a:r>
            <a:r>
              <a:rPr lang="en-US" dirty="0" err="1">
                <a:hlinkClick r:id="rId4"/>
              </a:rPr>
              <a:t>www.tandfonline.com</a:t>
            </a:r>
            <a:r>
              <a:rPr lang="en-US" dirty="0">
                <a:hlinkClick r:id="rId4"/>
              </a:rPr>
              <a:t>/</a:t>
            </a:r>
            <a:r>
              <a:rPr lang="en-US" dirty="0" err="1">
                <a:hlinkClick r:id="rId4"/>
              </a:rPr>
              <a:t>doi</a:t>
            </a:r>
            <a:r>
              <a:rPr lang="en-US" dirty="0">
                <a:hlinkClick r:id="rId4"/>
              </a:rPr>
              <a:t>/full/10.1080/03004430.2019.1673385</a:t>
            </a:r>
            <a:r>
              <a:rPr lang="en-GB" dirty="0"/>
              <a:t> (Accessed 20</a:t>
            </a:r>
            <a:r>
              <a:rPr lang="en-GB" baseline="30000" dirty="0"/>
              <a:t>th</a:t>
            </a:r>
            <a:r>
              <a:rPr lang="en-GB" dirty="0"/>
              <a:t> November 2020). </a:t>
            </a:r>
          </a:p>
          <a:p>
            <a:pPr marL="0" indent="0">
              <a:buNone/>
            </a:pPr>
            <a:r>
              <a:rPr lang="en-GB" dirty="0">
                <a:hlinkClick r:id="rId5"/>
              </a:rPr>
              <a:t>The structure of the european education systems. (2014/15). Available at: </a:t>
            </a:r>
            <a:r>
              <a:rPr lang="en-US" dirty="0">
                <a:hlinkClick r:id="rId5"/>
              </a:rPr>
              <a:t>https://</a:t>
            </a:r>
            <a:r>
              <a:rPr lang="en-US" dirty="0" err="1">
                <a:hlinkClick r:id="rId5"/>
              </a:rPr>
              <a:t>www.spsm.se</a:t>
            </a:r>
            <a:r>
              <a:rPr lang="en-US" dirty="0">
                <a:hlinkClick r:id="rId5"/>
              </a:rPr>
              <a:t>/</a:t>
            </a:r>
            <a:r>
              <a:rPr lang="en-US" dirty="0" err="1">
                <a:hlinkClick r:id="rId5"/>
              </a:rPr>
              <a:t>globalassets</a:t>
            </a:r>
            <a:r>
              <a:rPr lang="en-US" dirty="0">
                <a:hlinkClick r:id="rId5"/>
              </a:rPr>
              <a:t>/</a:t>
            </a:r>
            <a:r>
              <a:rPr lang="en-US" dirty="0" err="1">
                <a:hlinkClick r:id="rId5"/>
              </a:rPr>
              <a:t>uppsatser</a:t>
            </a:r>
            <a:r>
              <a:rPr lang="en-US" dirty="0">
                <a:hlinkClick r:id="rId5"/>
              </a:rPr>
              <a:t>/</a:t>
            </a:r>
            <a:r>
              <a:rPr lang="en-US" dirty="0" err="1">
                <a:hlinkClick r:id="rId5"/>
              </a:rPr>
              <a:t>uppsatser1</a:t>
            </a:r>
            <a:r>
              <a:rPr lang="en-US" dirty="0">
                <a:hlinkClick r:id="rId5"/>
              </a:rPr>
              <a:t>/the-education-structure-in-sweden.pdf</a:t>
            </a:r>
            <a:r>
              <a:rPr lang="en-GB" dirty="0"/>
              <a:t> (Accessed: 19</a:t>
            </a:r>
            <a:r>
              <a:rPr lang="en-GB" baseline="30000" dirty="0"/>
              <a:t>th</a:t>
            </a:r>
            <a:r>
              <a:rPr lang="en-GB" dirty="0"/>
              <a:t> November 2020). </a:t>
            </a:r>
          </a:p>
          <a:p>
            <a:pPr marL="0" indent="0">
              <a:buNone/>
            </a:pPr>
            <a:r>
              <a:rPr lang="en-GB" dirty="0">
                <a:hlinkClick r:id="rId6"/>
              </a:rPr>
              <a:t>Kirsty. (2014) ‘Sweden vs UK Early years’ Available at: </a:t>
            </a:r>
            <a:r>
              <a:rPr lang="en-US" dirty="0">
                <a:hlinkClick r:id="rId6"/>
              </a:rPr>
              <a:t>https://blogs.glowscotland.org.uk/</a:t>
            </a:r>
            <a:r>
              <a:rPr lang="en-US" dirty="0" err="1">
                <a:hlinkClick r:id="rId6"/>
              </a:rPr>
              <a:t>glowblogs</a:t>
            </a:r>
            <a:r>
              <a:rPr lang="en-US" dirty="0">
                <a:hlinkClick r:id="rId6"/>
              </a:rPr>
              <a:t>/</a:t>
            </a:r>
            <a:r>
              <a:rPr lang="en-US" dirty="0" err="1">
                <a:hlinkClick r:id="rId6"/>
              </a:rPr>
              <a:t>kguodeportfolio</a:t>
            </a:r>
            <a:r>
              <a:rPr lang="en-US" dirty="0">
                <a:hlinkClick r:id="rId6"/>
              </a:rPr>
              <a:t>/2015/10/02/sweden-vs-uk-early-years/</a:t>
            </a:r>
            <a:r>
              <a:rPr lang="en-GB" dirty="0"/>
              <a:t> (Accessed 20</a:t>
            </a:r>
            <a:r>
              <a:rPr lang="en-GB" baseline="30000" dirty="0"/>
              <a:t>th</a:t>
            </a:r>
            <a:r>
              <a:rPr lang="en-GB" dirty="0"/>
              <a:t> November). </a:t>
            </a:r>
          </a:p>
          <a:p>
            <a:pPr marL="0" indent="0">
              <a:buNone/>
            </a:pPr>
            <a:r>
              <a:rPr lang="en-GB" dirty="0" err="1">
                <a:hlinkClick r:id="rId7"/>
              </a:rPr>
              <a:t>Smantha</a:t>
            </a:r>
            <a:r>
              <a:rPr lang="en-GB" dirty="0">
                <a:hlinkClick r:id="rId7"/>
              </a:rPr>
              <a:t>. (2015) ‘Differences between Sweden and UK’ Available at: </a:t>
            </a:r>
            <a:r>
              <a:rPr lang="en-US" dirty="0">
                <a:hlinkClick r:id="rId7"/>
              </a:rPr>
              <a:t>https://blogs.glowscotland.org.uk/</a:t>
            </a:r>
            <a:r>
              <a:rPr lang="en-US" dirty="0" err="1">
                <a:hlinkClick r:id="rId7"/>
              </a:rPr>
              <a:t>glowblogs</a:t>
            </a:r>
            <a:r>
              <a:rPr lang="en-US" dirty="0">
                <a:hlinkClick r:id="rId7"/>
              </a:rPr>
              <a:t>/</a:t>
            </a:r>
            <a:r>
              <a:rPr lang="en-US" dirty="0" err="1">
                <a:hlinkClick r:id="rId7"/>
              </a:rPr>
              <a:t>ssmuodeportfolio1</a:t>
            </a:r>
            <a:r>
              <a:rPr lang="en-US" dirty="0">
                <a:hlinkClick r:id="rId7"/>
              </a:rPr>
              <a:t>/2015/10/22/differences-between-sweden-and-uk/</a:t>
            </a:r>
            <a:r>
              <a:rPr lang="en-GB" dirty="0"/>
              <a:t> (Accessed 21</a:t>
            </a:r>
            <a:r>
              <a:rPr lang="en-GB" baseline="30000" dirty="0"/>
              <a:t>st</a:t>
            </a:r>
            <a:r>
              <a:rPr lang="en-GB" dirty="0"/>
              <a:t> November 2020). </a:t>
            </a:r>
          </a:p>
          <a:p>
            <a:pPr marL="0" indent="0">
              <a:buNone/>
            </a:pPr>
            <a:endParaRPr lang="en-US" dirty="0"/>
          </a:p>
        </p:txBody>
      </p:sp>
    </p:spTree>
    <p:extLst>
      <p:ext uri="{BB962C8B-B14F-4D97-AF65-F5344CB8AC3E}">
        <p14:creationId xmlns:p14="http://schemas.microsoft.com/office/powerpoint/2010/main" val="320481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AD32-DE4C-8342-AF00-59C1393B16D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362EA63C-8A2C-5646-85A8-5C3A230424AB}"/>
              </a:ext>
            </a:extLst>
          </p:cNvPr>
          <p:cNvSpPr>
            <a:spLocks noGrp="1"/>
          </p:cNvSpPr>
          <p:nvPr>
            <p:ph idx="1"/>
          </p:nvPr>
        </p:nvSpPr>
        <p:spPr>
          <a:xfrm>
            <a:off x="1120588" y="1058333"/>
            <a:ext cx="9449551" cy="5615392"/>
          </a:xfrm>
        </p:spPr>
        <p:txBody>
          <a:bodyPr>
            <a:normAutofit/>
          </a:bodyPr>
          <a:lstStyle/>
          <a:p>
            <a:pPr marL="0" indent="0">
              <a:buNone/>
            </a:pPr>
            <a:r>
              <a:rPr lang="en-GB" dirty="0">
                <a:hlinkClick r:id="rId2"/>
              </a:rPr>
              <a:t>Quality matters in early childhood education and care sweden 2013. Available at: http://www.oecd.org/education/school/SWEDEN%20policy%20profile%20-%20published%2005-02-2013.pdf</a:t>
            </a:r>
            <a:r>
              <a:rPr lang="en-GB" dirty="0"/>
              <a:t> (Accessed 21</a:t>
            </a:r>
            <a:r>
              <a:rPr lang="en-GB" baseline="30000" dirty="0"/>
              <a:t>st</a:t>
            </a:r>
            <a:r>
              <a:rPr lang="en-GB" dirty="0"/>
              <a:t> November 2020).</a:t>
            </a:r>
            <a:endParaRPr lang="en-GB" dirty="0">
              <a:hlinkClick r:id="rId3"/>
            </a:endParaRPr>
          </a:p>
          <a:p>
            <a:pPr marL="0" indent="0">
              <a:buNone/>
            </a:pPr>
            <a:r>
              <a:rPr lang="en-GB" dirty="0">
                <a:hlinkClick r:id="rId4"/>
              </a:rPr>
              <a:t>Pisa (2018). </a:t>
            </a:r>
            <a:r>
              <a:rPr lang="en-GB" i="1" dirty="0">
                <a:hlinkClick r:id="rId4"/>
              </a:rPr>
              <a:t>Worldwide ranking. </a:t>
            </a:r>
            <a:r>
              <a:rPr lang="en-GB" dirty="0">
                <a:hlinkClick r:id="rId4"/>
              </a:rPr>
              <a:t>Available at: </a:t>
            </a:r>
            <a:r>
              <a:rPr lang="en-US" dirty="0">
                <a:hlinkClick r:id="rId4"/>
              </a:rPr>
              <a:t>https://</a:t>
            </a:r>
            <a:r>
              <a:rPr lang="en-US" dirty="0" err="1">
                <a:hlinkClick r:id="rId4"/>
              </a:rPr>
              <a:t>factsmaps.com</a:t>
            </a:r>
            <a:r>
              <a:rPr lang="en-US" dirty="0">
                <a:hlinkClick r:id="rId4"/>
              </a:rPr>
              <a:t>/pisa-2018-worldwide-ranking-average-score-of-mathematics-science-reading/</a:t>
            </a:r>
            <a:r>
              <a:rPr lang="en-GB" dirty="0"/>
              <a:t> (Accessed 21</a:t>
            </a:r>
            <a:r>
              <a:rPr lang="en-GB" baseline="30000" dirty="0"/>
              <a:t>st</a:t>
            </a:r>
            <a:r>
              <a:rPr lang="en-GB" dirty="0"/>
              <a:t> November 2020). </a:t>
            </a:r>
            <a:endParaRPr lang="en-GB" dirty="0">
              <a:hlinkClick r:id="rId3"/>
            </a:endParaRPr>
          </a:p>
          <a:p>
            <a:pPr marL="0" indent="0">
              <a:buNone/>
            </a:pPr>
            <a:r>
              <a:rPr lang="en-GB" dirty="0"/>
              <a:t>UNCRC (1990) </a:t>
            </a:r>
            <a:r>
              <a:rPr lang="en-GB" i="1" dirty="0"/>
              <a:t>United Nations convention on the rights of the child. </a:t>
            </a:r>
            <a:r>
              <a:rPr lang="en-GB" dirty="0"/>
              <a:t>Available at: </a:t>
            </a:r>
            <a:r>
              <a:rPr lang="en-GB" dirty="0">
                <a:hlinkClick r:id="rId5"/>
              </a:rPr>
              <a:t>https://www.google.com/amp/s/</a:t>
            </a:r>
            <a:r>
              <a:rPr lang="en-GB" dirty="0" err="1">
                <a:hlinkClick r:id="rId5"/>
              </a:rPr>
              <a:t>www.unicef.org.uk</a:t>
            </a:r>
            <a:r>
              <a:rPr lang="en-GB" dirty="0">
                <a:hlinkClick r:id="rId5"/>
              </a:rPr>
              <a:t>/what-we-do/un-convention-child-rights/amp/</a:t>
            </a:r>
            <a:r>
              <a:rPr lang="en-GB" dirty="0"/>
              <a:t> (Accessed: 18</a:t>
            </a:r>
            <a:r>
              <a:rPr lang="en-GB" baseline="30000" dirty="0"/>
              <a:t>th</a:t>
            </a:r>
            <a:r>
              <a:rPr lang="en-GB" dirty="0"/>
              <a:t> November 2020). </a:t>
            </a:r>
          </a:p>
          <a:p>
            <a:pPr marL="0" indent="0">
              <a:buNone/>
            </a:pPr>
            <a:r>
              <a:rPr lang="en-GB" dirty="0"/>
              <a:t> </a:t>
            </a:r>
          </a:p>
        </p:txBody>
      </p:sp>
    </p:spTree>
    <p:extLst>
      <p:ext uri="{BB962C8B-B14F-4D97-AF65-F5344CB8AC3E}">
        <p14:creationId xmlns:p14="http://schemas.microsoft.com/office/powerpoint/2010/main" val="1981639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Madison</vt:lpstr>
      <vt:lpstr>The Swedish Early Years curriculum vs The Foundation Stage</vt:lpstr>
      <vt:lpstr>Introduction </vt:lpstr>
      <vt:lpstr>PowerPoint Presentation</vt:lpstr>
      <vt:lpstr>Early childhood education and care (2020)</vt:lpstr>
      <vt:lpstr>ECEC continued  critical learning  areas</vt:lpstr>
      <vt:lpstr>Early years Curriculum in Sweden (Förskolan)</vt:lpstr>
      <vt:lpstr>Early years curriculum in Sweden </vt:lpstr>
      <vt:lpstr>Sweden pre-school</vt:lpstr>
      <vt:lpstr>Sweden preschool values and mission</vt:lpstr>
      <vt:lpstr>Missions continued</vt:lpstr>
      <vt:lpstr>Parental involvement in sweden</vt:lpstr>
      <vt:lpstr>Foundation stage England </vt:lpstr>
      <vt:lpstr>Foundation stage </vt:lpstr>
      <vt:lpstr>Foundation stage continued </vt:lpstr>
      <vt:lpstr>Foundation stage continued </vt:lpstr>
      <vt:lpstr>Foundation Stage Assessment</vt:lpstr>
      <vt:lpstr>Parental involvement in Foundation Stage</vt:lpstr>
      <vt:lpstr>PISA RESULTS 2018</vt:lpstr>
      <vt:lpstr>Results of both curriculums </vt:lpstr>
      <vt:lpstr>Results continued </vt:lpstr>
      <vt:lpstr>Conclusion </vt:lpstr>
      <vt:lpstr>Conclusion continued</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Swedish early years curriculum vs The foundation Stage</dc:title>
  <dc:creator>Amanda Valerie Howland (1803422)</dc:creator>
  <cp:lastModifiedBy>Amanda Valerie Howland (1803422)</cp:lastModifiedBy>
  <cp:revision>5</cp:revision>
  <dcterms:created xsi:type="dcterms:W3CDTF">2020-11-12T11:30:19Z</dcterms:created>
  <dcterms:modified xsi:type="dcterms:W3CDTF">2020-11-23T19:42:46Z</dcterms:modified>
</cp:coreProperties>
</file>