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41" d="100"/>
          <a:sy n="41" d="100"/>
        </p:scale>
        <p:origin x="66" y="16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BA42C-5D8A-429F-9E64-88B84F144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FD6699-86FD-4924-8072-59628CE102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3CC04E-89D5-4222-9F04-EC68335A23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7D35E-D9FE-4D77-9DFC-32558C0D7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A10E3-5C40-4577-9EDE-27EE5181B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105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15757-1EB1-4E41-9474-EC104326C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AE3A1-E606-45AB-BB54-8F73BB883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9C5B3-BB09-4313-94A5-2D701C518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DAA1C-96B7-4ED4-859A-2B447CDC7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80E60-A0EC-4E32-9384-31FBA0653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83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B202E-BAC1-43F6-ADA7-7E5D40EFC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2266D-5891-480B-BAC3-618190D9C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81FBB-2985-4EE3-9AD6-89218F56B7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DD1915-A819-421D-B9E9-5FB42C447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A876E-3ED4-4D22-A9F6-5FB78BFA7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449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76234-4B85-402C-9075-ECE97CE0C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4F153-85FB-436E-8CB4-73FE5A2D67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10D28-6BCA-4865-B53B-5D6FB52AF0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505B0F-BCA1-4C68-8CB8-87EA3BEFA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CC322-7C79-47FF-A858-9C813F4C7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04305-9BC9-45C2-A2C7-D238CC078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524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830B3-F6C8-4BC7-9BEE-0083E1BFD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DB2E15-0F46-4FE8-99B4-C560CC372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8D482D-9B4B-4B89-8636-C10962F872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414CBB-B504-4BC9-98A9-B0EB5BE108B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8972D0-E5E9-4F7B-82C1-4907EAE20A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F96702-50BC-4245-8AEE-2EF67F20B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DF02C-2DE0-4323-AAC8-29AECDA3C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46D773-38BA-4AB6-A536-B4AA49E6E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409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627A6-930F-4740-A606-C879C9BC5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8BD272-25E8-4B27-98F6-553D27F5D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E97140-FD1B-4191-A017-0F1FA078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7DD24B-1D89-4DFF-BB5E-3E7946357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427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6FBB0-1494-4CD8-B769-B1EB0ECCF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1A3485-E505-4C67-875A-76DF60368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E35CD1-E64E-4158-A789-9ECA31DE22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103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39F56-CDD2-4ACE-8CDE-54D711D95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2F04A-83E2-4871-8663-7FD39033B2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241124-BF1A-4E29-A8CC-C5FB5D6086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1C515E-42DC-4A31-8931-DC116220E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132929-AA6B-4AB0-A29F-A13FBCC4B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2ED9C5-9F9F-4DC9-B961-A40618AE5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32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CDD4F-BC96-406D-B4D9-2E679C207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FE2940-B17D-446D-89B4-A3017F7B7F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7BEE62-8850-43DE-95B6-39E5B37A61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F8D8D-55CB-4611-B2C5-F1AC5E706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30FA82-FCEB-4001-9279-71111CA37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6C31A3-EA8B-4585-870F-C3D94E659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0802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80A64-D965-44C8-A084-7E8312B4E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7FA1DE-399B-4AB2-A62F-9671E82ED9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51E31-16B3-456C-B16E-2C8591D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EA831-106A-49EF-8340-E8B50F8F1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B2E84-387D-4E51-B20E-351B7F46F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513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2E6B8A-1EBC-4EAE-8290-92CA2F1130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8E6D0F-4C05-4DEC-A983-C95C45FC6E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55B85-932D-4E22-8B1A-3DC4C2C3F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7C7069-7B17-42A1-8146-A76D10647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148A2-94BB-4B9B-9052-623B98F6F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36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87887F-B61B-4A80-B05D-534AFA9A4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EEB77-7D75-40B7-BD15-6EA5632870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E45FD-2256-4FE3-826B-0CEA4D3B41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7B4E6-A51F-4131-BD2C-78971E16D268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858E5F-7E2C-4284-B809-E5BC2087C7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F1B8E-2C52-4AD4-B469-0A30D56F26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E11C1-BE4E-4876-BF80-601CA51E1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435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6BDCA6B-3C9C-4213-A0D9-30BD5F0B0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8426302" cy="6858000"/>
          </a:xfrm>
          <a:custGeom>
            <a:avLst/>
            <a:gdLst>
              <a:gd name="connsiteX0" fmla="*/ 184095 w 8426302"/>
              <a:gd name="connsiteY0" fmla="*/ 6858000 h 6858000"/>
              <a:gd name="connsiteX1" fmla="*/ 8426302 w 8426302"/>
              <a:gd name="connsiteY1" fmla="*/ 6858000 h 6858000"/>
              <a:gd name="connsiteX2" fmla="*/ 8426302 w 8426302"/>
              <a:gd name="connsiteY2" fmla="*/ 0 h 6858000"/>
              <a:gd name="connsiteX3" fmla="*/ 2743435 w 8426302"/>
              <a:gd name="connsiteY3" fmla="*/ 0 h 6858000"/>
              <a:gd name="connsiteX4" fmla="*/ 2688451 w 8426302"/>
              <a:gd name="connsiteY4" fmla="*/ 37385 h 6858000"/>
              <a:gd name="connsiteX5" fmla="*/ 0 w 8426302"/>
              <a:gd name="connsiteY5" fmla="*/ 5321277 h 6858000"/>
              <a:gd name="connsiteX6" fmla="*/ 116943 w 8426302"/>
              <a:gd name="connsiteY6" fmla="*/ 65584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26302" h="6858000">
                <a:moveTo>
                  <a:pt x="184095" y="6858000"/>
                </a:moveTo>
                <a:lnTo>
                  <a:pt x="8426302" y="6858000"/>
                </a:lnTo>
                <a:lnTo>
                  <a:pt x="8426302" y="0"/>
                </a:lnTo>
                <a:lnTo>
                  <a:pt x="2743435" y="0"/>
                </a:lnTo>
                <a:lnTo>
                  <a:pt x="2688451" y="37385"/>
                </a:lnTo>
                <a:cubicBezTo>
                  <a:pt x="1058888" y="1225893"/>
                  <a:pt x="0" y="3149927"/>
                  <a:pt x="0" y="5321277"/>
                </a:cubicBezTo>
                <a:cubicBezTo>
                  <a:pt x="0" y="5744268"/>
                  <a:pt x="40184" y="6157873"/>
                  <a:pt x="116943" y="6558484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DA12F62-867F-4684-B28B-E085D09DC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8174932" cy="6858000"/>
          </a:xfrm>
          <a:custGeom>
            <a:avLst/>
            <a:gdLst>
              <a:gd name="connsiteX0" fmla="*/ 190266 w 8174932"/>
              <a:gd name="connsiteY0" fmla="*/ 6858000 h 6858000"/>
              <a:gd name="connsiteX1" fmla="*/ 8174932 w 8174932"/>
              <a:gd name="connsiteY1" fmla="*/ 6858000 h 6858000"/>
              <a:gd name="connsiteX2" fmla="*/ 8174932 w 8174932"/>
              <a:gd name="connsiteY2" fmla="*/ 0 h 6858000"/>
              <a:gd name="connsiteX3" fmla="*/ 2944847 w 8174932"/>
              <a:gd name="connsiteY3" fmla="*/ 0 h 6858000"/>
              <a:gd name="connsiteX4" fmla="*/ 2646373 w 8174932"/>
              <a:gd name="connsiteY4" fmla="*/ 196447 h 6858000"/>
              <a:gd name="connsiteX5" fmla="*/ 0 w 8174932"/>
              <a:gd name="connsiteY5" fmla="*/ 5321277 h 6858000"/>
              <a:gd name="connsiteX6" fmla="*/ 112445 w 8174932"/>
              <a:gd name="connsiteY6" fmla="*/ 65108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74932" h="6858000">
                <a:moveTo>
                  <a:pt x="190266" y="6858000"/>
                </a:moveTo>
                <a:lnTo>
                  <a:pt x="8174932" y="6858000"/>
                </a:lnTo>
                <a:lnTo>
                  <a:pt x="8174932" y="0"/>
                </a:lnTo>
                <a:lnTo>
                  <a:pt x="2944847" y="0"/>
                </a:lnTo>
                <a:lnTo>
                  <a:pt x="2646373" y="196447"/>
                </a:lnTo>
                <a:cubicBezTo>
                  <a:pt x="1044779" y="1335395"/>
                  <a:pt x="0" y="3206327"/>
                  <a:pt x="0" y="5321277"/>
                </a:cubicBezTo>
                <a:cubicBezTo>
                  <a:pt x="0" y="5727999"/>
                  <a:pt x="38639" y="6125696"/>
                  <a:pt x="112445" y="6510898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4DC05-325C-4464-AD7C-63401A3E7B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234110"/>
            <a:ext cx="5936370" cy="3466213"/>
          </a:xfrm>
        </p:spPr>
        <p:txBody>
          <a:bodyPr anchor="b">
            <a:normAutofit/>
          </a:bodyPr>
          <a:lstStyle/>
          <a:p>
            <a:pPr algn="l"/>
            <a:r>
              <a:rPr lang="en-GB" sz="7200">
                <a:solidFill>
                  <a:srgbClr val="FFFFFF"/>
                </a:solidFill>
              </a:rPr>
              <a:t>The rise of secular histories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F61E5-028C-4E7A-B2E7-039FC88D3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180354"/>
            <a:ext cx="5649289" cy="1279978"/>
          </a:xfrm>
        </p:spPr>
        <p:txBody>
          <a:bodyPr anchor="t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Week 1</a:t>
            </a:r>
          </a:p>
        </p:txBody>
      </p:sp>
    </p:spTree>
    <p:extLst>
      <p:ext uri="{BB962C8B-B14F-4D97-AF65-F5344CB8AC3E}">
        <p14:creationId xmlns:p14="http://schemas.microsoft.com/office/powerpoint/2010/main" val="16335195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6B642-4DC5-4446-B9F7-1DBA0D0A4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Einhard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E18C5-9C37-4B2C-9F62-6C6021AB1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391507"/>
            <a:ext cx="5314543" cy="4173416"/>
          </a:xfrm>
        </p:spPr>
        <p:txBody>
          <a:bodyPr anchor="t">
            <a:normAutofit/>
          </a:bodyPr>
          <a:lstStyle/>
          <a:p>
            <a:r>
              <a:rPr lang="en-GB" sz="2400" dirty="0"/>
              <a:t>Einhard, b. 775 (</a:t>
            </a:r>
            <a:r>
              <a:rPr lang="en-GB" sz="2400" dirty="0" err="1"/>
              <a:t>ish</a:t>
            </a:r>
            <a:r>
              <a:rPr lang="en-GB" sz="2400" dirty="0"/>
              <a:t>) d. 840</a:t>
            </a:r>
          </a:p>
          <a:p>
            <a:r>
              <a:rPr lang="en-GB" sz="2400" dirty="0" err="1"/>
              <a:t>Edicated</a:t>
            </a:r>
            <a:r>
              <a:rPr lang="en-GB" sz="2400" dirty="0"/>
              <a:t> in the prestigious monastery of Fulda</a:t>
            </a:r>
          </a:p>
          <a:p>
            <a:r>
              <a:rPr lang="en-GB" sz="2400" dirty="0"/>
              <a:t>Frankish scholar and courtier</a:t>
            </a:r>
          </a:p>
          <a:p>
            <a:r>
              <a:rPr lang="en-GB" sz="2400" dirty="0"/>
              <a:t>Excellent mastery of Latin</a:t>
            </a:r>
          </a:p>
          <a:p>
            <a:r>
              <a:rPr lang="en-GB" sz="2400" dirty="0"/>
              <a:t>Served Charlemagne, then his son Louis the Pious</a:t>
            </a:r>
          </a:p>
          <a:p>
            <a:r>
              <a:rPr lang="en-GB" sz="2400" dirty="0"/>
              <a:t>Major work: the </a:t>
            </a:r>
            <a:r>
              <a:rPr lang="en-GB" sz="2400" i="1" dirty="0"/>
              <a:t>Vita </a:t>
            </a:r>
            <a:r>
              <a:rPr lang="en-GB" sz="2400" i="1" dirty="0" err="1"/>
              <a:t>Karoli</a:t>
            </a:r>
            <a:r>
              <a:rPr lang="en-GB" sz="2400" i="1" dirty="0"/>
              <a:t> </a:t>
            </a:r>
            <a:r>
              <a:rPr lang="en-GB" sz="2400" i="1" dirty="0" err="1"/>
              <a:t>Magni</a:t>
            </a:r>
            <a:endParaRPr lang="en-GB" sz="2400" i="1" dirty="0"/>
          </a:p>
          <a:p>
            <a:endParaRPr lang="en-GB" sz="18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F6D2DF-B217-4632-A1A2-D4E8DD8F1B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42" r="1" b="8979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7979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EE4FDE-9FF7-4827-8C24-92DCDC2BE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The ‘Life of Charlemagne’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65656-EDFF-4359-AA58-73FA8C6F5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901184"/>
          </a:xfrm>
        </p:spPr>
        <p:txBody>
          <a:bodyPr anchor="t">
            <a:normAutofit/>
          </a:bodyPr>
          <a:lstStyle/>
          <a:p>
            <a:r>
              <a:rPr lang="en-GB" dirty="0"/>
              <a:t>Biography of Charlemagne</a:t>
            </a:r>
          </a:p>
          <a:p>
            <a:r>
              <a:rPr lang="en-GB" dirty="0"/>
              <a:t>Composed between 817 and 830</a:t>
            </a:r>
          </a:p>
          <a:p>
            <a:r>
              <a:rPr lang="en-GB" dirty="0"/>
              <a:t>Detailed first-hand account of his life</a:t>
            </a:r>
          </a:p>
          <a:p>
            <a:r>
              <a:rPr lang="en-GB" dirty="0"/>
              <a:t>Influences and sources:</a:t>
            </a:r>
          </a:p>
          <a:p>
            <a:r>
              <a:rPr lang="en-GB" dirty="0"/>
              <a:t>Personal experience</a:t>
            </a:r>
          </a:p>
          <a:p>
            <a:r>
              <a:rPr lang="en-GB" dirty="0"/>
              <a:t>The </a:t>
            </a:r>
            <a:r>
              <a:rPr lang="en-GB" i="1" dirty="0"/>
              <a:t>Annales regni Francorum</a:t>
            </a:r>
          </a:p>
          <a:p>
            <a:r>
              <a:rPr lang="en-GB" dirty="0"/>
              <a:t>Modelled on Suetonius’ </a:t>
            </a:r>
            <a:r>
              <a:rPr lang="en-GB" i="1" dirty="0"/>
              <a:t>Lives of the Caesars</a:t>
            </a:r>
          </a:p>
          <a:p>
            <a:r>
              <a:rPr lang="en-GB" dirty="0"/>
              <a:t>Charlemagne very much the ‘hero’</a:t>
            </a:r>
          </a:p>
        </p:txBody>
      </p:sp>
    </p:spTree>
    <p:extLst>
      <p:ext uri="{BB962C8B-B14F-4D97-AF65-F5344CB8AC3E}">
        <p14:creationId xmlns:p14="http://schemas.microsoft.com/office/powerpoint/2010/main" val="186175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FAA58-8F2D-49D2-AA2A-19879FABB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330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 err="1"/>
              <a:t>Notker</a:t>
            </a:r>
            <a:r>
              <a:rPr lang="en-GB" dirty="0"/>
              <a:t> the Stammerer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469D5-935E-42A6-9547-6555B6B377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098" r="-1" b="4718"/>
          <a:stretch/>
        </p:blipFill>
        <p:spPr>
          <a:xfrm>
            <a:off x="2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0" y="0"/>
                </a:moveTo>
                <a:lnTo>
                  <a:pt x="4400491" y="0"/>
                </a:lnTo>
                <a:lnTo>
                  <a:pt x="4484766" y="76595"/>
                </a:lnTo>
                <a:cubicBezTo>
                  <a:pt x="5076107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FF14E-2B0A-4F32-A432-E2F1B47E6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329" y="2279018"/>
            <a:ext cx="5314543" cy="4051444"/>
          </a:xfrm>
        </p:spPr>
        <p:txBody>
          <a:bodyPr anchor="t">
            <a:normAutofit/>
          </a:bodyPr>
          <a:lstStyle/>
          <a:p>
            <a:r>
              <a:rPr lang="en-GB" sz="2400" dirty="0"/>
              <a:t>Born c. 840, died 912</a:t>
            </a:r>
          </a:p>
          <a:p>
            <a:r>
              <a:rPr lang="en-GB" sz="2400" dirty="0"/>
              <a:t>Benedictine monk at the Abbey of St Gall</a:t>
            </a:r>
          </a:p>
          <a:p>
            <a:r>
              <a:rPr lang="en-GB" sz="2400" dirty="0"/>
              <a:t>Author of a number of works</a:t>
            </a:r>
          </a:p>
          <a:p>
            <a:pPr lvl="1"/>
            <a:r>
              <a:rPr lang="en-GB" sz="2000" dirty="0"/>
              <a:t>Completed a chronicle</a:t>
            </a:r>
          </a:p>
          <a:p>
            <a:pPr lvl="1"/>
            <a:r>
              <a:rPr lang="en-GB" sz="2000" dirty="0"/>
              <a:t>Compiled a martyrology</a:t>
            </a:r>
          </a:p>
          <a:p>
            <a:pPr lvl="1"/>
            <a:r>
              <a:rPr lang="en-GB" sz="2000" dirty="0"/>
              <a:t>Biography of St Gall’s members</a:t>
            </a:r>
          </a:p>
          <a:p>
            <a:r>
              <a:rPr lang="en-GB" sz="2400" dirty="0" err="1"/>
              <a:t>Notker</a:t>
            </a:r>
            <a:r>
              <a:rPr lang="en-GB" sz="2400" dirty="0"/>
              <a:t> was a bit of a poet and musician</a:t>
            </a:r>
          </a:p>
          <a:p>
            <a:pPr lvl="1"/>
            <a:r>
              <a:rPr lang="en-GB" sz="2000" dirty="0"/>
              <a:t>Wrote a series of hymns</a:t>
            </a:r>
          </a:p>
        </p:txBody>
      </p:sp>
    </p:spTree>
    <p:extLst>
      <p:ext uri="{BB962C8B-B14F-4D97-AF65-F5344CB8AC3E}">
        <p14:creationId xmlns:p14="http://schemas.microsoft.com/office/powerpoint/2010/main" val="18661306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B62A1-7A53-4ED1-8198-2BCAEA577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‘The Deeds of Charles the Great’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EAC31-B7EC-4591-8C63-5D47A4BDE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GB" sz="2400" i="1" dirty="0" err="1"/>
              <a:t>Gesta</a:t>
            </a:r>
            <a:r>
              <a:rPr lang="en-GB" sz="2400" i="1" dirty="0"/>
              <a:t> </a:t>
            </a:r>
            <a:r>
              <a:rPr lang="en-GB" sz="2400" i="1" dirty="0" err="1"/>
              <a:t>Karoli</a:t>
            </a:r>
            <a:r>
              <a:rPr lang="en-GB" sz="2400" i="1" dirty="0"/>
              <a:t> </a:t>
            </a:r>
            <a:r>
              <a:rPr lang="en-GB" sz="2400" dirty="0"/>
              <a:t>– the Deeds of Charlemagne</a:t>
            </a:r>
          </a:p>
          <a:p>
            <a:r>
              <a:rPr lang="en-GB" sz="2400" dirty="0"/>
              <a:t>Didactic and eulogistic (NOT a biography)</a:t>
            </a:r>
          </a:p>
          <a:p>
            <a:r>
              <a:rPr lang="en-GB" sz="2400" dirty="0"/>
              <a:t>More a sequence of vignettes, illustrative moments in Charlemagne’s life</a:t>
            </a:r>
          </a:p>
          <a:p>
            <a:r>
              <a:rPr lang="en-GB" sz="2400" dirty="0"/>
              <a:t>Written for Charles the Fat (Charlemagne’s great-grandson)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800947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8960B-8743-406F-B175-06ED190D9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445494"/>
            <a:ext cx="3616856" cy="4376572"/>
          </a:xfrm>
        </p:spPr>
        <p:txBody>
          <a:bodyPr anchor="ctr">
            <a:normAutofit/>
          </a:bodyPr>
          <a:lstStyle/>
          <a:p>
            <a:r>
              <a:rPr lang="en-GB" sz="4800" dirty="0"/>
              <a:t>Points to consider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F2AC85-FAA0-4844-813F-83C04D738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636" y="0"/>
            <a:ext cx="7281316" cy="6858000"/>
          </a:xfrm>
          <a:custGeom>
            <a:avLst/>
            <a:gdLst>
              <a:gd name="connsiteX0" fmla="*/ 361354 w 7281316"/>
              <a:gd name="connsiteY0" fmla="*/ 0 h 6858000"/>
              <a:gd name="connsiteX1" fmla="*/ 7281316 w 7281316"/>
              <a:gd name="connsiteY1" fmla="*/ 0 h 6858000"/>
              <a:gd name="connsiteX2" fmla="*/ 7281316 w 7281316"/>
              <a:gd name="connsiteY2" fmla="*/ 6858000 h 6858000"/>
              <a:gd name="connsiteX3" fmla="*/ 696735 w 7281316"/>
              <a:gd name="connsiteY3" fmla="*/ 6858000 h 6858000"/>
              <a:gd name="connsiteX4" fmla="*/ 690849 w 7281316"/>
              <a:gd name="connsiteY4" fmla="*/ 6842426 h 6858000"/>
              <a:gd name="connsiteX5" fmla="*/ 335637 w 7281316"/>
              <a:gd name="connsiteY5" fmla="*/ 947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1316" h="6858000">
                <a:moveTo>
                  <a:pt x="361354" y="0"/>
                </a:moveTo>
                <a:lnTo>
                  <a:pt x="7281316" y="0"/>
                </a:lnTo>
                <a:lnTo>
                  <a:pt x="7281316" y="6858000"/>
                </a:lnTo>
                <a:lnTo>
                  <a:pt x="696735" y="6858000"/>
                </a:lnTo>
                <a:lnTo>
                  <a:pt x="690849" y="6842426"/>
                </a:lnTo>
                <a:cubicBezTo>
                  <a:pt x="-65870" y="4704140"/>
                  <a:pt x="-226206" y="2374054"/>
                  <a:pt x="335637" y="9472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9CC0F1E-BAA2-47B1-8F83-7ECB9FD9E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9558" y="0"/>
            <a:ext cx="6999394" cy="6858000"/>
          </a:xfrm>
          <a:custGeom>
            <a:avLst/>
            <a:gdLst>
              <a:gd name="connsiteX0" fmla="*/ 6999394 w 6999394"/>
              <a:gd name="connsiteY0" fmla="*/ 0 h 6858000"/>
              <a:gd name="connsiteX1" fmla="*/ 6999394 w 6999394"/>
              <a:gd name="connsiteY1" fmla="*/ 6858000 h 6858000"/>
              <a:gd name="connsiteX2" fmla="*/ 717029 w 6999394"/>
              <a:gd name="connsiteY2" fmla="*/ 6858000 h 6858000"/>
              <a:gd name="connsiteX3" fmla="*/ 623642 w 6999394"/>
              <a:gd name="connsiteY3" fmla="*/ 6599363 h 6858000"/>
              <a:gd name="connsiteX4" fmla="*/ 319533 w 6999394"/>
              <a:gd name="connsiteY4" fmla="*/ 193787 h 6858000"/>
              <a:gd name="connsiteX5" fmla="*/ 371685 w 6999394"/>
              <a:gd name="connsiteY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99394" h="6858000">
                <a:moveTo>
                  <a:pt x="6999394" y="0"/>
                </a:moveTo>
                <a:lnTo>
                  <a:pt x="6999394" y="6858000"/>
                </a:lnTo>
                <a:lnTo>
                  <a:pt x="717029" y="6858000"/>
                </a:lnTo>
                <a:lnTo>
                  <a:pt x="623642" y="6599363"/>
                </a:lnTo>
                <a:cubicBezTo>
                  <a:pt x="-67685" y="4563346"/>
                  <a:pt x="-206622" y="2355719"/>
                  <a:pt x="319533" y="193787"/>
                </a:cubicBezTo>
                <a:lnTo>
                  <a:pt x="371685" y="1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9FAB9-7EF8-4E45-8E48-E08E7CA5D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99032"/>
            <a:ext cx="5501834" cy="447141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How is Charlemagne portrayed by each author?</a:t>
            </a:r>
          </a:p>
          <a:p>
            <a:r>
              <a:rPr lang="en-GB" sz="2200" dirty="0"/>
              <a:t>What similarities or differences do you see? Think about - </a:t>
            </a:r>
          </a:p>
          <a:p>
            <a:pPr lvl="1"/>
            <a:r>
              <a:rPr lang="en-GB" sz="2200" dirty="0"/>
              <a:t>Content</a:t>
            </a:r>
          </a:p>
          <a:p>
            <a:pPr lvl="1"/>
            <a:r>
              <a:rPr lang="en-GB" sz="2200" dirty="0"/>
              <a:t>Tone</a:t>
            </a:r>
          </a:p>
          <a:p>
            <a:pPr lvl="1"/>
            <a:r>
              <a:rPr lang="en-GB" sz="2200" dirty="0"/>
              <a:t>Genre</a:t>
            </a:r>
          </a:p>
          <a:p>
            <a:pPr lvl="1"/>
            <a:r>
              <a:rPr lang="en-GB" sz="2200" dirty="0"/>
              <a:t>Influences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06334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213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The rise of secular histories</vt:lpstr>
      <vt:lpstr>Einhard</vt:lpstr>
      <vt:lpstr>The ‘Life of Charlemagne’</vt:lpstr>
      <vt:lpstr>Notker the Stammerer</vt:lpstr>
      <vt:lpstr>‘The Deeds of Charles the Great’</vt:lpstr>
      <vt:lpstr>Points to consider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rise of secular histories</dc:title>
  <dc:creator>Harriet Webster</dc:creator>
  <cp:lastModifiedBy>Harriet Webster</cp:lastModifiedBy>
  <cp:revision>1</cp:revision>
  <dcterms:created xsi:type="dcterms:W3CDTF">2020-10-07T18:42:36Z</dcterms:created>
  <dcterms:modified xsi:type="dcterms:W3CDTF">2020-10-07T18:42:41Z</dcterms:modified>
</cp:coreProperties>
</file>