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69826" autoAdjust="0"/>
  </p:normalViewPr>
  <p:slideViewPr>
    <p:cSldViewPr>
      <p:cViewPr varScale="1">
        <p:scale>
          <a:sx n="77" d="100"/>
          <a:sy n="77" d="100"/>
        </p:scale>
        <p:origin x="1392" y="90"/>
      </p:cViewPr>
      <p:guideLst>
        <p:guide orient="horz" pos="2160"/>
        <p:guide pos="2880"/>
      </p:guideLst>
    </p:cSldViewPr>
  </p:slideViewPr>
  <p:outlineViewPr>
    <p:cViewPr>
      <p:scale>
        <a:sx n="33" d="100"/>
        <a:sy n="33" d="100"/>
      </p:scale>
      <p:origin x="0" y="1224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EDA5686-0175-4347-A5FF-22CB2D092DE8}" type="datetimeFigureOut">
              <a:rPr lang="en-US" smtClean="0"/>
              <a:pPr/>
              <a:t>7/18/2026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52E9A4-4965-4E3E-9E10-152F3D38E643}"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852E9A4-4965-4E3E-9E10-152F3D38E643}" type="slidenum">
              <a:rPr lang="en-US" smtClean="0"/>
              <a:pPr/>
              <a:t>1</a:t>
            </a:fld>
            <a:endParaRPr lang="en-US" dirty="0"/>
          </a:p>
        </p:txBody>
      </p:sp>
    </p:spTree>
    <p:extLst>
      <p:ext uri="{BB962C8B-B14F-4D97-AF65-F5344CB8AC3E}">
        <p14:creationId xmlns:p14="http://schemas.microsoft.com/office/powerpoint/2010/main" val="2694351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algn="just"/>
            <a:r>
              <a:rPr lang="en-GB" sz="1200" kern="1200" dirty="0">
                <a:solidFill>
                  <a:schemeClr val="tx1"/>
                </a:solidFill>
                <a:effectLst/>
                <a:latin typeface="+mn-lt"/>
                <a:ea typeface="+mn-ea"/>
                <a:cs typeface="+mn-cs"/>
              </a:rPr>
              <a:t>The goal of the presentation is to analyse the external and internal forces that have been impacting the bakery. It will help the company to understand why the sales have been stagnant or below the levels pre-pandemic, which will allow the leader in making informed decisions about the business's future.</a:t>
            </a: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strong reputation was built by the brand between 2015 and 2019 as it offered premium and fresh-baked products. Two major strings were capitalised by the bakery, which includes the highly convenient location and culinary skill of basil as the Baker.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turning point for the bakery was 2020, as the retail restrictions due to government-mandated lockdowns caused sales to plummet.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shift towards hybrid working has been a significant reason behind the stagnating sales of the bakery. The office workers who frequently visited retail parks for lunch have now become occasional visitors. As a result, sharp declines in routine can be seen in terms of lunchtime sales. There has been a significant decline in the physical environment surrounding the bakery. A broader downturn in physical retail can be seen as the retail park has been much quieter compared to before. Empty units are left behind as the stores are restocked every few months. The spontaneous foot traffic is reduced by the general drop in retail park visitors. The staff of the retail shops is redundant when the shops close. A permanent gap in revenue is created by their loss.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Several operational bottlenecks are suffered by the bakery, which limit its potential revenue during the peak seasons. The long wait times during the busy periods have been a frequent complaint from the customers. A major conflict in his role has been highlighted by this, where Basil is manager of customer service and a primary producer. The baking tasks cannot be delegated by him, and he is failing to balance them with administrative duties.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financial challenges of the bakery are worsened by the risk of supply chain and cost of operation. The supply chain is vulnerable due to Basil's commitment to sourcing organic ingredients. These are all susceptible to clock failures, which can lead to volatile prices of the ingredients.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PESTLE analysis framework is used for understanding the external challenges faced by Basel's Bakery. These factors are outside the control of Basil, irrespective of heavily influencing the overall business.</a:t>
            </a: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Significant financial pressure on the bakery is placed by the political and economic factors. The cost and administrative burden of sourcing European ingredients of high quality are increased by the post-Brexit import regulations. The cost of rent and business rates was driven up by high inflation. A mismatch between the current trends and how Basil is running the business can be seen in the social and technological factors. The foot traffic in commercial areas has been reduced by the rise of remote work.</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Further operational risks are introduced by the environmental legal factors. The organic crop yields have become increasingly volatile due to erratic weather patterns and climate change. Constant attention is required on the legal side, which includes the food safety laws of the UK, along with hygiene regulations</a:t>
            </a:r>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custom fishbone diagram for Basil's Bakery has been demonstrated in the above presentation slide. In terms of </a:t>
            </a:r>
            <a:r>
              <a:rPr lang="en-GB" sz="1200" b="1" kern="1200" dirty="0">
                <a:solidFill>
                  <a:schemeClr val="tx1"/>
                </a:solidFill>
                <a:latin typeface="+mn-lt"/>
                <a:ea typeface="+mn-ea"/>
                <a:cs typeface="+mn-cs"/>
              </a:rPr>
              <a:t>people,</a:t>
            </a:r>
            <a:r>
              <a:rPr lang="en-GB" sz="1200" kern="1200" dirty="0">
                <a:solidFill>
                  <a:schemeClr val="tx1"/>
                </a:solidFill>
                <a:latin typeface="+mn-lt"/>
                <a:ea typeface="+mn-ea"/>
                <a:cs typeface="+mn-cs"/>
              </a:rPr>
              <a:t> Basil is a sole artisan baker, due to which he fails to handle customer service, leaving him overworked. In terms of </a:t>
            </a:r>
            <a:r>
              <a:rPr lang="en-GB" sz="1200" b="1" kern="1200" dirty="0">
                <a:solidFill>
                  <a:schemeClr val="tx1"/>
                </a:solidFill>
                <a:latin typeface="+mn-lt"/>
                <a:ea typeface="+mn-ea"/>
                <a:cs typeface="+mn-cs"/>
              </a:rPr>
              <a:t>methods,</a:t>
            </a:r>
            <a:r>
              <a:rPr lang="en-GB" sz="1200" kern="1200" dirty="0">
                <a:solidFill>
                  <a:schemeClr val="tx1"/>
                </a:solidFill>
                <a:latin typeface="+mn-lt"/>
                <a:ea typeface="+mn-ea"/>
                <a:cs typeface="+mn-cs"/>
              </a:rPr>
              <a:t> a delivery option is lacked by the bakery along with efficient systems of pre-ordering. For machinery, the business is reliant on manual and outdated systems with no online ordering platforms or systems of digital booking. In terms </a:t>
            </a:r>
            <a:r>
              <a:rPr lang="en-GB" sz="1200" b="1" kern="1200" dirty="0">
                <a:solidFill>
                  <a:schemeClr val="tx1"/>
                </a:solidFill>
                <a:latin typeface="+mn-lt"/>
                <a:ea typeface="+mn-ea"/>
                <a:cs typeface="+mn-cs"/>
              </a:rPr>
              <a:t>of materials,</a:t>
            </a:r>
            <a:r>
              <a:rPr lang="en-GB" sz="1200" kern="1200" dirty="0">
                <a:solidFill>
                  <a:schemeClr val="tx1"/>
                </a:solidFill>
                <a:latin typeface="+mn-lt"/>
                <a:ea typeface="+mn-ea"/>
                <a:cs typeface="+mn-cs"/>
              </a:rPr>
              <a:t> Basil's focus on premium organic ingredients has been leaving the bakery vulnerable to volatile wholesale prices and crop failures. In terms of environment, the macro shifts like rising retail vacancies and remote working have reduced foot traffic significantly. For finance or overheads, the operating margins are squeezed by the rising rent and utility bills.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Another key issue which can be highlighted is authorising overheads and volatile cost of ingredients, which has been making the current model of the business unreliable and unsustainable.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Simple online loading platform can be allowing the customers to pre-order and pay in advance, which can eliminate their long wait times</a:t>
            </a:r>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852E9A4-4965-4E3E-9E10-152F3D38E643}" type="slidenum">
              <a:rPr lang="en-US" smtClean="0"/>
              <a:pPr/>
              <a:t>15</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701E1DC-066B-4A1E-A6CA-8A5D06A769A1}" type="datetimeFigureOut">
              <a:rPr lang="en-US" smtClean="0"/>
              <a:pPr/>
              <a:t>7/18/2026</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D07C0F7-6866-451A-BA4C-025CEE0560D3}"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D07C0F7-6866-451A-BA4C-025CEE0560D3}" type="slidenum">
              <a:rPr lang="en-US" smtClean="0"/>
              <a:pPr/>
              <a:t>‹#›</a:t>
            </a:fld>
            <a:endParaRPr lang="en-US"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D07C0F7-6866-451A-BA4C-025CEE0560D3}" type="slidenum">
              <a:rPr lang="en-US" smtClean="0"/>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D07C0F7-6866-451A-BA4C-025CEE0560D3}" type="slidenum">
              <a:rPr lang="en-US" smtClean="0"/>
              <a:pPr/>
              <a:t>‹#›</a:t>
            </a:fld>
            <a:endParaRPr lang="en-US"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D07C0F7-6866-451A-BA4C-025CEE0560D3}"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D07C0F7-6866-451A-BA4C-025CEE0560D3}" type="slidenum">
              <a:rPr lang="en-US" smtClean="0"/>
              <a:pPr/>
              <a:t>‹#›</a:t>
            </a:fld>
            <a:endParaRPr lang="en-US"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D07C0F7-6866-451A-BA4C-025CEE0560D3}"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701E1DC-066B-4A1E-A6CA-8A5D06A769A1}" type="datetimeFigureOut">
              <a:rPr lang="en-US" smtClean="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D07C0F7-6866-451A-BA4C-025CEE0560D3}"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4701E1DC-066B-4A1E-A6CA-8A5D06A769A1}" type="datetimeFigureOut">
              <a:rPr lang="en-US" smtClean="0"/>
              <a:pPr/>
              <a:t>7/18/2026</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D07C0F7-6866-451A-BA4C-025CEE0560D3}" type="slidenum">
              <a:rPr lang="en-US" smtClean="0"/>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D07C0F7-6866-451A-BA4C-025CEE0560D3}"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01E1DC-066B-4A1E-A6CA-8A5D06A769A1}" type="datetimeFigureOut">
              <a:rPr lang="en-US" smtClean="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D07C0F7-6866-451A-BA4C-025CEE0560D3}"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701E1DC-066B-4A1E-A6CA-8A5D06A769A1}" type="datetimeFigureOut">
              <a:rPr lang="en-US" smtClean="0"/>
              <a:pPr/>
              <a:t>7/18/2026</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D07C0F7-6866-451A-BA4C-025CEE0560D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348880"/>
            <a:ext cx="7772400" cy="1829761"/>
          </a:xfrm>
        </p:spPr>
        <p:txBody>
          <a:bodyPr>
            <a:noAutofit/>
          </a:bodyPr>
          <a:lstStyle/>
          <a:p>
            <a:r>
              <a:rPr lang="en-US" sz="2000" dirty="0">
                <a:solidFill>
                  <a:schemeClr val="tx1"/>
                </a:solidFill>
                <a:latin typeface="Times New Roman" pitchFamily="18" charset="0"/>
                <a:cs typeface="Times New Roman" pitchFamily="18" charset="0"/>
              </a:rPr>
              <a:t>Certificate of Higher Education in Business Skills for the Workplace</a:t>
            </a:r>
            <a:br>
              <a:rPr lang="en-US" sz="2000" dirty="0">
                <a:solidFill>
                  <a:schemeClr val="tx1"/>
                </a:solidFill>
                <a:latin typeface="Times New Roman" pitchFamily="18" charset="0"/>
                <a:cs typeface="Times New Roman" pitchFamily="18" charset="0"/>
              </a:rPr>
            </a:br>
            <a:br>
              <a:rPr lang="en-US" sz="2000" dirty="0">
                <a:solidFill>
                  <a:schemeClr val="tx1"/>
                </a:solidFill>
                <a:latin typeface="Times New Roman" pitchFamily="18" charset="0"/>
                <a:cs typeface="Times New Roman" pitchFamily="18" charset="0"/>
              </a:rPr>
            </a:br>
            <a:r>
              <a:rPr lang="en-US" sz="2000" dirty="0">
                <a:solidFill>
                  <a:schemeClr val="tx1"/>
                </a:solidFill>
                <a:latin typeface="Times New Roman" pitchFamily="18" charset="0"/>
                <a:cs typeface="Times New Roman" pitchFamily="18" charset="0"/>
              </a:rPr>
              <a:t>LCLM4004 </a:t>
            </a:r>
            <a:r>
              <a:rPr lang="en-GB" sz="2000" dirty="0">
                <a:solidFill>
                  <a:schemeClr val="tx1"/>
                </a:solidFill>
                <a:latin typeface="Times New Roman" pitchFamily="18" charset="0"/>
                <a:cs typeface="Times New Roman" pitchFamily="18" charset="0"/>
              </a:rPr>
              <a:t>Problem Solving and Decision Making</a:t>
            </a:r>
            <a:br>
              <a:rPr lang="en-GB" sz="3000" dirty="0">
                <a:solidFill>
                  <a:schemeClr val="tx1"/>
                </a:solidFill>
                <a:latin typeface="Times New Roman" pitchFamily="18" charset="0"/>
                <a:cs typeface="Times New Roman" pitchFamily="18" charset="0"/>
              </a:rPr>
            </a:br>
            <a:br>
              <a:rPr lang="en-GB" sz="3000" dirty="0">
                <a:solidFill>
                  <a:schemeClr val="tx1"/>
                </a:solidFill>
                <a:latin typeface="Times New Roman" pitchFamily="18" charset="0"/>
                <a:cs typeface="Times New Roman" pitchFamily="18" charset="0"/>
              </a:rPr>
            </a:br>
            <a:r>
              <a:rPr lang="en-GB" sz="3000" dirty="0">
                <a:solidFill>
                  <a:schemeClr val="tx1"/>
                </a:solidFill>
                <a:latin typeface="Times New Roman" pitchFamily="18" charset="0"/>
                <a:cs typeface="Times New Roman" pitchFamily="18" charset="0"/>
              </a:rPr>
              <a:t>Component 1: Individual Presentation Basil’s Bakery</a:t>
            </a:r>
            <a:endParaRPr lang="en-US" sz="3000" dirty="0">
              <a:solidFill>
                <a:schemeClr val="tx1"/>
              </a:solidFill>
              <a:latin typeface="Times New Roman" pitchFamily="18" charset="0"/>
              <a:cs typeface="Times New Roman" pitchFamily="18" charset="0"/>
            </a:endParaRPr>
          </a:p>
        </p:txBody>
      </p:sp>
      <p:sp>
        <p:nvSpPr>
          <p:cNvPr id="3" name="Subtitle 2"/>
          <p:cNvSpPr>
            <a:spLocks noGrp="1"/>
          </p:cNvSpPr>
          <p:nvPr>
            <p:ph type="subTitle" idx="1"/>
          </p:nvPr>
        </p:nvSpPr>
        <p:spPr>
          <a:xfrm>
            <a:off x="539552" y="5517232"/>
            <a:ext cx="7772400" cy="1199704"/>
          </a:xfrm>
        </p:spPr>
        <p:txBody>
          <a:bodyPr>
            <a:normAutofit/>
          </a:bodyPr>
          <a:lstStyle/>
          <a:p>
            <a:pPr algn="l"/>
            <a:r>
              <a:rPr lang="en-IN" sz="1800" b="1" dirty="0">
                <a:solidFill>
                  <a:schemeClr val="bg1"/>
                </a:solidFill>
                <a:latin typeface="Times New Roman" panose="02020603050405020304" pitchFamily="18" charset="0"/>
                <a:cs typeface="Times New Roman" panose="02020603050405020304" pitchFamily="18" charset="0"/>
              </a:rPr>
              <a:t>Student name: Iulica Codreanu</a:t>
            </a:r>
          </a:p>
          <a:p>
            <a:pPr algn="l"/>
            <a:r>
              <a:rPr lang="en-IN" sz="1800" b="1" dirty="0">
                <a:solidFill>
                  <a:schemeClr val="bg1"/>
                </a:solidFill>
                <a:latin typeface="Times New Roman" panose="02020603050405020304" pitchFamily="18" charset="0"/>
                <a:cs typeface="Times New Roman" panose="02020603050405020304" pitchFamily="18" charset="0"/>
              </a:rPr>
              <a:t>Student ID: 2511908</a:t>
            </a:r>
            <a:endParaRPr lang="en-US" sz="1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8840"/>
            <a:ext cx="3970784" cy="4018451"/>
          </a:xfrm>
        </p:spPr>
        <p:txBody>
          <a:bodyPr/>
          <a:lstStyle/>
          <a:p>
            <a:r>
              <a:rPr lang="en-GB" sz="1600" dirty="0">
                <a:latin typeface="Times New Roman" pitchFamily="18" charset="0"/>
                <a:cs typeface="Times New Roman" pitchFamily="18" charset="0"/>
              </a:rPr>
              <a:t>Slide 3- Introduction	</a:t>
            </a:r>
          </a:p>
          <a:p>
            <a:r>
              <a:rPr lang="en-GB" sz="1600" dirty="0">
                <a:latin typeface="Times New Roman" pitchFamily="18" charset="0"/>
                <a:cs typeface="Times New Roman" pitchFamily="18" charset="0"/>
              </a:rPr>
              <a:t>Slide  4-Background and case study context	</a:t>
            </a:r>
          </a:p>
          <a:p>
            <a:r>
              <a:rPr lang="en-GB" sz="1600" dirty="0">
                <a:latin typeface="Times New Roman" pitchFamily="18" charset="0"/>
                <a:cs typeface="Times New Roman" pitchFamily="18" charset="0"/>
              </a:rPr>
              <a:t>Slide 5 -Nature of the issues	</a:t>
            </a:r>
          </a:p>
          <a:p>
            <a:r>
              <a:rPr lang="en-GB" sz="1600" dirty="0">
                <a:latin typeface="Times New Roman" pitchFamily="18" charset="0"/>
                <a:cs typeface="Times New Roman" pitchFamily="18" charset="0"/>
              </a:rPr>
              <a:t>Slide 6-PESTLE analysis	</a:t>
            </a:r>
          </a:p>
          <a:p>
            <a:r>
              <a:rPr lang="en-GB" sz="1600" dirty="0">
                <a:latin typeface="Times New Roman" pitchFamily="18" charset="0"/>
                <a:cs typeface="Times New Roman" pitchFamily="18" charset="0"/>
              </a:rPr>
              <a:t>Slide 11-Fishbone diagram	</a:t>
            </a:r>
          </a:p>
          <a:p>
            <a:r>
              <a:rPr lang="en-GB" sz="1600" dirty="0">
                <a:latin typeface="Times New Roman" pitchFamily="18" charset="0"/>
                <a:cs typeface="Times New Roman" pitchFamily="18" charset="0"/>
              </a:rPr>
              <a:t>Slide12 -Diagnostic summary and key findings	</a:t>
            </a:r>
          </a:p>
          <a:p>
            <a:r>
              <a:rPr lang="en-GB" sz="1600" dirty="0">
                <a:latin typeface="Times New Roman" pitchFamily="18" charset="0"/>
                <a:cs typeface="Times New Roman" pitchFamily="18" charset="0"/>
              </a:rPr>
              <a:t>Slide13- Strategic recommendations	</a:t>
            </a:r>
          </a:p>
          <a:p>
            <a:r>
              <a:rPr lang="en-GB" sz="1600" dirty="0">
                <a:latin typeface="Times New Roman" pitchFamily="18" charset="0"/>
                <a:cs typeface="Times New Roman" pitchFamily="18" charset="0"/>
              </a:rPr>
              <a:t>Slide 14-Slide References</a:t>
            </a:r>
          </a:p>
          <a:p>
            <a:endParaRPr lang="en-US" dirty="0"/>
          </a:p>
        </p:txBody>
      </p:sp>
      <p:sp>
        <p:nvSpPr>
          <p:cNvPr id="2" name="Title 1"/>
          <p:cNvSpPr>
            <a:spLocks noGrp="1"/>
          </p:cNvSpPr>
          <p:nvPr>
            <p:ph type="title"/>
          </p:nvPr>
        </p:nvSpPr>
        <p:spPr/>
        <p:txBody>
          <a:bodyPr>
            <a:normAutofit/>
          </a:bodyPr>
          <a:lstStyle/>
          <a:p>
            <a:pPr algn="ctr">
              <a:lnSpc>
                <a:spcPct val="150000"/>
              </a:lnSpc>
            </a:pPr>
            <a:r>
              <a:rPr lang="en-IN" sz="3200" dirty="0">
                <a:solidFill>
                  <a:schemeClr val="tx1"/>
                </a:solidFill>
                <a:latin typeface="Times New Roman" pitchFamily="18" charset="0"/>
                <a:cs typeface="Times New Roman" pitchFamily="18" charset="0"/>
              </a:rPr>
              <a:t>Table of Contents</a:t>
            </a:r>
            <a:endParaRPr lang="en-US" sz="3200" dirty="0">
              <a:solidFill>
                <a:schemeClr val="tx1"/>
              </a:solidFill>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54507043-37B3-F3C2-3296-961DB0114BA0}"/>
              </a:ext>
            </a:extLst>
          </p:cNvPr>
          <p:cNvPicPr>
            <a:picLocks noChangeAspect="1"/>
          </p:cNvPicPr>
          <p:nvPr/>
        </p:nvPicPr>
        <p:blipFill>
          <a:blip r:embed="rId2"/>
          <a:stretch>
            <a:fillRect/>
          </a:stretch>
        </p:blipFill>
        <p:spPr>
          <a:xfrm>
            <a:off x="4427984" y="1693396"/>
            <a:ext cx="4258816" cy="4313895"/>
          </a:xfrm>
          <a:prstGeom prst="rect">
            <a:avLst/>
          </a:prstGeom>
          <a:effectLst>
            <a:softEdge rad="1270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522454"/>
            <a:ext cx="4286280" cy="4432245"/>
          </a:xfrm>
        </p:spPr>
        <p:txBody>
          <a:bodyPr>
            <a:normAutofit/>
          </a:bodyPr>
          <a:lstStyle/>
          <a:p>
            <a:pPr algn="just">
              <a:lnSpc>
                <a:spcPct val="150000"/>
              </a:lnSpc>
            </a:pPr>
            <a:r>
              <a:rPr lang="en-US" sz="1600" dirty="0">
                <a:latin typeface="Times New Roman" pitchFamily="18" charset="0"/>
                <a:cs typeface="Times New Roman" pitchFamily="18" charset="0"/>
              </a:rPr>
              <a:t>The following presentation is focused on assisting Basil, who is the owner of Basil’s Bakery, in improving his business.</a:t>
            </a:r>
          </a:p>
          <a:p>
            <a:pPr algn="just">
              <a:lnSpc>
                <a:spcPct val="150000"/>
              </a:lnSpc>
            </a:pPr>
            <a:r>
              <a:rPr lang="en-US" sz="1600" dirty="0">
                <a:latin typeface="Times New Roman" pitchFamily="18" charset="0"/>
                <a:cs typeface="Times New Roman" pitchFamily="18" charset="0"/>
              </a:rPr>
              <a:t>It is an independent and small establishment known for organic artisan breads, cakes and pastries (</a:t>
            </a:r>
            <a:r>
              <a:rPr lang="en-US" sz="1600" i="1" dirty="0">
                <a:latin typeface="Times New Roman" pitchFamily="18" charset="0"/>
                <a:cs typeface="Times New Roman" pitchFamily="18" charset="0"/>
              </a:rPr>
              <a:t>taken from case study</a:t>
            </a:r>
            <a:r>
              <a:rPr lang="en-US" sz="1600" dirty="0">
                <a:latin typeface="Times New Roman" pitchFamily="18" charset="0"/>
                <a:cs typeface="Times New Roman" pitchFamily="18" charset="0"/>
              </a:rPr>
              <a:t>).</a:t>
            </a:r>
          </a:p>
          <a:p>
            <a:pPr algn="just">
              <a:lnSpc>
                <a:spcPct val="150000"/>
              </a:lnSpc>
            </a:pPr>
            <a:r>
              <a:rPr lang="en-US" sz="1600" dirty="0">
                <a:latin typeface="Times New Roman" pitchFamily="18" charset="0"/>
                <a:cs typeface="Times New Roman" pitchFamily="18" charset="0"/>
              </a:rPr>
              <a:t>A PESTLE analysis and a fishbone diagram will be demonstrated in this presentation for understanding the causes of operational and sales issues affecting the bakery. </a:t>
            </a:r>
          </a:p>
          <a:p>
            <a:pPr algn="just">
              <a:lnSpc>
                <a:spcPct val="150000"/>
              </a:lnSpc>
            </a:pPr>
            <a:endParaRPr lang="en-US" sz="16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Introduction</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003546" y="1522454"/>
            <a:ext cx="3671895" cy="4066786"/>
          </a:xfrm>
          <a:prstGeom prst="rect">
            <a:avLst/>
          </a:prstGeom>
          <a:noFill/>
          <a:ln w="9525">
            <a:noFill/>
            <a:miter lim="800000"/>
            <a:headEnd/>
            <a:tailEnd/>
          </a:ln>
          <a:effectLst>
            <a:softEdge rad="1270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64285"/>
            <a:ext cx="8229600" cy="4525963"/>
          </a:xfrm>
        </p:spPr>
        <p:txBody>
          <a:bodyPr>
            <a:normAutofit/>
          </a:bodyPr>
          <a:lstStyle/>
          <a:p>
            <a:pPr algn="just">
              <a:lnSpc>
                <a:spcPct val="150000"/>
              </a:lnSpc>
            </a:pPr>
            <a:r>
              <a:rPr lang="en-US" sz="1600" dirty="0">
                <a:latin typeface="Times New Roman" pitchFamily="18" charset="0"/>
                <a:cs typeface="Times New Roman" pitchFamily="18" charset="0"/>
              </a:rPr>
              <a:t>Basil’s Bakery was established in 2015 at a retail shopping park in Coventry (</a:t>
            </a:r>
            <a:r>
              <a:rPr lang="en-US" sz="1600" i="1" dirty="0">
                <a:latin typeface="Times New Roman" pitchFamily="18" charset="0"/>
                <a:cs typeface="Times New Roman" pitchFamily="18" charset="0"/>
              </a:rPr>
              <a:t>taken from case stud</a:t>
            </a:r>
            <a:r>
              <a:rPr lang="en-US" sz="1600" dirty="0">
                <a:latin typeface="Times New Roman" pitchFamily="18" charset="0"/>
                <a:cs typeface="Times New Roman" pitchFamily="18" charset="0"/>
              </a:rPr>
              <a:t>y).</a:t>
            </a:r>
          </a:p>
          <a:p>
            <a:pPr algn="just">
              <a:lnSpc>
                <a:spcPct val="150000"/>
              </a:lnSpc>
            </a:pPr>
            <a:r>
              <a:rPr lang="en-US" sz="1600" dirty="0">
                <a:latin typeface="Times New Roman" pitchFamily="18" charset="0"/>
                <a:cs typeface="Times New Roman" pitchFamily="18" charset="0"/>
              </a:rPr>
              <a:t>The core product includes contemporary breads, pastries and artisan cakes of high quality.</a:t>
            </a:r>
          </a:p>
          <a:p>
            <a:pPr algn="just">
              <a:lnSpc>
                <a:spcPct val="150000"/>
              </a:lnSpc>
            </a:pPr>
            <a:r>
              <a:rPr lang="en-US" sz="1600" dirty="0">
                <a:latin typeface="Times New Roman" pitchFamily="18" charset="0"/>
                <a:cs typeface="Times New Roman" pitchFamily="18" charset="0"/>
              </a:rPr>
              <a:t>Strategy of sourcing includes 100% premium and organic ingredients.</a:t>
            </a:r>
          </a:p>
          <a:p>
            <a:pPr algn="just">
              <a:lnSpc>
                <a:spcPct val="150000"/>
              </a:lnSpc>
            </a:pPr>
            <a:r>
              <a:rPr lang="en-US" sz="1600" dirty="0">
                <a:latin typeface="Times New Roman" pitchFamily="18" charset="0"/>
                <a:cs typeface="Times New Roman" pitchFamily="18" charset="0"/>
              </a:rPr>
              <a:t>Original base of customers includes the retail workers, employees and local shoppers from adjacent park.</a:t>
            </a:r>
          </a:p>
          <a:p>
            <a:pPr algn="just">
              <a:lnSpc>
                <a:spcPct val="150000"/>
              </a:lnSpc>
            </a:pPr>
            <a:r>
              <a:rPr lang="en-US" sz="1600" dirty="0">
                <a:latin typeface="Times New Roman" pitchFamily="18" charset="0"/>
                <a:cs typeface="Times New Roman" pitchFamily="18" charset="0"/>
              </a:rPr>
              <a:t>A strong year-on-year sales growth can be seen between 2015 and 2019.</a:t>
            </a: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Background and case study context</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4139953" y="4385183"/>
            <a:ext cx="4546848" cy="2200275"/>
          </a:xfrm>
          <a:prstGeom prst="rect">
            <a:avLst/>
          </a:prstGeom>
          <a:noFill/>
          <a:ln w="9525">
            <a:noFill/>
            <a:miter lim="800000"/>
            <a:headEnd/>
            <a:tailEnd/>
          </a:ln>
          <a:effectLst>
            <a:softEdge rad="1270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US" sz="1600" dirty="0">
                <a:latin typeface="Times New Roman" pitchFamily="18" charset="0"/>
                <a:cs typeface="Times New Roman" pitchFamily="18" charset="0"/>
              </a:rPr>
              <a:t>There was a severe drop in football sales due to the lockdown restrictions of COVID-19.</a:t>
            </a:r>
          </a:p>
          <a:p>
            <a:pPr algn="just">
              <a:lnSpc>
                <a:spcPct val="150000"/>
              </a:lnSpc>
            </a:pPr>
            <a:r>
              <a:rPr lang="en-US" sz="1600" dirty="0">
                <a:latin typeface="Times New Roman" pitchFamily="18" charset="0"/>
                <a:cs typeface="Times New Roman" pitchFamily="18" charset="0"/>
              </a:rPr>
              <a:t>In terms of post-lockdown recovery, there was a temporary rise in sales, which failed in reaching the levels of the past.</a:t>
            </a:r>
          </a:p>
          <a:p>
            <a:pPr algn="just">
              <a:lnSpc>
                <a:spcPct val="150000"/>
              </a:lnSpc>
            </a:pPr>
            <a:r>
              <a:rPr lang="en-US" sz="1600" dirty="0">
                <a:latin typeface="Times New Roman" pitchFamily="18" charset="0"/>
                <a:cs typeface="Times New Roman" pitchFamily="18" charset="0"/>
              </a:rPr>
              <a:t>In terms of current trends, sales have stagnated at 25% below the figures of 2019 (</a:t>
            </a:r>
            <a:r>
              <a:rPr lang="en-US" sz="1600" i="1" dirty="0">
                <a:latin typeface="Times New Roman" pitchFamily="18" charset="0"/>
                <a:cs typeface="Times New Roman" pitchFamily="18" charset="0"/>
              </a:rPr>
              <a:t>taken from case study</a:t>
            </a:r>
            <a:r>
              <a:rPr lang="en-US" sz="1600" dirty="0">
                <a:latin typeface="Times New Roman" pitchFamily="18" charset="0"/>
                <a:cs typeface="Times New Roman" pitchFamily="18" charset="0"/>
              </a:rPr>
              <a:t>).</a:t>
            </a:r>
          </a:p>
          <a:p>
            <a:pPr algn="just">
              <a:lnSpc>
                <a:spcPct val="150000"/>
              </a:lnSpc>
            </a:pPr>
            <a:r>
              <a:rPr lang="en-US" sz="1600" dirty="0">
                <a:latin typeface="Times New Roman" pitchFamily="18" charset="0"/>
                <a:cs typeface="Times New Roman" pitchFamily="18" charset="0"/>
              </a:rPr>
              <a:t>The core dilemma includes the rising cost and shrinking customer base.</a:t>
            </a:r>
          </a:p>
          <a:p>
            <a:pPr algn="just">
              <a:lnSpc>
                <a:spcPct val="150000"/>
              </a:lnSpc>
            </a:pPr>
            <a:endParaRPr lang="en-US" sz="16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Background and case study context (Contd..)</a:t>
            </a:r>
            <a:br>
              <a:rPr lang="en-US" sz="1600" dirty="0">
                <a:solidFill>
                  <a:schemeClr val="tx1"/>
                </a:solidFill>
                <a:latin typeface="Times New Roman" pitchFamily="18" charset="0"/>
                <a:cs typeface="Times New Roman" pitchFamily="18" charset="0"/>
              </a:rPr>
            </a:br>
            <a:endParaRPr lang="en-US" sz="1600" dirty="0">
              <a:solidFill>
                <a:schemeClr val="tx1"/>
              </a:solidFill>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4067944" y="4149079"/>
            <a:ext cx="4618856" cy="2232249"/>
          </a:xfrm>
          <a:prstGeom prst="rect">
            <a:avLst/>
          </a:prstGeom>
          <a:noFill/>
          <a:ln w="9525">
            <a:noFill/>
            <a:miter lim="800000"/>
            <a:headEnd/>
            <a:tailEnd/>
          </a:ln>
          <a:effectLst>
            <a:softEdge rad="1270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BB31AD4-EEAA-18D8-2494-60BE49DC17EA}"/>
              </a:ext>
            </a:extLst>
          </p:cNvPr>
          <p:cNvPicPr>
            <a:picLocks noChangeAspect="1"/>
          </p:cNvPicPr>
          <p:nvPr/>
        </p:nvPicPr>
        <p:blipFill>
          <a:blip r:embed="rId3"/>
          <a:stretch>
            <a:fillRect/>
          </a:stretch>
        </p:blipFill>
        <p:spPr>
          <a:xfrm>
            <a:off x="6732240" y="144695"/>
            <a:ext cx="2186081" cy="1841773"/>
          </a:xfrm>
          <a:prstGeom prst="rect">
            <a:avLst/>
          </a:prstGeom>
        </p:spPr>
      </p:pic>
      <p:sp>
        <p:nvSpPr>
          <p:cNvPr id="3" name="Content Placeholder 2"/>
          <p:cNvSpPr>
            <a:spLocks noGrp="1"/>
          </p:cNvSpPr>
          <p:nvPr>
            <p:ph idx="1"/>
          </p:nvPr>
        </p:nvSpPr>
        <p:spPr>
          <a:xfrm>
            <a:off x="446042" y="1052736"/>
            <a:ext cx="8240757" cy="5318072"/>
          </a:xfrm>
        </p:spPr>
        <p:txBody>
          <a:bodyPr>
            <a:noAutofit/>
          </a:bodyPr>
          <a:lstStyle/>
          <a:p>
            <a:pPr algn="just">
              <a:lnSpc>
                <a:spcPct val="150000"/>
              </a:lnSpc>
            </a:pPr>
            <a:r>
              <a:rPr lang="en-GB" sz="1600" dirty="0">
                <a:latin typeface="Times New Roman" pitchFamily="18" charset="0"/>
                <a:cs typeface="Times New Roman" pitchFamily="18" charset="0"/>
              </a:rPr>
              <a:t>The trend of remote work has been a significant issue.</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Majority of the office workers at industrial sites are working from home.</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As a result, a significant drop in daily lunchtime customers can be seen. Fewer workers are buying their daily coffee and lunch.</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Basil cannot provide home delivery, irrespective of the home workers asking for it. The footfall problem has been a significant issue, which includes a decline in shoppers who visited the park.</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Another significant issue has been the empty retail units, as shop closures take place every few months. There has been a redundancy of the loyal customers.</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Some of the most frequent customers of Basil’s Bakery were the retail workers who were losing their jobs. Fewer shops can lead to fewer visitors, which has been hampering the overall revenue.</a:t>
            </a:r>
            <a:endParaRPr lang="en-US" sz="1600" dirty="0">
              <a:latin typeface="Times New Roman" pitchFamily="18" charset="0"/>
              <a:cs typeface="Times New Roman" pitchFamily="18" charset="0"/>
            </a:endParaRPr>
          </a:p>
        </p:txBody>
      </p:sp>
      <p:sp>
        <p:nvSpPr>
          <p:cNvPr id="2" name="Title 1"/>
          <p:cNvSpPr>
            <a:spLocks noGrp="1"/>
          </p:cNvSpPr>
          <p:nvPr>
            <p:ph type="title"/>
          </p:nvPr>
        </p:nvSpPr>
        <p:spPr>
          <a:xfrm>
            <a:off x="457201" y="135136"/>
            <a:ext cx="8229600" cy="930446"/>
          </a:xfrm>
        </p:spPr>
        <p:txBody>
          <a:bodyPr>
            <a:normAutofit/>
          </a:bodyPr>
          <a:lstStyle/>
          <a:p>
            <a:pPr algn="ctr">
              <a:lnSpc>
                <a:spcPct val="150000"/>
              </a:lnSpc>
            </a:pPr>
            <a:r>
              <a:rPr lang="en-GB" sz="3200" dirty="0">
                <a:solidFill>
                  <a:schemeClr val="tx1"/>
                </a:solidFill>
                <a:latin typeface="Times New Roman" pitchFamily="18" charset="0"/>
                <a:cs typeface="Times New Roman" pitchFamily="18" charset="0"/>
              </a:rPr>
              <a:t>Nature of the issues</a:t>
            </a:r>
            <a:endParaRPr lang="en-US" sz="3200" dirty="0">
              <a:solidFill>
                <a:schemeClr val="tx1"/>
              </a:solidFill>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957" y="1052736"/>
            <a:ext cx="8329642" cy="5143536"/>
          </a:xfrm>
        </p:spPr>
        <p:txBody>
          <a:bodyPr>
            <a:normAutofit fontScale="55000" lnSpcReduction="20000"/>
          </a:bodyPr>
          <a:lstStyle/>
          <a:p>
            <a:pPr algn="just">
              <a:lnSpc>
                <a:spcPct val="170000"/>
              </a:lnSpc>
            </a:pPr>
            <a:r>
              <a:rPr lang="en-GB" sz="2900" dirty="0">
                <a:latin typeface="Times New Roman" pitchFamily="18" charset="0"/>
                <a:cs typeface="Times New Roman" pitchFamily="18" charset="0"/>
              </a:rPr>
              <a:t>Another significant issue has been the long waiting times.</a:t>
            </a:r>
            <a:r>
              <a:rPr lang="en-US" sz="2900" dirty="0">
                <a:latin typeface="Times New Roman" pitchFamily="18" charset="0"/>
                <a:cs typeface="Times New Roman" pitchFamily="18" charset="0"/>
              </a:rPr>
              <a:t> </a:t>
            </a:r>
            <a:r>
              <a:rPr lang="en-GB" sz="2900" dirty="0">
                <a:latin typeface="Times New Roman" pitchFamily="18" charset="0"/>
                <a:cs typeface="Times New Roman" pitchFamily="18" charset="0"/>
              </a:rPr>
              <a:t>Customers were frustrated during the busy periods and by the slow service from the staff.</a:t>
            </a:r>
            <a:endParaRPr lang="en-US" sz="2900" dirty="0">
              <a:latin typeface="Times New Roman" pitchFamily="18" charset="0"/>
              <a:cs typeface="Times New Roman" pitchFamily="18" charset="0"/>
            </a:endParaRPr>
          </a:p>
          <a:p>
            <a:pPr algn="just">
              <a:lnSpc>
                <a:spcPct val="170000"/>
              </a:lnSpc>
            </a:pPr>
            <a:r>
              <a:rPr lang="en-GB" sz="2900" dirty="0">
                <a:latin typeface="Times New Roman" pitchFamily="18" charset="0"/>
                <a:cs typeface="Times New Roman" pitchFamily="18" charset="0"/>
              </a:rPr>
              <a:t>Issues of pre-ordering are also present where Basil cannot be answering the phone during the baking process.</a:t>
            </a:r>
            <a:r>
              <a:rPr lang="en-US" sz="2900" dirty="0">
                <a:latin typeface="Times New Roman" pitchFamily="18" charset="0"/>
                <a:cs typeface="Times New Roman" pitchFamily="18" charset="0"/>
              </a:rPr>
              <a:t> </a:t>
            </a:r>
            <a:r>
              <a:rPr lang="en-GB" sz="2900" dirty="0">
                <a:latin typeface="Times New Roman" pitchFamily="18" charset="0"/>
                <a:cs typeface="Times New Roman" pitchFamily="18" charset="0"/>
              </a:rPr>
              <a:t>Labour bottleneck is another issue, as Basil is the sole artisan Baker.</a:t>
            </a:r>
            <a:endParaRPr lang="en-US" sz="2900" dirty="0">
              <a:latin typeface="Times New Roman" pitchFamily="18" charset="0"/>
              <a:cs typeface="Times New Roman" pitchFamily="18" charset="0"/>
            </a:endParaRPr>
          </a:p>
          <a:p>
            <a:pPr algn="just">
              <a:lnSpc>
                <a:spcPct val="170000"/>
              </a:lnSpc>
            </a:pPr>
            <a:r>
              <a:rPr lang="en-GB" sz="2900" dirty="0">
                <a:latin typeface="Times New Roman" pitchFamily="18" charset="0"/>
                <a:cs typeface="Times New Roman" pitchFamily="18" charset="0"/>
              </a:rPr>
              <a:t>There are missed opportunities and losses in sales as peak seasonal demand cannot be handled by the bakery.</a:t>
            </a:r>
            <a:r>
              <a:rPr lang="en-US" sz="2900" dirty="0">
                <a:latin typeface="Times New Roman" pitchFamily="18" charset="0"/>
                <a:cs typeface="Times New Roman" pitchFamily="18" charset="0"/>
              </a:rPr>
              <a:t> </a:t>
            </a:r>
          </a:p>
          <a:p>
            <a:pPr algn="just">
              <a:lnSpc>
                <a:spcPct val="170000"/>
              </a:lnSpc>
            </a:pPr>
            <a:r>
              <a:rPr lang="en-GB" sz="2900" dirty="0">
                <a:latin typeface="Times New Roman" pitchFamily="18" charset="0"/>
                <a:cs typeface="Times New Roman" pitchFamily="18" charset="0"/>
              </a:rPr>
              <a:t>There have been risks of organic sourcing.</a:t>
            </a:r>
            <a:r>
              <a:rPr lang="en-US" sz="2900" dirty="0">
                <a:latin typeface="Times New Roman" pitchFamily="18" charset="0"/>
                <a:cs typeface="Times New Roman" pitchFamily="18" charset="0"/>
              </a:rPr>
              <a:t> </a:t>
            </a:r>
            <a:r>
              <a:rPr lang="en-GB" sz="2900" dirty="0">
                <a:latin typeface="Times New Roman" pitchFamily="18" charset="0"/>
                <a:cs typeface="Times New Roman" pitchFamily="18" charset="0"/>
              </a:rPr>
              <a:t>The organic crops are vulnerable to crop failures, weather and pests.</a:t>
            </a:r>
            <a:endParaRPr lang="en-US" sz="2900" dirty="0">
              <a:latin typeface="Times New Roman" pitchFamily="18" charset="0"/>
              <a:cs typeface="Times New Roman" pitchFamily="18" charset="0"/>
            </a:endParaRPr>
          </a:p>
          <a:p>
            <a:pPr algn="just">
              <a:lnSpc>
                <a:spcPct val="170000"/>
              </a:lnSpc>
            </a:pPr>
            <a:r>
              <a:rPr lang="en-GB" sz="2900" dirty="0">
                <a:latin typeface="Times New Roman" pitchFamily="18" charset="0"/>
                <a:cs typeface="Times New Roman" pitchFamily="18" charset="0"/>
              </a:rPr>
              <a:t>Volatility in prices is another issue, as unpredictable costs are charged for premium ingredients.</a:t>
            </a:r>
            <a:r>
              <a:rPr lang="en-US" sz="2900" dirty="0">
                <a:latin typeface="Times New Roman" pitchFamily="18" charset="0"/>
                <a:cs typeface="Times New Roman" pitchFamily="18" charset="0"/>
              </a:rPr>
              <a:t> </a:t>
            </a:r>
            <a:r>
              <a:rPr lang="en-GB" sz="2900" dirty="0">
                <a:latin typeface="Times New Roman" pitchFamily="18" charset="0"/>
                <a:cs typeface="Times New Roman" pitchFamily="18" charset="0"/>
              </a:rPr>
              <a:t>The rising overhead costs are another issue due to rising business rates and utilities.</a:t>
            </a:r>
            <a:r>
              <a:rPr lang="en-US" sz="2900" dirty="0">
                <a:latin typeface="Times New Roman" pitchFamily="18" charset="0"/>
                <a:cs typeface="Times New Roman" pitchFamily="18" charset="0"/>
              </a:rPr>
              <a:t> </a:t>
            </a:r>
            <a:r>
              <a:rPr lang="en-GB" sz="2900" dirty="0">
                <a:latin typeface="Times New Roman" pitchFamily="18" charset="0"/>
                <a:cs typeface="Times New Roman" pitchFamily="18" charset="0"/>
              </a:rPr>
              <a:t>The profit margins of the bakery are squeezed by the flat sales and rising costs.</a:t>
            </a:r>
            <a:endParaRPr lang="en-US" sz="2900" dirty="0">
              <a:latin typeface="Times New Roman" pitchFamily="18" charset="0"/>
              <a:cs typeface="Times New Roman" pitchFamily="18" charset="0"/>
            </a:endParaRPr>
          </a:p>
          <a:p>
            <a:pPr algn="just">
              <a:lnSpc>
                <a:spcPct val="170000"/>
              </a:lnSpc>
            </a:pPr>
            <a:endParaRPr lang="en-US" sz="1600" dirty="0">
              <a:latin typeface="Times New Roman" pitchFamily="18" charset="0"/>
              <a:cs typeface="Times New Roman" pitchFamily="18" charset="0"/>
            </a:endParaRPr>
          </a:p>
        </p:txBody>
      </p:sp>
      <p:sp>
        <p:nvSpPr>
          <p:cNvPr id="2" name="Title 1"/>
          <p:cNvSpPr>
            <a:spLocks noGrp="1"/>
          </p:cNvSpPr>
          <p:nvPr>
            <p:ph type="title"/>
          </p:nvPr>
        </p:nvSpPr>
        <p:spPr>
          <a:xfrm>
            <a:off x="428595" y="280840"/>
            <a:ext cx="8308225" cy="862159"/>
          </a:xfrm>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Nature of the issues (Contd..)</a:t>
            </a:r>
            <a:br>
              <a:rPr lang="en-US" sz="1600" dirty="0">
                <a:solidFill>
                  <a:schemeClr val="tx1"/>
                </a:solidFill>
                <a:latin typeface="Times New Roman" pitchFamily="18" charset="0"/>
                <a:cs typeface="Times New Roman" pitchFamily="18" charset="0"/>
              </a:rPr>
            </a:br>
            <a:endParaRPr lang="en-US" sz="1600" dirty="0">
              <a:solidFill>
                <a:schemeClr val="tx1"/>
              </a:solidFill>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srcRect/>
          <a:stretch>
            <a:fillRect/>
          </a:stretch>
        </p:blipFill>
        <p:spPr bwMode="auto">
          <a:xfrm>
            <a:off x="4717824" y="5445224"/>
            <a:ext cx="4015886" cy="1248567"/>
          </a:xfrm>
          <a:prstGeom prst="rect">
            <a:avLst/>
          </a:prstGeom>
          <a:noFill/>
          <a:ln w="9525">
            <a:noFill/>
            <a:miter lim="800000"/>
            <a:headEnd/>
            <a:tailEnd/>
          </a:ln>
          <a:effectLst>
            <a:softEdge rad="1270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GB" sz="1600" dirty="0">
                <a:latin typeface="Times New Roman" pitchFamily="18" charset="0"/>
                <a:cs typeface="Times New Roman" pitchFamily="18" charset="0"/>
              </a:rPr>
              <a:t>The PESTEL analysis can be defined as a strategic framework for analysing the macro-environmental factors (Karadzhov and Patarchanova, 2025).</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Purpose of pestle analysis is to identify the external threats and opportunities affecting the bakery.</a:t>
            </a:r>
            <a:endParaRPr lang="en-US" sz="1600" dirty="0">
              <a:latin typeface="Times New Roman" pitchFamily="18" charset="0"/>
              <a:cs typeface="Times New Roman" pitchFamily="18" charset="0"/>
            </a:endParaRPr>
          </a:p>
          <a:p>
            <a:pPr algn="just">
              <a:lnSpc>
                <a:spcPct val="150000"/>
              </a:lnSpc>
            </a:pPr>
            <a:r>
              <a:rPr lang="en-US" sz="1600" dirty="0">
                <a:latin typeface="Times New Roman" pitchFamily="18" charset="0"/>
                <a:cs typeface="Times New Roman" pitchFamily="18" charset="0"/>
              </a:rPr>
              <a:t>In terms of rationale for using this framework, PESTLE analysis can help Basil in understanding the external forces that shape hospitality and retail in the region.</a:t>
            </a: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PESTLE analysis</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pic>
        <p:nvPicPr>
          <p:cNvPr id="6147" name="Picture 3"/>
          <p:cNvPicPr>
            <a:picLocks noChangeAspect="1" noChangeArrowheads="1"/>
          </p:cNvPicPr>
          <p:nvPr/>
        </p:nvPicPr>
        <p:blipFill>
          <a:blip r:embed="rId3"/>
          <a:srcRect/>
          <a:stretch>
            <a:fillRect/>
          </a:stretch>
        </p:blipFill>
        <p:spPr bwMode="auto">
          <a:xfrm>
            <a:off x="4475804" y="4135856"/>
            <a:ext cx="4210996" cy="1957979"/>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9254" y="1268760"/>
            <a:ext cx="8427588" cy="4716834"/>
          </a:xfrm>
        </p:spPr>
        <p:txBody>
          <a:bodyPr>
            <a:normAutofit fontScale="70000" lnSpcReduction="20000"/>
          </a:bodyPr>
          <a:lstStyle/>
          <a:p>
            <a:pPr algn="just">
              <a:lnSpc>
                <a:spcPct val="170000"/>
              </a:lnSpc>
            </a:pPr>
            <a:r>
              <a:rPr lang="en-GB" sz="2300" dirty="0">
                <a:latin typeface="Times New Roman" pitchFamily="18" charset="0"/>
                <a:cs typeface="Times New Roman" pitchFamily="18" charset="0"/>
              </a:rPr>
              <a:t>In terms of political factors, the imported European ingredients were affected due to post-Brexit supply chain regulations.</a:t>
            </a:r>
            <a:endParaRPr lang="en-US" sz="2300" dirty="0">
              <a:latin typeface="Times New Roman" pitchFamily="18" charset="0"/>
              <a:cs typeface="Times New Roman" pitchFamily="18" charset="0"/>
            </a:endParaRPr>
          </a:p>
          <a:p>
            <a:pPr algn="just">
              <a:lnSpc>
                <a:spcPct val="170000"/>
              </a:lnSpc>
            </a:pPr>
            <a:r>
              <a:rPr lang="en-GB" sz="2300" dirty="0">
                <a:latin typeface="Times New Roman" pitchFamily="18" charset="0"/>
                <a:cs typeface="Times New Roman" pitchFamily="18" charset="0"/>
              </a:rPr>
              <a:t>Political stability index is currently 0.26 in the UK in 2026, which can be an issue for the bakery (The Global Economy, 2026).</a:t>
            </a:r>
            <a:endParaRPr lang="en-US" sz="2300" dirty="0">
              <a:latin typeface="Times New Roman" pitchFamily="18" charset="0"/>
              <a:cs typeface="Times New Roman" pitchFamily="18" charset="0"/>
            </a:endParaRPr>
          </a:p>
          <a:p>
            <a:pPr algn="just">
              <a:lnSpc>
                <a:spcPct val="170000"/>
              </a:lnSpc>
            </a:pPr>
            <a:r>
              <a:rPr lang="en-GB" sz="2300" dirty="0">
                <a:latin typeface="Times New Roman" pitchFamily="18" charset="0"/>
                <a:cs typeface="Times New Roman" pitchFamily="18" charset="0"/>
              </a:rPr>
              <a:t>In terms of economic factors, the utility bills, insurance and rent are driven up by high inflation rate of 2.8 % in 2026 (Trading Economics, 2026).</a:t>
            </a:r>
            <a:r>
              <a:rPr lang="en-US" sz="2300" dirty="0">
                <a:latin typeface="Times New Roman" pitchFamily="18" charset="0"/>
                <a:cs typeface="Times New Roman" pitchFamily="18" charset="0"/>
              </a:rPr>
              <a:t> </a:t>
            </a:r>
            <a:r>
              <a:rPr lang="en-GB" sz="2300" dirty="0">
                <a:latin typeface="Times New Roman" pitchFamily="18" charset="0"/>
                <a:cs typeface="Times New Roman" pitchFamily="18" charset="0"/>
              </a:rPr>
              <a:t>The cost-of-living pressures have reduced the discretionary spending among the customers.</a:t>
            </a:r>
            <a:endParaRPr lang="en-US" sz="2300" dirty="0">
              <a:latin typeface="Times New Roman" pitchFamily="18" charset="0"/>
              <a:cs typeface="Times New Roman" pitchFamily="18" charset="0"/>
            </a:endParaRPr>
          </a:p>
          <a:p>
            <a:pPr algn="just">
              <a:lnSpc>
                <a:spcPct val="170000"/>
              </a:lnSpc>
            </a:pPr>
            <a:r>
              <a:rPr lang="en-GB" sz="2300" dirty="0">
                <a:latin typeface="Times New Roman" pitchFamily="18" charset="0"/>
                <a:cs typeface="Times New Roman" pitchFamily="18" charset="0"/>
              </a:rPr>
              <a:t>In terms of social factors, a permanent shift towards hybrid and remote working models can be seen.</a:t>
            </a:r>
            <a:r>
              <a:rPr lang="en-US" sz="2300" dirty="0">
                <a:latin typeface="Times New Roman" pitchFamily="18" charset="0"/>
                <a:cs typeface="Times New Roman" pitchFamily="18" charset="0"/>
              </a:rPr>
              <a:t> </a:t>
            </a:r>
            <a:r>
              <a:rPr lang="en-GB" sz="2300" dirty="0">
                <a:latin typeface="Times New Roman" pitchFamily="18" charset="0"/>
                <a:cs typeface="Times New Roman" pitchFamily="18" charset="0"/>
              </a:rPr>
              <a:t>A preference for online ordering and convenience has been growing.</a:t>
            </a:r>
            <a:endParaRPr lang="en-US" sz="2300" dirty="0">
              <a:latin typeface="Times New Roman" pitchFamily="18" charset="0"/>
              <a:cs typeface="Times New Roman" pitchFamily="18" charset="0"/>
            </a:endParaRPr>
          </a:p>
          <a:p>
            <a:pPr algn="just">
              <a:lnSpc>
                <a:spcPct val="170000"/>
              </a:lnSpc>
            </a:pPr>
            <a:r>
              <a:rPr lang="en-GB" sz="2300" dirty="0">
                <a:latin typeface="Times New Roman" pitchFamily="18" charset="0"/>
                <a:cs typeface="Times New Roman" pitchFamily="18" charset="0"/>
              </a:rPr>
              <a:t>In terms of technological factors, there has been a high demand for digital apps, click and collect services and mobile pre-ordering. An added advantage is the internet penetration rate of around 66.3 million in the UK (Data Reportal, 2025).</a:t>
            </a:r>
            <a:endParaRPr lang="en-US" sz="2300" dirty="0">
              <a:latin typeface="Times New Roman" pitchFamily="18" charset="0"/>
              <a:cs typeface="Times New Roman" pitchFamily="18" charset="0"/>
            </a:endParaRPr>
          </a:p>
          <a:p>
            <a:pPr algn="just">
              <a:lnSpc>
                <a:spcPct val="170000"/>
              </a:lnSpc>
            </a:pPr>
            <a:endParaRPr lang="en-US" sz="1600" dirty="0">
              <a:latin typeface="Times New Roman" pitchFamily="18" charset="0"/>
              <a:cs typeface="Times New Roman" pitchFamily="18" charset="0"/>
            </a:endParaRPr>
          </a:p>
        </p:txBody>
      </p:sp>
      <p:sp>
        <p:nvSpPr>
          <p:cNvPr id="39938" name="AutoShape 2" descr="PESTLE Analysis Guide by McKinsey Alum | Free Templat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4" name="Title 1">
            <a:extLst>
              <a:ext uri="{FF2B5EF4-FFF2-40B4-BE49-F238E27FC236}">
                <a16:creationId xmlns:a16="http://schemas.microsoft.com/office/drawing/2014/main" id="{061CA5FF-5B43-8AB6-B528-72E88D1DAE04}"/>
              </a:ext>
            </a:extLst>
          </p:cNvPr>
          <p:cNvSpPr txBox="1">
            <a:spLocks/>
          </p:cNvSpPr>
          <p:nvPr/>
        </p:nvSpPr>
        <p:spPr>
          <a:xfrm>
            <a:off x="457200" y="274638"/>
            <a:ext cx="8229600" cy="1143000"/>
          </a:xfrm>
          <a:prstGeom prst="rect">
            <a:avLst/>
          </a:prstGeom>
        </p:spPr>
        <p:txBody>
          <a:bodyPr vert="horz" rtlCol="0" anchor="ctr">
            <a:normAutofit fontScale="97500" lnSpcReduction="10000"/>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pPr algn="ctr">
              <a:lnSpc>
                <a:spcPct val="150000"/>
              </a:lnSpc>
            </a:pPr>
            <a:r>
              <a:rPr lang="en-GB" sz="3600" dirty="0">
                <a:solidFill>
                  <a:schemeClr val="tx1"/>
                </a:solidFill>
                <a:latin typeface="Times New Roman" pitchFamily="18" charset="0"/>
                <a:cs typeface="Times New Roman" pitchFamily="18" charset="0"/>
              </a:rPr>
              <a:t>PESTLE </a:t>
            </a:r>
            <a:r>
              <a:rPr lang="en-GB" sz="3300" dirty="0">
                <a:solidFill>
                  <a:schemeClr val="tx1"/>
                </a:solidFill>
                <a:latin typeface="Times New Roman" pitchFamily="18" charset="0"/>
                <a:cs typeface="Times New Roman" pitchFamily="18" charset="0"/>
              </a:rPr>
              <a:t>analysis</a:t>
            </a:r>
            <a:r>
              <a:rPr lang="en-GB" sz="3600" dirty="0">
                <a:solidFill>
                  <a:schemeClr val="tx1"/>
                </a:solidFill>
                <a:latin typeface="Times New Roman" pitchFamily="18" charset="0"/>
                <a:cs typeface="Times New Roman" pitchFamily="18" charset="0"/>
              </a:rPr>
              <a:t> (Contd..)</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pic>
        <p:nvPicPr>
          <p:cNvPr id="8" name="Picture 7">
            <a:extLst>
              <a:ext uri="{FF2B5EF4-FFF2-40B4-BE49-F238E27FC236}">
                <a16:creationId xmlns:a16="http://schemas.microsoft.com/office/drawing/2014/main" id="{DE6A70E3-E0B1-1BFF-9F2C-895B0AD7DD20}"/>
              </a:ext>
            </a:extLst>
          </p:cNvPr>
          <p:cNvPicPr>
            <a:picLocks noChangeAspect="1"/>
          </p:cNvPicPr>
          <p:nvPr/>
        </p:nvPicPr>
        <p:blipFill>
          <a:blip r:embed="rId3"/>
          <a:stretch>
            <a:fillRect/>
          </a:stretch>
        </p:blipFill>
        <p:spPr>
          <a:xfrm>
            <a:off x="4799573" y="5985594"/>
            <a:ext cx="3985173" cy="691356"/>
          </a:xfrm>
          <a:prstGeom prst="rect">
            <a:avLst/>
          </a:prstGeom>
          <a:effectLst>
            <a:softEdge rad="1270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2048" y="1337780"/>
            <a:ext cx="4860032" cy="4755516"/>
          </a:xfrm>
        </p:spPr>
        <p:txBody>
          <a:bodyPr>
            <a:normAutofit lnSpcReduction="10000"/>
          </a:bodyPr>
          <a:lstStyle/>
          <a:p>
            <a:pPr algn="just">
              <a:lnSpc>
                <a:spcPct val="160000"/>
              </a:lnSpc>
            </a:pPr>
            <a:r>
              <a:rPr lang="en-GB" sz="1600" dirty="0">
                <a:latin typeface="Times New Roman" pitchFamily="18" charset="0"/>
                <a:cs typeface="Times New Roman" pitchFamily="18" charset="0"/>
              </a:rPr>
              <a:t>In terms of environmental factors, the extreme weather has been causing failures of organic crops and shortages in supply.</a:t>
            </a:r>
            <a:endParaRPr lang="en-US" sz="1600" dirty="0">
              <a:latin typeface="Times New Roman" pitchFamily="18" charset="0"/>
              <a:cs typeface="Times New Roman" pitchFamily="18" charset="0"/>
            </a:endParaRPr>
          </a:p>
          <a:p>
            <a:pPr algn="just">
              <a:lnSpc>
                <a:spcPct val="160000"/>
              </a:lnSpc>
            </a:pPr>
            <a:r>
              <a:rPr lang="en-GB" sz="1600" dirty="0">
                <a:latin typeface="Times New Roman" pitchFamily="18" charset="0"/>
                <a:cs typeface="Times New Roman" pitchFamily="18" charset="0"/>
              </a:rPr>
              <a:t>The demand from customers for zero-waste operations and eco-friendly packaging is on the rise.</a:t>
            </a:r>
            <a:endParaRPr lang="en-US" sz="1600" dirty="0">
              <a:latin typeface="Times New Roman" pitchFamily="18" charset="0"/>
              <a:cs typeface="Times New Roman" pitchFamily="18" charset="0"/>
            </a:endParaRPr>
          </a:p>
          <a:p>
            <a:pPr algn="just">
              <a:lnSpc>
                <a:spcPct val="160000"/>
              </a:lnSpc>
            </a:pPr>
            <a:r>
              <a:rPr lang="en-GB" sz="1600" dirty="0">
                <a:latin typeface="Times New Roman" pitchFamily="18" charset="0"/>
                <a:cs typeface="Times New Roman" pitchFamily="18" charset="0"/>
              </a:rPr>
              <a:t>In terms of legal factors, it is important to abide by the strict food safety laws of the UK and avoid loss of allergen levelling.</a:t>
            </a:r>
            <a:endParaRPr lang="en-US" sz="1600" dirty="0">
              <a:latin typeface="Times New Roman" pitchFamily="18" charset="0"/>
              <a:cs typeface="Times New Roman" pitchFamily="18" charset="0"/>
            </a:endParaRPr>
          </a:p>
          <a:p>
            <a:pPr algn="just">
              <a:lnSpc>
                <a:spcPct val="160000"/>
              </a:lnSpc>
            </a:pPr>
            <a:r>
              <a:rPr lang="en-GB" sz="1600" dirty="0">
                <a:latin typeface="Times New Roman" pitchFamily="18" charset="0"/>
                <a:cs typeface="Times New Roman" pitchFamily="18" charset="0"/>
              </a:rPr>
              <a:t>Other important laws include the Equality Act 2010, which states that no worker should be discriminated based on their background (legislation.gov.uk, 2026).</a:t>
            </a:r>
            <a:endParaRPr lang="en-US" sz="1600" dirty="0">
              <a:latin typeface="Times New Roman" pitchFamily="18" charset="0"/>
              <a:cs typeface="Times New Roman" pitchFamily="18" charset="0"/>
            </a:endParaRPr>
          </a:p>
          <a:p>
            <a:pPr algn="just">
              <a:lnSpc>
                <a:spcPct val="160000"/>
              </a:lnSpc>
            </a:pPr>
            <a:endParaRPr lang="en-US" sz="1600" dirty="0">
              <a:latin typeface="Times New Roman" pitchFamily="18" charset="0"/>
              <a:cs typeface="Times New Roman" pitchFamily="18" charset="0"/>
            </a:endParaRPr>
          </a:p>
        </p:txBody>
      </p:sp>
      <p:pic>
        <p:nvPicPr>
          <p:cNvPr id="38913" name="Picture 1"/>
          <p:cNvPicPr>
            <a:picLocks noChangeAspect="1" noChangeArrowheads="1"/>
          </p:cNvPicPr>
          <p:nvPr/>
        </p:nvPicPr>
        <p:blipFill>
          <a:blip r:embed="rId3"/>
          <a:srcRect/>
          <a:stretch>
            <a:fillRect/>
          </a:stretch>
        </p:blipFill>
        <p:spPr bwMode="auto">
          <a:xfrm>
            <a:off x="5508104" y="1800380"/>
            <a:ext cx="3203848" cy="3257239"/>
          </a:xfrm>
          <a:prstGeom prst="rect">
            <a:avLst/>
          </a:prstGeom>
          <a:noFill/>
          <a:ln w="9525">
            <a:noFill/>
            <a:miter lim="800000"/>
            <a:headEnd/>
            <a:tailEnd/>
          </a:ln>
          <a:effectLst>
            <a:softEdge rad="127000"/>
          </a:effectLst>
        </p:spPr>
      </p:pic>
      <p:sp>
        <p:nvSpPr>
          <p:cNvPr id="7" name="Title 1">
            <a:extLst>
              <a:ext uri="{FF2B5EF4-FFF2-40B4-BE49-F238E27FC236}">
                <a16:creationId xmlns:a16="http://schemas.microsoft.com/office/drawing/2014/main" id="{05F7B689-78B2-4733-F048-893653CFF015}"/>
              </a:ext>
            </a:extLst>
          </p:cNvPr>
          <p:cNvSpPr txBox="1">
            <a:spLocks/>
          </p:cNvSpPr>
          <p:nvPr/>
        </p:nvSpPr>
        <p:spPr>
          <a:xfrm>
            <a:off x="457200" y="274638"/>
            <a:ext cx="8229600" cy="1143000"/>
          </a:xfrm>
          <a:prstGeom prst="rect">
            <a:avLst/>
          </a:prstGeom>
        </p:spPr>
        <p:txBody>
          <a:bodyPr vert="horz" rtlCol="0" anchor="ctr">
            <a:normAutofit fontScale="97500" lnSpcReduction="10000"/>
            <a:scene3d>
              <a:camera prst="orthographicFront"/>
              <a:lightRig rig="soft" dir="t"/>
            </a:scene3d>
            <a:sp3d prstMaterial="softEdge">
              <a:bevelT w="25400" h="25400"/>
            </a:sp3d>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pPr algn="ctr">
              <a:lnSpc>
                <a:spcPct val="150000"/>
              </a:lnSpc>
            </a:pPr>
            <a:r>
              <a:rPr lang="en-GB" sz="3600" dirty="0">
                <a:solidFill>
                  <a:schemeClr val="tx1"/>
                </a:solidFill>
                <a:latin typeface="Times New Roman" pitchFamily="18" charset="0"/>
                <a:cs typeface="Times New Roman" pitchFamily="18" charset="0"/>
              </a:rPr>
              <a:t>PESTLE </a:t>
            </a:r>
            <a:r>
              <a:rPr lang="en-GB" sz="3300" dirty="0">
                <a:solidFill>
                  <a:schemeClr val="tx1"/>
                </a:solidFill>
                <a:latin typeface="Times New Roman" pitchFamily="18" charset="0"/>
                <a:cs typeface="Times New Roman" pitchFamily="18" charset="0"/>
              </a:rPr>
              <a:t>analysis</a:t>
            </a:r>
            <a:r>
              <a:rPr lang="en-GB" sz="3600" dirty="0">
                <a:solidFill>
                  <a:schemeClr val="tx1"/>
                </a:solidFill>
                <a:latin typeface="Times New Roman" pitchFamily="18" charset="0"/>
                <a:cs typeface="Times New Roman" pitchFamily="18" charset="0"/>
              </a:rPr>
              <a:t> (Contd..)</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8229600" cy="4525963"/>
          </a:xfrm>
        </p:spPr>
        <p:txBody>
          <a:bodyPr>
            <a:normAutofit/>
          </a:bodyPr>
          <a:lstStyle/>
          <a:p>
            <a:pPr algn="just">
              <a:lnSpc>
                <a:spcPct val="150000"/>
              </a:lnSpc>
            </a:pPr>
            <a:r>
              <a:rPr lang="en-GB" sz="1600" dirty="0">
                <a:latin typeface="Times New Roman" pitchFamily="18" charset="0"/>
                <a:cs typeface="Times New Roman" pitchFamily="18" charset="0"/>
              </a:rPr>
              <a:t>Fishbone diagram can be defined as a visual tool for identifying causes of a problem (Sakdiyah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2022).</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 The </a:t>
            </a:r>
            <a:r>
              <a:rPr lang="en-GB" sz="1600" b="1" dirty="0">
                <a:latin typeface="Times New Roman" pitchFamily="18" charset="0"/>
                <a:cs typeface="Times New Roman" pitchFamily="18" charset="0"/>
              </a:rPr>
              <a:t>root causes are grouped into categories like people, materials or methods.</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 Problem statement includes the declining profitability and stagnating sales at Basil’s Bakery.</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Rationale behind using Fishbone diagram is to uncover root causes of specific problems and encourage structured brainstorming. </a:t>
            </a:r>
            <a:endParaRPr lang="en-US" sz="16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Fishbone diagram</a:t>
            </a:r>
            <a:br>
              <a:rPr lang="en-US" sz="1600" dirty="0">
                <a:solidFill>
                  <a:schemeClr val="tx1"/>
                </a:solidFill>
                <a:latin typeface="Times New Roman" pitchFamily="18" charset="0"/>
                <a:cs typeface="Times New Roman" pitchFamily="18" charset="0"/>
              </a:rPr>
            </a:br>
            <a:endParaRPr lang="en-US" sz="1600" dirty="0">
              <a:solidFill>
                <a:schemeClr val="tx1"/>
              </a:solidFill>
              <a:latin typeface="Times New Roman" pitchFamily="18" charset="0"/>
              <a:cs typeface="Times New Roman" pitchFamily="18" charset="0"/>
            </a:endParaRPr>
          </a:p>
        </p:txBody>
      </p:sp>
      <p:pic>
        <p:nvPicPr>
          <p:cNvPr id="7" name="Picture 6">
            <a:extLst>
              <a:ext uri="{FF2B5EF4-FFF2-40B4-BE49-F238E27FC236}">
                <a16:creationId xmlns:a16="http://schemas.microsoft.com/office/drawing/2014/main" id="{15D3E586-19F7-C68D-7581-D37D2F6945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5335" y="4007579"/>
            <a:ext cx="4671465" cy="2575783"/>
          </a:xfrm>
          <a:prstGeom prst="rect">
            <a:avLst/>
          </a:prstGeom>
          <a:effectLst>
            <a:softEdge rad="1270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GB" sz="1600" dirty="0">
                <a:latin typeface="Times New Roman" pitchFamily="18" charset="0"/>
                <a:cs typeface="Times New Roman" pitchFamily="18" charset="0"/>
              </a:rPr>
              <a:t>Drop in visitors to the retail park has been a permanent change driven by store closures and remote work policies.</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The bottleneck includes baking, customer service and sourcing, all being dependent on a single person</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The customer experience is outdated due to lack of delivery options and digital ordering (Olsson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2023).</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Diagnostic summary and key findings</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pic>
        <p:nvPicPr>
          <p:cNvPr id="36865" name="Picture 1"/>
          <p:cNvPicPr>
            <a:picLocks noChangeAspect="1" noChangeArrowheads="1"/>
          </p:cNvPicPr>
          <p:nvPr/>
        </p:nvPicPr>
        <p:blipFill>
          <a:blip r:embed="rId3"/>
          <a:srcRect/>
          <a:stretch>
            <a:fillRect/>
          </a:stretch>
        </p:blipFill>
        <p:spPr bwMode="auto">
          <a:xfrm>
            <a:off x="3995936" y="3793666"/>
            <a:ext cx="4690864" cy="2511700"/>
          </a:xfrm>
          <a:prstGeom prst="rect">
            <a:avLst/>
          </a:prstGeom>
          <a:noFill/>
          <a:ln w="9525">
            <a:noFill/>
            <a:miter lim="800000"/>
            <a:headEnd/>
            <a:tailEnd/>
          </a:ln>
          <a:effectLst>
            <a:softEdge rad="1270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1"/>
          <p:cNvPicPr>
            <a:picLocks noChangeAspect="1" noChangeArrowheads="1"/>
          </p:cNvPicPr>
          <p:nvPr/>
        </p:nvPicPr>
        <p:blipFill>
          <a:blip r:embed="rId3"/>
          <a:srcRect/>
          <a:stretch>
            <a:fillRect/>
          </a:stretch>
        </p:blipFill>
        <p:spPr bwMode="auto">
          <a:xfrm>
            <a:off x="4572000" y="2812431"/>
            <a:ext cx="3893562" cy="3650215"/>
          </a:xfrm>
          <a:prstGeom prst="rect">
            <a:avLst/>
          </a:prstGeom>
          <a:noFill/>
          <a:ln w="9525">
            <a:noFill/>
            <a:miter lim="800000"/>
            <a:headEnd/>
            <a:tailEnd/>
          </a:ln>
          <a:effectLst/>
        </p:spPr>
      </p:pic>
      <p:sp>
        <p:nvSpPr>
          <p:cNvPr id="3" name="Content Placeholder 2"/>
          <p:cNvSpPr>
            <a:spLocks noGrp="1"/>
          </p:cNvSpPr>
          <p:nvPr>
            <p:ph idx="1"/>
          </p:nvPr>
        </p:nvSpPr>
        <p:spPr/>
        <p:txBody>
          <a:bodyPr/>
          <a:lstStyle/>
          <a:p>
            <a:pPr algn="just">
              <a:lnSpc>
                <a:spcPct val="150000"/>
              </a:lnSpc>
            </a:pPr>
            <a:r>
              <a:rPr lang="en-GB" sz="1600" dirty="0">
                <a:latin typeface="Times New Roman" pitchFamily="18" charset="0"/>
                <a:cs typeface="Times New Roman" pitchFamily="18" charset="0"/>
              </a:rPr>
              <a:t>Partnership should be done with a third-party delivery service (Darko and Vlachos, 2022).</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The staffing should be optimised.</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The sourcing strategy must be reviewed.</a:t>
            </a:r>
            <a:endParaRPr lang="en-US" sz="1600" dirty="0">
              <a:latin typeface="Times New Roman" pitchFamily="18" charset="0"/>
              <a:cs typeface="Times New Roman" pitchFamily="18" charset="0"/>
            </a:endParaRPr>
          </a:p>
          <a:p>
            <a:pPr algn="just">
              <a:lnSpc>
                <a:spcPct val="150000"/>
              </a:lnSpc>
            </a:pPr>
            <a:r>
              <a:rPr lang="en-GB" sz="1600" dirty="0">
                <a:latin typeface="Times New Roman" pitchFamily="18" charset="0"/>
                <a:cs typeface="Times New Roman" pitchFamily="18" charset="0"/>
              </a:rPr>
              <a:t>Corporate catering can be explored for the local offices.</a:t>
            </a:r>
            <a:endParaRPr lang="en-US" sz="1600" dirty="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sp>
        <p:nvSpPr>
          <p:cNvPr id="2" name="Title 1"/>
          <p:cNvSpPr>
            <a:spLocks noGrp="1"/>
          </p:cNvSpPr>
          <p:nvPr>
            <p:ph type="title"/>
          </p:nvPr>
        </p:nvSpPr>
        <p:spPr/>
        <p:txBody>
          <a:bodyPr>
            <a:normAutofit fontScale="90000"/>
          </a:bodyPr>
          <a:lstStyle/>
          <a:p>
            <a:pPr algn="ctr">
              <a:lnSpc>
                <a:spcPct val="150000"/>
              </a:lnSpc>
            </a:pPr>
            <a:r>
              <a:rPr lang="en-GB" sz="3600" dirty="0">
                <a:solidFill>
                  <a:schemeClr val="tx1"/>
                </a:solidFill>
                <a:latin typeface="Times New Roman" pitchFamily="18" charset="0"/>
                <a:cs typeface="Times New Roman" pitchFamily="18" charset="0"/>
              </a:rPr>
              <a:t>Strategic recommendations</a:t>
            </a:r>
            <a:br>
              <a:rPr lang="en-US" sz="1600" dirty="0">
                <a:latin typeface="Times New Roman" pitchFamily="18" charset="0"/>
                <a:cs typeface="Times New Roman" pitchFamily="18" charset="0"/>
              </a:rPr>
            </a:br>
            <a:endParaRPr lang="en-US" sz="16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lnSpc>
                <a:spcPct val="150000"/>
              </a:lnSpc>
            </a:pPr>
            <a:r>
              <a:rPr lang="en-IN" sz="3200" dirty="0">
                <a:solidFill>
                  <a:schemeClr val="tx1"/>
                </a:solidFill>
                <a:latin typeface="Times New Roman" pitchFamily="18" charset="0"/>
                <a:cs typeface="Times New Roman" pitchFamily="18" charset="0"/>
              </a:rPr>
              <a:t>Questions and Answers</a:t>
            </a:r>
            <a:endParaRPr lang="en-US" sz="3200" dirty="0">
              <a:solidFill>
                <a:schemeClr val="tx1"/>
              </a:solidFill>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5FA57D2A-4370-7C6D-EAB2-66A7C0743DF6}"/>
              </a:ext>
            </a:extLst>
          </p:cNvPr>
          <p:cNvPicPr>
            <a:picLocks noChangeAspect="1"/>
          </p:cNvPicPr>
          <p:nvPr/>
        </p:nvPicPr>
        <p:blipFill>
          <a:blip r:embed="rId2"/>
          <a:stretch>
            <a:fillRect/>
          </a:stretch>
        </p:blipFill>
        <p:spPr>
          <a:xfrm>
            <a:off x="1952625" y="1417638"/>
            <a:ext cx="5238750" cy="4191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012" y="1484784"/>
            <a:ext cx="8229600" cy="4968552"/>
          </a:xfrm>
        </p:spPr>
        <p:txBody>
          <a:bodyPr>
            <a:normAutofit fontScale="70000" lnSpcReduction="20000"/>
          </a:bodyPr>
          <a:lstStyle/>
          <a:p>
            <a:pPr algn="just"/>
            <a:r>
              <a:rPr lang="en-GB" sz="2300" dirty="0">
                <a:latin typeface="Times New Roman" panose="02020603050405020304" pitchFamily="18" charset="0"/>
                <a:cs typeface="Times New Roman" panose="02020603050405020304" pitchFamily="18" charset="0"/>
              </a:rPr>
              <a:t>Darko, E.O. and Vlachos, I. (2022) ‘Creating valuable relationships with third-party logistics (3PL) providers: a multiple-case study’, </a:t>
            </a:r>
            <a:r>
              <a:rPr lang="en-GB" sz="2300" i="1" dirty="0">
                <a:latin typeface="Times New Roman" panose="02020603050405020304" pitchFamily="18" charset="0"/>
                <a:cs typeface="Times New Roman" panose="02020603050405020304" pitchFamily="18" charset="0"/>
              </a:rPr>
              <a:t>Logistics</a:t>
            </a:r>
            <a:r>
              <a:rPr lang="en-GB" sz="2300" dirty="0">
                <a:latin typeface="Times New Roman" panose="02020603050405020304" pitchFamily="18" charset="0"/>
                <a:cs typeface="Times New Roman" panose="02020603050405020304" pitchFamily="18" charset="0"/>
              </a:rPr>
              <a:t>, 6 (2), p.38.</a:t>
            </a:r>
          </a:p>
          <a:p>
            <a:pPr algn="just"/>
            <a:r>
              <a:rPr lang="en-GB" sz="2300" dirty="0">
                <a:latin typeface="Times New Roman" panose="02020603050405020304" pitchFamily="18" charset="0"/>
                <a:cs typeface="Times New Roman" panose="02020603050405020304" pitchFamily="18" charset="0"/>
              </a:rPr>
              <a:t>Data Reportal (2025) </a:t>
            </a:r>
            <a:r>
              <a:rPr lang="en-GB" sz="2300" i="1" dirty="0">
                <a:latin typeface="Times New Roman" panose="02020603050405020304" pitchFamily="18" charset="0"/>
                <a:cs typeface="Times New Roman" panose="02020603050405020304" pitchFamily="18" charset="0"/>
              </a:rPr>
              <a:t>Internet Use- The UK</a:t>
            </a:r>
            <a:r>
              <a:rPr lang="en-GB" sz="2300" dirty="0">
                <a:latin typeface="Times New Roman" panose="02020603050405020304" pitchFamily="18" charset="0"/>
                <a:cs typeface="Times New Roman" panose="02020603050405020304" pitchFamily="18" charset="0"/>
              </a:rPr>
              <a:t>. Available at:  https://datareportal.com/reports/digital-2024-united-kingdom (Accessed: 17 July 2026).</a:t>
            </a:r>
          </a:p>
          <a:p>
            <a:pPr algn="just"/>
            <a:r>
              <a:rPr lang="en-GB" sz="2300" dirty="0">
                <a:latin typeface="Times New Roman" panose="02020603050405020304" pitchFamily="18" charset="0"/>
                <a:cs typeface="Times New Roman" panose="02020603050405020304" pitchFamily="18" charset="0"/>
              </a:rPr>
              <a:t>Karadzhov, V. and Patarchanova, E. (2025) ‘How to create the best PESTEL analysis’, </a:t>
            </a:r>
            <a:r>
              <a:rPr lang="en-GB" sz="2300" i="1" dirty="0">
                <a:latin typeface="Times New Roman" panose="02020603050405020304" pitchFamily="18" charset="0"/>
                <a:cs typeface="Times New Roman" panose="02020603050405020304" pitchFamily="18" charset="0"/>
              </a:rPr>
              <a:t>International Journal of Digital Research</a:t>
            </a:r>
            <a:r>
              <a:rPr lang="en-GB" sz="2300" dirty="0">
                <a:latin typeface="Times New Roman" panose="02020603050405020304" pitchFamily="18" charset="0"/>
                <a:cs typeface="Times New Roman" panose="02020603050405020304" pitchFamily="18" charset="0"/>
              </a:rPr>
              <a:t>, 1 (3), pp.8-20.</a:t>
            </a:r>
          </a:p>
          <a:p>
            <a:pPr algn="just"/>
            <a:r>
              <a:rPr lang="en-GB" sz="2300" dirty="0">
                <a:latin typeface="Times New Roman" panose="02020603050405020304" pitchFamily="18" charset="0"/>
                <a:cs typeface="Times New Roman" panose="02020603050405020304" pitchFamily="18" charset="0"/>
              </a:rPr>
              <a:t>Legislation.gov.uk (2024) </a:t>
            </a:r>
            <a:r>
              <a:rPr lang="en-GB" sz="2300" i="1" dirty="0">
                <a:latin typeface="Times New Roman" panose="02020603050405020304" pitchFamily="18" charset="0"/>
                <a:cs typeface="Times New Roman" panose="02020603050405020304" pitchFamily="18" charset="0"/>
              </a:rPr>
              <a:t>Equality Act 2010</a:t>
            </a:r>
            <a:r>
              <a:rPr lang="en-GB" sz="2300" dirty="0">
                <a:latin typeface="Times New Roman" panose="02020603050405020304" pitchFamily="18" charset="0"/>
                <a:cs typeface="Times New Roman" panose="02020603050405020304" pitchFamily="18" charset="0"/>
              </a:rPr>
              <a:t>. Available at: https://www.legislation.gov.uk/ukpga/2010/15/contents (Accessed: 17 July 2026)</a:t>
            </a:r>
          </a:p>
          <a:p>
            <a:pPr algn="just"/>
            <a:r>
              <a:rPr lang="en-GB" sz="2300" dirty="0">
                <a:latin typeface="Times New Roman" panose="02020603050405020304" pitchFamily="18" charset="0"/>
                <a:cs typeface="Times New Roman" panose="02020603050405020304" pitchFamily="18" charset="0"/>
              </a:rPr>
              <a:t>Olsson, J., Hellström, D. and Vakulenko, Y. (2023)’Customer experience dimensions in last-mile delivery: an empirical study on unattended home delivery’, </a:t>
            </a:r>
            <a:r>
              <a:rPr lang="en-GB" sz="2300" i="1" dirty="0">
                <a:latin typeface="Times New Roman" panose="02020603050405020304" pitchFamily="18" charset="0"/>
                <a:cs typeface="Times New Roman" panose="02020603050405020304" pitchFamily="18" charset="0"/>
              </a:rPr>
              <a:t>International Journal of Physical Distribution &amp; Logistics Management</a:t>
            </a:r>
            <a:r>
              <a:rPr lang="en-GB" sz="2300" dirty="0">
                <a:latin typeface="Times New Roman" panose="02020603050405020304" pitchFamily="18" charset="0"/>
                <a:cs typeface="Times New Roman" panose="02020603050405020304" pitchFamily="18" charset="0"/>
              </a:rPr>
              <a:t>, 53 (2), pp.184-205.</a:t>
            </a:r>
          </a:p>
          <a:p>
            <a:pPr algn="just"/>
            <a:r>
              <a:rPr lang="en-GB" sz="2300" dirty="0">
                <a:latin typeface="Times New Roman" panose="02020603050405020304" pitchFamily="18" charset="0"/>
                <a:cs typeface="Times New Roman" panose="02020603050405020304" pitchFamily="18" charset="0"/>
              </a:rPr>
              <a:t>Sakdiyah, S.H., Eltivia, N. and Afandi, A. (2022) ‘Root cause analysis using fishbone diagram: company management decision making’, </a:t>
            </a:r>
            <a:r>
              <a:rPr lang="en-GB" sz="2300" i="1" dirty="0">
                <a:latin typeface="Times New Roman" panose="02020603050405020304" pitchFamily="18" charset="0"/>
                <a:cs typeface="Times New Roman" panose="02020603050405020304" pitchFamily="18" charset="0"/>
              </a:rPr>
              <a:t>Journal of Applied Business, Taxation and Economics Research</a:t>
            </a:r>
            <a:r>
              <a:rPr lang="en-GB" sz="2300" dirty="0">
                <a:latin typeface="Times New Roman" panose="02020603050405020304" pitchFamily="18" charset="0"/>
                <a:cs typeface="Times New Roman" panose="02020603050405020304" pitchFamily="18" charset="0"/>
              </a:rPr>
              <a:t>, 1 (6), pp.566-576.</a:t>
            </a:r>
          </a:p>
          <a:p>
            <a:pPr algn="just"/>
            <a:r>
              <a:rPr lang="en-GB" sz="2300" dirty="0">
                <a:latin typeface="Times New Roman" panose="02020603050405020304" pitchFamily="18" charset="0"/>
                <a:cs typeface="Times New Roman" panose="02020603050405020304" pitchFamily="18" charset="0"/>
              </a:rPr>
              <a:t>The Global Economy (2026) </a:t>
            </a:r>
            <a:r>
              <a:rPr lang="en-GB" sz="2300" i="1" dirty="0">
                <a:latin typeface="Times New Roman" panose="02020603050405020304" pitchFamily="18" charset="0"/>
                <a:cs typeface="Times New Roman" panose="02020603050405020304" pitchFamily="18" charset="0"/>
              </a:rPr>
              <a:t>Political Stability Index.</a:t>
            </a:r>
            <a:r>
              <a:rPr lang="en-GB" sz="2300" dirty="0">
                <a:latin typeface="Times New Roman" panose="02020603050405020304" pitchFamily="18" charset="0"/>
                <a:cs typeface="Times New Roman" panose="02020603050405020304" pitchFamily="18" charset="0"/>
              </a:rPr>
              <a:t> Available at: https://www.theglobaleconomy.com/United-Kingdom/wb_political_stability/ (Accessed: 17 July 2026).</a:t>
            </a:r>
          </a:p>
          <a:p>
            <a:pPr algn="just"/>
            <a:r>
              <a:rPr lang="en-GB" sz="2300" dirty="0">
                <a:latin typeface="Times New Roman" panose="02020603050405020304" pitchFamily="18" charset="0"/>
                <a:cs typeface="Times New Roman" panose="02020603050405020304" pitchFamily="18" charset="0"/>
              </a:rPr>
              <a:t>Trading Economics (2026) </a:t>
            </a:r>
            <a:r>
              <a:rPr lang="en-GB" sz="2300" i="1" dirty="0">
                <a:latin typeface="Times New Roman" panose="02020603050405020304" pitchFamily="18" charset="0"/>
                <a:cs typeface="Times New Roman" panose="02020603050405020304" pitchFamily="18" charset="0"/>
              </a:rPr>
              <a:t>Inflation rate of the UK.</a:t>
            </a:r>
            <a:r>
              <a:rPr lang="en-GB" sz="2300" dirty="0">
                <a:latin typeface="Times New Roman" panose="02020603050405020304" pitchFamily="18" charset="0"/>
                <a:cs typeface="Times New Roman" panose="02020603050405020304" pitchFamily="18" charset="0"/>
              </a:rPr>
              <a:t> Available at: https://tradingeconomics.com/united-kingdom/inflation-cpi (Accessed: 17 July 2026).</a:t>
            </a:r>
          </a:p>
        </p:txBody>
      </p:sp>
      <p:sp>
        <p:nvSpPr>
          <p:cNvPr id="2" name="Title 1"/>
          <p:cNvSpPr>
            <a:spLocks noGrp="1"/>
          </p:cNvSpPr>
          <p:nvPr>
            <p:ph type="title"/>
          </p:nvPr>
        </p:nvSpPr>
        <p:spPr>
          <a:xfrm>
            <a:off x="457200" y="274638"/>
            <a:ext cx="8229600" cy="850106"/>
          </a:xfrm>
        </p:spPr>
        <p:txBody>
          <a:bodyPr>
            <a:noAutofit/>
          </a:bodyPr>
          <a:lstStyle/>
          <a:p>
            <a:pPr algn="ctr">
              <a:lnSpc>
                <a:spcPct val="150000"/>
              </a:lnSpc>
            </a:pPr>
            <a:r>
              <a:rPr lang="en-GB" sz="3200" dirty="0">
                <a:solidFill>
                  <a:schemeClr val="tx1"/>
                </a:solidFill>
                <a:latin typeface="Times New Roman" pitchFamily="18" charset="0"/>
                <a:cs typeface="Times New Roman" pitchFamily="18" charset="0"/>
              </a:rPr>
              <a:t>References</a:t>
            </a:r>
            <a:r>
              <a:rPr lang="en-GB" sz="3600" dirty="0">
                <a:latin typeface="Times New Roman" pitchFamily="18" charset="0"/>
                <a:cs typeface="Times New Roman" pitchFamily="18" charset="0"/>
              </a:rPr>
              <a:t> </a:t>
            </a:r>
            <a:endParaRPr lang="en-US" sz="36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857500"/>
            <a:ext cx="8229600" cy="1143000"/>
          </a:xfrm>
        </p:spPr>
        <p:txBody>
          <a:bodyPr>
            <a:noAutofit/>
          </a:bodyPr>
          <a:lstStyle/>
          <a:p>
            <a:pPr algn="ctr">
              <a:lnSpc>
                <a:spcPct val="150000"/>
              </a:lnSpc>
            </a:pPr>
            <a:r>
              <a:rPr lang="en-IN" sz="8000" dirty="0">
                <a:solidFill>
                  <a:schemeClr val="tx1"/>
                </a:solidFill>
                <a:latin typeface="Times New Roman" pitchFamily="18" charset="0"/>
                <a:cs typeface="Times New Roman" pitchFamily="18" charset="0"/>
              </a:rPr>
              <a:t>Thank You!</a:t>
            </a:r>
            <a:endParaRPr lang="en-US" sz="8000" dirty="0">
              <a:solidFill>
                <a:schemeClr val="tx1"/>
              </a:solidFill>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50</TotalTime>
  <Words>2227</Words>
  <Application>Microsoft Office PowerPoint</Application>
  <PresentationFormat>On-screen Show (4:3)</PresentationFormat>
  <Paragraphs>105</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Calibri</vt:lpstr>
      <vt:lpstr>Lucida Sans Unicode</vt:lpstr>
      <vt:lpstr>Times New Roman</vt:lpstr>
      <vt:lpstr>Verdana</vt:lpstr>
      <vt:lpstr>Wingdings 2</vt:lpstr>
      <vt:lpstr>Wingdings 3</vt:lpstr>
      <vt:lpstr>Concourse</vt:lpstr>
      <vt:lpstr>Certificate of Higher Education in Business Skills for the Workplace  LCLM4004 Problem Solving and Decision Making  Component 1: Individual Presentation Basil’s Bakery</vt:lpstr>
      <vt:lpstr>Table of Contents</vt:lpstr>
      <vt:lpstr>Introduction </vt:lpstr>
      <vt:lpstr>Background and case study context </vt:lpstr>
      <vt:lpstr>Background and case study context (Contd..) </vt:lpstr>
      <vt:lpstr>Nature of the issues</vt:lpstr>
      <vt:lpstr>Nature of the issues (Contd..) </vt:lpstr>
      <vt:lpstr>PESTLE analysis </vt:lpstr>
      <vt:lpstr>PowerPoint Presentation</vt:lpstr>
      <vt:lpstr>PowerPoint Presentation</vt:lpstr>
      <vt:lpstr>Fishbone diagram </vt:lpstr>
      <vt:lpstr>Diagnostic summary and key findings </vt:lpstr>
      <vt:lpstr>Strategic recommendations </vt:lpstr>
      <vt:lpstr>Questions and Answers</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Iulica Codreanu (2511908)</cp:lastModifiedBy>
  <cp:revision>9</cp:revision>
  <dcterms:created xsi:type="dcterms:W3CDTF">2026-07-18T11:39:07Z</dcterms:created>
  <dcterms:modified xsi:type="dcterms:W3CDTF">2026-07-18T22:08:26Z</dcterms:modified>
</cp:coreProperties>
</file>