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56" r:id="rId5"/>
    <p:sldId id="257" r:id="rId6"/>
    <p:sldId id="276" r:id="rId7"/>
    <p:sldId id="282" r:id="rId8"/>
    <p:sldId id="258" r:id="rId9"/>
    <p:sldId id="259" r:id="rId10"/>
    <p:sldId id="283" r:id="rId11"/>
    <p:sldId id="260" r:id="rId12"/>
    <p:sldId id="266" r:id="rId13"/>
    <p:sldId id="262" r:id="rId14"/>
    <p:sldId id="263" r:id="rId15"/>
    <p:sldId id="265" r:id="rId16"/>
    <p:sldId id="277" r:id="rId17"/>
    <p:sldId id="269" r:id="rId18"/>
    <p:sldId id="270" r:id="rId19"/>
    <p:sldId id="271" r:id="rId20"/>
    <p:sldId id="272" r:id="rId21"/>
    <p:sldId id="279" r:id="rId22"/>
    <p:sldId id="275" r:id="rId23"/>
    <p:sldId id="281" r:id="rId24"/>
    <p:sldId id="28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showGuides="1">
      <p:cViewPr varScale="1">
        <p:scale>
          <a:sx n="73" d="100"/>
          <a:sy n="73" d="100"/>
        </p:scale>
        <p:origin x="618" y="72"/>
      </p:cViewPr>
      <p:guideLst>
        <p:guide orient="horz" pos="2160"/>
        <p:guide pos="3840"/>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EB5FA1-D696-4192-9BC0-9BBCADBE0EB8}" type="doc">
      <dgm:prSet loTypeId="urn:microsoft.com/office/officeart/2005/8/layout/default" loCatId="list" qsTypeId="urn:microsoft.com/office/officeart/2005/8/quickstyle/3d2" qsCatId="3D" csTypeId="urn:microsoft.com/office/officeart/2005/8/colors/colorful5" csCatId="colorful" phldr="1"/>
      <dgm:spPr/>
      <dgm:t>
        <a:bodyPr/>
        <a:lstStyle/>
        <a:p>
          <a:endParaRPr lang="en-US"/>
        </a:p>
      </dgm:t>
    </dgm:pt>
    <dgm:pt modelId="{7F80C22E-17B3-4332-94A0-7995FEAA1968}">
      <dgm:prSet custT="1"/>
      <dgm:spPr/>
      <dgm:t>
        <a:bodyPr/>
        <a:lstStyle/>
        <a:p>
          <a:pPr>
            <a:lnSpc>
              <a:spcPct val="100000"/>
            </a:lnSpc>
          </a:pPr>
          <a:r>
            <a:rPr lang="en-US" sz="1300" b="0" dirty="0" smtClean="0">
              <a:solidFill>
                <a:srgbClr val="000000"/>
              </a:solidFill>
              <a:latin typeface="Arial" panose="020B0604020202020204" pitchFamily="34" charset="0"/>
              <a:ea typeface="Inter Bold" pitchFamily="34" charset="-122"/>
              <a:cs typeface="Arial" panose="020B0604020202020204" pitchFamily="34" charset="0"/>
            </a:rPr>
            <a:t>Organizational Leadership Failure :Underinvestment and poor cyber-risk awareness at board level (</a:t>
          </a:r>
          <a:r>
            <a:rPr lang="en-US" sz="1300" b="0" dirty="0" err="1" smtClean="0">
              <a:solidFill>
                <a:srgbClr val="000000"/>
              </a:solidFill>
              <a:latin typeface="Arial" panose="020B0604020202020204" pitchFamily="34" charset="0"/>
              <a:ea typeface="Inter Bold" pitchFamily="34" charset="-122"/>
              <a:cs typeface="Arial" panose="020B0604020202020204" pitchFamily="34" charset="0"/>
            </a:rPr>
            <a:t>Portela</a:t>
          </a:r>
          <a:r>
            <a:rPr lang="en-US" sz="1300" b="0" dirty="0" smtClean="0">
              <a:solidFill>
                <a:srgbClr val="000000"/>
              </a:solidFill>
              <a:latin typeface="Arial" panose="020B0604020202020204" pitchFamily="34" charset="0"/>
              <a:ea typeface="Inter Bold" pitchFamily="34" charset="-122"/>
              <a:cs typeface="Arial" panose="020B0604020202020204" pitchFamily="34" charset="0"/>
            </a:rPr>
            <a:t> et al., 2023)</a:t>
          </a:r>
          <a:endParaRPr lang="en-US" sz="1300" b="0" dirty="0">
            <a:latin typeface="Arial" panose="020B0604020202020204" pitchFamily="34" charset="0"/>
            <a:cs typeface="Arial" panose="020B0604020202020204" pitchFamily="34" charset="0"/>
          </a:endParaRPr>
        </a:p>
      </dgm:t>
    </dgm:pt>
    <dgm:pt modelId="{2C1CFE27-28B2-451F-AF12-DF6E38373385}" type="sibTrans" cxnId="{5E4F9230-A551-4EF7-A1A4-EFAA2DD153FB}">
      <dgm:prSet/>
      <dgm:spPr/>
      <dgm:t>
        <a:bodyPr/>
        <a:lstStyle/>
        <a:p>
          <a:endParaRPr lang="en-US"/>
        </a:p>
      </dgm:t>
    </dgm:pt>
    <dgm:pt modelId="{8A76148D-8590-4F91-9A7C-8062D34704B7}" type="parTrans" cxnId="{5E4F9230-A551-4EF7-A1A4-EFAA2DD153FB}">
      <dgm:prSet/>
      <dgm:spPr/>
      <dgm:t>
        <a:bodyPr/>
        <a:lstStyle/>
        <a:p>
          <a:endParaRPr lang="en-US"/>
        </a:p>
      </dgm:t>
    </dgm:pt>
    <dgm:pt modelId="{4EC36223-6E58-4E08-A7A8-B142B2582A60}">
      <dgm:prSet custT="1"/>
      <dgm:spPr/>
      <dgm:t>
        <a:bodyPr/>
        <a:lstStyle/>
        <a:p>
          <a:r>
            <a:rPr lang="en-US" sz="1300" b="0" dirty="0" smtClean="0">
              <a:solidFill>
                <a:srgbClr val="000000"/>
              </a:solidFill>
              <a:latin typeface="Arial" panose="020B0604020202020204" pitchFamily="34" charset="0"/>
              <a:ea typeface="Inter Bold" pitchFamily="34" charset="-122"/>
              <a:cs typeface="Arial" panose="020B0604020202020204" pitchFamily="34" charset="0"/>
            </a:rPr>
            <a:t>Response Coordination: Delayed recognition and fragmented response between NHS bodies (Financial Times, 2025)</a:t>
          </a:r>
        </a:p>
      </dgm:t>
    </dgm:pt>
    <dgm:pt modelId="{B87243F7-E3DA-4AB2-80B9-62B6A7F3BDEA}" type="parTrans" cxnId="{2A14BB07-C4DA-46A7-983F-B64FF15C54CE}">
      <dgm:prSet/>
      <dgm:spPr/>
      <dgm:t>
        <a:bodyPr/>
        <a:lstStyle/>
        <a:p>
          <a:endParaRPr lang="en-US"/>
        </a:p>
      </dgm:t>
    </dgm:pt>
    <dgm:pt modelId="{91C1E587-3DA6-438A-878E-F7043682FD6A}" type="sibTrans" cxnId="{2A14BB07-C4DA-46A7-983F-B64FF15C54CE}">
      <dgm:prSet/>
      <dgm:spPr/>
      <dgm:t>
        <a:bodyPr/>
        <a:lstStyle/>
        <a:p>
          <a:endParaRPr lang="en-US"/>
        </a:p>
      </dgm:t>
    </dgm:pt>
    <dgm:pt modelId="{AF16E14F-E6DB-40CC-A817-F8D36C159341}">
      <dgm:prSet custT="1"/>
      <dgm:spPr/>
      <dgm:t>
        <a:bodyPr/>
        <a:lstStyle/>
        <a:p>
          <a:pPr algn="ctr">
            <a:lnSpc>
              <a:spcPct val="150000"/>
            </a:lnSpc>
          </a:pPr>
          <a:r>
            <a:rPr lang="en-US" sz="1300" dirty="0" smtClean="0">
              <a:solidFill>
                <a:srgbClr val="000000"/>
              </a:solidFill>
              <a:latin typeface="Arial" panose="020B0604020202020204" pitchFamily="34" charset="0"/>
              <a:ea typeface="Inter" pitchFamily="34" charset="-122"/>
              <a:cs typeface="Arial" panose="020B0604020202020204" pitchFamily="34" charset="0"/>
            </a:rPr>
            <a:t>Limited training for system downtime and manual operations (Moore et al., 2023)</a:t>
          </a:r>
          <a:endParaRPr lang="en-US" sz="1300" b="0" dirty="0" smtClean="0">
            <a:solidFill>
              <a:srgbClr val="000000"/>
            </a:solidFill>
            <a:latin typeface="Arial" panose="020B0604020202020204" pitchFamily="34" charset="0"/>
            <a:ea typeface="Inter Bold" pitchFamily="34" charset="-122"/>
            <a:cs typeface="Arial" panose="020B0604020202020204" pitchFamily="34" charset="0"/>
          </a:endParaRPr>
        </a:p>
      </dgm:t>
    </dgm:pt>
    <dgm:pt modelId="{948E7DFB-4344-4F19-B8D5-17713F470634}" type="parTrans" cxnId="{4937C8ED-615D-4CA2-9EEC-410E91991964}">
      <dgm:prSet/>
      <dgm:spPr/>
      <dgm:t>
        <a:bodyPr/>
        <a:lstStyle/>
        <a:p>
          <a:endParaRPr lang="en-US"/>
        </a:p>
      </dgm:t>
    </dgm:pt>
    <dgm:pt modelId="{ABF99AE4-4BDA-4E4E-9C11-1A49B90ACB7B}" type="sibTrans" cxnId="{4937C8ED-615D-4CA2-9EEC-410E91991964}">
      <dgm:prSet/>
      <dgm:spPr/>
      <dgm:t>
        <a:bodyPr/>
        <a:lstStyle/>
        <a:p>
          <a:endParaRPr lang="en-US"/>
        </a:p>
      </dgm:t>
    </dgm:pt>
    <dgm:pt modelId="{08020C7A-A63D-4785-A45B-CCE92E076E7E}">
      <dgm:prSet custT="1"/>
      <dgm:spPr/>
      <dgm:t>
        <a:bodyPr/>
        <a:lstStyle/>
        <a:p>
          <a:r>
            <a:rPr lang="en-US" sz="1300" b="0" dirty="0" smtClean="0">
              <a:solidFill>
                <a:srgbClr val="000000"/>
              </a:solidFill>
              <a:latin typeface="Arial" panose="020B0604020202020204" pitchFamily="34" charset="0"/>
              <a:ea typeface="Inter Bold" pitchFamily="34" charset="-122"/>
              <a:cs typeface="Arial" panose="020B0604020202020204" pitchFamily="34" charset="0"/>
            </a:rPr>
            <a:t>IT Infrastructure Weaknesses: Outdated software and inadequate vendor controls (The Guardian, 2022)</a:t>
          </a:r>
        </a:p>
      </dgm:t>
    </dgm:pt>
    <dgm:pt modelId="{C24F26B8-87B2-48F2-8A04-67C77B70A8F5}" type="parTrans" cxnId="{E6CFDB59-299B-4E95-854B-BE74074D54C6}">
      <dgm:prSet/>
      <dgm:spPr/>
      <dgm:t>
        <a:bodyPr/>
        <a:lstStyle/>
        <a:p>
          <a:endParaRPr lang="en-US"/>
        </a:p>
      </dgm:t>
    </dgm:pt>
    <dgm:pt modelId="{709A4B39-A4D3-4A20-9833-760E5D193809}" type="sibTrans" cxnId="{E6CFDB59-299B-4E95-854B-BE74074D54C6}">
      <dgm:prSet/>
      <dgm:spPr/>
      <dgm:t>
        <a:bodyPr/>
        <a:lstStyle/>
        <a:p>
          <a:endParaRPr lang="en-US"/>
        </a:p>
      </dgm:t>
    </dgm:pt>
    <dgm:pt modelId="{1A67DE7D-F6B0-40A6-A8FD-861D8C193874}">
      <dgm:prSet custT="1"/>
      <dgm:spPr/>
      <dgm:t>
        <a:bodyPr/>
        <a:lstStyle/>
        <a:p>
          <a:r>
            <a:rPr lang="en-US" sz="1300" b="0" dirty="0" smtClean="0">
              <a:solidFill>
                <a:srgbClr val="000000"/>
              </a:solidFill>
              <a:latin typeface="Arial" panose="020B0604020202020204" pitchFamily="34" charset="0"/>
              <a:ea typeface="Inter Bold" pitchFamily="34" charset="-122"/>
              <a:cs typeface="Arial" panose="020B0604020202020204" pitchFamily="34" charset="0"/>
            </a:rPr>
            <a:t>Supplier Vulnerabilities: Attack originated from IT supplier with security gaps (BBC News, 2022)</a:t>
          </a:r>
        </a:p>
      </dgm:t>
    </dgm:pt>
    <dgm:pt modelId="{26398B7D-C314-4688-A0A0-8E87E30FC2D1}" type="parTrans" cxnId="{9F293C4C-6F4F-4A22-BCF0-11C924CF41C7}">
      <dgm:prSet/>
      <dgm:spPr/>
      <dgm:t>
        <a:bodyPr/>
        <a:lstStyle/>
        <a:p>
          <a:endParaRPr lang="en-US"/>
        </a:p>
      </dgm:t>
    </dgm:pt>
    <dgm:pt modelId="{86D020C7-3497-4CC3-AE27-58682E103472}" type="sibTrans" cxnId="{9F293C4C-6F4F-4A22-BCF0-11C924CF41C7}">
      <dgm:prSet/>
      <dgm:spPr/>
      <dgm:t>
        <a:bodyPr/>
        <a:lstStyle/>
        <a:p>
          <a:endParaRPr lang="en-US"/>
        </a:p>
      </dgm:t>
    </dgm:pt>
    <dgm:pt modelId="{45AD3AAE-CC12-48E8-91C1-2C8F903C6768}">
      <dgm:prSet custT="1"/>
      <dgm:spPr/>
      <dgm:t>
        <a:bodyPr/>
        <a:lstStyle/>
        <a:p>
          <a:r>
            <a:rPr lang="en-US" sz="1300" b="0" dirty="0" smtClean="0">
              <a:solidFill>
                <a:srgbClr val="000000"/>
              </a:solidFill>
              <a:latin typeface="Arial" panose="020B0604020202020204" pitchFamily="34" charset="0"/>
              <a:ea typeface="Inter Bold" pitchFamily="34" charset="-122"/>
              <a:cs typeface="Arial" panose="020B0604020202020204" pitchFamily="34" charset="0"/>
            </a:rPr>
            <a:t>Staff Preparedness: Limited training for system downtime and manual operations (Moore et al., 2023)</a:t>
          </a:r>
        </a:p>
      </dgm:t>
    </dgm:pt>
    <dgm:pt modelId="{38B99E9E-7988-4645-B33B-88C41E9C48BF}" type="parTrans" cxnId="{FAD2325F-7AA2-4357-A116-8F2AD8799C93}">
      <dgm:prSet/>
      <dgm:spPr/>
      <dgm:t>
        <a:bodyPr/>
        <a:lstStyle/>
        <a:p>
          <a:endParaRPr lang="en-US"/>
        </a:p>
      </dgm:t>
    </dgm:pt>
    <dgm:pt modelId="{11693F9F-DAAD-4D66-8236-8A182CE64ACA}" type="sibTrans" cxnId="{FAD2325F-7AA2-4357-A116-8F2AD8799C93}">
      <dgm:prSet/>
      <dgm:spPr/>
      <dgm:t>
        <a:bodyPr/>
        <a:lstStyle/>
        <a:p>
          <a:endParaRPr lang="en-US"/>
        </a:p>
      </dgm:t>
    </dgm:pt>
    <dgm:pt modelId="{96320617-8121-49B2-9567-2ADF6DA19917}" type="pres">
      <dgm:prSet presAssocID="{22EB5FA1-D696-4192-9BC0-9BBCADBE0EB8}" presName="diagram" presStyleCnt="0">
        <dgm:presLayoutVars>
          <dgm:dir/>
          <dgm:resizeHandles val="exact"/>
        </dgm:presLayoutVars>
      </dgm:prSet>
      <dgm:spPr/>
      <dgm:t>
        <a:bodyPr/>
        <a:lstStyle/>
        <a:p>
          <a:endParaRPr lang="en-US"/>
        </a:p>
      </dgm:t>
    </dgm:pt>
    <dgm:pt modelId="{53FFCB06-1595-4378-88E7-1EEC6721931A}" type="pres">
      <dgm:prSet presAssocID="{7F80C22E-17B3-4332-94A0-7995FEAA1968}" presName="node" presStyleLbl="node1" presStyleIdx="0" presStyleCnt="6">
        <dgm:presLayoutVars>
          <dgm:bulletEnabled val="1"/>
        </dgm:presLayoutVars>
      </dgm:prSet>
      <dgm:spPr/>
      <dgm:t>
        <a:bodyPr/>
        <a:lstStyle/>
        <a:p>
          <a:endParaRPr lang="en-US"/>
        </a:p>
      </dgm:t>
    </dgm:pt>
    <dgm:pt modelId="{4871AA7F-07D1-4755-8507-9D3F310FEC39}" type="pres">
      <dgm:prSet presAssocID="{2C1CFE27-28B2-451F-AF12-DF6E38373385}" presName="sibTrans" presStyleCnt="0"/>
      <dgm:spPr/>
    </dgm:pt>
    <dgm:pt modelId="{506AB1F5-1DE3-40BD-9CC6-968613147D89}" type="pres">
      <dgm:prSet presAssocID="{AF16E14F-E6DB-40CC-A817-F8D36C159341}" presName="node" presStyleLbl="node1" presStyleIdx="1" presStyleCnt="6">
        <dgm:presLayoutVars>
          <dgm:bulletEnabled val="1"/>
        </dgm:presLayoutVars>
      </dgm:prSet>
      <dgm:spPr/>
      <dgm:t>
        <a:bodyPr/>
        <a:lstStyle/>
        <a:p>
          <a:endParaRPr lang="en-US"/>
        </a:p>
      </dgm:t>
    </dgm:pt>
    <dgm:pt modelId="{FF326FFE-C948-4607-9531-5DADEB32BA7F}" type="pres">
      <dgm:prSet presAssocID="{ABF99AE4-4BDA-4E4E-9C11-1A49B90ACB7B}" presName="sibTrans" presStyleCnt="0"/>
      <dgm:spPr/>
    </dgm:pt>
    <dgm:pt modelId="{23E967EA-1DD1-41D2-B48B-EB60F0A07E59}" type="pres">
      <dgm:prSet presAssocID="{08020C7A-A63D-4785-A45B-CCE92E076E7E}" presName="node" presStyleLbl="node1" presStyleIdx="2" presStyleCnt="6">
        <dgm:presLayoutVars>
          <dgm:bulletEnabled val="1"/>
        </dgm:presLayoutVars>
      </dgm:prSet>
      <dgm:spPr/>
      <dgm:t>
        <a:bodyPr/>
        <a:lstStyle/>
        <a:p>
          <a:endParaRPr lang="en-US"/>
        </a:p>
      </dgm:t>
    </dgm:pt>
    <dgm:pt modelId="{BBAF3AE8-42BB-4C1F-905C-93D41B100ABB}" type="pres">
      <dgm:prSet presAssocID="{709A4B39-A4D3-4A20-9833-760E5D193809}" presName="sibTrans" presStyleCnt="0"/>
      <dgm:spPr/>
    </dgm:pt>
    <dgm:pt modelId="{D768F38B-D8D6-4448-9904-848AC7A780C8}" type="pres">
      <dgm:prSet presAssocID="{1A67DE7D-F6B0-40A6-A8FD-861D8C193874}" presName="node" presStyleLbl="node1" presStyleIdx="3" presStyleCnt="6">
        <dgm:presLayoutVars>
          <dgm:bulletEnabled val="1"/>
        </dgm:presLayoutVars>
      </dgm:prSet>
      <dgm:spPr/>
      <dgm:t>
        <a:bodyPr/>
        <a:lstStyle/>
        <a:p>
          <a:endParaRPr lang="en-US"/>
        </a:p>
      </dgm:t>
    </dgm:pt>
    <dgm:pt modelId="{ADA3197F-C62D-4868-80E9-A937C80B6757}" type="pres">
      <dgm:prSet presAssocID="{86D020C7-3497-4CC3-AE27-58682E103472}" presName="sibTrans" presStyleCnt="0"/>
      <dgm:spPr/>
    </dgm:pt>
    <dgm:pt modelId="{D542B245-6526-4994-ABED-56952498789A}" type="pres">
      <dgm:prSet presAssocID="{45AD3AAE-CC12-48E8-91C1-2C8F903C6768}" presName="node" presStyleLbl="node1" presStyleIdx="4" presStyleCnt="6">
        <dgm:presLayoutVars>
          <dgm:bulletEnabled val="1"/>
        </dgm:presLayoutVars>
      </dgm:prSet>
      <dgm:spPr/>
      <dgm:t>
        <a:bodyPr/>
        <a:lstStyle/>
        <a:p>
          <a:endParaRPr lang="en-US"/>
        </a:p>
      </dgm:t>
    </dgm:pt>
    <dgm:pt modelId="{A0A4547C-B5C1-40CF-B3C9-03681EFDEC53}" type="pres">
      <dgm:prSet presAssocID="{11693F9F-DAAD-4D66-8236-8A182CE64ACA}" presName="sibTrans" presStyleCnt="0"/>
      <dgm:spPr/>
    </dgm:pt>
    <dgm:pt modelId="{F1EE3618-81CF-4BBF-82E9-EF7B4A60FA5D}" type="pres">
      <dgm:prSet presAssocID="{4EC36223-6E58-4E08-A7A8-B142B2582A60}" presName="node" presStyleLbl="node1" presStyleIdx="5" presStyleCnt="6">
        <dgm:presLayoutVars>
          <dgm:bulletEnabled val="1"/>
        </dgm:presLayoutVars>
      </dgm:prSet>
      <dgm:spPr/>
      <dgm:t>
        <a:bodyPr/>
        <a:lstStyle/>
        <a:p>
          <a:endParaRPr lang="en-US"/>
        </a:p>
      </dgm:t>
    </dgm:pt>
  </dgm:ptLst>
  <dgm:cxnLst>
    <dgm:cxn modelId="{5E4F9230-A551-4EF7-A1A4-EFAA2DD153FB}" srcId="{22EB5FA1-D696-4192-9BC0-9BBCADBE0EB8}" destId="{7F80C22E-17B3-4332-94A0-7995FEAA1968}" srcOrd="0" destOrd="0" parTransId="{8A76148D-8590-4F91-9A7C-8062D34704B7}" sibTransId="{2C1CFE27-28B2-451F-AF12-DF6E38373385}"/>
    <dgm:cxn modelId="{9F293C4C-6F4F-4A22-BCF0-11C924CF41C7}" srcId="{22EB5FA1-D696-4192-9BC0-9BBCADBE0EB8}" destId="{1A67DE7D-F6B0-40A6-A8FD-861D8C193874}" srcOrd="3" destOrd="0" parTransId="{26398B7D-C314-4688-A0A0-8E87E30FC2D1}" sibTransId="{86D020C7-3497-4CC3-AE27-58682E103472}"/>
    <dgm:cxn modelId="{CFE5CF85-5D58-4688-8E57-4538D302D191}" type="presOf" srcId="{45AD3AAE-CC12-48E8-91C1-2C8F903C6768}" destId="{D542B245-6526-4994-ABED-56952498789A}" srcOrd="0" destOrd="0" presId="urn:microsoft.com/office/officeart/2005/8/layout/default"/>
    <dgm:cxn modelId="{66F70AF8-24E0-41AD-A508-3400F60D592D}" type="presOf" srcId="{22EB5FA1-D696-4192-9BC0-9BBCADBE0EB8}" destId="{96320617-8121-49B2-9567-2ADF6DA19917}" srcOrd="0" destOrd="0" presId="urn:microsoft.com/office/officeart/2005/8/layout/default"/>
    <dgm:cxn modelId="{E6CFDB59-299B-4E95-854B-BE74074D54C6}" srcId="{22EB5FA1-D696-4192-9BC0-9BBCADBE0EB8}" destId="{08020C7A-A63D-4785-A45B-CCE92E076E7E}" srcOrd="2" destOrd="0" parTransId="{C24F26B8-87B2-48F2-8A04-67C77B70A8F5}" sibTransId="{709A4B39-A4D3-4A20-9833-760E5D193809}"/>
    <dgm:cxn modelId="{8C98023B-A677-4251-9F34-6E4CD081DA8E}" type="presOf" srcId="{7F80C22E-17B3-4332-94A0-7995FEAA1968}" destId="{53FFCB06-1595-4378-88E7-1EEC6721931A}" srcOrd="0" destOrd="0" presId="urn:microsoft.com/office/officeart/2005/8/layout/default"/>
    <dgm:cxn modelId="{2532DACF-B68B-4D22-AAAD-C47EE98B219F}" type="presOf" srcId="{1A67DE7D-F6B0-40A6-A8FD-861D8C193874}" destId="{D768F38B-D8D6-4448-9904-848AC7A780C8}" srcOrd="0" destOrd="0" presId="urn:microsoft.com/office/officeart/2005/8/layout/default"/>
    <dgm:cxn modelId="{B69B4D6C-4450-418E-8B33-501B3224C592}" type="presOf" srcId="{4EC36223-6E58-4E08-A7A8-B142B2582A60}" destId="{F1EE3618-81CF-4BBF-82E9-EF7B4A60FA5D}" srcOrd="0" destOrd="0" presId="urn:microsoft.com/office/officeart/2005/8/layout/default"/>
    <dgm:cxn modelId="{2A14BB07-C4DA-46A7-983F-B64FF15C54CE}" srcId="{22EB5FA1-D696-4192-9BC0-9BBCADBE0EB8}" destId="{4EC36223-6E58-4E08-A7A8-B142B2582A60}" srcOrd="5" destOrd="0" parTransId="{B87243F7-E3DA-4AB2-80B9-62B6A7F3BDEA}" sibTransId="{91C1E587-3DA6-438A-878E-F7043682FD6A}"/>
    <dgm:cxn modelId="{B15C4810-8608-4937-BC61-5DF7AF861CA2}" type="presOf" srcId="{AF16E14F-E6DB-40CC-A817-F8D36C159341}" destId="{506AB1F5-1DE3-40BD-9CC6-968613147D89}" srcOrd="0" destOrd="0" presId="urn:microsoft.com/office/officeart/2005/8/layout/default"/>
    <dgm:cxn modelId="{4937C8ED-615D-4CA2-9EEC-410E91991964}" srcId="{22EB5FA1-D696-4192-9BC0-9BBCADBE0EB8}" destId="{AF16E14F-E6DB-40CC-A817-F8D36C159341}" srcOrd="1" destOrd="0" parTransId="{948E7DFB-4344-4F19-B8D5-17713F470634}" sibTransId="{ABF99AE4-4BDA-4E4E-9C11-1A49B90ACB7B}"/>
    <dgm:cxn modelId="{D038BFB7-2AA2-485F-A6BE-7C0A6D7DA791}" type="presOf" srcId="{08020C7A-A63D-4785-A45B-CCE92E076E7E}" destId="{23E967EA-1DD1-41D2-B48B-EB60F0A07E59}" srcOrd="0" destOrd="0" presId="urn:microsoft.com/office/officeart/2005/8/layout/default"/>
    <dgm:cxn modelId="{FAD2325F-7AA2-4357-A116-8F2AD8799C93}" srcId="{22EB5FA1-D696-4192-9BC0-9BBCADBE0EB8}" destId="{45AD3AAE-CC12-48E8-91C1-2C8F903C6768}" srcOrd="4" destOrd="0" parTransId="{38B99E9E-7988-4645-B33B-88C41E9C48BF}" sibTransId="{11693F9F-DAAD-4D66-8236-8A182CE64ACA}"/>
    <dgm:cxn modelId="{5A0C6FF2-DC60-4EE7-87A3-F310EC321FAC}" type="presParOf" srcId="{96320617-8121-49B2-9567-2ADF6DA19917}" destId="{53FFCB06-1595-4378-88E7-1EEC6721931A}" srcOrd="0" destOrd="0" presId="urn:microsoft.com/office/officeart/2005/8/layout/default"/>
    <dgm:cxn modelId="{16EBDED2-F198-4046-9A2C-4A96156998C9}" type="presParOf" srcId="{96320617-8121-49B2-9567-2ADF6DA19917}" destId="{4871AA7F-07D1-4755-8507-9D3F310FEC39}" srcOrd="1" destOrd="0" presId="urn:microsoft.com/office/officeart/2005/8/layout/default"/>
    <dgm:cxn modelId="{E63F1166-C1A4-40C2-A5CD-B2A38A6ECE8D}" type="presParOf" srcId="{96320617-8121-49B2-9567-2ADF6DA19917}" destId="{506AB1F5-1DE3-40BD-9CC6-968613147D89}" srcOrd="2" destOrd="0" presId="urn:microsoft.com/office/officeart/2005/8/layout/default"/>
    <dgm:cxn modelId="{C6536958-A07A-46AB-8376-8EE771DECF41}" type="presParOf" srcId="{96320617-8121-49B2-9567-2ADF6DA19917}" destId="{FF326FFE-C948-4607-9531-5DADEB32BA7F}" srcOrd="3" destOrd="0" presId="urn:microsoft.com/office/officeart/2005/8/layout/default"/>
    <dgm:cxn modelId="{1E9015FC-16B2-40FA-B4C0-5956C5639498}" type="presParOf" srcId="{96320617-8121-49B2-9567-2ADF6DA19917}" destId="{23E967EA-1DD1-41D2-B48B-EB60F0A07E59}" srcOrd="4" destOrd="0" presId="urn:microsoft.com/office/officeart/2005/8/layout/default"/>
    <dgm:cxn modelId="{7C6B4A9E-138C-43AF-8B42-AE550E57481E}" type="presParOf" srcId="{96320617-8121-49B2-9567-2ADF6DA19917}" destId="{BBAF3AE8-42BB-4C1F-905C-93D41B100ABB}" srcOrd="5" destOrd="0" presId="urn:microsoft.com/office/officeart/2005/8/layout/default"/>
    <dgm:cxn modelId="{A529A2DB-EE65-4032-B081-6EEE4BF74F1B}" type="presParOf" srcId="{96320617-8121-49B2-9567-2ADF6DA19917}" destId="{D768F38B-D8D6-4448-9904-848AC7A780C8}" srcOrd="6" destOrd="0" presId="urn:microsoft.com/office/officeart/2005/8/layout/default"/>
    <dgm:cxn modelId="{49742D42-6B9F-43F5-8E03-8578BA1D237C}" type="presParOf" srcId="{96320617-8121-49B2-9567-2ADF6DA19917}" destId="{ADA3197F-C62D-4868-80E9-A937C80B6757}" srcOrd="7" destOrd="0" presId="urn:microsoft.com/office/officeart/2005/8/layout/default"/>
    <dgm:cxn modelId="{94A88DB8-3D3D-4719-8E67-4777AB176E3E}" type="presParOf" srcId="{96320617-8121-49B2-9567-2ADF6DA19917}" destId="{D542B245-6526-4994-ABED-56952498789A}" srcOrd="8" destOrd="0" presId="urn:microsoft.com/office/officeart/2005/8/layout/default"/>
    <dgm:cxn modelId="{23BC8D6A-BBD5-4CF2-B7A4-6B899813D691}" type="presParOf" srcId="{96320617-8121-49B2-9567-2ADF6DA19917}" destId="{A0A4547C-B5C1-40CF-B3C9-03681EFDEC53}" srcOrd="9" destOrd="0" presId="urn:microsoft.com/office/officeart/2005/8/layout/default"/>
    <dgm:cxn modelId="{CFB713B4-FCCC-4B6A-AEE0-4A036EA41564}" type="presParOf" srcId="{96320617-8121-49B2-9567-2ADF6DA19917}" destId="{F1EE3618-81CF-4BBF-82E9-EF7B4A60FA5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5D6908-AA8C-4F47-847B-99E3B44E119A}" type="doc">
      <dgm:prSet loTypeId="urn:microsoft.com/office/officeart/2005/8/layout/radial3" loCatId="cycle" qsTypeId="urn:microsoft.com/office/officeart/2005/8/quickstyle/simple3" qsCatId="simple" csTypeId="urn:microsoft.com/office/officeart/2005/8/colors/colorful1#1" csCatId="colorful" phldr="1"/>
      <dgm:spPr/>
      <dgm:t>
        <a:bodyPr/>
        <a:lstStyle/>
        <a:p>
          <a:endParaRPr lang="en-US"/>
        </a:p>
      </dgm:t>
    </dgm:pt>
    <dgm:pt modelId="{BDAFB962-D25C-42BE-9B1F-2C0086447005}">
      <dgm:prSet phldrT="[Text]" custT="1"/>
      <dgm:spPr/>
      <dgm:t>
        <a:bodyPr/>
        <a:lstStyle/>
        <a:p>
          <a:r>
            <a:rPr lang="en-US" sz="1100">
              <a:latin typeface="Arial" pitchFamily="34" charset="0"/>
              <a:cs typeface="Arial" pitchFamily="34" charset="0"/>
            </a:rPr>
            <a:t>well -led</a:t>
          </a:r>
        </a:p>
      </dgm:t>
    </dgm:pt>
    <dgm:pt modelId="{ECC12500-2D16-448B-8B40-BF5E1FCCEA48}" type="sibTrans" cxnId="{99ED0D9E-283A-4044-8D28-450A97FB73C8}">
      <dgm:prSet/>
      <dgm:spPr/>
      <dgm:t>
        <a:bodyPr/>
        <a:lstStyle/>
        <a:p>
          <a:endParaRPr lang="en-US"/>
        </a:p>
      </dgm:t>
    </dgm:pt>
    <dgm:pt modelId="{A567B6B7-7D7A-4397-97B2-5DDDFC35E841}" type="parTrans" cxnId="{99ED0D9E-283A-4044-8D28-450A97FB73C8}">
      <dgm:prSet/>
      <dgm:spPr/>
      <dgm:t>
        <a:bodyPr/>
        <a:lstStyle/>
        <a:p>
          <a:endParaRPr lang="en-US"/>
        </a:p>
      </dgm:t>
    </dgm:pt>
    <dgm:pt modelId="{B1738C11-97AD-48BE-BAC2-B42A81531609}">
      <dgm:prSet phldrT="[Text]" custT="1"/>
      <dgm:spPr/>
      <dgm:t>
        <a:bodyPr/>
        <a:lstStyle/>
        <a:p>
          <a:r>
            <a:rPr lang="en-US" sz="1100">
              <a:latin typeface="Arial" pitchFamily="34" charset="0"/>
              <a:cs typeface="Arial" pitchFamily="34" charset="0"/>
            </a:rPr>
            <a:t>Responsive</a:t>
          </a:r>
        </a:p>
      </dgm:t>
    </dgm:pt>
    <dgm:pt modelId="{F208573D-580E-478E-8E9F-0EF1151EDFEB}" type="sibTrans" cxnId="{E8ED0A0F-F67C-47E1-823A-4E514BCC44B3}">
      <dgm:prSet/>
      <dgm:spPr/>
      <dgm:t>
        <a:bodyPr/>
        <a:lstStyle/>
        <a:p>
          <a:endParaRPr lang="en-US"/>
        </a:p>
      </dgm:t>
    </dgm:pt>
    <dgm:pt modelId="{6CC56371-1DEA-4795-8CF3-E64759313122}" type="parTrans" cxnId="{E8ED0A0F-F67C-47E1-823A-4E514BCC44B3}">
      <dgm:prSet/>
      <dgm:spPr/>
      <dgm:t>
        <a:bodyPr/>
        <a:lstStyle/>
        <a:p>
          <a:endParaRPr lang="en-US"/>
        </a:p>
      </dgm:t>
    </dgm:pt>
    <dgm:pt modelId="{084AFFCF-CA9F-484C-B726-7BECDB457029}">
      <dgm:prSet phldrT="[Text]" custT="1"/>
      <dgm:spPr/>
      <dgm:t>
        <a:bodyPr/>
        <a:lstStyle/>
        <a:p>
          <a:r>
            <a:rPr lang="en-US" sz="1100" dirty="0" smtClean="0">
              <a:latin typeface="Arial" pitchFamily="34" charset="0"/>
              <a:cs typeface="Arial" pitchFamily="34" charset="0"/>
            </a:rPr>
            <a:t>Caring</a:t>
          </a:r>
          <a:endParaRPr lang="en-US" sz="1100" dirty="0">
            <a:latin typeface="Arial" pitchFamily="34" charset="0"/>
            <a:cs typeface="Arial" pitchFamily="34" charset="0"/>
          </a:endParaRPr>
        </a:p>
      </dgm:t>
    </dgm:pt>
    <dgm:pt modelId="{4C0231FE-91C3-4926-A3D4-6DF276397329}" type="sibTrans" cxnId="{A119E983-BB1E-4D6C-B7AE-17C2C89DFD7D}">
      <dgm:prSet/>
      <dgm:spPr/>
      <dgm:t>
        <a:bodyPr/>
        <a:lstStyle/>
        <a:p>
          <a:endParaRPr lang="en-US"/>
        </a:p>
      </dgm:t>
    </dgm:pt>
    <dgm:pt modelId="{6044E53C-02EB-492B-954E-A6238F48AE27}" type="parTrans" cxnId="{A119E983-BB1E-4D6C-B7AE-17C2C89DFD7D}">
      <dgm:prSet/>
      <dgm:spPr/>
      <dgm:t>
        <a:bodyPr/>
        <a:lstStyle/>
        <a:p>
          <a:endParaRPr lang="en-US"/>
        </a:p>
      </dgm:t>
    </dgm:pt>
    <dgm:pt modelId="{44AAF19C-A926-440C-B7B2-BC8A06E59E64}">
      <dgm:prSet phldrT="[Text]" custT="1"/>
      <dgm:spPr/>
      <dgm:t>
        <a:bodyPr/>
        <a:lstStyle/>
        <a:p>
          <a:r>
            <a:rPr lang="en-US" sz="1100">
              <a:latin typeface="Arial" pitchFamily="34" charset="0"/>
              <a:cs typeface="Arial" pitchFamily="34" charset="0"/>
            </a:rPr>
            <a:t>Effective</a:t>
          </a:r>
        </a:p>
      </dgm:t>
    </dgm:pt>
    <dgm:pt modelId="{F25D5E64-350C-4829-9AEE-CAF8B3B4A3FE}" type="sibTrans" cxnId="{E018D9F8-ED5C-4614-9935-9B67550EFFCF}">
      <dgm:prSet/>
      <dgm:spPr/>
      <dgm:t>
        <a:bodyPr/>
        <a:lstStyle/>
        <a:p>
          <a:endParaRPr lang="en-US"/>
        </a:p>
      </dgm:t>
    </dgm:pt>
    <dgm:pt modelId="{37655630-91B5-4674-A59F-805FCF090350}" type="parTrans" cxnId="{E018D9F8-ED5C-4614-9935-9B67550EFFCF}">
      <dgm:prSet/>
      <dgm:spPr/>
      <dgm:t>
        <a:bodyPr/>
        <a:lstStyle/>
        <a:p>
          <a:endParaRPr lang="en-US"/>
        </a:p>
      </dgm:t>
    </dgm:pt>
    <dgm:pt modelId="{2E667779-19FA-43C2-9ADD-06D1096DA02C}">
      <dgm:prSet phldrT="[Text]" custT="1"/>
      <dgm:spPr/>
      <dgm:t>
        <a:bodyPr/>
        <a:lstStyle/>
        <a:p>
          <a:r>
            <a:rPr lang="en-US" sz="1100">
              <a:latin typeface="Arial" pitchFamily="34" charset="0"/>
              <a:cs typeface="Arial" pitchFamily="34" charset="0"/>
            </a:rPr>
            <a:t>Safe</a:t>
          </a:r>
        </a:p>
      </dgm:t>
    </dgm:pt>
    <dgm:pt modelId="{15384655-D882-4FA0-A992-1B33A8C5770F}" type="sibTrans" cxnId="{B042D54A-552D-4147-A274-6736D76939ED}">
      <dgm:prSet/>
      <dgm:spPr/>
      <dgm:t>
        <a:bodyPr/>
        <a:lstStyle/>
        <a:p>
          <a:endParaRPr lang="en-US"/>
        </a:p>
      </dgm:t>
    </dgm:pt>
    <dgm:pt modelId="{AB729BDD-C2A1-4548-82BA-2653D80BD987}" type="parTrans" cxnId="{B042D54A-552D-4147-A274-6736D76939ED}">
      <dgm:prSet/>
      <dgm:spPr/>
      <dgm:t>
        <a:bodyPr/>
        <a:lstStyle/>
        <a:p>
          <a:endParaRPr lang="en-US"/>
        </a:p>
      </dgm:t>
    </dgm:pt>
    <dgm:pt modelId="{05E92D5C-B725-44FE-90AB-B20822B0703A}">
      <dgm:prSet phldrT="[Text]" custT="1"/>
      <dgm:spPr/>
      <dgm:t>
        <a:bodyPr/>
        <a:lstStyle/>
        <a:p>
          <a:r>
            <a:rPr lang="en-US" sz="1100" b="1">
              <a:latin typeface="Arial" pitchFamily="34" charset="0"/>
              <a:cs typeface="Arial" pitchFamily="34" charset="0"/>
            </a:rPr>
            <a:t>CQC Five domain</a:t>
          </a:r>
        </a:p>
      </dgm:t>
    </dgm:pt>
    <dgm:pt modelId="{9CE90B23-ABD5-48C2-A722-48D35226F19B}" type="sibTrans" cxnId="{9FA7E235-C8B1-40BB-99E0-B5E118D417AF}">
      <dgm:prSet/>
      <dgm:spPr/>
      <dgm:t>
        <a:bodyPr/>
        <a:lstStyle/>
        <a:p>
          <a:endParaRPr lang="en-US"/>
        </a:p>
      </dgm:t>
    </dgm:pt>
    <dgm:pt modelId="{5BED40CC-5CC0-49B7-AACD-CC464AD2AD7A}" type="parTrans" cxnId="{9FA7E235-C8B1-40BB-99E0-B5E118D417AF}">
      <dgm:prSet/>
      <dgm:spPr/>
      <dgm:t>
        <a:bodyPr/>
        <a:lstStyle/>
        <a:p>
          <a:endParaRPr lang="en-US"/>
        </a:p>
      </dgm:t>
    </dgm:pt>
    <dgm:pt modelId="{36EB068D-7745-4233-B25D-232EC1B31095}" type="pres">
      <dgm:prSet presAssocID="{195D6908-AA8C-4F47-847B-99E3B44E119A}" presName="composite" presStyleCnt="0">
        <dgm:presLayoutVars>
          <dgm:chMax val="1"/>
          <dgm:dir/>
          <dgm:resizeHandles val="exact"/>
        </dgm:presLayoutVars>
      </dgm:prSet>
      <dgm:spPr/>
      <dgm:t>
        <a:bodyPr/>
        <a:lstStyle/>
        <a:p>
          <a:endParaRPr lang="en-US"/>
        </a:p>
      </dgm:t>
    </dgm:pt>
    <dgm:pt modelId="{184520B1-B032-471B-9D46-DFF34EAABD42}" type="pres">
      <dgm:prSet presAssocID="{195D6908-AA8C-4F47-847B-99E3B44E119A}" presName="radial" presStyleCnt="0">
        <dgm:presLayoutVars>
          <dgm:animLvl val="ctr"/>
        </dgm:presLayoutVars>
      </dgm:prSet>
      <dgm:spPr/>
      <dgm:t>
        <a:bodyPr/>
        <a:lstStyle/>
        <a:p>
          <a:endParaRPr lang="en-US"/>
        </a:p>
      </dgm:t>
    </dgm:pt>
    <dgm:pt modelId="{C28D4B94-828A-4EE2-9C73-D90EC5BD6EA8}" type="pres">
      <dgm:prSet presAssocID="{05E92D5C-B725-44FE-90AB-B20822B0703A}" presName="centerShape" presStyleLbl="vennNode1" presStyleIdx="0" presStyleCnt="6"/>
      <dgm:spPr/>
      <dgm:t>
        <a:bodyPr/>
        <a:lstStyle/>
        <a:p>
          <a:endParaRPr lang="en-US"/>
        </a:p>
      </dgm:t>
    </dgm:pt>
    <dgm:pt modelId="{EE1ACE5A-B158-4FE1-AAA9-D9095C3C09BD}" type="pres">
      <dgm:prSet presAssocID="{2E667779-19FA-43C2-9ADD-06D1096DA02C}" presName="node" presStyleLbl="vennNode1" presStyleIdx="1" presStyleCnt="6">
        <dgm:presLayoutVars>
          <dgm:bulletEnabled val="1"/>
        </dgm:presLayoutVars>
      </dgm:prSet>
      <dgm:spPr/>
      <dgm:t>
        <a:bodyPr/>
        <a:lstStyle/>
        <a:p>
          <a:endParaRPr lang="en-US"/>
        </a:p>
      </dgm:t>
    </dgm:pt>
    <dgm:pt modelId="{AA7EC85B-7F6D-47DC-9B21-9181B9870D00}" type="pres">
      <dgm:prSet presAssocID="{44AAF19C-A926-440C-B7B2-BC8A06E59E64}" presName="node" presStyleLbl="vennNode1" presStyleIdx="2" presStyleCnt="6">
        <dgm:presLayoutVars>
          <dgm:bulletEnabled val="1"/>
        </dgm:presLayoutVars>
      </dgm:prSet>
      <dgm:spPr/>
      <dgm:t>
        <a:bodyPr/>
        <a:lstStyle/>
        <a:p>
          <a:endParaRPr lang="en-US"/>
        </a:p>
      </dgm:t>
    </dgm:pt>
    <dgm:pt modelId="{C68BC1A1-3FA5-4D31-8C88-5BC64D132D43}" type="pres">
      <dgm:prSet presAssocID="{084AFFCF-CA9F-484C-B726-7BECDB457029}" presName="node" presStyleLbl="vennNode1" presStyleIdx="3" presStyleCnt="6">
        <dgm:presLayoutVars>
          <dgm:bulletEnabled val="1"/>
        </dgm:presLayoutVars>
      </dgm:prSet>
      <dgm:spPr/>
      <dgm:t>
        <a:bodyPr/>
        <a:lstStyle/>
        <a:p>
          <a:endParaRPr lang="en-US"/>
        </a:p>
      </dgm:t>
    </dgm:pt>
    <dgm:pt modelId="{361A9E8C-E466-4CFA-8751-CED3DDAD6CF9}" type="pres">
      <dgm:prSet presAssocID="{B1738C11-97AD-48BE-BAC2-B42A81531609}" presName="node" presStyleLbl="vennNode1" presStyleIdx="4" presStyleCnt="6">
        <dgm:presLayoutVars>
          <dgm:bulletEnabled val="1"/>
        </dgm:presLayoutVars>
      </dgm:prSet>
      <dgm:spPr/>
      <dgm:t>
        <a:bodyPr/>
        <a:lstStyle/>
        <a:p>
          <a:endParaRPr lang="en-US"/>
        </a:p>
      </dgm:t>
    </dgm:pt>
    <dgm:pt modelId="{E9A730DC-7B18-4701-B6A8-3A4F092DCD9B}" type="pres">
      <dgm:prSet presAssocID="{BDAFB962-D25C-42BE-9B1F-2C0086447005}" presName="node" presStyleLbl="vennNode1" presStyleIdx="5" presStyleCnt="6">
        <dgm:presLayoutVars>
          <dgm:bulletEnabled val="1"/>
        </dgm:presLayoutVars>
      </dgm:prSet>
      <dgm:spPr/>
      <dgm:t>
        <a:bodyPr/>
        <a:lstStyle/>
        <a:p>
          <a:endParaRPr lang="en-US"/>
        </a:p>
      </dgm:t>
    </dgm:pt>
  </dgm:ptLst>
  <dgm:cxnLst>
    <dgm:cxn modelId="{DAA03663-AE42-4AA2-A8BD-85476679C2DD}" type="presOf" srcId="{195D6908-AA8C-4F47-847B-99E3B44E119A}" destId="{36EB068D-7745-4233-B25D-232EC1B31095}" srcOrd="0" destOrd="0" presId="urn:microsoft.com/office/officeart/2005/8/layout/radial3"/>
    <dgm:cxn modelId="{7909EA9F-1D6E-43EA-8AAE-6A14BDB5DEA8}" type="presOf" srcId="{2E667779-19FA-43C2-9ADD-06D1096DA02C}" destId="{EE1ACE5A-B158-4FE1-AAA9-D9095C3C09BD}" srcOrd="0" destOrd="0" presId="urn:microsoft.com/office/officeart/2005/8/layout/radial3"/>
    <dgm:cxn modelId="{B042D54A-552D-4147-A274-6736D76939ED}" srcId="{05E92D5C-B725-44FE-90AB-B20822B0703A}" destId="{2E667779-19FA-43C2-9ADD-06D1096DA02C}" srcOrd="0" destOrd="0" parTransId="{AB729BDD-C2A1-4548-82BA-2653D80BD987}" sibTransId="{15384655-D882-4FA0-A992-1B33A8C5770F}"/>
    <dgm:cxn modelId="{E018D9F8-ED5C-4614-9935-9B67550EFFCF}" srcId="{05E92D5C-B725-44FE-90AB-B20822B0703A}" destId="{44AAF19C-A926-440C-B7B2-BC8A06E59E64}" srcOrd="1" destOrd="0" parTransId="{37655630-91B5-4674-A59F-805FCF090350}" sibTransId="{F25D5E64-350C-4829-9AEE-CAF8B3B4A3FE}"/>
    <dgm:cxn modelId="{3CF3DC86-BB11-414D-B8E8-3FF192DF770D}" type="presOf" srcId="{B1738C11-97AD-48BE-BAC2-B42A81531609}" destId="{361A9E8C-E466-4CFA-8751-CED3DDAD6CF9}" srcOrd="0" destOrd="0" presId="urn:microsoft.com/office/officeart/2005/8/layout/radial3"/>
    <dgm:cxn modelId="{199B66B9-193B-4477-B105-3D5A6C483CB7}" type="presOf" srcId="{44AAF19C-A926-440C-B7B2-BC8A06E59E64}" destId="{AA7EC85B-7F6D-47DC-9B21-9181B9870D00}" srcOrd="0" destOrd="0" presId="urn:microsoft.com/office/officeart/2005/8/layout/radial3"/>
    <dgm:cxn modelId="{E711EACE-AC4E-4DE1-94D1-A2C5DDD2FF0B}" type="presOf" srcId="{05E92D5C-B725-44FE-90AB-B20822B0703A}" destId="{C28D4B94-828A-4EE2-9C73-D90EC5BD6EA8}" srcOrd="0" destOrd="0" presId="urn:microsoft.com/office/officeart/2005/8/layout/radial3"/>
    <dgm:cxn modelId="{A119E983-BB1E-4D6C-B7AE-17C2C89DFD7D}" srcId="{05E92D5C-B725-44FE-90AB-B20822B0703A}" destId="{084AFFCF-CA9F-484C-B726-7BECDB457029}" srcOrd="2" destOrd="0" parTransId="{6044E53C-02EB-492B-954E-A6238F48AE27}" sibTransId="{4C0231FE-91C3-4926-A3D4-6DF276397329}"/>
    <dgm:cxn modelId="{99ED0D9E-283A-4044-8D28-450A97FB73C8}" srcId="{05E92D5C-B725-44FE-90AB-B20822B0703A}" destId="{BDAFB962-D25C-42BE-9B1F-2C0086447005}" srcOrd="4" destOrd="0" parTransId="{A567B6B7-7D7A-4397-97B2-5DDDFC35E841}" sibTransId="{ECC12500-2D16-448B-8B40-BF5E1FCCEA48}"/>
    <dgm:cxn modelId="{9FA7E235-C8B1-40BB-99E0-B5E118D417AF}" srcId="{195D6908-AA8C-4F47-847B-99E3B44E119A}" destId="{05E92D5C-B725-44FE-90AB-B20822B0703A}" srcOrd="0" destOrd="0" parTransId="{5BED40CC-5CC0-49B7-AACD-CC464AD2AD7A}" sibTransId="{9CE90B23-ABD5-48C2-A722-48D35226F19B}"/>
    <dgm:cxn modelId="{E8ED0A0F-F67C-47E1-823A-4E514BCC44B3}" srcId="{05E92D5C-B725-44FE-90AB-B20822B0703A}" destId="{B1738C11-97AD-48BE-BAC2-B42A81531609}" srcOrd="3" destOrd="0" parTransId="{6CC56371-1DEA-4795-8CF3-E64759313122}" sibTransId="{F208573D-580E-478E-8E9F-0EF1151EDFEB}"/>
    <dgm:cxn modelId="{BA55A2AE-4E8D-4098-AE7C-C591A9593E8E}" type="presOf" srcId="{BDAFB962-D25C-42BE-9B1F-2C0086447005}" destId="{E9A730DC-7B18-4701-B6A8-3A4F092DCD9B}" srcOrd="0" destOrd="0" presId="urn:microsoft.com/office/officeart/2005/8/layout/radial3"/>
    <dgm:cxn modelId="{98E107C2-9EE1-451E-A8C3-A6016BFAFFCC}" type="presOf" srcId="{084AFFCF-CA9F-484C-B726-7BECDB457029}" destId="{C68BC1A1-3FA5-4D31-8C88-5BC64D132D43}" srcOrd="0" destOrd="0" presId="urn:microsoft.com/office/officeart/2005/8/layout/radial3"/>
    <dgm:cxn modelId="{DE55528D-1F14-46D6-9AC7-8191B21A6D16}" type="presParOf" srcId="{36EB068D-7745-4233-B25D-232EC1B31095}" destId="{184520B1-B032-471B-9D46-DFF34EAABD42}" srcOrd="0" destOrd="0" presId="urn:microsoft.com/office/officeart/2005/8/layout/radial3"/>
    <dgm:cxn modelId="{B8C10E51-E0DB-44D6-8B0D-0C230431CF6E}" type="presParOf" srcId="{184520B1-B032-471B-9D46-DFF34EAABD42}" destId="{C28D4B94-828A-4EE2-9C73-D90EC5BD6EA8}" srcOrd="0" destOrd="0" presId="urn:microsoft.com/office/officeart/2005/8/layout/radial3"/>
    <dgm:cxn modelId="{7260E4FB-B802-4DCE-8ED4-75E818BB72F0}" type="presParOf" srcId="{184520B1-B032-471B-9D46-DFF34EAABD42}" destId="{EE1ACE5A-B158-4FE1-AAA9-D9095C3C09BD}" srcOrd="1" destOrd="0" presId="urn:microsoft.com/office/officeart/2005/8/layout/radial3"/>
    <dgm:cxn modelId="{7F7F515A-B272-488E-AA89-4EE4FDD35613}" type="presParOf" srcId="{184520B1-B032-471B-9D46-DFF34EAABD42}" destId="{AA7EC85B-7F6D-47DC-9B21-9181B9870D00}" srcOrd="2" destOrd="0" presId="urn:microsoft.com/office/officeart/2005/8/layout/radial3"/>
    <dgm:cxn modelId="{34E66F3E-E4FD-431F-8B8F-BFB97ED9430B}" type="presParOf" srcId="{184520B1-B032-471B-9D46-DFF34EAABD42}" destId="{C68BC1A1-3FA5-4D31-8C88-5BC64D132D43}" srcOrd="3" destOrd="0" presId="urn:microsoft.com/office/officeart/2005/8/layout/radial3"/>
    <dgm:cxn modelId="{FA855617-34B2-4E6C-B8B0-F9EEBED4EB8A}" type="presParOf" srcId="{184520B1-B032-471B-9D46-DFF34EAABD42}" destId="{361A9E8C-E466-4CFA-8751-CED3DDAD6CF9}" srcOrd="4" destOrd="0" presId="urn:microsoft.com/office/officeart/2005/8/layout/radial3"/>
    <dgm:cxn modelId="{5F7C386F-8284-482D-9D13-CDA238618121}" type="presParOf" srcId="{184520B1-B032-471B-9D46-DFF34EAABD42}" destId="{E9A730DC-7B18-4701-B6A8-3A4F092DCD9B}" srcOrd="5"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FFCB06-1595-4378-88E7-1EEC6721931A}">
      <dsp:nvSpPr>
        <dsp:cNvPr id="0" name=""/>
        <dsp:cNvSpPr/>
      </dsp:nvSpPr>
      <dsp:spPr>
        <a:xfrm>
          <a:off x="1150012" y="423"/>
          <a:ext cx="2303858" cy="1382315"/>
        </a:xfrm>
        <a:prstGeom prst="rect">
          <a:avLst/>
        </a:prstGeom>
        <a:gradFill rotWithShape="0">
          <a:gsLst>
            <a:gs pos="0">
              <a:schemeClr val="accent5">
                <a:hueOff val="0"/>
                <a:satOff val="0"/>
                <a:lumOff val="0"/>
                <a:alphaOff val="0"/>
                <a:shade val="100000"/>
                <a:satMod val="137000"/>
              </a:schemeClr>
            </a:gs>
            <a:gs pos="71000">
              <a:schemeClr val="accent5">
                <a:hueOff val="0"/>
                <a:satOff val="0"/>
                <a:lumOff val="0"/>
                <a:alphaOff val="0"/>
                <a:shade val="98000"/>
                <a:satMod val="137000"/>
              </a:schemeClr>
            </a:gs>
            <a:gs pos="100000">
              <a:schemeClr val="accent5">
                <a:hueOff val="0"/>
                <a:satOff val="0"/>
                <a:lumOff val="0"/>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100000"/>
            </a:lnSpc>
            <a:spcBef>
              <a:spcPct val="0"/>
            </a:spcBef>
            <a:spcAft>
              <a:spcPct val="35000"/>
            </a:spcAft>
          </a:pPr>
          <a:r>
            <a:rPr lang="en-US" sz="1300" b="0" kern="1200" dirty="0" smtClean="0">
              <a:solidFill>
                <a:srgbClr val="000000"/>
              </a:solidFill>
              <a:latin typeface="Arial" panose="020B0604020202020204" pitchFamily="34" charset="0"/>
              <a:ea typeface="Inter Bold" pitchFamily="34" charset="-122"/>
              <a:cs typeface="Arial" panose="020B0604020202020204" pitchFamily="34" charset="0"/>
            </a:rPr>
            <a:t>Organizational Leadership Failure :Underinvestment and poor cyber-risk awareness at board level (</a:t>
          </a:r>
          <a:r>
            <a:rPr lang="en-US" sz="1300" b="0" kern="1200" dirty="0" err="1" smtClean="0">
              <a:solidFill>
                <a:srgbClr val="000000"/>
              </a:solidFill>
              <a:latin typeface="Arial" panose="020B0604020202020204" pitchFamily="34" charset="0"/>
              <a:ea typeface="Inter Bold" pitchFamily="34" charset="-122"/>
              <a:cs typeface="Arial" panose="020B0604020202020204" pitchFamily="34" charset="0"/>
            </a:rPr>
            <a:t>Portela</a:t>
          </a:r>
          <a:r>
            <a:rPr lang="en-US" sz="1300" b="0" kern="1200" dirty="0" smtClean="0">
              <a:solidFill>
                <a:srgbClr val="000000"/>
              </a:solidFill>
              <a:latin typeface="Arial" panose="020B0604020202020204" pitchFamily="34" charset="0"/>
              <a:ea typeface="Inter Bold" pitchFamily="34" charset="-122"/>
              <a:cs typeface="Arial" panose="020B0604020202020204" pitchFamily="34" charset="0"/>
            </a:rPr>
            <a:t> et al., 2023)</a:t>
          </a:r>
          <a:endParaRPr lang="en-US" sz="1300" b="0" kern="1200" dirty="0">
            <a:latin typeface="Arial" panose="020B0604020202020204" pitchFamily="34" charset="0"/>
            <a:cs typeface="Arial" panose="020B0604020202020204" pitchFamily="34" charset="0"/>
          </a:endParaRPr>
        </a:p>
      </dsp:txBody>
      <dsp:txXfrm>
        <a:off x="1150012" y="423"/>
        <a:ext cx="2303858" cy="1382315"/>
      </dsp:txXfrm>
    </dsp:sp>
    <dsp:sp modelId="{506AB1F5-1DE3-40BD-9CC6-968613147D89}">
      <dsp:nvSpPr>
        <dsp:cNvPr id="0" name=""/>
        <dsp:cNvSpPr/>
      </dsp:nvSpPr>
      <dsp:spPr>
        <a:xfrm>
          <a:off x="3684256" y="423"/>
          <a:ext cx="2303858" cy="1382315"/>
        </a:xfrm>
        <a:prstGeom prst="rect">
          <a:avLst/>
        </a:prstGeom>
        <a:gradFill rotWithShape="0">
          <a:gsLst>
            <a:gs pos="0">
              <a:schemeClr val="accent5">
                <a:hueOff val="-59967"/>
                <a:satOff val="-3484"/>
                <a:lumOff val="1019"/>
                <a:alphaOff val="0"/>
                <a:shade val="100000"/>
                <a:satMod val="137000"/>
              </a:schemeClr>
            </a:gs>
            <a:gs pos="71000">
              <a:schemeClr val="accent5">
                <a:hueOff val="-59967"/>
                <a:satOff val="-3484"/>
                <a:lumOff val="1019"/>
                <a:alphaOff val="0"/>
                <a:shade val="98000"/>
                <a:satMod val="137000"/>
              </a:schemeClr>
            </a:gs>
            <a:gs pos="100000">
              <a:schemeClr val="accent5">
                <a:hueOff val="-59967"/>
                <a:satOff val="-3484"/>
                <a:lumOff val="1019"/>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150000"/>
            </a:lnSpc>
            <a:spcBef>
              <a:spcPct val="0"/>
            </a:spcBef>
            <a:spcAft>
              <a:spcPct val="35000"/>
            </a:spcAft>
          </a:pPr>
          <a:r>
            <a:rPr lang="en-US" sz="1300" kern="1200" dirty="0" smtClean="0">
              <a:solidFill>
                <a:srgbClr val="000000"/>
              </a:solidFill>
              <a:latin typeface="Arial" panose="020B0604020202020204" pitchFamily="34" charset="0"/>
              <a:ea typeface="Inter" pitchFamily="34" charset="-122"/>
              <a:cs typeface="Arial" panose="020B0604020202020204" pitchFamily="34" charset="0"/>
            </a:rPr>
            <a:t>Limited training for system downtime and manual operations (Moore et al., 2023)</a:t>
          </a:r>
          <a:endParaRPr lang="en-US" sz="1300" b="0" kern="1200" dirty="0" smtClean="0">
            <a:solidFill>
              <a:srgbClr val="000000"/>
            </a:solidFill>
            <a:latin typeface="Arial" panose="020B0604020202020204" pitchFamily="34" charset="0"/>
            <a:ea typeface="Inter Bold" pitchFamily="34" charset="-122"/>
            <a:cs typeface="Arial" panose="020B0604020202020204" pitchFamily="34" charset="0"/>
          </a:endParaRPr>
        </a:p>
      </dsp:txBody>
      <dsp:txXfrm>
        <a:off x="3684256" y="423"/>
        <a:ext cx="2303858" cy="1382315"/>
      </dsp:txXfrm>
    </dsp:sp>
    <dsp:sp modelId="{23E967EA-1DD1-41D2-B48B-EB60F0A07E59}">
      <dsp:nvSpPr>
        <dsp:cNvPr id="0" name=""/>
        <dsp:cNvSpPr/>
      </dsp:nvSpPr>
      <dsp:spPr>
        <a:xfrm>
          <a:off x="1150012" y="1613123"/>
          <a:ext cx="2303858" cy="1382315"/>
        </a:xfrm>
        <a:prstGeom prst="rect">
          <a:avLst/>
        </a:prstGeom>
        <a:gradFill rotWithShape="0">
          <a:gsLst>
            <a:gs pos="0">
              <a:schemeClr val="accent5">
                <a:hueOff val="-119934"/>
                <a:satOff val="-6969"/>
                <a:lumOff val="2039"/>
                <a:alphaOff val="0"/>
                <a:shade val="100000"/>
                <a:satMod val="137000"/>
              </a:schemeClr>
            </a:gs>
            <a:gs pos="71000">
              <a:schemeClr val="accent5">
                <a:hueOff val="-119934"/>
                <a:satOff val="-6969"/>
                <a:lumOff val="2039"/>
                <a:alphaOff val="0"/>
                <a:shade val="98000"/>
                <a:satMod val="137000"/>
              </a:schemeClr>
            </a:gs>
            <a:gs pos="100000">
              <a:schemeClr val="accent5">
                <a:hueOff val="-119934"/>
                <a:satOff val="-6969"/>
                <a:lumOff val="2039"/>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0" kern="1200" dirty="0" smtClean="0">
              <a:solidFill>
                <a:srgbClr val="000000"/>
              </a:solidFill>
              <a:latin typeface="Arial" panose="020B0604020202020204" pitchFamily="34" charset="0"/>
              <a:ea typeface="Inter Bold" pitchFamily="34" charset="-122"/>
              <a:cs typeface="Arial" panose="020B0604020202020204" pitchFamily="34" charset="0"/>
            </a:rPr>
            <a:t>IT Infrastructure Weaknesses: Outdated software and inadequate vendor controls (The Guardian, 2022)</a:t>
          </a:r>
        </a:p>
      </dsp:txBody>
      <dsp:txXfrm>
        <a:off x="1150012" y="1613123"/>
        <a:ext cx="2303858" cy="1382315"/>
      </dsp:txXfrm>
    </dsp:sp>
    <dsp:sp modelId="{D768F38B-D8D6-4448-9904-848AC7A780C8}">
      <dsp:nvSpPr>
        <dsp:cNvPr id="0" name=""/>
        <dsp:cNvSpPr/>
      </dsp:nvSpPr>
      <dsp:spPr>
        <a:xfrm>
          <a:off x="3684256" y="1613123"/>
          <a:ext cx="2303858" cy="1382315"/>
        </a:xfrm>
        <a:prstGeom prst="rect">
          <a:avLst/>
        </a:prstGeom>
        <a:gradFill rotWithShape="0">
          <a:gsLst>
            <a:gs pos="0">
              <a:schemeClr val="accent5">
                <a:hueOff val="-179901"/>
                <a:satOff val="-10453"/>
                <a:lumOff val="3058"/>
                <a:alphaOff val="0"/>
                <a:shade val="100000"/>
                <a:satMod val="137000"/>
              </a:schemeClr>
            </a:gs>
            <a:gs pos="71000">
              <a:schemeClr val="accent5">
                <a:hueOff val="-179901"/>
                <a:satOff val="-10453"/>
                <a:lumOff val="3058"/>
                <a:alphaOff val="0"/>
                <a:shade val="98000"/>
                <a:satMod val="137000"/>
              </a:schemeClr>
            </a:gs>
            <a:gs pos="100000">
              <a:schemeClr val="accent5">
                <a:hueOff val="-179901"/>
                <a:satOff val="-10453"/>
                <a:lumOff val="3058"/>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0" kern="1200" dirty="0" smtClean="0">
              <a:solidFill>
                <a:srgbClr val="000000"/>
              </a:solidFill>
              <a:latin typeface="Arial" panose="020B0604020202020204" pitchFamily="34" charset="0"/>
              <a:ea typeface="Inter Bold" pitchFamily="34" charset="-122"/>
              <a:cs typeface="Arial" panose="020B0604020202020204" pitchFamily="34" charset="0"/>
            </a:rPr>
            <a:t>Supplier Vulnerabilities: Attack originated from IT supplier with security gaps (BBC News, 2022)</a:t>
          </a:r>
        </a:p>
      </dsp:txBody>
      <dsp:txXfrm>
        <a:off x="3684256" y="1613123"/>
        <a:ext cx="2303858" cy="1382315"/>
      </dsp:txXfrm>
    </dsp:sp>
    <dsp:sp modelId="{D542B245-6526-4994-ABED-56952498789A}">
      <dsp:nvSpPr>
        <dsp:cNvPr id="0" name=""/>
        <dsp:cNvSpPr/>
      </dsp:nvSpPr>
      <dsp:spPr>
        <a:xfrm>
          <a:off x="1150012" y="3225824"/>
          <a:ext cx="2303858" cy="1382315"/>
        </a:xfrm>
        <a:prstGeom prst="rect">
          <a:avLst/>
        </a:prstGeom>
        <a:gradFill rotWithShape="0">
          <a:gsLst>
            <a:gs pos="0">
              <a:schemeClr val="accent5">
                <a:hueOff val="-239868"/>
                <a:satOff val="-13938"/>
                <a:lumOff val="4078"/>
                <a:alphaOff val="0"/>
                <a:shade val="100000"/>
                <a:satMod val="137000"/>
              </a:schemeClr>
            </a:gs>
            <a:gs pos="71000">
              <a:schemeClr val="accent5">
                <a:hueOff val="-239868"/>
                <a:satOff val="-13938"/>
                <a:lumOff val="4078"/>
                <a:alphaOff val="0"/>
                <a:shade val="98000"/>
                <a:satMod val="137000"/>
              </a:schemeClr>
            </a:gs>
            <a:gs pos="100000">
              <a:schemeClr val="accent5">
                <a:hueOff val="-239868"/>
                <a:satOff val="-13938"/>
                <a:lumOff val="4078"/>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0" kern="1200" dirty="0" smtClean="0">
              <a:solidFill>
                <a:srgbClr val="000000"/>
              </a:solidFill>
              <a:latin typeface="Arial" panose="020B0604020202020204" pitchFamily="34" charset="0"/>
              <a:ea typeface="Inter Bold" pitchFamily="34" charset="-122"/>
              <a:cs typeface="Arial" panose="020B0604020202020204" pitchFamily="34" charset="0"/>
            </a:rPr>
            <a:t>Staff Preparedness: Limited training for system downtime and manual operations (Moore et al., 2023)</a:t>
          </a:r>
        </a:p>
      </dsp:txBody>
      <dsp:txXfrm>
        <a:off x="1150012" y="3225824"/>
        <a:ext cx="2303858" cy="1382315"/>
      </dsp:txXfrm>
    </dsp:sp>
    <dsp:sp modelId="{F1EE3618-81CF-4BBF-82E9-EF7B4A60FA5D}">
      <dsp:nvSpPr>
        <dsp:cNvPr id="0" name=""/>
        <dsp:cNvSpPr/>
      </dsp:nvSpPr>
      <dsp:spPr>
        <a:xfrm>
          <a:off x="3684256" y="3225824"/>
          <a:ext cx="2303858" cy="1382315"/>
        </a:xfrm>
        <a:prstGeom prst="rect">
          <a:avLst/>
        </a:prstGeom>
        <a:gradFill rotWithShape="0">
          <a:gsLst>
            <a:gs pos="0">
              <a:schemeClr val="accent5">
                <a:hueOff val="-299835"/>
                <a:satOff val="-17422"/>
                <a:lumOff val="5097"/>
                <a:alphaOff val="0"/>
                <a:shade val="100000"/>
                <a:satMod val="137000"/>
              </a:schemeClr>
            </a:gs>
            <a:gs pos="71000">
              <a:schemeClr val="accent5">
                <a:hueOff val="-299835"/>
                <a:satOff val="-17422"/>
                <a:lumOff val="5097"/>
                <a:alphaOff val="0"/>
                <a:shade val="98000"/>
                <a:satMod val="137000"/>
              </a:schemeClr>
            </a:gs>
            <a:gs pos="100000">
              <a:schemeClr val="accent5">
                <a:hueOff val="-299835"/>
                <a:satOff val="-17422"/>
                <a:lumOff val="5097"/>
                <a:alphaOff val="0"/>
                <a:shade val="75000"/>
                <a:satMod val="137000"/>
              </a:schemeClr>
            </a:gs>
          </a:gsLst>
          <a:path path="rect">
            <a:fillToRect l="50000" t="50000" r="50000" b="50000"/>
          </a:path>
        </a:gradFill>
        <a:ln>
          <a:noFill/>
        </a:ln>
        <a:effectLst>
          <a:outerShdw blurRad="39000" dist="25400" dir="5400000" rotWithShape="0">
            <a:srgbClr val="000000">
              <a:alpha val="38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0" kern="1200" dirty="0" smtClean="0">
              <a:solidFill>
                <a:srgbClr val="000000"/>
              </a:solidFill>
              <a:latin typeface="Arial" panose="020B0604020202020204" pitchFamily="34" charset="0"/>
              <a:ea typeface="Inter Bold" pitchFamily="34" charset="-122"/>
              <a:cs typeface="Arial" panose="020B0604020202020204" pitchFamily="34" charset="0"/>
            </a:rPr>
            <a:t>Response Coordination: Delayed recognition and fragmented response between NHS bodies (Financial Times, 2025)</a:t>
          </a:r>
        </a:p>
      </dsp:txBody>
      <dsp:txXfrm>
        <a:off x="3684256" y="3225824"/>
        <a:ext cx="2303858" cy="13823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8D4B94-828A-4EE2-9C73-D90EC5BD6EA8}">
      <dsp:nvSpPr>
        <dsp:cNvPr id="0" name=""/>
        <dsp:cNvSpPr/>
      </dsp:nvSpPr>
      <dsp:spPr>
        <a:xfrm>
          <a:off x="854391" y="654427"/>
          <a:ext cx="1517016" cy="1517016"/>
        </a:xfrm>
        <a:prstGeom prst="ellipse">
          <a:avLst/>
        </a:prstGeom>
        <a:gradFill rotWithShape="0">
          <a:gsLst>
            <a:gs pos="0">
              <a:schemeClr val="accent2">
                <a:alpha val="50000"/>
                <a:hueOff val="0"/>
                <a:satOff val="0"/>
                <a:lumOff val="0"/>
                <a:alphaOff val="0"/>
                <a:tint val="58000"/>
                <a:satMod val="300000"/>
              </a:schemeClr>
            </a:gs>
            <a:gs pos="100000">
              <a:schemeClr val="accent2">
                <a:alpha val="50000"/>
                <a:hueOff val="0"/>
                <a:satOff val="0"/>
                <a:lumOff val="0"/>
                <a:alphaOff val="0"/>
                <a:tint val="68000"/>
                <a:satMod val="300000"/>
              </a:schemeClr>
            </a:gs>
          </a:gsLst>
          <a:path path="rect">
            <a:fillToRect l="50000" t="50000" r="50000" b="5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b="1" kern="1200">
              <a:latin typeface="Arial" pitchFamily="34" charset="0"/>
              <a:cs typeface="Arial" pitchFamily="34" charset="0"/>
            </a:rPr>
            <a:t>CQC Five domain</a:t>
          </a:r>
        </a:p>
      </dsp:txBody>
      <dsp:txXfrm>
        <a:off x="1076553" y="876589"/>
        <a:ext cx="1072692" cy="1072692"/>
      </dsp:txXfrm>
    </dsp:sp>
    <dsp:sp modelId="{EE1ACE5A-B158-4FE1-AAA9-D9095C3C09BD}">
      <dsp:nvSpPr>
        <dsp:cNvPr id="0" name=""/>
        <dsp:cNvSpPr/>
      </dsp:nvSpPr>
      <dsp:spPr>
        <a:xfrm>
          <a:off x="1233645" y="46803"/>
          <a:ext cx="758508" cy="758508"/>
        </a:xfrm>
        <a:prstGeom prst="ellipse">
          <a:avLst/>
        </a:prstGeom>
        <a:gradFill rotWithShape="0">
          <a:gsLst>
            <a:gs pos="0">
              <a:schemeClr val="accent3">
                <a:alpha val="50000"/>
                <a:hueOff val="0"/>
                <a:satOff val="0"/>
                <a:lumOff val="0"/>
                <a:alphaOff val="0"/>
                <a:tint val="58000"/>
                <a:satMod val="300000"/>
              </a:schemeClr>
            </a:gs>
            <a:gs pos="100000">
              <a:schemeClr val="accent3">
                <a:alpha val="50000"/>
                <a:hueOff val="0"/>
                <a:satOff val="0"/>
                <a:lumOff val="0"/>
                <a:alphaOff val="0"/>
                <a:tint val="68000"/>
                <a:satMod val="300000"/>
              </a:schemeClr>
            </a:gs>
          </a:gsLst>
          <a:path path="rect">
            <a:fillToRect l="50000" t="50000" r="50000" b="5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a:latin typeface="Arial" pitchFamily="34" charset="0"/>
              <a:cs typeface="Arial" pitchFamily="34" charset="0"/>
            </a:rPr>
            <a:t>Safe</a:t>
          </a:r>
        </a:p>
      </dsp:txBody>
      <dsp:txXfrm>
        <a:off x="1344726" y="157884"/>
        <a:ext cx="536346" cy="536346"/>
      </dsp:txXfrm>
    </dsp:sp>
    <dsp:sp modelId="{AA7EC85B-7F6D-47DC-9B21-9181B9870D00}">
      <dsp:nvSpPr>
        <dsp:cNvPr id="0" name=""/>
        <dsp:cNvSpPr/>
      </dsp:nvSpPr>
      <dsp:spPr>
        <a:xfrm>
          <a:off x="2172222" y="728719"/>
          <a:ext cx="758508" cy="758508"/>
        </a:xfrm>
        <a:prstGeom prst="ellipse">
          <a:avLst/>
        </a:prstGeom>
        <a:gradFill rotWithShape="0">
          <a:gsLst>
            <a:gs pos="0">
              <a:schemeClr val="accent4">
                <a:alpha val="50000"/>
                <a:hueOff val="0"/>
                <a:satOff val="0"/>
                <a:lumOff val="0"/>
                <a:alphaOff val="0"/>
                <a:tint val="58000"/>
                <a:satMod val="300000"/>
              </a:schemeClr>
            </a:gs>
            <a:gs pos="100000">
              <a:schemeClr val="accent4">
                <a:alpha val="50000"/>
                <a:hueOff val="0"/>
                <a:satOff val="0"/>
                <a:lumOff val="0"/>
                <a:alphaOff val="0"/>
                <a:tint val="68000"/>
                <a:satMod val="300000"/>
              </a:schemeClr>
            </a:gs>
          </a:gsLst>
          <a:path path="rect">
            <a:fillToRect l="50000" t="50000" r="50000" b="5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a:latin typeface="Arial" pitchFamily="34" charset="0"/>
              <a:cs typeface="Arial" pitchFamily="34" charset="0"/>
            </a:rPr>
            <a:t>Effective</a:t>
          </a:r>
        </a:p>
      </dsp:txBody>
      <dsp:txXfrm>
        <a:off x="2283303" y="839800"/>
        <a:ext cx="536346" cy="536346"/>
      </dsp:txXfrm>
    </dsp:sp>
    <dsp:sp modelId="{C68BC1A1-3FA5-4D31-8C88-5BC64D132D43}">
      <dsp:nvSpPr>
        <dsp:cNvPr id="0" name=""/>
        <dsp:cNvSpPr/>
      </dsp:nvSpPr>
      <dsp:spPr>
        <a:xfrm>
          <a:off x="1813717" y="1832082"/>
          <a:ext cx="758508" cy="758508"/>
        </a:xfrm>
        <a:prstGeom prst="ellipse">
          <a:avLst/>
        </a:prstGeom>
        <a:gradFill rotWithShape="0">
          <a:gsLst>
            <a:gs pos="0">
              <a:schemeClr val="accent5">
                <a:alpha val="50000"/>
                <a:hueOff val="0"/>
                <a:satOff val="0"/>
                <a:lumOff val="0"/>
                <a:alphaOff val="0"/>
                <a:tint val="58000"/>
                <a:satMod val="300000"/>
              </a:schemeClr>
            </a:gs>
            <a:gs pos="100000">
              <a:schemeClr val="accent5">
                <a:alpha val="50000"/>
                <a:hueOff val="0"/>
                <a:satOff val="0"/>
                <a:lumOff val="0"/>
                <a:alphaOff val="0"/>
                <a:tint val="68000"/>
                <a:satMod val="300000"/>
              </a:schemeClr>
            </a:gs>
          </a:gsLst>
          <a:path path="rect">
            <a:fillToRect l="50000" t="50000" r="50000" b="5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latin typeface="Arial" pitchFamily="34" charset="0"/>
              <a:cs typeface="Arial" pitchFamily="34" charset="0"/>
            </a:rPr>
            <a:t>Caring</a:t>
          </a:r>
          <a:endParaRPr lang="en-US" sz="1100" kern="1200" dirty="0">
            <a:latin typeface="Arial" pitchFamily="34" charset="0"/>
            <a:cs typeface="Arial" pitchFamily="34" charset="0"/>
          </a:endParaRPr>
        </a:p>
      </dsp:txBody>
      <dsp:txXfrm>
        <a:off x="1924798" y="1943163"/>
        <a:ext cx="536346" cy="536346"/>
      </dsp:txXfrm>
    </dsp:sp>
    <dsp:sp modelId="{361A9E8C-E466-4CFA-8751-CED3DDAD6CF9}">
      <dsp:nvSpPr>
        <dsp:cNvPr id="0" name=""/>
        <dsp:cNvSpPr/>
      </dsp:nvSpPr>
      <dsp:spPr>
        <a:xfrm>
          <a:off x="653573" y="1832082"/>
          <a:ext cx="758508" cy="758508"/>
        </a:xfrm>
        <a:prstGeom prst="ellipse">
          <a:avLst/>
        </a:prstGeom>
        <a:gradFill rotWithShape="0">
          <a:gsLst>
            <a:gs pos="0">
              <a:schemeClr val="accent6">
                <a:alpha val="50000"/>
                <a:hueOff val="0"/>
                <a:satOff val="0"/>
                <a:lumOff val="0"/>
                <a:alphaOff val="0"/>
                <a:tint val="58000"/>
                <a:satMod val="300000"/>
              </a:schemeClr>
            </a:gs>
            <a:gs pos="100000">
              <a:schemeClr val="accent6">
                <a:alpha val="50000"/>
                <a:hueOff val="0"/>
                <a:satOff val="0"/>
                <a:lumOff val="0"/>
                <a:alphaOff val="0"/>
                <a:tint val="68000"/>
                <a:satMod val="300000"/>
              </a:schemeClr>
            </a:gs>
          </a:gsLst>
          <a:path path="rect">
            <a:fillToRect l="50000" t="50000" r="50000" b="5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a:latin typeface="Arial" pitchFamily="34" charset="0"/>
              <a:cs typeface="Arial" pitchFamily="34" charset="0"/>
            </a:rPr>
            <a:t>Responsive</a:t>
          </a:r>
        </a:p>
      </dsp:txBody>
      <dsp:txXfrm>
        <a:off x="764654" y="1943163"/>
        <a:ext cx="536346" cy="536346"/>
      </dsp:txXfrm>
    </dsp:sp>
    <dsp:sp modelId="{E9A730DC-7B18-4701-B6A8-3A4F092DCD9B}">
      <dsp:nvSpPr>
        <dsp:cNvPr id="0" name=""/>
        <dsp:cNvSpPr/>
      </dsp:nvSpPr>
      <dsp:spPr>
        <a:xfrm>
          <a:off x="295069" y="728719"/>
          <a:ext cx="758508" cy="758508"/>
        </a:xfrm>
        <a:prstGeom prst="ellipse">
          <a:avLst/>
        </a:prstGeom>
        <a:gradFill rotWithShape="0">
          <a:gsLst>
            <a:gs pos="0">
              <a:schemeClr val="accent2">
                <a:alpha val="50000"/>
                <a:hueOff val="0"/>
                <a:satOff val="0"/>
                <a:lumOff val="0"/>
                <a:alphaOff val="0"/>
                <a:tint val="58000"/>
                <a:satMod val="300000"/>
              </a:schemeClr>
            </a:gs>
            <a:gs pos="100000">
              <a:schemeClr val="accent2">
                <a:alpha val="50000"/>
                <a:hueOff val="0"/>
                <a:satOff val="0"/>
                <a:lumOff val="0"/>
                <a:alphaOff val="0"/>
                <a:tint val="68000"/>
                <a:satMod val="300000"/>
              </a:schemeClr>
            </a:gs>
          </a:gsLst>
          <a:path path="rect">
            <a:fillToRect l="50000" t="50000" r="50000" b="5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a:latin typeface="Arial" pitchFamily="34" charset="0"/>
              <a:cs typeface="Arial" pitchFamily="34" charset="0"/>
            </a:rPr>
            <a:t>well -led</a:t>
          </a:r>
        </a:p>
      </dsp:txBody>
      <dsp:txXfrm>
        <a:off x="406150" y="839800"/>
        <a:ext cx="536346" cy="53634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11/18/2025</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11/18/2025</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smtClean="0"/>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11/18/2025</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11/18/2025</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smtClean="0"/>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smtClean="0"/>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smtClean="0"/>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11/18/2025</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11/18/2025</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11/18/2025</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11/18/2025</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11/18/2025</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11/18/2025</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11/18/2025</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11/18/2025</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11/18/2025</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smtClean="0"/>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11/18/2025</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 Id="rId9"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0.xml"/><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2196/41738" TargetMode="External"/><Relationship Id="rId3" Type="http://schemas.openxmlformats.org/officeDocument/2006/relationships/hyperlink" Target="https://doi.org/10.2196/47311" TargetMode="External"/><Relationship Id="rId7" Type="http://schemas.openxmlformats.org/officeDocument/2006/relationships/hyperlink" Target="https://doi.org/10.1186/s12913-023-09619-w" TargetMode="External"/><Relationship Id="rId2" Type="http://schemas.openxmlformats.org/officeDocument/2006/relationships/hyperlink" Target="https://www.theguardian.com/society/2022/aug/05/nhs-111-expects-delays-after-cyber-attack-causes-system-outage" TargetMode="External"/><Relationship Id="rId1" Type="http://schemas.openxmlformats.org/officeDocument/2006/relationships/slideLayout" Target="../slideLayouts/slideLayout9.xml"/><Relationship Id="rId6" Type="http://schemas.openxmlformats.org/officeDocument/2006/relationships/hyperlink" Target="https://www.theguardian.com/society/2022/aug/11/fears-patient-data-ransomware-attack-nhs-software-supplier" TargetMode="External"/><Relationship Id="rId11" Type="http://schemas.openxmlformats.org/officeDocument/2006/relationships/hyperlink" Target="https://www.theguardian.com/society/article/2024/aug/07/nhs-it-firm-fine-advanced-software-medical-records-ransomware-attack-hack" TargetMode="External"/><Relationship Id="rId5" Type="http://schemas.openxmlformats.org/officeDocument/2006/relationships/hyperlink" Target="https://www.theguardian.com/technology/2022/aug/11/nhs-ransomware-attack-what-happened-and-how-bad-is-it" TargetMode="External"/><Relationship Id="rId10" Type="http://schemas.openxmlformats.org/officeDocument/2006/relationships/hyperlink" Target="https://doi.org/10.1017/CBO9781139062367" TargetMode="External"/><Relationship Id="rId4" Type="http://schemas.openxmlformats.org/officeDocument/2006/relationships/hyperlink" Target="https://doi.org/10.47991/2024/JNPHC-112" TargetMode="External"/><Relationship Id="rId9" Type="http://schemas.openxmlformats.org/officeDocument/2006/relationships/hyperlink" Target="https://journals.iarn.or.id/index.php/IARJ/index"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679216" y="1810944"/>
            <a:ext cx="7660279" cy="2219691"/>
          </a:xfrm>
        </p:spPr>
        <p:txBody>
          <a:bodyPr anchor="ctr">
            <a:noAutofit/>
          </a:bodyPr>
          <a:lstStyle/>
          <a:p>
            <a:pPr algn="ctr">
              <a:lnSpc>
                <a:spcPct val="150000"/>
              </a:lnSpc>
            </a:pPr>
            <a:r>
              <a:rPr lang="en-US" sz="2000" cap="none" dirty="0">
                <a:ln w="0"/>
                <a:solidFill>
                  <a:srgbClr val="0070C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QUALITY ASSURANCE IN HEALTHCARE: </a:t>
            </a:r>
            <a:br>
              <a:rPr lang="en-US" sz="2000" cap="none" dirty="0">
                <a:ln w="0"/>
                <a:solidFill>
                  <a:srgbClr val="0070C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US" sz="2000" cap="none" dirty="0">
                <a:ln w="0"/>
                <a:solidFill>
                  <a:srgbClr val="0070C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THE 2022 NHS CYBERATTACK AND ITS IMPACT ON PATIENTSAFETY AND SERVICE QUALITY</a:t>
            </a:r>
          </a:p>
        </p:txBody>
      </p:sp>
      <p:sp>
        <p:nvSpPr>
          <p:cNvPr id="7" name="Subtitle 6"/>
          <p:cNvSpPr>
            <a:spLocks noGrp="1"/>
          </p:cNvSpPr>
          <p:nvPr>
            <p:ph type="subTitle" idx="1"/>
          </p:nvPr>
        </p:nvSpPr>
        <p:spPr>
          <a:xfrm>
            <a:off x="138247" y="3845578"/>
            <a:ext cx="6680566" cy="1778185"/>
          </a:xfrm>
        </p:spPr>
        <p:txBody>
          <a:bodyPr>
            <a:normAutofit fontScale="25000" lnSpcReduction="20000"/>
          </a:bodyPr>
          <a:lstStyle/>
          <a:p>
            <a:pPr>
              <a:lnSpc>
                <a:spcPct val="170000"/>
              </a:lnSpc>
            </a:pPr>
            <a:r>
              <a:rPr lang="en-US" sz="7200" dirty="0">
                <a:latin typeface="Arial" panose="020B0604020202020204" pitchFamily="34" charset="0"/>
                <a:cs typeface="Arial" panose="020B0604020202020204" pitchFamily="34" charset="0"/>
              </a:rPr>
              <a:t>Presented By: Akshay Moncy (2430327) </a:t>
            </a:r>
          </a:p>
          <a:p>
            <a:pPr>
              <a:lnSpc>
                <a:spcPct val="170000"/>
              </a:lnSpc>
            </a:pPr>
            <a:r>
              <a:rPr lang="en-US" sz="7200" dirty="0">
                <a:latin typeface="Arial" panose="020B0604020202020204" pitchFamily="34" charset="0"/>
                <a:cs typeface="Arial" panose="020B0604020202020204" pitchFamily="34" charset="0"/>
              </a:rPr>
              <a:t>LCHS7006 : Quality Assurance And Service Improvements (Individual Presentation)</a:t>
            </a:r>
          </a:p>
          <a:p>
            <a:pPr>
              <a:lnSpc>
                <a:spcPct val="170000"/>
              </a:lnSpc>
            </a:pPr>
            <a:r>
              <a:rPr lang="en-US" sz="7200" dirty="0">
                <a:latin typeface="Arial" panose="020B0604020202020204" pitchFamily="34" charset="0"/>
                <a:cs typeface="Arial" panose="020B0604020202020204" pitchFamily="34" charset="0"/>
              </a:rPr>
              <a:t>Lecture : Shepherd </a:t>
            </a:r>
            <a:r>
              <a:rPr lang="en-US" sz="7200" dirty="0" err="1">
                <a:latin typeface="Arial" panose="020B0604020202020204" pitchFamily="34" charset="0"/>
                <a:cs typeface="Arial" panose="020B0604020202020204" pitchFamily="34" charset="0"/>
              </a:rPr>
              <a:t>Ziko</a:t>
            </a:r>
            <a:endParaRPr lang="en-US" sz="7200" dirty="0">
              <a:latin typeface="Arial" panose="020B0604020202020204" pitchFamily="34" charset="0"/>
              <a:cs typeface="Arial" panose="020B0604020202020204" pitchFamily="34" charset="0"/>
            </a:endParaRPr>
          </a:p>
          <a:p>
            <a:endParaRPr lang="en-US" dirty="0"/>
          </a:p>
        </p:txBody>
      </p:sp>
      <p:sp>
        <p:nvSpPr>
          <p:cNvPr id="3" name="Picture Placeholder 2"/>
          <p:cNvSpPr>
            <a:spLocks noGrp="1"/>
          </p:cNvSpPr>
          <p:nvPr>
            <p:ph type="pic" sz="quarter" idx="13"/>
          </p:nvPr>
        </p:nvSpPr>
        <p:spPr/>
      </p:sp>
      <p:pic>
        <p:nvPicPr>
          <p:cNvPr id="9" name="Picture 8"/>
          <p:cNvPicPr>
            <a:picLocks noChangeAspect="1"/>
          </p:cNvPicPr>
          <p:nvPr/>
        </p:nvPicPr>
        <p:blipFill>
          <a:blip r:embed="rId3"/>
          <a:stretch>
            <a:fillRect/>
          </a:stretch>
        </p:blipFill>
        <p:spPr>
          <a:xfrm>
            <a:off x="6981063" y="1310656"/>
            <a:ext cx="5210937" cy="4208604"/>
          </a:xfrm>
          <a:prstGeom prst="rect">
            <a:avLst/>
          </a:prstGeom>
          <a:ln>
            <a:solidFill>
              <a:schemeClr val="accent6">
                <a:lumMod val="50000"/>
              </a:schemeClr>
            </a:solidFill>
          </a:ln>
          <a:effectLst>
            <a:softEdge rad="112500"/>
          </a:effectLst>
        </p:spPr>
      </p:pic>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1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1000"/>
                                        <p:tgtEl>
                                          <p:spTgt spid="7">
                                            <p:txEl>
                                              <p:pRg st="0" end="0"/>
                                            </p:txEl>
                                          </p:spTgt>
                                        </p:tgtEl>
                                      </p:cBhvr>
                                    </p:animEffect>
                                    <p:anim calcmode="lin" valueType="num">
                                      <p:cBhvr>
                                        <p:cTn id="13"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fade">
                                      <p:cBhvr>
                                        <p:cTn id="19" dur="1000"/>
                                        <p:tgtEl>
                                          <p:spTgt spid="7">
                                            <p:txEl>
                                              <p:pRg st="1" end="1"/>
                                            </p:txEl>
                                          </p:spTgt>
                                        </p:tgtEl>
                                      </p:cBhvr>
                                    </p:animEffect>
                                    <p:anim calcmode="lin" valueType="num">
                                      <p:cBhvr>
                                        <p:cTn id="20"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7">
                                            <p:txEl>
                                              <p:pRg st="2" end="2"/>
                                            </p:txEl>
                                          </p:spTgt>
                                        </p:tgtEl>
                                        <p:attrNameLst>
                                          <p:attrName>style.visibility</p:attrName>
                                        </p:attrNameLst>
                                      </p:cBhvr>
                                      <p:to>
                                        <p:strVal val="visible"/>
                                      </p:to>
                                    </p:set>
                                    <p:animEffect transition="in" filter="fade">
                                      <p:cBhvr>
                                        <p:cTn id="26" dur="1000"/>
                                        <p:tgtEl>
                                          <p:spTgt spid="7">
                                            <p:txEl>
                                              <p:pRg st="2" end="2"/>
                                            </p:txEl>
                                          </p:spTgt>
                                        </p:tgtEl>
                                      </p:cBhvr>
                                    </p:animEffect>
                                    <p:anim calcmode="lin" valueType="num">
                                      <p:cBhvr>
                                        <p:cTn id="27"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nodeType="click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wipe(down)">
                                      <p:cBhvr>
                                        <p:cTn id="3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104896" y="121982"/>
            <a:ext cx="9371515" cy="1096962"/>
          </a:xfrm>
        </p:spPr>
        <p:txBody>
          <a:bodyPr/>
          <a:lstStyle/>
          <a:p>
            <a:r>
              <a:rPr lang="en-US" b="1" dirty="0">
                <a:latin typeface="Arial" panose="020B0604020202020204" pitchFamily="34" charset="0"/>
                <a:cs typeface="Arial" panose="020B0604020202020204" pitchFamily="34" charset="0"/>
              </a:rPr>
              <a:t>Why Quality Assurance Matters in Digital Healthcare</a:t>
            </a:r>
          </a:p>
        </p:txBody>
      </p:sp>
      <p:sp>
        <p:nvSpPr>
          <p:cNvPr id="14" name="Content Placeholder 13"/>
          <p:cNvSpPr>
            <a:spLocks noGrp="1"/>
          </p:cNvSpPr>
          <p:nvPr>
            <p:ph idx="1"/>
          </p:nvPr>
        </p:nvSpPr>
        <p:spPr>
          <a:xfrm>
            <a:off x="1236204" y="1981774"/>
            <a:ext cx="9982200" cy="1031086"/>
          </a:xfrm>
        </p:spPr>
        <p:txBody>
          <a:bodyPr>
            <a:noAutofit/>
          </a:bodyPr>
          <a:lstStyle/>
          <a:p>
            <a:pPr algn="just">
              <a:lnSpc>
                <a:spcPct val="150000"/>
              </a:lnSpc>
            </a:pPr>
            <a:r>
              <a:rPr lang="en-US" sz="1600" dirty="0">
                <a:latin typeface="Arial" panose="020B0604020202020204" pitchFamily="34" charset="0"/>
                <a:cs typeface="Arial" panose="020B0604020202020204" pitchFamily="34" charset="0"/>
              </a:rPr>
              <a:t>In the healthcare industry, quality assurance is an approach to guaranteeing that health service continuously provide safe, efficient and patient centered treatment by ongoing standard monitoring assessment and improvement (Nair et al., 2023).</a:t>
            </a:r>
          </a:p>
        </p:txBody>
      </p:sp>
      <p:sp>
        <p:nvSpPr>
          <p:cNvPr id="18" name="Shape 1"/>
          <p:cNvSpPr/>
          <p:nvPr/>
        </p:nvSpPr>
        <p:spPr>
          <a:xfrm>
            <a:off x="1185464" y="3240914"/>
            <a:ext cx="3297287" cy="2456777"/>
          </a:xfrm>
          <a:prstGeom prst="roundRect">
            <a:avLst>
              <a:gd name="adj" fmla="val 2867"/>
            </a:avLst>
          </a:prstGeom>
          <a:solidFill>
            <a:schemeClr val="accent6">
              <a:lumMod val="40000"/>
              <a:lumOff val="60000"/>
            </a:schemeClr>
          </a:solidFill>
          <a:ln w="7620">
            <a:solidFill>
              <a:srgbClr val="BCCCDB"/>
            </a:solidFill>
            <a:prstDash val="solid"/>
          </a:ln>
        </p:spPr>
      </p:sp>
      <p:sp>
        <p:nvSpPr>
          <p:cNvPr id="7" name="Rectangle 6"/>
          <p:cNvSpPr/>
          <p:nvPr/>
        </p:nvSpPr>
        <p:spPr>
          <a:xfrm>
            <a:off x="1630091" y="3478223"/>
            <a:ext cx="2408032" cy="338554"/>
          </a:xfrm>
          <a:prstGeom prst="rect">
            <a:avLst/>
          </a:prstGeom>
        </p:spPr>
        <p:txBody>
          <a:bodyPr wrap="none">
            <a:spAutoFit/>
          </a:bodyPr>
          <a:lstStyle/>
          <a:p>
            <a:pPr algn="ctr"/>
            <a:r>
              <a:rPr lang="en-IN" sz="1600" b="1" dirty="0">
                <a:latin typeface="Arial" panose="020B0604020202020204" pitchFamily="34" charset="0"/>
                <a:cs typeface="Arial" panose="020B0604020202020204" pitchFamily="34" charset="0"/>
              </a:rPr>
              <a:t>Ensures Patient Safety</a:t>
            </a:r>
          </a:p>
        </p:txBody>
      </p:sp>
      <p:sp>
        <p:nvSpPr>
          <p:cNvPr id="9" name="Rectangle 8"/>
          <p:cNvSpPr/>
          <p:nvPr/>
        </p:nvSpPr>
        <p:spPr>
          <a:xfrm>
            <a:off x="1185463" y="4009219"/>
            <a:ext cx="3297287" cy="1708160"/>
          </a:xfrm>
          <a:prstGeom prst="rect">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just">
              <a:lnSpc>
                <a:spcPct val="150000"/>
              </a:lnSpc>
            </a:pPr>
            <a:r>
              <a:rPr lang="en-US" sz="1400" dirty="0">
                <a:latin typeface="Arial" panose="020B0604020202020204" pitchFamily="34" charset="0"/>
                <a:cs typeface="Arial" panose="020B0604020202020204" pitchFamily="34" charset="0"/>
              </a:rPr>
              <a:t>Quality assurance maintains rigorous standards of care, ensuring safety and reliability even during system failures and digital disruptions (Hasegawa et al., 2024).</a:t>
            </a:r>
          </a:p>
        </p:txBody>
      </p:sp>
      <p:sp>
        <p:nvSpPr>
          <p:cNvPr id="19" name="Shape 5"/>
          <p:cNvSpPr/>
          <p:nvPr/>
        </p:nvSpPr>
        <p:spPr>
          <a:xfrm>
            <a:off x="4644641" y="3213788"/>
            <a:ext cx="3297287" cy="2456777"/>
          </a:xfrm>
          <a:prstGeom prst="roundRect">
            <a:avLst>
              <a:gd name="adj" fmla="val 2867"/>
            </a:avLst>
          </a:prstGeom>
          <a:solidFill>
            <a:schemeClr val="accent6">
              <a:lumMod val="40000"/>
              <a:lumOff val="60000"/>
            </a:schemeClr>
          </a:solidFill>
          <a:ln w="7620">
            <a:solidFill>
              <a:srgbClr val="BCCCDB"/>
            </a:solidFill>
            <a:prstDash val="solid"/>
          </a:ln>
        </p:spPr>
      </p:sp>
      <p:sp>
        <p:nvSpPr>
          <p:cNvPr id="11" name="Rectangle 10"/>
          <p:cNvSpPr/>
          <p:nvPr/>
        </p:nvSpPr>
        <p:spPr>
          <a:xfrm>
            <a:off x="4562138" y="3478223"/>
            <a:ext cx="3487375" cy="361637"/>
          </a:xfrm>
          <a:prstGeom prst="rect">
            <a:avLst/>
          </a:prstGeom>
        </p:spPr>
        <p:txBody>
          <a:bodyPr wrap="square">
            <a:spAutoFit/>
          </a:bodyPr>
          <a:lstStyle/>
          <a:p>
            <a:pPr algn="ctr">
              <a:lnSpc>
                <a:spcPts val="2050"/>
              </a:lnSpc>
            </a:pPr>
            <a:r>
              <a:rPr lang="en-US" sz="1600" b="1" dirty="0">
                <a:solidFill>
                  <a:srgbClr val="000000"/>
                </a:solidFill>
                <a:latin typeface="Arial" panose="020B0604020202020204" pitchFamily="34" charset="0"/>
                <a:ea typeface="Inter Bold" pitchFamily="34" charset="-122"/>
                <a:cs typeface="Arial" panose="020B0604020202020204" pitchFamily="34" charset="0"/>
              </a:rPr>
              <a:t>Prepares for System Disruptions</a:t>
            </a:r>
            <a:endParaRPr lang="en-US" sz="1600" dirty="0">
              <a:latin typeface="Arial" panose="020B0604020202020204" pitchFamily="34" charset="0"/>
              <a:cs typeface="Arial" panose="020B0604020202020204" pitchFamily="34" charset="0"/>
            </a:endParaRPr>
          </a:p>
        </p:txBody>
      </p:sp>
      <p:sp>
        <p:nvSpPr>
          <p:cNvPr id="21" name="Rectangle 20"/>
          <p:cNvSpPr/>
          <p:nvPr/>
        </p:nvSpPr>
        <p:spPr>
          <a:xfrm>
            <a:off x="4644640" y="3964671"/>
            <a:ext cx="3297288" cy="1708160"/>
          </a:xfrm>
          <a:prstGeom prst="rect">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just">
              <a:lnSpc>
                <a:spcPct val="150000"/>
              </a:lnSpc>
            </a:pPr>
            <a:r>
              <a:rPr lang="en-US" sz="1400" dirty="0">
                <a:latin typeface="Arial" panose="020B0604020202020204" pitchFamily="34" charset="0"/>
                <a:cs typeface="Arial" panose="020B0604020202020204" pitchFamily="34" charset="0"/>
              </a:rPr>
              <a:t>During the 2022 NHS cyberattack, many trusts reverted to paper records, causing significant delays in diagnostics and critical patient care (The Guardian, 2022).</a:t>
            </a:r>
          </a:p>
        </p:txBody>
      </p:sp>
      <p:sp>
        <p:nvSpPr>
          <p:cNvPr id="22" name="Shape 5"/>
          <p:cNvSpPr/>
          <p:nvPr/>
        </p:nvSpPr>
        <p:spPr>
          <a:xfrm>
            <a:off x="8061965" y="3213788"/>
            <a:ext cx="3297287" cy="2028203"/>
          </a:xfrm>
          <a:prstGeom prst="roundRect">
            <a:avLst>
              <a:gd name="adj" fmla="val 2867"/>
            </a:avLst>
          </a:prstGeom>
          <a:solidFill>
            <a:schemeClr val="accent6">
              <a:lumMod val="40000"/>
              <a:lumOff val="60000"/>
            </a:schemeClr>
          </a:solidFill>
          <a:ln w="7620">
            <a:solidFill>
              <a:srgbClr val="BCCCDB"/>
            </a:solidFill>
            <a:prstDash val="solid"/>
          </a:ln>
        </p:spPr>
      </p:sp>
      <p:sp>
        <p:nvSpPr>
          <p:cNvPr id="23" name="Rectangle 22"/>
          <p:cNvSpPr/>
          <p:nvPr/>
        </p:nvSpPr>
        <p:spPr>
          <a:xfrm>
            <a:off x="7981426" y="3395867"/>
            <a:ext cx="3486126" cy="630942"/>
          </a:xfrm>
          <a:prstGeom prst="rect">
            <a:avLst/>
          </a:prstGeom>
        </p:spPr>
        <p:txBody>
          <a:bodyPr wrap="square">
            <a:spAutoFit/>
          </a:bodyPr>
          <a:lstStyle/>
          <a:p>
            <a:pPr algn="ctr">
              <a:lnSpc>
                <a:spcPts val="2050"/>
              </a:lnSpc>
            </a:pPr>
            <a:r>
              <a:rPr lang="en-US" sz="1600" b="1" dirty="0">
                <a:solidFill>
                  <a:srgbClr val="000000"/>
                </a:solidFill>
                <a:latin typeface="Arial" panose="020B0604020202020204" pitchFamily="34" charset="0"/>
                <a:ea typeface="Inter Bold" pitchFamily="34" charset="-122"/>
                <a:cs typeface="Arial" panose="020B0604020202020204" pitchFamily="34" charset="0"/>
              </a:rPr>
              <a:t>Supports Continuous Improvement</a:t>
            </a:r>
            <a:endParaRPr lang="en-US" sz="1600" dirty="0">
              <a:latin typeface="Arial" panose="020B0604020202020204" pitchFamily="34" charset="0"/>
              <a:cs typeface="Arial" panose="020B0604020202020204" pitchFamily="34" charset="0"/>
            </a:endParaRPr>
          </a:p>
        </p:txBody>
      </p:sp>
      <p:sp>
        <p:nvSpPr>
          <p:cNvPr id="24" name="Rectangle 23"/>
          <p:cNvSpPr/>
          <p:nvPr/>
        </p:nvSpPr>
        <p:spPr>
          <a:xfrm>
            <a:off x="8089726" y="4031505"/>
            <a:ext cx="3269526" cy="1708160"/>
          </a:xfrm>
          <a:prstGeom prst="rect">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just">
              <a:lnSpc>
                <a:spcPct val="150000"/>
              </a:lnSpc>
            </a:pPr>
            <a:r>
              <a:rPr lang="en-US" sz="1400" dirty="0">
                <a:latin typeface="Arial" panose="020B0604020202020204" pitchFamily="34" charset="0"/>
                <a:cs typeface="Arial" panose="020B0604020202020204" pitchFamily="34" charset="0"/>
              </a:rPr>
              <a:t>Quality assurance promotes systematic learning from cyber incidents, strengthening both digital infrastructure and clinical governance frameworks (</a:t>
            </a:r>
            <a:r>
              <a:rPr lang="en-US" sz="1400" dirty="0" err="1">
                <a:latin typeface="Arial" panose="020B0604020202020204" pitchFamily="34" charset="0"/>
                <a:cs typeface="Arial" panose="020B0604020202020204" pitchFamily="34" charset="0"/>
              </a:rPr>
              <a:t>Portela</a:t>
            </a:r>
            <a:r>
              <a:rPr lang="en-US" sz="1400" dirty="0">
                <a:latin typeface="Arial" panose="020B0604020202020204" pitchFamily="34" charset="0"/>
                <a:cs typeface="Arial" panose="020B0604020202020204" pitchFamily="34" charset="0"/>
              </a:rPr>
              <a:t> et al., 2023).</a:t>
            </a:r>
          </a:p>
        </p:txBody>
      </p:sp>
      <p:sp>
        <p:nvSpPr>
          <p:cNvPr id="25" name="Rectangle 24"/>
          <p:cNvSpPr/>
          <p:nvPr/>
        </p:nvSpPr>
        <p:spPr>
          <a:xfrm>
            <a:off x="1185463" y="6001142"/>
            <a:ext cx="10072129" cy="584775"/>
          </a:xfrm>
          <a:prstGeom prst="rect">
            <a:avLst/>
          </a:prstGeom>
        </p:spPr>
        <p:txBody>
          <a:bodyPr wrap="square">
            <a:spAutoFit/>
          </a:bodyPr>
          <a:lstStyle/>
          <a:p>
            <a:pPr algn="just"/>
            <a:r>
              <a:rPr lang="en-US" sz="1600" dirty="0">
                <a:latin typeface="Arial" panose="020B0604020202020204" pitchFamily="34" charset="0"/>
                <a:cs typeface="Arial" panose="020B0604020202020204" pitchFamily="34" charset="0"/>
              </a:rPr>
              <a:t>Incorporating cyber risk into quality assurance frameworks improves transparency, accountability, and public confidence in healthcare systems while minimizing service disruption during IT failures (Moore et al., 2023).</a:t>
            </a:r>
          </a:p>
        </p:txBody>
      </p:sp>
      <p:sp>
        <p:nvSpPr>
          <p:cNvPr id="15" name="Content Placeholder 13"/>
          <p:cNvSpPr txBox="1">
            <a:spLocks/>
          </p:cNvSpPr>
          <p:nvPr/>
        </p:nvSpPr>
        <p:spPr>
          <a:xfrm>
            <a:off x="1194825" y="1280332"/>
            <a:ext cx="9982200" cy="824151"/>
          </a:xfrm>
          <a:prstGeom prst="rect">
            <a:avLst/>
          </a:prstGeom>
        </p:spPr>
        <p:txBody>
          <a:bodyPr vert="horz" lIns="0" tIns="45720" rIns="0" bIns="45720" rtlCol="0">
            <a:noAutofit/>
          </a:bodyPr>
          <a:lst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a:lstStyle>
          <a:p>
            <a:pPr algn="just">
              <a:lnSpc>
                <a:spcPct val="150000"/>
              </a:lnSpc>
            </a:pPr>
            <a:r>
              <a:rPr lang="en-US" sz="1600" dirty="0" smtClean="0">
                <a:latin typeface="Arial" panose="020B0604020202020204" pitchFamily="34" charset="0"/>
                <a:cs typeface="Arial" panose="020B0604020202020204" pitchFamily="34" charset="0"/>
              </a:rPr>
              <a:t>Quality Assurance refers to ensuring consistently high standards of healthcare by continuously assessing and monitoring how effectively healthcare organization deliver their services.</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4255301"/>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arn(inVertical)">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1000"/>
                                        <p:tgtEl>
                                          <p:spTgt spid="15"/>
                                        </p:tgtEl>
                                      </p:cBhvr>
                                    </p:animEffect>
                                    <p:anim calcmode="lin" valueType="num">
                                      <p:cBhvr>
                                        <p:cTn id="13" dur="1000" fill="hold"/>
                                        <p:tgtEl>
                                          <p:spTgt spid="15"/>
                                        </p:tgtEl>
                                        <p:attrNameLst>
                                          <p:attrName>ppt_x</p:attrName>
                                        </p:attrNameLst>
                                      </p:cBhvr>
                                      <p:tavLst>
                                        <p:tav tm="0">
                                          <p:val>
                                            <p:strVal val="#ppt_x"/>
                                          </p:val>
                                        </p:tav>
                                        <p:tav tm="100000">
                                          <p:val>
                                            <p:strVal val="#ppt_x"/>
                                          </p:val>
                                        </p:tav>
                                      </p:tavLst>
                                    </p:anim>
                                    <p:anim calcmode="lin" valueType="num">
                                      <p:cBhvr>
                                        <p:cTn id="14" dur="1000" fill="hold"/>
                                        <p:tgtEl>
                                          <p:spTgt spid="15"/>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4">
                                            <p:txEl>
                                              <p:pRg st="0" end="0"/>
                                            </p:txEl>
                                          </p:spTgt>
                                        </p:tgtEl>
                                        <p:attrNameLst>
                                          <p:attrName>style.visibility</p:attrName>
                                        </p:attrNameLst>
                                      </p:cBhvr>
                                      <p:to>
                                        <p:strVal val="visible"/>
                                      </p:to>
                                    </p:set>
                                    <p:animEffect transition="in" filter="fade">
                                      <p:cBhvr>
                                        <p:cTn id="17" dur="1000"/>
                                        <p:tgtEl>
                                          <p:spTgt spid="14">
                                            <p:txEl>
                                              <p:pRg st="0" end="0"/>
                                            </p:txEl>
                                          </p:spTgt>
                                        </p:tgtEl>
                                      </p:cBhvr>
                                    </p:animEffect>
                                    <p:anim calcmode="lin" valueType="num">
                                      <p:cBhvr>
                                        <p:cTn id="18"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1000"/>
                                        <p:tgtEl>
                                          <p:spTgt spid="7"/>
                                        </p:tgtEl>
                                      </p:cBhvr>
                                    </p:animEffect>
                                    <p:anim calcmode="lin" valueType="num">
                                      <p:cBhvr>
                                        <p:cTn id="25" dur="1000" fill="hold"/>
                                        <p:tgtEl>
                                          <p:spTgt spid="7"/>
                                        </p:tgtEl>
                                        <p:attrNameLst>
                                          <p:attrName>ppt_x</p:attrName>
                                        </p:attrNameLst>
                                      </p:cBhvr>
                                      <p:tavLst>
                                        <p:tav tm="0">
                                          <p:val>
                                            <p:strVal val="#ppt_x"/>
                                          </p:val>
                                        </p:tav>
                                        <p:tav tm="100000">
                                          <p:val>
                                            <p:strVal val="#ppt_x"/>
                                          </p:val>
                                        </p:tav>
                                      </p:tavLst>
                                    </p:anim>
                                    <p:anim calcmode="lin" valueType="num">
                                      <p:cBhvr>
                                        <p:cTn id="26" dur="1000" fill="hold"/>
                                        <p:tgtEl>
                                          <p:spTgt spid="7"/>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18"/>
                                        </p:tgtEl>
                                        <p:attrNameLst>
                                          <p:attrName>style.visibility</p:attrName>
                                        </p:attrNameLst>
                                      </p:cBhvr>
                                      <p:to>
                                        <p:strVal val="visible"/>
                                      </p:to>
                                    </p:set>
                                    <p:animEffect transition="in" filter="fade">
                                      <p:cBhvr>
                                        <p:cTn id="29" dur="1000"/>
                                        <p:tgtEl>
                                          <p:spTgt spid="18"/>
                                        </p:tgtEl>
                                      </p:cBhvr>
                                    </p:animEffect>
                                    <p:anim calcmode="lin" valueType="num">
                                      <p:cBhvr>
                                        <p:cTn id="30" dur="1000" fill="hold"/>
                                        <p:tgtEl>
                                          <p:spTgt spid="18"/>
                                        </p:tgtEl>
                                        <p:attrNameLst>
                                          <p:attrName>ppt_x</p:attrName>
                                        </p:attrNameLst>
                                      </p:cBhvr>
                                      <p:tavLst>
                                        <p:tav tm="0">
                                          <p:val>
                                            <p:strVal val="#ppt_x"/>
                                          </p:val>
                                        </p:tav>
                                        <p:tav tm="100000">
                                          <p:val>
                                            <p:strVal val="#ppt_x"/>
                                          </p:val>
                                        </p:tav>
                                      </p:tavLst>
                                    </p:anim>
                                    <p:anim calcmode="lin" valueType="num">
                                      <p:cBhvr>
                                        <p:cTn id="31" dur="1000" fill="hold"/>
                                        <p:tgtEl>
                                          <p:spTgt spid="18"/>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9"/>
                                        </p:tgtEl>
                                        <p:attrNameLst>
                                          <p:attrName>style.visibility</p:attrName>
                                        </p:attrNameLst>
                                      </p:cBhvr>
                                      <p:to>
                                        <p:strVal val="visible"/>
                                      </p:to>
                                    </p:set>
                                    <p:animEffect transition="in" filter="fade">
                                      <p:cBhvr>
                                        <p:cTn id="34" dur="1000"/>
                                        <p:tgtEl>
                                          <p:spTgt spid="9"/>
                                        </p:tgtEl>
                                      </p:cBhvr>
                                    </p:animEffect>
                                    <p:anim calcmode="lin" valueType="num">
                                      <p:cBhvr>
                                        <p:cTn id="35" dur="1000" fill="hold"/>
                                        <p:tgtEl>
                                          <p:spTgt spid="9"/>
                                        </p:tgtEl>
                                        <p:attrNameLst>
                                          <p:attrName>ppt_x</p:attrName>
                                        </p:attrNameLst>
                                      </p:cBhvr>
                                      <p:tavLst>
                                        <p:tav tm="0">
                                          <p:val>
                                            <p:strVal val="#ppt_x"/>
                                          </p:val>
                                        </p:tav>
                                        <p:tav tm="100000">
                                          <p:val>
                                            <p:strVal val="#ppt_x"/>
                                          </p:val>
                                        </p:tav>
                                      </p:tavLst>
                                    </p:anim>
                                    <p:anim calcmode="lin" valueType="num">
                                      <p:cBhvr>
                                        <p:cTn id="36" dur="1000" fill="hold"/>
                                        <p:tgtEl>
                                          <p:spTgt spid="9"/>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19"/>
                                        </p:tgtEl>
                                        <p:attrNameLst>
                                          <p:attrName>style.visibility</p:attrName>
                                        </p:attrNameLst>
                                      </p:cBhvr>
                                      <p:to>
                                        <p:strVal val="visible"/>
                                      </p:to>
                                    </p:set>
                                    <p:animEffect transition="in" filter="fade">
                                      <p:cBhvr>
                                        <p:cTn id="39" dur="1000"/>
                                        <p:tgtEl>
                                          <p:spTgt spid="19"/>
                                        </p:tgtEl>
                                      </p:cBhvr>
                                    </p:animEffect>
                                    <p:anim calcmode="lin" valueType="num">
                                      <p:cBhvr>
                                        <p:cTn id="40" dur="1000" fill="hold"/>
                                        <p:tgtEl>
                                          <p:spTgt spid="19"/>
                                        </p:tgtEl>
                                        <p:attrNameLst>
                                          <p:attrName>ppt_x</p:attrName>
                                        </p:attrNameLst>
                                      </p:cBhvr>
                                      <p:tavLst>
                                        <p:tav tm="0">
                                          <p:val>
                                            <p:strVal val="#ppt_x"/>
                                          </p:val>
                                        </p:tav>
                                        <p:tav tm="100000">
                                          <p:val>
                                            <p:strVal val="#ppt_x"/>
                                          </p:val>
                                        </p:tav>
                                      </p:tavLst>
                                    </p:anim>
                                    <p:anim calcmode="lin" valueType="num">
                                      <p:cBhvr>
                                        <p:cTn id="41" dur="1000" fill="hold"/>
                                        <p:tgtEl>
                                          <p:spTgt spid="19"/>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11"/>
                                        </p:tgtEl>
                                        <p:attrNameLst>
                                          <p:attrName>style.visibility</p:attrName>
                                        </p:attrNameLst>
                                      </p:cBhvr>
                                      <p:to>
                                        <p:strVal val="visible"/>
                                      </p:to>
                                    </p:set>
                                    <p:animEffect transition="in" filter="fade">
                                      <p:cBhvr>
                                        <p:cTn id="44" dur="1000"/>
                                        <p:tgtEl>
                                          <p:spTgt spid="11"/>
                                        </p:tgtEl>
                                      </p:cBhvr>
                                    </p:animEffect>
                                    <p:anim calcmode="lin" valueType="num">
                                      <p:cBhvr>
                                        <p:cTn id="45" dur="1000" fill="hold"/>
                                        <p:tgtEl>
                                          <p:spTgt spid="11"/>
                                        </p:tgtEl>
                                        <p:attrNameLst>
                                          <p:attrName>ppt_x</p:attrName>
                                        </p:attrNameLst>
                                      </p:cBhvr>
                                      <p:tavLst>
                                        <p:tav tm="0">
                                          <p:val>
                                            <p:strVal val="#ppt_x"/>
                                          </p:val>
                                        </p:tav>
                                        <p:tav tm="100000">
                                          <p:val>
                                            <p:strVal val="#ppt_x"/>
                                          </p:val>
                                        </p:tav>
                                      </p:tavLst>
                                    </p:anim>
                                    <p:anim calcmode="lin" valueType="num">
                                      <p:cBhvr>
                                        <p:cTn id="46" dur="1000" fill="hold"/>
                                        <p:tgtEl>
                                          <p:spTgt spid="11"/>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21"/>
                                        </p:tgtEl>
                                        <p:attrNameLst>
                                          <p:attrName>style.visibility</p:attrName>
                                        </p:attrNameLst>
                                      </p:cBhvr>
                                      <p:to>
                                        <p:strVal val="visible"/>
                                      </p:to>
                                    </p:set>
                                    <p:animEffect transition="in" filter="fade">
                                      <p:cBhvr>
                                        <p:cTn id="49" dur="1000"/>
                                        <p:tgtEl>
                                          <p:spTgt spid="21"/>
                                        </p:tgtEl>
                                      </p:cBhvr>
                                    </p:animEffect>
                                    <p:anim calcmode="lin" valueType="num">
                                      <p:cBhvr>
                                        <p:cTn id="50" dur="1000" fill="hold"/>
                                        <p:tgtEl>
                                          <p:spTgt spid="21"/>
                                        </p:tgtEl>
                                        <p:attrNameLst>
                                          <p:attrName>ppt_x</p:attrName>
                                        </p:attrNameLst>
                                      </p:cBhvr>
                                      <p:tavLst>
                                        <p:tav tm="0">
                                          <p:val>
                                            <p:strVal val="#ppt_x"/>
                                          </p:val>
                                        </p:tav>
                                        <p:tav tm="100000">
                                          <p:val>
                                            <p:strVal val="#ppt_x"/>
                                          </p:val>
                                        </p:tav>
                                      </p:tavLst>
                                    </p:anim>
                                    <p:anim calcmode="lin" valueType="num">
                                      <p:cBhvr>
                                        <p:cTn id="51" dur="1000" fill="hold"/>
                                        <p:tgtEl>
                                          <p:spTgt spid="21"/>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22"/>
                                        </p:tgtEl>
                                        <p:attrNameLst>
                                          <p:attrName>style.visibility</p:attrName>
                                        </p:attrNameLst>
                                      </p:cBhvr>
                                      <p:to>
                                        <p:strVal val="visible"/>
                                      </p:to>
                                    </p:set>
                                    <p:animEffect transition="in" filter="fade">
                                      <p:cBhvr>
                                        <p:cTn id="54" dur="1000"/>
                                        <p:tgtEl>
                                          <p:spTgt spid="22"/>
                                        </p:tgtEl>
                                      </p:cBhvr>
                                    </p:animEffect>
                                    <p:anim calcmode="lin" valueType="num">
                                      <p:cBhvr>
                                        <p:cTn id="55" dur="1000" fill="hold"/>
                                        <p:tgtEl>
                                          <p:spTgt spid="22"/>
                                        </p:tgtEl>
                                        <p:attrNameLst>
                                          <p:attrName>ppt_x</p:attrName>
                                        </p:attrNameLst>
                                      </p:cBhvr>
                                      <p:tavLst>
                                        <p:tav tm="0">
                                          <p:val>
                                            <p:strVal val="#ppt_x"/>
                                          </p:val>
                                        </p:tav>
                                        <p:tav tm="100000">
                                          <p:val>
                                            <p:strVal val="#ppt_x"/>
                                          </p:val>
                                        </p:tav>
                                      </p:tavLst>
                                    </p:anim>
                                    <p:anim calcmode="lin" valueType="num">
                                      <p:cBhvr>
                                        <p:cTn id="56" dur="1000" fill="hold"/>
                                        <p:tgtEl>
                                          <p:spTgt spid="22"/>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23"/>
                                        </p:tgtEl>
                                        <p:attrNameLst>
                                          <p:attrName>style.visibility</p:attrName>
                                        </p:attrNameLst>
                                      </p:cBhvr>
                                      <p:to>
                                        <p:strVal val="visible"/>
                                      </p:to>
                                    </p:set>
                                    <p:animEffect transition="in" filter="fade">
                                      <p:cBhvr>
                                        <p:cTn id="59" dur="1000"/>
                                        <p:tgtEl>
                                          <p:spTgt spid="23"/>
                                        </p:tgtEl>
                                      </p:cBhvr>
                                    </p:animEffect>
                                    <p:anim calcmode="lin" valueType="num">
                                      <p:cBhvr>
                                        <p:cTn id="60" dur="1000" fill="hold"/>
                                        <p:tgtEl>
                                          <p:spTgt spid="23"/>
                                        </p:tgtEl>
                                        <p:attrNameLst>
                                          <p:attrName>ppt_x</p:attrName>
                                        </p:attrNameLst>
                                      </p:cBhvr>
                                      <p:tavLst>
                                        <p:tav tm="0">
                                          <p:val>
                                            <p:strVal val="#ppt_x"/>
                                          </p:val>
                                        </p:tav>
                                        <p:tav tm="100000">
                                          <p:val>
                                            <p:strVal val="#ppt_x"/>
                                          </p:val>
                                        </p:tav>
                                      </p:tavLst>
                                    </p:anim>
                                    <p:anim calcmode="lin" valueType="num">
                                      <p:cBhvr>
                                        <p:cTn id="61" dur="1000" fill="hold"/>
                                        <p:tgtEl>
                                          <p:spTgt spid="23"/>
                                        </p:tgtEl>
                                        <p:attrNameLst>
                                          <p:attrName>ppt_y</p:attrName>
                                        </p:attrNameLst>
                                      </p:cBhvr>
                                      <p:tavLst>
                                        <p:tav tm="0">
                                          <p:val>
                                            <p:strVal val="#ppt_y+.1"/>
                                          </p:val>
                                        </p:tav>
                                        <p:tav tm="100000">
                                          <p:val>
                                            <p:strVal val="#ppt_y"/>
                                          </p:val>
                                        </p:tav>
                                      </p:tavLst>
                                    </p:anim>
                                  </p:childTnLst>
                                </p:cTn>
                              </p:par>
                              <p:par>
                                <p:cTn id="62" presetID="42" presetClass="entr" presetSubtype="0" fill="hold" grpId="0" nodeType="withEffect">
                                  <p:stCondLst>
                                    <p:cond delay="0"/>
                                  </p:stCondLst>
                                  <p:childTnLst>
                                    <p:set>
                                      <p:cBhvr>
                                        <p:cTn id="63" dur="1" fill="hold">
                                          <p:stCondLst>
                                            <p:cond delay="0"/>
                                          </p:stCondLst>
                                        </p:cTn>
                                        <p:tgtEl>
                                          <p:spTgt spid="24"/>
                                        </p:tgtEl>
                                        <p:attrNameLst>
                                          <p:attrName>style.visibility</p:attrName>
                                        </p:attrNameLst>
                                      </p:cBhvr>
                                      <p:to>
                                        <p:strVal val="visible"/>
                                      </p:to>
                                    </p:set>
                                    <p:animEffect transition="in" filter="fade">
                                      <p:cBhvr>
                                        <p:cTn id="64" dur="1000"/>
                                        <p:tgtEl>
                                          <p:spTgt spid="24"/>
                                        </p:tgtEl>
                                      </p:cBhvr>
                                    </p:animEffect>
                                    <p:anim calcmode="lin" valueType="num">
                                      <p:cBhvr>
                                        <p:cTn id="65" dur="1000" fill="hold"/>
                                        <p:tgtEl>
                                          <p:spTgt spid="24"/>
                                        </p:tgtEl>
                                        <p:attrNameLst>
                                          <p:attrName>ppt_x</p:attrName>
                                        </p:attrNameLst>
                                      </p:cBhvr>
                                      <p:tavLst>
                                        <p:tav tm="0">
                                          <p:val>
                                            <p:strVal val="#ppt_x"/>
                                          </p:val>
                                        </p:tav>
                                        <p:tav tm="100000">
                                          <p:val>
                                            <p:strVal val="#ppt_x"/>
                                          </p:val>
                                        </p:tav>
                                      </p:tavLst>
                                    </p:anim>
                                    <p:anim calcmode="lin" valueType="num">
                                      <p:cBhvr>
                                        <p:cTn id="66"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16" presetClass="entr" presetSubtype="21" fill="hold" grpId="0" nodeType="clickEffect">
                                  <p:stCondLst>
                                    <p:cond delay="0"/>
                                  </p:stCondLst>
                                  <p:childTnLst>
                                    <p:set>
                                      <p:cBhvr>
                                        <p:cTn id="70" dur="1" fill="hold">
                                          <p:stCondLst>
                                            <p:cond delay="0"/>
                                          </p:stCondLst>
                                        </p:cTn>
                                        <p:tgtEl>
                                          <p:spTgt spid="25"/>
                                        </p:tgtEl>
                                        <p:attrNameLst>
                                          <p:attrName>style.visibility</p:attrName>
                                        </p:attrNameLst>
                                      </p:cBhvr>
                                      <p:to>
                                        <p:strVal val="visible"/>
                                      </p:to>
                                    </p:set>
                                    <p:animEffect transition="in" filter="barn(inVertical)">
                                      <p:cBhvr>
                                        <p:cTn id="71"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build="p"/>
      <p:bldP spid="7" grpId="0"/>
      <p:bldP spid="9" grpId="0" animBg="1"/>
      <p:bldP spid="11" grpId="0"/>
      <p:bldP spid="21" grpId="0" animBg="1"/>
      <p:bldP spid="23" grpId="0"/>
      <p:bldP spid="24" grpId="0" animBg="1"/>
      <p:bldP spid="25" grpId="0"/>
      <p:bldP spid="1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Case Overview: The </a:t>
            </a:r>
            <a:r>
              <a:rPr lang="en-US" b="1" dirty="0" smtClean="0">
                <a:latin typeface="Arial" panose="020B0604020202020204" pitchFamily="34" charset="0"/>
                <a:cs typeface="Arial" panose="020B0604020202020204" pitchFamily="34" charset="0"/>
              </a:rPr>
              <a:t>Guardian Newspaper Report</a:t>
            </a:r>
            <a:endParaRPr lang="en-IN" dirty="0"/>
          </a:p>
        </p:txBody>
      </p:sp>
      <p:sp>
        <p:nvSpPr>
          <p:cNvPr id="4" name="Shape 1"/>
          <p:cNvSpPr/>
          <p:nvPr/>
        </p:nvSpPr>
        <p:spPr>
          <a:xfrm>
            <a:off x="7552993" y="3426685"/>
            <a:ext cx="4304835" cy="3385901"/>
          </a:xfrm>
          <a:prstGeom prst="roundRect">
            <a:avLst>
              <a:gd name="adj" fmla="val 2471"/>
            </a:avLst>
          </a:prstGeom>
          <a:ln/>
        </p:spPr>
        <p:style>
          <a:lnRef idx="1">
            <a:schemeClr val="accent5"/>
          </a:lnRef>
          <a:fillRef idx="2">
            <a:schemeClr val="accent5"/>
          </a:fillRef>
          <a:effectRef idx="1">
            <a:schemeClr val="accent5"/>
          </a:effectRef>
          <a:fontRef idx="minor">
            <a:schemeClr val="dk1"/>
          </a:fontRef>
        </p:style>
        <p:txBody>
          <a:bodyPr/>
          <a:lstStyle/>
          <a:p>
            <a:pPr algn="ctr"/>
            <a:endParaRPr lang="en-US" b="1" dirty="0">
              <a:solidFill>
                <a:schemeClr val="bg1"/>
              </a:solidFill>
              <a:latin typeface="Arial" panose="020B0604020202020204" pitchFamily="34" charset="0"/>
              <a:cs typeface="Arial" panose="020B0604020202020204" pitchFamily="34" charset="0"/>
            </a:endParaRPr>
          </a:p>
        </p:txBody>
      </p:sp>
      <p:sp>
        <p:nvSpPr>
          <p:cNvPr id="5" name="Shape 1"/>
          <p:cNvSpPr/>
          <p:nvPr/>
        </p:nvSpPr>
        <p:spPr>
          <a:xfrm>
            <a:off x="944563" y="1432020"/>
            <a:ext cx="2994884" cy="2491050"/>
          </a:xfrm>
          <a:prstGeom prst="roundRect">
            <a:avLst>
              <a:gd name="adj" fmla="val 2471"/>
            </a:avLst>
          </a:prstGeom>
          <a:ln/>
        </p:spPr>
        <p:style>
          <a:lnRef idx="1">
            <a:schemeClr val="accent5"/>
          </a:lnRef>
          <a:fillRef idx="2">
            <a:schemeClr val="accent5"/>
          </a:fillRef>
          <a:effectRef idx="1">
            <a:schemeClr val="accent5"/>
          </a:effectRef>
          <a:fontRef idx="minor">
            <a:schemeClr val="dk1"/>
          </a:fontRef>
        </p:style>
        <p:txBody>
          <a:bodyPr/>
          <a:lstStyle/>
          <a:p>
            <a:pPr algn="ctr"/>
            <a:endParaRPr lang="en-US" b="1" dirty="0">
              <a:solidFill>
                <a:schemeClr val="bg1"/>
              </a:solidFill>
              <a:latin typeface="Arial" panose="020B0604020202020204" pitchFamily="34" charset="0"/>
              <a:cs typeface="Arial" panose="020B0604020202020204" pitchFamily="34" charset="0"/>
            </a:endParaRPr>
          </a:p>
        </p:txBody>
      </p:sp>
      <p:sp>
        <p:nvSpPr>
          <p:cNvPr id="6" name="Rectangle 5"/>
          <p:cNvSpPr/>
          <p:nvPr/>
        </p:nvSpPr>
        <p:spPr>
          <a:xfrm>
            <a:off x="1244374" y="1562358"/>
            <a:ext cx="2142574" cy="369332"/>
          </a:xfrm>
          <a:prstGeom prst="rect">
            <a:avLst/>
          </a:prstGeom>
        </p:spPr>
        <p:txBody>
          <a:bodyPr wrap="none">
            <a:spAutoFit/>
          </a:bodyPr>
          <a:lstStyle/>
          <a:p>
            <a:r>
              <a:rPr lang="en-IN" b="1" dirty="0">
                <a:latin typeface="Arial" panose="020B0604020202020204" pitchFamily="34" charset="0"/>
                <a:cs typeface="Arial" panose="020B0604020202020204" pitchFamily="34" charset="0"/>
              </a:rPr>
              <a:t>Timeline &amp; Nature</a:t>
            </a:r>
          </a:p>
        </p:txBody>
      </p:sp>
      <p:sp>
        <p:nvSpPr>
          <p:cNvPr id="7" name="Rectangle 6"/>
          <p:cNvSpPr/>
          <p:nvPr/>
        </p:nvSpPr>
        <p:spPr>
          <a:xfrm>
            <a:off x="924937" y="1931690"/>
            <a:ext cx="2994887" cy="1991379"/>
          </a:xfrm>
          <a:prstGeom prst="rect">
            <a:avLst/>
          </a:prstGeom>
        </p:spPr>
        <p:txBody>
          <a:bodyPr wrap="square">
            <a:spAutoFit/>
          </a:bodyPr>
          <a:lstStyle/>
          <a:p>
            <a:pPr algn="just">
              <a:lnSpc>
                <a:spcPct val="150000"/>
              </a:lnSpc>
            </a:pPr>
            <a:r>
              <a:rPr lang="en-US" sz="1400" dirty="0">
                <a:latin typeface="Arial" panose="020B0604020202020204" pitchFamily="34" charset="0"/>
                <a:cs typeface="Arial" panose="020B0604020202020204" pitchFamily="34" charset="0"/>
              </a:rPr>
              <a:t>In August 2022, </a:t>
            </a:r>
            <a:r>
              <a:rPr lang="en-US" sz="1400" dirty="0" smtClean="0">
                <a:latin typeface="Arial" panose="020B0604020202020204" pitchFamily="34" charset="0"/>
                <a:cs typeface="Arial" panose="020B0604020202020204" pitchFamily="34" charset="0"/>
              </a:rPr>
              <a:t>a sophisticated </a:t>
            </a:r>
            <a:r>
              <a:rPr lang="en-US" sz="1400" dirty="0">
                <a:latin typeface="Arial" panose="020B0604020202020204" pitchFamily="34" charset="0"/>
                <a:cs typeface="Arial" panose="020B0604020202020204" pitchFamily="34" charset="0"/>
              </a:rPr>
              <a:t>ransomware attack targeted a key NHS software supplier, crippling ambulance dispatch systems and out-of-hours care services across multiple trusts.</a:t>
            </a:r>
          </a:p>
        </p:txBody>
      </p:sp>
      <p:sp>
        <p:nvSpPr>
          <p:cNvPr id="8" name="Shape 1"/>
          <p:cNvSpPr/>
          <p:nvPr/>
        </p:nvSpPr>
        <p:spPr>
          <a:xfrm>
            <a:off x="4107582" y="1417780"/>
            <a:ext cx="3305615" cy="2505290"/>
          </a:xfrm>
          <a:prstGeom prst="roundRect">
            <a:avLst>
              <a:gd name="adj" fmla="val 2471"/>
            </a:avLst>
          </a:prstGeom>
          <a:ln/>
        </p:spPr>
        <p:style>
          <a:lnRef idx="1">
            <a:schemeClr val="accent5"/>
          </a:lnRef>
          <a:fillRef idx="2">
            <a:schemeClr val="accent5"/>
          </a:fillRef>
          <a:effectRef idx="1">
            <a:schemeClr val="accent5"/>
          </a:effectRef>
          <a:fontRef idx="minor">
            <a:schemeClr val="dk1"/>
          </a:fontRef>
        </p:style>
        <p:txBody>
          <a:bodyPr/>
          <a:lstStyle/>
          <a:p>
            <a:pPr algn="ctr"/>
            <a:endParaRPr lang="en-US" b="1" dirty="0">
              <a:solidFill>
                <a:schemeClr val="bg1"/>
              </a:solidFill>
              <a:latin typeface="Arial" panose="020B0604020202020204" pitchFamily="34" charset="0"/>
              <a:cs typeface="Arial" panose="020B0604020202020204" pitchFamily="34" charset="0"/>
            </a:endParaRPr>
          </a:p>
        </p:txBody>
      </p:sp>
      <p:sp>
        <p:nvSpPr>
          <p:cNvPr id="9" name="Rectangle 8"/>
          <p:cNvSpPr/>
          <p:nvPr/>
        </p:nvSpPr>
        <p:spPr>
          <a:xfrm>
            <a:off x="4741548" y="1482275"/>
            <a:ext cx="2133918" cy="369332"/>
          </a:xfrm>
          <a:prstGeom prst="rect">
            <a:avLst/>
          </a:prstGeom>
        </p:spPr>
        <p:txBody>
          <a:bodyPr wrap="none">
            <a:spAutoFit/>
          </a:bodyPr>
          <a:lstStyle/>
          <a:p>
            <a:r>
              <a:rPr lang="en-IN" b="1" dirty="0">
                <a:latin typeface="Arial" panose="020B0604020202020204" pitchFamily="34" charset="0"/>
                <a:cs typeface="Arial" panose="020B0604020202020204" pitchFamily="34" charset="0"/>
              </a:rPr>
              <a:t>Immediate Impact</a:t>
            </a:r>
          </a:p>
        </p:txBody>
      </p:sp>
      <p:sp>
        <p:nvSpPr>
          <p:cNvPr id="10" name="Rectangle 9"/>
          <p:cNvSpPr/>
          <p:nvPr/>
        </p:nvSpPr>
        <p:spPr>
          <a:xfrm>
            <a:off x="4115356" y="1736984"/>
            <a:ext cx="3411827" cy="2031325"/>
          </a:xfrm>
          <a:prstGeom prst="rect">
            <a:avLst/>
          </a:prstGeom>
        </p:spPr>
        <p:txBody>
          <a:bodyPr wrap="square">
            <a:spAutoFit/>
          </a:bodyPr>
          <a:lstStyle/>
          <a:p>
            <a:pPr marL="28575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80,000+ patient record exposed</a:t>
            </a:r>
          </a:p>
          <a:p>
            <a:pPr marL="28575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Major NHS service disruptions </a:t>
            </a:r>
          </a:p>
          <a:p>
            <a:pPr marL="285750" indent="-285750">
              <a:lnSpc>
                <a:spcPct val="150000"/>
              </a:lnSpc>
              <a:buFont typeface="Arial" panose="020B0604020202020204" pitchFamily="34" charset="0"/>
              <a:buChar char="•"/>
            </a:pPr>
            <a:r>
              <a:rPr lang="en-US" sz="1400" dirty="0" smtClean="0">
                <a:latin typeface="Arial" panose="020B0604020202020204" pitchFamily="34" charset="0"/>
                <a:cs typeface="Arial" panose="020B0604020202020204" pitchFamily="34" charset="0"/>
              </a:rPr>
              <a:t>(</a:t>
            </a:r>
            <a:r>
              <a:rPr lang="en-US" sz="1400" dirty="0">
                <a:latin typeface="Arial" panose="020B0604020202020204" pitchFamily="34" charset="0"/>
                <a:cs typeface="Arial" panose="020B0604020202020204" pitchFamily="34" charset="0"/>
              </a:rPr>
              <a:t>111 and ambulance </a:t>
            </a:r>
            <a:r>
              <a:rPr lang="en-US" sz="1400" dirty="0" smtClean="0">
                <a:latin typeface="Arial" panose="020B0604020202020204" pitchFamily="34" charset="0"/>
                <a:cs typeface="Arial" panose="020B0604020202020204" pitchFamily="34" charset="0"/>
              </a:rPr>
              <a:t>system</a:t>
            </a:r>
            <a:r>
              <a:rPr lang="en-US" sz="1400" dirty="0">
                <a:latin typeface="Arial" panose="020B0604020202020204" pitchFamily="34" charset="0"/>
                <a:cs typeface="Arial" panose="020B0604020202020204" pitchFamily="34" charset="0"/>
              </a:rPr>
              <a:t>)</a:t>
            </a:r>
          </a:p>
          <a:p>
            <a:pPr marL="28575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£3–6 million fine to software supplier </a:t>
            </a:r>
          </a:p>
          <a:p>
            <a:pPr marL="285750" indent="-285750">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Raised cybersecurity awareness across the NHS ((ICO, 2025)</a:t>
            </a:r>
          </a:p>
        </p:txBody>
      </p:sp>
      <p:sp>
        <p:nvSpPr>
          <p:cNvPr id="11" name="Rectangle 10"/>
          <p:cNvSpPr/>
          <p:nvPr/>
        </p:nvSpPr>
        <p:spPr>
          <a:xfrm>
            <a:off x="7580165" y="3802861"/>
            <a:ext cx="4250490" cy="3000821"/>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IN" sz="1400" dirty="0" smtClean="0">
                <a:latin typeface="Arial" panose="020B0604020202020204" pitchFamily="34" charset="0"/>
                <a:cs typeface="Arial" panose="020B0604020202020204" pitchFamily="34" charset="0"/>
              </a:rPr>
              <a:t>Over-dependence </a:t>
            </a:r>
            <a:r>
              <a:rPr lang="en-IN" sz="1400" dirty="0">
                <a:latin typeface="Arial" panose="020B0604020202020204" pitchFamily="34" charset="0"/>
                <a:cs typeface="Arial" panose="020B0604020202020204" pitchFamily="34" charset="0"/>
              </a:rPr>
              <a:t>on a single IT supplier. (Milmo, 2022</a:t>
            </a:r>
            <a:r>
              <a:rPr lang="en-IN" sz="1400" dirty="0" smtClean="0">
                <a:latin typeface="Arial" panose="020B0604020202020204" pitchFamily="34" charset="0"/>
                <a:cs typeface="Arial" panose="020B0604020202020204" pitchFamily="34" charset="0"/>
              </a:rPr>
              <a:t>)</a:t>
            </a:r>
          </a:p>
          <a:p>
            <a:pPr marL="285750" indent="-285750" algn="just">
              <a:lnSpc>
                <a:spcPct val="150000"/>
              </a:lnSpc>
              <a:buFont typeface="Arial" panose="020B0604020202020204" pitchFamily="34" charset="0"/>
              <a:buChar char="•"/>
            </a:pPr>
            <a:r>
              <a:rPr lang="en-IN" sz="1400" dirty="0" smtClean="0">
                <a:latin typeface="Arial" panose="020B0604020202020204" pitchFamily="34" charset="0"/>
                <a:cs typeface="Arial" panose="020B0604020202020204" pitchFamily="34" charset="0"/>
              </a:rPr>
              <a:t>Legacy </a:t>
            </a:r>
            <a:r>
              <a:rPr lang="en-IN" sz="1400" dirty="0">
                <a:latin typeface="Arial" panose="020B0604020202020204" pitchFamily="34" charset="0"/>
                <a:cs typeface="Arial" panose="020B0604020202020204" pitchFamily="34" charset="0"/>
              </a:rPr>
              <a:t>IT infrastructure and limited cyber resilience. (</a:t>
            </a:r>
            <a:r>
              <a:rPr lang="en-IN" sz="1400" dirty="0" err="1">
                <a:latin typeface="Arial" panose="020B0604020202020204" pitchFamily="34" charset="0"/>
                <a:cs typeface="Arial" panose="020B0604020202020204" pitchFamily="34" charset="0"/>
              </a:rPr>
              <a:t>Badshah</a:t>
            </a:r>
            <a:r>
              <a:rPr lang="en-IN" sz="1400" dirty="0">
                <a:latin typeface="Arial" panose="020B0604020202020204" pitchFamily="34" charset="0"/>
                <a:cs typeface="Arial" panose="020B0604020202020204" pitchFamily="34" charset="0"/>
              </a:rPr>
              <a:t>, 2022</a:t>
            </a:r>
            <a:r>
              <a:rPr lang="en-IN" sz="1400" dirty="0" smtClean="0">
                <a:latin typeface="Arial" panose="020B0604020202020204" pitchFamily="34" charset="0"/>
                <a:cs typeface="Arial" panose="020B0604020202020204" pitchFamily="34" charset="0"/>
              </a:rPr>
              <a:t>)</a:t>
            </a:r>
          </a:p>
          <a:p>
            <a:pPr marL="285750" indent="-285750" algn="just">
              <a:lnSpc>
                <a:spcPct val="150000"/>
              </a:lnSpc>
              <a:buFont typeface="Arial" panose="020B0604020202020204" pitchFamily="34" charset="0"/>
              <a:buChar char="•"/>
            </a:pPr>
            <a:r>
              <a:rPr lang="en-IN" sz="1400" dirty="0" smtClean="0">
                <a:latin typeface="Arial" panose="020B0604020202020204" pitchFamily="34" charset="0"/>
                <a:cs typeface="Arial" panose="020B0604020202020204" pitchFamily="34" charset="0"/>
              </a:rPr>
              <a:t>Inadequate </a:t>
            </a:r>
            <a:r>
              <a:rPr lang="en-IN" sz="1400" dirty="0">
                <a:latin typeface="Arial" panose="020B0604020202020204" pitchFamily="34" charset="0"/>
                <a:cs typeface="Arial" panose="020B0604020202020204" pitchFamily="34" charset="0"/>
              </a:rPr>
              <a:t>vendor governance and delayed incident response. (Weaver, 2024</a:t>
            </a:r>
            <a:r>
              <a:rPr lang="en-IN" sz="1400" dirty="0" smtClean="0">
                <a:latin typeface="Arial" panose="020B0604020202020204" pitchFamily="34" charset="0"/>
                <a:cs typeface="Arial" panose="020B0604020202020204" pitchFamily="34" charset="0"/>
              </a:rPr>
              <a:t>)</a:t>
            </a:r>
          </a:p>
          <a:p>
            <a:pPr marL="285750" indent="-285750" algn="just">
              <a:lnSpc>
                <a:spcPct val="150000"/>
              </a:lnSpc>
              <a:buFont typeface="Arial" panose="020B0604020202020204" pitchFamily="34" charset="0"/>
              <a:buChar char="•"/>
            </a:pPr>
            <a:r>
              <a:rPr lang="en-IN" sz="1400" dirty="0" smtClean="0">
                <a:latin typeface="Arial" panose="020B0604020202020204" pitchFamily="34" charset="0"/>
                <a:cs typeface="Arial" panose="020B0604020202020204" pitchFamily="34" charset="0"/>
              </a:rPr>
              <a:t>Highlighted </a:t>
            </a:r>
            <a:r>
              <a:rPr lang="en-IN" sz="1400" dirty="0">
                <a:latin typeface="Arial" panose="020B0604020202020204" pitchFamily="34" charset="0"/>
                <a:cs typeface="Arial" panose="020B0604020202020204" pitchFamily="34" charset="0"/>
              </a:rPr>
              <a:t>need for robust QA, contingency planning, and cyber-risk management across NHS trusts. (Hasegawa et al., 2024)</a:t>
            </a:r>
          </a:p>
        </p:txBody>
      </p:sp>
      <p:sp>
        <p:nvSpPr>
          <p:cNvPr id="12" name="Rectangle 11"/>
          <p:cNvSpPr/>
          <p:nvPr/>
        </p:nvSpPr>
        <p:spPr>
          <a:xfrm>
            <a:off x="8214758" y="3508295"/>
            <a:ext cx="3211135" cy="369332"/>
          </a:xfrm>
          <a:prstGeom prst="rect">
            <a:avLst/>
          </a:prstGeom>
        </p:spPr>
        <p:txBody>
          <a:bodyPr wrap="none">
            <a:spAutoFit/>
          </a:bodyPr>
          <a:lstStyle/>
          <a:p>
            <a:r>
              <a:rPr lang="en-IN" b="1" dirty="0">
                <a:latin typeface="Arial" panose="020B0604020202020204" pitchFamily="34" charset="0"/>
                <a:cs typeface="Arial" panose="020B0604020202020204" pitchFamily="34" charset="0"/>
              </a:rPr>
              <a:t>Common Themes Identified</a:t>
            </a:r>
          </a:p>
        </p:txBody>
      </p:sp>
      <p:pic>
        <p:nvPicPr>
          <p:cNvPr id="3" name="Picture 2"/>
          <p:cNvPicPr>
            <a:picLocks noChangeAspect="1"/>
          </p:cNvPicPr>
          <p:nvPr/>
        </p:nvPicPr>
        <p:blipFill>
          <a:blip r:embed="rId2"/>
          <a:stretch>
            <a:fillRect/>
          </a:stretch>
        </p:blipFill>
        <p:spPr>
          <a:xfrm>
            <a:off x="7959118" y="1189120"/>
            <a:ext cx="3615896" cy="2010541"/>
          </a:xfrm>
          <a:prstGeom prst="rect">
            <a:avLst/>
          </a:prstGeom>
        </p:spPr>
      </p:pic>
      <p:sp>
        <p:nvSpPr>
          <p:cNvPr id="13" name="Rectangle 12"/>
          <p:cNvSpPr/>
          <p:nvPr/>
        </p:nvSpPr>
        <p:spPr>
          <a:xfrm>
            <a:off x="9994882" y="3028022"/>
            <a:ext cx="1413164" cy="276999"/>
          </a:xfrm>
          <a:prstGeom prst="rect">
            <a:avLst/>
          </a:prstGeom>
        </p:spPr>
        <p:txBody>
          <a:bodyPr wrap="square">
            <a:spAutoFit/>
          </a:bodyPr>
          <a:lstStyle/>
          <a:p>
            <a:r>
              <a:rPr lang="en-US" sz="1200" dirty="0" smtClean="0">
                <a:latin typeface="Arial" panose="020B0604020202020204" pitchFamily="34" charset="0"/>
                <a:cs typeface="Arial" panose="020B0604020202020204" pitchFamily="34" charset="0"/>
              </a:rPr>
              <a:t>(</a:t>
            </a:r>
            <a:r>
              <a:rPr lang="en-US" sz="1200" dirty="0">
                <a:latin typeface="Arial" panose="020B0604020202020204" pitchFamily="34" charset="0"/>
                <a:cs typeface="Arial" panose="020B0604020202020204" pitchFamily="34" charset="0"/>
              </a:rPr>
              <a:t>Source: </a:t>
            </a:r>
            <a:r>
              <a:rPr lang="en-US" sz="1200" dirty="0" smtClean="0">
                <a:latin typeface="Arial" panose="020B0604020202020204" pitchFamily="34" charset="0"/>
                <a:cs typeface="Arial" panose="020B0604020202020204" pitchFamily="34" charset="0"/>
              </a:rPr>
              <a:t>Google)</a:t>
            </a:r>
            <a:endParaRPr lang="en-US" sz="1200" dirty="0">
              <a:latin typeface="Arial" panose="020B0604020202020204" pitchFamily="34" charset="0"/>
              <a:cs typeface="Arial" panose="020B0604020202020204" pitchFamily="34" charset="0"/>
            </a:endParaRPr>
          </a:p>
        </p:txBody>
      </p:sp>
      <p:pic>
        <p:nvPicPr>
          <p:cNvPr id="14" name="Picture 13"/>
          <p:cNvPicPr>
            <a:picLocks noChangeAspect="1"/>
          </p:cNvPicPr>
          <p:nvPr/>
        </p:nvPicPr>
        <p:blipFill>
          <a:blip r:embed="rId3"/>
          <a:stretch>
            <a:fillRect/>
          </a:stretch>
        </p:blipFill>
        <p:spPr>
          <a:xfrm>
            <a:off x="866357" y="4053408"/>
            <a:ext cx="3875191" cy="2750274"/>
          </a:xfrm>
          <a:prstGeom prst="rect">
            <a:avLst/>
          </a:prstGeom>
        </p:spPr>
      </p:pic>
      <p:sp>
        <p:nvSpPr>
          <p:cNvPr id="15" name="Rectangle 14"/>
          <p:cNvSpPr/>
          <p:nvPr/>
        </p:nvSpPr>
        <p:spPr>
          <a:xfrm>
            <a:off x="4791595" y="6581001"/>
            <a:ext cx="2392975" cy="276999"/>
          </a:xfrm>
          <a:prstGeom prst="rect">
            <a:avLst/>
          </a:prstGeom>
        </p:spPr>
        <p:txBody>
          <a:bodyPr wrap="square">
            <a:spAutoFit/>
          </a:bodyPr>
          <a:lstStyle/>
          <a:p>
            <a:r>
              <a:rPr lang="en-US" sz="1200" dirty="0" smtClean="0">
                <a:latin typeface="Arial" panose="020B0604020202020204" pitchFamily="34" charset="0"/>
                <a:cs typeface="Arial" panose="020B0604020202020204" pitchFamily="34" charset="0"/>
              </a:rPr>
              <a:t>(</a:t>
            </a:r>
            <a:r>
              <a:rPr lang="en-US" sz="1200" dirty="0">
                <a:latin typeface="Arial" panose="020B0604020202020204" pitchFamily="34" charset="0"/>
                <a:cs typeface="Arial" panose="020B0604020202020204" pitchFamily="34" charset="0"/>
              </a:rPr>
              <a:t>Source: </a:t>
            </a:r>
            <a:r>
              <a:rPr lang="en-US" sz="1200" dirty="0" smtClean="0">
                <a:latin typeface="Arial" panose="020B0604020202020204" pitchFamily="34" charset="0"/>
                <a:cs typeface="Arial" panose="020B0604020202020204" pitchFamily="34" charset="0"/>
              </a:rPr>
              <a:t>The Gurdian,2022)</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4403123"/>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par>
                                <p:cTn id="13" presetID="6" presetClass="entr" presetSubtype="16"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circle(in)">
                                      <p:cBhvr>
                                        <p:cTn id="15" dur="2000"/>
                                        <p:tgtEl>
                                          <p:spTgt spid="7"/>
                                        </p:tgtEl>
                                      </p:cBhvr>
                                    </p:animEffect>
                                  </p:childTnLst>
                                </p:cTn>
                              </p:par>
                              <p:par>
                                <p:cTn id="16" presetID="6" presetClass="entr" presetSubtype="16" fill="hold" grpId="0" nodeType="with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circle(in)">
                                      <p:cBhvr>
                                        <p:cTn id="18" dur="20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circle(in)">
                                      <p:cBhvr>
                                        <p:cTn id="23" dur="2000"/>
                                        <p:tgtEl>
                                          <p:spTgt spid="8"/>
                                        </p:tgtEl>
                                      </p:cBhvr>
                                    </p:animEffect>
                                  </p:childTnLst>
                                </p:cTn>
                              </p:par>
                              <p:par>
                                <p:cTn id="24" presetID="6" presetClass="entr" presetSubtype="16" fill="hold" grpId="0" nodeType="with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circle(in)">
                                      <p:cBhvr>
                                        <p:cTn id="26" dur="2000"/>
                                        <p:tgtEl>
                                          <p:spTgt spid="10"/>
                                        </p:tgtEl>
                                      </p:cBhvr>
                                    </p:animEffect>
                                  </p:childTnLst>
                                </p:cTn>
                              </p:par>
                              <p:par>
                                <p:cTn id="27" presetID="6" presetClass="entr" presetSubtype="16" fill="hold" grpId="0" nodeType="with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circle(in)">
                                      <p:cBhvr>
                                        <p:cTn id="29" dur="2000"/>
                                        <p:tgtEl>
                                          <p:spTgt spid="9"/>
                                        </p:tgtEl>
                                      </p:cBhvr>
                                    </p:animEffect>
                                  </p:childTnLst>
                                </p:cTn>
                              </p:par>
                            </p:childTnLst>
                          </p:cTn>
                        </p:par>
                      </p:childTnLst>
                    </p:cTn>
                  </p:par>
                  <p:par>
                    <p:cTn id="30" fill="hold">
                      <p:stCondLst>
                        <p:cond delay="indefinite"/>
                      </p:stCondLst>
                      <p:childTnLst>
                        <p:par>
                          <p:cTn id="31" fill="hold">
                            <p:stCondLst>
                              <p:cond delay="0"/>
                            </p:stCondLst>
                            <p:childTnLst>
                              <p:par>
                                <p:cTn id="32" presetID="6" presetClass="entr" presetSubtype="16" fill="hold" grpId="0" nodeType="click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circle(in)">
                                      <p:cBhvr>
                                        <p:cTn id="34" dur="2000"/>
                                        <p:tgtEl>
                                          <p:spTgt spid="12"/>
                                        </p:tgtEl>
                                      </p:cBhvr>
                                    </p:animEffect>
                                  </p:childTnLst>
                                </p:cTn>
                              </p:par>
                              <p:par>
                                <p:cTn id="35" presetID="6" presetClass="entr" presetSubtype="16" fill="hold" grpId="0" nodeType="with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circle(in)">
                                      <p:cBhvr>
                                        <p:cTn id="37" dur="2000"/>
                                        <p:tgtEl>
                                          <p:spTgt spid="11"/>
                                        </p:tgtEl>
                                      </p:cBhvr>
                                    </p:animEffect>
                                  </p:childTnLst>
                                </p:cTn>
                              </p:par>
                              <p:par>
                                <p:cTn id="38" presetID="6" presetClass="entr" presetSubtype="16" fill="hold" grpId="0" nodeType="withEffect">
                                  <p:stCondLst>
                                    <p:cond delay="0"/>
                                  </p:stCondLst>
                                  <p:childTnLst>
                                    <p:set>
                                      <p:cBhvr>
                                        <p:cTn id="39" dur="1" fill="hold">
                                          <p:stCondLst>
                                            <p:cond delay="0"/>
                                          </p:stCondLst>
                                        </p:cTn>
                                        <p:tgtEl>
                                          <p:spTgt spid="4"/>
                                        </p:tgtEl>
                                        <p:attrNameLst>
                                          <p:attrName>style.visibility</p:attrName>
                                        </p:attrNameLst>
                                      </p:cBhvr>
                                      <p:to>
                                        <p:strVal val="visible"/>
                                      </p:to>
                                    </p:set>
                                    <p:animEffect transition="in" filter="circle(in)">
                                      <p:cBhvr>
                                        <p:cTn id="40" dur="2000"/>
                                        <p:tgtEl>
                                          <p:spTgt spid="4"/>
                                        </p:tgtEl>
                                      </p:cBhvr>
                                    </p:animEffect>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nodeType="clickEffect">
                                  <p:stCondLst>
                                    <p:cond delay="0"/>
                                  </p:stCondLst>
                                  <p:childTnLst>
                                    <p:set>
                                      <p:cBhvr>
                                        <p:cTn id="44" dur="1" fill="hold">
                                          <p:stCondLst>
                                            <p:cond delay="0"/>
                                          </p:stCondLst>
                                        </p:cTn>
                                        <p:tgtEl>
                                          <p:spTgt spid="14"/>
                                        </p:tgtEl>
                                        <p:attrNameLst>
                                          <p:attrName>style.visibility</p:attrName>
                                        </p:attrNameLst>
                                      </p:cBhvr>
                                      <p:to>
                                        <p:strVal val="visible"/>
                                      </p:to>
                                    </p:set>
                                    <p:animEffect transition="in" filter="fade">
                                      <p:cBhvr>
                                        <p:cTn id="45" dur="1000"/>
                                        <p:tgtEl>
                                          <p:spTgt spid="14"/>
                                        </p:tgtEl>
                                      </p:cBhvr>
                                    </p:animEffect>
                                    <p:anim calcmode="lin" valueType="num">
                                      <p:cBhvr>
                                        <p:cTn id="46" dur="1000" fill="hold"/>
                                        <p:tgtEl>
                                          <p:spTgt spid="14"/>
                                        </p:tgtEl>
                                        <p:attrNameLst>
                                          <p:attrName>ppt_x</p:attrName>
                                        </p:attrNameLst>
                                      </p:cBhvr>
                                      <p:tavLst>
                                        <p:tav tm="0">
                                          <p:val>
                                            <p:strVal val="#ppt_x"/>
                                          </p:val>
                                        </p:tav>
                                        <p:tav tm="100000">
                                          <p:val>
                                            <p:strVal val="#ppt_x"/>
                                          </p:val>
                                        </p:tav>
                                      </p:tavLst>
                                    </p:anim>
                                    <p:anim calcmode="lin" valueType="num">
                                      <p:cBhvr>
                                        <p:cTn id="47" dur="1000" fill="hold"/>
                                        <p:tgtEl>
                                          <p:spTgt spid="14"/>
                                        </p:tgtEl>
                                        <p:attrNameLst>
                                          <p:attrName>ppt_y</p:attrName>
                                        </p:attrNameLst>
                                      </p:cBhvr>
                                      <p:tavLst>
                                        <p:tav tm="0">
                                          <p:val>
                                            <p:strVal val="#ppt_y+.1"/>
                                          </p:val>
                                        </p:tav>
                                        <p:tav tm="100000">
                                          <p:val>
                                            <p:strVal val="#ppt_y"/>
                                          </p:val>
                                        </p:tav>
                                      </p:tavLst>
                                    </p:anim>
                                  </p:childTnLst>
                                </p:cTn>
                              </p:par>
                              <p:par>
                                <p:cTn id="48" presetID="42" presetClass="entr" presetSubtype="0" fill="hold" nodeType="withEffect">
                                  <p:stCondLst>
                                    <p:cond delay="0"/>
                                  </p:stCondLst>
                                  <p:childTnLst>
                                    <p:set>
                                      <p:cBhvr>
                                        <p:cTn id="49" dur="1" fill="hold">
                                          <p:stCondLst>
                                            <p:cond delay="0"/>
                                          </p:stCondLst>
                                        </p:cTn>
                                        <p:tgtEl>
                                          <p:spTgt spid="3"/>
                                        </p:tgtEl>
                                        <p:attrNameLst>
                                          <p:attrName>style.visibility</p:attrName>
                                        </p:attrNameLst>
                                      </p:cBhvr>
                                      <p:to>
                                        <p:strVal val="visible"/>
                                      </p:to>
                                    </p:set>
                                    <p:animEffect transition="in" filter="fade">
                                      <p:cBhvr>
                                        <p:cTn id="50" dur="1000"/>
                                        <p:tgtEl>
                                          <p:spTgt spid="3"/>
                                        </p:tgtEl>
                                      </p:cBhvr>
                                    </p:animEffect>
                                    <p:anim calcmode="lin" valueType="num">
                                      <p:cBhvr>
                                        <p:cTn id="51" dur="1000" fill="hold"/>
                                        <p:tgtEl>
                                          <p:spTgt spid="3"/>
                                        </p:tgtEl>
                                        <p:attrNameLst>
                                          <p:attrName>ppt_x</p:attrName>
                                        </p:attrNameLst>
                                      </p:cBhvr>
                                      <p:tavLst>
                                        <p:tav tm="0">
                                          <p:val>
                                            <p:strVal val="#ppt_x"/>
                                          </p:val>
                                        </p:tav>
                                        <p:tav tm="100000">
                                          <p:val>
                                            <p:strVal val="#ppt_x"/>
                                          </p:val>
                                        </p:tav>
                                      </p:tavLst>
                                    </p:anim>
                                    <p:anim calcmode="lin" valueType="num">
                                      <p:cBhvr>
                                        <p:cTn id="52" dur="1000" fill="hold"/>
                                        <p:tgtEl>
                                          <p:spTgt spid="3"/>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15"/>
                                        </p:tgtEl>
                                        <p:attrNameLst>
                                          <p:attrName>style.visibility</p:attrName>
                                        </p:attrNameLst>
                                      </p:cBhvr>
                                      <p:to>
                                        <p:strVal val="visible"/>
                                      </p:to>
                                    </p:set>
                                    <p:animEffect transition="in" filter="fade">
                                      <p:cBhvr>
                                        <p:cTn id="55" dur="1000"/>
                                        <p:tgtEl>
                                          <p:spTgt spid="15"/>
                                        </p:tgtEl>
                                      </p:cBhvr>
                                    </p:animEffect>
                                    <p:anim calcmode="lin" valueType="num">
                                      <p:cBhvr>
                                        <p:cTn id="56" dur="1000" fill="hold"/>
                                        <p:tgtEl>
                                          <p:spTgt spid="15"/>
                                        </p:tgtEl>
                                        <p:attrNameLst>
                                          <p:attrName>ppt_x</p:attrName>
                                        </p:attrNameLst>
                                      </p:cBhvr>
                                      <p:tavLst>
                                        <p:tav tm="0">
                                          <p:val>
                                            <p:strVal val="#ppt_x"/>
                                          </p:val>
                                        </p:tav>
                                        <p:tav tm="100000">
                                          <p:val>
                                            <p:strVal val="#ppt_x"/>
                                          </p:val>
                                        </p:tav>
                                      </p:tavLst>
                                    </p:anim>
                                    <p:anim calcmode="lin" valueType="num">
                                      <p:cBhvr>
                                        <p:cTn id="57" dur="1000" fill="hold"/>
                                        <p:tgtEl>
                                          <p:spTgt spid="15"/>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0"/>
                                  </p:stCondLst>
                                  <p:childTnLst>
                                    <p:set>
                                      <p:cBhvr>
                                        <p:cTn id="59" dur="1" fill="hold">
                                          <p:stCondLst>
                                            <p:cond delay="0"/>
                                          </p:stCondLst>
                                        </p:cTn>
                                        <p:tgtEl>
                                          <p:spTgt spid="13"/>
                                        </p:tgtEl>
                                        <p:attrNameLst>
                                          <p:attrName>style.visibility</p:attrName>
                                        </p:attrNameLst>
                                      </p:cBhvr>
                                      <p:to>
                                        <p:strVal val="visible"/>
                                      </p:to>
                                    </p:set>
                                    <p:animEffect transition="in" filter="fade">
                                      <p:cBhvr>
                                        <p:cTn id="60" dur="1000"/>
                                        <p:tgtEl>
                                          <p:spTgt spid="13"/>
                                        </p:tgtEl>
                                      </p:cBhvr>
                                    </p:animEffect>
                                    <p:anim calcmode="lin" valueType="num">
                                      <p:cBhvr>
                                        <p:cTn id="61" dur="1000" fill="hold"/>
                                        <p:tgtEl>
                                          <p:spTgt spid="13"/>
                                        </p:tgtEl>
                                        <p:attrNameLst>
                                          <p:attrName>ppt_x</p:attrName>
                                        </p:attrNameLst>
                                      </p:cBhvr>
                                      <p:tavLst>
                                        <p:tav tm="0">
                                          <p:val>
                                            <p:strVal val="#ppt_x"/>
                                          </p:val>
                                        </p:tav>
                                        <p:tav tm="100000">
                                          <p:val>
                                            <p:strVal val="#ppt_x"/>
                                          </p:val>
                                        </p:tav>
                                      </p:tavLst>
                                    </p:anim>
                                    <p:anim calcmode="lin" valueType="num">
                                      <p:cBhvr>
                                        <p:cTn id="6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P spid="6" grpId="0"/>
      <p:bldP spid="7" grpId="0"/>
      <p:bldP spid="8" grpId="0" animBg="1"/>
      <p:bldP spid="9" grpId="0"/>
      <p:bldP spid="10" grpId="0"/>
      <p:bldP spid="11" grpId="0"/>
      <p:bldP spid="12" grpId="0"/>
      <p:bldP spid="13" grpId="0"/>
      <p:bldP spid="1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lstStyle/>
          <a:p>
            <a:endParaRPr lang="en-IN"/>
          </a:p>
        </p:txBody>
      </p:sp>
      <p:sp>
        <p:nvSpPr>
          <p:cNvPr id="4" name="Rectangle 3"/>
          <p:cNvSpPr/>
          <p:nvPr/>
        </p:nvSpPr>
        <p:spPr>
          <a:xfrm>
            <a:off x="0" y="0"/>
            <a:ext cx="12192000" cy="707390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IN"/>
          </a:p>
        </p:txBody>
      </p:sp>
      <p:pic>
        <p:nvPicPr>
          <p:cNvPr id="5" name="Picture 4"/>
          <p:cNvPicPr>
            <a:picLocks noChangeAspect="1"/>
          </p:cNvPicPr>
          <p:nvPr/>
        </p:nvPicPr>
        <p:blipFill>
          <a:blip r:embed="rId2"/>
          <a:stretch>
            <a:fillRect/>
          </a:stretch>
        </p:blipFill>
        <p:spPr>
          <a:xfrm>
            <a:off x="427866" y="1984375"/>
            <a:ext cx="5667375" cy="4257675"/>
          </a:xfrm>
          <a:prstGeom prst="rect">
            <a:avLst/>
          </a:prstGeom>
        </p:spPr>
      </p:pic>
      <p:sp>
        <p:nvSpPr>
          <p:cNvPr id="6" name="Rectangle 5"/>
          <p:cNvSpPr/>
          <p:nvPr/>
        </p:nvSpPr>
        <p:spPr>
          <a:xfrm>
            <a:off x="566924" y="839182"/>
            <a:ext cx="5210817" cy="523220"/>
          </a:xfrm>
          <a:prstGeom prst="rect">
            <a:avLst/>
          </a:prstGeom>
        </p:spPr>
        <p:txBody>
          <a:bodyPr wrap="square">
            <a:spAutoFit/>
          </a:bodyPr>
          <a:lstStyle/>
          <a:p>
            <a:r>
              <a:rPr lang="en-IN" sz="2800" b="1" i="1" dirty="0">
                <a:solidFill>
                  <a:srgbClr val="C00000"/>
                </a:solidFill>
                <a:latin typeface="Arial" panose="020B0604020202020204" pitchFamily="34" charset="0"/>
                <a:cs typeface="Arial" panose="020B0604020202020204" pitchFamily="34" charset="0"/>
              </a:rPr>
              <a:t>The “Swiss Cheese” </a:t>
            </a:r>
            <a:r>
              <a:rPr lang="en-IN" sz="2800" b="1" i="1" dirty="0" smtClean="0">
                <a:solidFill>
                  <a:srgbClr val="C00000"/>
                </a:solidFill>
                <a:latin typeface="Arial" panose="020B0604020202020204" pitchFamily="34" charset="0"/>
                <a:cs typeface="Arial" panose="020B0604020202020204" pitchFamily="34" charset="0"/>
              </a:rPr>
              <a:t>Model</a:t>
            </a:r>
            <a:endParaRPr lang="en-IN" sz="2800" b="1" i="1" dirty="0">
              <a:solidFill>
                <a:srgbClr val="C00000"/>
              </a:solidFill>
              <a:latin typeface="Arial" panose="020B0604020202020204" pitchFamily="34" charset="0"/>
              <a:cs typeface="Arial" panose="020B0604020202020204" pitchFamily="34" charset="0"/>
            </a:endParaRPr>
          </a:p>
        </p:txBody>
      </p:sp>
      <p:pic>
        <p:nvPicPr>
          <p:cNvPr id="3078" name="Picture 6" descr="https://www.s3-uk.com/wp-content/uploads/2015/11/fishbone-diagram-root-cause-analysis-300x18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3107" y="2454274"/>
            <a:ext cx="5122904" cy="3159126"/>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6523107" y="789642"/>
            <a:ext cx="5210817" cy="523220"/>
          </a:xfrm>
          <a:prstGeom prst="rect">
            <a:avLst/>
          </a:prstGeom>
        </p:spPr>
        <p:txBody>
          <a:bodyPr wrap="square">
            <a:spAutoFit/>
          </a:bodyPr>
          <a:lstStyle/>
          <a:p>
            <a:r>
              <a:rPr lang="en-IN" sz="2800" b="1" i="1" dirty="0" smtClean="0">
                <a:solidFill>
                  <a:srgbClr val="C00000"/>
                </a:solidFill>
                <a:latin typeface="Arial" panose="020B0604020202020204" pitchFamily="34" charset="0"/>
                <a:cs typeface="Arial" panose="020B0604020202020204" pitchFamily="34" charset="0"/>
              </a:rPr>
              <a:t>The “Fish Bone” Model</a:t>
            </a:r>
            <a:endParaRPr lang="en-IN" sz="2800" b="1" i="1" dirty="0">
              <a:solidFill>
                <a:srgbClr val="C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6824339"/>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xit" presetSubtype="37" fill="hold" grpId="0" nodeType="clickEffect">
                                  <p:stCondLst>
                                    <p:cond delay="0"/>
                                  </p:stCondLst>
                                  <p:childTnLst>
                                    <p:animEffect transition="out" filter="barn(outVertical)">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par>
                                <p:cTn id="8" presetID="16" presetClass="exit" presetSubtype="37" fill="hold" nodeType="withEffect">
                                  <p:stCondLst>
                                    <p:cond delay="0"/>
                                  </p:stCondLst>
                                  <p:childTnLst>
                                    <p:animEffect transition="out" filter="barn(outVertical)">
                                      <p:cBhvr>
                                        <p:cTn id="9" dur="500"/>
                                        <p:tgtEl>
                                          <p:spTgt spid="5"/>
                                        </p:tgtEl>
                                      </p:cBhvr>
                                    </p:animEffect>
                                    <p:set>
                                      <p:cBhvr>
                                        <p:cTn id="10" dur="1" fill="hold">
                                          <p:stCondLst>
                                            <p:cond delay="499"/>
                                          </p:stCondLst>
                                        </p:cTn>
                                        <p:tgtEl>
                                          <p:spTgt spid="5"/>
                                        </p:tgtEl>
                                        <p:attrNameLst>
                                          <p:attrName>style.visibility</p:attrName>
                                        </p:attrNameLst>
                                      </p:cBhvr>
                                      <p:to>
                                        <p:strVal val="hidden"/>
                                      </p:to>
                                    </p:set>
                                  </p:childTnLst>
                                </p:cTn>
                              </p:par>
                              <p:par>
                                <p:cTn id="11" presetID="16" presetClass="exit" presetSubtype="37" fill="hold" grpId="0" nodeType="withEffect">
                                  <p:stCondLst>
                                    <p:cond delay="0"/>
                                  </p:stCondLst>
                                  <p:childTnLst>
                                    <p:animEffect transition="out" filter="barn(outVertical)">
                                      <p:cBhvr>
                                        <p:cTn id="12" dur="500"/>
                                        <p:tgtEl>
                                          <p:spTgt spid="4"/>
                                        </p:tgtEl>
                                      </p:cBhvr>
                                    </p:animEffect>
                                    <p:set>
                                      <p:cBhvr>
                                        <p:cTn id="13" dur="1" fill="hold">
                                          <p:stCondLst>
                                            <p:cond delay="499"/>
                                          </p:stCondLst>
                                        </p:cTn>
                                        <p:tgtEl>
                                          <p:spTgt spid="4"/>
                                        </p:tgtEl>
                                        <p:attrNameLst>
                                          <p:attrName>style.visibility</p:attrName>
                                        </p:attrNameLst>
                                      </p:cBhvr>
                                      <p:to>
                                        <p:strVal val="hidden"/>
                                      </p:to>
                                    </p:set>
                                  </p:childTnLst>
                                </p:cTn>
                              </p:par>
                              <p:par>
                                <p:cTn id="14" presetID="16" presetClass="exit" presetSubtype="37" fill="hold" grpId="0" nodeType="withEffect">
                                  <p:stCondLst>
                                    <p:cond delay="0"/>
                                  </p:stCondLst>
                                  <p:childTnLst>
                                    <p:animEffect transition="out" filter="barn(outVertical)">
                                      <p:cBhvr>
                                        <p:cTn id="15" dur="500"/>
                                        <p:tgtEl>
                                          <p:spTgt spid="11"/>
                                        </p:tgtEl>
                                      </p:cBhvr>
                                    </p:animEffect>
                                    <p:set>
                                      <p:cBhvr>
                                        <p:cTn id="16" dur="1" fill="hold">
                                          <p:stCondLst>
                                            <p:cond delay="499"/>
                                          </p:stCondLst>
                                        </p:cTn>
                                        <p:tgtEl>
                                          <p:spTgt spid="11"/>
                                        </p:tgtEl>
                                        <p:attrNameLst>
                                          <p:attrName>style.visibility</p:attrName>
                                        </p:attrNameLst>
                                      </p:cBhvr>
                                      <p:to>
                                        <p:strVal val="hidden"/>
                                      </p:to>
                                    </p:set>
                                  </p:childTnLst>
                                </p:cTn>
                              </p:par>
                              <p:par>
                                <p:cTn id="17" presetID="16" presetClass="exit" presetSubtype="37" fill="hold" nodeType="withEffect">
                                  <p:stCondLst>
                                    <p:cond delay="0"/>
                                  </p:stCondLst>
                                  <p:childTnLst>
                                    <p:animEffect transition="out" filter="barn(outVertical)">
                                      <p:cBhvr>
                                        <p:cTn id="18" dur="500"/>
                                        <p:tgtEl>
                                          <p:spTgt spid="3078"/>
                                        </p:tgtEl>
                                      </p:cBhvr>
                                    </p:animEffect>
                                    <p:set>
                                      <p:cBhvr>
                                        <p:cTn id="19" dur="1" fill="hold">
                                          <p:stCondLst>
                                            <p:cond delay="499"/>
                                          </p:stCondLst>
                                        </p:cTn>
                                        <p:tgtEl>
                                          <p:spTgt spid="307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mage 0" descr="preencoded.png"/>
          <p:cNvPicPr>
            <a:picLocks noChangeAspect="1"/>
          </p:cNvPicPr>
          <p:nvPr/>
        </p:nvPicPr>
        <p:blipFill>
          <a:blip r:embed="rId2"/>
          <a:stretch>
            <a:fillRect/>
          </a:stretch>
        </p:blipFill>
        <p:spPr>
          <a:xfrm>
            <a:off x="7700554" y="2177906"/>
            <a:ext cx="3905793" cy="3479599"/>
          </a:xfrm>
          <a:prstGeom prst="rect">
            <a:avLst/>
          </a:prstGeom>
        </p:spPr>
      </p:pic>
      <p:sp>
        <p:nvSpPr>
          <p:cNvPr id="2" name="Title 1"/>
          <p:cNvSpPr>
            <a:spLocks noGrp="1"/>
          </p:cNvSpPr>
          <p:nvPr>
            <p:ph type="title"/>
          </p:nvPr>
        </p:nvSpPr>
        <p:spPr>
          <a:xfrm>
            <a:off x="1018523" y="522784"/>
            <a:ext cx="9536265" cy="660928"/>
          </a:xfrm>
        </p:spPr>
        <p:txBody>
          <a:bodyPr>
            <a:noAutofit/>
          </a:bodyPr>
          <a:lstStyle/>
          <a:p>
            <a:r>
              <a:rPr lang="en-US" b="1" dirty="0" smtClean="0">
                <a:latin typeface="Arial" panose="020B0604020202020204" pitchFamily="34" charset="0"/>
                <a:cs typeface="Arial" panose="020B0604020202020204" pitchFamily="34" charset="0"/>
              </a:rPr>
              <a:t>Root Cause of Swiss Cheese Model of System </a:t>
            </a:r>
            <a:r>
              <a:rPr lang="en-US" b="1" dirty="0">
                <a:latin typeface="Arial" panose="020B0604020202020204" pitchFamily="34" charset="0"/>
                <a:cs typeface="Arial" panose="020B0604020202020204" pitchFamily="34" charset="0"/>
              </a:rPr>
              <a:t>Failure </a:t>
            </a:r>
            <a:r>
              <a:rPr lang="en-US" b="1" dirty="0" smtClean="0">
                <a:latin typeface="Arial" panose="020B0604020202020204" pitchFamily="34" charset="0"/>
                <a:cs typeface="Arial" panose="020B0604020202020204" pitchFamily="34" charset="0"/>
              </a:rPr>
              <a:t/>
            </a:r>
            <a:br>
              <a:rPr lang="en-US" b="1" dirty="0" smtClean="0">
                <a:latin typeface="Arial" panose="020B0604020202020204" pitchFamily="34" charset="0"/>
                <a:cs typeface="Arial" panose="020B0604020202020204" pitchFamily="34" charset="0"/>
              </a:rPr>
            </a:br>
            <a:r>
              <a:rPr lang="en-US" sz="1800" b="1" dirty="0" smtClean="0">
                <a:latin typeface="Arial" panose="020B0604020202020204" pitchFamily="34" charset="0"/>
                <a:cs typeface="Arial" panose="020B0604020202020204" pitchFamily="34" charset="0"/>
              </a:rPr>
              <a:t>James </a:t>
            </a:r>
            <a:r>
              <a:rPr lang="en-US" sz="1800" b="1" dirty="0">
                <a:latin typeface="Arial" panose="020B0604020202020204" pitchFamily="34" charset="0"/>
                <a:cs typeface="Arial" panose="020B0604020202020204" pitchFamily="34" charset="0"/>
              </a:rPr>
              <a:t>Reason, </a:t>
            </a:r>
            <a:r>
              <a:rPr lang="en-US" sz="1800" b="1" dirty="0" smtClean="0">
                <a:latin typeface="Arial" panose="020B0604020202020204" pitchFamily="34" charset="0"/>
                <a:cs typeface="Arial" panose="020B0604020202020204" pitchFamily="34" charset="0"/>
              </a:rPr>
              <a:t>1990</a:t>
            </a:r>
            <a:endParaRPr lang="en-US" b="1" dirty="0">
              <a:latin typeface="Arial" panose="020B0604020202020204" pitchFamily="34" charset="0"/>
              <a:cs typeface="Arial" panose="020B0604020202020204" pitchFamily="34" charset="0"/>
            </a:endParaRPr>
          </a:p>
        </p:txBody>
      </p:sp>
      <p:sp>
        <p:nvSpPr>
          <p:cNvPr id="25" name="Rectangle 24"/>
          <p:cNvSpPr/>
          <p:nvPr/>
        </p:nvSpPr>
        <p:spPr>
          <a:xfrm>
            <a:off x="1018524" y="1322921"/>
            <a:ext cx="10267785" cy="698717"/>
          </a:xfrm>
          <a:prstGeom prst="rect">
            <a:avLst/>
          </a:prstGeom>
        </p:spPr>
        <p:txBody>
          <a:bodyPr wrap="square">
            <a:spAutoFit/>
          </a:bodyPr>
          <a:lstStyle/>
          <a:p>
            <a:pPr>
              <a:lnSpc>
                <a:spcPct val="150000"/>
              </a:lnSpc>
            </a:pPr>
            <a:r>
              <a:rPr lang="en-US" sz="1400" dirty="0">
                <a:latin typeface="Arial" panose="020B0604020202020204" pitchFamily="34" charset="0"/>
                <a:cs typeface="Arial" panose="020B0604020202020204" pitchFamily="34" charset="0"/>
              </a:rPr>
              <a:t>James Reason's Swiss Cheese Model (1990) illustrates how major failures occur when multiple defensive layers—organizational, technical, and human—each contain weaknesses that align, allowing hazards to pass through unchecked.</a:t>
            </a:r>
          </a:p>
        </p:txBody>
      </p:sp>
      <p:graphicFrame>
        <p:nvGraphicFramePr>
          <p:cNvPr id="29" name="Diagram 28"/>
          <p:cNvGraphicFramePr/>
          <p:nvPr>
            <p:extLst>
              <p:ext uri="{D42A27DB-BD31-4B8C-83A1-F6EECF244321}">
                <p14:modId xmlns:p14="http://schemas.microsoft.com/office/powerpoint/2010/main" val="2668153852"/>
              </p:ext>
            </p:extLst>
          </p:nvPr>
        </p:nvGraphicFramePr>
        <p:xfrm>
          <a:off x="164009" y="2160847"/>
          <a:ext cx="7138127" cy="46085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 name="Rectangle 29"/>
          <p:cNvSpPr/>
          <p:nvPr/>
        </p:nvSpPr>
        <p:spPr>
          <a:xfrm>
            <a:off x="7347856" y="5724319"/>
            <a:ext cx="1207382" cy="307777"/>
          </a:xfrm>
          <a:prstGeom prst="rect">
            <a:avLst/>
          </a:prstGeom>
        </p:spPr>
        <p:txBody>
          <a:bodyPr wrap="none">
            <a:spAutoFit/>
          </a:bodyPr>
          <a:lstStyle/>
          <a:p>
            <a:r>
              <a:rPr lang="en-IN" sz="1400" b="1" dirty="0">
                <a:latin typeface="Arial" panose="020B0604020202020204" pitchFamily="34" charset="0"/>
                <a:cs typeface="Arial" panose="020B0604020202020204" pitchFamily="34" charset="0"/>
              </a:rPr>
              <a:t>Key Insight:</a:t>
            </a:r>
          </a:p>
        </p:txBody>
      </p:sp>
      <p:sp>
        <p:nvSpPr>
          <p:cNvPr id="31" name="Rectangle 30"/>
          <p:cNvSpPr/>
          <p:nvPr/>
        </p:nvSpPr>
        <p:spPr>
          <a:xfrm>
            <a:off x="7302136" y="6030746"/>
            <a:ext cx="4702630" cy="738664"/>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No single failure caused the disruption; alignment of multiple systemic weaknesses allowed the ransomware to propagate and disrupt services. (Reason, 1990)</a:t>
            </a:r>
            <a:endParaRPr lang="en-IN" sz="1400" dirty="0">
              <a:latin typeface="Arial" panose="020B0604020202020204" pitchFamily="34" charset="0"/>
              <a:cs typeface="Arial" panose="020B0604020202020204" pitchFamily="34" charset="0"/>
            </a:endParaRPr>
          </a:p>
        </p:txBody>
      </p:sp>
      <p:sp>
        <p:nvSpPr>
          <p:cNvPr id="8" name="Rectangle 7"/>
          <p:cNvSpPr/>
          <p:nvPr/>
        </p:nvSpPr>
        <p:spPr>
          <a:xfrm>
            <a:off x="9873145" y="5614538"/>
            <a:ext cx="1413164" cy="276999"/>
          </a:xfrm>
          <a:prstGeom prst="rect">
            <a:avLst/>
          </a:prstGeom>
        </p:spPr>
        <p:txBody>
          <a:bodyPr wrap="square">
            <a:spAutoFit/>
          </a:bodyPr>
          <a:lstStyle/>
          <a:p>
            <a:r>
              <a:rPr lang="en-US" sz="1200" dirty="0" smtClean="0">
                <a:latin typeface="Arial" panose="020B0604020202020204" pitchFamily="34" charset="0"/>
                <a:cs typeface="Arial" panose="020B0604020202020204" pitchFamily="34" charset="0"/>
              </a:rPr>
              <a:t>(</a:t>
            </a:r>
            <a:r>
              <a:rPr lang="en-US" sz="1200" dirty="0">
                <a:latin typeface="Arial" panose="020B0604020202020204" pitchFamily="34" charset="0"/>
                <a:cs typeface="Arial" panose="020B0604020202020204" pitchFamily="34" charset="0"/>
              </a:rPr>
              <a:t>Source: </a:t>
            </a:r>
            <a:r>
              <a:rPr lang="en-US" sz="1200" dirty="0" smtClean="0">
                <a:latin typeface="Arial" panose="020B0604020202020204" pitchFamily="34" charset="0"/>
                <a:cs typeface="Arial" panose="020B0604020202020204" pitchFamily="34" charset="0"/>
              </a:rPr>
              <a:t>Google)</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10278615"/>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7" presetClass="entr" presetSubtype="0" fill="hold" nodeType="clickEffect">
                                  <p:stCondLst>
                                    <p:cond delay="0"/>
                                  </p:stCondLst>
                                  <p:childTnLst>
                                    <p:set>
                                      <p:cBhvr>
                                        <p:cTn id="11" dur="1" fill="hold">
                                          <p:stCondLst>
                                            <p:cond delay="0"/>
                                          </p:stCondLst>
                                        </p:cTn>
                                        <p:tgtEl>
                                          <p:spTgt spid="25">
                                            <p:txEl>
                                              <p:pRg st="0" end="0"/>
                                            </p:txEl>
                                          </p:spTgt>
                                        </p:tgtEl>
                                        <p:attrNameLst>
                                          <p:attrName>style.visibility</p:attrName>
                                        </p:attrNameLst>
                                      </p:cBhvr>
                                      <p:to>
                                        <p:strVal val="visible"/>
                                      </p:to>
                                    </p:set>
                                    <p:animEffect transition="in" filter="fade">
                                      <p:cBhvr>
                                        <p:cTn id="12" dur="1000"/>
                                        <p:tgtEl>
                                          <p:spTgt spid="25">
                                            <p:txEl>
                                              <p:pRg st="0" end="0"/>
                                            </p:txEl>
                                          </p:spTgt>
                                        </p:tgtEl>
                                      </p:cBhvr>
                                    </p:animEffect>
                                    <p:anim calcmode="lin" valueType="num">
                                      <p:cBhvr>
                                        <p:cTn id="13" dur="1000" fill="hold"/>
                                        <p:tgtEl>
                                          <p:spTgt spid="25">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2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9"/>
                                        </p:tgtEl>
                                        <p:attrNameLst>
                                          <p:attrName>style.visibility</p:attrName>
                                        </p:attrNameLst>
                                      </p:cBhvr>
                                      <p:to>
                                        <p:strVal val="visible"/>
                                      </p:to>
                                    </p:set>
                                    <p:animEffect transition="in" filter="fade">
                                      <p:cBhvr>
                                        <p:cTn id="19" dur="1000"/>
                                        <p:tgtEl>
                                          <p:spTgt spid="29"/>
                                        </p:tgtEl>
                                      </p:cBhvr>
                                    </p:animEffect>
                                    <p:anim calcmode="lin" valueType="num">
                                      <p:cBhvr>
                                        <p:cTn id="20" dur="1000" fill="hold"/>
                                        <p:tgtEl>
                                          <p:spTgt spid="29"/>
                                        </p:tgtEl>
                                        <p:attrNameLst>
                                          <p:attrName>ppt_x</p:attrName>
                                        </p:attrNameLst>
                                      </p:cBhvr>
                                      <p:tavLst>
                                        <p:tav tm="0">
                                          <p:val>
                                            <p:strVal val="#ppt_x"/>
                                          </p:val>
                                        </p:tav>
                                        <p:tav tm="100000">
                                          <p:val>
                                            <p:strVal val="#ppt_x"/>
                                          </p:val>
                                        </p:tav>
                                      </p:tavLst>
                                    </p:anim>
                                    <p:anim calcmode="lin" valueType="num">
                                      <p:cBhvr>
                                        <p:cTn id="21"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circle(in)">
                                      <p:cBhvr>
                                        <p:cTn id="26" dur="2000"/>
                                        <p:tgtEl>
                                          <p:spTgt spid="10"/>
                                        </p:tgtEl>
                                      </p:cBhvr>
                                    </p:animEffect>
                                  </p:childTnLst>
                                </p:cTn>
                              </p:par>
                              <p:par>
                                <p:cTn id="27" presetID="6" presetClass="entr" presetSubtype="16"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circle(in)">
                                      <p:cBhvr>
                                        <p:cTn id="29" dur="2000"/>
                                        <p:tgtEl>
                                          <p:spTgt spid="8"/>
                                        </p:tgtEl>
                                      </p:cBhvr>
                                    </p:animEffect>
                                  </p:childTnLst>
                                </p:cTn>
                              </p:par>
                              <p:par>
                                <p:cTn id="30" presetID="6" presetClass="entr" presetSubtype="16" fill="hold" grpId="0" nodeType="withEffect">
                                  <p:stCondLst>
                                    <p:cond delay="0"/>
                                  </p:stCondLst>
                                  <p:childTnLst>
                                    <p:set>
                                      <p:cBhvr>
                                        <p:cTn id="31" dur="1" fill="hold">
                                          <p:stCondLst>
                                            <p:cond delay="0"/>
                                          </p:stCondLst>
                                        </p:cTn>
                                        <p:tgtEl>
                                          <p:spTgt spid="31"/>
                                        </p:tgtEl>
                                        <p:attrNameLst>
                                          <p:attrName>style.visibility</p:attrName>
                                        </p:attrNameLst>
                                      </p:cBhvr>
                                      <p:to>
                                        <p:strVal val="visible"/>
                                      </p:to>
                                    </p:set>
                                    <p:animEffect transition="in" filter="circle(in)">
                                      <p:cBhvr>
                                        <p:cTn id="32" dur="2000"/>
                                        <p:tgtEl>
                                          <p:spTgt spid="31"/>
                                        </p:tgtEl>
                                      </p:cBhvr>
                                    </p:animEffect>
                                  </p:childTnLst>
                                </p:cTn>
                              </p:par>
                              <p:par>
                                <p:cTn id="33" presetID="6" presetClass="entr" presetSubtype="16" fill="hold" grpId="0" nodeType="withEffect">
                                  <p:stCondLst>
                                    <p:cond delay="0"/>
                                  </p:stCondLst>
                                  <p:childTnLst>
                                    <p:set>
                                      <p:cBhvr>
                                        <p:cTn id="34" dur="1" fill="hold">
                                          <p:stCondLst>
                                            <p:cond delay="0"/>
                                          </p:stCondLst>
                                        </p:cTn>
                                        <p:tgtEl>
                                          <p:spTgt spid="30"/>
                                        </p:tgtEl>
                                        <p:attrNameLst>
                                          <p:attrName>style.visibility</p:attrName>
                                        </p:attrNameLst>
                                      </p:cBhvr>
                                      <p:to>
                                        <p:strVal val="visible"/>
                                      </p:to>
                                    </p:set>
                                    <p:animEffect transition="in" filter="circle(in)">
                                      <p:cBhvr>
                                        <p:cTn id="35" dur="20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9" grpId="0">
        <p:bldAsOne/>
      </p:bldGraphic>
      <p:bldP spid="30" grpId="0"/>
      <p:bldP spid="31"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1197" y="93749"/>
            <a:ext cx="10963718" cy="1096962"/>
          </a:xfrm>
        </p:spPr>
        <p:txBody>
          <a:bodyPr/>
          <a:lstStyle/>
          <a:p>
            <a:r>
              <a:rPr lang="en-US" b="1" dirty="0">
                <a:latin typeface="Arial" panose="020B0604020202020204" pitchFamily="34" charset="0"/>
                <a:cs typeface="Arial" panose="020B0604020202020204" pitchFamily="34" charset="0"/>
              </a:rPr>
              <a:t>Root Cause Analysis Using the Fishbone </a:t>
            </a:r>
            <a:r>
              <a:rPr lang="en-US" b="1" dirty="0" smtClean="0">
                <a:latin typeface="Arial" panose="020B0604020202020204" pitchFamily="34" charset="0"/>
                <a:cs typeface="Arial" panose="020B0604020202020204" pitchFamily="34" charset="0"/>
              </a:rPr>
              <a:t>Model</a:t>
            </a:r>
            <a:br>
              <a:rPr lang="en-US" b="1" dirty="0" smtClean="0">
                <a:latin typeface="Arial" panose="020B0604020202020204" pitchFamily="34" charset="0"/>
                <a:cs typeface="Arial" panose="020B0604020202020204" pitchFamily="34" charset="0"/>
              </a:rPr>
            </a:br>
            <a:r>
              <a:rPr lang="en-US" sz="2000" b="1" dirty="0" smtClean="0">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(Ishikawa, 1968)</a:t>
            </a:r>
          </a:p>
        </p:txBody>
      </p:sp>
      <p:sp>
        <p:nvSpPr>
          <p:cNvPr id="6" name="Rectangle 5"/>
          <p:cNvSpPr/>
          <p:nvPr/>
        </p:nvSpPr>
        <p:spPr>
          <a:xfrm>
            <a:off x="195293" y="1325410"/>
            <a:ext cx="11996707" cy="738664"/>
          </a:xfrm>
          <a:prstGeom prst="rect">
            <a:avLst/>
          </a:prstGeom>
        </p:spPr>
        <p:txBody>
          <a:bodyPr wrap="square">
            <a:spAutoFit/>
          </a:bodyPr>
          <a:lstStyle/>
          <a:p>
            <a:pPr>
              <a:lnSpc>
                <a:spcPct val="150000"/>
              </a:lnSpc>
            </a:pPr>
            <a:r>
              <a:rPr lang="en-US" sz="1400" dirty="0">
                <a:latin typeface="Arial" panose="020B0604020202020204" pitchFamily="34" charset="0"/>
                <a:cs typeface="Arial" panose="020B0604020202020204" pitchFamily="34" charset="0"/>
              </a:rPr>
              <a:t>The Fishbone Model (Ishikawa, 1968) is used to uncover underlying reasons for a problem by grouping possible influences into </a:t>
            </a:r>
            <a:r>
              <a:rPr lang="en-US" sz="1400" dirty="0" err="1">
                <a:latin typeface="Arial" panose="020B0604020202020204" pitchFamily="34" charset="0"/>
                <a:cs typeface="Arial" panose="020B0604020202020204" pitchFamily="34" charset="0"/>
              </a:rPr>
              <a:t>organised</a:t>
            </a:r>
            <a:r>
              <a:rPr lang="en-US" sz="1400" dirty="0">
                <a:latin typeface="Arial" panose="020B0604020202020204" pitchFamily="34" charset="0"/>
                <a:cs typeface="Arial" panose="020B0604020202020204" pitchFamily="34" charset="0"/>
              </a:rPr>
              <a:t> categories. It offers a diagram that enables teams to break down, explore, and interpret the different elements that may be contributing to the issue.</a:t>
            </a:r>
            <a:endParaRPr lang="en-IN" sz="1400"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2"/>
          <a:stretch>
            <a:fillRect/>
          </a:stretch>
        </p:blipFill>
        <p:spPr>
          <a:xfrm>
            <a:off x="1973322" y="1948134"/>
            <a:ext cx="8934213" cy="4195266"/>
          </a:xfrm>
          <a:prstGeom prst="rect">
            <a:avLst/>
          </a:prstGeom>
        </p:spPr>
      </p:pic>
      <p:sp>
        <p:nvSpPr>
          <p:cNvPr id="8" name="Rectangle 7"/>
          <p:cNvSpPr/>
          <p:nvPr/>
        </p:nvSpPr>
        <p:spPr>
          <a:xfrm>
            <a:off x="1104899" y="2200973"/>
            <a:ext cx="1027845" cy="338554"/>
          </a:xfrm>
          <a:prstGeom prst="rect">
            <a:avLst/>
          </a:prstGeom>
        </p:spPr>
        <p:txBody>
          <a:bodyPr wrap="none">
            <a:spAutoFit/>
          </a:bodyPr>
          <a:lstStyle/>
          <a:p>
            <a:r>
              <a:rPr lang="en-IN" sz="1600" b="1" dirty="0" smtClean="0">
                <a:solidFill>
                  <a:srgbClr val="FF0000"/>
                </a:solidFill>
                <a:latin typeface="Arial" panose="020B0604020202020204" pitchFamily="34" charset="0"/>
                <a:cs typeface="Arial" panose="020B0604020202020204" pitchFamily="34" charset="0"/>
              </a:rPr>
              <a:t>1.People</a:t>
            </a:r>
            <a:endParaRPr lang="en-IN" sz="1600" b="1" dirty="0">
              <a:solidFill>
                <a:srgbClr val="FF0000"/>
              </a:solidFill>
              <a:latin typeface="Arial" panose="020B0604020202020204" pitchFamily="34" charset="0"/>
              <a:cs typeface="Arial" panose="020B0604020202020204" pitchFamily="34" charset="0"/>
            </a:endParaRPr>
          </a:p>
        </p:txBody>
      </p:sp>
      <p:sp>
        <p:nvSpPr>
          <p:cNvPr id="9" name="Rectangle 8"/>
          <p:cNvSpPr/>
          <p:nvPr/>
        </p:nvSpPr>
        <p:spPr>
          <a:xfrm>
            <a:off x="474618" y="2570305"/>
            <a:ext cx="4397828" cy="954107"/>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Limited cybersecurity awareness among NHS staff </a:t>
            </a:r>
            <a:endParaRPr lang="en-US" sz="1400" dirty="0" smtClean="0">
              <a:latin typeface="Arial" panose="020B0604020202020204" pitchFamily="34" charset="0"/>
              <a:cs typeface="Arial" panose="020B0604020202020204" pitchFamily="34" charset="0"/>
            </a:endParaRPr>
          </a:p>
          <a:p>
            <a:r>
              <a:rPr lang="en-US" sz="1400" dirty="0" smtClean="0">
                <a:latin typeface="Arial" panose="020B0604020202020204" pitchFamily="34" charset="0"/>
                <a:cs typeface="Arial" panose="020B0604020202020204" pitchFamily="34" charset="0"/>
              </a:rPr>
              <a:t>(</a:t>
            </a:r>
            <a:r>
              <a:rPr lang="en-US" sz="1400" dirty="0">
                <a:latin typeface="Arial" panose="020B0604020202020204" pitchFamily="34" charset="0"/>
                <a:cs typeface="Arial" panose="020B0604020202020204" pitchFamily="34" charset="0"/>
              </a:rPr>
              <a:t>Hasegawa et al., </a:t>
            </a:r>
            <a:r>
              <a:rPr lang="en-US" sz="1400" dirty="0" smtClean="0">
                <a:latin typeface="Arial" panose="020B0604020202020204" pitchFamily="34" charset="0"/>
                <a:cs typeface="Arial" panose="020B0604020202020204" pitchFamily="34" charset="0"/>
              </a:rPr>
              <a:t>2024)</a:t>
            </a:r>
          </a:p>
          <a:p>
            <a:r>
              <a:rPr lang="en-US" sz="1400" dirty="0" smtClean="0">
                <a:latin typeface="Arial" panose="020B0604020202020204" pitchFamily="34" charset="0"/>
                <a:cs typeface="Arial" panose="020B0604020202020204" pitchFamily="34" charset="0"/>
              </a:rPr>
              <a:t>Lack </a:t>
            </a:r>
            <a:r>
              <a:rPr lang="en-US" sz="1400" dirty="0">
                <a:latin typeface="Arial" panose="020B0604020202020204" pitchFamily="34" charset="0"/>
                <a:cs typeface="Arial" panose="020B0604020202020204" pitchFamily="34" charset="0"/>
              </a:rPr>
              <a:t>of training for responding to digital system failures (Hasegawa et al., 2024).</a:t>
            </a:r>
            <a:endParaRPr lang="en-IN" sz="1400" dirty="0">
              <a:latin typeface="Arial" panose="020B0604020202020204" pitchFamily="34" charset="0"/>
              <a:cs typeface="Arial" panose="020B0604020202020204" pitchFamily="34" charset="0"/>
            </a:endParaRPr>
          </a:p>
        </p:txBody>
      </p:sp>
      <p:sp>
        <p:nvSpPr>
          <p:cNvPr id="10" name="Rectangle 9"/>
          <p:cNvSpPr/>
          <p:nvPr/>
        </p:nvSpPr>
        <p:spPr>
          <a:xfrm>
            <a:off x="8441219" y="3037833"/>
            <a:ext cx="1380506" cy="338554"/>
          </a:xfrm>
          <a:prstGeom prst="rect">
            <a:avLst/>
          </a:prstGeom>
        </p:spPr>
        <p:txBody>
          <a:bodyPr wrap="none">
            <a:spAutoFit/>
          </a:bodyPr>
          <a:lstStyle/>
          <a:p>
            <a:r>
              <a:rPr lang="en-IN" sz="1600" b="1" dirty="0" smtClean="0">
                <a:solidFill>
                  <a:srgbClr val="FF0000"/>
                </a:solidFill>
                <a:latin typeface="Arial" panose="020B0604020202020204" pitchFamily="34" charset="0"/>
                <a:cs typeface="Arial" panose="020B0604020202020204" pitchFamily="34" charset="0"/>
              </a:rPr>
              <a:t>3.Processes</a:t>
            </a:r>
            <a:endParaRPr lang="en-IN" sz="1600" b="1" dirty="0">
              <a:solidFill>
                <a:srgbClr val="FF0000"/>
              </a:solidFill>
              <a:latin typeface="Arial" panose="020B0604020202020204" pitchFamily="34" charset="0"/>
              <a:cs typeface="Arial" panose="020B0604020202020204" pitchFamily="34" charset="0"/>
            </a:endParaRPr>
          </a:p>
        </p:txBody>
      </p:sp>
      <p:sp>
        <p:nvSpPr>
          <p:cNvPr id="11" name="Rectangle 10"/>
          <p:cNvSpPr/>
          <p:nvPr/>
        </p:nvSpPr>
        <p:spPr>
          <a:xfrm>
            <a:off x="8430645" y="3387906"/>
            <a:ext cx="3538961" cy="954107"/>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Inadequate contingency planning for IT outages (Milmo, 2022</a:t>
            </a:r>
            <a:r>
              <a:rPr lang="en-US" sz="1400" dirty="0" smtClean="0">
                <a:latin typeface="Arial" panose="020B0604020202020204" pitchFamily="34" charset="0"/>
                <a:cs typeface="Arial" panose="020B0604020202020204" pitchFamily="34" charset="0"/>
              </a:rPr>
              <a:t>).</a:t>
            </a:r>
          </a:p>
          <a:p>
            <a:r>
              <a:rPr lang="en-US" sz="1400" dirty="0" smtClean="0">
                <a:latin typeface="Arial" panose="020B0604020202020204" pitchFamily="34" charset="0"/>
                <a:cs typeface="Arial" panose="020B0604020202020204" pitchFamily="34" charset="0"/>
              </a:rPr>
              <a:t>Manual </a:t>
            </a:r>
            <a:r>
              <a:rPr lang="en-US" sz="1400" dirty="0">
                <a:latin typeface="Arial" panose="020B0604020202020204" pitchFamily="34" charset="0"/>
                <a:cs typeface="Arial" panose="020B0604020202020204" pitchFamily="34" charset="0"/>
              </a:rPr>
              <a:t>workflows not well-established, causing service delays (Milmo, 2022).</a:t>
            </a:r>
            <a:endParaRPr lang="en-IN" sz="1400" dirty="0">
              <a:latin typeface="Arial" panose="020B0604020202020204" pitchFamily="34" charset="0"/>
              <a:cs typeface="Arial" panose="020B0604020202020204" pitchFamily="34" charset="0"/>
            </a:endParaRPr>
          </a:p>
        </p:txBody>
      </p:sp>
      <p:sp>
        <p:nvSpPr>
          <p:cNvPr id="12" name="Rectangle 11"/>
          <p:cNvSpPr/>
          <p:nvPr/>
        </p:nvSpPr>
        <p:spPr>
          <a:xfrm>
            <a:off x="1102575" y="3554251"/>
            <a:ext cx="1490280" cy="338554"/>
          </a:xfrm>
          <a:prstGeom prst="rect">
            <a:avLst/>
          </a:prstGeom>
        </p:spPr>
        <p:txBody>
          <a:bodyPr wrap="none">
            <a:spAutoFit/>
          </a:bodyPr>
          <a:lstStyle/>
          <a:p>
            <a:r>
              <a:rPr lang="en-IN" sz="1600" b="1" dirty="0" smtClean="0">
                <a:solidFill>
                  <a:srgbClr val="FF0000"/>
                </a:solidFill>
                <a:latin typeface="Arial" panose="020B0604020202020204" pitchFamily="34" charset="0"/>
                <a:cs typeface="Arial" panose="020B0604020202020204" pitchFamily="34" charset="0"/>
              </a:rPr>
              <a:t>2.Technology</a:t>
            </a:r>
            <a:endParaRPr lang="en-IN" sz="1600" b="1" dirty="0">
              <a:solidFill>
                <a:srgbClr val="FF0000"/>
              </a:solidFill>
              <a:latin typeface="Arial" panose="020B0604020202020204" pitchFamily="34" charset="0"/>
              <a:cs typeface="Arial" panose="020B0604020202020204" pitchFamily="34" charset="0"/>
            </a:endParaRPr>
          </a:p>
        </p:txBody>
      </p:sp>
      <p:sp>
        <p:nvSpPr>
          <p:cNvPr id="13" name="Rectangle 12"/>
          <p:cNvSpPr/>
          <p:nvPr/>
        </p:nvSpPr>
        <p:spPr>
          <a:xfrm>
            <a:off x="474618" y="3937769"/>
            <a:ext cx="4348292" cy="954107"/>
          </a:xfrm>
          <a:prstGeom prst="rect">
            <a:avLst/>
          </a:prstGeom>
        </p:spPr>
        <p:txBody>
          <a:bodyPr wrap="square">
            <a:spAutoFit/>
          </a:bodyPr>
          <a:lstStyle/>
          <a:p>
            <a:r>
              <a:rPr lang="en-US" sz="1400" dirty="0" smtClean="0">
                <a:latin typeface="Arial" panose="020B0604020202020204" pitchFamily="34" charset="0"/>
                <a:cs typeface="Arial" panose="020B0604020202020204" pitchFamily="34" charset="0"/>
              </a:rPr>
              <a:t>Legacy IT infrastructure with insufficient updates (Milmo, 2022).</a:t>
            </a:r>
          </a:p>
          <a:p>
            <a:r>
              <a:rPr lang="en-US" sz="1400" dirty="0" smtClean="0">
                <a:latin typeface="Arial" panose="020B0604020202020204" pitchFamily="34" charset="0"/>
                <a:cs typeface="Arial" panose="020B0604020202020204" pitchFamily="34" charset="0"/>
              </a:rPr>
              <a:t>Inadequate network segmentation and endpoint protection (Weaver, 2024).</a:t>
            </a:r>
            <a:endParaRPr lang="en-IN" sz="1400" dirty="0">
              <a:latin typeface="Arial" panose="020B0604020202020204" pitchFamily="34" charset="0"/>
              <a:cs typeface="Arial" panose="020B0604020202020204" pitchFamily="34" charset="0"/>
            </a:endParaRPr>
          </a:p>
        </p:txBody>
      </p:sp>
      <p:sp>
        <p:nvSpPr>
          <p:cNvPr id="14" name="Rectangle 13"/>
          <p:cNvSpPr/>
          <p:nvPr/>
        </p:nvSpPr>
        <p:spPr>
          <a:xfrm>
            <a:off x="8366414" y="4470132"/>
            <a:ext cx="3526799" cy="338554"/>
          </a:xfrm>
          <a:prstGeom prst="rect">
            <a:avLst/>
          </a:prstGeom>
        </p:spPr>
        <p:txBody>
          <a:bodyPr wrap="none">
            <a:spAutoFit/>
          </a:bodyPr>
          <a:lstStyle/>
          <a:p>
            <a:r>
              <a:rPr lang="en-IN" sz="1600" b="1" dirty="0" smtClean="0">
                <a:solidFill>
                  <a:srgbClr val="FF0000"/>
                </a:solidFill>
                <a:latin typeface="Arial" panose="020B0604020202020204" pitchFamily="34" charset="0"/>
                <a:cs typeface="Arial" panose="020B0604020202020204" pitchFamily="34" charset="0"/>
              </a:rPr>
              <a:t>4. Suppliers / Vendor Management</a:t>
            </a:r>
            <a:endParaRPr lang="en-IN" sz="1600" b="1" dirty="0">
              <a:solidFill>
                <a:srgbClr val="FF0000"/>
              </a:solidFill>
              <a:latin typeface="Arial" panose="020B0604020202020204" pitchFamily="34" charset="0"/>
              <a:cs typeface="Arial" panose="020B0604020202020204" pitchFamily="34" charset="0"/>
            </a:endParaRPr>
          </a:p>
        </p:txBody>
      </p:sp>
      <p:sp>
        <p:nvSpPr>
          <p:cNvPr id="15" name="Rectangle 14"/>
          <p:cNvSpPr/>
          <p:nvPr/>
        </p:nvSpPr>
        <p:spPr>
          <a:xfrm>
            <a:off x="8398529" y="4767514"/>
            <a:ext cx="3603192" cy="954107"/>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Over-reliance on a single software supplier (Advanced) (</a:t>
            </a:r>
            <a:r>
              <a:rPr lang="en-US" sz="1400" dirty="0" err="1">
                <a:latin typeface="Arial" panose="020B0604020202020204" pitchFamily="34" charset="0"/>
                <a:cs typeface="Arial" panose="020B0604020202020204" pitchFamily="34" charset="0"/>
              </a:rPr>
              <a:t>Badshah</a:t>
            </a:r>
            <a:r>
              <a:rPr lang="en-US" sz="1400" dirty="0">
                <a:latin typeface="Arial" panose="020B0604020202020204" pitchFamily="34" charset="0"/>
                <a:cs typeface="Arial" panose="020B0604020202020204" pitchFamily="34" charset="0"/>
              </a:rPr>
              <a:t>, 2022</a:t>
            </a:r>
            <a:r>
              <a:rPr lang="en-US" sz="1400" dirty="0" smtClean="0">
                <a:latin typeface="Arial" panose="020B0604020202020204" pitchFamily="34" charset="0"/>
                <a:cs typeface="Arial" panose="020B0604020202020204" pitchFamily="34" charset="0"/>
              </a:rPr>
              <a:t>).</a:t>
            </a:r>
          </a:p>
          <a:p>
            <a:r>
              <a:rPr lang="en-US" sz="1400" dirty="0" smtClean="0">
                <a:latin typeface="Arial" panose="020B0604020202020204" pitchFamily="34" charset="0"/>
                <a:cs typeface="Arial" panose="020B0604020202020204" pitchFamily="34" charset="0"/>
              </a:rPr>
              <a:t>Limited </a:t>
            </a:r>
            <a:r>
              <a:rPr lang="en-US" sz="1400" dirty="0">
                <a:latin typeface="Arial" panose="020B0604020202020204" pitchFamily="34" charset="0"/>
                <a:cs typeface="Arial" panose="020B0604020202020204" pitchFamily="34" charset="0"/>
              </a:rPr>
              <a:t>monitoring of supplier cybersecurity practices (Weaver, 2024).</a:t>
            </a:r>
            <a:endParaRPr lang="en-IN" sz="1400" dirty="0">
              <a:latin typeface="Arial" panose="020B0604020202020204" pitchFamily="34" charset="0"/>
              <a:cs typeface="Arial" panose="020B0604020202020204" pitchFamily="34" charset="0"/>
            </a:endParaRPr>
          </a:p>
        </p:txBody>
      </p:sp>
      <p:sp>
        <p:nvSpPr>
          <p:cNvPr id="17" name="Rectangle 16"/>
          <p:cNvSpPr/>
          <p:nvPr/>
        </p:nvSpPr>
        <p:spPr>
          <a:xfrm>
            <a:off x="1102575" y="5059553"/>
            <a:ext cx="3448380" cy="338554"/>
          </a:xfrm>
          <a:prstGeom prst="rect">
            <a:avLst/>
          </a:prstGeom>
        </p:spPr>
        <p:txBody>
          <a:bodyPr wrap="none">
            <a:spAutoFit/>
          </a:bodyPr>
          <a:lstStyle/>
          <a:p>
            <a:r>
              <a:rPr lang="en-IN" sz="1600" b="1" dirty="0" smtClean="0">
                <a:solidFill>
                  <a:srgbClr val="FF0000"/>
                </a:solidFill>
                <a:latin typeface="Arial" panose="020B0604020202020204" pitchFamily="34" charset="0"/>
                <a:cs typeface="Arial" panose="020B0604020202020204" pitchFamily="34" charset="0"/>
              </a:rPr>
              <a:t>5. Environment / External Factors</a:t>
            </a:r>
            <a:endParaRPr lang="en-IN" sz="1600" b="1" dirty="0">
              <a:solidFill>
                <a:srgbClr val="FF0000"/>
              </a:solidFill>
              <a:latin typeface="Arial" panose="020B0604020202020204" pitchFamily="34" charset="0"/>
              <a:cs typeface="Arial" panose="020B0604020202020204" pitchFamily="34" charset="0"/>
            </a:endParaRPr>
          </a:p>
        </p:txBody>
      </p:sp>
      <p:sp>
        <p:nvSpPr>
          <p:cNvPr id="18" name="Rectangle 17"/>
          <p:cNvSpPr/>
          <p:nvPr/>
        </p:nvSpPr>
        <p:spPr>
          <a:xfrm>
            <a:off x="520839" y="5398107"/>
            <a:ext cx="4411703" cy="954107"/>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Rising global ransomware threats targeting healthcare systems (Hasegawa et al., 2024</a:t>
            </a:r>
            <a:r>
              <a:rPr lang="en-US" sz="1400" dirty="0" smtClean="0">
                <a:latin typeface="Arial" panose="020B0604020202020204" pitchFamily="34" charset="0"/>
                <a:cs typeface="Arial" panose="020B0604020202020204" pitchFamily="34" charset="0"/>
              </a:rPr>
              <a:t>).</a:t>
            </a:r>
          </a:p>
          <a:p>
            <a:r>
              <a:rPr lang="en-US" sz="1400" dirty="0" smtClean="0">
                <a:latin typeface="Arial" panose="020B0604020202020204" pitchFamily="34" charset="0"/>
                <a:cs typeface="Arial" panose="020B0604020202020204" pitchFamily="34" charset="0"/>
              </a:rPr>
              <a:t>Pressure </a:t>
            </a:r>
            <a:r>
              <a:rPr lang="en-US" sz="1400" dirty="0">
                <a:latin typeface="Arial" panose="020B0604020202020204" pitchFamily="34" charset="0"/>
                <a:cs typeface="Arial" panose="020B0604020202020204" pitchFamily="34" charset="0"/>
              </a:rPr>
              <a:t>on NHS services limiting capacity for proactive cybersecurity measures (Milmo, 2022).</a:t>
            </a:r>
            <a:endParaRPr lang="en-IN" sz="1400" dirty="0">
              <a:latin typeface="Arial" panose="020B0604020202020204" pitchFamily="34" charset="0"/>
              <a:cs typeface="Arial" panose="020B0604020202020204" pitchFamily="34" charset="0"/>
            </a:endParaRPr>
          </a:p>
        </p:txBody>
      </p:sp>
      <p:sp>
        <p:nvSpPr>
          <p:cNvPr id="19" name="Rectangle 18"/>
          <p:cNvSpPr/>
          <p:nvPr/>
        </p:nvSpPr>
        <p:spPr>
          <a:xfrm>
            <a:off x="4650357" y="6041502"/>
            <a:ext cx="7541643" cy="692497"/>
          </a:xfrm>
          <a:prstGeom prst="rect">
            <a:avLst/>
          </a:prstGeom>
        </p:spPr>
        <p:txBody>
          <a:bodyPr wrap="square">
            <a:spAutoFit/>
          </a:bodyPr>
          <a:lstStyle/>
          <a:p>
            <a:pPr algn="just"/>
            <a:r>
              <a:rPr lang="en-US" sz="1300" b="1" dirty="0" smtClean="0">
                <a:latin typeface="Arial" panose="020B0604020202020204" pitchFamily="34" charset="0"/>
                <a:cs typeface="Arial" panose="020B0604020202020204" pitchFamily="34" charset="0"/>
              </a:rPr>
              <a:t>Critical </a:t>
            </a:r>
            <a:r>
              <a:rPr lang="en-US" sz="1300" b="1" dirty="0">
                <a:latin typeface="Arial" panose="020B0604020202020204" pitchFamily="34" charset="0"/>
                <a:cs typeface="Arial" panose="020B0604020202020204" pitchFamily="34" charset="0"/>
              </a:rPr>
              <a:t>Insight: </a:t>
            </a:r>
            <a:r>
              <a:rPr lang="en-US" sz="1300" dirty="0">
                <a:latin typeface="Arial" panose="020B0604020202020204" pitchFamily="34" charset="0"/>
                <a:cs typeface="Arial" panose="020B0604020202020204" pitchFamily="34" charset="0"/>
              </a:rPr>
              <a:t>The 2022 NHS cyberattack was not merely a technological failure—it represented a system-wide breakdown in quality assurance where weaknesses across leadership, governance, technology, training, and communication protocols aligned to create catastrophic vulnerability.</a:t>
            </a:r>
          </a:p>
        </p:txBody>
      </p:sp>
    </p:spTree>
    <p:extLst>
      <p:ext uri="{BB962C8B-B14F-4D97-AF65-F5344CB8AC3E}">
        <p14:creationId xmlns:p14="http://schemas.microsoft.com/office/powerpoint/2010/main" val="2853788422"/>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circle(in)">
                                      <p:cBhvr>
                                        <p:cTn id="12" dur="20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7"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barn(inVertical)">
                                      <p:cBhvr>
                                        <p:cTn id="24" dur="500"/>
                                        <p:tgtEl>
                                          <p:spTgt spid="8"/>
                                        </p:tgtEl>
                                      </p:cBhvr>
                                    </p:animEffect>
                                  </p:childTnLst>
                                </p:cTn>
                              </p:par>
                              <p:par>
                                <p:cTn id="25" presetID="16" presetClass="entr" presetSubtype="21"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barn(inVertical)">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barn(inVertical)">
                                      <p:cBhvr>
                                        <p:cTn id="32" dur="500"/>
                                        <p:tgtEl>
                                          <p:spTgt spid="12"/>
                                        </p:tgtEl>
                                      </p:cBhvr>
                                    </p:animEffect>
                                  </p:childTnLst>
                                </p:cTn>
                              </p:par>
                              <p:par>
                                <p:cTn id="33" presetID="16" presetClass="entr" presetSubtype="21"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barn(inVertical)">
                                      <p:cBhvr>
                                        <p:cTn id="35" dur="500"/>
                                        <p:tgtEl>
                                          <p:spTgt spid="13"/>
                                        </p:tgtEl>
                                      </p:cBhvr>
                                    </p:animEffect>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grpId="0" nodeType="clickEffect">
                                  <p:stCondLst>
                                    <p:cond delay="0"/>
                                  </p:stCondLst>
                                  <p:childTnLst>
                                    <p:set>
                                      <p:cBhvr>
                                        <p:cTn id="39" dur="1" fill="hold">
                                          <p:stCondLst>
                                            <p:cond delay="0"/>
                                          </p:stCondLst>
                                        </p:cTn>
                                        <p:tgtEl>
                                          <p:spTgt spid="10"/>
                                        </p:tgtEl>
                                        <p:attrNameLst>
                                          <p:attrName>style.visibility</p:attrName>
                                        </p:attrNameLst>
                                      </p:cBhvr>
                                      <p:to>
                                        <p:strVal val="visible"/>
                                      </p:to>
                                    </p:set>
                                    <p:animEffect transition="in" filter="barn(inVertical)">
                                      <p:cBhvr>
                                        <p:cTn id="40" dur="500"/>
                                        <p:tgtEl>
                                          <p:spTgt spid="10"/>
                                        </p:tgtEl>
                                      </p:cBhvr>
                                    </p:animEffect>
                                  </p:childTnLst>
                                </p:cTn>
                              </p:par>
                              <p:par>
                                <p:cTn id="41" presetID="16" presetClass="entr" presetSubtype="21" fill="hold" grpId="0" nodeType="with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barn(inVertical)">
                                      <p:cBhvr>
                                        <p:cTn id="43" dur="500"/>
                                        <p:tgtEl>
                                          <p:spTgt spid="11"/>
                                        </p:tgtEl>
                                      </p:cBhvr>
                                    </p:animEffect>
                                  </p:childTnLst>
                                </p:cTn>
                              </p:par>
                            </p:childTnLst>
                          </p:cTn>
                        </p:par>
                      </p:childTnLst>
                    </p:cTn>
                  </p:par>
                  <p:par>
                    <p:cTn id="44" fill="hold">
                      <p:stCondLst>
                        <p:cond delay="indefinite"/>
                      </p:stCondLst>
                      <p:childTnLst>
                        <p:par>
                          <p:cTn id="45" fill="hold">
                            <p:stCondLst>
                              <p:cond delay="0"/>
                            </p:stCondLst>
                            <p:childTnLst>
                              <p:par>
                                <p:cTn id="46" presetID="16" presetClass="entr" presetSubtype="21" fill="hold" grpId="0" nodeType="clickEffect">
                                  <p:stCondLst>
                                    <p:cond delay="0"/>
                                  </p:stCondLst>
                                  <p:childTnLst>
                                    <p:set>
                                      <p:cBhvr>
                                        <p:cTn id="47" dur="1" fill="hold">
                                          <p:stCondLst>
                                            <p:cond delay="0"/>
                                          </p:stCondLst>
                                        </p:cTn>
                                        <p:tgtEl>
                                          <p:spTgt spid="14"/>
                                        </p:tgtEl>
                                        <p:attrNameLst>
                                          <p:attrName>style.visibility</p:attrName>
                                        </p:attrNameLst>
                                      </p:cBhvr>
                                      <p:to>
                                        <p:strVal val="visible"/>
                                      </p:to>
                                    </p:set>
                                    <p:animEffect transition="in" filter="barn(inVertical)">
                                      <p:cBhvr>
                                        <p:cTn id="48" dur="500"/>
                                        <p:tgtEl>
                                          <p:spTgt spid="14"/>
                                        </p:tgtEl>
                                      </p:cBhvr>
                                    </p:animEffect>
                                  </p:childTnLst>
                                </p:cTn>
                              </p:par>
                              <p:par>
                                <p:cTn id="49" presetID="16" presetClass="entr" presetSubtype="21" fill="hold" grpId="0" nodeType="withEffect">
                                  <p:stCondLst>
                                    <p:cond delay="0"/>
                                  </p:stCondLst>
                                  <p:childTnLst>
                                    <p:set>
                                      <p:cBhvr>
                                        <p:cTn id="50" dur="1" fill="hold">
                                          <p:stCondLst>
                                            <p:cond delay="0"/>
                                          </p:stCondLst>
                                        </p:cTn>
                                        <p:tgtEl>
                                          <p:spTgt spid="15"/>
                                        </p:tgtEl>
                                        <p:attrNameLst>
                                          <p:attrName>style.visibility</p:attrName>
                                        </p:attrNameLst>
                                      </p:cBhvr>
                                      <p:to>
                                        <p:strVal val="visible"/>
                                      </p:to>
                                    </p:set>
                                    <p:animEffect transition="in" filter="barn(inVertical)">
                                      <p:cBhvr>
                                        <p:cTn id="51" dur="500"/>
                                        <p:tgtEl>
                                          <p:spTgt spid="15"/>
                                        </p:tgtEl>
                                      </p:cBhvr>
                                    </p:animEffect>
                                  </p:childTnLst>
                                </p:cTn>
                              </p:par>
                            </p:childTnLst>
                          </p:cTn>
                        </p:par>
                      </p:childTnLst>
                    </p:cTn>
                  </p:par>
                  <p:par>
                    <p:cTn id="52" fill="hold">
                      <p:stCondLst>
                        <p:cond delay="indefinite"/>
                      </p:stCondLst>
                      <p:childTnLst>
                        <p:par>
                          <p:cTn id="53" fill="hold">
                            <p:stCondLst>
                              <p:cond delay="0"/>
                            </p:stCondLst>
                            <p:childTnLst>
                              <p:par>
                                <p:cTn id="54" presetID="16" presetClass="entr" presetSubtype="21" fill="hold" grpId="0" nodeType="clickEffect">
                                  <p:stCondLst>
                                    <p:cond delay="0"/>
                                  </p:stCondLst>
                                  <p:childTnLst>
                                    <p:set>
                                      <p:cBhvr>
                                        <p:cTn id="55" dur="1" fill="hold">
                                          <p:stCondLst>
                                            <p:cond delay="0"/>
                                          </p:stCondLst>
                                        </p:cTn>
                                        <p:tgtEl>
                                          <p:spTgt spid="18"/>
                                        </p:tgtEl>
                                        <p:attrNameLst>
                                          <p:attrName>style.visibility</p:attrName>
                                        </p:attrNameLst>
                                      </p:cBhvr>
                                      <p:to>
                                        <p:strVal val="visible"/>
                                      </p:to>
                                    </p:set>
                                    <p:animEffect transition="in" filter="barn(inVertical)">
                                      <p:cBhvr>
                                        <p:cTn id="56" dur="500"/>
                                        <p:tgtEl>
                                          <p:spTgt spid="18"/>
                                        </p:tgtEl>
                                      </p:cBhvr>
                                    </p:animEffect>
                                  </p:childTnLst>
                                </p:cTn>
                              </p:par>
                              <p:par>
                                <p:cTn id="57" presetID="16" presetClass="entr" presetSubtype="21" fill="hold" grpId="0" nodeType="withEffect">
                                  <p:stCondLst>
                                    <p:cond delay="0"/>
                                  </p:stCondLst>
                                  <p:childTnLst>
                                    <p:set>
                                      <p:cBhvr>
                                        <p:cTn id="58" dur="1" fill="hold">
                                          <p:stCondLst>
                                            <p:cond delay="0"/>
                                          </p:stCondLst>
                                        </p:cTn>
                                        <p:tgtEl>
                                          <p:spTgt spid="17"/>
                                        </p:tgtEl>
                                        <p:attrNameLst>
                                          <p:attrName>style.visibility</p:attrName>
                                        </p:attrNameLst>
                                      </p:cBhvr>
                                      <p:to>
                                        <p:strVal val="visible"/>
                                      </p:to>
                                    </p:set>
                                    <p:animEffect transition="in" filter="barn(inVertical)">
                                      <p:cBhvr>
                                        <p:cTn id="59" dur="500"/>
                                        <p:tgtEl>
                                          <p:spTgt spid="17"/>
                                        </p:tgtEl>
                                      </p:cBhvr>
                                    </p:animEffect>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grpId="0" nodeType="clickEffect">
                                  <p:stCondLst>
                                    <p:cond delay="0"/>
                                  </p:stCondLst>
                                  <p:childTnLst>
                                    <p:set>
                                      <p:cBhvr>
                                        <p:cTn id="63" dur="1" fill="hold">
                                          <p:stCondLst>
                                            <p:cond delay="0"/>
                                          </p:stCondLst>
                                        </p:cTn>
                                        <p:tgtEl>
                                          <p:spTgt spid="19"/>
                                        </p:tgtEl>
                                        <p:attrNameLst>
                                          <p:attrName>style.visibility</p:attrName>
                                        </p:attrNameLst>
                                      </p:cBhvr>
                                      <p:to>
                                        <p:strVal val="visible"/>
                                      </p:to>
                                    </p:set>
                                    <p:animEffect transition="in" filter="fade">
                                      <p:cBhvr>
                                        <p:cTn id="64" dur="1000"/>
                                        <p:tgtEl>
                                          <p:spTgt spid="19"/>
                                        </p:tgtEl>
                                      </p:cBhvr>
                                    </p:animEffect>
                                    <p:anim calcmode="lin" valueType="num">
                                      <p:cBhvr>
                                        <p:cTn id="65" dur="1000" fill="hold"/>
                                        <p:tgtEl>
                                          <p:spTgt spid="19"/>
                                        </p:tgtEl>
                                        <p:attrNameLst>
                                          <p:attrName>ppt_x</p:attrName>
                                        </p:attrNameLst>
                                      </p:cBhvr>
                                      <p:tavLst>
                                        <p:tav tm="0">
                                          <p:val>
                                            <p:strVal val="#ppt_x"/>
                                          </p:val>
                                        </p:tav>
                                        <p:tav tm="100000">
                                          <p:val>
                                            <p:strVal val="#ppt_x"/>
                                          </p:val>
                                        </p:tav>
                                      </p:tavLst>
                                    </p:anim>
                                    <p:anim calcmode="lin" valueType="num">
                                      <p:cBhvr>
                                        <p:cTn id="66"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9" grpId="0"/>
      <p:bldP spid="10" grpId="0"/>
      <p:bldP spid="11" grpId="0"/>
      <p:bldP spid="12" grpId="0"/>
      <p:bldP spid="13" grpId="0"/>
      <p:bldP spid="14" grpId="0"/>
      <p:bldP spid="15" grpId="0"/>
      <p:bldP spid="17" grpId="0"/>
      <p:bldP spid="18" grpId="0"/>
      <p:bldP spid="1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lstStyle/>
          <a:p>
            <a:endParaRPr lang="en-IN" dirty="0"/>
          </a:p>
        </p:txBody>
      </p:sp>
      <p:sp>
        <p:nvSpPr>
          <p:cNvPr id="4" name="Rectangle 3"/>
          <p:cNvSpPr/>
          <p:nvPr/>
        </p:nvSpPr>
        <p:spPr>
          <a:xfrm>
            <a:off x="0" y="0"/>
            <a:ext cx="12192000" cy="678180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IN"/>
          </a:p>
        </p:txBody>
      </p:sp>
      <p:pic>
        <p:nvPicPr>
          <p:cNvPr id="5" name="Picture 4"/>
          <p:cNvPicPr>
            <a:picLocks noChangeAspect="1"/>
          </p:cNvPicPr>
          <p:nvPr/>
        </p:nvPicPr>
        <p:blipFill rotWithShape="1">
          <a:blip r:embed="rId2"/>
          <a:srcRect b="6953"/>
          <a:stretch/>
        </p:blipFill>
        <p:spPr>
          <a:xfrm>
            <a:off x="3683000" y="509736"/>
            <a:ext cx="4597400" cy="5268764"/>
          </a:xfrm>
          <a:prstGeom prst="rect">
            <a:avLst/>
          </a:prstGeom>
          <a:ln>
            <a:noFill/>
          </a:ln>
          <a:effectLst>
            <a:softEdge rad="112500"/>
          </a:effectLst>
        </p:spPr>
      </p:pic>
    </p:spTree>
    <p:extLst>
      <p:ext uri="{BB962C8B-B14F-4D97-AF65-F5344CB8AC3E}">
        <p14:creationId xmlns:p14="http://schemas.microsoft.com/office/powerpoint/2010/main" val="877182521"/>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3" presetClass="exit" presetSubtype="32" fill="hold" grpId="0" nodeType="clickEffect">
                                  <p:stCondLst>
                                    <p:cond delay="0"/>
                                  </p:stCondLst>
                                  <p:childTnLst>
                                    <p:animEffect transition="out" filter="plus(out)">
                                      <p:cBhvr>
                                        <p:cTn id="6" dur="2000"/>
                                        <p:tgtEl>
                                          <p:spTgt spid="4"/>
                                        </p:tgtEl>
                                      </p:cBhvr>
                                    </p:animEffect>
                                    <p:set>
                                      <p:cBhvr>
                                        <p:cTn id="7" dur="1" fill="hold">
                                          <p:stCondLst>
                                            <p:cond delay="1999"/>
                                          </p:stCondLst>
                                        </p:cTn>
                                        <p:tgtEl>
                                          <p:spTgt spid="4"/>
                                        </p:tgtEl>
                                        <p:attrNameLst>
                                          <p:attrName>style.visibility</p:attrName>
                                        </p:attrNameLst>
                                      </p:cBhvr>
                                      <p:to>
                                        <p:strVal val="hidden"/>
                                      </p:to>
                                    </p:set>
                                  </p:childTnLst>
                                </p:cTn>
                              </p:par>
                              <p:par>
                                <p:cTn id="8" presetID="13" presetClass="exit" presetSubtype="32" fill="hold" nodeType="withEffect">
                                  <p:stCondLst>
                                    <p:cond delay="0"/>
                                  </p:stCondLst>
                                  <p:childTnLst>
                                    <p:animEffect transition="out" filter="plus(out)">
                                      <p:cBhvr>
                                        <p:cTn id="9" dur="2000"/>
                                        <p:tgtEl>
                                          <p:spTgt spid="5"/>
                                        </p:tgtEl>
                                      </p:cBhvr>
                                    </p:animEffect>
                                    <p:set>
                                      <p:cBhvr>
                                        <p:cTn id="10" dur="1" fill="hold">
                                          <p:stCondLst>
                                            <p:cond delay="1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p:cNvPicPr>
            <a:picLocks noChangeAspect="1"/>
          </p:cNvPicPr>
          <p:nvPr/>
        </p:nvPicPr>
        <p:blipFill>
          <a:blip r:embed="rId2"/>
          <a:stretch>
            <a:fillRect/>
          </a:stretch>
        </p:blipFill>
        <p:spPr>
          <a:xfrm>
            <a:off x="1135073" y="6273827"/>
            <a:ext cx="10853727" cy="578996"/>
          </a:xfrm>
          <a:prstGeom prst="rect">
            <a:avLst/>
          </a:prstGeom>
        </p:spPr>
      </p:pic>
      <p:sp>
        <p:nvSpPr>
          <p:cNvPr id="2" name="Title 1"/>
          <p:cNvSpPr>
            <a:spLocks noGrp="1"/>
          </p:cNvSpPr>
          <p:nvPr>
            <p:ph type="title"/>
          </p:nvPr>
        </p:nvSpPr>
        <p:spPr/>
        <p:txBody>
          <a:bodyPr/>
          <a:lstStyle/>
          <a:p>
            <a:r>
              <a:rPr lang="en-US" dirty="0" smtClean="0"/>
              <a:t> </a:t>
            </a:r>
            <a:endParaRPr lang="en-US" dirty="0"/>
          </a:p>
        </p:txBody>
      </p:sp>
      <p:sp>
        <p:nvSpPr>
          <p:cNvPr id="7" name="Rectangle 6"/>
          <p:cNvSpPr/>
          <p:nvPr/>
        </p:nvSpPr>
        <p:spPr>
          <a:xfrm>
            <a:off x="1053373" y="346630"/>
            <a:ext cx="10083736" cy="1107996"/>
          </a:xfrm>
          <a:prstGeom prst="rect">
            <a:avLst/>
          </a:prstGeom>
        </p:spPr>
        <p:txBody>
          <a:bodyPr wrap="square">
            <a:spAutoFit/>
          </a:bodyPr>
          <a:lstStyle/>
          <a:p>
            <a:r>
              <a:rPr lang="en-US" sz="2800" b="1" dirty="0">
                <a:latin typeface="Arial" panose="020B0604020202020204" pitchFamily="34" charset="0"/>
                <a:cs typeface="Arial" panose="020B0604020202020204" pitchFamily="34" charset="0"/>
              </a:rPr>
              <a:t>Root Cause Analysis: The 5 Whys </a:t>
            </a:r>
            <a:r>
              <a:rPr lang="en-US" sz="2800" b="1" dirty="0" smtClean="0">
                <a:latin typeface="Arial" panose="020B0604020202020204" pitchFamily="34" charset="0"/>
                <a:cs typeface="Arial" panose="020B0604020202020204" pitchFamily="34" charset="0"/>
              </a:rPr>
              <a:t>Technique </a:t>
            </a:r>
          </a:p>
          <a:p>
            <a:r>
              <a:rPr lang="en-US" sz="2000" b="1" dirty="0" err="1" smtClean="0">
                <a:latin typeface="Arial" panose="020B0604020202020204" pitchFamily="34" charset="0"/>
                <a:ea typeface="Inter Bold" pitchFamily="34" charset="-122"/>
                <a:cs typeface="Arial" panose="020B0604020202020204" pitchFamily="34" charset="0"/>
              </a:rPr>
              <a:t>Sakichi</a:t>
            </a:r>
            <a:r>
              <a:rPr lang="en-US" sz="2000" b="1" dirty="0" smtClean="0">
                <a:latin typeface="Arial" panose="020B0604020202020204" pitchFamily="34" charset="0"/>
                <a:ea typeface="Inter Bold" pitchFamily="34" charset="-122"/>
                <a:cs typeface="Arial" panose="020B0604020202020204" pitchFamily="34" charset="0"/>
              </a:rPr>
              <a:t> </a:t>
            </a:r>
            <a:r>
              <a:rPr lang="en-US" sz="2000" b="1" dirty="0">
                <a:latin typeface="Arial" panose="020B0604020202020204" pitchFamily="34" charset="0"/>
                <a:ea typeface="Inter Bold" pitchFamily="34" charset="-122"/>
                <a:cs typeface="Arial" panose="020B0604020202020204" pitchFamily="34" charset="0"/>
              </a:rPr>
              <a:t>Toyoda, 1950s</a:t>
            </a:r>
            <a:endParaRPr lang="en-US" sz="2000" dirty="0">
              <a:latin typeface="Arial" panose="020B0604020202020204" pitchFamily="34" charset="0"/>
              <a:cs typeface="Arial" panose="020B0604020202020204" pitchFamily="34" charset="0"/>
            </a:endParaRPr>
          </a:p>
          <a:p>
            <a:endParaRPr lang="en-US" dirty="0"/>
          </a:p>
        </p:txBody>
      </p:sp>
      <p:pic>
        <p:nvPicPr>
          <p:cNvPr id="8" name="Picture 7"/>
          <p:cNvPicPr>
            <a:picLocks noChangeAspect="1"/>
          </p:cNvPicPr>
          <p:nvPr/>
        </p:nvPicPr>
        <p:blipFill>
          <a:blip r:embed="rId2"/>
          <a:stretch>
            <a:fillRect/>
          </a:stretch>
        </p:blipFill>
        <p:spPr>
          <a:xfrm>
            <a:off x="1135074" y="1392021"/>
            <a:ext cx="10129157" cy="578996"/>
          </a:xfrm>
          <a:prstGeom prst="rect">
            <a:avLst/>
          </a:prstGeom>
        </p:spPr>
      </p:pic>
      <p:pic>
        <p:nvPicPr>
          <p:cNvPr id="9" name="Image 1" descr="preencoded.png"/>
          <p:cNvPicPr>
            <a:picLocks noChangeAspect="1"/>
          </p:cNvPicPr>
          <p:nvPr/>
        </p:nvPicPr>
        <p:blipFill>
          <a:blip r:embed="rId3"/>
          <a:stretch>
            <a:fillRect/>
          </a:stretch>
        </p:blipFill>
        <p:spPr>
          <a:xfrm>
            <a:off x="1224128" y="2101621"/>
            <a:ext cx="606334" cy="727655"/>
          </a:xfrm>
          <a:prstGeom prst="rect">
            <a:avLst/>
          </a:prstGeom>
        </p:spPr>
      </p:pic>
      <p:pic>
        <p:nvPicPr>
          <p:cNvPr id="10" name="Image 2" descr="preencoded.png"/>
          <p:cNvPicPr>
            <a:picLocks noChangeAspect="1"/>
          </p:cNvPicPr>
          <p:nvPr/>
        </p:nvPicPr>
        <p:blipFill>
          <a:blip r:embed="rId4"/>
          <a:stretch>
            <a:fillRect/>
          </a:stretch>
        </p:blipFill>
        <p:spPr>
          <a:xfrm>
            <a:off x="1224128" y="2946767"/>
            <a:ext cx="606334" cy="727655"/>
          </a:xfrm>
          <a:prstGeom prst="rect">
            <a:avLst/>
          </a:prstGeom>
        </p:spPr>
      </p:pic>
      <p:pic>
        <p:nvPicPr>
          <p:cNvPr id="11" name="Image 3" descr="preencoded.png"/>
          <p:cNvPicPr>
            <a:picLocks noChangeAspect="1"/>
          </p:cNvPicPr>
          <p:nvPr/>
        </p:nvPicPr>
        <p:blipFill>
          <a:blip r:embed="rId5"/>
          <a:stretch>
            <a:fillRect/>
          </a:stretch>
        </p:blipFill>
        <p:spPr>
          <a:xfrm>
            <a:off x="1224128" y="3789650"/>
            <a:ext cx="606334" cy="727655"/>
          </a:xfrm>
          <a:prstGeom prst="rect">
            <a:avLst/>
          </a:prstGeom>
        </p:spPr>
      </p:pic>
      <p:pic>
        <p:nvPicPr>
          <p:cNvPr id="12" name="Image 4" descr="preencoded.png"/>
          <p:cNvPicPr>
            <a:picLocks noChangeAspect="1"/>
          </p:cNvPicPr>
          <p:nvPr/>
        </p:nvPicPr>
        <p:blipFill>
          <a:blip r:embed="rId6"/>
          <a:stretch>
            <a:fillRect/>
          </a:stretch>
        </p:blipFill>
        <p:spPr>
          <a:xfrm>
            <a:off x="1224128" y="4632533"/>
            <a:ext cx="606334" cy="727655"/>
          </a:xfrm>
          <a:prstGeom prst="rect">
            <a:avLst/>
          </a:prstGeom>
        </p:spPr>
      </p:pic>
      <p:pic>
        <p:nvPicPr>
          <p:cNvPr id="13" name="Image 5" descr="preencoded.png"/>
          <p:cNvPicPr>
            <a:picLocks noChangeAspect="1"/>
          </p:cNvPicPr>
          <p:nvPr/>
        </p:nvPicPr>
        <p:blipFill>
          <a:blip r:embed="rId7"/>
          <a:stretch>
            <a:fillRect/>
          </a:stretch>
        </p:blipFill>
        <p:spPr>
          <a:xfrm>
            <a:off x="1224128" y="5508099"/>
            <a:ext cx="606334" cy="727655"/>
          </a:xfrm>
          <a:prstGeom prst="rect">
            <a:avLst/>
          </a:prstGeom>
        </p:spPr>
      </p:pic>
      <p:sp>
        <p:nvSpPr>
          <p:cNvPr id="14" name="Rectangle 13"/>
          <p:cNvSpPr/>
          <p:nvPr/>
        </p:nvSpPr>
        <p:spPr>
          <a:xfrm>
            <a:off x="1416061" y="1419909"/>
            <a:ext cx="9757850" cy="523220"/>
          </a:xfrm>
          <a:prstGeom prst="rect">
            <a:avLst/>
          </a:prstGeom>
        </p:spPr>
        <p:txBody>
          <a:bodyPr wrap="square">
            <a:spAutoFit/>
          </a:bodyPr>
          <a:lstStyle/>
          <a:p>
            <a:pPr algn="just"/>
            <a:r>
              <a:rPr lang="en-US" sz="1400" b="1" dirty="0">
                <a:solidFill>
                  <a:srgbClr val="000000"/>
                </a:solidFill>
                <a:latin typeface="Arial" panose="020B0604020202020204" pitchFamily="34" charset="0"/>
                <a:ea typeface="Inter" pitchFamily="34" charset="-122"/>
                <a:cs typeface="Arial" panose="020B0604020202020204" pitchFamily="34" charset="0"/>
              </a:rPr>
              <a:t>Problem Statement:</a:t>
            </a:r>
            <a:r>
              <a:rPr lang="en-US" sz="1400" dirty="0">
                <a:solidFill>
                  <a:srgbClr val="000000"/>
                </a:solidFill>
                <a:latin typeface="Arial" panose="020B0604020202020204" pitchFamily="34" charset="0"/>
                <a:ea typeface="Inter" pitchFamily="34" charset="-122"/>
                <a:cs typeface="Arial" panose="020B0604020202020204" pitchFamily="34" charset="0"/>
              </a:rPr>
              <a:t> </a:t>
            </a:r>
            <a:r>
              <a:rPr lang="en-US" sz="1400" dirty="0" smtClean="0">
                <a:latin typeface="Arial" panose="020B0604020202020204" pitchFamily="34" charset="0"/>
                <a:cs typeface="Arial" panose="020B0604020202020204" pitchFamily="34" charset="0"/>
              </a:rPr>
              <a:t>The </a:t>
            </a:r>
            <a:r>
              <a:rPr lang="en-US" sz="1400" dirty="0">
                <a:latin typeface="Arial" panose="020B0604020202020204" pitchFamily="34" charset="0"/>
                <a:cs typeface="Arial" panose="020B0604020202020204" pitchFamily="34" charset="0"/>
              </a:rPr>
              <a:t>2022 NHS cyberattack caused major service disruption and delayed patient care due to ransomware affecting IT systems (Milmo, 2022).</a:t>
            </a:r>
            <a:endParaRPr lang="en-IN" sz="1400" dirty="0">
              <a:latin typeface="Arial" panose="020B0604020202020204" pitchFamily="34" charset="0"/>
              <a:cs typeface="Arial" panose="020B0604020202020204" pitchFamily="34" charset="0"/>
            </a:endParaRPr>
          </a:p>
        </p:txBody>
      </p:sp>
      <p:pic>
        <p:nvPicPr>
          <p:cNvPr id="15" name="Image 0" descr="preencoded.png"/>
          <p:cNvPicPr>
            <a:picLocks noChangeAspect="1"/>
          </p:cNvPicPr>
          <p:nvPr/>
        </p:nvPicPr>
        <p:blipFill>
          <a:blip r:embed="rId8"/>
          <a:stretch>
            <a:fillRect/>
          </a:stretch>
        </p:blipFill>
        <p:spPr>
          <a:xfrm>
            <a:off x="1224128" y="1611547"/>
            <a:ext cx="198358" cy="158710"/>
          </a:xfrm>
          <a:prstGeom prst="rect">
            <a:avLst/>
          </a:prstGeom>
        </p:spPr>
      </p:pic>
      <p:sp>
        <p:nvSpPr>
          <p:cNvPr id="3" name="Rectangle 2"/>
          <p:cNvSpPr/>
          <p:nvPr/>
        </p:nvSpPr>
        <p:spPr>
          <a:xfrm>
            <a:off x="1830462" y="2093493"/>
            <a:ext cx="3627916" cy="338554"/>
          </a:xfrm>
          <a:prstGeom prst="rect">
            <a:avLst/>
          </a:prstGeom>
        </p:spPr>
        <p:txBody>
          <a:bodyPr wrap="none">
            <a:spAutoFit/>
          </a:bodyPr>
          <a:lstStyle/>
          <a:p>
            <a:r>
              <a:rPr lang="en-US" sz="1600" b="1" dirty="0" smtClean="0">
                <a:latin typeface="Arial" panose="020B0604020202020204" pitchFamily="34" charset="0"/>
                <a:cs typeface="Arial" panose="020B0604020202020204" pitchFamily="34" charset="0"/>
              </a:rPr>
              <a:t>Why were NHS services disrupted?</a:t>
            </a:r>
            <a:endParaRPr lang="en-IN" sz="1600" b="1" dirty="0">
              <a:latin typeface="Arial" panose="020B0604020202020204" pitchFamily="34" charset="0"/>
              <a:cs typeface="Arial" panose="020B0604020202020204" pitchFamily="34" charset="0"/>
            </a:endParaRPr>
          </a:p>
        </p:txBody>
      </p:sp>
      <p:sp>
        <p:nvSpPr>
          <p:cNvPr id="4" name="Rectangle 3"/>
          <p:cNvSpPr/>
          <p:nvPr/>
        </p:nvSpPr>
        <p:spPr>
          <a:xfrm>
            <a:off x="1830462" y="2301569"/>
            <a:ext cx="5141838" cy="523220"/>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Ransomware attack shut down IT systems and patient record access (BBC, 2022)</a:t>
            </a:r>
          </a:p>
        </p:txBody>
      </p:sp>
      <p:sp>
        <p:nvSpPr>
          <p:cNvPr id="5" name="Rectangle 4"/>
          <p:cNvSpPr/>
          <p:nvPr/>
        </p:nvSpPr>
        <p:spPr>
          <a:xfrm>
            <a:off x="1830462" y="2988052"/>
            <a:ext cx="3230372" cy="338554"/>
          </a:xfrm>
          <a:prstGeom prst="rect">
            <a:avLst/>
          </a:prstGeom>
        </p:spPr>
        <p:txBody>
          <a:bodyPr wrap="none">
            <a:spAutoFit/>
          </a:bodyPr>
          <a:lstStyle/>
          <a:p>
            <a:r>
              <a:rPr lang="en-IN" sz="1600" b="1" dirty="0">
                <a:latin typeface="Arial" panose="020B0604020202020204" pitchFamily="34" charset="0"/>
                <a:cs typeface="Arial" panose="020B0604020202020204" pitchFamily="34" charset="0"/>
              </a:rPr>
              <a:t>Why were systems vulnerable?</a:t>
            </a:r>
          </a:p>
        </p:txBody>
      </p:sp>
      <p:sp>
        <p:nvSpPr>
          <p:cNvPr id="6" name="Rectangle 5"/>
          <p:cNvSpPr/>
          <p:nvPr/>
        </p:nvSpPr>
        <p:spPr>
          <a:xfrm>
            <a:off x="1737264" y="3227523"/>
            <a:ext cx="5002138" cy="523220"/>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Outdated, unpatched legacy software exploited by attackers (</a:t>
            </a:r>
            <a:r>
              <a:rPr lang="en-US" sz="1400" dirty="0" err="1">
                <a:latin typeface="Arial" panose="020B0604020202020204" pitchFamily="34" charset="0"/>
                <a:cs typeface="Arial" panose="020B0604020202020204" pitchFamily="34" charset="0"/>
              </a:rPr>
              <a:t>Portela</a:t>
            </a:r>
            <a:r>
              <a:rPr lang="en-US" sz="1400" dirty="0">
                <a:latin typeface="Arial" panose="020B0604020202020204" pitchFamily="34" charset="0"/>
                <a:cs typeface="Arial" panose="020B0604020202020204" pitchFamily="34" charset="0"/>
              </a:rPr>
              <a:t> et al., 2023)</a:t>
            </a:r>
          </a:p>
        </p:txBody>
      </p:sp>
      <p:sp>
        <p:nvSpPr>
          <p:cNvPr id="16" name="Rectangle 15"/>
          <p:cNvSpPr/>
          <p:nvPr/>
        </p:nvSpPr>
        <p:spPr>
          <a:xfrm>
            <a:off x="1809313" y="3784145"/>
            <a:ext cx="3243196" cy="338554"/>
          </a:xfrm>
          <a:prstGeom prst="rect">
            <a:avLst/>
          </a:prstGeom>
        </p:spPr>
        <p:txBody>
          <a:bodyPr wrap="none">
            <a:spAutoFit/>
          </a:bodyPr>
          <a:lstStyle/>
          <a:p>
            <a:r>
              <a:rPr lang="en-IN" sz="1600" b="1" dirty="0">
                <a:latin typeface="Arial" panose="020B0604020202020204" pitchFamily="34" charset="0"/>
                <a:cs typeface="Arial" panose="020B0604020202020204" pitchFamily="34" charset="0"/>
              </a:rPr>
              <a:t>Why weren't systems updated?</a:t>
            </a:r>
          </a:p>
        </p:txBody>
      </p:sp>
      <p:sp>
        <p:nvSpPr>
          <p:cNvPr id="17" name="Rectangle 16"/>
          <p:cNvSpPr/>
          <p:nvPr/>
        </p:nvSpPr>
        <p:spPr>
          <a:xfrm>
            <a:off x="1809313" y="4062456"/>
            <a:ext cx="4930089" cy="523220"/>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Fragmented IT governance and inconsistent cybersecurity maintenance (Hasegawa et al., 2024)</a:t>
            </a:r>
          </a:p>
        </p:txBody>
      </p:sp>
      <p:sp>
        <p:nvSpPr>
          <p:cNvPr id="18" name="Rectangle 17"/>
          <p:cNvSpPr/>
          <p:nvPr/>
        </p:nvSpPr>
        <p:spPr>
          <a:xfrm>
            <a:off x="1830462" y="4658969"/>
            <a:ext cx="4815742" cy="338554"/>
          </a:xfrm>
          <a:prstGeom prst="rect">
            <a:avLst/>
          </a:prstGeom>
        </p:spPr>
        <p:txBody>
          <a:bodyPr wrap="none">
            <a:spAutoFit/>
          </a:bodyPr>
          <a:lstStyle/>
          <a:p>
            <a:r>
              <a:rPr lang="en-US" sz="1600" b="1" dirty="0">
                <a:latin typeface="Arial" panose="020B0604020202020204" pitchFamily="34" charset="0"/>
                <a:cs typeface="Arial" panose="020B0604020202020204" pitchFamily="34" charset="0"/>
              </a:rPr>
              <a:t>Why was cyber-risk management inconsistent?</a:t>
            </a:r>
          </a:p>
        </p:txBody>
      </p:sp>
      <p:sp>
        <p:nvSpPr>
          <p:cNvPr id="19" name="Rectangle 18"/>
          <p:cNvSpPr/>
          <p:nvPr/>
        </p:nvSpPr>
        <p:spPr>
          <a:xfrm>
            <a:off x="1830462" y="4869355"/>
            <a:ext cx="4722738" cy="605294"/>
          </a:xfrm>
          <a:prstGeom prst="rect">
            <a:avLst/>
          </a:prstGeom>
        </p:spPr>
        <p:txBody>
          <a:bodyPr wrap="square">
            <a:spAutoFit/>
          </a:bodyPr>
          <a:lstStyle/>
          <a:p>
            <a:pPr>
              <a:lnSpc>
                <a:spcPts val="1950"/>
              </a:lnSpc>
            </a:pPr>
            <a:r>
              <a:rPr lang="en-US" sz="1400" dirty="0">
                <a:solidFill>
                  <a:srgbClr val="000000"/>
                </a:solidFill>
                <a:latin typeface="Arial" panose="020B0604020202020204" pitchFamily="34" charset="0"/>
                <a:ea typeface="Inter" pitchFamily="34" charset="-122"/>
                <a:cs typeface="Arial" panose="020B0604020202020204" pitchFamily="34" charset="0"/>
              </a:rPr>
              <a:t>QA frameworks focused on clinical outcomes, not digital resilience (Moore et al., 2023)</a:t>
            </a:r>
            <a:endParaRPr lang="en-US" sz="1400" dirty="0">
              <a:latin typeface="Arial" panose="020B0604020202020204" pitchFamily="34" charset="0"/>
              <a:cs typeface="Arial" panose="020B0604020202020204" pitchFamily="34" charset="0"/>
            </a:endParaRPr>
          </a:p>
        </p:txBody>
      </p:sp>
      <p:sp>
        <p:nvSpPr>
          <p:cNvPr id="20" name="Rectangle 19"/>
          <p:cNvSpPr/>
          <p:nvPr/>
        </p:nvSpPr>
        <p:spPr>
          <a:xfrm>
            <a:off x="1809313" y="5560997"/>
            <a:ext cx="4509568" cy="338554"/>
          </a:xfrm>
          <a:prstGeom prst="rect">
            <a:avLst/>
          </a:prstGeom>
        </p:spPr>
        <p:txBody>
          <a:bodyPr wrap="none">
            <a:spAutoFit/>
          </a:bodyPr>
          <a:lstStyle/>
          <a:p>
            <a:r>
              <a:rPr lang="en-US" sz="1600" b="1" dirty="0">
                <a:latin typeface="Arial" panose="020B0604020202020204" pitchFamily="34" charset="0"/>
                <a:cs typeface="Arial" panose="020B0604020202020204" pitchFamily="34" charset="0"/>
              </a:rPr>
              <a:t>Why wasn't cybersecurity embedded in QA?</a:t>
            </a:r>
          </a:p>
        </p:txBody>
      </p:sp>
      <p:sp>
        <p:nvSpPr>
          <p:cNvPr id="23" name="Rectangle 22"/>
          <p:cNvSpPr/>
          <p:nvPr/>
        </p:nvSpPr>
        <p:spPr>
          <a:xfrm>
            <a:off x="1822013" y="5785324"/>
            <a:ext cx="4743887" cy="523220"/>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Leadership did not view cybersecurity as a patient safety priority, leading to underinvestment (</a:t>
            </a:r>
            <a:r>
              <a:rPr lang="en-US" sz="1400" dirty="0" err="1">
                <a:latin typeface="Arial" panose="020B0604020202020204" pitchFamily="34" charset="0"/>
                <a:cs typeface="Arial" panose="020B0604020202020204" pitchFamily="34" charset="0"/>
              </a:rPr>
              <a:t>Portela</a:t>
            </a:r>
            <a:r>
              <a:rPr lang="en-US" sz="1400" dirty="0">
                <a:latin typeface="Arial" panose="020B0604020202020204" pitchFamily="34" charset="0"/>
                <a:cs typeface="Arial" panose="020B0604020202020204" pitchFamily="34" charset="0"/>
              </a:rPr>
              <a:t> et al., 2023)</a:t>
            </a:r>
          </a:p>
        </p:txBody>
      </p:sp>
      <p:sp>
        <p:nvSpPr>
          <p:cNvPr id="24" name="Rectangle 23"/>
          <p:cNvSpPr/>
          <p:nvPr/>
        </p:nvSpPr>
        <p:spPr>
          <a:xfrm>
            <a:off x="1135074" y="6301715"/>
            <a:ext cx="10853726" cy="523220"/>
          </a:xfrm>
          <a:prstGeom prst="rect">
            <a:avLst/>
          </a:prstGeom>
        </p:spPr>
        <p:txBody>
          <a:bodyPr wrap="square">
            <a:spAutoFit/>
          </a:bodyPr>
          <a:lstStyle/>
          <a:p>
            <a:r>
              <a:rPr lang="en-US" sz="1400" b="1" dirty="0">
                <a:latin typeface="Arial" panose="020B0604020202020204" pitchFamily="34" charset="0"/>
                <a:cs typeface="Arial" panose="020B0604020202020204" pitchFamily="34" charset="0"/>
              </a:rPr>
              <a:t>Root Cause Identified: A system-wide Quality Assurance and Governance failure where cybersecurity and digital resilience were not integrated into patient safety and service quality frameworks.</a:t>
            </a:r>
          </a:p>
        </p:txBody>
      </p:sp>
      <p:sp>
        <p:nvSpPr>
          <p:cNvPr id="21" name="Rectangle 20"/>
          <p:cNvSpPr/>
          <p:nvPr/>
        </p:nvSpPr>
        <p:spPr>
          <a:xfrm>
            <a:off x="7252538" y="2077770"/>
            <a:ext cx="4379982" cy="1169551"/>
          </a:xfrm>
          <a:prstGeom prst="rect">
            <a:avLst/>
          </a:prstGeom>
        </p:spPr>
        <p:txBody>
          <a:bodyPr wrap="square">
            <a:spAutoFit/>
          </a:bodyPr>
          <a:lstStyle/>
          <a:p>
            <a:pPr marL="285750" indent="-285750" algn="just">
              <a:buFont typeface="Wingdings" panose="05000000000000000000" pitchFamily="2" charset="2"/>
              <a:buChar char="Ø"/>
            </a:pPr>
            <a:r>
              <a:rPr lang="en-US" sz="1400" dirty="0" smtClean="0">
                <a:latin typeface="Arial" panose="020B0604020202020204" pitchFamily="34" charset="0"/>
                <a:cs typeface="Arial" panose="020B0604020202020204" pitchFamily="34" charset="0"/>
              </a:rPr>
              <a:t>The 5 Whys is a structured problem- solving techniques that investigate cause and effect by repeatedly asking Why? – usually five times to move past surface issues and uncovers the true root cause of a problem.</a:t>
            </a:r>
            <a:endParaRPr lang="en-US" sz="1400" dirty="0">
              <a:latin typeface="Arial" panose="020B0604020202020204" pitchFamily="34" charset="0"/>
              <a:cs typeface="Arial" panose="020B0604020202020204" pitchFamily="34" charset="0"/>
            </a:endParaRPr>
          </a:p>
        </p:txBody>
      </p:sp>
      <p:pic>
        <p:nvPicPr>
          <p:cNvPr id="25" name="Content Placeholder 4">
            <a:extLst>
              <a:ext uri="{FF2B5EF4-FFF2-40B4-BE49-F238E27FC236}">
                <a16:creationId xmlns:a16="http://schemas.microsoft.com/office/drawing/2014/main" id="{70782685-D8BD-201F-7EC4-C647E0BF90BA}"/>
              </a:ext>
            </a:extLst>
          </p:cNvPr>
          <p:cNvPicPr>
            <a:picLocks noGrp="1" noChangeAspect="1"/>
          </p:cNvPicPr>
          <p:nvPr>
            <p:ph idx="1"/>
          </p:nvPr>
        </p:nvPicPr>
        <p:blipFill>
          <a:blip r:embed="rId9"/>
          <a:stretch>
            <a:fillRect/>
          </a:stretch>
        </p:blipFill>
        <p:spPr>
          <a:xfrm>
            <a:off x="7785212" y="3451239"/>
            <a:ext cx="3351897" cy="2618670"/>
          </a:xfrm>
          <a:prstGeom prst="rect">
            <a:avLst/>
          </a:prstGeom>
        </p:spPr>
      </p:pic>
    </p:spTree>
    <p:extLst>
      <p:ext uri="{BB962C8B-B14F-4D97-AF65-F5344CB8AC3E}">
        <p14:creationId xmlns:p14="http://schemas.microsoft.com/office/powerpoint/2010/main" val="4224509479"/>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1000"/>
                                        <p:tgtEl>
                                          <p:spTgt spid="14"/>
                                        </p:tgtEl>
                                      </p:cBhvr>
                                    </p:animEffect>
                                    <p:anim calcmode="lin" valueType="num">
                                      <p:cBhvr>
                                        <p:cTn id="13" dur="1000" fill="hold"/>
                                        <p:tgtEl>
                                          <p:spTgt spid="14"/>
                                        </p:tgtEl>
                                        <p:attrNameLst>
                                          <p:attrName>ppt_x</p:attrName>
                                        </p:attrNameLst>
                                      </p:cBhvr>
                                      <p:tavLst>
                                        <p:tav tm="0">
                                          <p:val>
                                            <p:strVal val="#ppt_x"/>
                                          </p:val>
                                        </p:tav>
                                        <p:tav tm="100000">
                                          <p:val>
                                            <p:strVal val="#ppt_x"/>
                                          </p:val>
                                        </p:tav>
                                      </p:tavLst>
                                    </p:anim>
                                    <p:anim calcmode="lin" valueType="num">
                                      <p:cBhvr>
                                        <p:cTn id="14" dur="1000" fill="hold"/>
                                        <p:tgtEl>
                                          <p:spTgt spid="14"/>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1000"/>
                                        <p:tgtEl>
                                          <p:spTgt spid="15"/>
                                        </p:tgtEl>
                                      </p:cBhvr>
                                    </p:animEffect>
                                    <p:anim calcmode="lin" valueType="num">
                                      <p:cBhvr>
                                        <p:cTn id="18" dur="1000" fill="hold"/>
                                        <p:tgtEl>
                                          <p:spTgt spid="15"/>
                                        </p:tgtEl>
                                        <p:attrNameLst>
                                          <p:attrName>ppt_x</p:attrName>
                                        </p:attrNameLst>
                                      </p:cBhvr>
                                      <p:tavLst>
                                        <p:tav tm="0">
                                          <p:val>
                                            <p:strVal val="#ppt_x"/>
                                          </p:val>
                                        </p:tav>
                                        <p:tav tm="100000">
                                          <p:val>
                                            <p:strVal val="#ppt_x"/>
                                          </p:val>
                                        </p:tav>
                                      </p:tavLst>
                                    </p:anim>
                                    <p:anim calcmode="lin" valueType="num">
                                      <p:cBhvr>
                                        <p:cTn id="19" dur="1000" fill="hold"/>
                                        <p:tgtEl>
                                          <p:spTgt spid="15"/>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1000"/>
                                        <p:tgtEl>
                                          <p:spTgt spid="8"/>
                                        </p:tgtEl>
                                      </p:cBhvr>
                                    </p:animEffect>
                                    <p:anim calcmode="lin" valueType="num">
                                      <p:cBhvr>
                                        <p:cTn id="23" dur="1000" fill="hold"/>
                                        <p:tgtEl>
                                          <p:spTgt spid="8"/>
                                        </p:tgtEl>
                                        <p:attrNameLst>
                                          <p:attrName>ppt_x</p:attrName>
                                        </p:attrNameLst>
                                      </p:cBhvr>
                                      <p:tavLst>
                                        <p:tav tm="0">
                                          <p:val>
                                            <p:strVal val="#ppt_x"/>
                                          </p:val>
                                        </p:tav>
                                        <p:tav tm="100000">
                                          <p:val>
                                            <p:strVal val="#ppt_x"/>
                                          </p:val>
                                        </p:tav>
                                      </p:tavLst>
                                    </p:anim>
                                    <p:anim calcmode="lin" valueType="num">
                                      <p:cBhvr>
                                        <p:cTn id="2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3"/>
                                        </p:tgtEl>
                                        <p:attrNameLst>
                                          <p:attrName>style.visibility</p:attrName>
                                        </p:attrNameLst>
                                      </p:cBhvr>
                                      <p:to>
                                        <p:strVal val="visible"/>
                                      </p:to>
                                    </p:set>
                                    <p:animEffect transition="in" filter="wipe(down)">
                                      <p:cBhvr>
                                        <p:cTn id="29" dur="500"/>
                                        <p:tgtEl>
                                          <p:spTgt spid="3"/>
                                        </p:tgtEl>
                                      </p:cBhvr>
                                    </p:animEffect>
                                  </p:childTnLst>
                                </p:cTn>
                              </p:par>
                              <p:par>
                                <p:cTn id="30" presetID="22" presetClass="entr" presetSubtype="4" fill="hold" grpId="0" nodeType="with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wipe(down)">
                                      <p:cBhvr>
                                        <p:cTn id="32" dur="500"/>
                                        <p:tgtEl>
                                          <p:spTgt spid="4"/>
                                        </p:tgtEl>
                                      </p:cBhvr>
                                    </p:animEffect>
                                  </p:childTnLst>
                                </p:cTn>
                              </p:par>
                              <p:par>
                                <p:cTn id="33" presetID="22" presetClass="entr" presetSubtype="4" fill="hold" nodeType="with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wipe(down)">
                                      <p:cBhvr>
                                        <p:cTn id="35" dur="500"/>
                                        <p:tgtEl>
                                          <p:spTgt spid="9"/>
                                        </p:tgtEl>
                                      </p:cBhvr>
                                    </p:animEffect>
                                  </p:childTnLst>
                                </p:cTn>
                              </p:par>
                              <p:par>
                                <p:cTn id="36" presetID="22" presetClass="entr" presetSubtype="4" fill="hold" nodeType="withEffect">
                                  <p:stCondLst>
                                    <p:cond delay="0"/>
                                  </p:stCondLst>
                                  <p:childTnLst>
                                    <p:set>
                                      <p:cBhvr>
                                        <p:cTn id="37" dur="1" fill="hold">
                                          <p:stCondLst>
                                            <p:cond delay="0"/>
                                          </p:stCondLst>
                                        </p:cTn>
                                        <p:tgtEl>
                                          <p:spTgt spid="10"/>
                                        </p:tgtEl>
                                        <p:attrNameLst>
                                          <p:attrName>style.visibility</p:attrName>
                                        </p:attrNameLst>
                                      </p:cBhvr>
                                      <p:to>
                                        <p:strVal val="visible"/>
                                      </p:to>
                                    </p:set>
                                    <p:animEffect transition="in" filter="wipe(down)">
                                      <p:cBhvr>
                                        <p:cTn id="38" dur="500"/>
                                        <p:tgtEl>
                                          <p:spTgt spid="10"/>
                                        </p:tgtEl>
                                      </p:cBhvr>
                                    </p:animEffect>
                                  </p:childTnLst>
                                </p:cTn>
                              </p:par>
                              <p:par>
                                <p:cTn id="39" presetID="22" presetClass="entr" presetSubtype="4" fill="hold" grpId="0" nodeType="withEffect">
                                  <p:stCondLst>
                                    <p:cond delay="0"/>
                                  </p:stCondLst>
                                  <p:childTnLst>
                                    <p:set>
                                      <p:cBhvr>
                                        <p:cTn id="40" dur="1" fill="hold">
                                          <p:stCondLst>
                                            <p:cond delay="0"/>
                                          </p:stCondLst>
                                        </p:cTn>
                                        <p:tgtEl>
                                          <p:spTgt spid="5"/>
                                        </p:tgtEl>
                                        <p:attrNameLst>
                                          <p:attrName>style.visibility</p:attrName>
                                        </p:attrNameLst>
                                      </p:cBhvr>
                                      <p:to>
                                        <p:strVal val="visible"/>
                                      </p:to>
                                    </p:set>
                                    <p:animEffect transition="in" filter="wipe(down)">
                                      <p:cBhvr>
                                        <p:cTn id="41" dur="500"/>
                                        <p:tgtEl>
                                          <p:spTgt spid="5"/>
                                        </p:tgtEl>
                                      </p:cBhvr>
                                    </p:animEffect>
                                  </p:childTnLst>
                                </p:cTn>
                              </p:par>
                              <p:par>
                                <p:cTn id="42" presetID="22" presetClass="entr" presetSubtype="4" fill="hold" grpId="0" nodeType="withEffect">
                                  <p:stCondLst>
                                    <p:cond delay="0"/>
                                  </p:stCondLst>
                                  <p:childTnLst>
                                    <p:set>
                                      <p:cBhvr>
                                        <p:cTn id="43" dur="1" fill="hold">
                                          <p:stCondLst>
                                            <p:cond delay="0"/>
                                          </p:stCondLst>
                                        </p:cTn>
                                        <p:tgtEl>
                                          <p:spTgt spid="6"/>
                                        </p:tgtEl>
                                        <p:attrNameLst>
                                          <p:attrName>style.visibility</p:attrName>
                                        </p:attrNameLst>
                                      </p:cBhvr>
                                      <p:to>
                                        <p:strVal val="visible"/>
                                      </p:to>
                                    </p:set>
                                    <p:animEffect transition="in" filter="wipe(down)">
                                      <p:cBhvr>
                                        <p:cTn id="44" dur="500"/>
                                        <p:tgtEl>
                                          <p:spTgt spid="6"/>
                                        </p:tgtEl>
                                      </p:cBhvr>
                                    </p:animEffect>
                                  </p:childTnLst>
                                </p:cTn>
                              </p:par>
                              <p:par>
                                <p:cTn id="45" presetID="22" presetClass="entr" presetSubtype="4" fill="hold" nodeType="with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wipe(down)">
                                      <p:cBhvr>
                                        <p:cTn id="47" dur="500"/>
                                        <p:tgtEl>
                                          <p:spTgt spid="11"/>
                                        </p:tgtEl>
                                      </p:cBhvr>
                                    </p:animEffect>
                                  </p:childTnLst>
                                </p:cTn>
                              </p:par>
                              <p:par>
                                <p:cTn id="48" presetID="22" presetClass="entr" presetSubtype="4" fill="hold" grpId="0" nodeType="withEffect">
                                  <p:stCondLst>
                                    <p:cond delay="0"/>
                                  </p:stCondLst>
                                  <p:childTnLst>
                                    <p:set>
                                      <p:cBhvr>
                                        <p:cTn id="49" dur="1" fill="hold">
                                          <p:stCondLst>
                                            <p:cond delay="0"/>
                                          </p:stCondLst>
                                        </p:cTn>
                                        <p:tgtEl>
                                          <p:spTgt spid="16"/>
                                        </p:tgtEl>
                                        <p:attrNameLst>
                                          <p:attrName>style.visibility</p:attrName>
                                        </p:attrNameLst>
                                      </p:cBhvr>
                                      <p:to>
                                        <p:strVal val="visible"/>
                                      </p:to>
                                    </p:set>
                                    <p:animEffect transition="in" filter="wipe(down)">
                                      <p:cBhvr>
                                        <p:cTn id="50" dur="500"/>
                                        <p:tgtEl>
                                          <p:spTgt spid="16"/>
                                        </p:tgtEl>
                                      </p:cBhvr>
                                    </p:animEffect>
                                  </p:childTnLst>
                                </p:cTn>
                              </p:par>
                              <p:par>
                                <p:cTn id="51" presetID="22" presetClass="entr" presetSubtype="4" fill="hold" grpId="0" nodeType="withEffect">
                                  <p:stCondLst>
                                    <p:cond delay="0"/>
                                  </p:stCondLst>
                                  <p:childTnLst>
                                    <p:set>
                                      <p:cBhvr>
                                        <p:cTn id="52" dur="1" fill="hold">
                                          <p:stCondLst>
                                            <p:cond delay="0"/>
                                          </p:stCondLst>
                                        </p:cTn>
                                        <p:tgtEl>
                                          <p:spTgt spid="17"/>
                                        </p:tgtEl>
                                        <p:attrNameLst>
                                          <p:attrName>style.visibility</p:attrName>
                                        </p:attrNameLst>
                                      </p:cBhvr>
                                      <p:to>
                                        <p:strVal val="visible"/>
                                      </p:to>
                                    </p:set>
                                    <p:animEffect transition="in" filter="wipe(down)">
                                      <p:cBhvr>
                                        <p:cTn id="53" dur="500"/>
                                        <p:tgtEl>
                                          <p:spTgt spid="17"/>
                                        </p:tgtEl>
                                      </p:cBhvr>
                                    </p:animEffect>
                                  </p:childTnLst>
                                </p:cTn>
                              </p:par>
                              <p:par>
                                <p:cTn id="54" presetID="22" presetClass="entr" presetSubtype="4" fill="hold" nodeType="withEffect">
                                  <p:stCondLst>
                                    <p:cond delay="0"/>
                                  </p:stCondLst>
                                  <p:childTnLst>
                                    <p:set>
                                      <p:cBhvr>
                                        <p:cTn id="55" dur="1" fill="hold">
                                          <p:stCondLst>
                                            <p:cond delay="0"/>
                                          </p:stCondLst>
                                        </p:cTn>
                                        <p:tgtEl>
                                          <p:spTgt spid="12"/>
                                        </p:tgtEl>
                                        <p:attrNameLst>
                                          <p:attrName>style.visibility</p:attrName>
                                        </p:attrNameLst>
                                      </p:cBhvr>
                                      <p:to>
                                        <p:strVal val="visible"/>
                                      </p:to>
                                    </p:set>
                                    <p:animEffect transition="in" filter="wipe(down)">
                                      <p:cBhvr>
                                        <p:cTn id="56" dur="500"/>
                                        <p:tgtEl>
                                          <p:spTgt spid="12"/>
                                        </p:tgtEl>
                                      </p:cBhvr>
                                    </p:animEffect>
                                  </p:childTnLst>
                                </p:cTn>
                              </p:par>
                              <p:par>
                                <p:cTn id="57" presetID="22" presetClass="entr" presetSubtype="4" fill="hold" grpId="0" nodeType="withEffect">
                                  <p:stCondLst>
                                    <p:cond delay="0"/>
                                  </p:stCondLst>
                                  <p:childTnLst>
                                    <p:set>
                                      <p:cBhvr>
                                        <p:cTn id="58" dur="1" fill="hold">
                                          <p:stCondLst>
                                            <p:cond delay="0"/>
                                          </p:stCondLst>
                                        </p:cTn>
                                        <p:tgtEl>
                                          <p:spTgt spid="18"/>
                                        </p:tgtEl>
                                        <p:attrNameLst>
                                          <p:attrName>style.visibility</p:attrName>
                                        </p:attrNameLst>
                                      </p:cBhvr>
                                      <p:to>
                                        <p:strVal val="visible"/>
                                      </p:to>
                                    </p:set>
                                    <p:animEffect transition="in" filter="wipe(down)">
                                      <p:cBhvr>
                                        <p:cTn id="59" dur="500"/>
                                        <p:tgtEl>
                                          <p:spTgt spid="18"/>
                                        </p:tgtEl>
                                      </p:cBhvr>
                                    </p:animEffect>
                                  </p:childTnLst>
                                </p:cTn>
                              </p:par>
                              <p:par>
                                <p:cTn id="60" presetID="22" presetClass="entr" presetSubtype="4" fill="hold" grpId="0" nodeType="withEffect">
                                  <p:stCondLst>
                                    <p:cond delay="0"/>
                                  </p:stCondLst>
                                  <p:childTnLst>
                                    <p:set>
                                      <p:cBhvr>
                                        <p:cTn id="61" dur="1" fill="hold">
                                          <p:stCondLst>
                                            <p:cond delay="0"/>
                                          </p:stCondLst>
                                        </p:cTn>
                                        <p:tgtEl>
                                          <p:spTgt spid="19"/>
                                        </p:tgtEl>
                                        <p:attrNameLst>
                                          <p:attrName>style.visibility</p:attrName>
                                        </p:attrNameLst>
                                      </p:cBhvr>
                                      <p:to>
                                        <p:strVal val="visible"/>
                                      </p:to>
                                    </p:set>
                                    <p:animEffect transition="in" filter="wipe(down)">
                                      <p:cBhvr>
                                        <p:cTn id="62" dur="500"/>
                                        <p:tgtEl>
                                          <p:spTgt spid="19"/>
                                        </p:tgtEl>
                                      </p:cBhvr>
                                    </p:animEffect>
                                  </p:childTnLst>
                                </p:cTn>
                              </p:par>
                              <p:par>
                                <p:cTn id="63" presetID="22" presetClass="entr" presetSubtype="4" fill="hold" nodeType="withEffect">
                                  <p:stCondLst>
                                    <p:cond delay="0"/>
                                  </p:stCondLst>
                                  <p:childTnLst>
                                    <p:set>
                                      <p:cBhvr>
                                        <p:cTn id="64" dur="1" fill="hold">
                                          <p:stCondLst>
                                            <p:cond delay="0"/>
                                          </p:stCondLst>
                                        </p:cTn>
                                        <p:tgtEl>
                                          <p:spTgt spid="13"/>
                                        </p:tgtEl>
                                        <p:attrNameLst>
                                          <p:attrName>style.visibility</p:attrName>
                                        </p:attrNameLst>
                                      </p:cBhvr>
                                      <p:to>
                                        <p:strVal val="visible"/>
                                      </p:to>
                                    </p:set>
                                    <p:animEffect transition="in" filter="wipe(down)">
                                      <p:cBhvr>
                                        <p:cTn id="65" dur="500"/>
                                        <p:tgtEl>
                                          <p:spTgt spid="13"/>
                                        </p:tgtEl>
                                      </p:cBhvr>
                                    </p:animEffect>
                                  </p:childTnLst>
                                </p:cTn>
                              </p:par>
                              <p:par>
                                <p:cTn id="66" presetID="22" presetClass="entr" presetSubtype="4" fill="hold" grpId="0" nodeType="withEffect">
                                  <p:stCondLst>
                                    <p:cond delay="0"/>
                                  </p:stCondLst>
                                  <p:childTnLst>
                                    <p:set>
                                      <p:cBhvr>
                                        <p:cTn id="67" dur="1" fill="hold">
                                          <p:stCondLst>
                                            <p:cond delay="0"/>
                                          </p:stCondLst>
                                        </p:cTn>
                                        <p:tgtEl>
                                          <p:spTgt spid="20"/>
                                        </p:tgtEl>
                                        <p:attrNameLst>
                                          <p:attrName>style.visibility</p:attrName>
                                        </p:attrNameLst>
                                      </p:cBhvr>
                                      <p:to>
                                        <p:strVal val="visible"/>
                                      </p:to>
                                    </p:set>
                                    <p:animEffect transition="in" filter="wipe(down)">
                                      <p:cBhvr>
                                        <p:cTn id="68" dur="500"/>
                                        <p:tgtEl>
                                          <p:spTgt spid="20"/>
                                        </p:tgtEl>
                                      </p:cBhvr>
                                    </p:animEffect>
                                  </p:childTnLst>
                                </p:cTn>
                              </p:par>
                              <p:par>
                                <p:cTn id="69" presetID="22" presetClass="entr" presetSubtype="4" fill="hold" grpId="0" nodeType="withEffect">
                                  <p:stCondLst>
                                    <p:cond delay="0"/>
                                  </p:stCondLst>
                                  <p:childTnLst>
                                    <p:set>
                                      <p:cBhvr>
                                        <p:cTn id="70" dur="1" fill="hold">
                                          <p:stCondLst>
                                            <p:cond delay="0"/>
                                          </p:stCondLst>
                                        </p:cTn>
                                        <p:tgtEl>
                                          <p:spTgt spid="23"/>
                                        </p:tgtEl>
                                        <p:attrNameLst>
                                          <p:attrName>style.visibility</p:attrName>
                                        </p:attrNameLst>
                                      </p:cBhvr>
                                      <p:to>
                                        <p:strVal val="visible"/>
                                      </p:to>
                                    </p:set>
                                    <p:animEffect transition="in" filter="wipe(down)">
                                      <p:cBhvr>
                                        <p:cTn id="71" dur="500"/>
                                        <p:tgtEl>
                                          <p:spTgt spid="23"/>
                                        </p:tgtEl>
                                      </p:cBhvr>
                                    </p:animEffect>
                                  </p:childTnLst>
                                </p:cTn>
                              </p:par>
                            </p:childTnLst>
                          </p:cTn>
                        </p:par>
                      </p:childTnLst>
                    </p:cTn>
                  </p:par>
                  <p:par>
                    <p:cTn id="72" fill="hold">
                      <p:stCondLst>
                        <p:cond delay="indefinite"/>
                      </p:stCondLst>
                      <p:childTnLst>
                        <p:par>
                          <p:cTn id="73" fill="hold">
                            <p:stCondLst>
                              <p:cond delay="0"/>
                            </p:stCondLst>
                            <p:childTnLst>
                              <p:par>
                                <p:cTn id="74" presetID="2" presetClass="entr" presetSubtype="8" fill="hold" grpId="0" nodeType="clickEffect">
                                  <p:stCondLst>
                                    <p:cond delay="0"/>
                                  </p:stCondLst>
                                  <p:childTnLst>
                                    <p:set>
                                      <p:cBhvr>
                                        <p:cTn id="75" dur="1" fill="hold">
                                          <p:stCondLst>
                                            <p:cond delay="0"/>
                                          </p:stCondLst>
                                        </p:cTn>
                                        <p:tgtEl>
                                          <p:spTgt spid="21"/>
                                        </p:tgtEl>
                                        <p:attrNameLst>
                                          <p:attrName>style.visibility</p:attrName>
                                        </p:attrNameLst>
                                      </p:cBhvr>
                                      <p:to>
                                        <p:strVal val="visible"/>
                                      </p:to>
                                    </p:set>
                                    <p:anim calcmode="lin" valueType="num">
                                      <p:cBhvr additive="base">
                                        <p:cTn id="76" dur="500" fill="hold"/>
                                        <p:tgtEl>
                                          <p:spTgt spid="21"/>
                                        </p:tgtEl>
                                        <p:attrNameLst>
                                          <p:attrName>ppt_x</p:attrName>
                                        </p:attrNameLst>
                                      </p:cBhvr>
                                      <p:tavLst>
                                        <p:tav tm="0">
                                          <p:val>
                                            <p:strVal val="0-#ppt_w/2"/>
                                          </p:val>
                                        </p:tav>
                                        <p:tav tm="100000">
                                          <p:val>
                                            <p:strVal val="#ppt_x"/>
                                          </p:val>
                                        </p:tav>
                                      </p:tavLst>
                                    </p:anim>
                                    <p:anim calcmode="lin" valueType="num">
                                      <p:cBhvr additive="base">
                                        <p:cTn id="77" dur="500" fill="hold"/>
                                        <p:tgtEl>
                                          <p:spTgt spid="21"/>
                                        </p:tgtEl>
                                        <p:attrNameLst>
                                          <p:attrName>ppt_y</p:attrName>
                                        </p:attrNameLst>
                                      </p:cBhvr>
                                      <p:tavLst>
                                        <p:tav tm="0">
                                          <p:val>
                                            <p:strVal val="#ppt_y"/>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8" presetClass="entr" presetSubtype="16" fill="hold" nodeType="clickEffect">
                                  <p:stCondLst>
                                    <p:cond delay="0"/>
                                  </p:stCondLst>
                                  <p:childTnLst>
                                    <p:set>
                                      <p:cBhvr>
                                        <p:cTn id="81" dur="1" fill="hold">
                                          <p:stCondLst>
                                            <p:cond delay="0"/>
                                          </p:stCondLst>
                                        </p:cTn>
                                        <p:tgtEl>
                                          <p:spTgt spid="25"/>
                                        </p:tgtEl>
                                        <p:attrNameLst>
                                          <p:attrName>style.visibility</p:attrName>
                                        </p:attrNameLst>
                                      </p:cBhvr>
                                      <p:to>
                                        <p:strVal val="visible"/>
                                      </p:to>
                                    </p:set>
                                    <p:animEffect transition="in" filter="diamond(in)">
                                      <p:cBhvr>
                                        <p:cTn id="82" dur="2000"/>
                                        <p:tgtEl>
                                          <p:spTgt spid="25"/>
                                        </p:tgtEl>
                                      </p:cBhvr>
                                    </p:animEffect>
                                  </p:childTnLst>
                                </p:cTn>
                              </p:par>
                            </p:childTnLst>
                          </p:cTn>
                        </p:par>
                      </p:childTnLst>
                    </p:cTn>
                  </p:par>
                  <p:par>
                    <p:cTn id="83" fill="hold">
                      <p:stCondLst>
                        <p:cond delay="indefinite"/>
                      </p:stCondLst>
                      <p:childTnLst>
                        <p:par>
                          <p:cTn id="84" fill="hold">
                            <p:stCondLst>
                              <p:cond delay="0"/>
                            </p:stCondLst>
                            <p:childTnLst>
                              <p:par>
                                <p:cTn id="85" presetID="31" presetClass="entr" presetSubtype="0" fill="hold" grpId="0" nodeType="clickEffect">
                                  <p:stCondLst>
                                    <p:cond delay="0"/>
                                  </p:stCondLst>
                                  <p:childTnLst>
                                    <p:set>
                                      <p:cBhvr>
                                        <p:cTn id="86" dur="1" fill="hold">
                                          <p:stCondLst>
                                            <p:cond delay="0"/>
                                          </p:stCondLst>
                                        </p:cTn>
                                        <p:tgtEl>
                                          <p:spTgt spid="24"/>
                                        </p:tgtEl>
                                        <p:attrNameLst>
                                          <p:attrName>style.visibility</p:attrName>
                                        </p:attrNameLst>
                                      </p:cBhvr>
                                      <p:to>
                                        <p:strVal val="visible"/>
                                      </p:to>
                                    </p:set>
                                    <p:anim calcmode="lin" valueType="num">
                                      <p:cBhvr>
                                        <p:cTn id="87" dur="1000" fill="hold"/>
                                        <p:tgtEl>
                                          <p:spTgt spid="24"/>
                                        </p:tgtEl>
                                        <p:attrNameLst>
                                          <p:attrName>ppt_w</p:attrName>
                                        </p:attrNameLst>
                                      </p:cBhvr>
                                      <p:tavLst>
                                        <p:tav tm="0">
                                          <p:val>
                                            <p:fltVal val="0"/>
                                          </p:val>
                                        </p:tav>
                                        <p:tav tm="100000">
                                          <p:val>
                                            <p:strVal val="#ppt_w"/>
                                          </p:val>
                                        </p:tav>
                                      </p:tavLst>
                                    </p:anim>
                                    <p:anim calcmode="lin" valueType="num">
                                      <p:cBhvr>
                                        <p:cTn id="88" dur="1000" fill="hold"/>
                                        <p:tgtEl>
                                          <p:spTgt spid="24"/>
                                        </p:tgtEl>
                                        <p:attrNameLst>
                                          <p:attrName>ppt_h</p:attrName>
                                        </p:attrNameLst>
                                      </p:cBhvr>
                                      <p:tavLst>
                                        <p:tav tm="0">
                                          <p:val>
                                            <p:fltVal val="0"/>
                                          </p:val>
                                        </p:tav>
                                        <p:tav tm="100000">
                                          <p:val>
                                            <p:strVal val="#ppt_h"/>
                                          </p:val>
                                        </p:tav>
                                      </p:tavLst>
                                    </p:anim>
                                    <p:anim calcmode="lin" valueType="num">
                                      <p:cBhvr>
                                        <p:cTn id="89" dur="1000" fill="hold"/>
                                        <p:tgtEl>
                                          <p:spTgt spid="24"/>
                                        </p:tgtEl>
                                        <p:attrNameLst>
                                          <p:attrName>style.rotation</p:attrName>
                                        </p:attrNameLst>
                                      </p:cBhvr>
                                      <p:tavLst>
                                        <p:tav tm="0">
                                          <p:val>
                                            <p:fltVal val="90"/>
                                          </p:val>
                                        </p:tav>
                                        <p:tav tm="100000">
                                          <p:val>
                                            <p:fltVal val="0"/>
                                          </p:val>
                                        </p:tav>
                                      </p:tavLst>
                                    </p:anim>
                                    <p:animEffect transition="in" filter="fade">
                                      <p:cBhvr>
                                        <p:cTn id="90" dur="1000"/>
                                        <p:tgtEl>
                                          <p:spTgt spid="24"/>
                                        </p:tgtEl>
                                      </p:cBhvr>
                                    </p:animEffect>
                                  </p:childTnLst>
                                </p:cTn>
                              </p:par>
                              <p:par>
                                <p:cTn id="91" presetID="31" presetClass="entr" presetSubtype="0" fill="hold" nodeType="withEffect">
                                  <p:stCondLst>
                                    <p:cond delay="0"/>
                                  </p:stCondLst>
                                  <p:childTnLst>
                                    <p:set>
                                      <p:cBhvr>
                                        <p:cTn id="92" dur="1" fill="hold">
                                          <p:stCondLst>
                                            <p:cond delay="0"/>
                                          </p:stCondLst>
                                        </p:cTn>
                                        <p:tgtEl>
                                          <p:spTgt spid="26"/>
                                        </p:tgtEl>
                                        <p:attrNameLst>
                                          <p:attrName>style.visibility</p:attrName>
                                        </p:attrNameLst>
                                      </p:cBhvr>
                                      <p:to>
                                        <p:strVal val="visible"/>
                                      </p:to>
                                    </p:set>
                                    <p:anim calcmode="lin" valueType="num">
                                      <p:cBhvr>
                                        <p:cTn id="93" dur="1000" fill="hold"/>
                                        <p:tgtEl>
                                          <p:spTgt spid="26"/>
                                        </p:tgtEl>
                                        <p:attrNameLst>
                                          <p:attrName>ppt_w</p:attrName>
                                        </p:attrNameLst>
                                      </p:cBhvr>
                                      <p:tavLst>
                                        <p:tav tm="0">
                                          <p:val>
                                            <p:fltVal val="0"/>
                                          </p:val>
                                        </p:tav>
                                        <p:tav tm="100000">
                                          <p:val>
                                            <p:strVal val="#ppt_w"/>
                                          </p:val>
                                        </p:tav>
                                      </p:tavLst>
                                    </p:anim>
                                    <p:anim calcmode="lin" valueType="num">
                                      <p:cBhvr>
                                        <p:cTn id="94" dur="1000" fill="hold"/>
                                        <p:tgtEl>
                                          <p:spTgt spid="26"/>
                                        </p:tgtEl>
                                        <p:attrNameLst>
                                          <p:attrName>ppt_h</p:attrName>
                                        </p:attrNameLst>
                                      </p:cBhvr>
                                      <p:tavLst>
                                        <p:tav tm="0">
                                          <p:val>
                                            <p:fltVal val="0"/>
                                          </p:val>
                                        </p:tav>
                                        <p:tav tm="100000">
                                          <p:val>
                                            <p:strVal val="#ppt_h"/>
                                          </p:val>
                                        </p:tav>
                                      </p:tavLst>
                                    </p:anim>
                                    <p:anim calcmode="lin" valueType="num">
                                      <p:cBhvr>
                                        <p:cTn id="95" dur="1000" fill="hold"/>
                                        <p:tgtEl>
                                          <p:spTgt spid="26"/>
                                        </p:tgtEl>
                                        <p:attrNameLst>
                                          <p:attrName>style.rotation</p:attrName>
                                        </p:attrNameLst>
                                      </p:cBhvr>
                                      <p:tavLst>
                                        <p:tav tm="0">
                                          <p:val>
                                            <p:fltVal val="90"/>
                                          </p:val>
                                        </p:tav>
                                        <p:tav tm="100000">
                                          <p:val>
                                            <p:fltVal val="0"/>
                                          </p:val>
                                        </p:tav>
                                      </p:tavLst>
                                    </p:anim>
                                    <p:animEffect transition="in" filter="fade">
                                      <p:cBhvr>
                                        <p:cTn id="96" dur="10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4" grpId="0"/>
      <p:bldP spid="3" grpId="0"/>
      <p:bldP spid="4" grpId="0"/>
      <p:bldP spid="5" grpId="0"/>
      <p:bldP spid="6" grpId="0"/>
      <p:bldP spid="16" grpId="0"/>
      <p:bldP spid="17" grpId="0"/>
      <p:bldP spid="18" grpId="0"/>
      <p:bldP spid="19" grpId="0"/>
      <p:bldP spid="20" grpId="0"/>
      <p:bldP spid="23" grpId="0"/>
      <p:bldP spid="24" grpId="0"/>
      <p:bldP spid="2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900" y="453292"/>
            <a:ext cx="9980682" cy="1096962"/>
          </a:xfrm>
        </p:spPr>
        <p:txBody>
          <a:bodyPr>
            <a:normAutofit fontScale="90000"/>
          </a:bodyPr>
          <a:lstStyle/>
          <a:p>
            <a:pPr>
              <a:lnSpc>
                <a:spcPct val="100000"/>
              </a:lnSpc>
            </a:pPr>
            <a:r>
              <a:rPr lang="en-US" sz="2800" b="1" dirty="0">
                <a:latin typeface="Arial" panose="020B0604020202020204" pitchFamily="34" charset="0"/>
                <a:cs typeface="Arial" panose="020B0604020202020204" pitchFamily="34" charset="0"/>
              </a:rPr>
              <a:t>The </a:t>
            </a:r>
            <a:r>
              <a:rPr lang="en-US" sz="2800" b="1" dirty="0" err="1">
                <a:latin typeface="Arial" panose="020B0604020202020204" pitchFamily="34" charset="0"/>
                <a:cs typeface="Arial" panose="020B0604020202020204" pitchFamily="34" charset="0"/>
              </a:rPr>
              <a:t>Donabedian</a:t>
            </a:r>
            <a:r>
              <a:rPr lang="en-US" sz="2800" b="1" dirty="0">
                <a:latin typeface="Arial" panose="020B0604020202020204" pitchFamily="34" charset="0"/>
                <a:cs typeface="Arial" panose="020B0604020202020204" pitchFamily="34" charset="0"/>
              </a:rPr>
              <a:t> Model: Structure, Process, and </a:t>
            </a:r>
            <a:r>
              <a:rPr lang="en-US" sz="2800" b="1" dirty="0" smtClean="0">
                <a:latin typeface="Arial" panose="020B0604020202020204" pitchFamily="34" charset="0"/>
                <a:cs typeface="Arial" panose="020B0604020202020204" pitchFamily="34" charset="0"/>
              </a:rPr>
              <a:t>Outcome </a:t>
            </a:r>
            <a:br>
              <a:rPr lang="en-US" sz="2800" b="1" dirty="0" smtClean="0">
                <a:latin typeface="Arial" panose="020B0604020202020204" pitchFamily="34" charset="0"/>
                <a:cs typeface="Arial" panose="020B0604020202020204" pitchFamily="34" charset="0"/>
              </a:rPr>
            </a:br>
            <a:r>
              <a:rPr lang="en-US" sz="2200" b="1" dirty="0" err="1" smtClean="0">
                <a:latin typeface="Arial" panose="020B0604020202020204" pitchFamily="34" charset="0"/>
                <a:ea typeface="Inter Bold" pitchFamily="34" charset="-122"/>
                <a:cs typeface="Arial" panose="020B0604020202020204" pitchFamily="34" charset="0"/>
              </a:rPr>
              <a:t>Avedis</a:t>
            </a:r>
            <a:r>
              <a:rPr lang="en-US" sz="2200" b="1" dirty="0" smtClean="0">
                <a:latin typeface="Arial" panose="020B0604020202020204" pitchFamily="34" charset="0"/>
                <a:ea typeface="Inter Bold" pitchFamily="34" charset="-122"/>
                <a:cs typeface="Arial" panose="020B0604020202020204" pitchFamily="34" charset="0"/>
              </a:rPr>
              <a:t> </a:t>
            </a:r>
            <a:r>
              <a:rPr lang="en-US" sz="2200" b="1" dirty="0" err="1">
                <a:latin typeface="Arial" panose="020B0604020202020204" pitchFamily="34" charset="0"/>
                <a:ea typeface="Inter Bold" pitchFamily="34" charset="-122"/>
                <a:cs typeface="Arial" panose="020B0604020202020204" pitchFamily="34" charset="0"/>
              </a:rPr>
              <a:t>Donabedian</a:t>
            </a:r>
            <a:r>
              <a:rPr lang="en-US" sz="2200" b="1" dirty="0">
                <a:latin typeface="Arial" panose="020B0604020202020204" pitchFamily="34" charset="0"/>
                <a:ea typeface="Inter Bold" pitchFamily="34" charset="-122"/>
                <a:cs typeface="Arial" panose="020B0604020202020204" pitchFamily="34" charset="0"/>
              </a:rPr>
              <a:t>, 1966</a:t>
            </a:r>
            <a:r>
              <a:rPr lang="en-US" sz="2800" b="1" dirty="0"/>
              <a:t/>
            </a:r>
            <a:br>
              <a:rPr lang="en-US" sz="2800" b="1" dirty="0"/>
            </a:br>
            <a:endParaRPr lang="en-US" sz="2800" b="1" dirty="0">
              <a:latin typeface="Arial" panose="020B0604020202020204" pitchFamily="34" charset="0"/>
              <a:cs typeface="Arial" panose="020B0604020202020204" pitchFamily="34" charset="0"/>
            </a:endParaRPr>
          </a:p>
        </p:txBody>
      </p:sp>
      <p:sp>
        <p:nvSpPr>
          <p:cNvPr id="6" name="Rectangle 5"/>
          <p:cNvSpPr/>
          <p:nvPr/>
        </p:nvSpPr>
        <p:spPr>
          <a:xfrm>
            <a:off x="994116" y="1338590"/>
            <a:ext cx="10358512" cy="698717"/>
          </a:xfrm>
          <a:prstGeom prst="rect">
            <a:avLst/>
          </a:prstGeom>
        </p:spPr>
        <p:txBody>
          <a:bodyPr wrap="square">
            <a:spAutoFit/>
          </a:bodyPr>
          <a:lstStyle/>
          <a:p>
            <a:pPr algn="just">
              <a:lnSpc>
                <a:spcPct val="150000"/>
              </a:lnSpc>
            </a:pPr>
            <a:r>
              <a:rPr lang="en-US" sz="1400" dirty="0" err="1">
                <a:latin typeface="Arial" panose="020B0604020202020204" pitchFamily="34" charset="0"/>
                <a:cs typeface="Arial" panose="020B0604020202020204" pitchFamily="34" charset="0"/>
              </a:rPr>
              <a:t>Avedis</a:t>
            </a:r>
            <a:r>
              <a:rPr lang="en-US" sz="1400" dirty="0">
                <a:latin typeface="Arial" panose="020B0604020202020204" pitchFamily="34" charset="0"/>
                <a:cs typeface="Arial" panose="020B0604020202020204" pitchFamily="34" charset="0"/>
              </a:rPr>
              <a:t> </a:t>
            </a:r>
            <a:r>
              <a:rPr lang="en-US" sz="1400" dirty="0" err="1">
                <a:latin typeface="Arial" panose="020B0604020202020204" pitchFamily="34" charset="0"/>
                <a:cs typeface="Arial" panose="020B0604020202020204" pitchFamily="34" charset="0"/>
              </a:rPr>
              <a:t>Donabedian's</a:t>
            </a:r>
            <a:r>
              <a:rPr lang="en-US" sz="1400" dirty="0">
                <a:latin typeface="Arial" panose="020B0604020202020204" pitchFamily="34" charset="0"/>
                <a:cs typeface="Arial" panose="020B0604020202020204" pitchFamily="34" charset="0"/>
              </a:rPr>
              <a:t> framework (1966) evaluates healthcare quality through three interrelated dimensions, revealing how structural weaknesses cascade through processes to produce adverse outcomes. </a:t>
            </a:r>
          </a:p>
        </p:txBody>
      </p:sp>
      <p:pic>
        <p:nvPicPr>
          <p:cNvPr id="8" name="Image 1" descr="preencoded.png"/>
          <p:cNvPicPr>
            <a:picLocks noChangeAspect="1"/>
          </p:cNvPicPr>
          <p:nvPr/>
        </p:nvPicPr>
        <p:blipFill>
          <a:blip r:embed="rId2"/>
          <a:stretch>
            <a:fillRect/>
          </a:stretch>
        </p:blipFill>
        <p:spPr>
          <a:xfrm>
            <a:off x="994116" y="2175481"/>
            <a:ext cx="3387078" cy="565456"/>
          </a:xfrm>
          <a:prstGeom prst="rect">
            <a:avLst/>
          </a:prstGeom>
        </p:spPr>
      </p:pic>
      <p:pic>
        <p:nvPicPr>
          <p:cNvPr id="9" name="Image 2" descr="preencoded.png"/>
          <p:cNvPicPr>
            <a:picLocks noChangeAspect="1"/>
          </p:cNvPicPr>
          <p:nvPr/>
        </p:nvPicPr>
        <p:blipFill>
          <a:blip r:embed="rId3"/>
          <a:stretch>
            <a:fillRect/>
          </a:stretch>
        </p:blipFill>
        <p:spPr>
          <a:xfrm>
            <a:off x="4592714" y="2179064"/>
            <a:ext cx="3471339" cy="579523"/>
          </a:xfrm>
          <a:prstGeom prst="rect">
            <a:avLst/>
          </a:prstGeom>
        </p:spPr>
      </p:pic>
      <p:pic>
        <p:nvPicPr>
          <p:cNvPr id="11" name="Image 3" descr="preencoded.png"/>
          <p:cNvPicPr>
            <a:picLocks noChangeAspect="1"/>
          </p:cNvPicPr>
          <p:nvPr/>
        </p:nvPicPr>
        <p:blipFill>
          <a:blip r:embed="rId4"/>
          <a:stretch>
            <a:fillRect/>
          </a:stretch>
        </p:blipFill>
        <p:spPr>
          <a:xfrm>
            <a:off x="8476052" y="2111999"/>
            <a:ext cx="3319924" cy="554245"/>
          </a:xfrm>
          <a:prstGeom prst="rect">
            <a:avLst/>
          </a:prstGeom>
        </p:spPr>
      </p:pic>
      <p:sp>
        <p:nvSpPr>
          <p:cNvPr id="12" name="Shape 3"/>
          <p:cNvSpPr/>
          <p:nvPr/>
        </p:nvSpPr>
        <p:spPr>
          <a:xfrm>
            <a:off x="1001333" y="2941085"/>
            <a:ext cx="3299441" cy="2638178"/>
          </a:xfrm>
          <a:prstGeom prst="roundRect">
            <a:avLst>
              <a:gd name="adj" fmla="val 2632"/>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sp>
      <p:sp>
        <p:nvSpPr>
          <p:cNvPr id="13" name="Shape 3"/>
          <p:cNvSpPr/>
          <p:nvPr/>
        </p:nvSpPr>
        <p:spPr>
          <a:xfrm>
            <a:off x="8496535" y="2940475"/>
            <a:ext cx="3299441" cy="2638178"/>
          </a:xfrm>
          <a:prstGeom prst="roundRect">
            <a:avLst>
              <a:gd name="adj" fmla="val 2632"/>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sp>
      <p:sp>
        <p:nvSpPr>
          <p:cNvPr id="14" name="Shape 3"/>
          <p:cNvSpPr/>
          <p:nvPr/>
        </p:nvSpPr>
        <p:spPr>
          <a:xfrm>
            <a:off x="4720661" y="2940475"/>
            <a:ext cx="3299441" cy="2638178"/>
          </a:xfrm>
          <a:prstGeom prst="roundRect">
            <a:avLst>
              <a:gd name="adj" fmla="val 2632"/>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sp>
      <p:sp>
        <p:nvSpPr>
          <p:cNvPr id="16" name="Rectangle 15"/>
          <p:cNvSpPr/>
          <p:nvPr/>
        </p:nvSpPr>
        <p:spPr>
          <a:xfrm>
            <a:off x="2045759" y="2892051"/>
            <a:ext cx="1096775" cy="379463"/>
          </a:xfrm>
          <a:prstGeom prst="rect">
            <a:avLst/>
          </a:prstGeom>
        </p:spPr>
        <p:txBody>
          <a:bodyPr wrap="none">
            <a:spAutoFit/>
          </a:bodyPr>
          <a:lstStyle/>
          <a:p>
            <a:pPr>
              <a:lnSpc>
                <a:spcPts val="2450"/>
              </a:lnSpc>
            </a:pPr>
            <a:r>
              <a:rPr lang="en-US" sz="1600" b="1" dirty="0">
                <a:solidFill>
                  <a:srgbClr val="000000"/>
                </a:solidFill>
                <a:latin typeface="Arial" panose="020B0604020202020204" pitchFamily="34" charset="0"/>
                <a:ea typeface="Inter Bold" pitchFamily="34" charset="-122"/>
                <a:cs typeface="Arial" panose="020B0604020202020204" pitchFamily="34" charset="0"/>
              </a:rPr>
              <a:t>Structure</a:t>
            </a:r>
            <a:endParaRPr lang="en-US" sz="1600" dirty="0">
              <a:latin typeface="Arial" panose="020B0604020202020204" pitchFamily="34" charset="0"/>
              <a:cs typeface="Arial" panose="020B0604020202020204" pitchFamily="34" charset="0"/>
            </a:endParaRPr>
          </a:p>
        </p:txBody>
      </p:sp>
      <p:sp>
        <p:nvSpPr>
          <p:cNvPr id="17" name="Rectangle 16"/>
          <p:cNvSpPr/>
          <p:nvPr/>
        </p:nvSpPr>
        <p:spPr>
          <a:xfrm>
            <a:off x="1051095" y="3153681"/>
            <a:ext cx="3199915" cy="307777"/>
          </a:xfrm>
          <a:prstGeom prst="rect">
            <a:avLst/>
          </a:prstGeom>
        </p:spPr>
        <p:txBody>
          <a:bodyPr wrap="none">
            <a:spAutoFit/>
          </a:bodyPr>
          <a:lstStyle/>
          <a:p>
            <a:r>
              <a:rPr lang="en-IN" sz="1400" dirty="0" smtClean="0">
                <a:latin typeface="Arial" panose="020B0604020202020204" pitchFamily="34" charset="0"/>
                <a:cs typeface="Arial" panose="020B0604020202020204" pitchFamily="34" charset="0"/>
              </a:rPr>
              <a:t>Physical and organizational resources</a:t>
            </a:r>
            <a:endParaRPr lang="en-IN" sz="1400" dirty="0">
              <a:latin typeface="Arial" panose="020B0604020202020204" pitchFamily="34" charset="0"/>
              <a:cs typeface="Arial" panose="020B0604020202020204" pitchFamily="34" charset="0"/>
            </a:endParaRPr>
          </a:p>
        </p:txBody>
      </p:sp>
      <p:sp>
        <p:nvSpPr>
          <p:cNvPr id="18" name="Rectangle 17"/>
          <p:cNvSpPr/>
          <p:nvPr/>
        </p:nvSpPr>
        <p:spPr>
          <a:xfrm>
            <a:off x="1165380" y="3450523"/>
            <a:ext cx="3119636" cy="2062103"/>
          </a:xfrm>
          <a:prstGeom prst="rect">
            <a:avLst/>
          </a:prstGeom>
        </p:spPr>
        <p:txBody>
          <a:bodyPr wrap="square">
            <a:spAutoFit/>
          </a:bodyPr>
          <a:lstStyle/>
          <a:p>
            <a:r>
              <a:rPr lang="en-IN" sz="1600" dirty="0">
                <a:latin typeface="Arial" panose="020B0604020202020204" pitchFamily="34" charset="0"/>
                <a:cs typeface="Arial" panose="020B0604020202020204" pitchFamily="34" charset="0"/>
              </a:rPr>
              <a:t>NHS IT infrastructure included legacy systems, fragmented governance, and limited cybersecurity investment, creating fundamental vulnerabilities </a:t>
            </a:r>
            <a:endParaRPr lang="en-IN" sz="1600" dirty="0" smtClean="0">
              <a:latin typeface="Arial" panose="020B0604020202020204" pitchFamily="34" charset="0"/>
              <a:cs typeface="Arial" panose="020B0604020202020204" pitchFamily="34" charset="0"/>
            </a:endParaRPr>
          </a:p>
          <a:p>
            <a:r>
              <a:rPr lang="en-IN" sz="1600" dirty="0" smtClean="0">
                <a:latin typeface="Arial" panose="020B0604020202020204" pitchFamily="34" charset="0"/>
                <a:cs typeface="Arial" panose="020B0604020202020204" pitchFamily="34" charset="0"/>
              </a:rPr>
              <a:t>(</a:t>
            </a:r>
            <a:r>
              <a:rPr lang="en-IN" sz="1600" dirty="0" err="1">
                <a:latin typeface="Arial" panose="020B0604020202020204" pitchFamily="34" charset="0"/>
                <a:cs typeface="Arial" panose="020B0604020202020204" pitchFamily="34" charset="0"/>
              </a:rPr>
              <a:t>Portela</a:t>
            </a:r>
            <a:r>
              <a:rPr lang="en-IN" sz="1600" dirty="0">
                <a:latin typeface="Arial" panose="020B0604020202020204" pitchFamily="34" charset="0"/>
                <a:cs typeface="Arial" panose="020B0604020202020204" pitchFamily="34" charset="0"/>
              </a:rPr>
              <a:t> et al., 2023; Hasegawa et al., 2024).</a:t>
            </a:r>
          </a:p>
        </p:txBody>
      </p:sp>
      <p:sp>
        <p:nvSpPr>
          <p:cNvPr id="19" name="Rectangle 18"/>
          <p:cNvSpPr/>
          <p:nvPr/>
        </p:nvSpPr>
        <p:spPr>
          <a:xfrm>
            <a:off x="5904000" y="2940475"/>
            <a:ext cx="981359" cy="379463"/>
          </a:xfrm>
          <a:prstGeom prst="rect">
            <a:avLst/>
          </a:prstGeom>
        </p:spPr>
        <p:txBody>
          <a:bodyPr wrap="none">
            <a:spAutoFit/>
          </a:bodyPr>
          <a:lstStyle/>
          <a:p>
            <a:pPr>
              <a:lnSpc>
                <a:spcPts val="2450"/>
              </a:lnSpc>
            </a:pPr>
            <a:r>
              <a:rPr lang="en-US" sz="1600" b="1" dirty="0">
                <a:solidFill>
                  <a:srgbClr val="000000"/>
                </a:solidFill>
                <a:latin typeface="Inter Bold" pitchFamily="34" charset="0"/>
                <a:ea typeface="Inter Bold" pitchFamily="34" charset="-122"/>
                <a:cs typeface="Inter Bold" pitchFamily="34" charset="-120"/>
              </a:rPr>
              <a:t>Process</a:t>
            </a:r>
            <a:endParaRPr lang="en-US" sz="1600" dirty="0"/>
          </a:p>
        </p:txBody>
      </p:sp>
      <p:sp>
        <p:nvSpPr>
          <p:cNvPr id="20" name="Rectangle 19"/>
          <p:cNvSpPr/>
          <p:nvPr/>
        </p:nvSpPr>
        <p:spPr>
          <a:xfrm>
            <a:off x="4672340" y="3207238"/>
            <a:ext cx="3485249" cy="307777"/>
          </a:xfrm>
          <a:prstGeom prst="rect">
            <a:avLst/>
          </a:prstGeom>
        </p:spPr>
        <p:txBody>
          <a:bodyPr wrap="none">
            <a:spAutoFit/>
          </a:bodyPr>
          <a:lstStyle/>
          <a:p>
            <a:r>
              <a:rPr lang="en-US" sz="1400" dirty="0">
                <a:latin typeface="Arial" panose="020B0604020202020204" pitchFamily="34" charset="0"/>
                <a:cs typeface="Arial" panose="020B0604020202020204" pitchFamily="34" charset="0"/>
              </a:rPr>
              <a:t>Methods and procedures for care delivery</a:t>
            </a:r>
          </a:p>
        </p:txBody>
      </p:sp>
      <p:sp>
        <p:nvSpPr>
          <p:cNvPr id="21" name="Rectangle 20"/>
          <p:cNvSpPr/>
          <p:nvPr/>
        </p:nvSpPr>
        <p:spPr>
          <a:xfrm>
            <a:off x="4793325" y="3637871"/>
            <a:ext cx="3215446" cy="1569660"/>
          </a:xfrm>
          <a:prstGeom prst="rect">
            <a:avLst/>
          </a:prstGeom>
        </p:spPr>
        <p:txBody>
          <a:bodyPr wrap="square">
            <a:spAutoFit/>
          </a:bodyPr>
          <a:lstStyle/>
          <a:p>
            <a:pPr algn="just"/>
            <a:r>
              <a:rPr lang="en-US" sz="1600" dirty="0">
                <a:latin typeface="Arial" panose="020B0604020202020204" pitchFamily="34" charset="0"/>
                <a:cs typeface="Arial" panose="020B0604020202020204" pitchFamily="34" charset="0"/>
              </a:rPr>
              <a:t>Weak cyber-risk management, insufficient staff preparedness, and poor incident communication disrupted essential service processes and clinical workflows </a:t>
            </a:r>
            <a:endParaRPr lang="en-US" sz="1600" dirty="0" smtClean="0">
              <a:latin typeface="Arial" panose="020B0604020202020204" pitchFamily="34" charset="0"/>
              <a:cs typeface="Arial" panose="020B0604020202020204" pitchFamily="34" charset="0"/>
            </a:endParaRPr>
          </a:p>
          <a:p>
            <a:pPr algn="just"/>
            <a:r>
              <a:rPr lang="en-US" sz="1600" dirty="0" smtClean="0">
                <a:latin typeface="Arial" panose="020B0604020202020204" pitchFamily="34" charset="0"/>
                <a:cs typeface="Arial" panose="020B0604020202020204" pitchFamily="34" charset="0"/>
              </a:rPr>
              <a:t>(</a:t>
            </a:r>
            <a:r>
              <a:rPr lang="en-US" sz="1600" dirty="0">
                <a:latin typeface="Arial" panose="020B0604020202020204" pitchFamily="34" charset="0"/>
                <a:cs typeface="Arial" panose="020B0604020202020204" pitchFamily="34" charset="0"/>
              </a:rPr>
              <a:t>Moore et al., 2023).</a:t>
            </a:r>
          </a:p>
        </p:txBody>
      </p:sp>
      <p:sp>
        <p:nvSpPr>
          <p:cNvPr id="22" name="Rectangle 21"/>
          <p:cNvSpPr/>
          <p:nvPr/>
        </p:nvSpPr>
        <p:spPr>
          <a:xfrm>
            <a:off x="9563012" y="2947200"/>
            <a:ext cx="1074333" cy="338554"/>
          </a:xfrm>
          <a:prstGeom prst="rect">
            <a:avLst/>
          </a:prstGeom>
        </p:spPr>
        <p:txBody>
          <a:bodyPr wrap="none">
            <a:spAutoFit/>
          </a:bodyPr>
          <a:lstStyle/>
          <a:p>
            <a:r>
              <a:rPr lang="en-IN" sz="1600" b="1" dirty="0">
                <a:latin typeface="Arial" panose="020B0604020202020204" pitchFamily="34" charset="0"/>
                <a:cs typeface="Arial" panose="020B0604020202020204" pitchFamily="34" charset="0"/>
              </a:rPr>
              <a:t>Outcome</a:t>
            </a:r>
          </a:p>
        </p:txBody>
      </p:sp>
      <p:sp>
        <p:nvSpPr>
          <p:cNvPr id="23" name="Rectangle 22"/>
          <p:cNvSpPr/>
          <p:nvPr/>
        </p:nvSpPr>
        <p:spPr>
          <a:xfrm>
            <a:off x="9039829" y="3207237"/>
            <a:ext cx="2045753" cy="307777"/>
          </a:xfrm>
          <a:prstGeom prst="rect">
            <a:avLst/>
          </a:prstGeom>
        </p:spPr>
        <p:txBody>
          <a:bodyPr wrap="none">
            <a:spAutoFit/>
          </a:bodyPr>
          <a:lstStyle/>
          <a:p>
            <a:r>
              <a:rPr lang="en-IN" sz="1400" dirty="0">
                <a:latin typeface="Arial" panose="020B0604020202020204" pitchFamily="34" charset="0"/>
                <a:cs typeface="Arial" panose="020B0604020202020204" pitchFamily="34" charset="0"/>
              </a:rPr>
              <a:t>Results of care delivery</a:t>
            </a:r>
          </a:p>
        </p:txBody>
      </p:sp>
      <p:sp>
        <p:nvSpPr>
          <p:cNvPr id="24" name="Rectangle 23"/>
          <p:cNvSpPr/>
          <p:nvPr/>
        </p:nvSpPr>
        <p:spPr>
          <a:xfrm>
            <a:off x="8598708" y="3611506"/>
            <a:ext cx="3197268" cy="1815882"/>
          </a:xfrm>
          <a:prstGeom prst="rect">
            <a:avLst/>
          </a:prstGeom>
        </p:spPr>
        <p:txBody>
          <a:bodyPr wrap="square">
            <a:spAutoFit/>
          </a:bodyPr>
          <a:lstStyle/>
          <a:p>
            <a:r>
              <a:rPr lang="en-US" sz="1600" dirty="0">
                <a:latin typeface="Arial" panose="020B0604020202020204" pitchFamily="34" charset="0"/>
                <a:cs typeface="Arial" panose="020B0604020202020204" pitchFamily="34" charset="0"/>
              </a:rPr>
              <a:t>Service delays, cancelled appointments, and elevated risk to patient safety due to loss of digital access and forced reversion to manual systems (BBC, 2022; </a:t>
            </a:r>
            <a:r>
              <a:rPr lang="en-US" sz="1600" dirty="0" smtClean="0">
                <a:latin typeface="Arial" panose="020B0604020202020204" pitchFamily="34" charset="0"/>
                <a:cs typeface="Arial" panose="020B0604020202020204" pitchFamily="34" charset="0"/>
              </a:rPr>
              <a:t>The Milmo </a:t>
            </a:r>
            <a:r>
              <a:rPr lang="en-US" sz="1600" dirty="0">
                <a:latin typeface="Arial" panose="020B0604020202020204" pitchFamily="34" charset="0"/>
                <a:cs typeface="Arial" panose="020B0604020202020204" pitchFamily="34" charset="0"/>
              </a:rPr>
              <a:t>and </a:t>
            </a:r>
            <a:r>
              <a:rPr lang="en-US" sz="1600" dirty="0" smtClean="0">
                <a:latin typeface="Arial" panose="020B0604020202020204" pitchFamily="34" charset="0"/>
                <a:cs typeface="Arial" panose="020B0604020202020204" pitchFamily="34" charset="0"/>
              </a:rPr>
              <a:t>Campbell,2022</a:t>
            </a:r>
            <a:r>
              <a:rPr lang="en-US" sz="1600" dirty="0">
                <a:latin typeface="Arial" panose="020B0604020202020204" pitchFamily="34" charset="0"/>
                <a:cs typeface="Arial" panose="020B0604020202020204" pitchFamily="34" charset="0"/>
              </a:rPr>
              <a:t>).</a:t>
            </a:r>
          </a:p>
        </p:txBody>
      </p:sp>
      <p:sp>
        <p:nvSpPr>
          <p:cNvPr id="25" name="Shape 18"/>
          <p:cNvSpPr/>
          <p:nvPr/>
        </p:nvSpPr>
        <p:spPr>
          <a:xfrm flipH="1">
            <a:off x="795427" y="5961953"/>
            <a:ext cx="76769" cy="558422"/>
          </a:xfrm>
          <a:prstGeom prst="rect">
            <a:avLst/>
          </a:prstGeom>
          <a:solidFill>
            <a:srgbClr val="5B9BD5"/>
          </a:solidFill>
          <a:ln/>
        </p:spPr>
      </p:sp>
      <p:sp>
        <p:nvSpPr>
          <p:cNvPr id="26" name="Rectangle 25"/>
          <p:cNvSpPr/>
          <p:nvPr/>
        </p:nvSpPr>
        <p:spPr>
          <a:xfrm>
            <a:off x="1051095" y="5997155"/>
            <a:ext cx="10900812" cy="523220"/>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The </a:t>
            </a:r>
            <a:r>
              <a:rPr lang="en-US" sz="1400" dirty="0" err="1">
                <a:latin typeface="Arial" panose="020B0604020202020204" pitchFamily="34" charset="0"/>
                <a:cs typeface="Arial" panose="020B0604020202020204" pitchFamily="34" charset="0"/>
              </a:rPr>
              <a:t>Donabedian</a:t>
            </a:r>
            <a:r>
              <a:rPr lang="en-US" sz="1400" dirty="0">
                <a:latin typeface="Arial" panose="020B0604020202020204" pitchFamily="34" charset="0"/>
                <a:cs typeface="Arial" panose="020B0604020202020204" pitchFamily="34" charset="0"/>
              </a:rPr>
              <a:t> Model demonstrates that quality failures at the structural and process levels—such as weak IT governance and insufficient QA integration—directly caused adverse outcomes in patient safety and service delivery during the 2022 cyberattack.</a:t>
            </a:r>
          </a:p>
        </p:txBody>
      </p:sp>
    </p:spTree>
    <p:extLst>
      <p:ext uri="{BB962C8B-B14F-4D97-AF65-F5344CB8AC3E}">
        <p14:creationId xmlns:p14="http://schemas.microsoft.com/office/powerpoint/2010/main" val="3683544629"/>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1"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up)">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randombar(horizontal)">
                                      <p:cBhvr>
                                        <p:cTn id="18" dur="500"/>
                                        <p:tgtEl>
                                          <p:spTgt spid="8"/>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randombar(horizontal)">
                                      <p:cBhvr>
                                        <p:cTn id="21" dur="500"/>
                                        <p:tgtEl>
                                          <p:spTgt spid="16"/>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randombar(horizontal)">
                                      <p:cBhvr>
                                        <p:cTn id="24" dur="500"/>
                                        <p:tgtEl>
                                          <p:spTgt spid="17"/>
                                        </p:tgtEl>
                                      </p:cBhvr>
                                    </p:animEffect>
                                  </p:childTnLst>
                                </p:cTn>
                              </p:par>
                              <p:par>
                                <p:cTn id="25" presetID="14" presetClass="entr" presetSubtype="10" fill="hold" grpId="0" nodeType="with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randombar(horizontal)">
                                      <p:cBhvr>
                                        <p:cTn id="27" dur="500"/>
                                        <p:tgtEl>
                                          <p:spTgt spid="18"/>
                                        </p:tgtEl>
                                      </p:cBhvr>
                                    </p:animEffect>
                                  </p:childTnLst>
                                </p:cTn>
                              </p:par>
                              <p:par>
                                <p:cTn id="28" presetID="14" presetClass="entr" presetSubtype="10" fill="hold" nodeType="with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randombar(horizontal)">
                                      <p:cBhvr>
                                        <p:cTn id="30" dur="500"/>
                                        <p:tgtEl>
                                          <p:spTgt spid="9"/>
                                        </p:tgtEl>
                                      </p:cBhvr>
                                    </p:animEffect>
                                  </p:childTnLst>
                                </p:cTn>
                              </p:par>
                              <p:par>
                                <p:cTn id="31" presetID="14" presetClass="entr" presetSubtype="10" fill="hold" grpId="0" nodeType="withEffect">
                                  <p:stCondLst>
                                    <p:cond delay="0"/>
                                  </p:stCondLst>
                                  <p:childTnLst>
                                    <p:set>
                                      <p:cBhvr>
                                        <p:cTn id="32" dur="1" fill="hold">
                                          <p:stCondLst>
                                            <p:cond delay="0"/>
                                          </p:stCondLst>
                                        </p:cTn>
                                        <p:tgtEl>
                                          <p:spTgt spid="19"/>
                                        </p:tgtEl>
                                        <p:attrNameLst>
                                          <p:attrName>style.visibility</p:attrName>
                                        </p:attrNameLst>
                                      </p:cBhvr>
                                      <p:to>
                                        <p:strVal val="visible"/>
                                      </p:to>
                                    </p:set>
                                    <p:animEffect transition="in" filter="randombar(horizontal)">
                                      <p:cBhvr>
                                        <p:cTn id="33" dur="500"/>
                                        <p:tgtEl>
                                          <p:spTgt spid="19"/>
                                        </p:tgtEl>
                                      </p:cBhvr>
                                    </p:animEffect>
                                  </p:childTnLst>
                                </p:cTn>
                              </p:par>
                              <p:par>
                                <p:cTn id="34" presetID="14" presetClass="entr" presetSubtype="10" fill="hold" grpId="0" nodeType="withEffect">
                                  <p:stCondLst>
                                    <p:cond delay="0"/>
                                  </p:stCondLst>
                                  <p:childTnLst>
                                    <p:set>
                                      <p:cBhvr>
                                        <p:cTn id="35" dur="1" fill="hold">
                                          <p:stCondLst>
                                            <p:cond delay="0"/>
                                          </p:stCondLst>
                                        </p:cTn>
                                        <p:tgtEl>
                                          <p:spTgt spid="20"/>
                                        </p:tgtEl>
                                        <p:attrNameLst>
                                          <p:attrName>style.visibility</p:attrName>
                                        </p:attrNameLst>
                                      </p:cBhvr>
                                      <p:to>
                                        <p:strVal val="visible"/>
                                      </p:to>
                                    </p:set>
                                    <p:animEffect transition="in" filter="randombar(horizontal)">
                                      <p:cBhvr>
                                        <p:cTn id="36" dur="500"/>
                                        <p:tgtEl>
                                          <p:spTgt spid="20"/>
                                        </p:tgtEl>
                                      </p:cBhvr>
                                    </p:animEffect>
                                  </p:childTnLst>
                                </p:cTn>
                              </p:par>
                              <p:par>
                                <p:cTn id="37" presetID="14" presetClass="entr" presetSubtype="10" fill="hold" grpId="0" nodeType="withEffect">
                                  <p:stCondLst>
                                    <p:cond delay="0"/>
                                  </p:stCondLst>
                                  <p:childTnLst>
                                    <p:set>
                                      <p:cBhvr>
                                        <p:cTn id="38" dur="1" fill="hold">
                                          <p:stCondLst>
                                            <p:cond delay="0"/>
                                          </p:stCondLst>
                                        </p:cTn>
                                        <p:tgtEl>
                                          <p:spTgt spid="21"/>
                                        </p:tgtEl>
                                        <p:attrNameLst>
                                          <p:attrName>style.visibility</p:attrName>
                                        </p:attrNameLst>
                                      </p:cBhvr>
                                      <p:to>
                                        <p:strVal val="visible"/>
                                      </p:to>
                                    </p:set>
                                    <p:animEffect transition="in" filter="randombar(horizontal)">
                                      <p:cBhvr>
                                        <p:cTn id="39" dur="500"/>
                                        <p:tgtEl>
                                          <p:spTgt spid="21"/>
                                        </p:tgtEl>
                                      </p:cBhvr>
                                    </p:animEffect>
                                  </p:childTnLst>
                                </p:cTn>
                              </p:par>
                              <p:par>
                                <p:cTn id="40" presetID="14" presetClass="entr" presetSubtype="10" fill="hold" nodeType="with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randombar(horizontal)">
                                      <p:cBhvr>
                                        <p:cTn id="42" dur="500"/>
                                        <p:tgtEl>
                                          <p:spTgt spid="14"/>
                                        </p:tgtEl>
                                      </p:cBhvr>
                                    </p:animEffect>
                                  </p:childTnLst>
                                </p:cTn>
                              </p:par>
                              <p:par>
                                <p:cTn id="43" presetID="14" presetClass="entr" presetSubtype="10" fill="hold" nodeType="withEffect">
                                  <p:stCondLst>
                                    <p:cond delay="0"/>
                                  </p:stCondLst>
                                  <p:childTnLst>
                                    <p:set>
                                      <p:cBhvr>
                                        <p:cTn id="44" dur="1" fill="hold">
                                          <p:stCondLst>
                                            <p:cond delay="0"/>
                                          </p:stCondLst>
                                        </p:cTn>
                                        <p:tgtEl>
                                          <p:spTgt spid="12"/>
                                        </p:tgtEl>
                                        <p:attrNameLst>
                                          <p:attrName>style.visibility</p:attrName>
                                        </p:attrNameLst>
                                      </p:cBhvr>
                                      <p:to>
                                        <p:strVal val="visible"/>
                                      </p:to>
                                    </p:set>
                                    <p:animEffect transition="in" filter="randombar(horizontal)">
                                      <p:cBhvr>
                                        <p:cTn id="45" dur="500"/>
                                        <p:tgtEl>
                                          <p:spTgt spid="12"/>
                                        </p:tgtEl>
                                      </p:cBhvr>
                                    </p:animEffect>
                                  </p:childTnLst>
                                </p:cTn>
                              </p:par>
                              <p:par>
                                <p:cTn id="46" presetID="14" presetClass="entr" presetSubtype="10" fill="hold" nodeType="withEffect">
                                  <p:stCondLst>
                                    <p:cond delay="0"/>
                                  </p:stCondLst>
                                  <p:childTnLst>
                                    <p:set>
                                      <p:cBhvr>
                                        <p:cTn id="47" dur="1" fill="hold">
                                          <p:stCondLst>
                                            <p:cond delay="0"/>
                                          </p:stCondLst>
                                        </p:cTn>
                                        <p:tgtEl>
                                          <p:spTgt spid="11"/>
                                        </p:tgtEl>
                                        <p:attrNameLst>
                                          <p:attrName>style.visibility</p:attrName>
                                        </p:attrNameLst>
                                      </p:cBhvr>
                                      <p:to>
                                        <p:strVal val="visible"/>
                                      </p:to>
                                    </p:set>
                                    <p:animEffect transition="in" filter="randombar(horizontal)">
                                      <p:cBhvr>
                                        <p:cTn id="48" dur="500"/>
                                        <p:tgtEl>
                                          <p:spTgt spid="11"/>
                                        </p:tgtEl>
                                      </p:cBhvr>
                                    </p:animEffect>
                                  </p:childTnLst>
                                </p:cTn>
                              </p:par>
                              <p:par>
                                <p:cTn id="49" presetID="14" presetClass="entr" presetSubtype="10" fill="hold" grpId="0" nodeType="withEffect">
                                  <p:stCondLst>
                                    <p:cond delay="0"/>
                                  </p:stCondLst>
                                  <p:childTnLst>
                                    <p:set>
                                      <p:cBhvr>
                                        <p:cTn id="50" dur="1" fill="hold">
                                          <p:stCondLst>
                                            <p:cond delay="0"/>
                                          </p:stCondLst>
                                        </p:cTn>
                                        <p:tgtEl>
                                          <p:spTgt spid="22"/>
                                        </p:tgtEl>
                                        <p:attrNameLst>
                                          <p:attrName>style.visibility</p:attrName>
                                        </p:attrNameLst>
                                      </p:cBhvr>
                                      <p:to>
                                        <p:strVal val="visible"/>
                                      </p:to>
                                    </p:set>
                                    <p:animEffect transition="in" filter="randombar(horizontal)">
                                      <p:cBhvr>
                                        <p:cTn id="51" dur="500"/>
                                        <p:tgtEl>
                                          <p:spTgt spid="22"/>
                                        </p:tgtEl>
                                      </p:cBhvr>
                                    </p:animEffect>
                                  </p:childTnLst>
                                </p:cTn>
                              </p:par>
                              <p:par>
                                <p:cTn id="52" presetID="14" presetClass="entr" presetSubtype="10" fill="hold" grpId="0" nodeType="withEffect">
                                  <p:stCondLst>
                                    <p:cond delay="0"/>
                                  </p:stCondLst>
                                  <p:childTnLst>
                                    <p:set>
                                      <p:cBhvr>
                                        <p:cTn id="53" dur="1" fill="hold">
                                          <p:stCondLst>
                                            <p:cond delay="0"/>
                                          </p:stCondLst>
                                        </p:cTn>
                                        <p:tgtEl>
                                          <p:spTgt spid="23"/>
                                        </p:tgtEl>
                                        <p:attrNameLst>
                                          <p:attrName>style.visibility</p:attrName>
                                        </p:attrNameLst>
                                      </p:cBhvr>
                                      <p:to>
                                        <p:strVal val="visible"/>
                                      </p:to>
                                    </p:set>
                                    <p:animEffect transition="in" filter="randombar(horizontal)">
                                      <p:cBhvr>
                                        <p:cTn id="54" dur="500"/>
                                        <p:tgtEl>
                                          <p:spTgt spid="23"/>
                                        </p:tgtEl>
                                      </p:cBhvr>
                                    </p:animEffect>
                                  </p:childTnLst>
                                </p:cTn>
                              </p:par>
                              <p:par>
                                <p:cTn id="55" presetID="14" presetClass="entr" presetSubtype="10" fill="hold" grpId="0" nodeType="withEffect">
                                  <p:stCondLst>
                                    <p:cond delay="0"/>
                                  </p:stCondLst>
                                  <p:childTnLst>
                                    <p:set>
                                      <p:cBhvr>
                                        <p:cTn id="56" dur="1" fill="hold">
                                          <p:stCondLst>
                                            <p:cond delay="0"/>
                                          </p:stCondLst>
                                        </p:cTn>
                                        <p:tgtEl>
                                          <p:spTgt spid="24"/>
                                        </p:tgtEl>
                                        <p:attrNameLst>
                                          <p:attrName>style.visibility</p:attrName>
                                        </p:attrNameLst>
                                      </p:cBhvr>
                                      <p:to>
                                        <p:strVal val="visible"/>
                                      </p:to>
                                    </p:set>
                                    <p:animEffect transition="in" filter="randombar(horizontal)">
                                      <p:cBhvr>
                                        <p:cTn id="57" dur="500"/>
                                        <p:tgtEl>
                                          <p:spTgt spid="24"/>
                                        </p:tgtEl>
                                      </p:cBhvr>
                                    </p:animEffect>
                                  </p:childTnLst>
                                </p:cTn>
                              </p:par>
                              <p:par>
                                <p:cTn id="58" presetID="14" presetClass="entr" presetSubtype="10" fill="hold" nodeType="withEffect">
                                  <p:stCondLst>
                                    <p:cond delay="0"/>
                                  </p:stCondLst>
                                  <p:childTnLst>
                                    <p:set>
                                      <p:cBhvr>
                                        <p:cTn id="59" dur="1" fill="hold">
                                          <p:stCondLst>
                                            <p:cond delay="0"/>
                                          </p:stCondLst>
                                        </p:cTn>
                                        <p:tgtEl>
                                          <p:spTgt spid="13"/>
                                        </p:tgtEl>
                                        <p:attrNameLst>
                                          <p:attrName>style.visibility</p:attrName>
                                        </p:attrNameLst>
                                      </p:cBhvr>
                                      <p:to>
                                        <p:strVal val="visible"/>
                                      </p:to>
                                    </p:set>
                                    <p:animEffect transition="in" filter="randombar(horizontal)">
                                      <p:cBhvr>
                                        <p:cTn id="60" dur="500"/>
                                        <p:tgtEl>
                                          <p:spTgt spid="13"/>
                                        </p:tgtEl>
                                      </p:cBhvr>
                                    </p:animEffect>
                                  </p:childTnLst>
                                </p:cTn>
                              </p:par>
                            </p:childTnLst>
                          </p:cTn>
                        </p:par>
                      </p:childTnLst>
                    </p:cTn>
                  </p:par>
                  <p:par>
                    <p:cTn id="61" fill="hold">
                      <p:stCondLst>
                        <p:cond delay="indefinite"/>
                      </p:stCondLst>
                      <p:childTnLst>
                        <p:par>
                          <p:cTn id="62" fill="hold">
                            <p:stCondLst>
                              <p:cond delay="0"/>
                            </p:stCondLst>
                            <p:childTnLst>
                              <p:par>
                                <p:cTn id="63" presetID="47" presetClass="entr" presetSubtype="0" fill="hold" grpId="0" nodeType="clickEffect">
                                  <p:stCondLst>
                                    <p:cond delay="0"/>
                                  </p:stCondLst>
                                  <p:childTnLst>
                                    <p:set>
                                      <p:cBhvr>
                                        <p:cTn id="64" dur="1" fill="hold">
                                          <p:stCondLst>
                                            <p:cond delay="0"/>
                                          </p:stCondLst>
                                        </p:cTn>
                                        <p:tgtEl>
                                          <p:spTgt spid="26"/>
                                        </p:tgtEl>
                                        <p:attrNameLst>
                                          <p:attrName>style.visibility</p:attrName>
                                        </p:attrNameLst>
                                      </p:cBhvr>
                                      <p:to>
                                        <p:strVal val="visible"/>
                                      </p:to>
                                    </p:set>
                                    <p:animEffect transition="in" filter="fade">
                                      <p:cBhvr>
                                        <p:cTn id="65" dur="1000"/>
                                        <p:tgtEl>
                                          <p:spTgt spid="26"/>
                                        </p:tgtEl>
                                      </p:cBhvr>
                                    </p:animEffect>
                                    <p:anim calcmode="lin" valueType="num">
                                      <p:cBhvr>
                                        <p:cTn id="66" dur="1000" fill="hold"/>
                                        <p:tgtEl>
                                          <p:spTgt spid="26"/>
                                        </p:tgtEl>
                                        <p:attrNameLst>
                                          <p:attrName>ppt_x</p:attrName>
                                        </p:attrNameLst>
                                      </p:cBhvr>
                                      <p:tavLst>
                                        <p:tav tm="0">
                                          <p:val>
                                            <p:strVal val="#ppt_x"/>
                                          </p:val>
                                        </p:tav>
                                        <p:tav tm="100000">
                                          <p:val>
                                            <p:strVal val="#ppt_x"/>
                                          </p:val>
                                        </p:tav>
                                      </p:tavLst>
                                    </p:anim>
                                    <p:anim calcmode="lin" valueType="num">
                                      <p:cBhvr>
                                        <p:cTn id="67" dur="1000" fill="hold"/>
                                        <p:tgtEl>
                                          <p:spTgt spid="26"/>
                                        </p:tgtEl>
                                        <p:attrNameLst>
                                          <p:attrName>ppt_y</p:attrName>
                                        </p:attrNameLst>
                                      </p:cBhvr>
                                      <p:tavLst>
                                        <p:tav tm="0">
                                          <p:val>
                                            <p:strVal val="#ppt_y-.1"/>
                                          </p:val>
                                        </p:tav>
                                        <p:tav tm="100000">
                                          <p:val>
                                            <p:strVal val="#ppt_y"/>
                                          </p:val>
                                        </p:tav>
                                      </p:tavLst>
                                    </p:anim>
                                  </p:childTnLst>
                                </p:cTn>
                              </p:par>
                              <p:par>
                                <p:cTn id="68" presetID="47" presetClass="entr" presetSubtype="0" fill="hold" nodeType="withEffect">
                                  <p:stCondLst>
                                    <p:cond delay="0"/>
                                  </p:stCondLst>
                                  <p:childTnLst>
                                    <p:set>
                                      <p:cBhvr>
                                        <p:cTn id="69" dur="1" fill="hold">
                                          <p:stCondLst>
                                            <p:cond delay="0"/>
                                          </p:stCondLst>
                                        </p:cTn>
                                        <p:tgtEl>
                                          <p:spTgt spid="25"/>
                                        </p:tgtEl>
                                        <p:attrNameLst>
                                          <p:attrName>style.visibility</p:attrName>
                                        </p:attrNameLst>
                                      </p:cBhvr>
                                      <p:to>
                                        <p:strVal val="visible"/>
                                      </p:to>
                                    </p:set>
                                    <p:animEffect transition="in" filter="fade">
                                      <p:cBhvr>
                                        <p:cTn id="70" dur="1000"/>
                                        <p:tgtEl>
                                          <p:spTgt spid="25"/>
                                        </p:tgtEl>
                                      </p:cBhvr>
                                    </p:animEffect>
                                    <p:anim calcmode="lin" valueType="num">
                                      <p:cBhvr>
                                        <p:cTn id="71" dur="1000" fill="hold"/>
                                        <p:tgtEl>
                                          <p:spTgt spid="25"/>
                                        </p:tgtEl>
                                        <p:attrNameLst>
                                          <p:attrName>ppt_x</p:attrName>
                                        </p:attrNameLst>
                                      </p:cBhvr>
                                      <p:tavLst>
                                        <p:tav tm="0">
                                          <p:val>
                                            <p:strVal val="#ppt_x"/>
                                          </p:val>
                                        </p:tav>
                                        <p:tav tm="100000">
                                          <p:val>
                                            <p:strVal val="#ppt_x"/>
                                          </p:val>
                                        </p:tav>
                                      </p:tavLst>
                                    </p:anim>
                                    <p:anim calcmode="lin" valueType="num">
                                      <p:cBhvr>
                                        <p:cTn id="72"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4" presetClass="emph" presetSubtype="0" fill="hold" grpId="1" nodeType="clickEffect">
                                  <p:stCondLst>
                                    <p:cond delay="0"/>
                                  </p:stCondLst>
                                  <p:childTnLst>
                                    <p:animClr clrSpc="hsl" dir="cw">
                                      <p:cBhvr override="childStyle">
                                        <p:cTn id="76" dur="500" fill="hold"/>
                                        <p:tgtEl>
                                          <p:spTgt spid="26"/>
                                        </p:tgtEl>
                                        <p:attrNameLst>
                                          <p:attrName>style.color</p:attrName>
                                        </p:attrNameLst>
                                      </p:cBhvr>
                                      <p:by>
                                        <p:hsl h="0" s="-12549" l="-25098"/>
                                      </p:by>
                                    </p:animClr>
                                    <p:animClr clrSpc="hsl" dir="cw">
                                      <p:cBhvr>
                                        <p:cTn id="77" dur="500" fill="hold"/>
                                        <p:tgtEl>
                                          <p:spTgt spid="26"/>
                                        </p:tgtEl>
                                        <p:attrNameLst>
                                          <p:attrName>fillcolor</p:attrName>
                                        </p:attrNameLst>
                                      </p:cBhvr>
                                      <p:by>
                                        <p:hsl h="0" s="-12549" l="-25098"/>
                                      </p:by>
                                    </p:animClr>
                                    <p:animClr clrSpc="hsl" dir="cw">
                                      <p:cBhvr>
                                        <p:cTn id="78" dur="500" fill="hold"/>
                                        <p:tgtEl>
                                          <p:spTgt spid="26"/>
                                        </p:tgtEl>
                                        <p:attrNameLst>
                                          <p:attrName>stroke.color</p:attrName>
                                        </p:attrNameLst>
                                      </p:cBhvr>
                                      <p:by>
                                        <p:hsl h="0" s="-12549" l="-25098"/>
                                      </p:by>
                                    </p:animClr>
                                    <p:set>
                                      <p:cBhvr>
                                        <p:cTn id="79" dur="500" fill="hold"/>
                                        <p:tgtEl>
                                          <p:spTgt spid="26"/>
                                        </p:tgtEl>
                                        <p:attrNameLst>
                                          <p:attrName>fill.type</p:attrName>
                                        </p:attrNameLst>
                                      </p:cBhvr>
                                      <p:to>
                                        <p:strVal val="solid"/>
                                      </p:to>
                                    </p:set>
                                  </p:childTnLst>
                                </p:cTn>
                              </p:par>
                              <p:par>
                                <p:cTn id="80" presetID="24" presetClass="emph" presetSubtype="0" fill="hold" nodeType="withEffect">
                                  <p:stCondLst>
                                    <p:cond delay="0"/>
                                  </p:stCondLst>
                                  <p:childTnLst>
                                    <p:animClr clrSpc="hsl" dir="cw">
                                      <p:cBhvr override="childStyle">
                                        <p:cTn id="81" dur="500" fill="hold"/>
                                        <p:tgtEl>
                                          <p:spTgt spid="25"/>
                                        </p:tgtEl>
                                        <p:attrNameLst>
                                          <p:attrName>style.color</p:attrName>
                                        </p:attrNameLst>
                                      </p:cBhvr>
                                      <p:by>
                                        <p:hsl h="0" s="-12549" l="-25098"/>
                                      </p:by>
                                    </p:animClr>
                                    <p:animClr clrSpc="hsl" dir="cw">
                                      <p:cBhvr>
                                        <p:cTn id="82" dur="500" fill="hold"/>
                                        <p:tgtEl>
                                          <p:spTgt spid="25"/>
                                        </p:tgtEl>
                                        <p:attrNameLst>
                                          <p:attrName>fillcolor</p:attrName>
                                        </p:attrNameLst>
                                      </p:cBhvr>
                                      <p:by>
                                        <p:hsl h="0" s="-12549" l="-25098"/>
                                      </p:by>
                                    </p:animClr>
                                    <p:animClr clrSpc="hsl" dir="cw">
                                      <p:cBhvr>
                                        <p:cTn id="83" dur="500" fill="hold"/>
                                        <p:tgtEl>
                                          <p:spTgt spid="25"/>
                                        </p:tgtEl>
                                        <p:attrNameLst>
                                          <p:attrName>stroke.color</p:attrName>
                                        </p:attrNameLst>
                                      </p:cBhvr>
                                      <p:by>
                                        <p:hsl h="0" s="-12549" l="-25098"/>
                                      </p:by>
                                    </p:animClr>
                                    <p:set>
                                      <p:cBhvr>
                                        <p:cTn id="84" dur="500" fill="hold"/>
                                        <p:tgtEl>
                                          <p:spTgt spid="25"/>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16" grpId="0"/>
      <p:bldP spid="17" grpId="0"/>
      <p:bldP spid="18" grpId="0"/>
      <p:bldP spid="19" grpId="0"/>
      <p:bldP spid="20" grpId="0"/>
      <p:bldP spid="21" grpId="0"/>
      <p:bldP spid="22" grpId="0"/>
      <p:bldP spid="23" grpId="0"/>
      <p:bldP spid="24" grpId="0"/>
      <p:bldP spid="26" grpId="0"/>
      <p:bldP spid="26" grpId="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900" y="415156"/>
            <a:ext cx="9980682" cy="1096962"/>
          </a:xfrm>
        </p:spPr>
        <p:txBody>
          <a:bodyPr>
            <a:normAutofit fontScale="90000"/>
          </a:bodyPr>
          <a:lstStyle/>
          <a:p>
            <a:r>
              <a:rPr lang="en-US" b="1" dirty="0" smtClean="0">
                <a:latin typeface="Arial" panose="020B0604020202020204" pitchFamily="34" charset="0"/>
                <a:cs typeface="Arial" panose="020B0604020202020204" pitchFamily="34" charset="0"/>
              </a:rPr>
              <a:t>The PDSA Cycle: Learning Through Continuous Improvement</a:t>
            </a:r>
            <a:r>
              <a:rPr lang="en-US" b="1" dirty="0">
                <a:latin typeface="Arial" panose="020B0604020202020204" pitchFamily="34" charset="0"/>
                <a:cs typeface="Arial" panose="020B0604020202020204" pitchFamily="34" charset="0"/>
              </a:rPr>
              <a:t/>
            </a:r>
            <a:br>
              <a:rPr lang="en-US" b="1" dirty="0">
                <a:latin typeface="Arial" panose="020B0604020202020204" pitchFamily="34" charset="0"/>
                <a:cs typeface="Arial" panose="020B0604020202020204" pitchFamily="34" charset="0"/>
              </a:rPr>
            </a:br>
            <a:r>
              <a:rPr lang="en-US" sz="2200" b="1" dirty="0">
                <a:latin typeface="Arial" panose="020B0604020202020204" pitchFamily="34" charset="0"/>
                <a:cs typeface="Arial" panose="020B0604020202020204" pitchFamily="34" charset="0"/>
              </a:rPr>
              <a:t>Walter </a:t>
            </a:r>
            <a:r>
              <a:rPr lang="en-US" sz="2200" b="1" dirty="0" err="1">
                <a:latin typeface="Arial" panose="020B0604020202020204" pitchFamily="34" charset="0"/>
                <a:cs typeface="Arial" panose="020B0604020202020204" pitchFamily="34" charset="0"/>
              </a:rPr>
              <a:t>Shewhart</a:t>
            </a:r>
            <a:r>
              <a:rPr lang="en-US" sz="2200" b="1" dirty="0">
                <a:latin typeface="Arial" panose="020B0604020202020204" pitchFamily="34" charset="0"/>
                <a:cs typeface="Arial" panose="020B0604020202020204" pitchFamily="34" charset="0"/>
              </a:rPr>
              <a:t> &amp; W. Edwards Deming, 1950s</a:t>
            </a:r>
            <a:r>
              <a:rPr lang="en-US" b="1" dirty="0">
                <a:latin typeface="Arial" panose="020B0604020202020204" pitchFamily="34" charset="0"/>
                <a:cs typeface="Arial" panose="020B0604020202020204" pitchFamily="34" charset="0"/>
              </a:rPr>
              <a:t/>
            </a:r>
            <a:br>
              <a:rPr lang="en-US" b="1" dirty="0">
                <a:latin typeface="Arial" panose="020B0604020202020204" pitchFamily="34" charset="0"/>
                <a:cs typeface="Arial" panose="020B0604020202020204" pitchFamily="34" charset="0"/>
              </a:rPr>
            </a:br>
            <a:endParaRPr lang="en-US" b="1" dirty="0">
              <a:latin typeface="Arial" panose="020B0604020202020204" pitchFamily="34" charset="0"/>
              <a:cs typeface="Arial" panose="020B0604020202020204" pitchFamily="34" charset="0"/>
            </a:endParaRPr>
          </a:p>
        </p:txBody>
      </p:sp>
      <p:sp>
        <p:nvSpPr>
          <p:cNvPr id="7" name="Rectangle 6"/>
          <p:cNvSpPr/>
          <p:nvPr/>
        </p:nvSpPr>
        <p:spPr>
          <a:xfrm>
            <a:off x="6191794" y="1485078"/>
            <a:ext cx="5368835" cy="2031325"/>
          </a:xfrm>
          <a:prstGeom prst="rect">
            <a:avLst/>
          </a:prstGeom>
        </p:spPr>
        <p:txBody>
          <a:bodyPr wrap="square">
            <a:spAutoFit/>
          </a:bodyPr>
          <a:lstStyle/>
          <a:p>
            <a:pPr marL="285750" indent="-285750" algn="just">
              <a:lnSpc>
                <a:spcPct val="150000"/>
              </a:lnSpc>
              <a:buFont typeface="Wingdings" panose="05000000000000000000" pitchFamily="2" charset="2"/>
              <a:buChar char="ü"/>
            </a:pPr>
            <a:r>
              <a:rPr lang="en-US" sz="1400" dirty="0">
                <a:latin typeface="Arial" panose="020B0604020202020204" pitchFamily="34" charset="0"/>
                <a:cs typeface="Arial" panose="020B0604020202020204" pitchFamily="34" charset="0"/>
              </a:rPr>
              <a:t>The </a:t>
            </a:r>
            <a:r>
              <a:rPr lang="en-US" sz="1400" b="1" dirty="0">
                <a:latin typeface="Arial" panose="020B0604020202020204" pitchFamily="34" charset="0"/>
                <a:cs typeface="Arial" panose="020B0604020202020204" pitchFamily="34" charset="0"/>
              </a:rPr>
              <a:t>Plan-Do-Study-Act cycle (Deming, 1986) </a:t>
            </a:r>
            <a:r>
              <a:rPr lang="en-US" sz="1400" dirty="0">
                <a:latin typeface="Arial" panose="020B0604020202020204" pitchFamily="34" charset="0"/>
                <a:cs typeface="Arial" panose="020B0604020202020204" pitchFamily="34" charset="0"/>
              </a:rPr>
              <a:t>provides a structured, iterative framework for testing and implementing improvements, transforming lessons from cyber incidents into sustainable digital safety practices. </a:t>
            </a:r>
            <a:endParaRPr lang="en-US" sz="1400" dirty="0" smtClean="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ü"/>
            </a:pPr>
            <a:r>
              <a:rPr lang="en-US" sz="1400" dirty="0" smtClean="0">
                <a:latin typeface="Arial" panose="020B0604020202020204" pitchFamily="34" charset="0"/>
                <a:cs typeface="Arial" panose="020B0604020202020204" pitchFamily="34" charset="0"/>
              </a:rPr>
              <a:t>PDSA </a:t>
            </a:r>
            <a:r>
              <a:rPr lang="en-US" sz="1400" dirty="0">
                <a:latin typeface="Arial" panose="020B0604020202020204" pitchFamily="34" charset="0"/>
                <a:cs typeface="Arial" panose="020B0604020202020204" pitchFamily="34" charset="0"/>
              </a:rPr>
              <a:t>is a repetitive </a:t>
            </a:r>
            <a:r>
              <a:rPr lang="en-US" sz="1400" b="1" dirty="0">
                <a:latin typeface="Arial" panose="020B0604020202020204" pitchFamily="34" charset="0"/>
                <a:cs typeface="Arial" panose="020B0604020202020204" pitchFamily="34" charset="0"/>
              </a:rPr>
              <a:t>four stage model </a:t>
            </a:r>
            <a:r>
              <a:rPr lang="en-US" sz="1400" dirty="0">
                <a:latin typeface="Arial" panose="020B0604020202020204" pitchFamily="34" charset="0"/>
                <a:cs typeface="Arial" panose="020B0604020202020204" pitchFamily="34" charset="0"/>
              </a:rPr>
              <a:t>(Plan, Do, Study, and Act) used to achieve continuous improvement </a:t>
            </a:r>
          </a:p>
        </p:txBody>
      </p:sp>
      <p:sp>
        <p:nvSpPr>
          <p:cNvPr id="42" name="Text 6"/>
          <p:cNvSpPr/>
          <p:nvPr/>
        </p:nvSpPr>
        <p:spPr>
          <a:xfrm>
            <a:off x="1131027" y="1512924"/>
            <a:ext cx="129488" cy="184190"/>
          </a:xfrm>
          <a:prstGeom prst="rect">
            <a:avLst/>
          </a:prstGeom>
          <a:noFill/>
          <a:ln/>
        </p:spPr>
        <p:txBody>
          <a:bodyPr wrap="none" lIns="0" tIns="0" rIns="0" bIns="0" rtlCol="0" anchor="t"/>
          <a:lstStyle/>
          <a:p>
            <a:pPr marL="0" indent="0" algn="l">
              <a:lnSpc>
                <a:spcPts val="1850"/>
              </a:lnSpc>
              <a:buNone/>
            </a:pPr>
            <a:r>
              <a:rPr lang="en-US" sz="1150" b="1" dirty="0" smtClean="0">
                <a:solidFill>
                  <a:srgbClr val="000000"/>
                </a:solidFill>
                <a:latin typeface="Arial" panose="020B0604020202020204" pitchFamily="34" charset="0"/>
                <a:ea typeface="Inter Light" pitchFamily="34" charset="-122"/>
                <a:cs typeface="Arial" panose="020B0604020202020204" pitchFamily="34" charset="0"/>
              </a:rPr>
              <a:t>01</a:t>
            </a:r>
            <a:endParaRPr lang="en-US" sz="1150" b="1" dirty="0">
              <a:latin typeface="Arial" panose="020B0604020202020204" pitchFamily="34" charset="0"/>
              <a:cs typeface="Arial" panose="020B0604020202020204" pitchFamily="34" charset="0"/>
            </a:endParaRPr>
          </a:p>
        </p:txBody>
      </p:sp>
      <p:sp>
        <p:nvSpPr>
          <p:cNvPr id="43" name="Shape 7"/>
          <p:cNvSpPr/>
          <p:nvPr/>
        </p:nvSpPr>
        <p:spPr>
          <a:xfrm flipV="1">
            <a:off x="1131027" y="1767933"/>
            <a:ext cx="2773912" cy="58359"/>
          </a:xfrm>
          <a:prstGeom prst="rect">
            <a:avLst/>
          </a:prstGeom>
          <a:solidFill>
            <a:srgbClr val="5B9BD5"/>
          </a:solidFill>
          <a:ln/>
        </p:spPr>
      </p:sp>
      <p:sp>
        <p:nvSpPr>
          <p:cNvPr id="44" name="Rectangle 43"/>
          <p:cNvSpPr/>
          <p:nvPr/>
        </p:nvSpPr>
        <p:spPr>
          <a:xfrm>
            <a:off x="1058212" y="1800152"/>
            <a:ext cx="1238291" cy="338554"/>
          </a:xfrm>
          <a:prstGeom prst="rect">
            <a:avLst/>
          </a:prstGeom>
        </p:spPr>
        <p:txBody>
          <a:bodyPr wrap="square">
            <a:spAutoFit/>
          </a:bodyPr>
          <a:lstStyle/>
          <a:p>
            <a:r>
              <a:rPr lang="en-IN" sz="1600" b="1" dirty="0">
                <a:latin typeface="Arial" panose="020B0604020202020204" pitchFamily="34" charset="0"/>
                <a:cs typeface="Arial" panose="020B0604020202020204" pitchFamily="34" charset="0"/>
              </a:rPr>
              <a:t>Plan</a:t>
            </a:r>
          </a:p>
        </p:txBody>
      </p:sp>
      <p:sp>
        <p:nvSpPr>
          <p:cNvPr id="45" name="Rectangle 44"/>
          <p:cNvSpPr/>
          <p:nvPr/>
        </p:nvSpPr>
        <p:spPr>
          <a:xfrm>
            <a:off x="995458" y="2114671"/>
            <a:ext cx="4473101" cy="738664"/>
          </a:xfrm>
          <a:prstGeom prst="rect">
            <a:avLst/>
          </a:prstGeom>
        </p:spPr>
        <p:txBody>
          <a:bodyPr wrap="square">
            <a:spAutoFit/>
          </a:bodyPr>
          <a:lstStyle/>
          <a:p>
            <a:r>
              <a:rPr lang="en-US" sz="1400" dirty="0" smtClean="0">
                <a:latin typeface="Arial" panose="020B0604020202020204" pitchFamily="34" charset="0"/>
                <a:cs typeface="Arial" panose="020B0604020202020204" pitchFamily="34" charset="0"/>
              </a:rPr>
              <a:t>Assess cyber risks as part of QA planning, strengthen digital infrastructure and supplier oversight </a:t>
            </a:r>
          </a:p>
          <a:p>
            <a:r>
              <a:rPr lang="en-US" sz="1400" dirty="0" smtClean="0">
                <a:latin typeface="Arial" panose="020B0604020202020204" pitchFamily="34" charset="0"/>
                <a:cs typeface="Arial" panose="020B0604020202020204" pitchFamily="34" charset="0"/>
              </a:rPr>
              <a:t>(</a:t>
            </a:r>
            <a:r>
              <a:rPr lang="en-US" sz="1400" dirty="0" err="1" smtClean="0">
                <a:latin typeface="Arial" panose="020B0604020202020204" pitchFamily="34" charset="0"/>
                <a:cs typeface="Arial" panose="020B0604020202020204" pitchFamily="34" charset="0"/>
              </a:rPr>
              <a:t>Portela</a:t>
            </a:r>
            <a:r>
              <a:rPr lang="en-US" sz="1400" dirty="0" smtClean="0">
                <a:latin typeface="Arial" panose="020B0604020202020204" pitchFamily="34" charset="0"/>
                <a:cs typeface="Arial" panose="020B0604020202020204" pitchFamily="34" charset="0"/>
              </a:rPr>
              <a:t> et al., 2023)</a:t>
            </a:r>
            <a:endParaRPr lang="en-US" sz="1400" dirty="0">
              <a:latin typeface="Arial" panose="020B0604020202020204" pitchFamily="34" charset="0"/>
              <a:cs typeface="Arial" panose="020B0604020202020204" pitchFamily="34" charset="0"/>
            </a:endParaRPr>
          </a:p>
        </p:txBody>
      </p:sp>
      <p:sp>
        <p:nvSpPr>
          <p:cNvPr id="46" name="Text 6"/>
          <p:cNvSpPr/>
          <p:nvPr/>
        </p:nvSpPr>
        <p:spPr>
          <a:xfrm>
            <a:off x="1155813" y="2887390"/>
            <a:ext cx="129488" cy="184190"/>
          </a:xfrm>
          <a:prstGeom prst="rect">
            <a:avLst/>
          </a:prstGeom>
          <a:noFill/>
          <a:ln/>
        </p:spPr>
        <p:txBody>
          <a:bodyPr wrap="none" lIns="0" tIns="0" rIns="0" bIns="0" rtlCol="0" anchor="t"/>
          <a:lstStyle/>
          <a:p>
            <a:pPr marL="0" indent="0" algn="l">
              <a:lnSpc>
                <a:spcPts val="1850"/>
              </a:lnSpc>
              <a:buNone/>
            </a:pPr>
            <a:r>
              <a:rPr lang="en-US" sz="1150" b="1" dirty="0" smtClean="0">
                <a:solidFill>
                  <a:srgbClr val="000000"/>
                </a:solidFill>
                <a:latin typeface="Arial" panose="020B0604020202020204" pitchFamily="34" charset="0"/>
                <a:ea typeface="Inter Light" pitchFamily="34" charset="-122"/>
                <a:cs typeface="Arial" panose="020B0604020202020204" pitchFamily="34" charset="0"/>
              </a:rPr>
              <a:t>02</a:t>
            </a:r>
            <a:endParaRPr lang="en-US" sz="1150" b="1" dirty="0">
              <a:latin typeface="Arial" panose="020B0604020202020204" pitchFamily="34" charset="0"/>
              <a:cs typeface="Arial" panose="020B0604020202020204" pitchFamily="34" charset="0"/>
            </a:endParaRPr>
          </a:p>
        </p:txBody>
      </p:sp>
      <p:sp>
        <p:nvSpPr>
          <p:cNvPr id="47" name="Shape 7"/>
          <p:cNvSpPr/>
          <p:nvPr/>
        </p:nvSpPr>
        <p:spPr>
          <a:xfrm flipV="1">
            <a:off x="1131027" y="3148376"/>
            <a:ext cx="2773912" cy="58359"/>
          </a:xfrm>
          <a:prstGeom prst="rect">
            <a:avLst/>
          </a:prstGeom>
          <a:solidFill>
            <a:srgbClr val="5B9BD5"/>
          </a:solidFill>
          <a:ln/>
        </p:spPr>
      </p:sp>
      <p:sp>
        <p:nvSpPr>
          <p:cNvPr id="48" name="Rectangle 47"/>
          <p:cNvSpPr/>
          <p:nvPr/>
        </p:nvSpPr>
        <p:spPr>
          <a:xfrm>
            <a:off x="1064280" y="3227355"/>
            <a:ext cx="790645" cy="307777"/>
          </a:xfrm>
          <a:prstGeom prst="rect">
            <a:avLst/>
          </a:prstGeom>
        </p:spPr>
        <p:txBody>
          <a:bodyPr wrap="square">
            <a:spAutoFit/>
          </a:bodyPr>
          <a:lstStyle/>
          <a:p>
            <a:r>
              <a:rPr lang="en-IN" sz="1400" b="1" dirty="0">
                <a:latin typeface="Arial" panose="020B0604020202020204" pitchFamily="34" charset="0"/>
                <a:cs typeface="Arial" panose="020B0604020202020204" pitchFamily="34" charset="0"/>
              </a:rPr>
              <a:t>Do</a:t>
            </a:r>
            <a:endParaRPr lang="en-IN" b="1" dirty="0">
              <a:latin typeface="Arial" panose="020B0604020202020204" pitchFamily="34" charset="0"/>
              <a:cs typeface="Arial" panose="020B0604020202020204" pitchFamily="34" charset="0"/>
            </a:endParaRPr>
          </a:p>
        </p:txBody>
      </p:sp>
      <p:sp>
        <p:nvSpPr>
          <p:cNvPr id="49" name="Rectangle 48"/>
          <p:cNvSpPr/>
          <p:nvPr/>
        </p:nvSpPr>
        <p:spPr>
          <a:xfrm>
            <a:off x="1094429" y="3485438"/>
            <a:ext cx="4739987" cy="523220"/>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Pilot cybersecurity drills and staff response simulations across selected NHS Trusts (Hasegawa et al., 2024)</a:t>
            </a:r>
          </a:p>
        </p:txBody>
      </p:sp>
      <p:sp>
        <p:nvSpPr>
          <p:cNvPr id="50" name="Text 6"/>
          <p:cNvSpPr/>
          <p:nvPr/>
        </p:nvSpPr>
        <p:spPr>
          <a:xfrm>
            <a:off x="1162863" y="4074208"/>
            <a:ext cx="129488" cy="184190"/>
          </a:xfrm>
          <a:prstGeom prst="rect">
            <a:avLst/>
          </a:prstGeom>
          <a:noFill/>
          <a:ln/>
        </p:spPr>
        <p:txBody>
          <a:bodyPr wrap="none" lIns="0" tIns="0" rIns="0" bIns="0" rtlCol="0" anchor="t"/>
          <a:lstStyle/>
          <a:p>
            <a:pPr marL="0" indent="0" algn="l">
              <a:lnSpc>
                <a:spcPts val="1850"/>
              </a:lnSpc>
              <a:buNone/>
            </a:pPr>
            <a:r>
              <a:rPr lang="en-US" sz="1150" b="1" dirty="0" smtClean="0">
                <a:solidFill>
                  <a:srgbClr val="000000"/>
                </a:solidFill>
                <a:latin typeface="Arial" panose="020B0604020202020204" pitchFamily="34" charset="0"/>
                <a:ea typeface="Inter Light" pitchFamily="34" charset="-122"/>
                <a:cs typeface="Arial" panose="020B0604020202020204" pitchFamily="34" charset="0"/>
              </a:rPr>
              <a:t>03</a:t>
            </a:r>
            <a:endParaRPr lang="en-US" sz="1150" b="1" dirty="0">
              <a:latin typeface="Arial" panose="020B0604020202020204" pitchFamily="34" charset="0"/>
              <a:cs typeface="Arial" panose="020B0604020202020204" pitchFamily="34" charset="0"/>
            </a:endParaRPr>
          </a:p>
        </p:txBody>
      </p:sp>
      <p:sp>
        <p:nvSpPr>
          <p:cNvPr id="51" name="Shape 7"/>
          <p:cNvSpPr/>
          <p:nvPr/>
        </p:nvSpPr>
        <p:spPr>
          <a:xfrm flipV="1">
            <a:off x="1131027" y="4355432"/>
            <a:ext cx="2773912" cy="58359"/>
          </a:xfrm>
          <a:prstGeom prst="rect">
            <a:avLst/>
          </a:prstGeom>
          <a:solidFill>
            <a:srgbClr val="5B9BD5"/>
          </a:solidFill>
          <a:ln/>
        </p:spPr>
      </p:sp>
      <p:sp>
        <p:nvSpPr>
          <p:cNvPr id="52" name="Text 6"/>
          <p:cNvSpPr/>
          <p:nvPr/>
        </p:nvSpPr>
        <p:spPr>
          <a:xfrm>
            <a:off x="1159744" y="5225251"/>
            <a:ext cx="129488" cy="184190"/>
          </a:xfrm>
          <a:prstGeom prst="rect">
            <a:avLst/>
          </a:prstGeom>
          <a:noFill/>
          <a:ln/>
        </p:spPr>
        <p:txBody>
          <a:bodyPr wrap="none" lIns="0" tIns="0" rIns="0" bIns="0" rtlCol="0" anchor="t"/>
          <a:lstStyle/>
          <a:p>
            <a:pPr marL="0" indent="0" algn="l">
              <a:lnSpc>
                <a:spcPts val="1850"/>
              </a:lnSpc>
              <a:buNone/>
            </a:pPr>
            <a:r>
              <a:rPr lang="en-US" sz="1150" b="1" dirty="0" smtClean="0">
                <a:solidFill>
                  <a:srgbClr val="000000"/>
                </a:solidFill>
                <a:latin typeface="Arial" panose="020B0604020202020204" pitchFamily="34" charset="0"/>
                <a:ea typeface="Inter Light" pitchFamily="34" charset="-122"/>
                <a:cs typeface="Arial" panose="020B0604020202020204" pitchFamily="34" charset="0"/>
              </a:rPr>
              <a:t>04</a:t>
            </a:r>
            <a:endParaRPr lang="en-US" sz="1150" b="1" dirty="0">
              <a:latin typeface="Arial" panose="020B0604020202020204" pitchFamily="34" charset="0"/>
              <a:cs typeface="Arial" panose="020B0604020202020204" pitchFamily="34" charset="0"/>
            </a:endParaRPr>
          </a:p>
        </p:txBody>
      </p:sp>
      <p:sp>
        <p:nvSpPr>
          <p:cNvPr id="53" name="Shape 7"/>
          <p:cNvSpPr/>
          <p:nvPr/>
        </p:nvSpPr>
        <p:spPr>
          <a:xfrm flipV="1">
            <a:off x="1094429" y="5460587"/>
            <a:ext cx="2773912" cy="58359"/>
          </a:xfrm>
          <a:prstGeom prst="rect">
            <a:avLst/>
          </a:prstGeom>
          <a:solidFill>
            <a:srgbClr val="5B9BD5"/>
          </a:solidFill>
          <a:ln/>
        </p:spPr>
      </p:sp>
      <p:sp>
        <p:nvSpPr>
          <p:cNvPr id="54" name="Rectangle 53"/>
          <p:cNvSpPr/>
          <p:nvPr/>
        </p:nvSpPr>
        <p:spPr>
          <a:xfrm>
            <a:off x="954637" y="4421270"/>
            <a:ext cx="941109" cy="338554"/>
          </a:xfrm>
          <a:prstGeom prst="rect">
            <a:avLst/>
          </a:prstGeom>
        </p:spPr>
        <p:txBody>
          <a:bodyPr wrap="square">
            <a:spAutoFit/>
          </a:bodyPr>
          <a:lstStyle/>
          <a:p>
            <a:r>
              <a:rPr lang="en-IN" sz="1600" b="1" dirty="0" smtClean="0">
                <a:latin typeface="Arial" panose="020B0604020202020204" pitchFamily="34" charset="0"/>
                <a:cs typeface="Arial" panose="020B0604020202020204" pitchFamily="34" charset="0"/>
              </a:rPr>
              <a:t>Study</a:t>
            </a:r>
            <a:endParaRPr lang="en-IN" sz="1600" b="1" dirty="0">
              <a:latin typeface="Arial" panose="020B0604020202020204" pitchFamily="34" charset="0"/>
              <a:cs typeface="Arial" panose="020B0604020202020204" pitchFamily="34" charset="0"/>
            </a:endParaRPr>
          </a:p>
        </p:txBody>
      </p:sp>
      <p:sp>
        <p:nvSpPr>
          <p:cNvPr id="55" name="Rectangle 54"/>
          <p:cNvSpPr/>
          <p:nvPr/>
        </p:nvSpPr>
        <p:spPr>
          <a:xfrm>
            <a:off x="995458" y="5570092"/>
            <a:ext cx="859468" cy="338554"/>
          </a:xfrm>
          <a:prstGeom prst="rect">
            <a:avLst/>
          </a:prstGeom>
        </p:spPr>
        <p:txBody>
          <a:bodyPr wrap="square">
            <a:spAutoFit/>
          </a:bodyPr>
          <a:lstStyle/>
          <a:p>
            <a:r>
              <a:rPr lang="en-IN" sz="1600" b="1" dirty="0" smtClean="0">
                <a:latin typeface="Arial" panose="020B0604020202020204" pitchFamily="34" charset="0"/>
                <a:cs typeface="Arial" panose="020B0604020202020204" pitchFamily="34" charset="0"/>
              </a:rPr>
              <a:t>Act</a:t>
            </a:r>
            <a:endParaRPr lang="en-IN" sz="1600" b="1" dirty="0">
              <a:latin typeface="Arial" panose="020B0604020202020204" pitchFamily="34" charset="0"/>
              <a:cs typeface="Arial" panose="020B0604020202020204" pitchFamily="34" charset="0"/>
            </a:endParaRPr>
          </a:p>
        </p:txBody>
      </p:sp>
      <p:sp>
        <p:nvSpPr>
          <p:cNvPr id="56" name="Rectangle 55"/>
          <p:cNvSpPr/>
          <p:nvPr/>
        </p:nvSpPr>
        <p:spPr>
          <a:xfrm>
            <a:off x="1015091" y="4701957"/>
            <a:ext cx="4453467" cy="523220"/>
          </a:xfrm>
          <a:prstGeom prst="rect">
            <a:avLst/>
          </a:prstGeom>
        </p:spPr>
        <p:txBody>
          <a:bodyPr wrap="square">
            <a:spAutoFit/>
          </a:bodyPr>
          <a:lstStyle/>
          <a:p>
            <a:r>
              <a:rPr lang="en-US" sz="1400" dirty="0" smtClean="0">
                <a:latin typeface="Arial" panose="020B0604020202020204" pitchFamily="34" charset="0"/>
                <a:cs typeface="Arial" panose="020B0604020202020204" pitchFamily="34" charset="0"/>
              </a:rPr>
              <a:t>Review system vulnerabilities, response times, and patient impact during incidents (Moore et al., 2023)</a:t>
            </a:r>
            <a:endParaRPr lang="en-US" sz="1400" dirty="0">
              <a:latin typeface="Arial" panose="020B0604020202020204" pitchFamily="34" charset="0"/>
              <a:cs typeface="Arial" panose="020B0604020202020204" pitchFamily="34" charset="0"/>
            </a:endParaRPr>
          </a:p>
        </p:txBody>
      </p:sp>
      <p:sp>
        <p:nvSpPr>
          <p:cNvPr id="57" name="Rectangle 56"/>
          <p:cNvSpPr/>
          <p:nvPr/>
        </p:nvSpPr>
        <p:spPr>
          <a:xfrm>
            <a:off x="995458" y="5922270"/>
            <a:ext cx="4321125" cy="523220"/>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Integrate cyber resilience into national patient safety standards and training programs (NHS Digital, 2023)</a:t>
            </a:r>
          </a:p>
        </p:txBody>
      </p:sp>
      <p:pic>
        <p:nvPicPr>
          <p:cNvPr id="58" name="Picture 57"/>
          <p:cNvPicPr>
            <a:picLocks noChangeAspect="1"/>
          </p:cNvPicPr>
          <p:nvPr/>
        </p:nvPicPr>
        <p:blipFill>
          <a:blip r:embed="rId2"/>
          <a:stretch>
            <a:fillRect/>
          </a:stretch>
        </p:blipFill>
        <p:spPr>
          <a:xfrm>
            <a:off x="7763198" y="3449417"/>
            <a:ext cx="2996073" cy="2996073"/>
          </a:xfrm>
          <a:prstGeom prst="rect">
            <a:avLst/>
          </a:prstGeom>
          <a:ln>
            <a:noFill/>
          </a:ln>
          <a:effectLst>
            <a:softEdge rad="112500"/>
          </a:effectLst>
        </p:spPr>
      </p:pic>
      <p:sp>
        <p:nvSpPr>
          <p:cNvPr id="59" name="Rectangle 58"/>
          <p:cNvSpPr/>
          <p:nvPr/>
        </p:nvSpPr>
        <p:spPr>
          <a:xfrm>
            <a:off x="7763198" y="6093312"/>
            <a:ext cx="3322384" cy="369332"/>
          </a:xfrm>
          <a:prstGeom prst="rect">
            <a:avLst/>
          </a:prstGeom>
        </p:spPr>
        <p:txBody>
          <a:bodyPr wrap="none">
            <a:spAutoFit/>
          </a:bodyPr>
          <a:lstStyle/>
          <a:p>
            <a:r>
              <a:rPr lang="en-IN" dirty="0">
                <a:latin typeface="Arial" panose="020B0604020202020204" pitchFamily="34" charset="0"/>
                <a:cs typeface="Arial" panose="020B0604020202020204" pitchFamily="34" charset="0"/>
              </a:rPr>
              <a:t>(Source: The Deming Institute)</a:t>
            </a:r>
          </a:p>
        </p:txBody>
      </p:sp>
    </p:spTree>
    <p:extLst>
      <p:ext uri="{BB962C8B-B14F-4D97-AF65-F5344CB8AC3E}">
        <p14:creationId xmlns:p14="http://schemas.microsoft.com/office/powerpoint/2010/main" val="2224495804"/>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2"/>
                                        </p:tgtEl>
                                        <p:attrNameLst>
                                          <p:attrName>style.visibility</p:attrName>
                                        </p:attrNameLst>
                                      </p:cBhvr>
                                      <p:to>
                                        <p:strVal val="visible"/>
                                      </p:to>
                                    </p:set>
                                    <p:animEffect transition="in" filter="barn(inVertical)">
                                      <p:cBhvr>
                                        <p:cTn id="12" dur="500"/>
                                        <p:tgtEl>
                                          <p:spTgt spid="42"/>
                                        </p:tgtEl>
                                      </p:cBhvr>
                                    </p:animEffect>
                                  </p:childTnLst>
                                </p:cTn>
                              </p:par>
                              <p:par>
                                <p:cTn id="13" presetID="16" presetClass="entr" presetSubtype="21" fill="hold" nodeType="withEffect">
                                  <p:stCondLst>
                                    <p:cond delay="0"/>
                                  </p:stCondLst>
                                  <p:childTnLst>
                                    <p:set>
                                      <p:cBhvr>
                                        <p:cTn id="14" dur="1" fill="hold">
                                          <p:stCondLst>
                                            <p:cond delay="0"/>
                                          </p:stCondLst>
                                        </p:cTn>
                                        <p:tgtEl>
                                          <p:spTgt spid="43"/>
                                        </p:tgtEl>
                                        <p:attrNameLst>
                                          <p:attrName>style.visibility</p:attrName>
                                        </p:attrNameLst>
                                      </p:cBhvr>
                                      <p:to>
                                        <p:strVal val="visible"/>
                                      </p:to>
                                    </p:set>
                                    <p:animEffect transition="in" filter="barn(inVertical)">
                                      <p:cBhvr>
                                        <p:cTn id="15" dur="500"/>
                                        <p:tgtEl>
                                          <p:spTgt spid="43"/>
                                        </p:tgtEl>
                                      </p:cBhvr>
                                    </p:animEffect>
                                  </p:childTnLst>
                                </p:cTn>
                              </p:par>
                              <p:par>
                                <p:cTn id="16" presetID="16" presetClass="entr" presetSubtype="21" fill="hold" grpId="0" nodeType="withEffect">
                                  <p:stCondLst>
                                    <p:cond delay="0"/>
                                  </p:stCondLst>
                                  <p:childTnLst>
                                    <p:set>
                                      <p:cBhvr>
                                        <p:cTn id="17" dur="1" fill="hold">
                                          <p:stCondLst>
                                            <p:cond delay="0"/>
                                          </p:stCondLst>
                                        </p:cTn>
                                        <p:tgtEl>
                                          <p:spTgt spid="44"/>
                                        </p:tgtEl>
                                        <p:attrNameLst>
                                          <p:attrName>style.visibility</p:attrName>
                                        </p:attrNameLst>
                                      </p:cBhvr>
                                      <p:to>
                                        <p:strVal val="visible"/>
                                      </p:to>
                                    </p:set>
                                    <p:animEffect transition="in" filter="barn(inVertical)">
                                      <p:cBhvr>
                                        <p:cTn id="18" dur="500"/>
                                        <p:tgtEl>
                                          <p:spTgt spid="44"/>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45"/>
                                        </p:tgtEl>
                                        <p:attrNameLst>
                                          <p:attrName>style.visibility</p:attrName>
                                        </p:attrNameLst>
                                      </p:cBhvr>
                                      <p:to>
                                        <p:strVal val="visible"/>
                                      </p:to>
                                    </p:set>
                                    <p:animEffect transition="in" filter="barn(inVertical)">
                                      <p:cBhvr>
                                        <p:cTn id="21" dur="500"/>
                                        <p:tgtEl>
                                          <p:spTgt spid="45"/>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46"/>
                                        </p:tgtEl>
                                        <p:attrNameLst>
                                          <p:attrName>style.visibility</p:attrName>
                                        </p:attrNameLst>
                                      </p:cBhvr>
                                      <p:to>
                                        <p:strVal val="visible"/>
                                      </p:to>
                                    </p:set>
                                    <p:animEffect transition="in" filter="barn(inVertical)">
                                      <p:cBhvr>
                                        <p:cTn id="26" dur="500"/>
                                        <p:tgtEl>
                                          <p:spTgt spid="46"/>
                                        </p:tgtEl>
                                      </p:cBhvr>
                                    </p:animEffect>
                                  </p:childTnLst>
                                </p:cTn>
                              </p:par>
                              <p:par>
                                <p:cTn id="27" presetID="16" presetClass="entr" presetSubtype="21" fill="hold" nodeType="withEffect">
                                  <p:stCondLst>
                                    <p:cond delay="0"/>
                                  </p:stCondLst>
                                  <p:childTnLst>
                                    <p:set>
                                      <p:cBhvr>
                                        <p:cTn id="28" dur="1" fill="hold">
                                          <p:stCondLst>
                                            <p:cond delay="0"/>
                                          </p:stCondLst>
                                        </p:cTn>
                                        <p:tgtEl>
                                          <p:spTgt spid="47"/>
                                        </p:tgtEl>
                                        <p:attrNameLst>
                                          <p:attrName>style.visibility</p:attrName>
                                        </p:attrNameLst>
                                      </p:cBhvr>
                                      <p:to>
                                        <p:strVal val="visible"/>
                                      </p:to>
                                    </p:set>
                                    <p:animEffect transition="in" filter="barn(inVertical)">
                                      <p:cBhvr>
                                        <p:cTn id="29" dur="500"/>
                                        <p:tgtEl>
                                          <p:spTgt spid="47"/>
                                        </p:tgtEl>
                                      </p:cBhvr>
                                    </p:animEffect>
                                  </p:childTnLst>
                                </p:cTn>
                              </p:par>
                              <p:par>
                                <p:cTn id="30" presetID="16" presetClass="entr" presetSubtype="21" fill="hold" grpId="0" nodeType="withEffect">
                                  <p:stCondLst>
                                    <p:cond delay="0"/>
                                  </p:stCondLst>
                                  <p:childTnLst>
                                    <p:set>
                                      <p:cBhvr>
                                        <p:cTn id="31" dur="1" fill="hold">
                                          <p:stCondLst>
                                            <p:cond delay="0"/>
                                          </p:stCondLst>
                                        </p:cTn>
                                        <p:tgtEl>
                                          <p:spTgt spid="48"/>
                                        </p:tgtEl>
                                        <p:attrNameLst>
                                          <p:attrName>style.visibility</p:attrName>
                                        </p:attrNameLst>
                                      </p:cBhvr>
                                      <p:to>
                                        <p:strVal val="visible"/>
                                      </p:to>
                                    </p:set>
                                    <p:animEffect transition="in" filter="barn(inVertical)">
                                      <p:cBhvr>
                                        <p:cTn id="32" dur="500"/>
                                        <p:tgtEl>
                                          <p:spTgt spid="48"/>
                                        </p:tgtEl>
                                      </p:cBhvr>
                                    </p:animEffect>
                                  </p:childTnLst>
                                </p:cTn>
                              </p:par>
                              <p:par>
                                <p:cTn id="33" presetID="16" presetClass="entr" presetSubtype="21" fill="hold" grpId="0" nodeType="withEffect">
                                  <p:stCondLst>
                                    <p:cond delay="0"/>
                                  </p:stCondLst>
                                  <p:childTnLst>
                                    <p:set>
                                      <p:cBhvr>
                                        <p:cTn id="34" dur="1" fill="hold">
                                          <p:stCondLst>
                                            <p:cond delay="0"/>
                                          </p:stCondLst>
                                        </p:cTn>
                                        <p:tgtEl>
                                          <p:spTgt spid="49"/>
                                        </p:tgtEl>
                                        <p:attrNameLst>
                                          <p:attrName>style.visibility</p:attrName>
                                        </p:attrNameLst>
                                      </p:cBhvr>
                                      <p:to>
                                        <p:strVal val="visible"/>
                                      </p:to>
                                    </p:set>
                                    <p:animEffect transition="in" filter="barn(inVertical)">
                                      <p:cBhvr>
                                        <p:cTn id="35" dur="500"/>
                                        <p:tgtEl>
                                          <p:spTgt spid="49"/>
                                        </p:tgtEl>
                                      </p:cBhvr>
                                    </p:animEffect>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grpId="0" nodeType="clickEffect">
                                  <p:stCondLst>
                                    <p:cond delay="0"/>
                                  </p:stCondLst>
                                  <p:childTnLst>
                                    <p:set>
                                      <p:cBhvr>
                                        <p:cTn id="39" dur="1" fill="hold">
                                          <p:stCondLst>
                                            <p:cond delay="0"/>
                                          </p:stCondLst>
                                        </p:cTn>
                                        <p:tgtEl>
                                          <p:spTgt spid="50"/>
                                        </p:tgtEl>
                                        <p:attrNameLst>
                                          <p:attrName>style.visibility</p:attrName>
                                        </p:attrNameLst>
                                      </p:cBhvr>
                                      <p:to>
                                        <p:strVal val="visible"/>
                                      </p:to>
                                    </p:set>
                                    <p:animEffect transition="in" filter="barn(inVertical)">
                                      <p:cBhvr>
                                        <p:cTn id="40" dur="500"/>
                                        <p:tgtEl>
                                          <p:spTgt spid="50"/>
                                        </p:tgtEl>
                                      </p:cBhvr>
                                    </p:animEffect>
                                  </p:childTnLst>
                                </p:cTn>
                              </p:par>
                              <p:par>
                                <p:cTn id="41" presetID="16" presetClass="entr" presetSubtype="21" fill="hold" grpId="0" nodeType="withEffect">
                                  <p:stCondLst>
                                    <p:cond delay="0"/>
                                  </p:stCondLst>
                                  <p:childTnLst>
                                    <p:set>
                                      <p:cBhvr>
                                        <p:cTn id="42" dur="1" fill="hold">
                                          <p:stCondLst>
                                            <p:cond delay="0"/>
                                          </p:stCondLst>
                                        </p:cTn>
                                        <p:tgtEl>
                                          <p:spTgt spid="54"/>
                                        </p:tgtEl>
                                        <p:attrNameLst>
                                          <p:attrName>style.visibility</p:attrName>
                                        </p:attrNameLst>
                                      </p:cBhvr>
                                      <p:to>
                                        <p:strVal val="visible"/>
                                      </p:to>
                                    </p:set>
                                    <p:animEffect transition="in" filter="barn(inVertical)">
                                      <p:cBhvr>
                                        <p:cTn id="43" dur="500"/>
                                        <p:tgtEl>
                                          <p:spTgt spid="54"/>
                                        </p:tgtEl>
                                      </p:cBhvr>
                                    </p:animEffect>
                                  </p:childTnLst>
                                </p:cTn>
                              </p:par>
                              <p:par>
                                <p:cTn id="44" presetID="16" presetClass="entr" presetSubtype="21" fill="hold" nodeType="withEffect">
                                  <p:stCondLst>
                                    <p:cond delay="0"/>
                                  </p:stCondLst>
                                  <p:childTnLst>
                                    <p:set>
                                      <p:cBhvr>
                                        <p:cTn id="45" dur="1" fill="hold">
                                          <p:stCondLst>
                                            <p:cond delay="0"/>
                                          </p:stCondLst>
                                        </p:cTn>
                                        <p:tgtEl>
                                          <p:spTgt spid="51"/>
                                        </p:tgtEl>
                                        <p:attrNameLst>
                                          <p:attrName>style.visibility</p:attrName>
                                        </p:attrNameLst>
                                      </p:cBhvr>
                                      <p:to>
                                        <p:strVal val="visible"/>
                                      </p:to>
                                    </p:set>
                                    <p:animEffect transition="in" filter="barn(inVertical)">
                                      <p:cBhvr>
                                        <p:cTn id="46" dur="500"/>
                                        <p:tgtEl>
                                          <p:spTgt spid="51"/>
                                        </p:tgtEl>
                                      </p:cBhvr>
                                    </p:animEffect>
                                  </p:childTnLst>
                                </p:cTn>
                              </p:par>
                              <p:par>
                                <p:cTn id="47" presetID="16" presetClass="entr" presetSubtype="21" fill="hold" grpId="0" nodeType="withEffect">
                                  <p:stCondLst>
                                    <p:cond delay="0"/>
                                  </p:stCondLst>
                                  <p:childTnLst>
                                    <p:set>
                                      <p:cBhvr>
                                        <p:cTn id="48" dur="1" fill="hold">
                                          <p:stCondLst>
                                            <p:cond delay="0"/>
                                          </p:stCondLst>
                                        </p:cTn>
                                        <p:tgtEl>
                                          <p:spTgt spid="56"/>
                                        </p:tgtEl>
                                        <p:attrNameLst>
                                          <p:attrName>style.visibility</p:attrName>
                                        </p:attrNameLst>
                                      </p:cBhvr>
                                      <p:to>
                                        <p:strVal val="visible"/>
                                      </p:to>
                                    </p:set>
                                    <p:animEffect transition="in" filter="barn(inVertical)">
                                      <p:cBhvr>
                                        <p:cTn id="49" dur="500"/>
                                        <p:tgtEl>
                                          <p:spTgt spid="56"/>
                                        </p:tgtEl>
                                      </p:cBhvr>
                                    </p:animEffect>
                                  </p:childTnLst>
                                </p:cTn>
                              </p:par>
                            </p:childTnLst>
                          </p:cTn>
                        </p:par>
                      </p:childTnLst>
                    </p:cTn>
                  </p:par>
                  <p:par>
                    <p:cTn id="50" fill="hold">
                      <p:stCondLst>
                        <p:cond delay="indefinite"/>
                      </p:stCondLst>
                      <p:childTnLst>
                        <p:par>
                          <p:cTn id="51" fill="hold">
                            <p:stCondLst>
                              <p:cond delay="0"/>
                            </p:stCondLst>
                            <p:childTnLst>
                              <p:par>
                                <p:cTn id="52" presetID="16" presetClass="entr" presetSubtype="21" fill="hold" grpId="0" nodeType="clickEffect">
                                  <p:stCondLst>
                                    <p:cond delay="0"/>
                                  </p:stCondLst>
                                  <p:childTnLst>
                                    <p:set>
                                      <p:cBhvr>
                                        <p:cTn id="53" dur="1" fill="hold">
                                          <p:stCondLst>
                                            <p:cond delay="0"/>
                                          </p:stCondLst>
                                        </p:cTn>
                                        <p:tgtEl>
                                          <p:spTgt spid="52"/>
                                        </p:tgtEl>
                                        <p:attrNameLst>
                                          <p:attrName>style.visibility</p:attrName>
                                        </p:attrNameLst>
                                      </p:cBhvr>
                                      <p:to>
                                        <p:strVal val="visible"/>
                                      </p:to>
                                    </p:set>
                                    <p:animEffect transition="in" filter="barn(inVertical)">
                                      <p:cBhvr>
                                        <p:cTn id="54" dur="500"/>
                                        <p:tgtEl>
                                          <p:spTgt spid="52"/>
                                        </p:tgtEl>
                                      </p:cBhvr>
                                    </p:animEffect>
                                  </p:childTnLst>
                                </p:cTn>
                              </p:par>
                              <p:par>
                                <p:cTn id="55" presetID="16" presetClass="entr" presetSubtype="21" fill="hold" nodeType="withEffect">
                                  <p:stCondLst>
                                    <p:cond delay="0"/>
                                  </p:stCondLst>
                                  <p:childTnLst>
                                    <p:set>
                                      <p:cBhvr>
                                        <p:cTn id="56" dur="1" fill="hold">
                                          <p:stCondLst>
                                            <p:cond delay="0"/>
                                          </p:stCondLst>
                                        </p:cTn>
                                        <p:tgtEl>
                                          <p:spTgt spid="53"/>
                                        </p:tgtEl>
                                        <p:attrNameLst>
                                          <p:attrName>style.visibility</p:attrName>
                                        </p:attrNameLst>
                                      </p:cBhvr>
                                      <p:to>
                                        <p:strVal val="visible"/>
                                      </p:to>
                                    </p:set>
                                    <p:animEffect transition="in" filter="barn(inVertical)">
                                      <p:cBhvr>
                                        <p:cTn id="57" dur="500"/>
                                        <p:tgtEl>
                                          <p:spTgt spid="53"/>
                                        </p:tgtEl>
                                      </p:cBhvr>
                                    </p:animEffect>
                                  </p:childTnLst>
                                </p:cTn>
                              </p:par>
                              <p:par>
                                <p:cTn id="58" presetID="16" presetClass="entr" presetSubtype="21" fill="hold" grpId="0" nodeType="withEffect">
                                  <p:stCondLst>
                                    <p:cond delay="0"/>
                                  </p:stCondLst>
                                  <p:childTnLst>
                                    <p:set>
                                      <p:cBhvr>
                                        <p:cTn id="59" dur="1" fill="hold">
                                          <p:stCondLst>
                                            <p:cond delay="0"/>
                                          </p:stCondLst>
                                        </p:cTn>
                                        <p:tgtEl>
                                          <p:spTgt spid="55"/>
                                        </p:tgtEl>
                                        <p:attrNameLst>
                                          <p:attrName>style.visibility</p:attrName>
                                        </p:attrNameLst>
                                      </p:cBhvr>
                                      <p:to>
                                        <p:strVal val="visible"/>
                                      </p:to>
                                    </p:set>
                                    <p:animEffect transition="in" filter="barn(inVertical)">
                                      <p:cBhvr>
                                        <p:cTn id="60" dur="500"/>
                                        <p:tgtEl>
                                          <p:spTgt spid="55"/>
                                        </p:tgtEl>
                                      </p:cBhvr>
                                    </p:animEffect>
                                  </p:childTnLst>
                                </p:cTn>
                              </p:par>
                              <p:par>
                                <p:cTn id="61" presetID="16" presetClass="entr" presetSubtype="21" fill="hold" grpId="0" nodeType="withEffect">
                                  <p:stCondLst>
                                    <p:cond delay="0"/>
                                  </p:stCondLst>
                                  <p:childTnLst>
                                    <p:set>
                                      <p:cBhvr>
                                        <p:cTn id="62" dur="1" fill="hold">
                                          <p:stCondLst>
                                            <p:cond delay="0"/>
                                          </p:stCondLst>
                                        </p:cTn>
                                        <p:tgtEl>
                                          <p:spTgt spid="57"/>
                                        </p:tgtEl>
                                        <p:attrNameLst>
                                          <p:attrName>style.visibility</p:attrName>
                                        </p:attrNameLst>
                                      </p:cBhvr>
                                      <p:to>
                                        <p:strVal val="visible"/>
                                      </p:to>
                                    </p:set>
                                    <p:animEffect transition="in" filter="barn(inVertical)">
                                      <p:cBhvr>
                                        <p:cTn id="63" dur="500"/>
                                        <p:tgtEl>
                                          <p:spTgt spid="57"/>
                                        </p:tgtEl>
                                      </p:cBhvr>
                                    </p:animEffect>
                                  </p:childTnLst>
                                </p:cTn>
                              </p:par>
                            </p:childTnLst>
                          </p:cTn>
                        </p:par>
                      </p:childTnLst>
                    </p:cTn>
                  </p:par>
                  <p:par>
                    <p:cTn id="64" fill="hold">
                      <p:stCondLst>
                        <p:cond delay="indefinite"/>
                      </p:stCondLst>
                      <p:childTnLst>
                        <p:par>
                          <p:cTn id="65" fill="hold">
                            <p:stCondLst>
                              <p:cond delay="0"/>
                            </p:stCondLst>
                            <p:childTnLst>
                              <p:par>
                                <p:cTn id="66" presetID="6" presetClass="entr" presetSubtype="16" fill="hold" nodeType="clickEffect">
                                  <p:stCondLst>
                                    <p:cond delay="0"/>
                                  </p:stCondLst>
                                  <p:childTnLst>
                                    <p:set>
                                      <p:cBhvr>
                                        <p:cTn id="67" dur="1" fill="hold">
                                          <p:stCondLst>
                                            <p:cond delay="0"/>
                                          </p:stCondLst>
                                        </p:cTn>
                                        <p:tgtEl>
                                          <p:spTgt spid="7">
                                            <p:txEl>
                                              <p:pRg st="0" end="0"/>
                                            </p:txEl>
                                          </p:spTgt>
                                        </p:tgtEl>
                                        <p:attrNameLst>
                                          <p:attrName>style.visibility</p:attrName>
                                        </p:attrNameLst>
                                      </p:cBhvr>
                                      <p:to>
                                        <p:strVal val="visible"/>
                                      </p:to>
                                    </p:set>
                                    <p:animEffect transition="in" filter="circle(in)">
                                      <p:cBhvr>
                                        <p:cTn id="68" dur="2000"/>
                                        <p:tgtEl>
                                          <p:spTgt spid="7">
                                            <p:txEl>
                                              <p:pRg st="0" end="0"/>
                                            </p:txEl>
                                          </p:spTgt>
                                        </p:tgtEl>
                                      </p:cBhvr>
                                    </p:animEffect>
                                  </p:childTnLst>
                                </p:cTn>
                              </p:par>
                              <p:par>
                                <p:cTn id="69" presetID="6" presetClass="entr" presetSubtype="16" fill="hold" nodeType="withEffect">
                                  <p:stCondLst>
                                    <p:cond delay="0"/>
                                  </p:stCondLst>
                                  <p:childTnLst>
                                    <p:set>
                                      <p:cBhvr>
                                        <p:cTn id="70" dur="1" fill="hold">
                                          <p:stCondLst>
                                            <p:cond delay="0"/>
                                          </p:stCondLst>
                                        </p:cTn>
                                        <p:tgtEl>
                                          <p:spTgt spid="7">
                                            <p:txEl>
                                              <p:pRg st="1" end="1"/>
                                            </p:txEl>
                                          </p:spTgt>
                                        </p:tgtEl>
                                        <p:attrNameLst>
                                          <p:attrName>style.visibility</p:attrName>
                                        </p:attrNameLst>
                                      </p:cBhvr>
                                      <p:to>
                                        <p:strVal val="visible"/>
                                      </p:to>
                                    </p:set>
                                    <p:animEffect transition="in" filter="circle(in)">
                                      <p:cBhvr>
                                        <p:cTn id="71" dur="2000"/>
                                        <p:tgtEl>
                                          <p:spTgt spid="7">
                                            <p:txEl>
                                              <p:pRg st="1" end="1"/>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53" presetClass="entr" presetSubtype="16" fill="hold" grpId="0" nodeType="clickEffect">
                                  <p:stCondLst>
                                    <p:cond delay="0"/>
                                  </p:stCondLst>
                                  <p:childTnLst>
                                    <p:set>
                                      <p:cBhvr>
                                        <p:cTn id="75" dur="1" fill="hold">
                                          <p:stCondLst>
                                            <p:cond delay="0"/>
                                          </p:stCondLst>
                                        </p:cTn>
                                        <p:tgtEl>
                                          <p:spTgt spid="59"/>
                                        </p:tgtEl>
                                        <p:attrNameLst>
                                          <p:attrName>style.visibility</p:attrName>
                                        </p:attrNameLst>
                                      </p:cBhvr>
                                      <p:to>
                                        <p:strVal val="visible"/>
                                      </p:to>
                                    </p:set>
                                    <p:anim calcmode="lin" valueType="num">
                                      <p:cBhvr>
                                        <p:cTn id="76" dur="500" fill="hold"/>
                                        <p:tgtEl>
                                          <p:spTgt spid="59"/>
                                        </p:tgtEl>
                                        <p:attrNameLst>
                                          <p:attrName>ppt_w</p:attrName>
                                        </p:attrNameLst>
                                      </p:cBhvr>
                                      <p:tavLst>
                                        <p:tav tm="0">
                                          <p:val>
                                            <p:fltVal val="0"/>
                                          </p:val>
                                        </p:tav>
                                        <p:tav tm="100000">
                                          <p:val>
                                            <p:strVal val="#ppt_w"/>
                                          </p:val>
                                        </p:tav>
                                      </p:tavLst>
                                    </p:anim>
                                    <p:anim calcmode="lin" valueType="num">
                                      <p:cBhvr>
                                        <p:cTn id="77" dur="500" fill="hold"/>
                                        <p:tgtEl>
                                          <p:spTgt spid="59"/>
                                        </p:tgtEl>
                                        <p:attrNameLst>
                                          <p:attrName>ppt_h</p:attrName>
                                        </p:attrNameLst>
                                      </p:cBhvr>
                                      <p:tavLst>
                                        <p:tav tm="0">
                                          <p:val>
                                            <p:fltVal val="0"/>
                                          </p:val>
                                        </p:tav>
                                        <p:tav tm="100000">
                                          <p:val>
                                            <p:strVal val="#ppt_h"/>
                                          </p:val>
                                        </p:tav>
                                      </p:tavLst>
                                    </p:anim>
                                    <p:animEffect transition="in" filter="fade">
                                      <p:cBhvr>
                                        <p:cTn id="78" dur="500"/>
                                        <p:tgtEl>
                                          <p:spTgt spid="59"/>
                                        </p:tgtEl>
                                      </p:cBhvr>
                                    </p:animEffect>
                                  </p:childTnLst>
                                </p:cTn>
                              </p:par>
                              <p:par>
                                <p:cTn id="79" presetID="53" presetClass="entr" presetSubtype="16" fill="hold" nodeType="withEffect">
                                  <p:stCondLst>
                                    <p:cond delay="0"/>
                                  </p:stCondLst>
                                  <p:childTnLst>
                                    <p:set>
                                      <p:cBhvr>
                                        <p:cTn id="80" dur="1" fill="hold">
                                          <p:stCondLst>
                                            <p:cond delay="0"/>
                                          </p:stCondLst>
                                        </p:cTn>
                                        <p:tgtEl>
                                          <p:spTgt spid="58"/>
                                        </p:tgtEl>
                                        <p:attrNameLst>
                                          <p:attrName>style.visibility</p:attrName>
                                        </p:attrNameLst>
                                      </p:cBhvr>
                                      <p:to>
                                        <p:strVal val="visible"/>
                                      </p:to>
                                    </p:set>
                                    <p:anim calcmode="lin" valueType="num">
                                      <p:cBhvr>
                                        <p:cTn id="81" dur="500" fill="hold"/>
                                        <p:tgtEl>
                                          <p:spTgt spid="58"/>
                                        </p:tgtEl>
                                        <p:attrNameLst>
                                          <p:attrName>ppt_w</p:attrName>
                                        </p:attrNameLst>
                                      </p:cBhvr>
                                      <p:tavLst>
                                        <p:tav tm="0">
                                          <p:val>
                                            <p:fltVal val="0"/>
                                          </p:val>
                                        </p:tav>
                                        <p:tav tm="100000">
                                          <p:val>
                                            <p:strVal val="#ppt_w"/>
                                          </p:val>
                                        </p:tav>
                                      </p:tavLst>
                                    </p:anim>
                                    <p:anim calcmode="lin" valueType="num">
                                      <p:cBhvr>
                                        <p:cTn id="82" dur="500" fill="hold"/>
                                        <p:tgtEl>
                                          <p:spTgt spid="58"/>
                                        </p:tgtEl>
                                        <p:attrNameLst>
                                          <p:attrName>ppt_h</p:attrName>
                                        </p:attrNameLst>
                                      </p:cBhvr>
                                      <p:tavLst>
                                        <p:tav tm="0">
                                          <p:val>
                                            <p:fltVal val="0"/>
                                          </p:val>
                                        </p:tav>
                                        <p:tav tm="100000">
                                          <p:val>
                                            <p:strVal val="#ppt_h"/>
                                          </p:val>
                                        </p:tav>
                                      </p:tavLst>
                                    </p:anim>
                                    <p:animEffect transition="in" filter="fade">
                                      <p:cBhvr>
                                        <p:cTn id="83" dur="5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2" grpId="0" animBg="1"/>
      <p:bldP spid="44" grpId="0"/>
      <p:bldP spid="45" grpId="0"/>
      <p:bldP spid="46" grpId="0" animBg="1"/>
      <p:bldP spid="48" grpId="0"/>
      <p:bldP spid="49" grpId="0"/>
      <p:bldP spid="50" grpId="0" animBg="1"/>
      <p:bldP spid="52" grpId="0" animBg="1"/>
      <p:bldP spid="54" grpId="0"/>
      <p:bldP spid="55" grpId="0"/>
      <p:bldP spid="56" grpId="0"/>
      <p:bldP spid="57" grpId="0"/>
      <p:bldP spid="5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9307" y="456027"/>
            <a:ext cx="9980682" cy="1096962"/>
          </a:xfrm>
        </p:spPr>
        <p:txBody>
          <a:bodyPr>
            <a:normAutofit fontScale="90000"/>
          </a:bodyPr>
          <a:lstStyle/>
          <a:p>
            <a:r>
              <a:rPr lang="en-US" b="1" dirty="0" smtClean="0">
                <a:latin typeface="Arial" panose="020B0604020202020204" pitchFamily="34" charset="0"/>
                <a:cs typeface="Arial" panose="020B0604020202020204" pitchFamily="34" charset="0"/>
              </a:rPr>
              <a:t>Theory </a:t>
            </a:r>
            <a:r>
              <a:rPr lang="en-US" b="1" dirty="0">
                <a:latin typeface="Arial" panose="020B0604020202020204" pitchFamily="34" charset="0"/>
                <a:cs typeface="Arial" panose="020B0604020202020204" pitchFamily="34" charset="0"/>
              </a:rPr>
              <a:t>of Change: From Inputs to </a:t>
            </a:r>
            <a:r>
              <a:rPr lang="en-US" b="1" dirty="0" smtClean="0">
                <a:latin typeface="Arial" panose="020B0604020202020204" pitchFamily="34" charset="0"/>
                <a:cs typeface="Arial" panose="020B0604020202020204" pitchFamily="34" charset="0"/>
              </a:rPr>
              <a:t>Impact</a:t>
            </a:r>
            <a:r>
              <a:rPr lang="en-US" b="1" dirty="0">
                <a:latin typeface="Arial" panose="020B0604020202020204" pitchFamily="34" charset="0"/>
                <a:cs typeface="Arial" panose="020B0604020202020204" pitchFamily="34" charset="0"/>
              </a:rPr>
              <a:t/>
            </a:r>
            <a:br>
              <a:rPr lang="en-US" b="1" dirty="0">
                <a:latin typeface="Arial" panose="020B0604020202020204" pitchFamily="34" charset="0"/>
                <a:cs typeface="Arial" panose="020B0604020202020204" pitchFamily="34" charset="0"/>
              </a:rPr>
            </a:br>
            <a:r>
              <a:rPr lang="en-US" sz="2200" b="1" dirty="0">
                <a:latin typeface="Arial" panose="020B0604020202020204" pitchFamily="34" charset="0"/>
                <a:cs typeface="Arial" panose="020B0604020202020204" pitchFamily="34" charset="0"/>
              </a:rPr>
              <a:t>Carol Weiss, 1995</a:t>
            </a:r>
            <a:r>
              <a:rPr lang="en-US" dirty="0">
                <a:latin typeface="Arial" panose="020B0604020202020204" pitchFamily="34" charset="0"/>
                <a:cs typeface="Arial" panose="020B0604020202020204" pitchFamily="34" charset="0"/>
              </a:rPr>
              <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2"/>
          <a:stretch>
            <a:fillRect/>
          </a:stretch>
        </p:blipFill>
        <p:spPr>
          <a:xfrm>
            <a:off x="1244568" y="2007699"/>
            <a:ext cx="639493" cy="767409"/>
          </a:xfrm>
          <a:prstGeom prst="rect">
            <a:avLst/>
          </a:prstGeom>
        </p:spPr>
      </p:pic>
      <p:pic>
        <p:nvPicPr>
          <p:cNvPr id="4" name="Image 1" descr="preencoded.png"/>
          <p:cNvPicPr>
            <a:picLocks noChangeAspect="1"/>
          </p:cNvPicPr>
          <p:nvPr/>
        </p:nvPicPr>
        <p:blipFill>
          <a:blip r:embed="rId3"/>
          <a:stretch>
            <a:fillRect/>
          </a:stretch>
        </p:blipFill>
        <p:spPr>
          <a:xfrm>
            <a:off x="1244568" y="3028422"/>
            <a:ext cx="639493" cy="767409"/>
          </a:xfrm>
          <a:prstGeom prst="rect">
            <a:avLst/>
          </a:prstGeom>
        </p:spPr>
      </p:pic>
      <p:pic>
        <p:nvPicPr>
          <p:cNvPr id="5" name="Image 2" descr="preencoded.png"/>
          <p:cNvPicPr>
            <a:picLocks noChangeAspect="1"/>
          </p:cNvPicPr>
          <p:nvPr/>
        </p:nvPicPr>
        <p:blipFill>
          <a:blip r:embed="rId4"/>
          <a:stretch>
            <a:fillRect/>
          </a:stretch>
        </p:blipFill>
        <p:spPr>
          <a:xfrm>
            <a:off x="1244568" y="4049145"/>
            <a:ext cx="639493" cy="767409"/>
          </a:xfrm>
          <a:prstGeom prst="rect">
            <a:avLst/>
          </a:prstGeom>
        </p:spPr>
      </p:pic>
      <p:pic>
        <p:nvPicPr>
          <p:cNvPr id="6" name="Image 3" descr="preencoded.png"/>
          <p:cNvPicPr>
            <a:picLocks noChangeAspect="1"/>
          </p:cNvPicPr>
          <p:nvPr/>
        </p:nvPicPr>
        <p:blipFill>
          <a:blip r:embed="rId5"/>
          <a:stretch>
            <a:fillRect/>
          </a:stretch>
        </p:blipFill>
        <p:spPr>
          <a:xfrm>
            <a:off x="1189307" y="5069868"/>
            <a:ext cx="639493" cy="767409"/>
          </a:xfrm>
          <a:prstGeom prst="rect">
            <a:avLst/>
          </a:prstGeom>
        </p:spPr>
      </p:pic>
      <p:pic>
        <p:nvPicPr>
          <p:cNvPr id="7" name="Image 4" descr="preencoded.png"/>
          <p:cNvPicPr>
            <a:picLocks noChangeAspect="1"/>
          </p:cNvPicPr>
          <p:nvPr/>
        </p:nvPicPr>
        <p:blipFill>
          <a:blip r:embed="rId6"/>
          <a:stretch>
            <a:fillRect/>
          </a:stretch>
        </p:blipFill>
        <p:spPr>
          <a:xfrm>
            <a:off x="1189307" y="6090591"/>
            <a:ext cx="639493" cy="767409"/>
          </a:xfrm>
          <a:prstGeom prst="rect">
            <a:avLst/>
          </a:prstGeom>
        </p:spPr>
      </p:pic>
      <p:sp>
        <p:nvSpPr>
          <p:cNvPr id="8" name="Rectangle 7"/>
          <p:cNvSpPr/>
          <p:nvPr/>
        </p:nvSpPr>
        <p:spPr>
          <a:xfrm>
            <a:off x="1076766" y="1357822"/>
            <a:ext cx="10430607" cy="523220"/>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The Theory of Change framework (Weiss, 1995) maps how specific interventions lead to desired outcomes through clear pathways, ensuring that responses to cyber incidents create lasting transformation rather than temporary fixes.</a:t>
            </a:r>
          </a:p>
        </p:txBody>
      </p:sp>
      <p:sp>
        <p:nvSpPr>
          <p:cNvPr id="9" name="Rectangle 8"/>
          <p:cNvSpPr/>
          <p:nvPr/>
        </p:nvSpPr>
        <p:spPr>
          <a:xfrm>
            <a:off x="1945841" y="1946901"/>
            <a:ext cx="800219" cy="338554"/>
          </a:xfrm>
          <a:prstGeom prst="rect">
            <a:avLst/>
          </a:prstGeom>
        </p:spPr>
        <p:txBody>
          <a:bodyPr wrap="none">
            <a:spAutoFit/>
          </a:bodyPr>
          <a:lstStyle/>
          <a:p>
            <a:r>
              <a:rPr lang="en-IN" sz="1600" b="1" dirty="0">
                <a:latin typeface="Arial" panose="020B0604020202020204" pitchFamily="34" charset="0"/>
                <a:cs typeface="Arial" panose="020B0604020202020204" pitchFamily="34" charset="0"/>
              </a:rPr>
              <a:t>Inputs</a:t>
            </a:r>
          </a:p>
        </p:txBody>
      </p:sp>
      <p:sp>
        <p:nvSpPr>
          <p:cNvPr id="10" name="Rectangle 9"/>
          <p:cNvSpPr/>
          <p:nvPr/>
        </p:nvSpPr>
        <p:spPr>
          <a:xfrm>
            <a:off x="1945841" y="2251879"/>
            <a:ext cx="5054990" cy="523220"/>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Investment in IT upgrades, cyber training, QA frameworks, and national coordination (NHS Digital, 2023)</a:t>
            </a:r>
          </a:p>
        </p:txBody>
      </p:sp>
      <p:sp>
        <p:nvSpPr>
          <p:cNvPr id="11" name="Rectangle 10"/>
          <p:cNvSpPr/>
          <p:nvPr/>
        </p:nvSpPr>
        <p:spPr>
          <a:xfrm>
            <a:off x="1884061" y="3028413"/>
            <a:ext cx="1098378" cy="338554"/>
          </a:xfrm>
          <a:prstGeom prst="rect">
            <a:avLst/>
          </a:prstGeom>
        </p:spPr>
        <p:txBody>
          <a:bodyPr wrap="none">
            <a:spAutoFit/>
          </a:bodyPr>
          <a:lstStyle/>
          <a:p>
            <a:r>
              <a:rPr lang="en-IN" sz="1600" b="1" dirty="0">
                <a:latin typeface="Arial" panose="020B0604020202020204" pitchFamily="34" charset="0"/>
                <a:cs typeface="Arial" panose="020B0604020202020204" pitchFamily="34" charset="0"/>
              </a:rPr>
              <a:t>Activities</a:t>
            </a:r>
          </a:p>
        </p:txBody>
      </p:sp>
      <p:sp>
        <p:nvSpPr>
          <p:cNvPr id="12" name="Rectangle 11"/>
          <p:cNvSpPr/>
          <p:nvPr/>
        </p:nvSpPr>
        <p:spPr>
          <a:xfrm>
            <a:off x="1884061" y="3272611"/>
            <a:ext cx="5116770" cy="523220"/>
          </a:xfrm>
          <a:prstGeom prst="rect">
            <a:avLst/>
          </a:prstGeom>
        </p:spPr>
        <p:txBody>
          <a:bodyPr wrap="square">
            <a:spAutoFit/>
          </a:bodyPr>
          <a:lstStyle/>
          <a:p>
            <a:r>
              <a:rPr lang="en-US" sz="1400" dirty="0">
                <a:latin typeface="Arial" panose="020B0604020202020204" pitchFamily="34" charset="0"/>
                <a:cs typeface="Arial" panose="020B0604020202020204" pitchFamily="34" charset="0"/>
              </a:rPr>
              <a:t>Conduct cyber risk assessments, simulate attack drills, integrate cybersecurity into QA audits (Hasegawa et al., 2024)</a:t>
            </a:r>
          </a:p>
        </p:txBody>
      </p:sp>
      <p:sp>
        <p:nvSpPr>
          <p:cNvPr id="13" name="Rectangle 12"/>
          <p:cNvSpPr/>
          <p:nvPr/>
        </p:nvSpPr>
        <p:spPr>
          <a:xfrm>
            <a:off x="1828800" y="4040020"/>
            <a:ext cx="971741" cy="338554"/>
          </a:xfrm>
          <a:prstGeom prst="rect">
            <a:avLst/>
          </a:prstGeom>
        </p:spPr>
        <p:txBody>
          <a:bodyPr wrap="none">
            <a:spAutoFit/>
          </a:bodyPr>
          <a:lstStyle/>
          <a:p>
            <a:r>
              <a:rPr lang="en-IN" sz="1600" b="1" dirty="0">
                <a:latin typeface="Arial" panose="020B0604020202020204" pitchFamily="34" charset="0"/>
                <a:cs typeface="Arial" panose="020B0604020202020204" pitchFamily="34" charset="0"/>
              </a:rPr>
              <a:t>Outputs</a:t>
            </a:r>
          </a:p>
        </p:txBody>
      </p:sp>
      <p:sp>
        <p:nvSpPr>
          <p:cNvPr id="14" name="Rectangle 13"/>
          <p:cNvSpPr/>
          <p:nvPr/>
        </p:nvSpPr>
        <p:spPr>
          <a:xfrm>
            <a:off x="1828800" y="4307741"/>
            <a:ext cx="5233182" cy="579646"/>
          </a:xfrm>
          <a:prstGeom prst="rect">
            <a:avLst/>
          </a:prstGeom>
        </p:spPr>
        <p:txBody>
          <a:bodyPr wrap="square">
            <a:spAutoFit/>
          </a:bodyPr>
          <a:lstStyle/>
          <a:p>
            <a:pPr algn="just">
              <a:lnSpc>
                <a:spcPts val="1850"/>
              </a:lnSpc>
            </a:pPr>
            <a:r>
              <a:rPr lang="en-US" sz="1400" dirty="0">
                <a:solidFill>
                  <a:srgbClr val="000000"/>
                </a:solidFill>
                <a:latin typeface="Arial" panose="020B0604020202020204" pitchFamily="34" charset="0"/>
                <a:ea typeface="Inter" pitchFamily="34" charset="-122"/>
                <a:cs typeface="Arial" panose="020B0604020202020204" pitchFamily="34" charset="0"/>
              </a:rPr>
              <a:t>Improved staff awareness, updated cyber policies, and stronger backup systems (</a:t>
            </a:r>
            <a:r>
              <a:rPr lang="en-US" sz="1400" dirty="0" err="1">
                <a:solidFill>
                  <a:srgbClr val="000000"/>
                </a:solidFill>
                <a:latin typeface="Arial" panose="020B0604020202020204" pitchFamily="34" charset="0"/>
                <a:ea typeface="Inter" pitchFamily="34" charset="-122"/>
                <a:cs typeface="Arial" panose="020B0604020202020204" pitchFamily="34" charset="0"/>
              </a:rPr>
              <a:t>Portela</a:t>
            </a:r>
            <a:r>
              <a:rPr lang="en-US" sz="1400" dirty="0">
                <a:solidFill>
                  <a:srgbClr val="000000"/>
                </a:solidFill>
                <a:latin typeface="Arial" panose="020B0604020202020204" pitchFamily="34" charset="0"/>
                <a:ea typeface="Inter" pitchFamily="34" charset="-122"/>
                <a:cs typeface="Arial" panose="020B0604020202020204" pitchFamily="34" charset="0"/>
              </a:rPr>
              <a:t> et al., 2023)</a:t>
            </a:r>
            <a:endParaRPr lang="en-US" sz="1400" dirty="0">
              <a:latin typeface="Arial" panose="020B0604020202020204" pitchFamily="34" charset="0"/>
              <a:cs typeface="Arial" panose="020B0604020202020204" pitchFamily="34" charset="0"/>
            </a:endParaRPr>
          </a:p>
        </p:txBody>
      </p:sp>
      <p:sp>
        <p:nvSpPr>
          <p:cNvPr id="15" name="Rectangle 14"/>
          <p:cNvSpPr/>
          <p:nvPr/>
        </p:nvSpPr>
        <p:spPr>
          <a:xfrm>
            <a:off x="1838998" y="5115018"/>
            <a:ext cx="2336665" cy="338554"/>
          </a:xfrm>
          <a:prstGeom prst="rect">
            <a:avLst/>
          </a:prstGeom>
        </p:spPr>
        <p:txBody>
          <a:bodyPr wrap="none">
            <a:spAutoFit/>
          </a:bodyPr>
          <a:lstStyle/>
          <a:p>
            <a:r>
              <a:rPr lang="en-IN" sz="1600" b="1" dirty="0">
                <a:latin typeface="Arial" panose="020B0604020202020204" pitchFamily="34" charset="0"/>
                <a:cs typeface="Arial" panose="020B0604020202020204" pitchFamily="34" charset="0"/>
              </a:rPr>
              <a:t>Short-Term Outcomes</a:t>
            </a:r>
          </a:p>
        </p:txBody>
      </p:sp>
      <p:sp>
        <p:nvSpPr>
          <p:cNvPr id="16" name="Rectangle 15"/>
          <p:cNvSpPr/>
          <p:nvPr/>
        </p:nvSpPr>
        <p:spPr>
          <a:xfrm>
            <a:off x="1838998" y="5328473"/>
            <a:ext cx="5391796" cy="523220"/>
          </a:xfrm>
          <a:prstGeom prst="rect">
            <a:avLst/>
          </a:prstGeom>
        </p:spPr>
        <p:txBody>
          <a:bodyPr wrap="square">
            <a:spAutoFit/>
          </a:bodyPr>
          <a:lstStyle/>
          <a:p>
            <a:r>
              <a:rPr lang="fr-FR" sz="1400" dirty="0" err="1">
                <a:latin typeface="Arial" panose="020B0604020202020204" pitchFamily="34" charset="0"/>
                <a:cs typeface="Arial" panose="020B0604020202020204" pitchFamily="34" charset="0"/>
              </a:rPr>
              <a:t>Faster</a:t>
            </a:r>
            <a:r>
              <a:rPr lang="fr-FR" sz="1400" dirty="0">
                <a:latin typeface="Arial" panose="020B0604020202020204" pitchFamily="34" charset="0"/>
                <a:cs typeface="Arial" panose="020B0604020202020204" pitchFamily="34" charset="0"/>
              </a:rPr>
              <a:t> incident </a:t>
            </a:r>
            <a:r>
              <a:rPr lang="fr-FR" sz="1400" dirty="0" err="1">
                <a:latin typeface="Arial" panose="020B0604020202020204" pitchFamily="34" charset="0"/>
                <a:cs typeface="Arial" panose="020B0604020202020204" pitchFamily="34" charset="0"/>
              </a:rPr>
              <a:t>response</a:t>
            </a:r>
            <a:r>
              <a:rPr lang="fr-FR" sz="1400" dirty="0">
                <a:latin typeface="Arial" panose="020B0604020202020204" pitchFamily="34" charset="0"/>
                <a:cs typeface="Arial" panose="020B0604020202020204" pitchFamily="34" charset="0"/>
              </a:rPr>
              <a:t>, </a:t>
            </a:r>
            <a:r>
              <a:rPr lang="fr-FR" sz="1400" dirty="0" err="1">
                <a:latin typeface="Arial" panose="020B0604020202020204" pitchFamily="34" charset="0"/>
                <a:cs typeface="Arial" panose="020B0604020202020204" pitchFamily="34" charset="0"/>
              </a:rPr>
              <a:t>fewer</a:t>
            </a:r>
            <a:r>
              <a:rPr lang="fr-FR" sz="1400" dirty="0">
                <a:latin typeface="Arial" panose="020B0604020202020204" pitchFamily="34" charset="0"/>
                <a:cs typeface="Arial" panose="020B0604020202020204" pitchFamily="34" charset="0"/>
              </a:rPr>
              <a:t> service disruptions, </a:t>
            </a:r>
            <a:r>
              <a:rPr lang="fr-FR" sz="1400" dirty="0" err="1">
                <a:latin typeface="Arial" panose="020B0604020202020204" pitchFamily="34" charset="0"/>
                <a:cs typeface="Arial" panose="020B0604020202020204" pitchFamily="34" charset="0"/>
              </a:rPr>
              <a:t>better</a:t>
            </a:r>
            <a:r>
              <a:rPr lang="fr-FR" sz="1400" dirty="0">
                <a:latin typeface="Arial" panose="020B0604020202020204" pitchFamily="34" charset="0"/>
                <a:cs typeface="Arial" panose="020B0604020202020204" pitchFamily="34" charset="0"/>
              </a:rPr>
              <a:t> QA compliance (Moore et al., 2023)</a:t>
            </a:r>
          </a:p>
        </p:txBody>
      </p:sp>
      <p:sp>
        <p:nvSpPr>
          <p:cNvPr id="17" name="Rectangle 16"/>
          <p:cNvSpPr/>
          <p:nvPr/>
        </p:nvSpPr>
        <p:spPr>
          <a:xfrm>
            <a:off x="1820561" y="6081475"/>
            <a:ext cx="1959960" cy="338554"/>
          </a:xfrm>
          <a:prstGeom prst="rect">
            <a:avLst/>
          </a:prstGeom>
        </p:spPr>
        <p:txBody>
          <a:bodyPr wrap="none">
            <a:spAutoFit/>
          </a:bodyPr>
          <a:lstStyle/>
          <a:p>
            <a:r>
              <a:rPr lang="en-IN" sz="1600" b="1" dirty="0">
                <a:latin typeface="Arial" panose="020B0604020202020204" pitchFamily="34" charset="0"/>
                <a:cs typeface="Arial" panose="020B0604020202020204" pitchFamily="34" charset="0"/>
              </a:rPr>
              <a:t>Long-Term Impact</a:t>
            </a:r>
          </a:p>
        </p:txBody>
      </p:sp>
      <p:sp>
        <p:nvSpPr>
          <p:cNvPr id="18" name="Rectangle 17"/>
          <p:cNvSpPr/>
          <p:nvPr/>
        </p:nvSpPr>
        <p:spPr>
          <a:xfrm>
            <a:off x="1820561" y="6330777"/>
            <a:ext cx="5125009" cy="523220"/>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Resilient NHS infrastructure, continuous learning culture, and enhanced patient trust in digital systems</a:t>
            </a:r>
          </a:p>
        </p:txBody>
      </p:sp>
      <p:pic>
        <p:nvPicPr>
          <p:cNvPr id="20" name="Picture 19"/>
          <p:cNvPicPr>
            <a:picLocks noChangeAspect="1"/>
          </p:cNvPicPr>
          <p:nvPr/>
        </p:nvPicPr>
        <p:blipFill>
          <a:blip r:embed="rId7"/>
          <a:stretch>
            <a:fillRect/>
          </a:stretch>
        </p:blipFill>
        <p:spPr>
          <a:xfrm>
            <a:off x="8356209" y="1980440"/>
            <a:ext cx="3024555" cy="4281514"/>
          </a:xfrm>
          <a:prstGeom prst="rect">
            <a:avLst/>
          </a:prstGeom>
        </p:spPr>
      </p:pic>
      <p:sp>
        <p:nvSpPr>
          <p:cNvPr id="21" name="Rectangle 20"/>
          <p:cNvSpPr/>
          <p:nvPr/>
        </p:nvSpPr>
        <p:spPr>
          <a:xfrm>
            <a:off x="9271053" y="6317409"/>
            <a:ext cx="1413164" cy="276999"/>
          </a:xfrm>
          <a:prstGeom prst="rect">
            <a:avLst/>
          </a:prstGeom>
        </p:spPr>
        <p:txBody>
          <a:bodyPr wrap="square">
            <a:spAutoFit/>
          </a:bodyPr>
          <a:lstStyle/>
          <a:p>
            <a:r>
              <a:rPr lang="en-US" sz="1200" dirty="0" smtClean="0">
                <a:latin typeface="Arial" panose="020B0604020202020204" pitchFamily="34" charset="0"/>
                <a:cs typeface="Arial" panose="020B0604020202020204" pitchFamily="34" charset="0"/>
              </a:rPr>
              <a:t>(</a:t>
            </a:r>
            <a:r>
              <a:rPr lang="en-US" sz="1200" dirty="0">
                <a:latin typeface="Arial" panose="020B0604020202020204" pitchFamily="34" charset="0"/>
                <a:cs typeface="Arial" panose="020B0604020202020204" pitchFamily="34" charset="0"/>
              </a:rPr>
              <a:t>Source: </a:t>
            </a:r>
            <a:r>
              <a:rPr lang="en-US" sz="1200" dirty="0" smtClean="0">
                <a:latin typeface="Arial" panose="020B0604020202020204" pitchFamily="34" charset="0"/>
                <a:cs typeface="Arial" panose="020B0604020202020204" pitchFamily="34" charset="0"/>
              </a:rPr>
              <a:t>Google)</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27004159"/>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2"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right)">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3"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additive="base">
                                        <p:cTn id="18" dur="500" fill="hold"/>
                                        <p:tgtEl>
                                          <p:spTgt spid="10"/>
                                        </p:tgtEl>
                                        <p:attrNameLst>
                                          <p:attrName>ppt_x</p:attrName>
                                        </p:attrNameLst>
                                      </p:cBhvr>
                                      <p:tavLst>
                                        <p:tav tm="0">
                                          <p:val>
                                            <p:strVal val="1+#ppt_w/2"/>
                                          </p:val>
                                        </p:tav>
                                        <p:tav tm="100000">
                                          <p:val>
                                            <p:strVal val="#ppt_x"/>
                                          </p:val>
                                        </p:tav>
                                      </p:tavLst>
                                    </p:anim>
                                    <p:anim calcmode="lin" valueType="num">
                                      <p:cBhvr additive="base">
                                        <p:cTn id="19" dur="500" fill="hold"/>
                                        <p:tgtEl>
                                          <p:spTgt spid="10"/>
                                        </p:tgtEl>
                                        <p:attrNameLst>
                                          <p:attrName>ppt_y</p:attrName>
                                        </p:attrNameLst>
                                      </p:cBhvr>
                                      <p:tavLst>
                                        <p:tav tm="0">
                                          <p:val>
                                            <p:strVal val="0-#ppt_h/2"/>
                                          </p:val>
                                        </p:tav>
                                        <p:tav tm="100000">
                                          <p:val>
                                            <p:strVal val="#ppt_y"/>
                                          </p:val>
                                        </p:tav>
                                      </p:tavLst>
                                    </p:anim>
                                  </p:childTnLst>
                                </p:cTn>
                              </p:par>
                              <p:par>
                                <p:cTn id="20" presetID="2" presetClass="entr" presetSubtype="3" fill="hold" grpId="0" nodeType="with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additive="base">
                                        <p:cTn id="22" dur="500" fill="hold"/>
                                        <p:tgtEl>
                                          <p:spTgt spid="9"/>
                                        </p:tgtEl>
                                        <p:attrNameLst>
                                          <p:attrName>ppt_x</p:attrName>
                                        </p:attrNameLst>
                                      </p:cBhvr>
                                      <p:tavLst>
                                        <p:tav tm="0">
                                          <p:val>
                                            <p:strVal val="1+#ppt_w/2"/>
                                          </p:val>
                                        </p:tav>
                                        <p:tav tm="100000">
                                          <p:val>
                                            <p:strVal val="#ppt_x"/>
                                          </p:val>
                                        </p:tav>
                                      </p:tavLst>
                                    </p:anim>
                                    <p:anim calcmode="lin" valueType="num">
                                      <p:cBhvr additive="base">
                                        <p:cTn id="23" dur="500" fill="hold"/>
                                        <p:tgtEl>
                                          <p:spTgt spid="9"/>
                                        </p:tgtEl>
                                        <p:attrNameLst>
                                          <p:attrName>ppt_y</p:attrName>
                                        </p:attrNameLst>
                                      </p:cBhvr>
                                      <p:tavLst>
                                        <p:tav tm="0">
                                          <p:val>
                                            <p:strVal val="0-#ppt_h/2"/>
                                          </p:val>
                                        </p:tav>
                                        <p:tav tm="100000">
                                          <p:val>
                                            <p:strVal val="#ppt_y"/>
                                          </p:val>
                                        </p:tav>
                                      </p:tavLst>
                                    </p:anim>
                                  </p:childTnLst>
                                </p:cTn>
                              </p:par>
                              <p:par>
                                <p:cTn id="24" presetID="2" presetClass="entr" presetSubtype="3" fill="hold" nodeType="withEffect">
                                  <p:stCondLst>
                                    <p:cond delay="0"/>
                                  </p:stCondLst>
                                  <p:childTnLst>
                                    <p:set>
                                      <p:cBhvr>
                                        <p:cTn id="25" dur="1" fill="hold">
                                          <p:stCondLst>
                                            <p:cond delay="0"/>
                                          </p:stCondLst>
                                        </p:cTn>
                                        <p:tgtEl>
                                          <p:spTgt spid="3"/>
                                        </p:tgtEl>
                                        <p:attrNameLst>
                                          <p:attrName>style.visibility</p:attrName>
                                        </p:attrNameLst>
                                      </p:cBhvr>
                                      <p:to>
                                        <p:strVal val="visible"/>
                                      </p:to>
                                    </p:set>
                                    <p:anim calcmode="lin" valueType="num">
                                      <p:cBhvr additive="base">
                                        <p:cTn id="26" dur="500" fill="hold"/>
                                        <p:tgtEl>
                                          <p:spTgt spid="3"/>
                                        </p:tgtEl>
                                        <p:attrNameLst>
                                          <p:attrName>ppt_x</p:attrName>
                                        </p:attrNameLst>
                                      </p:cBhvr>
                                      <p:tavLst>
                                        <p:tav tm="0">
                                          <p:val>
                                            <p:strVal val="1+#ppt_w/2"/>
                                          </p:val>
                                        </p:tav>
                                        <p:tav tm="100000">
                                          <p:val>
                                            <p:strVal val="#ppt_x"/>
                                          </p:val>
                                        </p:tav>
                                      </p:tavLst>
                                    </p:anim>
                                    <p:anim calcmode="lin" valueType="num">
                                      <p:cBhvr additive="base">
                                        <p:cTn id="27" dur="500" fill="hold"/>
                                        <p:tgtEl>
                                          <p:spTgt spid="3"/>
                                        </p:tgtEl>
                                        <p:attrNameLst>
                                          <p:attrName>ppt_y</p:attrName>
                                        </p:attrNameLst>
                                      </p:cBhvr>
                                      <p:tavLst>
                                        <p:tav tm="0">
                                          <p:val>
                                            <p:strVal val="0-#ppt_h/2"/>
                                          </p:val>
                                        </p:tav>
                                        <p:tav tm="100000">
                                          <p:val>
                                            <p:strVal val="#ppt_y"/>
                                          </p:val>
                                        </p:tav>
                                      </p:tavLst>
                                    </p:anim>
                                  </p:childTnLst>
                                </p:cTn>
                              </p:par>
                              <p:par>
                                <p:cTn id="28" presetID="2" presetClass="entr" presetSubtype="3" fill="hold" nodeType="withEffect">
                                  <p:stCondLst>
                                    <p:cond delay="0"/>
                                  </p:stCondLst>
                                  <p:childTnLst>
                                    <p:set>
                                      <p:cBhvr>
                                        <p:cTn id="29" dur="1" fill="hold">
                                          <p:stCondLst>
                                            <p:cond delay="0"/>
                                          </p:stCondLst>
                                        </p:cTn>
                                        <p:tgtEl>
                                          <p:spTgt spid="4"/>
                                        </p:tgtEl>
                                        <p:attrNameLst>
                                          <p:attrName>style.visibility</p:attrName>
                                        </p:attrNameLst>
                                      </p:cBhvr>
                                      <p:to>
                                        <p:strVal val="visible"/>
                                      </p:to>
                                    </p:set>
                                    <p:anim calcmode="lin" valueType="num">
                                      <p:cBhvr additive="base">
                                        <p:cTn id="30" dur="500" fill="hold"/>
                                        <p:tgtEl>
                                          <p:spTgt spid="4"/>
                                        </p:tgtEl>
                                        <p:attrNameLst>
                                          <p:attrName>ppt_x</p:attrName>
                                        </p:attrNameLst>
                                      </p:cBhvr>
                                      <p:tavLst>
                                        <p:tav tm="0">
                                          <p:val>
                                            <p:strVal val="1+#ppt_w/2"/>
                                          </p:val>
                                        </p:tav>
                                        <p:tav tm="100000">
                                          <p:val>
                                            <p:strVal val="#ppt_x"/>
                                          </p:val>
                                        </p:tav>
                                      </p:tavLst>
                                    </p:anim>
                                    <p:anim calcmode="lin" valueType="num">
                                      <p:cBhvr additive="base">
                                        <p:cTn id="31" dur="500" fill="hold"/>
                                        <p:tgtEl>
                                          <p:spTgt spid="4"/>
                                        </p:tgtEl>
                                        <p:attrNameLst>
                                          <p:attrName>ppt_y</p:attrName>
                                        </p:attrNameLst>
                                      </p:cBhvr>
                                      <p:tavLst>
                                        <p:tav tm="0">
                                          <p:val>
                                            <p:strVal val="0-#ppt_h/2"/>
                                          </p:val>
                                        </p:tav>
                                        <p:tav tm="100000">
                                          <p:val>
                                            <p:strVal val="#ppt_y"/>
                                          </p:val>
                                        </p:tav>
                                      </p:tavLst>
                                    </p:anim>
                                  </p:childTnLst>
                                </p:cTn>
                              </p:par>
                              <p:par>
                                <p:cTn id="32" presetID="2" presetClass="entr" presetSubtype="3" fill="hold" grpId="0" nodeType="withEffect">
                                  <p:stCondLst>
                                    <p:cond delay="0"/>
                                  </p:stCondLst>
                                  <p:childTnLst>
                                    <p:set>
                                      <p:cBhvr>
                                        <p:cTn id="33" dur="1" fill="hold">
                                          <p:stCondLst>
                                            <p:cond delay="0"/>
                                          </p:stCondLst>
                                        </p:cTn>
                                        <p:tgtEl>
                                          <p:spTgt spid="11"/>
                                        </p:tgtEl>
                                        <p:attrNameLst>
                                          <p:attrName>style.visibility</p:attrName>
                                        </p:attrNameLst>
                                      </p:cBhvr>
                                      <p:to>
                                        <p:strVal val="visible"/>
                                      </p:to>
                                    </p:set>
                                    <p:anim calcmode="lin" valueType="num">
                                      <p:cBhvr additive="base">
                                        <p:cTn id="34" dur="500" fill="hold"/>
                                        <p:tgtEl>
                                          <p:spTgt spid="11"/>
                                        </p:tgtEl>
                                        <p:attrNameLst>
                                          <p:attrName>ppt_x</p:attrName>
                                        </p:attrNameLst>
                                      </p:cBhvr>
                                      <p:tavLst>
                                        <p:tav tm="0">
                                          <p:val>
                                            <p:strVal val="1+#ppt_w/2"/>
                                          </p:val>
                                        </p:tav>
                                        <p:tav tm="100000">
                                          <p:val>
                                            <p:strVal val="#ppt_x"/>
                                          </p:val>
                                        </p:tav>
                                      </p:tavLst>
                                    </p:anim>
                                    <p:anim calcmode="lin" valueType="num">
                                      <p:cBhvr additive="base">
                                        <p:cTn id="35" dur="500" fill="hold"/>
                                        <p:tgtEl>
                                          <p:spTgt spid="11"/>
                                        </p:tgtEl>
                                        <p:attrNameLst>
                                          <p:attrName>ppt_y</p:attrName>
                                        </p:attrNameLst>
                                      </p:cBhvr>
                                      <p:tavLst>
                                        <p:tav tm="0">
                                          <p:val>
                                            <p:strVal val="0-#ppt_h/2"/>
                                          </p:val>
                                        </p:tav>
                                        <p:tav tm="100000">
                                          <p:val>
                                            <p:strVal val="#ppt_y"/>
                                          </p:val>
                                        </p:tav>
                                      </p:tavLst>
                                    </p:anim>
                                  </p:childTnLst>
                                </p:cTn>
                              </p:par>
                              <p:par>
                                <p:cTn id="36" presetID="2" presetClass="entr" presetSubtype="3" fill="hold" grpId="0" nodeType="withEffect">
                                  <p:stCondLst>
                                    <p:cond delay="0"/>
                                  </p:stCondLst>
                                  <p:childTnLst>
                                    <p:set>
                                      <p:cBhvr>
                                        <p:cTn id="37" dur="1" fill="hold">
                                          <p:stCondLst>
                                            <p:cond delay="0"/>
                                          </p:stCondLst>
                                        </p:cTn>
                                        <p:tgtEl>
                                          <p:spTgt spid="12"/>
                                        </p:tgtEl>
                                        <p:attrNameLst>
                                          <p:attrName>style.visibility</p:attrName>
                                        </p:attrNameLst>
                                      </p:cBhvr>
                                      <p:to>
                                        <p:strVal val="visible"/>
                                      </p:to>
                                    </p:set>
                                    <p:anim calcmode="lin" valueType="num">
                                      <p:cBhvr additive="base">
                                        <p:cTn id="38" dur="500" fill="hold"/>
                                        <p:tgtEl>
                                          <p:spTgt spid="12"/>
                                        </p:tgtEl>
                                        <p:attrNameLst>
                                          <p:attrName>ppt_x</p:attrName>
                                        </p:attrNameLst>
                                      </p:cBhvr>
                                      <p:tavLst>
                                        <p:tav tm="0">
                                          <p:val>
                                            <p:strVal val="1+#ppt_w/2"/>
                                          </p:val>
                                        </p:tav>
                                        <p:tav tm="100000">
                                          <p:val>
                                            <p:strVal val="#ppt_x"/>
                                          </p:val>
                                        </p:tav>
                                      </p:tavLst>
                                    </p:anim>
                                    <p:anim calcmode="lin" valueType="num">
                                      <p:cBhvr additive="base">
                                        <p:cTn id="39" dur="500" fill="hold"/>
                                        <p:tgtEl>
                                          <p:spTgt spid="12"/>
                                        </p:tgtEl>
                                        <p:attrNameLst>
                                          <p:attrName>ppt_y</p:attrName>
                                        </p:attrNameLst>
                                      </p:cBhvr>
                                      <p:tavLst>
                                        <p:tav tm="0">
                                          <p:val>
                                            <p:strVal val="0-#ppt_h/2"/>
                                          </p:val>
                                        </p:tav>
                                        <p:tav tm="100000">
                                          <p:val>
                                            <p:strVal val="#ppt_y"/>
                                          </p:val>
                                        </p:tav>
                                      </p:tavLst>
                                    </p:anim>
                                  </p:childTnLst>
                                </p:cTn>
                              </p:par>
                              <p:par>
                                <p:cTn id="40" presetID="2" presetClass="entr" presetSubtype="3" fill="hold" nodeType="withEffect">
                                  <p:stCondLst>
                                    <p:cond delay="0"/>
                                  </p:stCondLst>
                                  <p:childTnLst>
                                    <p:set>
                                      <p:cBhvr>
                                        <p:cTn id="41" dur="1" fill="hold">
                                          <p:stCondLst>
                                            <p:cond delay="0"/>
                                          </p:stCondLst>
                                        </p:cTn>
                                        <p:tgtEl>
                                          <p:spTgt spid="5"/>
                                        </p:tgtEl>
                                        <p:attrNameLst>
                                          <p:attrName>style.visibility</p:attrName>
                                        </p:attrNameLst>
                                      </p:cBhvr>
                                      <p:to>
                                        <p:strVal val="visible"/>
                                      </p:to>
                                    </p:set>
                                    <p:anim calcmode="lin" valueType="num">
                                      <p:cBhvr additive="base">
                                        <p:cTn id="42" dur="500" fill="hold"/>
                                        <p:tgtEl>
                                          <p:spTgt spid="5"/>
                                        </p:tgtEl>
                                        <p:attrNameLst>
                                          <p:attrName>ppt_x</p:attrName>
                                        </p:attrNameLst>
                                      </p:cBhvr>
                                      <p:tavLst>
                                        <p:tav tm="0">
                                          <p:val>
                                            <p:strVal val="1+#ppt_w/2"/>
                                          </p:val>
                                        </p:tav>
                                        <p:tav tm="100000">
                                          <p:val>
                                            <p:strVal val="#ppt_x"/>
                                          </p:val>
                                        </p:tav>
                                      </p:tavLst>
                                    </p:anim>
                                    <p:anim calcmode="lin" valueType="num">
                                      <p:cBhvr additive="base">
                                        <p:cTn id="43" dur="500" fill="hold"/>
                                        <p:tgtEl>
                                          <p:spTgt spid="5"/>
                                        </p:tgtEl>
                                        <p:attrNameLst>
                                          <p:attrName>ppt_y</p:attrName>
                                        </p:attrNameLst>
                                      </p:cBhvr>
                                      <p:tavLst>
                                        <p:tav tm="0">
                                          <p:val>
                                            <p:strVal val="0-#ppt_h/2"/>
                                          </p:val>
                                        </p:tav>
                                        <p:tav tm="100000">
                                          <p:val>
                                            <p:strVal val="#ppt_y"/>
                                          </p:val>
                                        </p:tav>
                                      </p:tavLst>
                                    </p:anim>
                                  </p:childTnLst>
                                </p:cTn>
                              </p:par>
                              <p:par>
                                <p:cTn id="44" presetID="2" presetClass="entr" presetSubtype="3" fill="hold" grpId="0" nodeType="withEffect">
                                  <p:stCondLst>
                                    <p:cond delay="0"/>
                                  </p:stCondLst>
                                  <p:childTnLst>
                                    <p:set>
                                      <p:cBhvr>
                                        <p:cTn id="45" dur="1" fill="hold">
                                          <p:stCondLst>
                                            <p:cond delay="0"/>
                                          </p:stCondLst>
                                        </p:cTn>
                                        <p:tgtEl>
                                          <p:spTgt spid="13"/>
                                        </p:tgtEl>
                                        <p:attrNameLst>
                                          <p:attrName>style.visibility</p:attrName>
                                        </p:attrNameLst>
                                      </p:cBhvr>
                                      <p:to>
                                        <p:strVal val="visible"/>
                                      </p:to>
                                    </p:set>
                                    <p:anim calcmode="lin" valueType="num">
                                      <p:cBhvr additive="base">
                                        <p:cTn id="46" dur="500" fill="hold"/>
                                        <p:tgtEl>
                                          <p:spTgt spid="13"/>
                                        </p:tgtEl>
                                        <p:attrNameLst>
                                          <p:attrName>ppt_x</p:attrName>
                                        </p:attrNameLst>
                                      </p:cBhvr>
                                      <p:tavLst>
                                        <p:tav tm="0">
                                          <p:val>
                                            <p:strVal val="1+#ppt_w/2"/>
                                          </p:val>
                                        </p:tav>
                                        <p:tav tm="100000">
                                          <p:val>
                                            <p:strVal val="#ppt_x"/>
                                          </p:val>
                                        </p:tav>
                                      </p:tavLst>
                                    </p:anim>
                                    <p:anim calcmode="lin" valueType="num">
                                      <p:cBhvr additive="base">
                                        <p:cTn id="47" dur="500" fill="hold"/>
                                        <p:tgtEl>
                                          <p:spTgt spid="13"/>
                                        </p:tgtEl>
                                        <p:attrNameLst>
                                          <p:attrName>ppt_y</p:attrName>
                                        </p:attrNameLst>
                                      </p:cBhvr>
                                      <p:tavLst>
                                        <p:tav tm="0">
                                          <p:val>
                                            <p:strVal val="0-#ppt_h/2"/>
                                          </p:val>
                                        </p:tav>
                                        <p:tav tm="100000">
                                          <p:val>
                                            <p:strVal val="#ppt_y"/>
                                          </p:val>
                                        </p:tav>
                                      </p:tavLst>
                                    </p:anim>
                                  </p:childTnLst>
                                </p:cTn>
                              </p:par>
                              <p:par>
                                <p:cTn id="48" presetID="2" presetClass="entr" presetSubtype="3" fill="hold" grpId="0" nodeType="withEffect">
                                  <p:stCondLst>
                                    <p:cond delay="0"/>
                                  </p:stCondLst>
                                  <p:childTnLst>
                                    <p:set>
                                      <p:cBhvr>
                                        <p:cTn id="49" dur="1" fill="hold">
                                          <p:stCondLst>
                                            <p:cond delay="0"/>
                                          </p:stCondLst>
                                        </p:cTn>
                                        <p:tgtEl>
                                          <p:spTgt spid="14"/>
                                        </p:tgtEl>
                                        <p:attrNameLst>
                                          <p:attrName>style.visibility</p:attrName>
                                        </p:attrNameLst>
                                      </p:cBhvr>
                                      <p:to>
                                        <p:strVal val="visible"/>
                                      </p:to>
                                    </p:set>
                                    <p:anim calcmode="lin" valueType="num">
                                      <p:cBhvr additive="base">
                                        <p:cTn id="50" dur="500" fill="hold"/>
                                        <p:tgtEl>
                                          <p:spTgt spid="14"/>
                                        </p:tgtEl>
                                        <p:attrNameLst>
                                          <p:attrName>ppt_x</p:attrName>
                                        </p:attrNameLst>
                                      </p:cBhvr>
                                      <p:tavLst>
                                        <p:tav tm="0">
                                          <p:val>
                                            <p:strVal val="1+#ppt_w/2"/>
                                          </p:val>
                                        </p:tav>
                                        <p:tav tm="100000">
                                          <p:val>
                                            <p:strVal val="#ppt_x"/>
                                          </p:val>
                                        </p:tav>
                                      </p:tavLst>
                                    </p:anim>
                                    <p:anim calcmode="lin" valueType="num">
                                      <p:cBhvr additive="base">
                                        <p:cTn id="51" dur="500" fill="hold"/>
                                        <p:tgtEl>
                                          <p:spTgt spid="14"/>
                                        </p:tgtEl>
                                        <p:attrNameLst>
                                          <p:attrName>ppt_y</p:attrName>
                                        </p:attrNameLst>
                                      </p:cBhvr>
                                      <p:tavLst>
                                        <p:tav tm="0">
                                          <p:val>
                                            <p:strVal val="0-#ppt_h/2"/>
                                          </p:val>
                                        </p:tav>
                                        <p:tav tm="100000">
                                          <p:val>
                                            <p:strVal val="#ppt_y"/>
                                          </p:val>
                                        </p:tav>
                                      </p:tavLst>
                                    </p:anim>
                                  </p:childTnLst>
                                </p:cTn>
                              </p:par>
                              <p:par>
                                <p:cTn id="52" presetID="2" presetClass="entr" presetSubtype="3" fill="hold" nodeType="withEffect">
                                  <p:stCondLst>
                                    <p:cond delay="0"/>
                                  </p:stCondLst>
                                  <p:childTnLst>
                                    <p:set>
                                      <p:cBhvr>
                                        <p:cTn id="53" dur="1" fill="hold">
                                          <p:stCondLst>
                                            <p:cond delay="0"/>
                                          </p:stCondLst>
                                        </p:cTn>
                                        <p:tgtEl>
                                          <p:spTgt spid="6"/>
                                        </p:tgtEl>
                                        <p:attrNameLst>
                                          <p:attrName>style.visibility</p:attrName>
                                        </p:attrNameLst>
                                      </p:cBhvr>
                                      <p:to>
                                        <p:strVal val="visible"/>
                                      </p:to>
                                    </p:set>
                                    <p:anim calcmode="lin" valueType="num">
                                      <p:cBhvr additive="base">
                                        <p:cTn id="54" dur="500" fill="hold"/>
                                        <p:tgtEl>
                                          <p:spTgt spid="6"/>
                                        </p:tgtEl>
                                        <p:attrNameLst>
                                          <p:attrName>ppt_x</p:attrName>
                                        </p:attrNameLst>
                                      </p:cBhvr>
                                      <p:tavLst>
                                        <p:tav tm="0">
                                          <p:val>
                                            <p:strVal val="1+#ppt_w/2"/>
                                          </p:val>
                                        </p:tav>
                                        <p:tav tm="100000">
                                          <p:val>
                                            <p:strVal val="#ppt_x"/>
                                          </p:val>
                                        </p:tav>
                                      </p:tavLst>
                                    </p:anim>
                                    <p:anim calcmode="lin" valueType="num">
                                      <p:cBhvr additive="base">
                                        <p:cTn id="55" dur="500" fill="hold"/>
                                        <p:tgtEl>
                                          <p:spTgt spid="6"/>
                                        </p:tgtEl>
                                        <p:attrNameLst>
                                          <p:attrName>ppt_y</p:attrName>
                                        </p:attrNameLst>
                                      </p:cBhvr>
                                      <p:tavLst>
                                        <p:tav tm="0">
                                          <p:val>
                                            <p:strVal val="0-#ppt_h/2"/>
                                          </p:val>
                                        </p:tav>
                                        <p:tav tm="100000">
                                          <p:val>
                                            <p:strVal val="#ppt_y"/>
                                          </p:val>
                                        </p:tav>
                                      </p:tavLst>
                                    </p:anim>
                                  </p:childTnLst>
                                </p:cTn>
                              </p:par>
                              <p:par>
                                <p:cTn id="56" presetID="2" presetClass="entr" presetSubtype="3" fill="hold" grpId="0" nodeType="withEffect">
                                  <p:stCondLst>
                                    <p:cond delay="0"/>
                                  </p:stCondLst>
                                  <p:childTnLst>
                                    <p:set>
                                      <p:cBhvr>
                                        <p:cTn id="57" dur="1" fill="hold">
                                          <p:stCondLst>
                                            <p:cond delay="0"/>
                                          </p:stCondLst>
                                        </p:cTn>
                                        <p:tgtEl>
                                          <p:spTgt spid="15"/>
                                        </p:tgtEl>
                                        <p:attrNameLst>
                                          <p:attrName>style.visibility</p:attrName>
                                        </p:attrNameLst>
                                      </p:cBhvr>
                                      <p:to>
                                        <p:strVal val="visible"/>
                                      </p:to>
                                    </p:set>
                                    <p:anim calcmode="lin" valueType="num">
                                      <p:cBhvr additive="base">
                                        <p:cTn id="58" dur="500" fill="hold"/>
                                        <p:tgtEl>
                                          <p:spTgt spid="15"/>
                                        </p:tgtEl>
                                        <p:attrNameLst>
                                          <p:attrName>ppt_x</p:attrName>
                                        </p:attrNameLst>
                                      </p:cBhvr>
                                      <p:tavLst>
                                        <p:tav tm="0">
                                          <p:val>
                                            <p:strVal val="1+#ppt_w/2"/>
                                          </p:val>
                                        </p:tav>
                                        <p:tav tm="100000">
                                          <p:val>
                                            <p:strVal val="#ppt_x"/>
                                          </p:val>
                                        </p:tav>
                                      </p:tavLst>
                                    </p:anim>
                                    <p:anim calcmode="lin" valueType="num">
                                      <p:cBhvr additive="base">
                                        <p:cTn id="59" dur="500" fill="hold"/>
                                        <p:tgtEl>
                                          <p:spTgt spid="15"/>
                                        </p:tgtEl>
                                        <p:attrNameLst>
                                          <p:attrName>ppt_y</p:attrName>
                                        </p:attrNameLst>
                                      </p:cBhvr>
                                      <p:tavLst>
                                        <p:tav tm="0">
                                          <p:val>
                                            <p:strVal val="0-#ppt_h/2"/>
                                          </p:val>
                                        </p:tav>
                                        <p:tav tm="100000">
                                          <p:val>
                                            <p:strVal val="#ppt_y"/>
                                          </p:val>
                                        </p:tav>
                                      </p:tavLst>
                                    </p:anim>
                                  </p:childTnLst>
                                </p:cTn>
                              </p:par>
                              <p:par>
                                <p:cTn id="60" presetID="2" presetClass="entr" presetSubtype="3" fill="hold" grpId="0" nodeType="withEffect">
                                  <p:stCondLst>
                                    <p:cond delay="0"/>
                                  </p:stCondLst>
                                  <p:childTnLst>
                                    <p:set>
                                      <p:cBhvr>
                                        <p:cTn id="61" dur="1" fill="hold">
                                          <p:stCondLst>
                                            <p:cond delay="0"/>
                                          </p:stCondLst>
                                        </p:cTn>
                                        <p:tgtEl>
                                          <p:spTgt spid="16"/>
                                        </p:tgtEl>
                                        <p:attrNameLst>
                                          <p:attrName>style.visibility</p:attrName>
                                        </p:attrNameLst>
                                      </p:cBhvr>
                                      <p:to>
                                        <p:strVal val="visible"/>
                                      </p:to>
                                    </p:set>
                                    <p:anim calcmode="lin" valueType="num">
                                      <p:cBhvr additive="base">
                                        <p:cTn id="62" dur="500" fill="hold"/>
                                        <p:tgtEl>
                                          <p:spTgt spid="16"/>
                                        </p:tgtEl>
                                        <p:attrNameLst>
                                          <p:attrName>ppt_x</p:attrName>
                                        </p:attrNameLst>
                                      </p:cBhvr>
                                      <p:tavLst>
                                        <p:tav tm="0">
                                          <p:val>
                                            <p:strVal val="1+#ppt_w/2"/>
                                          </p:val>
                                        </p:tav>
                                        <p:tav tm="100000">
                                          <p:val>
                                            <p:strVal val="#ppt_x"/>
                                          </p:val>
                                        </p:tav>
                                      </p:tavLst>
                                    </p:anim>
                                    <p:anim calcmode="lin" valueType="num">
                                      <p:cBhvr additive="base">
                                        <p:cTn id="63" dur="500" fill="hold"/>
                                        <p:tgtEl>
                                          <p:spTgt spid="16"/>
                                        </p:tgtEl>
                                        <p:attrNameLst>
                                          <p:attrName>ppt_y</p:attrName>
                                        </p:attrNameLst>
                                      </p:cBhvr>
                                      <p:tavLst>
                                        <p:tav tm="0">
                                          <p:val>
                                            <p:strVal val="0-#ppt_h/2"/>
                                          </p:val>
                                        </p:tav>
                                        <p:tav tm="100000">
                                          <p:val>
                                            <p:strVal val="#ppt_y"/>
                                          </p:val>
                                        </p:tav>
                                      </p:tavLst>
                                    </p:anim>
                                  </p:childTnLst>
                                </p:cTn>
                              </p:par>
                              <p:par>
                                <p:cTn id="64" presetID="2" presetClass="entr" presetSubtype="3" fill="hold" nodeType="withEffect">
                                  <p:stCondLst>
                                    <p:cond delay="0"/>
                                  </p:stCondLst>
                                  <p:childTnLst>
                                    <p:set>
                                      <p:cBhvr>
                                        <p:cTn id="65" dur="1" fill="hold">
                                          <p:stCondLst>
                                            <p:cond delay="0"/>
                                          </p:stCondLst>
                                        </p:cTn>
                                        <p:tgtEl>
                                          <p:spTgt spid="7"/>
                                        </p:tgtEl>
                                        <p:attrNameLst>
                                          <p:attrName>style.visibility</p:attrName>
                                        </p:attrNameLst>
                                      </p:cBhvr>
                                      <p:to>
                                        <p:strVal val="visible"/>
                                      </p:to>
                                    </p:set>
                                    <p:anim calcmode="lin" valueType="num">
                                      <p:cBhvr additive="base">
                                        <p:cTn id="66" dur="500" fill="hold"/>
                                        <p:tgtEl>
                                          <p:spTgt spid="7"/>
                                        </p:tgtEl>
                                        <p:attrNameLst>
                                          <p:attrName>ppt_x</p:attrName>
                                        </p:attrNameLst>
                                      </p:cBhvr>
                                      <p:tavLst>
                                        <p:tav tm="0">
                                          <p:val>
                                            <p:strVal val="1+#ppt_w/2"/>
                                          </p:val>
                                        </p:tav>
                                        <p:tav tm="100000">
                                          <p:val>
                                            <p:strVal val="#ppt_x"/>
                                          </p:val>
                                        </p:tav>
                                      </p:tavLst>
                                    </p:anim>
                                    <p:anim calcmode="lin" valueType="num">
                                      <p:cBhvr additive="base">
                                        <p:cTn id="67" dur="500" fill="hold"/>
                                        <p:tgtEl>
                                          <p:spTgt spid="7"/>
                                        </p:tgtEl>
                                        <p:attrNameLst>
                                          <p:attrName>ppt_y</p:attrName>
                                        </p:attrNameLst>
                                      </p:cBhvr>
                                      <p:tavLst>
                                        <p:tav tm="0">
                                          <p:val>
                                            <p:strVal val="0-#ppt_h/2"/>
                                          </p:val>
                                        </p:tav>
                                        <p:tav tm="100000">
                                          <p:val>
                                            <p:strVal val="#ppt_y"/>
                                          </p:val>
                                        </p:tav>
                                      </p:tavLst>
                                    </p:anim>
                                  </p:childTnLst>
                                </p:cTn>
                              </p:par>
                              <p:par>
                                <p:cTn id="68" presetID="2" presetClass="entr" presetSubtype="3" fill="hold" grpId="0" nodeType="withEffect">
                                  <p:stCondLst>
                                    <p:cond delay="0"/>
                                  </p:stCondLst>
                                  <p:childTnLst>
                                    <p:set>
                                      <p:cBhvr>
                                        <p:cTn id="69" dur="1" fill="hold">
                                          <p:stCondLst>
                                            <p:cond delay="0"/>
                                          </p:stCondLst>
                                        </p:cTn>
                                        <p:tgtEl>
                                          <p:spTgt spid="17"/>
                                        </p:tgtEl>
                                        <p:attrNameLst>
                                          <p:attrName>style.visibility</p:attrName>
                                        </p:attrNameLst>
                                      </p:cBhvr>
                                      <p:to>
                                        <p:strVal val="visible"/>
                                      </p:to>
                                    </p:set>
                                    <p:anim calcmode="lin" valueType="num">
                                      <p:cBhvr additive="base">
                                        <p:cTn id="70" dur="500" fill="hold"/>
                                        <p:tgtEl>
                                          <p:spTgt spid="17"/>
                                        </p:tgtEl>
                                        <p:attrNameLst>
                                          <p:attrName>ppt_x</p:attrName>
                                        </p:attrNameLst>
                                      </p:cBhvr>
                                      <p:tavLst>
                                        <p:tav tm="0">
                                          <p:val>
                                            <p:strVal val="1+#ppt_w/2"/>
                                          </p:val>
                                        </p:tav>
                                        <p:tav tm="100000">
                                          <p:val>
                                            <p:strVal val="#ppt_x"/>
                                          </p:val>
                                        </p:tav>
                                      </p:tavLst>
                                    </p:anim>
                                    <p:anim calcmode="lin" valueType="num">
                                      <p:cBhvr additive="base">
                                        <p:cTn id="71" dur="500" fill="hold"/>
                                        <p:tgtEl>
                                          <p:spTgt spid="17"/>
                                        </p:tgtEl>
                                        <p:attrNameLst>
                                          <p:attrName>ppt_y</p:attrName>
                                        </p:attrNameLst>
                                      </p:cBhvr>
                                      <p:tavLst>
                                        <p:tav tm="0">
                                          <p:val>
                                            <p:strVal val="0-#ppt_h/2"/>
                                          </p:val>
                                        </p:tav>
                                        <p:tav tm="100000">
                                          <p:val>
                                            <p:strVal val="#ppt_y"/>
                                          </p:val>
                                        </p:tav>
                                      </p:tavLst>
                                    </p:anim>
                                  </p:childTnLst>
                                </p:cTn>
                              </p:par>
                              <p:par>
                                <p:cTn id="72" presetID="2" presetClass="entr" presetSubtype="3" fill="hold" grpId="0" nodeType="withEffect">
                                  <p:stCondLst>
                                    <p:cond delay="0"/>
                                  </p:stCondLst>
                                  <p:childTnLst>
                                    <p:set>
                                      <p:cBhvr>
                                        <p:cTn id="73" dur="1" fill="hold">
                                          <p:stCondLst>
                                            <p:cond delay="0"/>
                                          </p:stCondLst>
                                        </p:cTn>
                                        <p:tgtEl>
                                          <p:spTgt spid="18"/>
                                        </p:tgtEl>
                                        <p:attrNameLst>
                                          <p:attrName>style.visibility</p:attrName>
                                        </p:attrNameLst>
                                      </p:cBhvr>
                                      <p:to>
                                        <p:strVal val="visible"/>
                                      </p:to>
                                    </p:set>
                                    <p:anim calcmode="lin" valueType="num">
                                      <p:cBhvr additive="base">
                                        <p:cTn id="74" dur="500" fill="hold"/>
                                        <p:tgtEl>
                                          <p:spTgt spid="18"/>
                                        </p:tgtEl>
                                        <p:attrNameLst>
                                          <p:attrName>ppt_x</p:attrName>
                                        </p:attrNameLst>
                                      </p:cBhvr>
                                      <p:tavLst>
                                        <p:tav tm="0">
                                          <p:val>
                                            <p:strVal val="1+#ppt_w/2"/>
                                          </p:val>
                                        </p:tav>
                                        <p:tav tm="100000">
                                          <p:val>
                                            <p:strVal val="#ppt_x"/>
                                          </p:val>
                                        </p:tav>
                                      </p:tavLst>
                                    </p:anim>
                                    <p:anim calcmode="lin" valueType="num">
                                      <p:cBhvr additive="base">
                                        <p:cTn id="75" dur="500" fill="hold"/>
                                        <p:tgtEl>
                                          <p:spTgt spid="18"/>
                                        </p:tgtEl>
                                        <p:attrNameLst>
                                          <p:attrName>ppt_y</p:attrName>
                                        </p:attrNameLst>
                                      </p:cBhvr>
                                      <p:tavLst>
                                        <p:tav tm="0">
                                          <p:val>
                                            <p:strVal val="0-#ppt_h/2"/>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16" presetClass="entr" presetSubtype="21" fill="hold" nodeType="clickEffect">
                                  <p:stCondLst>
                                    <p:cond delay="0"/>
                                  </p:stCondLst>
                                  <p:childTnLst>
                                    <p:set>
                                      <p:cBhvr>
                                        <p:cTn id="79" dur="1" fill="hold">
                                          <p:stCondLst>
                                            <p:cond delay="0"/>
                                          </p:stCondLst>
                                        </p:cTn>
                                        <p:tgtEl>
                                          <p:spTgt spid="20"/>
                                        </p:tgtEl>
                                        <p:attrNameLst>
                                          <p:attrName>style.visibility</p:attrName>
                                        </p:attrNameLst>
                                      </p:cBhvr>
                                      <p:to>
                                        <p:strVal val="visible"/>
                                      </p:to>
                                    </p:set>
                                    <p:animEffect transition="in" filter="barn(inVertical)">
                                      <p:cBhvr>
                                        <p:cTn id="80" dur="500"/>
                                        <p:tgtEl>
                                          <p:spTgt spid="20"/>
                                        </p:tgtEl>
                                      </p:cBhvr>
                                    </p:animEffect>
                                  </p:childTnLst>
                                </p:cTn>
                              </p:par>
                              <p:par>
                                <p:cTn id="81" presetID="16" presetClass="entr" presetSubtype="21" fill="hold" grpId="0" nodeType="withEffect">
                                  <p:stCondLst>
                                    <p:cond delay="0"/>
                                  </p:stCondLst>
                                  <p:childTnLst>
                                    <p:set>
                                      <p:cBhvr>
                                        <p:cTn id="82" dur="1" fill="hold">
                                          <p:stCondLst>
                                            <p:cond delay="0"/>
                                          </p:stCondLst>
                                        </p:cTn>
                                        <p:tgtEl>
                                          <p:spTgt spid="21"/>
                                        </p:tgtEl>
                                        <p:attrNameLst>
                                          <p:attrName>style.visibility</p:attrName>
                                        </p:attrNameLst>
                                      </p:cBhvr>
                                      <p:to>
                                        <p:strVal val="visible"/>
                                      </p:to>
                                    </p:set>
                                    <p:animEffect transition="in" filter="barn(inVertical)">
                                      <p:cBhvr>
                                        <p:cTn id="83"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9" grpId="0"/>
      <p:bldP spid="10" grpId="0"/>
      <p:bldP spid="11" grpId="0"/>
      <p:bldP spid="12" grpId="0"/>
      <p:bldP spid="13" grpId="0"/>
      <p:bldP spid="14" grpId="0"/>
      <p:bldP spid="15" grpId="0"/>
      <p:bldP spid="16" grpId="0"/>
      <p:bldP spid="17" grpId="0"/>
      <p:bldP spid="18" grpId="0"/>
      <p:bldP spid="2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900" y="689316"/>
            <a:ext cx="9980682" cy="483845"/>
          </a:xfrm>
        </p:spPr>
        <p:txBody>
          <a:bodyPr>
            <a:normAutofit/>
          </a:bodyPr>
          <a:lstStyle/>
          <a:p>
            <a:r>
              <a:rPr lang="en-US" sz="2800" b="1" dirty="0">
                <a:latin typeface="Arial" panose="020B0604020202020204" pitchFamily="34" charset="0"/>
                <a:cs typeface="Arial" panose="020B0604020202020204" pitchFamily="34" charset="0"/>
              </a:rPr>
              <a:t>Strategic Recommendations for Quality Improvement</a:t>
            </a:r>
          </a:p>
        </p:txBody>
      </p:sp>
      <p:sp>
        <p:nvSpPr>
          <p:cNvPr id="7" name="Shape 1"/>
          <p:cNvSpPr/>
          <p:nvPr/>
        </p:nvSpPr>
        <p:spPr>
          <a:xfrm>
            <a:off x="1167080" y="1951817"/>
            <a:ext cx="4375591" cy="572154"/>
          </a:xfrm>
          <a:prstGeom prst="roundRect">
            <a:avLst>
              <a:gd name="adj" fmla="val 2354"/>
            </a:avLst>
          </a:prstGeom>
          <a:ln/>
        </p:spPr>
        <p:style>
          <a:lnRef idx="1">
            <a:schemeClr val="accent5"/>
          </a:lnRef>
          <a:fillRef idx="2">
            <a:schemeClr val="accent5"/>
          </a:fillRef>
          <a:effectRef idx="1">
            <a:schemeClr val="accent5"/>
          </a:effectRef>
          <a:fontRef idx="minor">
            <a:schemeClr val="dk1"/>
          </a:fontRef>
        </p:style>
      </p:sp>
      <p:sp>
        <p:nvSpPr>
          <p:cNvPr id="8" name="Rectangle 7"/>
          <p:cNvSpPr/>
          <p:nvPr/>
        </p:nvSpPr>
        <p:spPr>
          <a:xfrm>
            <a:off x="2694546" y="1308926"/>
            <a:ext cx="6589048" cy="338554"/>
          </a:xfrm>
          <a:prstGeom prst="rect">
            <a:avLst/>
          </a:prstGeom>
        </p:spPr>
        <p:txBody>
          <a:bodyPr wrap="none">
            <a:spAutoFit/>
          </a:bodyPr>
          <a:lstStyle/>
          <a:p>
            <a:pPr algn="ctr"/>
            <a:r>
              <a:rPr lang="en-US" sz="1600" b="1" dirty="0">
                <a:latin typeface="Arial" panose="020B0604020202020204" pitchFamily="34" charset="0"/>
                <a:cs typeface="Arial" panose="020B0604020202020204" pitchFamily="34" charset="0"/>
              </a:rPr>
              <a:t>🔹 CQC 5 Standards and Domains Applied to the NHS Cyberattack</a:t>
            </a:r>
            <a:endParaRPr lang="en-IN" sz="1600" b="1" dirty="0">
              <a:latin typeface="Arial" panose="020B0604020202020204" pitchFamily="34" charset="0"/>
              <a:cs typeface="Arial" panose="020B0604020202020204" pitchFamily="34" charset="0"/>
            </a:endParaRPr>
          </a:p>
        </p:txBody>
      </p:sp>
      <p:sp>
        <p:nvSpPr>
          <p:cNvPr id="9" name="Rectangle 8"/>
          <p:cNvSpPr/>
          <p:nvPr/>
        </p:nvSpPr>
        <p:spPr>
          <a:xfrm>
            <a:off x="1192904" y="2000750"/>
            <a:ext cx="4349767" cy="523220"/>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Implement robust cybersecurity controls and risk monitoring to safeguard patient data (CQC, 2023).</a:t>
            </a:r>
            <a:endParaRPr lang="en-IN" sz="1400" dirty="0">
              <a:latin typeface="Arial" panose="020B0604020202020204" pitchFamily="34" charset="0"/>
              <a:cs typeface="Arial" panose="020B0604020202020204" pitchFamily="34" charset="0"/>
            </a:endParaRPr>
          </a:p>
        </p:txBody>
      </p:sp>
      <p:sp>
        <p:nvSpPr>
          <p:cNvPr id="10" name="Rectangle 9"/>
          <p:cNvSpPr/>
          <p:nvPr/>
        </p:nvSpPr>
        <p:spPr>
          <a:xfrm>
            <a:off x="2817715" y="2536049"/>
            <a:ext cx="1040670" cy="338554"/>
          </a:xfrm>
          <a:prstGeom prst="rect">
            <a:avLst/>
          </a:prstGeom>
        </p:spPr>
        <p:txBody>
          <a:bodyPr wrap="none">
            <a:spAutoFit/>
          </a:bodyPr>
          <a:lstStyle/>
          <a:p>
            <a:pPr algn="ctr"/>
            <a:r>
              <a:rPr lang="en-IN" sz="1600" b="1" dirty="0">
                <a:latin typeface="Arial" panose="020B0604020202020204" pitchFamily="34" charset="0"/>
                <a:cs typeface="Arial" panose="020B0604020202020204" pitchFamily="34" charset="0"/>
              </a:rPr>
              <a:t>Effective</a:t>
            </a:r>
          </a:p>
        </p:txBody>
      </p:sp>
      <p:sp>
        <p:nvSpPr>
          <p:cNvPr id="11" name="Shape 1"/>
          <p:cNvSpPr/>
          <p:nvPr/>
        </p:nvSpPr>
        <p:spPr>
          <a:xfrm>
            <a:off x="1192904" y="2928049"/>
            <a:ext cx="4349767" cy="559646"/>
          </a:xfrm>
          <a:prstGeom prst="roundRect">
            <a:avLst>
              <a:gd name="adj" fmla="val 2354"/>
            </a:avLst>
          </a:prstGeom>
          <a:ln/>
        </p:spPr>
        <p:style>
          <a:lnRef idx="1">
            <a:schemeClr val="accent5"/>
          </a:lnRef>
          <a:fillRef idx="2">
            <a:schemeClr val="accent5"/>
          </a:fillRef>
          <a:effectRef idx="1">
            <a:schemeClr val="accent5"/>
          </a:effectRef>
          <a:fontRef idx="minor">
            <a:schemeClr val="dk1"/>
          </a:fontRef>
        </p:style>
      </p:sp>
      <p:sp>
        <p:nvSpPr>
          <p:cNvPr id="12" name="Rectangle 11"/>
          <p:cNvSpPr/>
          <p:nvPr/>
        </p:nvSpPr>
        <p:spPr>
          <a:xfrm>
            <a:off x="1158942" y="2919539"/>
            <a:ext cx="4454067" cy="523220"/>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Embed quality audits for IT and data management systems across NHS trusts (NHS England, 2022).</a:t>
            </a:r>
          </a:p>
        </p:txBody>
      </p:sp>
      <p:sp>
        <p:nvSpPr>
          <p:cNvPr id="13" name="Rectangle 12"/>
          <p:cNvSpPr/>
          <p:nvPr/>
        </p:nvSpPr>
        <p:spPr>
          <a:xfrm>
            <a:off x="2365351" y="3516313"/>
            <a:ext cx="1891933" cy="338554"/>
          </a:xfrm>
          <a:prstGeom prst="rect">
            <a:avLst/>
          </a:prstGeom>
        </p:spPr>
        <p:txBody>
          <a:bodyPr wrap="square">
            <a:spAutoFit/>
          </a:bodyPr>
          <a:lstStyle/>
          <a:p>
            <a:pPr algn="ctr"/>
            <a:r>
              <a:rPr lang="en-IN" sz="1600" b="1" dirty="0">
                <a:latin typeface="Arial" panose="020B0604020202020204" pitchFamily="34" charset="0"/>
                <a:cs typeface="Arial" panose="020B0604020202020204" pitchFamily="34" charset="0"/>
              </a:rPr>
              <a:t>Caring</a:t>
            </a:r>
          </a:p>
        </p:txBody>
      </p:sp>
      <p:sp>
        <p:nvSpPr>
          <p:cNvPr id="14" name="Shape 1"/>
          <p:cNvSpPr/>
          <p:nvPr/>
        </p:nvSpPr>
        <p:spPr>
          <a:xfrm>
            <a:off x="1158942" y="3866162"/>
            <a:ext cx="4383729" cy="572730"/>
          </a:xfrm>
          <a:prstGeom prst="roundRect">
            <a:avLst>
              <a:gd name="adj" fmla="val 2354"/>
            </a:avLst>
          </a:prstGeom>
          <a:ln/>
        </p:spPr>
        <p:style>
          <a:lnRef idx="1">
            <a:schemeClr val="accent5"/>
          </a:lnRef>
          <a:fillRef idx="2">
            <a:schemeClr val="accent5"/>
          </a:fillRef>
          <a:effectRef idx="1">
            <a:schemeClr val="accent5"/>
          </a:effectRef>
          <a:fontRef idx="minor">
            <a:schemeClr val="dk1"/>
          </a:fontRef>
        </p:style>
      </p:sp>
      <p:sp>
        <p:nvSpPr>
          <p:cNvPr id="15" name="Rectangle 14"/>
          <p:cNvSpPr/>
          <p:nvPr/>
        </p:nvSpPr>
        <p:spPr>
          <a:xfrm>
            <a:off x="1129416" y="3903940"/>
            <a:ext cx="4413256" cy="523220"/>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Maintain confidentiality and data integrity during service disruptions (Milmo, 2022).</a:t>
            </a:r>
          </a:p>
        </p:txBody>
      </p:sp>
      <p:sp>
        <p:nvSpPr>
          <p:cNvPr id="16" name="Rectangle 15"/>
          <p:cNvSpPr/>
          <p:nvPr/>
        </p:nvSpPr>
        <p:spPr>
          <a:xfrm>
            <a:off x="2700777" y="4498829"/>
            <a:ext cx="1334020" cy="338554"/>
          </a:xfrm>
          <a:prstGeom prst="rect">
            <a:avLst/>
          </a:prstGeom>
        </p:spPr>
        <p:txBody>
          <a:bodyPr wrap="none">
            <a:spAutoFit/>
          </a:bodyPr>
          <a:lstStyle/>
          <a:p>
            <a:r>
              <a:rPr lang="en-IN" sz="1600" b="1" dirty="0">
                <a:latin typeface="Arial" panose="020B0604020202020204" pitchFamily="34" charset="0"/>
                <a:cs typeface="Arial" panose="020B0604020202020204" pitchFamily="34" charset="0"/>
              </a:rPr>
              <a:t>Responsive</a:t>
            </a:r>
          </a:p>
        </p:txBody>
      </p:sp>
      <p:sp>
        <p:nvSpPr>
          <p:cNvPr id="17" name="Shape 1"/>
          <p:cNvSpPr/>
          <p:nvPr/>
        </p:nvSpPr>
        <p:spPr>
          <a:xfrm>
            <a:off x="1104896" y="4801592"/>
            <a:ext cx="4437775" cy="719027"/>
          </a:xfrm>
          <a:prstGeom prst="roundRect">
            <a:avLst>
              <a:gd name="adj" fmla="val 2354"/>
            </a:avLst>
          </a:prstGeom>
          <a:ln/>
        </p:spPr>
        <p:style>
          <a:lnRef idx="1">
            <a:schemeClr val="accent5"/>
          </a:lnRef>
          <a:fillRef idx="2">
            <a:schemeClr val="accent5"/>
          </a:fillRef>
          <a:effectRef idx="1">
            <a:schemeClr val="accent5"/>
          </a:effectRef>
          <a:fontRef idx="minor">
            <a:schemeClr val="dk1"/>
          </a:fontRef>
        </p:style>
      </p:sp>
      <p:sp>
        <p:nvSpPr>
          <p:cNvPr id="19" name="Rectangle 18"/>
          <p:cNvSpPr/>
          <p:nvPr/>
        </p:nvSpPr>
        <p:spPr>
          <a:xfrm>
            <a:off x="1104900" y="4781955"/>
            <a:ext cx="4437771" cy="738664"/>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Establish rapid response frameworks for digital outages and communication breakdowns (</a:t>
            </a:r>
            <a:r>
              <a:rPr lang="en-US" sz="1400" dirty="0" err="1">
                <a:latin typeface="Arial" panose="020B0604020202020204" pitchFamily="34" charset="0"/>
                <a:cs typeface="Arial" panose="020B0604020202020204" pitchFamily="34" charset="0"/>
              </a:rPr>
              <a:t>Badshah</a:t>
            </a:r>
            <a:r>
              <a:rPr lang="en-US" sz="1400" dirty="0">
                <a:latin typeface="Arial" panose="020B0604020202020204" pitchFamily="34" charset="0"/>
                <a:cs typeface="Arial" panose="020B0604020202020204" pitchFamily="34" charset="0"/>
              </a:rPr>
              <a:t>, 2022).</a:t>
            </a:r>
          </a:p>
        </p:txBody>
      </p:sp>
      <p:sp>
        <p:nvSpPr>
          <p:cNvPr id="20" name="Rectangle 19"/>
          <p:cNvSpPr/>
          <p:nvPr/>
        </p:nvSpPr>
        <p:spPr>
          <a:xfrm>
            <a:off x="2687155" y="5492905"/>
            <a:ext cx="1036951" cy="338554"/>
          </a:xfrm>
          <a:prstGeom prst="rect">
            <a:avLst/>
          </a:prstGeom>
        </p:spPr>
        <p:txBody>
          <a:bodyPr wrap="none">
            <a:spAutoFit/>
          </a:bodyPr>
          <a:lstStyle/>
          <a:p>
            <a:r>
              <a:rPr lang="en-IN" sz="1600" b="1" dirty="0">
                <a:latin typeface="Arial" panose="020B0604020202020204" pitchFamily="34" charset="0"/>
                <a:cs typeface="Arial" panose="020B0604020202020204" pitchFamily="34" charset="0"/>
              </a:rPr>
              <a:t>Well-Led</a:t>
            </a:r>
          </a:p>
        </p:txBody>
      </p:sp>
      <p:sp>
        <p:nvSpPr>
          <p:cNvPr id="21" name="Shape 1"/>
          <p:cNvSpPr/>
          <p:nvPr/>
        </p:nvSpPr>
        <p:spPr>
          <a:xfrm>
            <a:off x="1129415" y="5803745"/>
            <a:ext cx="4413255" cy="890062"/>
          </a:xfrm>
          <a:prstGeom prst="roundRect">
            <a:avLst>
              <a:gd name="adj" fmla="val 2354"/>
            </a:avLst>
          </a:prstGeom>
          <a:ln/>
        </p:spPr>
        <p:style>
          <a:lnRef idx="1">
            <a:schemeClr val="accent5"/>
          </a:lnRef>
          <a:fillRef idx="2">
            <a:schemeClr val="accent5"/>
          </a:fillRef>
          <a:effectRef idx="1">
            <a:schemeClr val="accent5"/>
          </a:effectRef>
          <a:fontRef idx="minor">
            <a:schemeClr val="dk1"/>
          </a:fontRef>
        </p:style>
      </p:sp>
      <p:sp>
        <p:nvSpPr>
          <p:cNvPr id="22" name="Rectangle 21"/>
          <p:cNvSpPr/>
          <p:nvPr/>
        </p:nvSpPr>
        <p:spPr>
          <a:xfrm>
            <a:off x="1145785" y="5819630"/>
            <a:ext cx="4380513" cy="738664"/>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Strengthen leadership accountability, staff training, and supplier oversight to improve system reliability (Caldwell, 2022).</a:t>
            </a:r>
          </a:p>
        </p:txBody>
      </p:sp>
      <p:sp>
        <p:nvSpPr>
          <p:cNvPr id="24" name="Rectangle 23"/>
          <p:cNvSpPr/>
          <p:nvPr/>
        </p:nvSpPr>
        <p:spPr>
          <a:xfrm>
            <a:off x="2869642" y="1573171"/>
            <a:ext cx="671979" cy="369332"/>
          </a:xfrm>
          <a:prstGeom prst="rect">
            <a:avLst/>
          </a:prstGeom>
        </p:spPr>
        <p:txBody>
          <a:bodyPr wrap="none">
            <a:spAutoFit/>
          </a:bodyPr>
          <a:lstStyle/>
          <a:p>
            <a:pPr algn="ctr"/>
            <a:r>
              <a:rPr lang="en-IN" b="1" dirty="0">
                <a:latin typeface="Arial" panose="020B0604020202020204" pitchFamily="34" charset="0"/>
                <a:cs typeface="Arial" panose="020B0604020202020204" pitchFamily="34" charset="0"/>
              </a:rPr>
              <a:t>Safe</a:t>
            </a:r>
          </a:p>
        </p:txBody>
      </p:sp>
      <p:graphicFrame>
        <p:nvGraphicFramePr>
          <p:cNvPr id="25" name="Diagram 24"/>
          <p:cNvGraphicFramePr/>
          <p:nvPr>
            <p:extLst>
              <p:ext uri="{D42A27DB-BD31-4B8C-83A1-F6EECF244321}">
                <p14:modId xmlns:p14="http://schemas.microsoft.com/office/powerpoint/2010/main" val="3027012988"/>
              </p:ext>
            </p:extLst>
          </p:nvPr>
        </p:nvGraphicFramePr>
        <p:xfrm>
          <a:off x="7670694" y="2030712"/>
          <a:ext cx="3225800" cy="26373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6" name="Rectangle 25"/>
          <p:cNvSpPr/>
          <p:nvPr/>
        </p:nvSpPr>
        <p:spPr>
          <a:xfrm>
            <a:off x="7670694" y="5065081"/>
            <a:ext cx="4033821" cy="738664"/>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Figure </a:t>
            </a:r>
            <a:r>
              <a:rPr lang="en-US" sz="1400" dirty="0" smtClean="0">
                <a:latin typeface="Arial" panose="020B0604020202020204" pitchFamily="34" charset="0"/>
                <a:cs typeface="Arial" panose="020B0604020202020204" pitchFamily="34" charset="0"/>
              </a:rPr>
              <a:t>1: </a:t>
            </a:r>
            <a:r>
              <a:rPr lang="en-US" sz="1400" dirty="0">
                <a:latin typeface="Arial" panose="020B0604020202020204" pitchFamily="34" charset="0"/>
                <a:cs typeface="Arial" panose="020B0604020202020204" pitchFamily="34" charset="0"/>
              </a:rPr>
              <a:t>CQC Five domain</a:t>
            </a:r>
          </a:p>
          <a:p>
            <a:pPr algn="just"/>
            <a:r>
              <a:rPr lang="en-US" sz="1400" dirty="0">
                <a:latin typeface="Arial" panose="020B0604020202020204" pitchFamily="34" charset="0"/>
                <a:cs typeface="Arial" panose="020B0604020202020204" pitchFamily="34" charset="0"/>
              </a:rPr>
              <a:t>(Source: As per information of Hope and Pascoe, 2024)</a:t>
            </a:r>
          </a:p>
        </p:txBody>
      </p:sp>
    </p:spTree>
    <p:extLst>
      <p:ext uri="{BB962C8B-B14F-4D97-AF65-F5344CB8AC3E}">
        <p14:creationId xmlns:p14="http://schemas.microsoft.com/office/powerpoint/2010/main" val="3197023440"/>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528"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p:cTn id="7" dur="500" fill="hold"/>
                                        <p:tgtEl>
                                          <p:spTgt spid="25"/>
                                        </p:tgtEl>
                                        <p:attrNameLst>
                                          <p:attrName>ppt_w</p:attrName>
                                        </p:attrNameLst>
                                      </p:cBhvr>
                                      <p:tavLst>
                                        <p:tav tm="0">
                                          <p:val>
                                            <p:fltVal val="0"/>
                                          </p:val>
                                        </p:tav>
                                        <p:tav tm="100000">
                                          <p:val>
                                            <p:strVal val="#ppt_w"/>
                                          </p:val>
                                        </p:tav>
                                      </p:tavLst>
                                    </p:anim>
                                    <p:anim calcmode="lin" valueType="num">
                                      <p:cBhvr>
                                        <p:cTn id="8" dur="500" fill="hold"/>
                                        <p:tgtEl>
                                          <p:spTgt spid="25"/>
                                        </p:tgtEl>
                                        <p:attrNameLst>
                                          <p:attrName>ppt_h</p:attrName>
                                        </p:attrNameLst>
                                      </p:cBhvr>
                                      <p:tavLst>
                                        <p:tav tm="0">
                                          <p:val>
                                            <p:fltVal val="0"/>
                                          </p:val>
                                        </p:tav>
                                        <p:tav tm="100000">
                                          <p:val>
                                            <p:strVal val="#ppt_h"/>
                                          </p:val>
                                        </p:tav>
                                      </p:tavLst>
                                    </p:anim>
                                    <p:animEffect transition="in" filter="fade">
                                      <p:cBhvr>
                                        <p:cTn id="9" dur="500"/>
                                        <p:tgtEl>
                                          <p:spTgt spid="25"/>
                                        </p:tgtEl>
                                      </p:cBhvr>
                                    </p:animEffect>
                                    <p:anim calcmode="lin" valueType="num">
                                      <p:cBhvr>
                                        <p:cTn id="10" dur="500" fill="hold"/>
                                        <p:tgtEl>
                                          <p:spTgt spid="25"/>
                                        </p:tgtEl>
                                        <p:attrNameLst>
                                          <p:attrName>ppt_x</p:attrName>
                                        </p:attrNameLst>
                                      </p:cBhvr>
                                      <p:tavLst>
                                        <p:tav tm="0">
                                          <p:val>
                                            <p:fltVal val="0.5"/>
                                          </p:val>
                                        </p:tav>
                                        <p:tav tm="100000">
                                          <p:val>
                                            <p:strVal val="#ppt_x"/>
                                          </p:val>
                                        </p:tav>
                                      </p:tavLst>
                                    </p:anim>
                                    <p:anim calcmode="lin" valueType="num">
                                      <p:cBhvr>
                                        <p:cTn id="11" dur="500" fill="hold"/>
                                        <p:tgtEl>
                                          <p:spTgt spid="25"/>
                                        </p:tgtEl>
                                        <p:attrNameLst>
                                          <p:attrName>ppt_y</p:attrName>
                                        </p:attrNameLst>
                                      </p:cBhvr>
                                      <p:tavLst>
                                        <p:tav tm="0">
                                          <p:val>
                                            <p:fltVal val="0.5"/>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2" presetClass="entr" presetSubtype="6"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 calcmode="lin" valueType="num">
                                      <p:cBhvr additive="base">
                                        <p:cTn id="16" dur="500" fill="hold"/>
                                        <p:tgtEl>
                                          <p:spTgt spid="2"/>
                                        </p:tgtEl>
                                        <p:attrNameLst>
                                          <p:attrName>ppt_x</p:attrName>
                                        </p:attrNameLst>
                                      </p:cBhvr>
                                      <p:tavLst>
                                        <p:tav tm="0">
                                          <p:val>
                                            <p:strVal val="1+#ppt_w/2"/>
                                          </p:val>
                                        </p:tav>
                                        <p:tav tm="100000">
                                          <p:val>
                                            <p:strVal val="#ppt_x"/>
                                          </p:val>
                                        </p:tav>
                                      </p:tavLst>
                                    </p:anim>
                                    <p:anim calcmode="lin" valueType="num">
                                      <p:cBhvr additive="base">
                                        <p:cTn id="17"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barn(inVertical)">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26" presetClass="entr" presetSubtype="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wipe(down)">
                                      <p:cBhvr>
                                        <p:cTn id="27" dur="580">
                                          <p:stCondLst>
                                            <p:cond delay="0"/>
                                          </p:stCondLst>
                                        </p:cTn>
                                        <p:tgtEl>
                                          <p:spTgt spid="21"/>
                                        </p:tgtEl>
                                      </p:cBhvr>
                                    </p:animEffect>
                                    <p:anim calcmode="lin" valueType="num">
                                      <p:cBhvr>
                                        <p:cTn id="28" dur="1822" tmFilter="0,0; 0.14,0.36; 0.43,0.73; 0.71,0.91; 1.0,1.0">
                                          <p:stCondLst>
                                            <p:cond delay="0"/>
                                          </p:stCondLst>
                                        </p:cTn>
                                        <p:tgtEl>
                                          <p:spTgt spid="21"/>
                                        </p:tgtEl>
                                        <p:attrNameLst>
                                          <p:attrName>ppt_x</p:attrName>
                                        </p:attrNameLst>
                                      </p:cBhvr>
                                      <p:tavLst>
                                        <p:tav tm="0">
                                          <p:val>
                                            <p:strVal val="#ppt_x-0.25"/>
                                          </p:val>
                                        </p:tav>
                                        <p:tav tm="100000">
                                          <p:val>
                                            <p:strVal val="#ppt_x"/>
                                          </p:val>
                                        </p:tav>
                                      </p:tavLst>
                                    </p:anim>
                                    <p:anim calcmode="lin" valueType="num">
                                      <p:cBhvr>
                                        <p:cTn id="29" dur="664" tmFilter="0.0,0.0; 0.25,0.07; 0.50,0.2; 0.75,0.467; 1.0,1.0">
                                          <p:stCondLst>
                                            <p:cond delay="0"/>
                                          </p:stCondLst>
                                        </p:cTn>
                                        <p:tgtEl>
                                          <p:spTgt spid="21"/>
                                        </p:tgtEl>
                                        <p:attrNameLst>
                                          <p:attrName>ppt_y</p:attrName>
                                        </p:attrNameLst>
                                      </p:cBhvr>
                                      <p:tavLst>
                                        <p:tav tm="0" fmla="#ppt_y-sin(pi*$)/3">
                                          <p:val>
                                            <p:fltVal val="0.5"/>
                                          </p:val>
                                        </p:tav>
                                        <p:tav tm="100000">
                                          <p:val>
                                            <p:fltVal val="1"/>
                                          </p:val>
                                        </p:tav>
                                      </p:tavLst>
                                    </p:anim>
                                    <p:anim calcmode="lin" valueType="num">
                                      <p:cBhvr>
                                        <p:cTn id="30" dur="664" tmFilter="0, 0; 0.125,0.2665; 0.25,0.4; 0.375,0.465; 0.5,0.5;  0.625,0.535; 0.75,0.6; 0.875,0.7335; 1,1">
                                          <p:stCondLst>
                                            <p:cond delay="664"/>
                                          </p:stCondLst>
                                        </p:cTn>
                                        <p:tgtEl>
                                          <p:spTgt spid="21"/>
                                        </p:tgtEl>
                                        <p:attrNameLst>
                                          <p:attrName>ppt_y</p:attrName>
                                        </p:attrNameLst>
                                      </p:cBhvr>
                                      <p:tavLst>
                                        <p:tav tm="0" fmla="#ppt_y-sin(pi*$)/9">
                                          <p:val>
                                            <p:fltVal val="0"/>
                                          </p:val>
                                        </p:tav>
                                        <p:tav tm="100000">
                                          <p:val>
                                            <p:fltVal val="1"/>
                                          </p:val>
                                        </p:tav>
                                      </p:tavLst>
                                    </p:anim>
                                    <p:anim calcmode="lin" valueType="num">
                                      <p:cBhvr>
                                        <p:cTn id="31" dur="332" tmFilter="0, 0; 0.125,0.2665; 0.25,0.4; 0.375,0.465; 0.5,0.5;  0.625,0.535; 0.75,0.6; 0.875,0.7335; 1,1">
                                          <p:stCondLst>
                                            <p:cond delay="1324"/>
                                          </p:stCondLst>
                                        </p:cTn>
                                        <p:tgtEl>
                                          <p:spTgt spid="21"/>
                                        </p:tgtEl>
                                        <p:attrNameLst>
                                          <p:attrName>ppt_y</p:attrName>
                                        </p:attrNameLst>
                                      </p:cBhvr>
                                      <p:tavLst>
                                        <p:tav tm="0" fmla="#ppt_y-sin(pi*$)/27">
                                          <p:val>
                                            <p:fltVal val="0"/>
                                          </p:val>
                                        </p:tav>
                                        <p:tav tm="100000">
                                          <p:val>
                                            <p:fltVal val="1"/>
                                          </p:val>
                                        </p:tav>
                                      </p:tavLst>
                                    </p:anim>
                                    <p:anim calcmode="lin" valueType="num">
                                      <p:cBhvr>
                                        <p:cTn id="32" dur="164" tmFilter="0, 0; 0.125,0.2665; 0.25,0.4; 0.375,0.465; 0.5,0.5;  0.625,0.535; 0.75,0.6; 0.875,0.7335; 1,1">
                                          <p:stCondLst>
                                            <p:cond delay="1656"/>
                                          </p:stCondLst>
                                        </p:cTn>
                                        <p:tgtEl>
                                          <p:spTgt spid="21"/>
                                        </p:tgtEl>
                                        <p:attrNameLst>
                                          <p:attrName>ppt_y</p:attrName>
                                        </p:attrNameLst>
                                      </p:cBhvr>
                                      <p:tavLst>
                                        <p:tav tm="0" fmla="#ppt_y-sin(pi*$)/81">
                                          <p:val>
                                            <p:fltVal val="0"/>
                                          </p:val>
                                        </p:tav>
                                        <p:tav tm="100000">
                                          <p:val>
                                            <p:fltVal val="1"/>
                                          </p:val>
                                        </p:tav>
                                      </p:tavLst>
                                    </p:anim>
                                    <p:animScale>
                                      <p:cBhvr>
                                        <p:cTn id="33" dur="26">
                                          <p:stCondLst>
                                            <p:cond delay="650"/>
                                          </p:stCondLst>
                                        </p:cTn>
                                        <p:tgtEl>
                                          <p:spTgt spid="21"/>
                                        </p:tgtEl>
                                      </p:cBhvr>
                                      <p:to x="100000" y="60000"/>
                                    </p:animScale>
                                    <p:animScale>
                                      <p:cBhvr>
                                        <p:cTn id="34" dur="166" decel="50000">
                                          <p:stCondLst>
                                            <p:cond delay="676"/>
                                          </p:stCondLst>
                                        </p:cTn>
                                        <p:tgtEl>
                                          <p:spTgt spid="21"/>
                                        </p:tgtEl>
                                      </p:cBhvr>
                                      <p:to x="100000" y="100000"/>
                                    </p:animScale>
                                    <p:animScale>
                                      <p:cBhvr>
                                        <p:cTn id="35" dur="26">
                                          <p:stCondLst>
                                            <p:cond delay="1312"/>
                                          </p:stCondLst>
                                        </p:cTn>
                                        <p:tgtEl>
                                          <p:spTgt spid="21"/>
                                        </p:tgtEl>
                                      </p:cBhvr>
                                      <p:to x="100000" y="80000"/>
                                    </p:animScale>
                                    <p:animScale>
                                      <p:cBhvr>
                                        <p:cTn id="36" dur="166" decel="50000">
                                          <p:stCondLst>
                                            <p:cond delay="1338"/>
                                          </p:stCondLst>
                                        </p:cTn>
                                        <p:tgtEl>
                                          <p:spTgt spid="21"/>
                                        </p:tgtEl>
                                      </p:cBhvr>
                                      <p:to x="100000" y="100000"/>
                                    </p:animScale>
                                    <p:animScale>
                                      <p:cBhvr>
                                        <p:cTn id="37" dur="26">
                                          <p:stCondLst>
                                            <p:cond delay="1642"/>
                                          </p:stCondLst>
                                        </p:cTn>
                                        <p:tgtEl>
                                          <p:spTgt spid="21"/>
                                        </p:tgtEl>
                                      </p:cBhvr>
                                      <p:to x="100000" y="90000"/>
                                    </p:animScale>
                                    <p:animScale>
                                      <p:cBhvr>
                                        <p:cTn id="38" dur="166" decel="50000">
                                          <p:stCondLst>
                                            <p:cond delay="1668"/>
                                          </p:stCondLst>
                                        </p:cTn>
                                        <p:tgtEl>
                                          <p:spTgt spid="21"/>
                                        </p:tgtEl>
                                      </p:cBhvr>
                                      <p:to x="100000" y="100000"/>
                                    </p:animScale>
                                    <p:animScale>
                                      <p:cBhvr>
                                        <p:cTn id="39" dur="26">
                                          <p:stCondLst>
                                            <p:cond delay="1808"/>
                                          </p:stCondLst>
                                        </p:cTn>
                                        <p:tgtEl>
                                          <p:spTgt spid="21"/>
                                        </p:tgtEl>
                                      </p:cBhvr>
                                      <p:to x="100000" y="95000"/>
                                    </p:animScale>
                                    <p:animScale>
                                      <p:cBhvr>
                                        <p:cTn id="40" dur="166" decel="50000">
                                          <p:stCondLst>
                                            <p:cond delay="1834"/>
                                          </p:stCondLst>
                                        </p:cTn>
                                        <p:tgtEl>
                                          <p:spTgt spid="21"/>
                                        </p:tgtEl>
                                      </p:cBhvr>
                                      <p:to x="100000" y="100000"/>
                                    </p:animScale>
                                  </p:childTnLst>
                                </p:cTn>
                              </p:par>
                              <p:par>
                                <p:cTn id="41" presetID="26" presetClass="entr" presetSubtype="0" fill="hold" grpId="0" nodeType="withEffect">
                                  <p:stCondLst>
                                    <p:cond delay="0"/>
                                  </p:stCondLst>
                                  <p:childTnLst>
                                    <p:set>
                                      <p:cBhvr>
                                        <p:cTn id="42" dur="1" fill="hold">
                                          <p:stCondLst>
                                            <p:cond delay="0"/>
                                          </p:stCondLst>
                                        </p:cTn>
                                        <p:tgtEl>
                                          <p:spTgt spid="22"/>
                                        </p:tgtEl>
                                        <p:attrNameLst>
                                          <p:attrName>style.visibility</p:attrName>
                                        </p:attrNameLst>
                                      </p:cBhvr>
                                      <p:to>
                                        <p:strVal val="visible"/>
                                      </p:to>
                                    </p:set>
                                    <p:animEffect transition="in" filter="wipe(down)">
                                      <p:cBhvr>
                                        <p:cTn id="43" dur="580">
                                          <p:stCondLst>
                                            <p:cond delay="0"/>
                                          </p:stCondLst>
                                        </p:cTn>
                                        <p:tgtEl>
                                          <p:spTgt spid="22"/>
                                        </p:tgtEl>
                                      </p:cBhvr>
                                    </p:animEffect>
                                    <p:anim calcmode="lin" valueType="num">
                                      <p:cBhvr>
                                        <p:cTn id="44" dur="1822" tmFilter="0,0; 0.14,0.36; 0.43,0.73; 0.71,0.91; 1.0,1.0">
                                          <p:stCondLst>
                                            <p:cond delay="0"/>
                                          </p:stCondLst>
                                        </p:cTn>
                                        <p:tgtEl>
                                          <p:spTgt spid="22"/>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22"/>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22"/>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22"/>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22"/>
                                        </p:tgtEl>
                                        <p:attrNameLst>
                                          <p:attrName>ppt_y</p:attrName>
                                        </p:attrNameLst>
                                      </p:cBhvr>
                                      <p:tavLst>
                                        <p:tav tm="0" fmla="#ppt_y-sin(pi*$)/81">
                                          <p:val>
                                            <p:fltVal val="0"/>
                                          </p:val>
                                        </p:tav>
                                        <p:tav tm="100000">
                                          <p:val>
                                            <p:fltVal val="1"/>
                                          </p:val>
                                        </p:tav>
                                      </p:tavLst>
                                    </p:anim>
                                    <p:animScale>
                                      <p:cBhvr>
                                        <p:cTn id="49" dur="26">
                                          <p:stCondLst>
                                            <p:cond delay="650"/>
                                          </p:stCondLst>
                                        </p:cTn>
                                        <p:tgtEl>
                                          <p:spTgt spid="22"/>
                                        </p:tgtEl>
                                      </p:cBhvr>
                                      <p:to x="100000" y="60000"/>
                                    </p:animScale>
                                    <p:animScale>
                                      <p:cBhvr>
                                        <p:cTn id="50" dur="166" decel="50000">
                                          <p:stCondLst>
                                            <p:cond delay="676"/>
                                          </p:stCondLst>
                                        </p:cTn>
                                        <p:tgtEl>
                                          <p:spTgt spid="22"/>
                                        </p:tgtEl>
                                      </p:cBhvr>
                                      <p:to x="100000" y="100000"/>
                                    </p:animScale>
                                    <p:animScale>
                                      <p:cBhvr>
                                        <p:cTn id="51" dur="26">
                                          <p:stCondLst>
                                            <p:cond delay="1312"/>
                                          </p:stCondLst>
                                        </p:cTn>
                                        <p:tgtEl>
                                          <p:spTgt spid="22"/>
                                        </p:tgtEl>
                                      </p:cBhvr>
                                      <p:to x="100000" y="80000"/>
                                    </p:animScale>
                                    <p:animScale>
                                      <p:cBhvr>
                                        <p:cTn id="52" dur="166" decel="50000">
                                          <p:stCondLst>
                                            <p:cond delay="1338"/>
                                          </p:stCondLst>
                                        </p:cTn>
                                        <p:tgtEl>
                                          <p:spTgt spid="22"/>
                                        </p:tgtEl>
                                      </p:cBhvr>
                                      <p:to x="100000" y="100000"/>
                                    </p:animScale>
                                    <p:animScale>
                                      <p:cBhvr>
                                        <p:cTn id="53" dur="26">
                                          <p:stCondLst>
                                            <p:cond delay="1642"/>
                                          </p:stCondLst>
                                        </p:cTn>
                                        <p:tgtEl>
                                          <p:spTgt spid="22"/>
                                        </p:tgtEl>
                                      </p:cBhvr>
                                      <p:to x="100000" y="90000"/>
                                    </p:animScale>
                                    <p:animScale>
                                      <p:cBhvr>
                                        <p:cTn id="54" dur="166" decel="50000">
                                          <p:stCondLst>
                                            <p:cond delay="1668"/>
                                          </p:stCondLst>
                                        </p:cTn>
                                        <p:tgtEl>
                                          <p:spTgt spid="22"/>
                                        </p:tgtEl>
                                      </p:cBhvr>
                                      <p:to x="100000" y="100000"/>
                                    </p:animScale>
                                    <p:animScale>
                                      <p:cBhvr>
                                        <p:cTn id="55" dur="26">
                                          <p:stCondLst>
                                            <p:cond delay="1808"/>
                                          </p:stCondLst>
                                        </p:cTn>
                                        <p:tgtEl>
                                          <p:spTgt spid="22"/>
                                        </p:tgtEl>
                                      </p:cBhvr>
                                      <p:to x="100000" y="95000"/>
                                    </p:animScale>
                                    <p:animScale>
                                      <p:cBhvr>
                                        <p:cTn id="56" dur="166" decel="50000">
                                          <p:stCondLst>
                                            <p:cond delay="1834"/>
                                          </p:stCondLst>
                                        </p:cTn>
                                        <p:tgtEl>
                                          <p:spTgt spid="22"/>
                                        </p:tgtEl>
                                      </p:cBhvr>
                                      <p:to x="100000" y="100000"/>
                                    </p:animScale>
                                  </p:childTnLst>
                                </p:cTn>
                              </p:par>
                              <p:par>
                                <p:cTn id="57" presetID="26" presetClass="entr" presetSubtype="0" fill="hold" grpId="0" nodeType="withEffect">
                                  <p:stCondLst>
                                    <p:cond delay="0"/>
                                  </p:stCondLst>
                                  <p:childTnLst>
                                    <p:set>
                                      <p:cBhvr>
                                        <p:cTn id="58" dur="1" fill="hold">
                                          <p:stCondLst>
                                            <p:cond delay="0"/>
                                          </p:stCondLst>
                                        </p:cTn>
                                        <p:tgtEl>
                                          <p:spTgt spid="20"/>
                                        </p:tgtEl>
                                        <p:attrNameLst>
                                          <p:attrName>style.visibility</p:attrName>
                                        </p:attrNameLst>
                                      </p:cBhvr>
                                      <p:to>
                                        <p:strVal val="visible"/>
                                      </p:to>
                                    </p:set>
                                    <p:animEffect transition="in" filter="wipe(down)">
                                      <p:cBhvr>
                                        <p:cTn id="59" dur="580">
                                          <p:stCondLst>
                                            <p:cond delay="0"/>
                                          </p:stCondLst>
                                        </p:cTn>
                                        <p:tgtEl>
                                          <p:spTgt spid="20"/>
                                        </p:tgtEl>
                                      </p:cBhvr>
                                    </p:animEffect>
                                    <p:anim calcmode="lin" valueType="num">
                                      <p:cBhvr>
                                        <p:cTn id="60" dur="1822" tmFilter="0,0; 0.14,0.36; 0.43,0.73; 0.71,0.91; 1.0,1.0">
                                          <p:stCondLst>
                                            <p:cond delay="0"/>
                                          </p:stCondLst>
                                        </p:cTn>
                                        <p:tgtEl>
                                          <p:spTgt spid="20"/>
                                        </p:tgtEl>
                                        <p:attrNameLst>
                                          <p:attrName>ppt_x</p:attrName>
                                        </p:attrNameLst>
                                      </p:cBhvr>
                                      <p:tavLst>
                                        <p:tav tm="0">
                                          <p:val>
                                            <p:strVal val="#ppt_x-0.25"/>
                                          </p:val>
                                        </p:tav>
                                        <p:tav tm="100000">
                                          <p:val>
                                            <p:strVal val="#ppt_x"/>
                                          </p:val>
                                        </p:tav>
                                      </p:tavLst>
                                    </p:anim>
                                    <p:anim calcmode="lin" valueType="num">
                                      <p:cBhvr>
                                        <p:cTn id="61" dur="664" tmFilter="0.0,0.0; 0.25,0.07; 0.50,0.2; 0.75,0.467; 1.0,1.0">
                                          <p:stCondLst>
                                            <p:cond delay="0"/>
                                          </p:stCondLst>
                                        </p:cTn>
                                        <p:tgtEl>
                                          <p:spTgt spid="20"/>
                                        </p:tgtEl>
                                        <p:attrNameLst>
                                          <p:attrName>ppt_y</p:attrName>
                                        </p:attrNameLst>
                                      </p:cBhvr>
                                      <p:tavLst>
                                        <p:tav tm="0" fmla="#ppt_y-sin(pi*$)/3">
                                          <p:val>
                                            <p:fltVal val="0.5"/>
                                          </p:val>
                                        </p:tav>
                                        <p:tav tm="100000">
                                          <p:val>
                                            <p:fltVal val="1"/>
                                          </p:val>
                                        </p:tav>
                                      </p:tavLst>
                                    </p:anim>
                                    <p:anim calcmode="lin" valueType="num">
                                      <p:cBhvr>
                                        <p:cTn id="62" dur="664" tmFilter="0, 0; 0.125,0.2665; 0.25,0.4; 0.375,0.465; 0.5,0.5;  0.625,0.535; 0.75,0.6; 0.875,0.7335; 1,1">
                                          <p:stCondLst>
                                            <p:cond delay="664"/>
                                          </p:stCondLst>
                                        </p:cTn>
                                        <p:tgtEl>
                                          <p:spTgt spid="20"/>
                                        </p:tgtEl>
                                        <p:attrNameLst>
                                          <p:attrName>ppt_y</p:attrName>
                                        </p:attrNameLst>
                                      </p:cBhvr>
                                      <p:tavLst>
                                        <p:tav tm="0" fmla="#ppt_y-sin(pi*$)/9">
                                          <p:val>
                                            <p:fltVal val="0"/>
                                          </p:val>
                                        </p:tav>
                                        <p:tav tm="100000">
                                          <p:val>
                                            <p:fltVal val="1"/>
                                          </p:val>
                                        </p:tav>
                                      </p:tavLst>
                                    </p:anim>
                                    <p:anim calcmode="lin" valueType="num">
                                      <p:cBhvr>
                                        <p:cTn id="63" dur="332" tmFilter="0, 0; 0.125,0.2665; 0.25,0.4; 0.375,0.465; 0.5,0.5;  0.625,0.535; 0.75,0.6; 0.875,0.7335; 1,1">
                                          <p:stCondLst>
                                            <p:cond delay="1324"/>
                                          </p:stCondLst>
                                        </p:cTn>
                                        <p:tgtEl>
                                          <p:spTgt spid="20"/>
                                        </p:tgtEl>
                                        <p:attrNameLst>
                                          <p:attrName>ppt_y</p:attrName>
                                        </p:attrNameLst>
                                      </p:cBhvr>
                                      <p:tavLst>
                                        <p:tav tm="0" fmla="#ppt_y-sin(pi*$)/27">
                                          <p:val>
                                            <p:fltVal val="0"/>
                                          </p:val>
                                        </p:tav>
                                        <p:tav tm="100000">
                                          <p:val>
                                            <p:fltVal val="1"/>
                                          </p:val>
                                        </p:tav>
                                      </p:tavLst>
                                    </p:anim>
                                    <p:anim calcmode="lin" valueType="num">
                                      <p:cBhvr>
                                        <p:cTn id="64" dur="164" tmFilter="0, 0; 0.125,0.2665; 0.25,0.4; 0.375,0.465; 0.5,0.5;  0.625,0.535; 0.75,0.6; 0.875,0.7335; 1,1">
                                          <p:stCondLst>
                                            <p:cond delay="1656"/>
                                          </p:stCondLst>
                                        </p:cTn>
                                        <p:tgtEl>
                                          <p:spTgt spid="20"/>
                                        </p:tgtEl>
                                        <p:attrNameLst>
                                          <p:attrName>ppt_y</p:attrName>
                                        </p:attrNameLst>
                                      </p:cBhvr>
                                      <p:tavLst>
                                        <p:tav tm="0" fmla="#ppt_y-sin(pi*$)/81">
                                          <p:val>
                                            <p:fltVal val="0"/>
                                          </p:val>
                                        </p:tav>
                                        <p:tav tm="100000">
                                          <p:val>
                                            <p:fltVal val="1"/>
                                          </p:val>
                                        </p:tav>
                                      </p:tavLst>
                                    </p:anim>
                                    <p:animScale>
                                      <p:cBhvr>
                                        <p:cTn id="65" dur="26">
                                          <p:stCondLst>
                                            <p:cond delay="650"/>
                                          </p:stCondLst>
                                        </p:cTn>
                                        <p:tgtEl>
                                          <p:spTgt spid="20"/>
                                        </p:tgtEl>
                                      </p:cBhvr>
                                      <p:to x="100000" y="60000"/>
                                    </p:animScale>
                                    <p:animScale>
                                      <p:cBhvr>
                                        <p:cTn id="66" dur="166" decel="50000">
                                          <p:stCondLst>
                                            <p:cond delay="676"/>
                                          </p:stCondLst>
                                        </p:cTn>
                                        <p:tgtEl>
                                          <p:spTgt spid="20"/>
                                        </p:tgtEl>
                                      </p:cBhvr>
                                      <p:to x="100000" y="100000"/>
                                    </p:animScale>
                                    <p:animScale>
                                      <p:cBhvr>
                                        <p:cTn id="67" dur="26">
                                          <p:stCondLst>
                                            <p:cond delay="1312"/>
                                          </p:stCondLst>
                                        </p:cTn>
                                        <p:tgtEl>
                                          <p:spTgt spid="20"/>
                                        </p:tgtEl>
                                      </p:cBhvr>
                                      <p:to x="100000" y="80000"/>
                                    </p:animScale>
                                    <p:animScale>
                                      <p:cBhvr>
                                        <p:cTn id="68" dur="166" decel="50000">
                                          <p:stCondLst>
                                            <p:cond delay="1338"/>
                                          </p:stCondLst>
                                        </p:cTn>
                                        <p:tgtEl>
                                          <p:spTgt spid="20"/>
                                        </p:tgtEl>
                                      </p:cBhvr>
                                      <p:to x="100000" y="100000"/>
                                    </p:animScale>
                                    <p:animScale>
                                      <p:cBhvr>
                                        <p:cTn id="69" dur="26">
                                          <p:stCondLst>
                                            <p:cond delay="1642"/>
                                          </p:stCondLst>
                                        </p:cTn>
                                        <p:tgtEl>
                                          <p:spTgt spid="20"/>
                                        </p:tgtEl>
                                      </p:cBhvr>
                                      <p:to x="100000" y="90000"/>
                                    </p:animScale>
                                    <p:animScale>
                                      <p:cBhvr>
                                        <p:cTn id="70" dur="166" decel="50000">
                                          <p:stCondLst>
                                            <p:cond delay="1668"/>
                                          </p:stCondLst>
                                        </p:cTn>
                                        <p:tgtEl>
                                          <p:spTgt spid="20"/>
                                        </p:tgtEl>
                                      </p:cBhvr>
                                      <p:to x="100000" y="100000"/>
                                    </p:animScale>
                                    <p:animScale>
                                      <p:cBhvr>
                                        <p:cTn id="71" dur="26">
                                          <p:stCondLst>
                                            <p:cond delay="1808"/>
                                          </p:stCondLst>
                                        </p:cTn>
                                        <p:tgtEl>
                                          <p:spTgt spid="20"/>
                                        </p:tgtEl>
                                      </p:cBhvr>
                                      <p:to x="100000" y="95000"/>
                                    </p:animScale>
                                    <p:animScale>
                                      <p:cBhvr>
                                        <p:cTn id="72" dur="166" decel="50000">
                                          <p:stCondLst>
                                            <p:cond delay="1834"/>
                                          </p:stCondLst>
                                        </p:cTn>
                                        <p:tgtEl>
                                          <p:spTgt spid="20"/>
                                        </p:tgtEl>
                                      </p:cBhvr>
                                      <p:to x="100000" y="100000"/>
                                    </p:animScale>
                                  </p:childTnLst>
                                </p:cTn>
                              </p:par>
                              <p:par>
                                <p:cTn id="73" presetID="26" presetClass="entr" presetSubtype="0" fill="hold" nodeType="withEffect">
                                  <p:stCondLst>
                                    <p:cond delay="0"/>
                                  </p:stCondLst>
                                  <p:childTnLst>
                                    <p:set>
                                      <p:cBhvr>
                                        <p:cTn id="74" dur="1" fill="hold">
                                          <p:stCondLst>
                                            <p:cond delay="0"/>
                                          </p:stCondLst>
                                        </p:cTn>
                                        <p:tgtEl>
                                          <p:spTgt spid="17"/>
                                        </p:tgtEl>
                                        <p:attrNameLst>
                                          <p:attrName>style.visibility</p:attrName>
                                        </p:attrNameLst>
                                      </p:cBhvr>
                                      <p:to>
                                        <p:strVal val="visible"/>
                                      </p:to>
                                    </p:set>
                                    <p:animEffect transition="in" filter="wipe(down)">
                                      <p:cBhvr>
                                        <p:cTn id="75" dur="580">
                                          <p:stCondLst>
                                            <p:cond delay="0"/>
                                          </p:stCondLst>
                                        </p:cTn>
                                        <p:tgtEl>
                                          <p:spTgt spid="17"/>
                                        </p:tgtEl>
                                      </p:cBhvr>
                                    </p:animEffect>
                                    <p:anim calcmode="lin" valueType="num">
                                      <p:cBhvr>
                                        <p:cTn id="76"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81" dur="26">
                                          <p:stCondLst>
                                            <p:cond delay="650"/>
                                          </p:stCondLst>
                                        </p:cTn>
                                        <p:tgtEl>
                                          <p:spTgt spid="17"/>
                                        </p:tgtEl>
                                      </p:cBhvr>
                                      <p:to x="100000" y="60000"/>
                                    </p:animScale>
                                    <p:animScale>
                                      <p:cBhvr>
                                        <p:cTn id="82" dur="166" decel="50000">
                                          <p:stCondLst>
                                            <p:cond delay="676"/>
                                          </p:stCondLst>
                                        </p:cTn>
                                        <p:tgtEl>
                                          <p:spTgt spid="17"/>
                                        </p:tgtEl>
                                      </p:cBhvr>
                                      <p:to x="100000" y="100000"/>
                                    </p:animScale>
                                    <p:animScale>
                                      <p:cBhvr>
                                        <p:cTn id="83" dur="26">
                                          <p:stCondLst>
                                            <p:cond delay="1312"/>
                                          </p:stCondLst>
                                        </p:cTn>
                                        <p:tgtEl>
                                          <p:spTgt spid="17"/>
                                        </p:tgtEl>
                                      </p:cBhvr>
                                      <p:to x="100000" y="80000"/>
                                    </p:animScale>
                                    <p:animScale>
                                      <p:cBhvr>
                                        <p:cTn id="84" dur="166" decel="50000">
                                          <p:stCondLst>
                                            <p:cond delay="1338"/>
                                          </p:stCondLst>
                                        </p:cTn>
                                        <p:tgtEl>
                                          <p:spTgt spid="17"/>
                                        </p:tgtEl>
                                      </p:cBhvr>
                                      <p:to x="100000" y="100000"/>
                                    </p:animScale>
                                    <p:animScale>
                                      <p:cBhvr>
                                        <p:cTn id="85" dur="26">
                                          <p:stCondLst>
                                            <p:cond delay="1642"/>
                                          </p:stCondLst>
                                        </p:cTn>
                                        <p:tgtEl>
                                          <p:spTgt spid="17"/>
                                        </p:tgtEl>
                                      </p:cBhvr>
                                      <p:to x="100000" y="90000"/>
                                    </p:animScale>
                                    <p:animScale>
                                      <p:cBhvr>
                                        <p:cTn id="86" dur="166" decel="50000">
                                          <p:stCondLst>
                                            <p:cond delay="1668"/>
                                          </p:stCondLst>
                                        </p:cTn>
                                        <p:tgtEl>
                                          <p:spTgt spid="17"/>
                                        </p:tgtEl>
                                      </p:cBhvr>
                                      <p:to x="100000" y="100000"/>
                                    </p:animScale>
                                    <p:animScale>
                                      <p:cBhvr>
                                        <p:cTn id="87" dur="26">
                                          <p:stCondLst>
                                            <p:cond delay="1808"/>
                                          </p:stCondLst>
                                        </p:cTn>
                                        <p:tgtEl>
                                          <p:spTgt spid="17"/>
                                        </p:tgtEl>
                                      </p:cBhvr>
                                      <p:to x="100000" y="95000"/>
                                    </p:animScale>
                                    <p:animScale>
                                      <p:cBhvr>
                                        <p:cTn id="88" dur="166" decel="50000">
                                          <p:stCondLst>
                                            <p:cond delay="1834"/>
                                          </p:stCondLst>
                                        </p:cTn>
                                        <p:tgtEl>
                                          <p:spTgt spid="17"/>
                                        </p:tgtEl>
                                      </p:cBhvr>
                                      <p:to x="100000" y="100000"/>
                                    </p:animScale>
                                  </p:childTnLst>
                                </p:cTn>
                              </p:par>
                              <p:par>
                                <p:cTn id="89" presetID="26" presetClass="entr" presetSubtype="0" fill="hold" grpId="0" nodeType="withEffect">
                                  <p:stCondLst>
                                    <p:cond delay="0"/>
                                  </p:stCondLst>
                                  <p:childTnLst>
                                    <p:set>
                                      <p:cBhvr>
                                        <p:cTn id="90" dur="1" fill="hold">
                                          <p:stCondLst>
                                            <p:cond delay="0"/>
                                          </p:stCondLst>
                                        </p:cTn>
                                        <p:tgtEl>
                                          <p:spTgt spid="19"/>
                                        </p:tgtEl>
                                        <p:attrNameLst>
                                          <p:attrName>style.visibility</p:attrName>
                                        </p:attrNameLst>
                                      </p:cBhvr>
                                      <p:to>
                                        <p:strVal val="visible"/>
                                      </p:to>
                                    </p:set>
                                    <p:animEffect transition="in" filter="wipe(down)">
                                      <p:cBhvr>
                                        <p:cTn id="91" dur="580">
                                          <p:stCondLst>
                                            <p:cond delay="0"/>
                                          </p:stCondLst>
                                        </p:cTn>
                                        <p:tgtEl>
                                          <p:spTgt spid="19"/>
                                        </p:tgtEl>
                                      </p:cBhvr>
                                    </p:animEffect>
                                    <p:anim calcmode="lin" valueType="num">
                                      <p:cBhvr>
                                        <p:cTn id="92" dur="1822" tmFilter="0,0; 0.14,0.36; 0.43,0.73; 0.71,0.91; 1.0,1.0">
                                          <p:stCondLst>
                                            <p:cond delay="0"/>
                                          </p:stCondLst>
                                        </p:cTn>
                                        <p:tgtEl>
                                          <p:spTgt spid="19"/>
                                        </p:tgtEl>
                                        <p:attrNameLst>
                                          <p:attrName>ppt_x</p:attrName>
                                        </p:attrNameLst>
                                      </p:cBhvr>
                                      <p:tavLst>
                                        <p:tav tm="0">
                                          <p:val>
                                            <p:strVal val="#ppt_x-0.25"/>
                                          </p:val>
                                        </p:tav>
                                        <p:tav tm="100000">
                                          <p:val>
                                            <p:strVal val="#ppt_x"/>
                                          </p:val>
                                        </p:tav>
                                      </p:tavLst>
                                    </p:anim>
                                    <p:anim calcmode="lin" valueType="num">
                                      <p:cBhvr>
                                        <p:cTn id="93" dur="664" tmFilter="0.0,0.0; 0.25,0.07; 0.50,0.2; 0.75,0.467; 1.0,1.0">
                                          <p:stCondLst>
                                            <p:cond delay="0"/>
                                          </p:stCondLst>
                                        </p:cTn>
                                        <p:tgtEl>
                                          <p:spTgt spid="19"/>
                                        </p:tgtEl>
                                        <p:attrNameLst>
                                          <p:attrName>ppt_y</p:attrName>
                                        </p:attrNameLst>
                                      </p:cBhvr>
                                      <p:tavLst>
                                        <p:tav tm="0" fmla="#ppt_y-sin(pi*$)/3">
                                          <p:val>
                                            <p:fltVal val="0.5"/>
                                          </p:val>
                                        </p:tav>
                                        <p:tav tm="100000">
                                          <p:val>
                                            <p:fltVal val="1"/>
                                          </p:val>
                                        </p:tav>
                                      </p:tavLst>
                                    </p:anim>
                                    <p:anim calcmode="lin" valueType="num">
                                      <p:cBhvr>
                                        <p:cTn id="94" dur="664" tmFilter="0, 0; 0.125,0.2665; 0.25,0.4; 0.375,0.465; 0.5,0.5;  0.625,0.535; 0.75,0.6; 0.875,0.7335; 1,1">
                                          <p:stCondLst>
                                            <p:cond delay="664"/>
                                          </p:stCondLst>
                                        </p:cTn>
                                        <p:tgtEl>
                                          <p:spTgt spid="19"/>
                                        </p:tgtEl>
                                        <p:attrNameLst>
                                          <p:attrName>ppt_y</p:attrName>
                                        </p:attrNameLst>
                                      </p:cBhvr>
                                      <p:tavLst>
                                        <p:tav tm="0" fmla="#ppt_y-sin(pi*$)/9">
                                          <p:val>
                                            <p:fltVal val="0"/>
                                          </p:val>
                                        </p:tav>
                                        <p:tav tm="100000">
                                          <p:val>
                                            <p:fltVal val="1"/>
                                          </p:val>
                                        </p:tav>
                                      </p:tavLst>
                                    </p:anim>
                                    <p:anim calcmode="lin" valueType="num">
                                      <p:cBhvr>
                                        <p:cTn id="95" dur="332" tmFilter="0, 0; 0.125,0.2665; 0.25,0.4; 0.375,0.465; 0.5,0.5;  0.625,0.535; 0.75,0.6; 0.875,0.7335; 1,1">
                                          <p:stCondLst>
                                            <p:cond delay="1324"/>
                                          </p:stCondLst>
                                        </p:cTn>
                                        <p:tgtEl>
                                          <p:spTgt spid="19"/>
                                        </p:tgtEl>
                                        <p:attrNameLst>
                                          <p:attrName>ppt_y</p:attrName>
                                        </p:attrNameLst>
                                      </p:cBhvr>
                                      <p:tavLst>
                                        <p:tav tm="0" fmla="#ppt_y-sin(pi*$)/27">
                                          <p:val>
                                            <p:fltVal val="0"/>
                                          </p:val>
                                        </p:tav>
                                        <p:tav tm="100000">
                                          <p:val>
                                            <p:fltVal val="1"/>
                                          </p:val>
                                        </p:tav>
                                      </p:tavLst>
                                    </p:anim>
                                    <p:anim calcmode="lin" valueType="num">
                                      <p:cBhvr>
                                        <p:cTn id="96" dur="164" tmFilter="0, 0; 0.125,0.2665; 0.25,0.4; 0.375,0.465; 0.5,0.5;  0.625,0.535; 0.75,0.6; 0.875,0.7335; 1,1">
                                          <p:stCondLst>
                                            <p:cond delay="1656"/>
                                          </p:stCondLst>
                                        </p:cTn>
                                        <p:tgtEl>
                                          <p:spTgt spid="19"/>
                                        </p:tgtEl>
                                        <p:attrNameLst>
                                          <p:attrName>ppt_y</p:attrName>
                                        </p:attrNameLst>
                                      </p:cBhvr>
                                      <p:tavLst>
                                        <p:tav tm="0" fmla="#ppt_y-sin(pi*$)/81">
                                          <p:val>
                                            <p:fltVal val="0"/>
                                          </p:val>
                                        </p:tav>
                                        <p:tav tm="100000">
                                          <p:val>
                                            <p:fltVal val="1"/>
                                          </p:val>
                                        </p:tav>
                                      </p:tavLst>
                                    </p:anim>
                                    <p:animScale>
                                      <p:cBhvr>
                                        <p:cTn id="97" dur="26">
                                          <p:stCondLst>
                                            <p:cond delay="650"/>
                                          </p:stCondLst>
                                        </p:cTn>
                                        <p:tgtEl>
                                          <p:spTgt spid="19"/>
                                        </p:tgtEl>
                                      </p:cBhvr>
                                      <p:to x="100000" y="60000"/>
                                    </p:animScale>
                                    <p:animScale>
                                      <p:cBhvr>
                                        <p:cTn id="98" dur="166" decel="50000">
                                          <p:stCondLst>
                                            <p:cond delay="676"/>
                                          </p:stCondLst>
                                        </p:cTn>
                                        <p:tgtEl>
                                          <p:spTgt spid="19"/>
                                        </p:tgtEl>
                                      </p:cBhvr>
                                      <p:to x="100000" y="100000"/>
                                    </p:animScale>
                                    <p:animScale>
                                      <p:cBhvr>
                                        <p:cTn id="99" dur="26">
                                          <p:stCondLst>
                                            <p:cond delay="1312"/>
                                          </p:stCondLst>
                                        </p:cTn>
                                        <p:tgtEl>
                                          <p:spTgt spid="19"/>
                                        </p:tgtEl>
                                      </p:cBhvr>
                                      <p:to x="100000" y="80000"/>
                                    </p:animScale>
                                    <p:animScale>
                                      <p:cBhvr>
                                        <p:cTn id="100" dur="166" decel="50000">
                                          <p:stCondLst>
                                            <p:cond delay="1338"/>
                                          </p:stCondLst>
                                        </p:cTn>
                                        <p:tgtEl>
                                          <p:spTgt spid="19"/>
                                        </p:tgtEl>
                                      </p:cBhvr>
                                      <p:to x="100000" y="100000"/>
                                    </p:animScale>
                                    <p:animScale>
                                      <p:cBhvr>
                                        <p:cTn id="101" dur="26">
                                          <p:stCondLst>
                                            <p:cond delay="1642"/>
                                          </p:stCondLst>
                                        </p:cTn>
                                        <p:tgtEl>
                                          <p:spTgt spid="19"/>
                                        </p:tgtEl>
                                      </p:cBhvr>
                                      <p:to x="100000" y="90000"/>
                                    </p:animScale>
                                    <p:animScale>
                                      <p:cBhvr>
                                        <p:cTn id="102" dur="166" decel="50000">
                                          <p:stCondLst>
                                            <p:cond delay="1668"/>
                                          </p:stCondLst>
                                        </p:cTn>
                                        <p:tgtEl>
                                          <p:spTgt spid="19"/>
                                        </p:tgtEl>
                                      </p:cBhvr>
                                      <p:to x="100000" y="100000"/>
                                    </p:animScale>
                                    <p:animScale>
                                      <p:cBhvr>
                                        <p:cTn id="103" dur="26">
                                          <p:stCondLst>
                                            <p:cond delay="1808"/>
                                          </p:stCondLst>
                                        </p:cTn>
                                        <p:tgtEl>
                                          <p:spTgt spid="19"/>
                                        </p:tgtEl>
                                      </p:cBhvr>
                                      <p:to x="100000" y="95000"/>
                                    </p:animScale>
                                    <p:animScale>
                                      <p:cBhvr>
                                        <p:cTn id="104" dur="166" decel="50000">
                                          <p:stCondLst>
                                            <p:cond delay="1834"/>
                                          </p:stCondLst>
                                        </p:cTn>
                                        <p:tgtEl>
                                          <p:spTgt spid="19"/>
                                        </p:tgtEl>
                                      </p:cBhvr>
                                      <p:to x="100000" y="100000"/>
                                    </p:animScale>
                                  </p:childTnLst>
                                </p:cTn>
                              </p:par>
                              <p:par>
                                <p:cTn id="105" presetID="26" presetClass="entr" presetSubtype="0" fill="hold" grpId="0" nodeType="withEffect">
                                  <p:stCondLst>
                                    <p:cond delay="0"/>
                                  </p:stCondLst>
                                  <p:childTnLst>
                                    <p:set>
                                      <p:cBhvr>
                                        <p:cTn id="106" dur="1" fill="hold">
                                          <p:stCondLst>
                                            <p:cond delay="0"/>
                                          </p:stCondLst>
                                        </p:cTn>
                                        <p:tgtEl>
                                          <p:spTgt spid="16"/>
                                        </p:tgtEl>
                                        <p:attrNameLst>
                                          <p:attrName>style.visibility</p:attrName>
                                        </p:attrNameLst>
                                      </p:cBhvr>
                                      <p:to>
                                        <p:strVal val="visible"/>
                                      </p:to>
                                    </p:set>
                                    <p:animEffect transition="in" filter="wipe(down)">
                                      <p:cBhvr>
                                        <p:cTn id="107" dur="580">
                                          <p:stCondLst>
                                            <p:cond delay="0"/>
                                          </p:stCondLst>
                                        </p:cTn>
                                        <p:tgtEl>
                                          <p:spTgt spid="16"/>
                                        </p:tgtEl>
                                      </p:cBhvr>
                                    </p:animEffect>
                                    <p:anim calcmode="lin" valueType="num">
                                      <p:cBhvr>
                                        <p:cTn id="108"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109"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10"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11"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12"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113" dur="26">
                                          <p:stCondLst>
                                            <p:cond delay="650"/>
                                          </p:stCondLst>
                                        </p:cTn>
                                        <p:tgtEl>
                                          <p:spTgt spid="16"/>
                                        </p:tgtEl>
                                      </p:cBhvr>
                                      <p:to x="100000" y="60000"/>
                                    </p:animScale>
                                    <p:animScale>
                                      <p:cBhvr>
                                        <p:cTn id="114" dur="166" decel="50000">
                                          <p:stCondLst>
                                            <p:cond delay="676"/>
                                          </p:stCondLst>
                                        </p:cTn>
                                        <p:tgtEl>
                                          <p:spTgt spid="16"/>
                                        </p:tgtEl>
                                      </p:cBhvr>
                                      <p:to x="100000" y="100000"/>
                                    </p:animScale>
                                    <p:animScale>
                                      <p:cBhvr>
                                        <p:cTn id="115" dur="26">
                                          <p:stCondLst>
                                            <p:cond delay="1312"/>
                                          </p:stCondLst>
                                        </p:cTn>
                                        <p:tgtEl>
                                          <p:spTgt spid="16"/>
                                        </p:tgtEl>
                                      </p:cBhvr>
                                      <p:to x="100000" y="80000"/>
                                    </p:animScale>
                                    <p:animScale>
                                      <p:cBhvr>
                                        <p:cTn id="116" dur="166" decel="50000">
                                          <p:stCondLst>
                                            <p:cond delay="1338"/>
                                          </p:stCondLst>
                                        </p:cTn>
                                        <p:tgtEl>
                                          <p:spTgt spid="16"/>
                                        </p:tgtEl>
                                      </p:cBhvr>
                                      <p:to x="100000" y="100000"/>
                                    </p:animScale>
                                    <p:animScale>
                                      <p:cBhvr>
                                        <p:cTn id="117" dur="26">
                                          <p:stCondLst>
                                            <p:cond delay="1642"/>
                                          </p:stCondLst>
                                        </p:cTn>
                                        <p:tgtEl>
                                          <p:spTgt spid="16"/>
                                        </p:tgtEl>
                                      </p:cBhvr>
                                      <p:to x="100000" y="90000"/>
                                    </p:animScale>
                                    <p:animScale>
                                      <p:cBhvr>
                                        <p:cTn id="118" dur="166" decel="50000">
                                          <p:stCondLst>
                                            <p:cond delay="1668"/>
                                          </p:stCondLst>
                                        </p:cTn>
                                        <p:tgtEl>
                                          <p:spTgt spid="16"/>
                                        </p:tgtEl>
                                      </p:cBhvr>
                                      <p:to x="100000" y="100000"/>
                                    </p:animScale>
                                    <p:animScale>
                                      <p:cBhvr>
                                        <p:cTn id="119" dur="26">
                                          <p:stCondLst>
                                            <p:cond delay="1808"/>
                                          </p:stCondLst>
                                        </p:cTn>
                                        <p:tgtEl>
                                          <p:spTgt spid="16"/>
                                        </p:tgtEl>
                                      </p:cBhvr>
                                      <p:to x="100000" y="95000"/>
                                    </p:animScale>
                                    <p:animScale>
                                      <p:cBhvr>
                                        <p:cTn id="120" dur="166" decel="50000">
                                          <p:stCondLst>
                                            <p:cond delay="1834"/>
                                          </p:stCondLst>
                                        </p:cTn>
                                        <p:tgtEl>
                                          <p:spTgt spid="16"/>
                                        </p:tgtEl>
                                      </p:cBhvr>
                                      <p:to x="100000" y="100000"/>
                                    </p:animScale>
                                  </p:childTnLst>
                                </p:cTn>
                              </p:par>
                              <p:par>
                                <p:cTn id="121" presetID="26" presetClass="entr" presetSubtype="0" fill="hold" nodeType="withEffect">
                                  <p:stCondLst>
                                    <p:cond delay="0"/>
                                  </p:stCondLst>
                                  <p:childTnLst>
                                    <p:set>
                                      <p:cBhvr>
                                        <p:cTn id="122" dur="1" fill="hold">
                                          <p:stCondLst>
                                            <p:cond delay="0"/>
                                          </p:stCondLst>
                                        </p:cTn>
                                        <p:tgtEl>
                                          <p:spTgt spid="14"/>
                                        </p:tgtEl>
                                        <p:attrNameLst>
                                          <p:attrName>style.visibility</p:attrName>
                                        </p:attrNameLst>
                                      </p:cBhvr>
                                      <p:to>
                                        <p:strVal val="visible"/>
                                      </p:to>
                                    </p:set>
                                    <p:animEffect transition="in" filter="wipe(down)">
                                      <p:cBhvr>
                                        <p:cTn id="123" dur="580">
                                          <p:stCondLst>
                                            <p:cond delay="0"/>
                                          </p:stCondLst>
                                        </p:cTn>
                                        <p:tgtEl>
                                          <p:spTgt spid="14"/>
                                        </p:tgtEl>
                                      </p:cBhvr>
                                    </p:animEffect>
                                    <p:anim calcmode="lin" valueType="num">
                                      <p:cBhvr>
                                        <p:cTn id="124"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125"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126"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127"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128"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129" dur="26">
                                          <p:stCondLst>
                                            <p:cond delay="650"/>
                                          </p:stCondLst>
                                        </p:cTn>
                                        <p:tgtEl>
                                          <p:spTgt spid="14"/>
                                        </p:tgtEl>
                                      </p:cBhvr>
                                      <p:to x="100000" y="60000"/>
                                    </p:animScale>
                                    <p:animScale>
                                      <p:cBhvr>
                                        <p:cTn id="130" dur="166" decel="50000">
                                          <p:stCondLst>
                                            <p:cond delay="676"/>
                                          </p:stCondLst>
                                        </p:cTn>
                                        <p:tgtEl>
                                          <p:spTgt spid="14"/>
                                        </p:tgtEl>
                                      </p:cBhvr>
                                      <p:to x="100000" y="100000"/>
                                    </p:animScale>
                                    <p:animScale>
                                      <p:cBhvr>
                                        <p:cTn id="131" dur="26">
                                          <p:stCondLst>
                                            <p:cond delay="1312"/>
                                          </p:stCondLst>
                                        </p:cTn>
                                        <p:tgtEl>
                                          <p:spTgt spid="14"/>
                                        </p:tgtEl>
                                      </p:cBhvr>
                                      <p:to x="100000" y="80000"/>
                                    </p:animScale>
                                    <p:animScale>
                                      <p:cBhvr>
                                        <p:cTn id="132" dur="166" decel="50000">
                                          <p:stCondLst>
                                            <p:cond delay="1338"/>
                                          </p:stCondLst>
                                        </p:cTn>
                                        <p:tgtEl>
                                          <p:spTgt spid="14"/>
                                        </p:tgtEl>
                                      </p:cBhvr>
                                      <p:to x="100000" y="100000"/>
                                    </p:animScale>
                                    <p:animScale>
                                      <p:cBhvr>
                                        <p:cTn id="133" dur="26">
                                          <p:stCondLst>
                                            <p:cond delay="1642"/>
                                          </p:stCondLst>
                                        </p:cTn>
                                        <p:tgtEl>
                                          <p:spTgt spid="14"/>
                                        </p:tgtEl>
                                      </p:cBhvr>
                                      <p:to x="100000" y="90000"/>
                                    </p:animScale>
                                    <p:animScale>
                                      <p:cBhvr>
                                        <p:cTn id="134" dur="166" decel="50000">
                                          <p:stCondLst>
                                            <p:cond delay="1668"/>
                                          </p:stCondLst>
                                        </p:cTn>
                                        <p:tgtEl>
                                          <p:spTgt spid="14"/>
                                        </p:tgtEl>
                                      </p:cBhvr>
                                      <p:to x="100000" y="100000"/>
                                    </p:animScale>
                                    <p:animScale>
                                      <p:cBhvr>
                                        <p:cTn id="135" dur="26">
                                          <p:stCondLst>
                                            <p:cond delay="1808"/>
                                          </p:stCondLst>
                                        </p:cTn>
                                        <p:tgtEl>
                                          <p:spTgt spid="14"/>
                                        </p:tgtEl>
                                      </p:cBhvr>
                                      <p:to x="100000" y="95000"/>
                                    </p:animScale>
                                    <p:animScale>
                                      <p:cBhvr>
                                        <p:cTn id="136" dur="166" decel="50000">
                                          <p:stCondLst>
                                            <p:cond delay="1834"/>
                                          </p:stCondLst>
                                        </p:cTn>
                                        <p:tgtEl>
                                          <p:spTgt spid="14"/>
                                        </p:tgtEl>
                                      </p:cBhvr>
                                      <p:to x="100000" y="100000"/>
                                    </p:animScale>
                                  </p:childTnLst>
                                </p:cTn>
                              </p:par>
                              <p:par>
                                <p:cTn id="137" presetID="26" presetClass="entr" presetSubtype="0" fill="hold" grpId="0" nodeType="withEffect">
                                  <p:stCondLst>
                                    <p:cond delay="0"/>
                                  </p:stCondLst>
                                  <p:childTnLst>
                                    <p:set>
                                      <p:cBhvr>
                                        <p:cTn id="138" dur="1" fill="hold">
                                          <p:stCondLst>
                                            <p:cond delay="0"/>
                                          </p:stCondLst>
                                        </p:cTn>
                                        <p:tgtEl>
                                          <p:spTgt spid="15"/>
                                        </p:tgtEl>
                                        <p:attrNameLst>
                                          <p:attrName>style.visibility</p:attrName>
                                        </p:attrNameLst>
                                      </p:cBhvr>
                                      <p:to>
                                        <p:strVal val="visible"/>
                                      </p:to>
                                    </p:set>
                                    <p:animEffect transition="in" filter="wipe(down)">
                                      <p:cBhvr>
                                        <p:cTn id="139" dur="580">
                                          <p:stCondLst>
                                            <p:cond delay="0"/>
                                          </p:stCondLst>
                                        </p:cTn>
                                        <p:tgtEl>
                                          <p:spTgt spid="15"/>
                                        </p:tgtEl>
                                      </p:cBhvr>
                                    </p:animEffect>
                                    <p:anim calcmode="lin" valueType="num">
                                      <p:cBhvr>
                                        <p:cTn id="140"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141"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142"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143"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144"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145" dur="26">
                                          <p:stCondLst>
                                            <p:cond delay="650"/>
                                          </p:stCondLst>
                                        </p:cTn>
                                        <p:tgtEl>
                                          <p:spTgt spid="15"/>
                                        </p:tgtEl>
                                      </p:cBhvr>
                                      <p:to x="100000" y="60000"/>
                                    </p:animScale>
                                    <p:animScale>
                                      <p:cBhvr>
                                        <p:cTn id="146" dur="166" decel="50000">
                                          <p:stCondLst>
                                            <p:cond delay="676"/>
                                          </p:stCondLst>
                                        </p:cTn>
                                        <p:tgtEl>
                                          <p:spTgt spid="15"/>
                                        </p:tgtEl>
                                      </p:cBhvr>
                                      <p:to x="100000" y="100000"/>
                                    </p:animScale>
                                    <p:animScale>
                                      <p:cBhvr>
                                        <p:cTn id="147" dur="26">
                                          <p:stCondLst>
                                            <p:cond delay="1312"/>
                                          </p:stCondLst>
                                        </p:cTn>
                                        <p:tgtEl>
                                          <p:spTgt spid="15"/>
                                        </p:tgtEl>
                                      </p:cBhvr>
                                      <p:to x="100000" y="80000"/>
                                    </p:animScale>
                                    <p:animScale>
                                      <p:cBhvr>
                                        <p:cTn id="148" dur="166" decel="50000">
                                          <p:stCondLst>
                                            <p:cond delay="1338"/>
                                          </p:stCondLst>
                                        </p:cTn>
                                        <p:tgtEl>
                                          <p:spTgt spid="15"/>
                                        </p:tgtEl>
                                      </p:cBhvr>
                                      <p:to x="100000" y="100000"/>
                                    </p:animScale>
                                    <p:animScale>
                                      <p:cBhvr>
                                        <p:cTn id="149" dur="26">
                                          <p:stCondLst>
                                            <p:cond delay="1642"/>
                                          </p:stCondLst>
                                        </p:cTn>
                                        <p:tgtEl>
                                          <p:spTgt spid="15"/>
                                        </p:tgtEl>
                                      </p:cBhvr>
                                      <p:to x="100000" y="90000"/>
                                    </p:animScale>
                                    <p:animScale>
                                      <p:cBhvr>
                                        <p:cTn id="150" dur="166" decel="50000">
                                          <p:stCondLst>
                                            <p:cond delay="1668"/>
                                          </p:stCondLst>
                                        </p:cTn>
                                        <p:tgtEl>
                                          <p:spTgt spid="15"/>
                                        </p:tgtEl>
                                      </p:cBhvr>
                                      <p:to x="100000" y="100000"/>
                                    </p:animScale>
                                    <p:animScale>
                                      <p:cBhvr>
                                        <p:cTn id="151" dur="26">
                                          <p:stCondLst>
                                            <p:cond delay="1808"/>
                                          </p:stCondLst>
                                        </p:cTn>
                                        <p:tgtEl>
                                          <p:spTgt spid="15"/>
                                        </p:tgtEl>
                                      </p:cBhvr>
                                      <p:to x="100000" y="95000"/>
                                    </p:animScale>
                                    <p:animScale>
                                      <p:cBhvr>
                                        <p:cTn id="152" dur="166" decel="50000">
                                          <p:stCondLst>
                                            <p:cond delay="1834"/>
                                          </p:stCondLst>
                                        </p:cTn>
                                        <p:tgtEl>
                                          <p:spTgt spid="15"/>
                                        </p:tgtEl>
                                      </p:cBhvr>
                                      <p:to x="100000" y="100000"/>
                                    </p:animScale>
                                  </p:childTnLst>
                                </p:cTn>
                              </p:par>
                              <p:par>
                                <p:cTn id="153" presetID="26" presetClass="entr" presetSubtype="0" fill="hold" grpId="0" nodeType="withEffect">
                                  <p:stCondLst>
                                    <p:cond delay="0"/>
                                  </p:stCondLst>
                                  <p:childTnLst>
                                    <p:set>
                                      <p:cBhvr>
                                        <p:cTn id="154" dur="1" fill="hold">
                                          <p:stCondLst>
                                            <p:cond delay="0"/>
                                          </p:stCondLst>
                                        </p:cTn>
                                        <p:tgtEl>
                                          <p:spTgt spid="13"/>
                                        </p:tgtEl>
                                        <p:attrNameLst>
                                          <p:attrName>style.visibility</p:attrName>
                                        </p:attrNameLst>
                                      </p:cBhvr>
                                      <p:to>
                                        <p:strVal val="visible"/>
                                      </p:to>
                                    </p:set>
                                    <p:animEffect transition="in" filter="wipe(down)">
                                      <p:cBhvr>
                                        <p:cTn id="155" dur="580">
                                          <p:stCondLst>
                                            <p:cond delay="0"/>
                                          </p:stCondLst>
                                        </p:cTn>
                                        <p:tgtEl>
                                          <p:spTgt spid="13"/>
                                        </p:tgtEl>
                                      </p:cBhvr>
                                    </p:animEffect>
                                    <p:anim calcmode="lin" valueType="num">
                                      <p:cBhvr>
                                        <p:cTn id="156"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157"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58"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159"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160"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161" dur="26">
                                          <p:stCondLst>
                                            <p:cond delay="650"/>
                                          </p:stCondLst>
                                        </p:cTn>
                                        <p:tgtEl>
                                          <p:spTgt spid="13"/>
                                        </p:tgtEl>
                                      </p:cBhvr>
                                      <p:to x="100000" y="60000"/>
                                    </p:animScale>
                                    <p:animScale>
                                      <p:cBhvr>
                                        <p:cTn id="162" dur="166" decel="50000">
                                          <p:stCondLst>
                                            <p:cond delay="676"/>
                                          </p:stCondLst>
                                        </p:cTn>
                                        <p:tgtEl>
                                          <p:spTgt spid="13"/>
                                        </p:tgtEl>
                                      </p:cBhvr>
                                      <p:to x="100000" y="100000"/>
                                    </p:animScale>
                                    <p:animScale>
                                      <p:cBhvr>
                                        <p:cTn id="163" dur="26">
                                          <p:stCondLst>
                                            <p:cond delay="1312"/>
                                          </p:stCondLst>
                                        </p:cTn>
                                        <p:tgtEl>
                                          <p:spTgt spid="13"/>
                                        </p:tgtEl>
                                      </p:cBhvr>
                                      <p:to x="100000" y="80000"/>
                                    </p:animScale>
                                    <p:animScale>
                                      <p:cBhvr>
                                        <p:cTn id="164" dur="166" decel="50000">
                                          <p:stCondLst>
                                            <p:cond delay="1338"/>
                                          </p:stCondLst>
                                        </p:cTn>
                                        <p:tgtEl>
                                          <p:spTgt spid="13"/>
                                        </p:tgtEl>
                                      </p:cBhvr>
                                      <p:to x="100000" y="100000"/>
                                    </p:animScale>
                                    <p:animScale>
                                      <p:cBhvr>
                                        <p:cTn id="165" dur="26">
                                          <p:stCondLst>
                                            <p:cond delay="1642"/>
                                          </p:stCondLst>
                                        </p:cTn>
                                        <p:tgtEl>
                                          <p:spTgt spid="13"/>
                                        </p:tgtEl>
                                      </p:cBhvr>
                                      <p:to x="100000" y="90000"/>
                                    </p:animScale>
                                    <p:animScale>
                                      <p:cBhvr>
                                        <p:cTn id="166" dur="166" decel="50000">
                                          <p:stCondLst>
                                            <p:cond delay="1668"/>
                                          </p:stCondLst>
                                        </p:cTn>
                                        <p:tgtEl>
                                          <p:spTgt spid="13"/>
                                        </p:tgtEl>
                                      </p:cBhvr>
                                      <p:to x="100000" y="100000"/>
                                    </p:animScale>
                                    <p:animScale>
                                      <p:cBhvr>
                                        <p:cTn id="167" dur="26">
                                          <p:stCondLst>
                                            <p:cond delay="1808"/>
                                          </p:stCondLst>
                                        </p:cTn>
                                        <p:tgtEl>
                                          <p:spTgt spid="13"/>
                                        </p:tgtEl>
                                      </p:cBhvr>
                                      <p:to x="100000" y="95000"/>
                                    </p:animScale>
                                    <p:animScale>
                                      <p:cBhvr>
                                        <p:cTn id="168" dur="166" decel="50000">
                                          <p:stCondLst>
                                            <p:cond delay="1834"/>
                                          </p:stCondLst>
                                        </p:cTn>
                                        <p:tgtEl>
                                          <p:spTgt spid="13"/>
                                        </p:tgtEl>
                                      </p:cBhvr>
                                      <p:to x="100000" y="100000"/>
                                    </p:animScale>
                                  </p:childTnLst>
                                </p:cTn>
                              </p:par>
                              <p:par>
                                <p:cTn id="169" presetID="26" presetClass="entr" presetSubtype="0" fill="hold" nodeType="withEffect">
                                  <p:stCondLst>
                                    <p:cond delay="0"/>
                                  </p:stCondLst>
                                  <p:childTnLst>
                                    <p:set>
                                      <p:cBhvr>
                                        <p:cTn id="170" dur="1" fill="hold">
                                          <p:stCondLst>
                                            <p:cond delay="0"/>
                                          </p:stCondLst>
                                        </p:cTn>
                                        <p:tgtEl>
                                          <p:spTgt spid="11"/>
                                        </p:tgtEl>
                                        <p:attrNameLst>
                                          <p:attrName>style.visibility</p:attrName>
                                        </p:attrNameLst>
                                      </p:cBhvr>
                                      <p:to>
                                        <p:strVal val="visible"/>
                                      </p:to>
                                    </p:set>
                                    <p:animEffect transition="in" filter="wipe(down)">
                                      <p:cBhvr>
                                        <p:cTn id="171" dur="580">
                                          <p:stCondLst>
                                            <p:cond delay="0"/>
                                          </p:stCondLst>
                                        </p:cTn>
                                        <p:tgtEl>
                                          <p:spTgt spid="11"/>
                                        </p:tgtEl>
                                      </p:cBhvr>
                                    </p:animEffect>
                                    <p:anim calcmode="lin" valueType="num">
                                      <p:cBhvr>
                                        <p:cTn id="172"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173"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174"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175"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176"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177" dur="26">
                                          <p:stCondLst>
                                            <p:cond delay="650"/>
                                          </p:stCondLst>
                                        </p:cTn>
                                        <p:tgtEl>
                                          <p:spTgt spid="11"/>
                                        </p:tgtEl>
                                      </p:cBhvr>
                                      <p:to x="100000" y="60000"/>
                                    </p:animScale>
                                    <p:animScale>
                                      <p:cBhvr>
                                        <p:cTn id="178" dur="166" decel="50000">
                                          <p:stCondLst>
                                            <p:cond delay="676"/>
                                          </p:stCondLst>
                                        </p:cTn>
                                        <p:tgtEl>
                                          <p:spTgt spid="11"/>
                                        </p:tgtEl>
                                      </p:cBhvr>
                                      <p:to x="100000" y="100000"/>
                                    </p:animScale>
                                    <p:animScale>
                                      <p:cBhvr>
                                        <p:cTn id="179" dur="26">
                                          <p:stCondLst>
                                            <p:cond delay="1312"/>
                                          </p:stCondLst>
                                        </p:cTn>
                                        <p:tgtEl>
                                          <p:spTgt spid="11"/>
                                        </p:tgtEl>
                                      </p:cBhvr>
                                      <p:to x="100000" y="80000"/>
                                    </p:animScale>
                                    <p:animScale>
                                      <p:cBhvr>
                                        <p:cTn id="180" dur="166" decel="50000">
                                          <p:stCondLst>
                                            <p:cond delay="1338"/>
                                          </p:stCondLst>
                                        </p:cTn>
                                        <p:tgtEl>
                                          <p:spTgt spid="11"/>
                                        </p:tgtEl>
                                      </p:cBhvr>
                                      <p:to x="100000" y="100000"/>
                                    </p:animScale>
                                    <p:animScale>
                                      <p:cBhvr>
                                        <p:cTn id="181" dur="26">
                                          <p:stCondLst>
                                            <p:cond delay="1642"/>
                                          </p:stCondLst>
                                        </p:cTn>
                                        <p:tgtEl>
                                          <p:spTgt spid="11"/>
                                        </p:tgtEl>
                                      </p:cBhvr>
                                      <p:to x="100000" y="90000"/>
                                    </p:animScale>
                                    <p:animScale>
                                      <p:cBhvr>
                                        <p:cTn id="182" dur="166" decel="50000">
                                          <p:stCondLst>
                                            <p:cond delay="1668"/>
                                          </p:stCondLst>
                                        </p:cTn>
                                        <p:tgtEl>
                                          <p:spTgt spid="11"/>
                                        </p:tgtEl>
                                      </p:cBhvr>
                                      <p:to x="100000" y="100000"/>
                                    </p:animScale>
                                    <p:animScale>
                                      <p:cBhvr>
                                        <p:cTn id="183" dur="26">
                                          <p:stCondLst>
                                            <p:cond delay="1808"/>
                                          </p:stCondLst>
                                        </p:cTn>
                                        <p:tgtEl>
                                          <p:spTgt spid="11"/>
                                        </p:tgtEl>
                                      </p:cBhvr>
                                      <p:to x="100000" y="95000"/>
                                    </p:animScale>
                                    <p:animScale>
                                      <p:cBhvr>
                                        <p:cTn id="184" dur="166" decel="50000">
                                          <p:stCondLst>
                                            <p:cond delay="1834"/>
                                          </p:stCondLst>
                                        </p:cTn>
                                        <p:tgtEl>
                                          <p:spTgt spid="11"/>
                                        </p:tgtEl>
                                      </p:cBhvr>
                                      <p:to x="100000" y="100000"/>
                                    </p:animScale>
                                  </p:childTnLst>
                                </p:cTn>
                              </p:par>
                              <p:par>
                                <p:cTn id="185" presetID="26" presetClass="entr" presetSubtype="0" fill="hold" grpId="0" nodeType="withEffect">
                                  <p:stCondLst>
                                    <p:cond delay="0"/>
                                  </p:stCondLst>
                                  <p:childTnLst>
                                    <p:set>
                                      <p:cBhvr>
                                        <p:cTn id="186" dur="1" fill="hold">
                                          <p:stCondLst>
                                            <p:cond delay="0"/>
                                          </p:stCondLst>
                                        </p:cTn>
                                        <p:tgtEl>
                                          <p:spTgt spid="12"/>
                                        </p:tgtEl>
                                        <p:attrNameLst>
                                          <p:attrName>style.visibility</p:attrName>
                                        </p:attrNameLst>
                                      </p:cBhvr>
                                      <p:to>
                                        <p:strVal val="visible"/>
                                      </p:to>
                                    </p:set>
                                    <p:animEffect transition="in" filter="wipe(down)">
                                      <p:cBhvr>
                                        <p:cTn id="187" dur="580">
                                          <p:stCondLst>
                                            <p:cond delay="0"/>
                                          </p:stCondLst>
                                        </p:cTn>
                                        <p:tgtEl>
                                          <p:spTgt spid="12"/>
                                        </p:tgtEl>
                                      </p:cBhvr>
                                    </p:animEffect>
                                    <p:anim calcmode="lin" valueType="num">
                                      <p:cBhvr>
                                        <p:cTn id="188" dur="1822" tmFilter="0,0; 0.14,0.36; 0.43,0.73; 0.71,0.91; 1.0,1.0">
                                          <p:stCondLst>
                                            <p:cond delay="0"/>
                                          </p:stCondLst>
                                        </p:cTn>
                                        <p:tgtEl>
                                          <p:spTgt spid="12"/>
                                        </p:tgtEl>
                                        <p:attrNameLst>
                                          <p:attrName>ppt_x</p:attrName>
                                        </p:attrNameLst>
                                      </p:cBhvr>
                                      <p:tavLst>
                                        <p:tav tm="0">
                                          <p:val>
                                            <p:strVal val="#ppt_x-0.25"/>
                                          </p:val>
                                        </p:tav>
                                        <p:tav tm="100000">
                                          <p:val>
                                            <p:strVal val="#ppt_x"/>
                                          </p:val>
                                        </p:tav>
                                      </p:tavLst>
                                    </p:anim>
                                    <p:anim calcmode="lin" valueType="num">
                                      <p:cBhvr>
                                        <p:cTn id="189" dur="664" tmFilter="0.0,0.0; 0.25,0.07; 0.50,0.2; 0.75,0.467; 1.0,1.0">
                                          <p:stCondLst>
                                            <p:cond delay="0"/>
                                          </p:stCondLst>
                                        </p:cTn>
                                        <p:tgtEl>
                                          <p:spTgt spid="12"/>
                                        </p:tgtEl>
                                        <p:attrNameLst>
                                          <p:attrName>ppt_y</p:attrName>
                                        </p:attrNameLst>
                                      </p:cBhvr>
                                      <p:tavLst>
                                        <p:tav tm="0" fmla="#ppt_y-sin(pi*$)/3">
                                          <p:val>
                                            <p:fltVal val="0.5"/>
                                          </p:val>
                                        </p:tav>
                                        <p:tav tm="100000">
                                          <p:val>
                                            <p:fltVal val="1"/>
                                          </p:val>
                                        </p:tav>
                                      </p:tavLst>
                                    </p:anim>
                                    <p:anim calcmode="lin" valueType="num">
                                      <p:cBhvr>
                                        <p:cTn id="190" dur="664" tmFilter="0, 0; 0.125,0.2665; 0.25,0.4; 0.375,0.465; 0.5,0.5;  0.625,0.535; 0.75,0.6; 0.875,0.7335; 1,1">
                                          <p:stCondLst>
                                            <p:cond delay="664"/>
                                          </p:stCondLst>
                                        </p:cTn>
                                        <p:tgtEl>
                                          <p:spTgt spid="12"/>
                                        </p:tgtEl>
                                        <p:attrNameLst>
                                          <p:attrName>ppt_y</p:attrName>
                                        </p:attrNameLst>
                                      </p:cBhvr>
                                      <p:tavLst>
                                        <p:tav tm="0" fmla="#ppt_y-sin(pi*$)/9">
                                          <p:val>
                                            <p:fltVal val="0"/>
                                          </p:val>
                                        </p:tav>
                                        <p:tav tm="100000">
                                          <p:val>
                                            <p:fltVal val="1"/>
                                          </p:val>
                                        </p:tav>
                                      </p:tavLst>
                                    </p:anim>
                                    <p:anim calcmode="lin" valueType="num">
                                      <p:cBhvr>
                                        <p:cTn id="191" dur="332" tmFilter="0, 0; 0.125,0.2665; 0.25,0.4; 0.375,0.465; 0.5,0.5;  0.625,0.535; 0.75,0.6; 0.875,0.7335; 1,1">
                                          <p:stCondLst>
                                            <p:cond delay="1324"/>
                                          </p:stCondLst>
                                        </p:cTn>
                                        <p:tgtEl>
                                          <p:spTgt spid="12"/>
                                        </p:tgtEl>
                                        <p:attrNameLst>
                                          <p:attrName>ppt_y</p:attrName>
                                        </p:attrNameLst>
                                      </p:cBhvr>
                                      <p:tavLst>
                                        <p:tav tm="0" fmla="#ppt_y-sin(pi*$)/27">
                                          <p:val>
                                            <p:fltVal val="0"/>
                                          </p:val>
                                        </p:tav>
                                        <p:tav tm="100000">
                                          <p:val>
                                            <p:fltVal val="1"/>
                                          </p:val>
                                        </p:tav>
                                      </p:tavLst>
                                    </p:anim>
                                    <p:anim calcmode="lin" valueType="num">
                                      <p:cBhvr>
                                        <p:cTn id="192" dur="164" tmFilter="0, 0; 0.125,0.2665; 0.25,0.4; 0.375,0.465; 0.5,0.5;  0.625,0.535; 0.75,0.6; 0.875,0.7335; 1,1">
                                          <p:stCondLst>
                                            <p:cond delay="1656"/>
                                          </p:stCondLst>
                                        </p:cTn>
                                        <p:tgtEl>
                                          <p:spTgt spid="12"/>
                                        </p:tgtEl>
                                        <p:attrNameLst>
                                          <p:attrName>ppt_y</p:attrName>
                                        </p:attrNameLst>
                                      </p:cBhvr>
                                      <p:tavLst>
                                        <p:tav tm="0" fmla="#ppt_y-sin(pi*$)/81">
                                          <p:val>
                                            <p:fltVal val="0"/>
                                          </p:val>
                                        </p:tav>
                                        <p:tav tm="100000">
                                          <p:val>
                                            <p:fltVal val="1"/>
                                          </p:val>
                                        </p:tav>
                                      </p:tavLst>
                                    </p:anim>
                                    <p:animScale>
                                      <p:cBhvr>
                                        <p:cTn id="193" dur="26">
                                          <p:stCondLst>
                                            <p:cond delay="650"/>
                                          </p:stCondLst>
                                        </p:cTn>
                                        <p:tgtEl>
                                          <p:spTgt spid="12"/>
                                        </p:tgtEl>
                                      </p:cBhvr>
                                      <p:to x="100000" y="60000"/>
                                    </p:animScale>
                                    <p:animScale>
                                      <p:cBhvr>
                                        <p:cTn id="194" dur="166" decel="50000">
                                          <p:stCondLst>
                                            <p:cond delay="676"/>
                                          </p:stCondLst>
                                        </p:cTn>
                                        <p:tgtEl>
                                          <p:spTgt spid="12"/>
                                        </p:tgtEl>
                                      </p:cBhvr>
                                      <p:to x="100000" y="100000"/>
                                    </p:animScale>
                                    <p:animScale>
                                      <p:cBhvr>
                                        <p:cTn id="195" dur="26">
                                          <p:stCondLst>
                                            <p:cond delay="1312"/>
                                          </p:stCondLst>
                                        </p:cTn>
                                        <p:tgtEl>
                                          <p:spTgt spid="12"/>
                                        </p:tgtEl>
                                      </p:cBhvr>
                                      <p:to x="100000" y="80000"/>
                                    </p:animScale>
                                    <p:animScale>
                                      <p:cBhvr>
                                        <p:cTn id="196" dur="166" decel="50000">
                                          <p:stCondLst>
                                            <p:cond delay="1338"/>
                                          </p:stCondLst>
                                        </p:cTn>
                                        <p:tgtEl>
                                          <p:spTgt spid="12"/>
                                        </p:tgtEl>
                                      </p:cBhvr>
                                      <p:to x="100000" y="100000"/>
                                    </p:animScale>
                                    <p:animScale>
                                      <p:cBhvr>
                                        <p:cTn id="197" dur="26">
                                          <p:stCondLst>
                                            <p:cond delay="1642"/>
                                          </p:stCondLst>
                                        </p:cTn>
                                        <p:tgtEl>
                                          <p:spTgt spid="12"/>
                                        </p:tgtEl>
                                      </p:cBhvr>
                                      <p:to x="100000" y="90000"/>
                                    </p:animScale>
                                    <p:animScale>
                                      <p:cBhvr>
                                        <p:cTn id="198" dur="166" decel="50000">
                                          <p:stCondLst>
                                            <p:cond delay="1668"/>
                                          </p:stCondLst>
                                        </p:cTn>
                                        <p:tgtEl>
                                          <p:spTgt spid="12"/>
                                        </p:tgtEl>
                                      </p:cBhvr>
                                      <p:to x="100000" y="100000"/>
                                    </p:animScale>
                                    <p:animScale>
                                      <p:cBhvr>
                                        <p:cTn id="199" dur="26">
                                          <p:stCondLst>
                                            <p:cond delay="1808"/>
                                          </p:stCondLst>
                                        </p:cTn>
                                        <p:tgtEl>
                                          <p:spTgt spid="12"/>
                                        </p:tgtEl>
                                      </p:cBhvr>
                                      <p:to x="100000" y="95000"/>
                                    </p:animScale>
                                    <p:animScale>
                                      <p:cBhvr>
                                        <p:cTn id="200" dur="166" decel="50000">
                                          <p:stCondLst>
                                            <p:cond delay="1834"/>
                                          </p:stCondLst>
                                        </p:cTn>
                                        <p:tgtEl>
                                          <p:spTgt spid="12"/>
                                        </p:tgtEl>
                                      </p:cBhvr>
                                      <p:to x="100000" y="100000"/>
                                    </p:animScale>
                                  </p:childTnLst>
                                </p:cTn>
                              </p:par>
                              <p:par>
                                <p:cTn id="201" presetID="26" presetClass="entr" presetSubtype="0" fill="hold" grpId="0" nodeType="withEffect">
                                  <p:stCondLst>
                                    <p:cond delay="0"/>
                                  </p:stCondLst>
                                  <p:childTnLst>
                                    <p:set>
                                      <p:cBhvr>
                                        <p:cTn id="202" dur="1" fill="hold">
                                          <p:stCondLst>
                                            <p:cond delay="0"/>
                                          </p:stCondLst>
                                        </p:cTn>
                                        <p:tgtEl>
                                          <p:spTgt spid="10"/>
                                        </p:tgtEl>
                                        <p:attrNameLst>
                                          <p:attrName>style.visibility</p:attrName>
                                        </p:attrNameLst>
                                      </p:cBhvr>
                                      <p:to>
                                        <p:strVal val="visible"/>
                                      </p:to>
                                    </p:set>
                                    <p:animEffect transition="in" filter="wipe(down)">
                                      <p:cBhvr>
                                        <p:cTn id="203" dur="580">
                                          <p:stCondLst>
                                            <p:cond delay="0"/>
                                          </p:stCondLst>
                                        </p:cTn>
                                        <p:tgtEl>
                                          <p:spTgt spid="10"/>
                                        </p:tgtEl>
                                      </p:cBhvr>
                                    </p:animEffect>
                                    <p:anim calcmode="lin" valueType="num">
                                      <p:cBhvr>
                                        <p:cTn id="204"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205"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206"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207"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208"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209" dur="26">
                                          <p:stCondLst>
                                            <p:cond delay="650"/>
                                          </p:stCondLst>
                                        </p:cTn>
                                        <p:tgtEl>
                                          <p:spTgt spid="10"/>
                                        </p:tgtEl>
                                      </p:cBhvr>
                                      <p:to x="100000" y="60000"/>
                                    </p:animScale>
                                    <p:animScale>
                                      <p:cBhvr>
                                        <p:cTn id="210" dur="166" decel="50000">
                                          <p:stCondLst>
                                            <p:cond delay="676"/>
                                          </p:stCondLst>
                                        </p:cTn>
                                        <p:tgtEl>
                                          <p:spTgt spid="10"/>
                                        </p:tgtEl>
                                      </p:cBhvr>
                                      <p:to x="100000" y="100000"/>
                                    </p:animScale>
                                    <p:animScale>
                                      <p:cBhvr>
                                        <p:cTn id="211" dur="26">
                                          <p:stCondLst>
                                            <p:cond delay="1312"/>
                                          </p:stCondLst>
                                        </p:cTn>
                                        <p:tgtEl>
                                          <p:spTgt spid="10"/>
                                        </p:tgtEl>
                                      </p:cBhvr>
                                      <p:to x="100000" y="80000"/>
                                    </p:animScale>
                                    <p:animScale>
                                      <p:cBhvr>
                                        <p:cTn id="212" dur="166" decel="50000">
                                          <p:stCondLst>
                                            <p:cond delay="1338"/>
                                          </p:stCondLst>
                                        </p:cTn>
                                        <p:tgtEl>
                                          <p:spTgt spid="10"/>
                                        </p:tgtEl>
                                      </p:cBhvr>
                                      <p:to x="100000" y="100000"/>
                                    </p:animScale>
                                    <p:animScale>
                                      <p:cBhvr>
                                        <p:cTn id="213" dur="26">
                                          <p:stCondLst>
                                            <p:cond delay="1642"/>
                                          </p:stCondLst>
                                        </p:cTn>
                                        <p:tgtEl>
                                          <p:spTgt spid="10"/>
                                        </p:tgtEl>
                                      </p:cBhvr>
                                      <p:to x="100000" y="90000"/>
                                    </p:animScale>
                                    <p:animScale>
                                      <p:cBhvr>
                                        <p:cTn id="214" dur="166" decel="50000">
                                          <p:stCondLst>
                                            <p:cond delay="1668"/>
                                          </p:stCondLst>
                                        </p:cTn>
                                        <p:tgtEl>
                                          <p:spTgt spid="10"/>
                                        </p:tgtEl>
                                      </p:cBhvr>
                                      <p:to x="100000" y="100000"/>
                                    </p:animScale>
                                    <p:animScale>
                                      <p:cBhvr>
                                        <p:cTn id="215" dur="26">
                                          <p:stCondLst>
                                            <p:cond delay="1808"/>
                                          </p:stCondLst>
                                        </p:cTn>
                                        <p:tgtEl>
                                          <p:spTgt spid="10"/>
                                        </p:tgtEl>
                                      </p:cBhvr>
                                      <p:to x="100000" y="95000"/>
                                    </p:animScale>
                                    <p:animScale>
                                      <p:cBhvr>
                                        <p:cTn id="216" dur="166" decel="50000">
                                          <p:stCondLst>
                                            <p:cond delay="1834"/>
                                          </p:stCondLst>
                                        </p:cTn>
                                        <p:tgtEl>
                                          <p:spTgt spid="10"/>
                                        </p:tgtEl>
                                      </p:cBhvr>
                                      <p:to x="100000" y="100000"/>
                                    </p:animScale>
                                  </p:childTnLst>
                                </p:cTn>
                              </p:par>
                              <p:par>
                                <p:cTn id="217" presetID="26" presetClass="entr" presetSubtype="0" fill="hold" grpId="0" nodeType="withEffect">
                                  <p:stCondLst>
                                    <p:cond delay="0"/>
                                  </p:stCondLst>
                                  <p:childTnLst>
                                    <p:set>
                                      <p:cBhvr>
                                        <p:cTn id="218" dur="1" fill="hold">
                                          <p:stCondLst>
                                            <p:cond delay="0"/>
                                          </p:stCondLst>
                                        </p:cTn>
                                        <p:tgtEl>
                                          <p:spTgt spid="9"/>
                                        </p:tgtEl>
                                        <p:attrNameLst>
                                          <p:attrName>style.visibility</p:attrName>
                                        </p:attrNameLst>
                                      </p:cBhvr>
                                      <p:to>
                                        <p:strVal val="visible"/>
                                      </p:to>
                                    </p:set>
                                    <p:animEffect transition="in" filter="wipe(down)">
                                      <p:cBhvr>
                                        <p:cTn id="219" dur="580">
                                          <p:stCondLst>
                                            <p:cond delay="0"/>
                                          </p:stCondLst>
                                        </p:cTn>
                                        <p:tgtEl>
                                          <p:spTgt spid="9"/>
                                        </p:tgtEl>
                                      </p:cBhvr>
                                    </p:animEffect>
                                    <p:anim calcmode="lin" valueType="num">
                                      <p:cBhvr>
                                        <p:cTn id="220"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221"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222"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223"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224"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225" dur="26">
                                          <p:stCondLst>
                                            <p:cond delay="650"/>
                                          </p:stCondLst>
                                        </p:cTn>
                                        <p:tgtEl>
                                          <p:spTgt spid="9"/>
                                        </p:tgtEl>
                                      </p:cBhvr>
                                      <p:to x="100000" y="60000"/>
                                    </p:animScale>
                                    <p:animScale>
                                      <p:cBhvr>
                                        <p:cTn id="226" dur="166" decel="50000">
                                          <p:stCondLst>
                                            <p:cond delay="676"/>
                                          </p:stCondLst>
                                        </p:cTn>
                                        <p:tgtEl>
                                          <p:spTgt spid="9"/>
                                        </p:tgtEl>
                                      </p:cBhvr>
                                      <p:to x="100000" y="100000"/>
                                    </p:animScale>
                                    <p:animScale>
                                      <p:cBhvr>
                                        <p:cTn id="227" dur="26">
                                          <p:stCondLst>
                                            <p:cond delay="1312"/>
                                          </p:stCondLst>
                                        </p:cTn>
                                        <p:tgtEl>
                                          <p:spTgt spid="9"/>
                                        </p:tgtEl>
                                      </p:cBhvr>
                                      <p:to x="100000" y="80000"/>
                                    </p:animScale>
                                    <p:animScale>
                                      <p:cBhvr>
                                        <p:cTn id="228" dur="166" decel="50000">
                                          <p:stCondLst>
                                            <p:cond delay="1338"/>
                                          </p:stCondLst>
                                        </p:cTn>
                                        <p:tgtEl>
                                          <p:spTgt spid="9"/>
                                        </p:tgtEl>
                                      </p:cBhvr>
                                      <p:to x="100000" y="100000"/>
                                    </p:animScale>
                                    <p:animScale>
                                      <p:cBhvr>
                                        <p:cTn id="229" dur="26">
                                          <p:stCondLst>
                                            <p:cond delay="1642"/>
                                          </p:stCondLst>
                                        </p:cTn>
                                        <p:tgtEl>
                                          <p:spTgt spid="9"/>
                                        </p:tgtEl>
                                      </p:cBhvr>
                                      <p:to x="100000" y="90000"/>
                                    </p:animScale>
                                    <p:animScale>
                                      <p:cBhvr>
                                        <p:cTn id="230" dur="166" decel="50000">
                                          <p:stCondLst>
                                            <p:cond delay="1668"/>
                                          </p:stCondLst>
                                        </p:cTn>
                                        <p:tgtEl>
                                          <p:spTgt spid="9"/>
                                        </p:tgtEl>
                                      </p:cBhvr>
                                      <p:to x="100000" y="100000"/>
                                    </p:animScale>
                                    <p:animScale>
                                      <p:cBhvr>
                                        <p:cTn id="231" dur="26">
                                          <p:stCondLst>
                                            <p:cond delay="1808"/>
                                          </p:stCondLst>
                                        </p:cTn>
                                        <p:tgtEl>
                                          <p:spTgt spid="9"/>
                                        </p:tgtEl>
                                      </p:cBhvr>
                                      <p:to x="100000" y="95000"/>
                                    </p:animScale>
                                    <p:animScale>
                                      <p:cBhvr>
                                        <p:cTn id="232" dur="166" decel="50000">
                                          <p:stCondLst>
                                            <p:cond delay="1834"/>
                                          </p:stCondLst>
                                        </p:cTn>
                                        <p:tgtEl>
                                          <p:spTgt spid="9"/>
                                        </p:tgtEl>
                                      </p:cBhvr>
                                      <p:to x="100000" y="100000"/>
                                    </p:animScale>
                                  </p:childTnLst>
                                </p:cTn>
                              </p:par>
                              <p:par>
                                <p:cTn id="233" presetID="26" presetClass="entr" presetSubtype="0" fill="hold" nodeType="withEffect">
                                  <p:stCondLst>
                                    <p:cond delay="0"/>
                                  </p:stCondLst>
                                  <p:childTnLst>
                                    <p:set>
                                      <p:cBhvr>
                                        <p:cTn id="234" dur="1" fill="hold">
                                          <p:stCondLst>
                                            <p:cond delay="0"/>
                                          </p:stCondLst>
                                        </p:cTn>
                                        <p:tgtEl>
                                          <p:spTgt spid="7"/>
                                        </p:tgtEl>
                                        <p:attrNameLst>
                                          <p:attrName>style.visibility</p:attrName>
                                        </p:attrNameLst>
                                      </p:cBhvr>
                                      <p:to>
                                        <p:strVal val="visible"/>
                                      </p:to>
                                    </p:set>
                                    <p:animEffect transition="in" filter="wipe(down)">
                                      <p:cBhvr>
                                        <p:cTn id="235" dur="580">
                                          <p:stCondLst>
                                            <p:cond delay="0"/>
                                          </p:stCondLst>
                                        </p:cTn>
                                        <p:tgtEl>
                                          <p:spTgt spid="7"/>
                                        </p:tgtEl>
                                      </p:cBhvr>
                                    </p:animEffect>
                                    <p:anim calcmode="lin" valueType="num">
                                      <p:cBhvr>
                                        <p:cTn id="236"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237"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238"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239"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240"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241" dur="26">
                                          <p:stCondLst>
                                            <p:cond delay="650"/>
                                          </p:stCondLst>
                                        </p:cTn>
                                        <p:tgtEl>
                                          <p:spTgt spid="7"/>
                                        </p:tgtEl>
                                      </p:cBhvr>
                                      <p:to x="100000" y="60000"/>
                                    </p:animScale>
                                    <p:animScale>
                                      <p:cBhvr>
                                        <p:cTn id="242" dur="166" decel="50000">
                                          <p:stCondLst>
                                            <p:cond delay="676"/>
                                          </p:stCondLst>
                                        </p:cTn>
                                        <p:tgtEl>
                                          <p:spTgt spid="7"/>
                                        </p:tgtEl>
                                      </p:cBhvr>
                                      <p:to x="100000" y="100000"/>
                                    </p:animScale>
                                    <p:animScale>
                                      <p:cBhvr>
                                        <p:cTn id="243" dur="26">
                                          <p:stCondLst>
                                            <p:cond delay="1312"/>
                                          </p:stCondLst>
                                        </p:cTn>
                                        <p:tgtEl>
                                          <p:spTgt spid="7"/>
                                        </p:tgtEl>
                                      </p:cBhvr>
                                      <p:to x="100000" y="80000"/>
                                    </p:animScale>
                                    <p:animScale>
                                      <p:cBhvr>
                                        <p:cTn id="244" dur="166" decel="50000">
                                          <p:stCondLst>
                                            <p:cond delay="1338"/>
                                          </p:stCondLst>
                                        </p:cTn>
                                        <p:tgtEl>
                                          <p:spTgt spid="7"/>
                                        </p:tgtEl>
                                      </p:cBhvr>
                                      <p:to x="100000" y="100000"/>
                                    </p:animScale>
                                    <p:animScale>
                                      <p:cBhvr>
                                        <p:cTn id="245" dur="26">
                                          <p:stCondLst>
                                            <p:cond delay="1642"/>
                                          </p:stCondLst>
                                        </p:cTn>
                                        <p:tgtEl>
                                          <p:spTgt spid="7"/>
                                        </p:tgtEl>
                                      </p:cBhvr>
                                      <p:to x="100000" y="90000"/>
                                    </p:animScale>
                                    <p:animScale>
                                      <p:cBhvr>
                                        <p:cTn id="246" dur="166" decel="50000">
                                          <p:stCondLst>
                                            <p:cond delay="1668"/>
                                          </p:stCondLst>
                                        </p:cTn>
                                        <p:tgtEl>
                                          <p:spTgt spid="7"/>
                                        </p:tgtEl>
                                      </p:cBhvr>
                                      <p:to x="100000" y="100000"/>
                                    </p:animScale>
                                    <p:animScale>
                                      <p:cBhvr>
                                        <p:cTn id="247" dur="26">
                                          <p:stCondLst>
                                            <p:cond delay="1808"/>
                                          </p:stCondLst>
                                        </p:cTn>
                                        <p:tgtEl>
                                          <p:spTgt spid="7"/>
                                        </p:tgtEl>
                                      </p:cBhvr>
                                      <p:to x="100000" y="95000"/>
                                    </p:animScale>
                                    <p:animScale>
                                      <p:cBhvr>
                                        <p:cTn id="248" dur="166" decel="50000">
                                          <p:stCondLst>
                                            <p:cond delay="1834"/>
                                          </p:stCondLst>
                                        </p:cTn>
                                        <p:tgtEl>
                                          <p:spTgt spid="7"/>
                                        </p:tgtEl>
                                      </p:cBhvr>
                                      <p:to x="100000" y="100000"/>
                                    </p:animScale>
                                  </p:childTnLst>
                                </p:cTn>
                              </p:par>
                              <p:par>
                                <p:cTn id="249" presetID="26" presetClass="entr" presetSubtype="0" fill="hold" grpId="0" nodeType="withEffect">
                                  <p:stCondLst>
                                    <p:cond delay="0"/>
                                  </p:stCondLst>
                                  <p:childTnLst>
                                    <p:set>
                                      <p:cBhvr>
                                        <p:cTn id="250" dur="1" fill="hold">
                                          <p:stCondLst>
                                            <p:cond delay="0"/>
                                          </p:stCondLst>
                                        </p:cTn>
                                        <p:tgtEl>
                                          <p:spTgt spid="24"/>
                                        </p:tgtEl>
                                        <p:attrNameLst>
                                          <p:attrName>style.visibility</p:attrName>
                                        </p:attrNameLst>
                                      </p:cBhvr>
                                      <p:to>
                                        <p:strVal val="visible"/>
                                      </p:to>
                                    </p:set>
                                    <p:animEffect transition="in" filter="wipe(down)">
                                      <p:cBhvr>
                                        <p:cTn id="251" dur="580">
                                          <p:stCondLst>
                                            <p:cond delay="0"/>
                                          </p:stCondLst>
                                        </p:cTn>
                                        <p:tgtEl>
                                          <p:spTgt spid="24"/>
                                        </p:tgtEl>
                                      </p:cBhvr>
                                    </p:animEffect>
                                    <p:anim calcmode="lin" valueType="num">
                                      <p:cBhvr>
                                        <p:cTn id="252" dur="1822" tmFilter="0,0; 0.14,0.36; 0.43,0.73; 0.71,0.91; 1.0,1.0">
                                          <p:stCondLst>
                                            <p:cond delay="0"/>
                                          </p:stCondLst>
                                        </p:cTn>
                                        <p:tgtEl>
                                          <p:spTgt spid="24"/>
                                        </p:tgtEl>
                                        <p:attrNameLst>
                                          <p:attrName>ppt_x</p:attrName>
                                        </p:attrNameLst>
                                      </p:cBhvr>
                                      <p:tavLst>
                                        <p:tav tm="0">
                                          <p:val>
                                            <p:strVal val="#ppt_x-0.25"/>
                                          </p:val>
                                        </p:tav>
                                        <p:tav tm="100000">
                                          <p:val>
                                            <p:strVal val="#ppt_x"/>
                                          </p:val>
                                        </p:tav>
                                      </p:tavLst>
                                    </p:anim>
                                    <p:anim calcmode="lin" valueType="num">
                                      <p:cBhvr>
                                        <p:cTn id="253" dur="664" tmFilter="0.0,0.0; 0.25,0.07; 0.50,0.2; 0.75,0.467; 1.0,1.0">
                                          <p:stCondLst>
                                            <p:cond delay="0"/>
                                          </p:stCondLst>
                                        </p:cTn>
                                        <p:tgtEl>
                                          <p:spTgt spid="24"/>
                                        </p:tgtEl>
                                        <p:attrNameLst>
                                          <p:attrName>ppt_y</p:attrName>
                                        </p:attrNameLst>
                                      </p:cBhvr>
                                      <p:tavLst>
                                        <p:tav tm="0" fmla="#ppt_y-sin(pi*$)/3">
                                          <p:val>
                                            <p:fltVal val="0.5"/>
                                          </p:val>
                                        </p:tav>
                                        <p:tav tm="100000">
                                          <p:val>
                                            <p:fltVal val="1"/>
                                          </p:val>
                                        </p:tav>
                                      </p:tavLst>
                                    </p:anim>
                                    <p:anim calcmode="lin" valueType="num">
                                      <p:cBhvr>
                                        <p:cTn id="254" dur="664" tmFilter="0, 0; 0.125,0.2665; 0.25,0.4; 0.375,0.465; 0.5,0.5;  0.625,0.535; 0.75,0.6; 0.875,0.7335; 1,1">
                                          <p:stCondLst>
                                            <p:cond delay="664"/>
                                          </p:stCondLst>
                                        </p:cTn>
                                        <p:tgtEl>
                                          <p:spTgt spid="24"/>
                                        </p:tgtEl>
                                        <p:attrNameLst>
                                          <p:attrName>ppt_y</p:attrName>
                                        </p:attrNameLst>
                                      </p:cBhvr>
                                      <p:tavLst>
                                        <p:tav tm="0" fmla="#ppt_y-sin(pi*$)/9">
                                          <p:val>
                                            <p:fltVal val="0"/>
                                          </p:val>
                                        </p:tav>
                                        <p:tav tm="100000">
                                          <p:val>
                                            <p:fltVal val="1"/>
                                          </p:val>
                                        </p:tav>
                                      </p:tavLst>
                                    </p:anim>
                                    <p:anim calcmode="lin" valueType="num">
                                      <p:cBhvr>
                                        <p:cTn id="255" dur="332" tmFilter="0, 0; 0.125,0.2665; 0.25,0.4; 0.375,0.465; 0.5,0.5;  0.625,0.535; 0.75,0.6; 0.875,0.7335; 1,1">
                                          <p:stCondLst>
                                            <p:cond delay="1324"/>
                                          </p:stCondLst>
                                        </p:cTn>
                                        <p:tgtEl>
                                          <p:spTgt spid="24"/>
                                        </p:tgtEl>
                                        <p:attrNameLst>
                                          <p:attrName>ppt_y</p:attrName>
                                        </p:attrNameLst>
                                      </p:cBhvr>
                                      <p:tavLst>
                                        <p:tav tm="0" fmla="#ppt_y-sin(pi*$)/27">
                                          <p:val>
                                            <p:fltVal val="0"/>
                                          </p:val>
                                        </p:tav>
                                        <p:tav tm="100000">
                                          <p:val>
                                            <p:fltVal val="1"/>
                                          </p:val>
                                        </p:tav>
                                      </p:tavLst>
                                    </p:anim>
                                    <p:anim calcmode="lin" valueType="num">
                                      <p:cBhvr>
                                        <p:cTn id="256" dur="164" tmFilter="0, 0; 0.125,0.2665; 0.25,0.4; 0.375,0.465; 0.5,0.5;  0.625,0.535; 0.75,0.6; 0.875,0.7335; 1,1">
                                          <p:stCondLst>
                                            <p:cond delay="1656"/>
                                          </p:stCondLst>
                                        </p:cTn>
                                        <p:tgtEl>
                                          <p:spTgt spid="24"/>
                                        </p:tgtEl>
                                        <p:attrNameLst>
                                          <p:attrName>ppt_y</p:attrName>
                                        </p:attrNameLst>
                                      </p:cBhvr>
                                      <p:tavLst>
                                        <p:tav tm="0" fmla="#ppt_y-sin(pi*$)/81">
                                          <p:val>
                                            <p:fltVal val="0"/>
                                          </p:val>
                                        </p:tav>
                                        <p:tav tm="100000">
                                          <p:val>
                                            <p:fltVal val="1"/>
                                          </p:val>
                                        </p:tav>
                                      </p:tavLst>
                                    </p:anim>
                                    <p:animScale>
                                      <p:cBhvr>
                                        <p:cTn id="257" dur="26">
                                          <p:stCondLst>
                                            <p:cond delay="650"/>
                                          </p:stCondLst>
                                        </p:cTn>
                                        <p:tgtEl>
                                          <p:spTgt spid="24"/>
                                        </p:tgtEl>
                                      </p:cBhvr>
                                      <p:to x="100000" y="60000"/>
                                    </p:animScale>
                                    <p:animScale>
                                      <p:cBhvr>
                                        <p:cTn id="258" dur="166" decel="50000">
                                          <p:stCondLst>
                                            <p:cond delay="676"/>
                                          </p:stCondLst>
                                        </p:cTn>
                                        <p:tgtEl>
                                          <p:spTgt spid="24"/>
                                        </p:tgtEl>
                                      </p:cBhvr>
                                      <p:to x="100000" y="100000"/>
                                    </p:animScale>
                                    <p:animScale>
                                      <p:cBhvr>
                                        <p:cTn id="259" dur="26">
                                          <p:stCondLst>
                                            <p:cond delay="1312"/>
                                          </p:stCondLst>
                                        </p:cTn>
                                        <p:tgtEl>
                                          <p:spTgt spid="24"/>
                                        </p:tgtEl>
                                      </p:cBhvr>
                                      <p:to x="100000" y="80000"/>
                                    </p:animScale>
                                    <p:animScale>
                                      <p:cBhvr>
                                        <p:cTn id="260" dur="166" decel="50000">
                                          <p:stCondLst>
                                            <p:cond delay="1338"/>
                                          </p:stCondLst>
                                        </p:cTn>
                                        <p:tgtEl>
                                          <p:spTgt spid="24"/>
                                        </p:tgtEl>
                                      </p:cBhvr>
                                      <p:to x="100000" y="100000"/>
                                    </p:animScale>
                                    <p:animScale>
                                      <p:cBhvr>
                                        <p:cTn id="261" dur="26">
                                          <p:stCondLst>
                                            <p:cond delay="1642"/>
                                          </p:stCondLst>
                                        </p:cTn>
                                        <p:tgtEl>
                                          <p:spTgt spid="24"/>
                                        </p:tgtEl>
                                      </p:cBhvr>
                                      <p:to x="100000" y="90000"/>
                                    </p:animScale>
                                    <p:animScale>
                                      <p:cBhvr>
                                        <p:cTn id="262" dur="166" decel="50000">
                                          <p:stCondLst>
                                            <p:cond delay="1668"/>
                                          </p:stCondLst>
                                        </p:cTn>
                                        <p:tgtEl>
                                          <p:spTgt spid="24"/>
                                        </p:tgtEl>
                                      </p:cBhvr>
                                      <p:to x="100000" y="100000"/>
                                    </p:animScale>
                                    <p:animScale>
                                      <p:cBhvr>
                                        <p:cTn id="263" dur="26">
                                          <p:stCondLst>
                                            <p:cond delay="1808"/>
                                          </p:stCondLst>
                                        </p:cTn>
                                        <p:tgtEl>
                                          <p:spTgt spid="24"/>
                                        </p:tgtEl>
                                      </p:cBhvr>
                                      <p:to x="100000" y="95000"/>
                                    </p:animScale>
                                    <p:animScale>
                                      <p:cBhvr>
                                        <p:cTn id="264" dur="166" decel="50000">
                                          <p:stCondLst>
                                            <p:cond delay="1834"/>
                                          </p:stCondLst>
                                        </p:cTn>
                                        <p:tgtEl>
                                          <p:spTgt spid="24"/>
                                        </p:tgtEl>
                                      </p:cBhvr>
                                      <p:to x="100000" y="100000"/>
                                    </p:animScale>
                                  </p:childTnLst>
                                </p:cTn>
                              </p:par>
                              <p:par>
                                <p:cTn id="265" presetID="53" presetClass="entr" presetSubtype="528" fill="hold" grpId="0" nodeType="withEffect">
                                  <p:stCondLst>
                                    <p:cond delay="0"/>
                                  </p:stCondLst>
                                  <p:childTnLst>
                                    <p:set>
                                      <p:cBhvr>
                                        <p:cTn id="266" dur="1" fill="hold">
                                          <p:stCondLst>
                                            <p:cond delay="0"/>
                                          </p:stCondLst>
                                        </p:cTn>
                                        <p:tgtEl>
                                          <p:spTgt spid="26"/>
                                        </p:tgtEl>
                                        <p:attrNameLst>
                                          <p:attrName>style.visibility</p:attrName>
                                        </p:attrNameLst>
                                      </p:cBhvr>
                                      <p:to>
                                        <p:strVal val="visible"/>
                                      </p:to>
                                    </p:set>
                                    <p:anim calcmode="lin" valueType="num">
                                      <p:cBhvr>
                                        <p:cTn id="267" dur="500" fill="hold"/>
                                        <p:tgtEl>
                                          <p:spTgt spid="26"/>
                                        </p:tgtEl>
                                        <p:attrNameLst>
                                          <p:attrName>ppt_w</p:attrName>
                                        </p:attrNameLst>
                                      </p:cBhvr>
                                      <p:tavLst>
                                        <p:tav tm="0">
                                          <p:val>
                                            <p:fltVal val="0"/>
                                          </p:val>
                                        </p:tav>
                                        <p:tav tm="100000">
                                          <p:val>
                                            <p:strVal val="#ppt_w"/>
                                          </p:val>
                                        </p:tav>
                                      </p:tavLst>
                                    </p:anim>
                                    <p:anim calcmode="lin" valueType="num">
                                      <p:cBhvr>
                                        <p:cTn id="268" dur="500" fill="hold"/>
                                        <p:tgtEl>
                                          <p:spTgt spid="26"/>
                                        </p:tgtEl>
                                        <p:attrNameLst>
                                          <p:attrName>ppt_h</p:attrName>
                                        </p:attrNameLst>
                                      </p:cBhvr>
                                      <p:tavLst>
                                        <p:tav tm="0">
                                          <p:val>
                                            <p:fltVal val="0"/>
                                          </p:val>
                                        </p:tav>
                                        <p:tav tm="100000">
                                          <p:val>
                                            <p:strVal val="#ppt_h"/>
                                          </p:val>
                                        </p:tav>
                                      </p:tavLst>
                                    </p:anim>
                                    <p:animEffect transition="in" filter="fade">
                                      <p:cBhvr>
                                        <p:cTn id="269" dur="500"/>
                                        <p:tgtEl>
                                          <p:spTgt spid="26"/>
                                        </p:tgtEl>
                                      </p:cBhvr>
                                    </p:animEffect>
                                    <p:anim calcmode="lin" valueType="num">
                                      <p:cBhvr>
                                        <p:cTn id="270" dur="500" fill="hold"/>
                                        <p:tgtEl>
                                          <p:spTgt spid="26"/>
                                        </p:tgtEl>
                                        <p:attrNameLst>
                                          <p:attrName>ppt_x</p:attrName>
                                        </p:attrNameLst>
                                      </p:cBhvr>
                                      <p:tavLst>
                                        <p:tav tm="0">
                                          <p:val>
                                            <p:fltVal val="0.5"/>
                                          </p:val>
                                        </p:tav>
                                        <p:tav tm="100000">
                                          <p:val>
                                            <p:strVal val="#ppt_x"/>
                                          </p:val>
                                        </p:tav>
                                      </p:tavLst>
                                    </p:anim>
                                    <p:anim calcmode="lin" valueType="num">
                                      <p:cBhvr>
                                        <p:cTn id="271" dur="500" fill="hold"/>
                                        <p:tgtEl>
                                          <p:spTgt spid="26"/>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9" grpId="0"/>
      <p:bldP spid="10" grpId="0"/>
      <p:bldP spid="12" grpId="0"/>
      <p:bldP spid="13" grpId="0"/>
      <p:bldP spid="15" grpId="0"/>
      <p:bldP spid="16" grpId="0"/>
      <p:bldP spid="19" grpId="0"/>
      <p:bldP spid="20" grpId="0"/>
      <p:bldP spid="22" grpId="0"/>
      <p:bldP spid="24" grpId="0"/>
      <p:bldGraphic spid="25" grpId="0">
        <p:bldAsOne/>
      </p:bldGraphic>
      <p:bldP spid="2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 name="Group 29"/>
          <p:cNvGrpSpPr/>
          <p:nvPr/>
        </p:nvGrpSpPr>
        <p:grpSpPr>
          <a:xfrm>
            <a:off x="1104900" y="3349001"/>
            <a:ext cx="3790657" cy="1372584"/>
            <a:chOff x="805508" y="1786457"/>
            <a:chExt cx="3234092" cy="1740532"/>
          </a:xfrm>
        </p:grpSpPr>
        <p:sp>
          <p:nvSpPr>
            <p:cNvPr id="31" name="Google Shape;1347;p39"/>
            <p:cNvSpPr/>
            <p:nvPr/>
          </p:nvSpPr>
          <p:spPr>
            <a:xfrm>
              <a:off x="1474735" y="1786576"/>
              <a:ext cx="2564865" cy="1740413"/>
            </a:xfrm>
            <a:custGeom>
              <a:avLst/>
              <a:gdLst/>
              <a:ahLst/>
              <a:cxnLst/>
              <a:rect l="l" t="t" r="r" b="b"/>
              <a:pathLst>
                <a:path w="60616" h="29278" extrusionOk="0">
                  <a:moveTo>
                    <a:pt x="1" y="0"/>
                  </a:moveTo>
                  <a:lnTo>
                    <a:pt x="1" y="29277"/>
                  </a:lnTo>
                  <a:lnTo>
                    <a:pt x="60616" y="29277"/>
                  </a:lnTo>
                  <a:lnTo>
                    <a:pt x="60616" y="0"/>
                  </a:lnTo>
                  <a:close/>
                </a:path>
              </a:pathLst>
            </a:custGeom>
            <a:solidFill>
              <a:sysClr val="window" lastClr="FFFFFF"/>
            </a:solidFill>
            <a:ln>
              <a:solidFill>
                <a:sysClr val="window" lastClr="FFFFFF">
                  <a:lumMod val="85000"/>
                </a:sysClr>
              </a:solidFill>
            </a:ln>
            <a:effectLst>
              <a:outerShdw blurRad="63500" sx="102000" sy="102000" algn="ctr" rotWithShape="0">
                <a:prstClr val="black">
                  <a:alpha val="10000"/>
                </a:prstClr>
              </a:outerShdw>
            </a:effectLst>
          </p:spPr>
          <p:txBody>
            <a:bodyPr spcFirstLastPara="1" wrap="square" lIns="121900" tIns="121900" rIns="121900" bIns="12190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2400" b="0" i="0" u="none" strike="noStrike" kern="0" cap="none" spc="0" normalizeH="0" baseline="0" noProof="0" smtClean="0">
                <a:ln>
                  <a:noFill/>
                </a:ln>
                <a:solidFill>
                  <a:prstClr val="black"/>
                </a:solidFill>
                <a:effectLst/>
                <a:uLnTx/>
                <a:uFillTx/>
                <a:latin typeface="Calibri" panose="020F0502020204030204"/>
              </a:endParaRPr>
            </a:p>
          </p:txBody>
        </p:sp>
        <p:sp>
          <p:nvSpPr>
            <p:cNvPr id="32" name="Google Shape;1348;p39"/>
            <p:cNvSpPr/>
            <p:nvPr/>
          </p:nvSpPr>
          <p:spPr>
            <a:xfrm>
              <a:off x="805508" y="1786457"/>
              <a:ext cx="909860" cy="1740532"/>
            </a:xfrm>
            <a:custGeom>
              <a:avLst/>
              <a:gdLst/>
              <a:ahLst/>
              <a:cxnLst/>
              <a:rect l="l" t="t" r="r" b="b"/>
              <a:pathLst>
                <a:path w="19658" h="29279" extrusionOk="0">
                  <a:moveTo>
                    <a:pt x="0" y="1"/>
                  </a:moveTo>
                  <a:lnTo>
                    <a:pt x="0" y="29278"/>
                  </a:lnTo>
                  <a:lnTo>
                    <a:pt x="19657" y="29278"/>
                  </a:lnTo>
                  <a:lnTo>
                    <a:pt x="19657" y="1"/>
                  </a:lnTo>
                  <a:close/>
                </a:path>
              </a:pathLst>
            </a:custGeom>
            <a:solidFill>
              <a:srgbClr val="9762AA"/>
            </a:solidFill>
            <a:ln>
              <a:noFill/>
            </a:ln>
          </p:spPr>
          <p:txBody>
            <a:bodyPr spcFirstLastPara="1" wrap="square" lIns="121900" tIns="121900" rIns="121900" bIns="1219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Pts val="1100"/>
                <a:buFontTx/>
                <a:buNone/>
                <a:tabLst/>
                <a:defRPr/>
              </a:pPr>
              <a:r>
                <a:rPr kumimoji="0" lang="en" sz="3600" b="1" i="0" u="none" strike="noStrike" kern="0" cap="none" spc="0" normalizeH="0" baseline="0" noProof="0" dirty="0" smtClean="0">
                  <a:ln>
                    <a:noFill/>
                  </a:ln>
                  <a:solidFill>
                    <a:prstClr val="white"/>
                  </a:solidFill>
                  <a:effectLst/>
                  <a:uLnTx/>
                  <a:uFillTx/>
                  <a:latin typeface="Arial" panose="020B0604020202020204" pitchFamily="34" charset="0"/>
                  <a:ea typeface="Fira Sans Extra Condensed Medium"/>
                  <a:cs typeface="Arial" panose="020B0604020202020204" pitchFamily="34" charset="0"/>
                  <a:sym typeface="Fira Sans Extra Condensed Medium"/>
                </a:rPr>
                <a:t>02</a:t>
              </a:r>
              <a:endParaRPr kumimoji="0" sz="2400" b="1" i="0" u="none" strike="noStrike" kern="0" cap="none" spc="0" normalizeH="0" baseline="0" noProof="0" dirty="0" smtClean="0">
                <a:ln>
                  <a:noFill/>
                </a:ln>
                <a:solidFill>
                  <a:prstClr val="white"/>
                </a:solidFill>
                <a:effectLst/>
                <a:uLnTx/>
                <a:uFillTx/>
                <a:latin typeface="Arial" panose="020B0604020202020204" pitchFamily="34" charset="0"/>
                <a:cs typeface="Arial" panose="020B0604020202020204" pitchFamily="34" charset="0"/>
              </a:endParaRPr>
            </a:p>
          </p:txBody>
        </p:sp>
      </p:grpSp>
      <p:sp>
        <p:nvSpPr>
          <p:cNvPr id="2" name="Title 1"/>
          <p:cNvSpPr>
            <a:spLocks noGrp="1"/>
          </p:cNvSpPr>
          <p:nvPr>
            <p:ph type="title"/>
          </p:nvPr>
        </p:nvSpPr>
        <p:spPr/>
        <p:txBody>
          <a:bodyPr>
            <a:normAutofit/>
          </a:bodyPr>
          <a:lstStyle/>
          <a:p>
            <a:r>
              <a:rPr lang="en-US" sz="2800" b="1" dirty="0" smtClean="0">
                <a:latin typeface="Arial" panose="020B0604020202020204" pitchFamily="34" charset="0"/>
                <a:cs typeface="Arial" panose="020B0604020202020204" pitchFamily="34" charset="0"/>
              </a:rPr>
              <a:t>Strengthening </a:t>
            </a:r>
            <a:r>
              <a:rPr lang="en-US" sz="2800" b="1" dirty="0">
                <a:latin typeface="Arial" panose="020B0604020202020204" pitchFamily="34" charset="0"/>
                <a:cs typeface="Arial" panose="020B0604020202020204" pitchFamily="34" charset="0"/>
              </a:rPr>
              <a:t>Quality Standards through CQC &amp; HEDIS Frameworks</a:t>
            </a:r>
            <a:endParaRPr lang="en-IN" sz="2800" b="1" dirty="0">
              <a:latin typeface="Arial" panose="020B0604020202020204" pitchFamily="34" charset="0"/>
              <a:cs typeface="Arial" panose="020B0604020202020204" pitchFamily="34" charset="0"/>
            </a:endParaRPr>
          </a:p>
        </p:txBody>
      </p:sp>
      <p:grpSp>
        <p:nvGrpSpPr>
          <p:cNvPr id="24" name="Group 23"/>
          <p:cNvGrpSpPr/>
          <p:nvPr/>
        </p:nvGrpSpPr>
        <p:grpSpPr>
          <a:xfrm>
            <a:off x="1104900" y="1636514"/>
            <a:ext cx="3790657" cy="1372584"/>
            <a:chOff x="805508" y="1786457"/>
            <a:chExt cx="3234092" cy="1740532"/>
          </a:xfrm>
        </p:grpSpPr>
        <p:sp>
          <p:nvSpPr>
            <p:cNvPr id="22" name="Google Shape;1347;p39"/>
            <p:cNvSpPr/>
            <p:nvPr/>
          </p:nvSpPr>
          <p:spPr>
            <a:xfrm>
              <a:off x="1474735" y="1786576"/>
              <a:ext cx="2564865" cy="1740413"/>
            </a:xfrm>
            <a:custGeom>
              <a:avLst/>
              <a:gdLst/>
              <a:ahLst/>
              <a:cxnLst/>
              <a:rect l="l" t="t" r="r" b="b"/>
              <a:pathLst>
                <a:path w="60616" h="29278" extrusionOk="0">
                  <a:moveTo>
                    <a:pt x="1" y="0"/>
                  </a:moveTo>
                  <a:lnTo>
                    <a:pt x="1" y="29277"/>
                  </a:lnTo>
                  <a:lnTo>
                    <a:pt x="60616" y="29277"/>
                  </a:lnTo>
                  <a:lnTo>
                    <a:pt x="60616" y="0"/>
                  </a:lnTo>
                  <a:close/>
                </a:path>
              </a:pathLst>
            </a:custGeom>
            <a:solidFill>
              <a:sysClr val="window" lastClr="FFFFFF"/>
            </a:solidFill>
            <a:ln>
              <a:solidFill>
                <a:sysClr val="window" lastClr="FFFFFF">
                  <a:lumMod val="85000"/>
                </a:sysClr>
              </a:solidFill>
            </a:ln>
            <a:effectLst>
              <a:outerShdw blurRad="63500" sx="102000" sy="102000" algn="ctr" rotWithShape="0">
                <a:prstClr val="black">
                  <a:alpha val="10000"/>
                </a:prstClr>
              </a:outerShdw>
            </a:effectLst>
          </p:spPr>
          <p:txBody>
            <a:bodyPr spcFirstLastPara="1" wrap="square" lIns="121900" tIns="121900" rIns="121900" bIns="12190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2400" b="0" i="0" u="none" strike="noStrike" kern="0" cap="none" spc="0" normalizeH="0" baseline="0" noProof="0" smtClean="0">
                <a:ln>
                  <a:noFill/>
                </a:ln>
                <a:solidFill>
                  <a:prstClr val="black"/>
                </a:solidFill>
                <a:effectLst/>
                <a:uLnTx/>
                <a:uFillTx/>
                <a:latin typeface="Calibri" panose="020F0502020204030204"/>
              </a:endParaRPr>
            </a:p>
          </p:txBody>
        </p:sp>
        <p:sp>
          <p:nvSpPr>
            <p:cNvPr id="23" name="Google Shape;1348;p39"/>
            <p:cNvSpPr/>
            <p:nvPr/>
          </p:nvSpPr>
          <p:spPr>
            <a:xfrm>
              <a:off x="805508" y="1786457"/>
              <a:ext cx="909860" cy="1740532"/>
            </a:xfrm>
            <a:custGeom>
              <a:avLst/>
              <a:gdLst/>
              <a:ahLst/>
              <a:cxnLst/>
              <a:rect l="l" t="t" r="r" b="b"/>
              <a:pathLst>
                <a:path w="19658" h="29279" extrusionOk="0">
                  <a:moveTo>
                    <a:pt x="0" y="1"/>
                  </a:moveTo>
                  <a:lnTo>
                    <a:pt x="0" y="29278"/>
                  </a:lnTo>
                  <a:lnTo>
                    <a:pt x="19657" y="29278"/>
                  </a:lnTo>
                  <a:lnTo>
                    <a:pt x="19657" y="1"/>
                  </a:lnTo>
                  <a:close/>
                </a:path>
              </a:pathLst>
            </a:custGeom>
            <a:solidFill>
              <a:srgbClr val="9762AA"/>
            </a:solidFill>
            <a:ln>
              <a:noFill/>
            </a:ln>
          </p:spPr>
          <p:txBody>
            <a:bodyPr spcFirstLastPara="1" wrap="square" lIns="121900" tIns="121900" rIns="121900" bIns="1219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Pts val="1100"/>
                <a:buFontTx/>
                <a:buNone/>
                <a:tabLst/>
                <a:defRPr/>
              </a:pPr>
              <a:r>
                <a:rPr kumimoji="0" lang="en" sz="3600" b="1" i="0" u="none" strike="noStrike" kern="0" cap="none" spc="0" normalizeH="0" baseline="0" noProof="0" dirty="0" smtClean="0">
                  <a:ln>
                    <a:noFill/>
                  </a:ln>
                  <a:solidFill>
                    <a:prstClr val="white"/>
                  </a:solidFill>
                  <a:effectLst/>
                  <a:uLnTx/>
                  <a:uFillTx/>
                  <a:latin typeface="Arial" panose="020B0604020202020204" pitchFamily="34" charset="0"/>
                  <a:ea typeface="Fira Sans Extra Condensed Medium"/>
                  <a:cs typeface="Arial" panose="020B0604020202020204" pitchFamily="34" charset="0"/>
                  <a:sym typeface="Fira Sans Extra Condensed Medium"/>
                </a:rPr>
                <a:t>01</a:t>
              </a:r>
              <a:endParaRPr kumimoji="0" sz="2400" b="1" i="0" u="none" strike="noStrike" kern="0" cap="none" spc="0" normalizeH="0" baseline="0" noProof="0" dirty="0" smtClean="0">
                <a:ln>
                  <a:noFill/>
                </a:ln>
                <a:solidFill>
                  <a:prstClr val="white"/>
                </a:solidFill>
                <a:effectLst/>
                <a:uLnTx/>
                <a:uFillTx/>
                <a:latin typeface="Arial" panose="020B0604020202020204" pitchFamily="34" charset="0"/>
                <a:cs typeface="Arial" panose="020B0604020202020204" pitchFamily="34" charset="0"/>
              </a:endParaRPr>
            </a:p>
          </p:txBody>
        </p:sp>
      </p:grpSp>
      <p:sp>
        <p:nvSpPr>
          <p:cNvPr id="25" name="Rectangle 24"/>
          <p:cNvSpPr/>
          <p:nvPr/>
        </p:nvSpPr>
        <p:spPr>
          <a:xfrm>
            <a:off x="2198672" y="1738031"/>
            <a:ext cx="2754188" cy="1169551"/>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Use HEDIS indicators to track service accessibility, continuity, and timeliness of care during and after digital outages </a:t>
            </a:r>
            <a:endParaRPr lang="en-US" sz="1400" dirty="0" smtClean="0">
              <a:latin typeface="Arial" panose="020B0604020202020204" pitchFamily="34" charset="0"/>
              <a:cs typeface="Arial" panose="020B0604020202020204" pitchFamily="34" charset="0"/>
            </a:endParaRPr>
          </a:p>
          <a:p>
            <a:pPr algn="just"/>
            <a:r>
              <a:rPr lang="en-US" sz="1400" dirty="0" smtClean="0">
                <a:latin typeface="Arial" panose="020B0604020202020204" pitchFamily="34" charset="0"/>
                <a:cs typeface="Arial" panose="020B0604020202020204" pitchFamily="34" charset="0"/>
              </a:rPr>
              <a:t>(</a:t>
            </a:r>
            <a:r>
              <a:rPr lang="en-US" sz="1400" dirty="0">
                <a:latin typeface="Arial" panose="020B0604020202020204" pitchFamily="34" charset="0"/>
                <a:cs typeface="Arial" panose="020B0604020202020204" pitchFamily="34" charset="0"/>
              </a:rPr>
              <a:t>NCQA, 2023).</a:t>
            </a:r>
            <a:endParaRPr lang="en-IN" sz="1400" dirty="0">
              <a:latin typeface="Arial" panose="020B0604020202020204" pitchFamily="34" charset="0"/>
              <a:cs typeface="Arial" panose="020B0604020202020204" pitchFamily="34" charset="0"/>
            </a:endParaRPr>
          </a:p>
        </p:txBody>
      </p:sp>
      <p:sp>
        <p:nvSpPr>
          <p:cNvPr id="26" name="Rectangle 25"/>
          <p:cNvSpPr/>
          <p:nvPr/>
        </p:nvSpPr>
        <p:spPr>
          <a:xfrm>
            <a:off x="2285650" y="3525801"/>
            <a:ext cx="2455162" cy="954107"/>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Monitor patient outcome data to evaluate post-incident recovery and safety metrics.</a:t>
            </a:r>
            <a:endParaRPr lang="en-IN" sz="1400" dirty="0">
              <a:latin typeface="Arial" panose="020B0604020202020204" pitchFamily="34" charset="0"/>
              <a:cs typeface="Arial" panose="020B0604020202020204" pitchFamily="34" charset="0"/>
            </a:endParaRPr>
          </a:p>
        </p:txBody>
      </p:sp>
      <p:grpSp>
        <p:nvGrpSpPr>
          <p:cNvPr id="33" name="Group 32"/>
          <p:cNvGrpSpPr/>
          <p:nvPr/>
        </p:nvGrpSpPr>
        <p:grpSpPr>
          <a:xfrm>
            <a:off x="1104900" y="5061581"/>
            <a:ext cx="3790657" cy="1372584"/>
            <a:chOff x="805508" y="1786457"/>
            <a:chExt cx="3234092" cy="1740532"/>
          </a:xfrm>
        </p:grpSpPr>
        <p:sp>
          <p:nvSpPr>
            <p:cNvPr id="34" name="Google Shape;1347;p39"/>
            <p:cNvSpPr/>
            <p:nvPr/>
          </p:nvSpPr>
          <p:spPr>
            <a:xfrm>
              <a:off x="1474735" y="1786576"/>
              <a:ext cx="2564865" cy="1740413"/>
            </a:xfrm>
            <a:custGeom>
              <a:avLst/>
              <a:gdLst/>
              <a:ahLst/>
              <a:cxnLst/>
              <a:rect l="l" t="t" r="r" b="b"/>
              <a:pathLst>
                <a:path w="60616" h="29278" extrusionOk="0">
                  <a:moveTo>
                    <a:pt x="1" y="0"/>
                  </a:moveTo>
                  <a:lnTo>
                    <a:pt x="1" y="29277"/>
                  </a:lnTo>
                  <a:lnTo>
                    <a:pt x="60616" y="29277"/>
                  </a:lnTo>
                  <a:lnTo>
                    <a:pt x="60616" y="0"/>
                  </a:lnTo>
                  <a:close/>
                </a:path>
              </a:pathLst>
            </a:custGeom>
            <a:solidFill>
              <a:sysClr val="window" lastClr="FFFFFF"/>
            </a:solidFill>
            <a:ln>
              <a:solidFill>
                <a:sysClr val="window" lastClr="FFFFFF">
                  <a:lumMod val="85000"/>
                </a:sysClr>
              </a:solidFill>
            </a:ln>
            <a:effectLst>
              <a:outerShdw blurRad="63500" sx="102000" sy="102000" algn="ctr" rotWithShape="0">
                <a:prstClr val="black">
                  <a:alpha val="10000"/>
                </a:prstClr>
              </a:outerShdw>
            </a:effectLst>
          </p:spPr>
          <p:txBody>
            <a:bodyPr spcFirstLastPara="1" wrap="square" lIns="121900" tIns="121900" rIns="121900" bIns="121900" anchor="ctr"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sz="2400" b="0" i="0" u="none" strike="noStrike" kern="0" cap="none" spc="0" normalizeH="0" baseline="0" noProof="0" smtClean="0">
                <a:ln>
                  <a:noFill/>
                </a:ln>
                <a:solidFill>
                  <a:prstClr val="black"/>
                </a:solidFill>
                <a:effectLst/>
                <a:uLnTx/>
                <a:uFillTx/>
                <a:latin typeface="Calibri" panose="020F0502020204030204"/>
              </a:endParaRPr>
            </a:p>
          </p:txBody>
        </p:sp>
        <p:sp>
          <p:nvSpPr>
            <p:cNvPr id="35" name="Google Shape;1348;p39"/>
            <p:cNvSpPr/>
            <p:nvPr/>
          </p:nvSpPr>
          <p:spPr>
            <a:xfrm>
              <a:off x="805508" y="1786457"/>
              <a:ext cx="909860" cy="1740532"/>
            </a:xfrm>
            <a:custGeom>
              <a:avLst/>
              <a:gdLst/>
              <a:ahLst/>
              <a:cxnLst/>
              <a:rect l="l" t="t" r="r" b="b"/>
              <a:pathLst>
                <a:path w="19658" h="29279" extrusionOk="0">
                  <a:moveTo>
                    <a:pt x="0" y="1"/>
                  </a:moveTo>
                  <a:lnTo>
                    <a:pt x="0" y="29278"/>
                  </a:lnTo>
                  <a:lnTo>
                    <a:pt x="19657" y="29278"/>
                  </a:lnTo>
                  <a:lnTo>
                    <a:pt x="19657" y="1"/>
                  </a:lnTo>
                  <a:close/>
                </a:path>
              </a:pathLst>
            </a:custGeom>
            <a:solidFill>
              <a:srgbClr val="9762AA"/>
            </a:solidFill>
            <a:ln>
              <a:noFill/>
            </a:ln>
          </p:spPr>
          <p:txBody>
            <a:bodyPr spcFirstLastPara="1" wrap="square" lIns="121900" tIns="121900" rIns="121900" bIns="1219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Pts val="1100"/>
                <a:buFontTx/>
                <a:buNone/>
                <a:tabLst/>
                <a:defRPr/>
              </a:pPr>
              <a:r>
                <a:rPr kumimoji="0" lang="en" sz="3600" b="1" i="0" u="none" strike="noStrike" kern="0" cap="none" spc="0" normalizeH="0" baseline="0" noProof="0" dirty="0" smtClean="0">
                  <a:ln>
                    <a:noFill/>
                  </a:ln>
                  <a:solidFill>
                    <a:prstClr val="white"/>
                  </a:solidFill>
                  <a:effectLst/>
                  <a:uLnTx/>
                  <a:uFillTx/>
                  <a:latin typeface="Arial" panose="020B0604020202020204" pitchFamily="34" charset="0"/>
                  <a:ea typeface="Fira Sans Extra Condensed Medium"/>
                  <a:cs typeface="Arial" panose="020B0604020202020204" pitchFamily="34" charset="0"/>
                  <a:sym typeface="Fira Sans Extra Condensed Medium"/>
                </a:rPr>
                <a:t>03</a:t>
              </a:r>
              <a:endParaRPr kumimoji="0" sz="2400" b="1" i="0" u="none" strike="noStrike" kern="0" cap="none" spc="0" normalizeH="0" baseline="0" noProof="0" dirty="0" smtClean="0">
                <a:ln>
                  <a:noFill/>
                </a:ln>
                <a:solidFill>
                  <a:prstClr val="white"/>
                </a:solidFill>
                <a:effectLst/>
                <a:uLnTx/>
                <a:uFillTx/>
                <a:latin typeface="Arial" panose="020B0604020202020204" pitchFamily="34" charset="0"/>
                <a:cs typeface="Arial" panose="020B0604020202020204" pitchFamily="34" charset="0"/>
              </a:endParaRPr>
            </a:p>
          </p:txBody>
        </p:sp>
      </p:grpSp>
      <p:sp>
        <p:nvSpPr>
          <p:cNvPr id="36" name="Rectangle 35"/>
          <p:cNvSpPr/>
          <p:nvPr/>
        </p:nvSpPr>
        <p:spPr>
          <a:xfrm>
            <a:off x="2262379" y="5314466"/>
            <a:ext cx="2542140" cy="954107"/>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Integrate with </a:t>
            </a:r>
            <a:r>
              <a:rPr lang="en-US" sz="1400" dirty="0" err="1">
                <a:latin typeface="Arial" panose="020B0604020202020204" pitchFamily="34" charset="0"/>
                <a:cs typeface="Arial" panose="020B0604020202020204" pitchFamily="34" charset="0"/>
              </a:rPr>
              <a:t>Donabedian’s</a:t>
            </a:r>
            <a:r>
              <a:rPr lang="en-US" sz="1400" dirty="0">
                <a:latin typeface="Arial" panose="020B0604020202020204" pitchFamily="34" charset="0"/>
                <a:cs typeface="Arial" panose="020B0604020202020204" pitchFamily="34" charset="0"/>
              </a:rPr>
              <a:t> (1966) structure–process–outcome model to ensure measurable improvement.</a:t>
            </a:r>
            <a:endParaRPr lang="en-IN" sz="1400" dirty="0">
              <a:latin typeface="Arial" panose="020B0604020202020204" pitchFamily="34" charset="0"/>
              <a:cs typeface="Arial" panose="020B0604020202020204" pitchFamily="34" charset="0"/>
            </a:endParaRPr>
          </a:p>
        </p:txBody>
      </p:sp>
      <p:sp>
        <p:nvSpPr>
          <p:cNvPr id="37" name="Rectangle 36"/>
          <p:cNvSpPr/>
          <p:nvPr/>
        </p:nvSpPr>
        <p:spPr>
          <a:xfrm>
            <a:off x="5679953" y="1439065"/>
            <a:ext cx="5405629" cy="338554"/>
          </a:xfrm>
          <a:prstGeom prst="rect">
            <a:avLst/>
          </a:prstGeom>
        </p:spPr>
        <p:txBody>
          <a:bodyPr wrap="square">
            <a:spAutoFit/>
          </a:bodyPr>
          <a:lstStyle/>
          <a:p>
            <a:r>
              <a:rPr lang="en-US" sz="1600" b="1" dirty="0">
                <a:latin typeface="Arial" panose="020B0604020202020204" pitchFamily="34" charset="0"/>
                <a:cs typeface="Arial" panose="020B0604020202020204" pitchFamily="34" charset="0"/>
              </a:rPr>
              <a:t>🔹 Additional Quality Frameworks for Improvement</a:t>
            </a:r>
            <a:endParaRPr lang="en-IN" sz="1600" b="1" dirty="0">
              <a:latin typeface="Arial" panose="020B0604020202020204" pitchFamily="34" charset="0"/>
              <a:cs typeface="Arial" panose="020B0604020202020204" pitchFamily="34" charset="0"/>
            </a:endParaRPr>
          </a:p>
        </p:txBody>
      </p:sp>
      <p:sp>
        <p:nvSpPr>
          <p:cNvPr id="38" name="Rectangle 37"/>
          <p:cNvSpPr/>
          <p:nvPr/>
        </p:nvSpPr>
        <p:spPr>
          <a:xfrm>
            <a:off x="5566117" y="1936007"/>
            <a:ext cx="6096000" cy="2308324"/>
          </a:xfrm>
          <a:prstGeom prst="rect">
            <a:avLst/>
          </a:prstGeom>
        </p:spPr>
        <p:txBody>
          <a:bodyPr>
            <a:spAutoFit/>
          </a:bodyPr>
          <a:lstStyle/>
          <a:p>
            <a:pPr marL="285750" indent="-285750" algn="just">
              <a:lnSpc>
                <a:spcPct val="150000"/>
              </a:lnSpc>
              <a:buFont typeface="Arial" panose="020B0604020202020204" pitchFamily="34" charset="0"/>
              <a:buChar char="•"/>
            </a:pPr>
            <a:r>
              <a:rPr lang="en-IN" sz="1600" b="1" dirty="0">
                <a:latin typeface="Arial" panose="020B0604020202020204" pitchFamily="34" charset="0"/>
                <a:cs typeface="Arial" panose="020B0604020202020204" pitchFamily="34" charset="0"/>
              </a:rPr>
              <a:t>PDSA (Plan–Do–Study–Act) Cycle: </a:t>
            </a:r>
            <a:r>
              <a:rPr lang="en-IN" sz="1600" dirty="0">
                <a:latin typeface="Arial" panose="020B0604020202020204" pitchFamily="34" charset="0"/>
                <a:cs typeface="Arial" panose="020B0604020202020204" pitchFamily="34" charset="0"/>
              </a:rPr>
              <a:t>Test and refine digital recovery processes (</a:t>
            </a:r>
            <a:r>
              <a:rPr lang="en-IN" sz="1600" dirty="0" err="1">
                <a:latin typeface="Arial" panose="020B0604020202020204" pitchFamily="34" charset="0"/>
                <a:cs typeface="Arial" panose="020B0604020202020204" pitchFamily="34" charset="0"/>
              </a:rPr>
              <a:t>Abuzied</a:t>
            </a:r>
            <a:r>
              <a:rPr lang="en-IN" sz="1600" dirty="0">
                <a:latin typeface="Arial" panose="020B0604020202020204" pitchFamily="34" charset="0"/>
                <a:cs typeface="Arial" panose="020B0604020202020204" pitchFamily="34" charset="0"/>
              </a:rPr>
              <a:t> et al., 2023</a:t>
            </a:r>
            <a:r>
              <a:rPr lang="en-IN" sz="1600" dirty="0" smtClean="0">
                <a:latin typeface="Arial" panose="020B0604020202020204" pitchFamily="34" charset="0"/>
                <a:cs typeface="Arial" panose="020B0604020202020204" pitchFamily="34" charset="0"/>
              </a:rPr>
              <a:t>).</a:t>
            </a:r>
          </a:p>
          <a:p>
            <a:pPr marL="285750" indent="-285750" algn="just">
              <a:lnSpc>
                <a:spcPct val="150000"/>
              </a:lnSpc>
              <a:buFont typeface="Arial" panose="020B0604020202020204" pitchFamily="34" charset="0"/>
              <a:buChar char="•"/>
            </a:pPr>
            <a:r>
              <a:rPr lang="en-IN" sz="1600" b="1" dirty="0" smtClean="0">
                <a:latin typeface="Arial" panose="020B0604020202020204" pitchFamily="34" charset="0"/>
                <a:cs typeface="Arial" panose="020B0604020202020204" pitchFamily="34" charset="0"/>
              </a:rPr>
              <a:t>Six </a:t>
            </a:r>
            <a:r>
              <a:rPr lang="en-IN" sz="1600" b="1" dirty="0">
                <a:latin typeface="Arial" panose="020B0604020202020204" pitchFamily="34" charset="0"/>
                <a:cs typeface="Arial" panose="020B0604020202020204" pitchFamily="34" charset="0"/>
              </a:rPr>
              <a:t>Sigma: </a:t>
            </a:r>
            <a:r>
              <a:rPr lang="en-IN" sz="1600" dirty="0">
                <a:latin typeface="Arial" panose="020B0604020202020204" pitchFamily="34" charset="0"/>
                <a:cs typeface="Arial" panose="020B0604020202020204" pitchFamily="34" charset="0"/>
              </a:rPr>
              <a:t>Minimise system error rates and data loss variability (Antony et al., 2023</a:t>
            </a:r>
            <a:r>
              <a:rPr lang="en-IN" sz="1600" dirty="0" smtClean="0">
                <a:latin typeface="Arial" panose="020B0604020202020204" pitchFamily="34" charset="0"/>
                <a:cs typeface="Arial" panose="020B0604020202020204" pitchFamily="34" charset="0"/>
              </a:rPr>
              <a:t>).</a:t>
            </a:r>
          </a:p>
          <a:p>
            <a:pPr marL="285750" indent="-285750" algn="just">
              <a:lnSpc>
                <a:spcPct val="150000"/>
              </a:lnSpc>
              <a:buFont typeface="Arial" panose="020B0604020202020204" pitchFamily="34" charset="0"/>
              <a:buChar char="•"/>
            </a:pPr>
            <a:r>
              <a:rPr lang="en-IN" sz="1600" b="1" dirty="0" smtClean="0">
                <a:latin typeface="Arial" panose="020B0604020202020204" pitchFamily="34" charset="0"/>
                <a:cs typeface="Arial" panose="020B0604020202020204" pitchFamily="34" charset="0"/>
              </a:rPr>
              <a:t>Theory </a:t>
            </a:r>
            <a:r>
              <a:rPr lang="en-IN" sz="1600" b="1" dirty="0">
                <a:latin typeface="Arial" panose="020B0604020202020204" pitchFamily="34" charset="0"/>
                <a:cs typeface="Arial" panose="020B0604020202020204" pitchFamily="34" charset="0"/>
              </a:rPr>
              <a:t>of Change (Weiss, 1995): </a:t>
            </a:r>
            <a:r>
              <a:rPr lang="en-IN" sz="1600" dirty="0">
                <a:latin typeface="Arial" panose="020B0604020202020204" pitchFamily="34" charset="0"/>
                <a:cs typeface="Arial" panose="020B0604020202020204" pitchFamily="34" charset="0"/>
              </a:rPr>
              <a:t>Link QA inputs (training, audits) to improved outcomes (cyber readiness).</a:t>
            </a:r>
          </a:p>
        </p:txBody>
      </p:sp>
    </p:spTree>
    <p:extLst>
      <p:ext uri="{BB962C8B-B14F-4D97-AF65-F5344CB8AC3E}">
        <p14:creationId xmlns:p14="http://schemas.microsoft.com/office/powerpoint/2010/main" val="3903655556"/>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9" fill="hold" nodeType="clickEffect">
                                  <p:stCondLst>
                                    <p:cond delay="0"/>
                                  </p:stCondLst>
                                  <p:childTnLst>
                                    <p:set>
                                      <p:cBhvr>
                                        <p:cTn id="24" dur="1" fill="hold">
                                          <p:stCondLst>
                                            <p:cond delay="0"/>
                                          </p:stCondLst>
                                        </p:cTn>
                                        <p:tgtEl>
                                          <p:spTgt spid="33"/>
                                        </p:tgtEl>
                                        <p:attrNameLst>
                                          <p:attrName>style.visibility</p:attrName>
                                        </p:attrNameLst>
                                      </p:cBhvr>
                                      <p:to>
                                        <p:strVal val="visible"/>
                                      </p:to>
                                    </p:set>
                                    <p:anim calcmode="lin" valueType="num">
                                      <p:cBhvr additive="base">
                                        <p:cTn id="25" dur="500" fill="hold"/>
                                        <p:tgtEl>
                                          <p:spTgt spid="33"/>
                                        </p:tgtEl>
                                        <p:attrNameLst>
                                          <p:attrName>ppt_x</p:attrName>
                                        </p:attrNameLst>
                                      </p:cBhvr>
                                      <p:tavLst>
                                        <p:tav tm="0">
                                          <p:val>
                                            <p:strVal val="0-#ppt_w/2"/>
                                          </p:val>
                                        </p:tav>
                                        <p:tav tm="100000">
                                          <p:val>
                                            <p:strVal val="#ppt_x"/>
                                          </p:val>
                                        </p:tav>
                                      </p:tavLst>
                                    </p:anim>
                                    <p:anim calcmode="lin" valueType="num">
                                      <p:cBhvr additive="base">
                                        <p:cTn id="26" dur="500" fill="hold"/>
                                        <p:tgtEl>
                                          <p:spTgt spid="33"/>
                                        </p:tgtEl>
                                        <p:attrNameLst>
                                          <p:attrName>ppt_y</p:attrName>
                                        </p:attrNameLst>
                                      </p:cBhvr>
                                      <p:tavLst>
                                        <p:tav tm="0">
                                          <p:val>
                                            <p:strVal val="0-#ppt_h/2"/>
                                          </p:val>
                                        </p:tav>
                                        <p:tav tm="100000">
                                          <p:val>
                                            <p:strVal val="#ppt_y"/>
                                          </p:val>
                                        </p:tav>
                                      </p:tavLst>
                                    </p:anim>
                                  </p:childTnLst>
                                </p:cTn>
                              </p:par>
                              <p:par>
                                <p:cTn id="27" presetID="2" presetClass="entr" presetSubtype="9" fill="hold" grpId="0" nodeType="withEffect">
                                  <p:stCondLst>
                                    <p:cond delay="0"/>
                                  </p:stCondLst>
                                  <p:childTnLst>
                                    <p:set>
                                      <p:cBhvr>
                                        <p:cTn id="28" dur="1" fill="hold">
                                          <p:stCondLst>
                                            <p:cond delay="0"/>
                                          </p:stCondLst>
                                        </p:cTn>
                                        <p:tgtEl>
                                          <p:spTgt spid="26"/>
                                        </p:tgtEl>
                                        <p:attrNameLst>
                                          <p:attrName>style.visibility</p:attrName>
                                        </p:attrNameLst>
                                      </p:cBhvr>
                                      <p:to>
                                        <p:strVal val="visible"/>
                                      </p:to>
                                    </p:set>
                                    <p:anim calcmode="lin" valueType="num">
                                      <p:cBhvr additive="base">
                                        <p:cTn id="29" dur="500" fill="hold"/>
                                        <p:tgtEl>
                                          <p:spTgt spid="26"/>
                                        </p:tgtEl>
                                        <p:attrNameLst>
                                          <p:attrName>ppt_x</p:attrName>
                                        </p:attrNameLst>
                                      </p:cBhvr>
                                      <p:tavLst>
                                        <p:tav tm="0">
                                          <p:val>
                                            <p:strVal val="0-#ppt_w/2"/>
                                          </p:val>
                                        </p:tav>
                                        <p:tav tm="100000">
                                          <p:val>
                                            <p:strVal val="#ppt_x"/>
                                          </p:val>
                                        </p:tav>
                                      </p:tavLst>
                                    </p:anim>
                                    <p:anim calcmode="lin" valueType="num">
                                      <p:cBhvr additive="base">
                                        <p:cTn id="30" dur="500" fill="hold"/>
                                        <p:tgtEl>
                                          <p:spTgt spid="26"/>
                                        </p:tgtEl>
                                        <p:attrNameLst>
                                          <p:attrName>ppt_y</p:attrName>
                                        </p:attrNameLst>
                                      </p:cBhvr>
                                      <p:tavLst>
                                        <p:tav tm="0">
                                          <p:val>
                                            <p:strVal val="0-#ppt_h/2"/>
                                          </p:val>
                                        </p:tav>
                                        <p:tav tm="100000">
                                          <p:val>
                                            <p:strVal val="#ppt_y"/>
                                          </p:val>
                                        </p:tav>
                                      </p:tavLst>
                                    </p:anim>
                                  </p:childTnLst>
                                </p:cTn>
                              </p:par>
                              <p:par>
                                <p:cTn id="31" presetID="2" presetClass="entr" presetSubtype="9" fill="hold" nodeType="withEffect">
                                  <p:stCondLst>
                                    <p:cond delay="0"/>
                                  </p:stCondLst>
                                  <p:childTnLst>
                                    <p:set>
                                      <p:cBhvr>
                                        <p:cTn id="32" dur="1" fill="hold">
                                          <p:stCondLst>
                                            <p:cond delay="0"/>
                                          </p:stCondLst>
                                        </p:cTn>
                                        <p:tgtEl>
                                          <p:spTgt spid="30"/>
                                        </p:tgtEl>
                                        <p:attrNameLst>
                                          <p:attrName>style.visibility</p:attrName>
                                        </p:attrNameLst>
                                      </p:cBhvr>
                                      <p:to>
                                        <p:strVal val="visible"/>
                                      </p:to>
                                    </p:set>
                                    <p:anim calcmode="lin" valueType="num">
                                      <p:cBhvr additive="base">
                                        <p:cTn id="33" dur="500" fill="hold"/>
                                        <p:tgtEl>
                                          <p:spTgt spid="30"/>
                                        </p:tgtEl>
                                        <p:attrNameLst>
                                          <p:attrName>ppt_x</p:attrName>
                                        </p:attrNameLst>
                                      </p:cBhvr>
                                      <p:tavLst>
                                        <p:tav tm="0">
                                          <p:val>
                                            <p:strVal val="0-#ppt_w/2"/>
                                          </p:val>
                                        </p:tav>
                                        <p:tav tm="100000">
                                          <p:val>
                                            <p:strVal val="#ppt_x"/>
                                          </p:val>
                                        </p:tav>
                                      </p:tavLst>
                                    </p:anim>
                                    <p:anim calcmode="lin" valueType="num">
                                      <p:cBhvr additive="base">
                                        <p:cTn id="34" dur="500" fill="hold"/>
                                        <p:tgtEl>
                                          <p:spTgt spid="30"/>
                                        </p:tgtEl>
                                        <p:attrNameLst>
                                          <p:attrName>ppt_y</p:attrName>
                                        </p:attrNameLst>
                                      </p:cBhvr>
                                      <p:tavLst>
                                        <p:tav tm="0">
                                          <p:val>
                                            <p:strVal val="0-#ppt_h/2"/>
                                          </p:val>
                                        </p:tav>
                                        <p:tav tm="100000">
                                          <p:val>
                                            <p:strVal val="#ppt_y"/>
                                          </p:val>
                                        </p:tav>
                                      </p:tavLst>
                                    </p:anim>
                                  </p:childTnLst>
                                </p:cTn>
                              </p:par>
                              <p:par>
                                <p:cTn id="35" presetID="2" presetClass="entr" presetSubtype="9" fill="hold" nodeType="withEffect">
                                  <p:stCondLst>
                                    <p:cond delay="0"/>
                                  </p:stCondLst>
                                  <p:childTnLst>
                                    <p:set>
                                      <p:cBhvr>
                                        <p:cTn id="36" dur="1" fill="hold">
                                          <p:stCondLst>
                                            <p:cond delay="0"/>
                                          </p:stCondLst>
                                        </p:cTn>
                                        <p:tgtEl>
                                          <p:spTgt spid="24"/>
                                        </p:tgtEl>
                                        <p:attrNameLst>
                                          <p:attrName>style.visibility</p:attrName>
                                        </p:attrNameLst>
                                      </p:cBhvr>
                                      <p:to>
                                        <p:strVal val="visible"/>
                                      </p:to>
                                    </p:set>
                                    <p:anim calcmode="lin" valueType="num">
                                      <p:cBhvr additive="base">
                                        <p:cTn id="37" dur="500" fill="hold"/>
                                        <p:tgtEl>
                                          <p:spTgt spid="24"/>
                                        </p:tgtEl>
                                        <p:attrNameLst>
                                          <p:attrName>ppt_x</p:attrName>
                                        </p:attrNameLst>
                                      </p:cBhvr>
                                      <p:tavLst>
                                        <p:tav tm="0">
                                          <p:val>
                                            <p:strVal val="0-#ppt_w/2"/>
                                          </p:val>
                                        </p:tav>
                                        <p:tav tm="100000">
                                          <p:val>
                                            <p:strVal val="#ppt_x"/>
                                          </p:val>
                                        </p:tav>
                                      </p:tavLst>
                                    </p:anim>
                                    <p:anim calcmode="lin" valueType="num">
                                      <p:cBhvr additive="base">
                                        <p:cTn id="38" dur="500" fill="hold"/>
                                        <p:tgtEl>
                                          <p:spTgt spid="24"/>
                                        </p:tgtEl>
                                        <p:attrNameLst>
                                          <p:attrName>ppt_y</p:attrName>
                                        </p:attrNameLst>
                                      </p:cBhvr>
                                      <p:tavLst>
                                        <p:tav tm="0">
                                          <p:val>
                                            <p:strVal val="0-#ppt_h/2"/>
                                          </p:val>
                                        </p:tav>
                                        <p:tav tm="100000">
                                          <p:val>
                                            <p:strVal val="#ppt_y"/>
                                          </p:val>
                                        </p:tav>
                                      </p:tavLst>
                                    </p:anim>
                                  </p:childTnLst>
                                </p:cTn>
                              </p:par>
                              <p:par>
                                <p:cTn id="39" presetID="2" presetClass="entr" presetSubtype="9" fill="hold" grpId="0" nodeType="withEffect">
                                  <p:stCondLst>
                                    <p:cond delay="0"/>
                                  </p:stCondLst>
                                  <p:childTnLst>
                                    <p:set>
                                      <p:cBhvr>
                                        <p:cTn id="40" dur="1" fill="hold">
                                          <p:stCondLst>
                                            <p:cond delay="0"/>
                                          </p:stCondLst>
                                        </p:cTn>
                                        <p:tgtEl>
                                          <p:spTgt spid="25"/>
                                        </p:tgtEl>
                                        <p:attrNameLst>
                                          <p:attrName>style.visibility</p:attrName>
                                        </p:attrNameLst>
                                      </p:cBhvr>
                                      <p:to>
                                        <p:strVal val="visible"/>
                                      </p:to>
                                    </p:set>
                                    <p:anim calcmode="lin" valueType="num">
                                      <p:cBhvr additive="base">
                                        <p:cTn id="41" dur="500" fill="hold"/>
                                        <p:tgtEl>
                                          <p:spTgt spid="25"/>
                                        </p:tgtEl>
                                        <p:attrNameLst>
                                          <p:attrName>ppt_x</p:attrName>
                                        </p:attrNameLst>
                                      </p:cBhvr>
                                      <p:tavLst>
                                        <p:tav tm="0">
                                          <p:val>
                                            <p:strVal val="0-#ppt_w/2"/>
                                          </p:val>
                                        </p:tav>
                                        <p:tav tm="100000">
                                          <p:val>
                                            <p:strVal val="#ppt_x"/>
                                          </p:val>
                                        </p:tav>
                                      </p:tavLst>
                                    </p:anim>
                                    <p:anim calcmode="lin" valueType="num">
                                      <p:cBhvr additive="base">
                                        <p:cTn id="42" dur="500" fill="hold"/>
                                        <p:tgtEl>
                                          <p:spTgt spid="25"/>
                                        </p:tgtEl>
                                        <p:attrNameLst>
                                          <p:attrName>ppt_y</p:attrName>
                                        </p:attrNameLst>
                                      </p:cBhvr>
                                      <p:tavLst>
                                        <p:tav tm="0">
                                          <p:val>
                                            <p:strVal val="0-#ppt_h/2"/>
                                          </p:val>
                                        </p:tav>
                                        <p:tav tm="100000">
                                          <p:val>
                                            <p:strVal val="#ppt_y"/>
                                          </p:val>
                                        </p:tav>
                                      </p:tavLst>
                                    </p:anim>
                                  </p:childTnLst>
                                </p:cTn>
                              </p:par>
                              <p:par>
                                <p:cTn id="43" presetID="2" presetClass="entr" presetSubtype="9" fill="hold" grpId="0" nodeType="withEffect">
                                  <p:stCondLst>
                                    <p:cond delay="0"/>
                                  </p:stCondLst>
                                  <p:childTnLst>
                                    <p:set>
                                      <p:cBhvr>
                                        <p:cTn id="44" dur="1" fill="hold">
                                          <p:stCondLst>
                                            <p:cond delay="0"/>
                                          </p:stCondLst>
                                        </p:cTn>
                                        <p:tgtEl>
                                          <p:spTgt spid="36"/>
                                        </p:tgtEl>
                                        <p:attrNameLst>
                                          <p:attrName>style.visibility</p:attrName>
                                        </p:attrNameLst>
                                      </p:cBhvr>
                                      <p:to>
                                        <p:strVal val="visible"/>
                                      </p:to>
                                    </p:set>
                                    <p:anim calcmode="lin" valueType="num">
                                      <p:cBhvr additive="base">
                                        <p:cTn id="45" dur="500" fill="hold"/>
                                        <p:tgtEl>
                                          <p:spTgt spid="36"/>
                                        </p:tgtEl>
                                        <p:attrNameLst>
                                          <p:attrName>ppt_x</p:attrName>
                                        </p:attrNameLst>
                                      </p:cBhvr>
                                      <p:tavLst>
                                        <p:tav tm="0">
                                          <p:val>
                                            <p:strVal val="0-#ppt_w/2"/>
                                          </p:val>
                                        </p:tav>
                                        <p:tav tm="100000">
                                          <p:val>
                                            <p:strVal val="#ppt_x"/>
                                          </p:val>
                                        </p:tav>
                                      </p:tavLst>
                                    </p:anim>
                                    <p:anim calcmode="lin" valueType="num">
                                      <p:cBhvr additive="base">
                                        <p:cTn id="46" dur="500" fill="hold"/>
                                        <p:tgtEl>
                                          <p:spTgt spid="36"/>
                                        </p:tgtEl>
                                        <p:attrNameLst>
                                          <p:attrName>ppt_y</p:attrName>
                                        </p:attrNameLst>
                                      </p:cBhvr>
                                      <p:tavLst>
                                        <p:tav tm="0">
                                          <p:val>
                                            <p:strVal val="0-#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2" presetClass="entr" presetSubtype="8" fill="hold" grpId="0" nodeType="clickEffect">
                                  <p:stCondLst>
                                    <p:cond delay="0"/>
                                  </p:stCondLst>
                                  <p:childTnLst>
                                    <p:set>
                                      <p:cBhvr>
                                        <p:cTn id="50" dur="1" fill="hold">
                                          <p:stCondLst>
                                            <p:cond delay="0"/>
                                          </p:stCondLst>
                                        </p:cTn>
                                        <p:tgtEl>
                                          <p:spTgt spid="37"/>
                                        </p:tgtEl>
                                        <p:attrNameLst>
                                          <p:attrName>style.visibility</p:attrName>
                                        </p:attrNameLst>
                                      </p:cBhvr>
                                      <p:to>
                                        <p:strVal val="visible"/>
                                      </p:to>
                                    </p:set>
                                    <p:animEffect transition="in" filter="wipe(left)">
                                      <p:cBhvr>
                                        <p:cTn id="51" dur="500"/>
                                        <p:tgtEl>
                                          <p:spTgt spid="37"/>
                                        </p:tgtEl>
                                      </p:cBhvr>
                                    </p:animEffect>
                                  </p:childTnLst>
                                </p:cTn>
                              </p:par>
                              <p:par>
                                <p:cTn id="52" presetID="22" presetClass="entr" presetSubtype="8" fill="hold" grpId="0" nodeType="withEffect">
                                  <p:stCondLst>
                                    <p:cond delay="0"/>
                                  </p:stCondLst>
                                  <p:childTnLst>
                                    <p:set>
                                      <p:cBhvr>
                                        <p:cTn id="53" dur="1" fill="hold">
                                          <p:stCondLst>
                                            <p:cond delay="0"/>
                                          </p:stCondLst>
                                        </p:cTn>
                                        <p:tgtEl>
                                          <p:spTgt spid="38"/>
                                        </p:tgtEl>
                                        <p:attrNameLst>
                                          <p:attrName>style.visibility</p:attrName>
                                        </p:attrNameLst>
                                      </p:cBhvr>
                                      <p:to>
                                        <p:strVal val="visible"/>
                                      </p:to>
                                    </p:set>
                                    <p:animEffect transition="in" filter="wipe(left)">
                                      <p:cBhvr>
                                        <p:cTn id="54"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5" grpId="0"/>
      <p:bldP spid="26" grpId="0"/>
      <p:bldP spid="36" grpId="0"/>
      <p:bldP spid="37" grpId="0"/>
      <p:bldP spid="3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nSpc>
                <a:spcPts val="2800"/>
              </a:lnSpc>
            </a:pPr>
            <a:r>
              <a:rPr lang="en-US" sz="2800" b="1" dirty="0">
                <a:solidFill>
                  <a:srgbClr val="000000"/>
                </a:solidFill>
                <a:latin typeface="Arial" panose="020B0604020202020204" pitchFamily="34" charset="0"/>
                <a:ea typeface="Inter Bold" pitchFamily="34" charset="-122"/>
                <a:cs typeface="Arial" panose="020B0604020202020204" pitchFamily="34" charset="0"/>
              </a:rPr>
              <a:t>Leadership and </a:t>
            </a:r>
            <a:r>
              <a:rPr lang="en-US" sz="2800" b="1" dirty="0" smtClean="0">
                <a:solidFill>
                  <a:srgbClr val="000000"/>
                </a:solidFill>
                <a:latin typeface="Arial" panose="020B0604020202020204" pitchFamily="34" charset="0"/>
                <a:ea typeface="Inter Bold" pitchFamily="34" charset="-122"/>
                <a:cs typeface="Arial" panose="020B0604020202020204" pitchFamily="34" charset="0"/>
              </a:rPr>
              <a:t>Accountability</a:t>
            </a:r>
            <a:r>
              <a:rPr lang="en-US" sz="2800" b="1" dirty="0">
                <a:solidFill>
                  <a:srgbClr val="000000"/>
                </a:solidFill>
                <a:latin typeface="Arial" panose="020B0604020202020204" pitchFamily="34" charset="0"/>
                <a:ea typeface="Inter Bold" pitchFamily="34" charset="-122"/>
                <a:cs typeface="Arial" panose="020B0604020202020204" pitchFamily="34" charset="0"/>
              </a:rPr>
              <a:t>: </a:t>
            </a:r>
            <a:r>
              <a:rPr lang="en-US" sz="2800" b="1" dirty="0" smtClean="0">
                <a:solidFill>
                  <a:srgbClr val="000000"/>
                </a:solidFill>
                <a:latin typeface="Arial" panose="020B0604020202020204" pitchFamily="34" charset="0"/>
                <a:ea typeface="Inter Bold" pitchFamily="34" charset="-122"/>
                <a:cs typeface="Arial" panose="020B0604020202020204" pitchFamily="34" charset="0"/>
              </a:rPr>
              <a:t>The </a:t>
            </a:r>
            <a:r>
              <a:rPr lang="en-US" sz="2800" b="1" dirty="0">
                <a:solidFill>
                  <a:srgbClr val="000000"/>
                </a:solidFill>
                <a:latin typeface="Arial" panose="020B0604020202020204" pitchFamily="34" charset="0"/>
                <a:ea typeface="Inter Bold" pitchFamily="34" charset="-122"/>
                <a:cs typeface="Arial" panose="020B0604020202020204" pitchFamily="34" charset="0"/>
              </a:rPr>
              <a:t>Foundation of Quality Assurance</a:t>
            </a:r>
            <a:endParaRPr lang="en-US" sz="2800" dirty="0">
              <a:latin typeface="Arial" panose="020B0604020202020204" pitchFamily="34" charset="0"/>
              <a:cs typeface="Arial" panose="020B0604020202020204" pitchFamily="34" charset="0"/>
            </a:endParaRPr>
          </a:p>
        </p:txBody>
      </p:sp>
      <p:sp>
        <p:nvSpPr>
          <p:cNvPr id="3" name="Text Placeholder 2"/>
          <p:cNvSpPr>
            <a:spLocks noGrp="1"/>
          </p:cNvSpPr>
          <p:nvPr>
            <p:ph type="body" sz="half" idx="2"/>
          </p:nvPr>
        </p:nvSpPr>
        <p:spPr>
          <a:xfrm>
            <a:off x="851681" y="1600199"/>
            <a:ext cx="4508109" cy="5096022"/>
          </a:xfrm>
        </p:spPr>
        <p:txBody>
          <a:bodyPr>
            <a:normAutofit/>
          </a:bodyPr>
          <a:lstStyle/>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Strong leadership builds a culture of cybersecurity and quality assurance across NHS </a:t>
            </a:r>
            <a:r>
              <a:rPr lang="en-US" sz="1600" dirty="0" err="1">
                <a:latin typeface="Arial" panose="020B0604020202020204" pitchFamily="34" charset="0"/>
                <a:cs typeface="Arial" panose="020B0604020202020204" pitchFamily="34" charset="0"/>
              </a:rPr>
              <a:t>organisations</a:t>
            </a:r>
            <a:r>
              <a:rPr lang="en-US" sz="1600" dirty="0">
                <a:latin typeface="Arial" panose="020B0604020202020204" pitchFamily="34" charset="0"/>
                <a:cs typeface="Arial" panose="020B0604020202020204" pitchFamily="34" charset="0"/>
              </a:rPr>
              <a:t> (Caldwell, </a:t>
            </a:r>
            <a:r>
              <a:rPr lang="en-US" sz="1600" dirty="0" smtClean="0">
                <a:latin typeface="Arial" panose="020B0604020202020204" pitchFamily="34" charset="0"/>
                <a:cs typeface="Arial" panose="020B0604020202020204" pitchFamily="34" charset="0"/>
              </a:rPr>
              <a:t>2022).</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Lack of coordination and leadership gaps during the 2022 NHS cyberattack delayed effective response </a:t>
            </a:r>
            <a:r>
              <a:rPr lang="en-US" sz="1600" dirty="0" smtClean="0">
                <a:latin typeface="Arial" panose="020B0604020202020204" pitchFamily="34" charset="0"/>
                <a:cs typeface="Arial" panose="020B0604020202020204" pitchFamily="34" charset="0"/>
              </a:rPr>
              <a:t>(</a:t>
            </a:r>
            <a:r>
              <a:rPr lang="en-US" sz="1600" dirty="0">
                <a:latin typeface="Arial" panose="020B0604020202020204" pitchFamily="34" charset="0"/>
                <a:cs typeface="Arial" panose="020B0604020202020204" pitchFamily="34" charset="0"/>
              </a:rPr>
              <a:t>Milmo, 2022</a:t>
            </a:r>
            <a:r>
              <a:rPr lang="en-US" sz="1600" dirty="0" smtClean="0">
                <a:latin typeface="Arial" panose="020B0604020202020204" pitchFamily="34" charset="0"/>
                <a:cs typeface="Arial" panose="020B0604020202020204" pitchFamily="34" charset="0"/>
              </a:rPr>
              <a:t>).</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Defined accountability ensures every NHS trust assigns officers for digital safety and governance (NHS England, 2022</a:t>
            </a:r>
            <a:r>
              <a:rPr lang="en-US" sz="1600" dirty="0" smtClean="0">
                <a:latin typeface="Arial" panose="020B0604020202020204" pitchFamily="34" charset="0"/>
                <a:cs typeface="Arial" panose="020B0604020202020204" pitchFamily="34" charset="0"/>
              </a:rPr>
              <a:t>).</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Leadership drives transparent communication, quick decisions, and shared learning after incidents (Caldwell, 2022</a:t>
            </a:r>
            <a:r>
              <a:rPr lang="en-US" sz="1600" dirty="0" smtClean="0">
                <a:latin typeface="Arial" panose="020B0604020202020204" pitchFamily="34" charset="0"/>
                <a:cs typeface="Arial" panose="020B0604020202020204" pitchFamily="34" charset="0"/>
              </a:rPr>
              <a:t>).</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QA principles—like staff training and risk audits—strengthen preparedness and patient safety (Hasegawa et al., 2024</a:t>
            </a:r>
            <a:r>
              <a:rPr lang="en-US" sz="1600" dirty="0" smtClean="0">
                <a:latin typeface="Arial" panose="020B0604020202020204" pitchFamily="34" charset="0"/>
                <a:cs typeface="Arial" panose="020B0604020202020204" pitchFamily="34" charset="0"/>
              </a:rPr>
              <a:t>).</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CQC’s “well-led” domain highlights leadership as essential for safety and resilience in healthcare (Care Quality Commission, 2023).</a:t>
            </a:r>
            <a:endParaRPr lang="en-IN" sz="1600" dirty="0">
              <a:latin typeface="Arial" panose="020B0604020202020204" pitchFamily="34" charset="0"/>
              <a:cs typeface="Arial" panose="020B0604020202020204" pitchFamily="34" charset="0"/>
            </a:endParaRPr>
          </a:p>
        </p:txBody>
      </p:sp>
      <p:sp>
        <p:nvSpPr>
          <p:cNvPr id="4" name="Content Placeholder 3"/>
          <p:cNvSpPr>
            <a:spLocks noGrp="1"/>
          </p:cNvSpPr>
          <p:nvPr>
            <p:ph idx="1"/>
          </p:nvPr>
        </p:nvSpPr>
        <p:spPr/>
        <p:txBody>
          <a:bodyPr/>
          <a:lstStyle/>
          <a:p>
            <a:endParaRPr lang="en-IN" dirty="0"/>
          </a:p>
        </p:txBody>
      </p:sp>
      <p:pic>
        <p:nvPicPr>
          <p:cNvPr id="5" name="Image 0" descr="preencoded.png"/>
          <p:cNvPicPr>
            <a:picLocks noChangeAspect="1"/>
          </p:cNvPicPr>
          <p:nvPr/>
        </p:nvPicPr>
        <p:blipFill>
          <a:blip r:embed="rId2"/>
          <a:stretch>
            <a:fillRect/>
          </a:stretch>
        </p:blipFill>
        <p:spPr>
          <a:xfrm>
            <a:off x="5641848" y="1572768"/>
            <a:ext cx="5443734" cy="4599432"/>
          </a:xfrm>
          <a:prstGeom prst="rect">
            <a:avLst/>
          </a:prstGeom>
        </p:spPr>
      </p:pic>
      <p:sp>
        <p:nvSpPr>
          <p:cNvPr id="7" name="Rectangle 6"/>
          <p:cNvSpPr/>
          <p:nvPr/>
        </p:nvSpPr>
        <p:spPr>
          <a:xfrm>
            <a:off x="7540727" y="6199631"/>
            <a:ext cx="1413164" cy="276999"/>
          </a:xfrm>
          <a:prstGeom prst="rect">
            <a:avLst/>
          </a:prstGeom>
        </p:spPr>
        <p:txBody>
          <a:bodyPr wrap="square">
            <a:spAutoFit/>
          </a:bodyPr>
          <a:lstStyle/>
          <a:p>
            <a:r>
              <a:rPr lang="en-US" sz="1200" dirty="0" smtClean="0">
                <a:latin typeface="Arial" panose="020B0604020202020204" pitchFamily="34" charset="0"/>
                <a:cs typeface="Arial" panose="020B0604020202020204" pitchFamily="34" charset="0"/>
              </a:rPr>
              <a:t>(</a:t>
            </a:r>
            <a:r>
              <a:rPr lang="en-US" sz="1200" dirty="0">
                <a:latin typeface="Arial" panose="020B0604020202020204" pitchFamily="34" charset="0"/>
                <a:cs typeface="Arial" panose="020B0604020202020204" pitchFamily="34" charset="0"/>
              </a:rPr>
              <a:t>Source: </a:t>
            </a:r>
            <a:r>
              <a:rPr lang="en-US" sz="1200" dirty="0" smtClean="0">
                <a:latin typeface="Arial" panose="020B0604020202020204" pitchFamily="34" charset="0"/>
                <a:cs typeface="Arial" panose="020B0604020202020204" pitchFamily="34" charset="0"/>
              </a:rPr>
              <a:t>Google)</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8292644"/>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up)">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up)">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up)">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up)">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up)">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1"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wipe(up)">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6" presetClass="entr" presetSubtype="0"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wipe(down)">
                                      <p:cBhvr>
                                        <p:cTn id="42" dur="580">
                                          <p:stCondLst>
                                            <p:cond delay="0"/>
                                          </p:stCondLst>
                                        </p:cTn>
                                        <p:tgtEl>
                                          <p:spTgt spid="7"/>
                                        </p:tgtEl>
                                      </p:cBhvr>
                                    </p:animEffect>
                                    <p:anim calcmode="lin" valueType="num">
                                      <p:cBhvr>
                                        <p:cTn id="43"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44"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45"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46"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47"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48" dur="26">
                                          <p:stCondLst>
                                            <p:cond delay="650"/>
                                          </p:stCondLst>
                                        </p:cTn>
                                        <p:tgtEl>
                                          <p:spTgt spid="7"/>
                                        </p:tgtEl>
                                      </p:cBhvr>
                                      <p:to x="100000" y="60000"/>
                                    </p:animScale>
                                    <p:animScale>
                                      <p:cBhvr>
                                        <p:cTn id="49" dur="166" decel="50000">
                                          <p:stCondLst>
                                            <p:cond delay="676"/>
                                          </p:stCondLst>
                                        </p:cTn>
                                        <p:tgtEl>
                                          <p:spTgt spid="7"/>
                                        </p:tgtEl>
                                      </p:cBhvr>
                                      <p:to x="100000" y="100000"/>
                                    </p:animScale>
                                    <p:animScale>
                                      <p:cBhvr>
                                        <p:cTn id="50" dur="26">
                                          <p:stCondLst>
                                            <p:cond delay="1312"/>
                                          </p:stCondLst>
                                        </p:cTn>
                                        <p:tgtEl>
                                          <p:spTgt spid="7"/>
                                        </p:tgtEl>
                                      </p:cBhvr>
                                      <p:to x="100000" y="80000"/>
                                    </p:animScale>
                                    <p:animScale>
                                      <p:cBhvr>
                                        <p:cTn id="51" dur="166" decel="50000">
                                          <p:stCondLst>
                                            <p:cond delay="1338"/>
                                          </p:stCondLst>
                                        </p:cTn>
                                        <p:tgtEl>
                                          <p:spTgt spid="7"/>
                                        </p:tgtEl>
                                      </p:cBhvr>
                                      <p:to x="100000" y="100000"/>
                                    </p:animScale>
                                    <p:animScale>
                                      <p:cBhvr>
                                        <p:cTn id="52" dur="26">
                                          <p:stCondLst>
                                            <p:cond delay="1642"/>
                                          </p:stCondLst>
                                        </p:cTn>
                                        <p:tgtEl>
                                          <p:spTgt spid="7"/>
                                        </p:tgtEl>
                                      </p:cBhvr>
                                      <p:to x="100000" y="90000"/>
                                    </p:animScale>
                                    <p:animScale>
                                      <p:cBhvr>
                                        <p:cTn id="53" dur="166" decel="50000">
                                          <p:stCondLst>
                                            <p:cond delay="1668"/>
                                          </p:stCondLst>
                                        </p:cTn>
                                        <p:tgtEl>
                                          <p:spTgt spid="7"/>
                                        </p:tgtEl>
                                      </p:cBhvr>
                                      <p:to x="100000" y="100000"/>
                                    </p:animScale>
                                    <p:animScale>
                                      <p:cBhvr>
                                        <p:cTn id="54" dur="26">
                                          <p:stCondLst>
                                            <p:cond delay="1808"/>
                                          </p:stCondLst>
                                        </p:cTn>
                                        <p:tgtEl>
                                          <p:spTgt spid="7"/>
                                        </p:tgtEl>
                                      </p:cBhvr>
                                      <p:to x="100000" y="95000"/>
                                    </p:animScale>
                                    <p:animScale>
                                      <p:cBhvr>
                                        <p:cTn id="55" dur="166" decel="50000">
                                          <p:stCondLst>
                                            <p:cond delay="1834"/>
                                          </p:stCondLst>
                                        </p:cTn>
                                        <p:tgtEl>
                                          <p:spTgt spid="7"/>
                                        </p:tgtEl>
                                      </p:cBhvr>
                                      <p:to x="100000" y="100000"/>
                                    </p:animScale>
                                  </p:childTnLst>
                                </p:cTn>
                              </p:par>
                              <p:par>
                                <p:cTn id="56" presetID="26" presetClass="entr" presetSubtype="0" fill="hold" nodeType="withEffect">
                                  <p:stCondLst>
                                    <p:cond delay="0"/>
                                  </p:stCondLst>
                                  <p:childTnLst>
                                    <p:set>
                                      <p:cBhvr>
                                        <p:cTn id="57" dur="1" fill="hold">
                                          <p:stCondLst>
                                            <p:cond delay="0"/>
                                          </p:stCondLst>
                                        </p:cTn>
                                        <p:tgtEl>
                                          <p:spTgt spid="5"/>
                                        </p:tgtEl>
                                        <p:attrNameLst>
                                          <p:attrName>style.visibility</p:attrName>
                                        </p:attrNameLst>
                                      </p:cBhvr>
                                      <p:to>
                                        <p:strVal val="visible"/>
                                      </p:to>
                                    </p:set>
                                    <p:animEffect transition="in" filter="wipe(down)">
                                      <p:cBhvr>
                                        <p:cTn id="58" dur="580">
                                          <p:stCondLst>
                                            <p:cond delay="0"/>
                                          </p:stCondLst>
                                        </p:cTn>
                                        <p:tgtEl>
                                          <p:spTgt spid="5"/>
                                        </p:tgtEl>
                                      </p:cBhvr>
                                    </p:animEffect>
                                    <p:anim calcmode="lin" valueType="num">
                                      <p:cBhvr>
                                        <p:cTn id="59"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60"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61"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62"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63"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64" dur="26">
                                          <p:stCondLst>
                                            <p:cond delay="650"/>
                                          </p:stCondLst>
                                        </p:cTn>
                                        <p:tgtEl>
                                          <p:spTgt spid="5"/>
                                        </p:tgtEl>
                                      </p:cBhvr>
                                      <p:to x="100000" y="60000"/>
                                    </p:animScale>
                                    <p:animScale>
                                      <p:cBhvr>
                                        <p:cTn id="65" dur="166" decel="50000">
                                          <p:stCondLst>
                                            <p:cond delay="676"/>
                                          </p:stCondLst>
                                        </p:cTn>
                                        <p:tgtEl>
                                          <p:spTgt spid="5"/>
                                        </p:tgtEl>
                                      </p:cBhvr>
                                      <p:to x="100000" y="100000"/>
                                    </p:animScale>
                                    <p:animScale>
                                      <p:cBhvr>
                                        <p:cTn id="66" dur="26">
                                          <p:stCondLst>
                                            <p:cond delay="1312"/>
                                          </p:stCondLst>
                                        </p:cTn>
                                        <p:tgtEl>
                                          <p:spTgt spid="5"/>
                                        </p:tgtEl>
                                      </p:cBhvr>
                                      <p:to x="100000" y="80000"/>
                                    </p:animScale>
                                    <p:animScale>
                                      <p:cBhvr>
                                        <p:cTn id="67" dur="166" decel="50000">
                                          <p:stCondLst>
                                            <p:cond delay="1338"/>
                                          </p:stCondLst>
                                        </p:cTn>
                                        <p:tgtEl>
                                          <p:spTgt spid="5"/>
                                        </p:tgtEl>
                                      </p:cBhvr>
                                      <p:to x="100000" y="100000"/>
                                    </p:animScale>
                                    <p:animScale>
                                      <p:cBhvr>
                                        <p:cTn id="68" dur="26">
                                          <p:stCondLst>
                                            <p:cond delay="1642"/>
                                          </p:stCondLst>
                                        </p:cTn>
                                        <p:tgtEl>
                                          <p:spTgt spid="5"/>
                                        </p:tgtEl>
                                      </p:cBhvr>
                                      <p:to x="100000" y="90000"/>
                                    </p:animScale>
                                    <p:animScale>
                                      <p:cBhvr>
                                        <p:cTn id="69" dur="166" decel="50000">
                                          <p:stCondLst>
                                            <p:cond delay="1668"/>
                                          </p:stCondLst>
                                        </p:cTn>
                                        <p:tgtEl>
                                          <p:spTgt spid="5"/>
                                        </p:tgtEl>
                                      </p:cBhvr>
                                      <p:to x="100000" y="100000"/>
                                    </p:animScale>
                                    <p:animScale>
                                      <p:cBhvr>
                                        <p:cTn id="70" dur="26">
                                          <p:stCondLst>
                                            <p:cond delay="1808"/>
                                          </p:stCondLst>
                                        </p:cTn>
                                        <p:tgtEl>
                                          <p:spTgt spid="5"/>
                                        </p:tgtEl>
                                      </p:cBhvr>
                                      <p:to x="100000" y="95000"/>
                                    </p:animScale>
                                    <p:animScale>
                                      <p:cBhvr>
                                        <p:cTn id="71"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2591" y="123410"/>
            <a:ext cx="9980682" cy="1096962"/>
          </a:xfrm>
        </p:spPr>
        <p:txBody>
          <a:bodyPr>
            <a:normAutofit/>
          </a:bodyPr>
          <a:lstStyle/>
          <a:p>
            <a:r>
              <a:rPr lang="en-US" sz="2800" b="1" dirty="0">
                <a:latin typeface="Arial" panose="020B0604020202020204" pitchFamily="34" charset="0"/>
                <a:cs typeface="Arial" panose="020B0604020202020204" pitchFamily="34" charset="0"/>
              </a:rPr>
              <a:t>Monitoring and Evaluation: Lessons from the 2022 NHS Cyberattack</a:t>
            </a:r>
            <a:endParaRPr lang="en-IN" sz="2800" b="1" dirty="0">
              <a:latin typeface="Arial" panose="020B0604020202020204" pitchFamily="34" charset="0"/>
              <a:cs typeface="Arial" panose="020B0604020202020204" pitchFamily="34" charset="0"/>
            </a:endParaRPr>
          </a:p>
        </p:txBody>
      </p:sp>
      <p:sp>
        <p:nvSpPr>
          <p:cNvPr id="5" name="Rectangle 4"/>
          <p:cNvSpPr/>
          <p:nvPr/>
        </p:nvSpPr>
        <p:spPr>
          <a:xfrm>
            <a:off x="1092591" y="1353905"/>
            <a:ext cx="9980682" cy="738664"/>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Monitoring and Evaluation (M&amp;E) provide structured approaches to assess healthcare system effectiveness and safety over time, ensuring that quality improvement initiatives remain evidence-based and aligned with patient safety goals (</a:t>
            </a:r>
            <a:r>
              <a:rPr lang="en-US" sz="1400" dirty="0" err="1">
                <a:latin typeface="Arial" panose="020B0604020202020204" pitchFamily="34" charset="0"/>
                <a:cs typeface="Arial" panose="020B0604020202020204" pitchFamily="34" charset="0"/>
              </a:rPr>
              <a:t>Donabedian</a:t>
            </a:r>
            <a:r>
              <a:rPr lang="en-US" sz="1400" dirty="0">
                <a:latin typeface="Arial" panose="020B0604020202020204" pitchFamily="34" charset="0"/>
                <a:cs typeface="Arial" panose="020B0604020202020204" pitchFamily="34" charset="0"/>
              </a:rPr>
              <a:t>, 1988; Deming, 1986</a:t>
            </a:r>
            <a:r>
              <a:rPr lang="en-US" sz="1400" dirty="0" smtClean="0">
                <a:latin typeface="Arial" panose="020B0604020202020204" pitchFamily="34" charset="0"/>
                <a:cs typeface="Arial" panose="020B0604020202020204" pitchFamily="34" charset="0"/>
              </a:rPr>
              <a:t>).</a:t>
            </a:r>
            <a:endParaRPr lang="en-US" sz="1400" dirty="0">
              <a:latin typeface="Arial" panose="020B0604020202020204" pitchFamily="34" charset="0"/>
              <a:cs typeface="Arial" panose="020B0604020202020204" pitchFamily="34" charset="0"/>
            </a:endParaRPr>
          </a:p>
        </p:txBody>
      </p:sp>
      <p:grpSp>
        <p:nvGrpSpPr>
          <p:cNvPr id="6" name="Group 5">
            <a:extLst>
              <a:ext uri="{FF2B5EF4-FFF2-40B4-BE49-F238E27FC236}">
                <a16:creationId xmlns:a16="http://schemas.microsoft.com/office/drawing/2014/main" id="{D133544A-7B85-48CA-AC48-730EB5E4DA62}"/>
              </a:ext>
            </a:extLst>
          </p:cNvPr>
          <p:cNvGrpSpPr/>
          <p:nvPr/>
        </p:nvGrpSpPr>
        <p:grpSpPr>
          <a:xfrm>
            <a:off x="675725" y="2589823"/>
            <a:ext cx="11375123" cy="3343275"/>
            <a:chOff x="579886" y="1816100"/>
            <a:chExt cx="11375123" cy="3343275"/>
          </a:xfrm>
        </p:grpSpPr>
        <p:grpSp>
          <p:nvGrpSpPr>
            <p:cNvPr id="7" name="Group 6">
              <a:extLst>
                <a:ext uri="{FF2B5EF4-FFF2-40B4-BE49-F238E27FC236}">
                  <a16:creationId xmlns:a16="http://schemas.microsoft.com/office/drawing/2014/main" id="{09879028-28D7-448C-B63C-CA17C682FE69}"/>
                </a:ext>
              </a:extLst>
            </p:cNvPr>
            <p:cNvGrpSpPr/>
            <p:nvPr/>
          </p:nvGrpSpPr>
          <p:grpSpPr>
            <a:xfrm>
              <a:off x="579886" y="1816100"/>
              <a:ext cx="3609975" cy="3343275"/>
              <a:chOff x="275091" y="1816100"/>
              <a:chExt cx="3609975" cy="3343275"/>
            </a:xfrm>
          </p:grpSpPr>
          <p:sp>
            <p:nvSpPr>
              <p:cNvPr id="20" name="Freeform: Shape 3">
                <a:extLst>
                  <a:ext uri="{FF2B5EF4-FFF2-40B4-BE49-F238E27FC236}">
                    <a16:creationId xmlns:a16="http://schemas.microsoft.com/office/drawing/2014/main" id="{C3E5E9F7-D09D-4279-B97C-AC6417177995}"/>
                  </a:ext>
                </a:extLst>
              </p:cNvPr>
              <p:cNvSpPr/>
              <p:nvPr/>
            </p:nvSpPr>
            <p:spPr>
              <a:xfrm>
                <a:off x="278266" y="1816100"/>
                <a:ext cx="3606800" cy="1581150"/>
              </a:xfrm>
              <a:custGeom>
                <a:avLst/>
                <a:gdLst>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6800" h="1581150">
                    <a:moveTo>
                      <a:pt x="0" y="1562100"/>
                    </a:moveTo>
                    <a:cubicBezTo>
                      <a:pt x="2117" y="1102783"/>
                      <a:pt x="4233" y="643467"/>
                      <a:pt x="6350" y="184150"/>
                    </a:cubicBezTo>
                    <a:cubicBezTo>
                      <a:pt x="25400" y="65617"/>
                      <a:pt x="104775" y="20108"/>
                      <a:pt x="177800" y="0"/>
                    </a:cubicBezTo>
                    <a:lnTo>
                      <a:pt x="2971800" y="19050"/>
                    </a:lnTo>
                    <a:cubicBezTo>
                      <a:pt x="3083983" y="13758"/>
                      <a:pt x="3132667" y="116417"/>
                      <a:pt x="3136900" y="184150"/>
                    </a:cubicBezTo>
                    <a:lnTo>
                      <a:pt x="3155950" y="1581150"/>
                    </a:lnTo>
                    <a:lnTo>
                      <a:pt x="3606800" y="1574800"/>
                    </a:lnTo>
                  </a:path>
                </a:pathLst>
              </a:custGeom>
              <a:ln>
                <a:tailEnd type="triangle"/>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IN"/>
              </a:p>
            </p:txBody>
          </p:sp>
          <p:sp>
            <p:nvSpPr>
              <p:cNvPr id="21" name="Freeform: Shape 5">
                <a:extLst>
                  <a:ext uri="{FF2B5EF4-FFF2-40B4-BE49-F238E27FC236}">
                    <a16:creationId xmlns:a16="http://schemas.microsoft.com/office/drawing/2014/main" id="{862E1BAB-DF1C-4BB5-BEB2-9D9CA86E90B7}"/>
                  </a:ext>
                </a:extLst>
              </p:cNvPr>
              <p:cNvSpPr/>
              <p:nvPr/>
            </p:nvSpPr>
            <p:spPr>
              <a:xfrm flipV="1">
                <a:off x="275091" y="3578225"/>
                <a:ext cx="3155950" cy="1581150"/>
              </a:xfrm>
              <a:custGeom>
                <a:avLst/>
                <a:gdLst>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155950"/>
                  <a:gd name="connsiteY0" fmla="*/ 1562100 h 1581150"/>
                  <a:gd name="connsiteX1" fmla="*/ 6350 w 3155950"/>
                  <a:gd name="connsiteY1" fmla="*/ 184150 h 1581150"/>
                  <a:gd name="connsiteX2" fmla="*/ 177800 w 3155950"/>
                  <a:gd name="connsiteY2" fmla="*/ 0 h 1581150"/>
                  <a:gd name="connsiteX3" fmla="*/ 2971800 w 3155950"/>
                  <a:gd name="connsiteY3" fmla="*/ 19050 h 1581150"/>
                  <a:gd name="connsiteX4" fmla="*/ 3136900 w 3155950"/>
                  <a:gd name="connsiteY4" fmla="*/ 184150 h 1581150"/>
                  <a:gd name="connsiteX5" fmla="*/ 3155950 w 3155950"/>
                  <a:gd name="connsiteY5" fmla="*/ 1581150 h 158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55950" h="1581150">
                    <a:moveTo>
                      <a:pt x="0" y="1562100"/>
                    </a:moveTo>
                    <a:cubicBezTo>
                      <a:pt x="2117" y="1102783"/>
                      <a:pt x="4233" y="643467"/>
                      <a:pt x="6350" y="184150"/>
                    </a:cubicBezTo>
                    <a:cubicBezTo>
                      <a:pt x="25400" y="65617"/>
                      <a:pt x="104775" y="20108"/>
                      <a:pt x="177800" y="0"/>
                    </a:cubicBezTo>
                    <a:lnTo>
                      <a:pt x="2971800" y="19050"/>
                    </a:lnTo>
                    <a:cubicBezTo>
                      <a:pt x="3083983" y="13758"/>
                      <a:pt x="3132667" y="116417"/>
                      <a:pt x="3136900" y="184150"/>
                    </a:cubicBezTo>
                    <a:lnTo>
                      <a:pt x="3155950" y="1581150"/>
                    </a:lnTo>
                  </a:path>
                </a:pathLst>
              </a:custGeom>
              <a:ln>
                <a:tailEnd type="none"/>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IN"/>
              </a:p>
            </p:txBody>
          </p:sp>
          <p:sp>
            <p:nvSpPr>
              <p:cNvPr id="22" name="Rectangle: Rounded Corners 7">
                <a:extLst>
                  <a:ext uri="{FF2B5EF4-FFF2-40B4-BE49-F238E27FC236}">
                    <a16:creationId xmlns:a16="http://schemas.microsoft.com/office/drawing/2014/main" id="{09616858-93CB-423C-AE89-996C9278857F}"/>
                  </a:ext>
                </a:extLst>
              </p:cNvPr>
              <p:cNvSpPr/>
              <p:nvPr/>
            </p:nvSpPr>
            <p:spPr>
              <a:xfrm>
                <a:off x="387026" y="2034132"/>
                <a:ext cx="3040838" cy="2907210"/>
              </a:xfrm>
              <a:prstGeom prst="roundRect">
                <a:avLst>
                  <a:gd name="adj" fmla="val 3647"/>
                </a:avLst>
              </a:prstGeom>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IN"/>
              </a:p>
            </p:txBody>
          </p:sp>
        </p:grpSp>
        <p:grpSp>
          <p:nvGrpSpPr>
            <p:cNvPr id="8" name="Group 7">
              <a:extLst>
                <a:ext uri="{FF2B5EF4-FFF2-40B4-BE49-F238E27FC236}">
                  <a16:creationId xmlns:a16="http://schemas.microsoft.com/office/drawing/2014/main" id="{D7903417-0918-44EC-A08B-F6E2DAC6A6A0}"/>
                </a:ext>
              </a:extLst>
            </p:cNvPr>
            <p:cNvGrpSpPr/>
            <p:nvPr/>
          </p:nvGrpSpPr>
          <p:grpSpPr>
            <a:xfrm>
              <a:off x="4462460" y="1816100"/>
              <a:ext cx="3609975" cy="3343275"/>
              <a:chOff x="4310062" y="1816100"/>
              <a:chExt cx="3609975" cy="3343275"/>
            </a:xfrm>
          </p:grpSpPr>
          <p:sp>
            <p:nvSpPr>
              <p:cNvPr id="15" name="Freeform: Shape 21">
                <a:extLst>
                  <a:ext uri="{FF2B5EF4-FFF2-40B4-BE49-F238E27FC236}">
                    <a16:creationId xmlns:a16="http://schemas.microsoft.com/office/drawing/2014/main" id="{6FDECC49-6EE9-4A6B-90B5-0A7150EC1FD1}"/>
                  </a:ext>
                </a:extLst>
              </p:cNvPr>
              <p:cNvSpPr/>
              <p:nvPr/>
            </p:nvSpPr>
            <p:spPr>
              <a:xfrm>
                <a:off x="4313237" y="1816100"/>
                <a:ext cx="3606800" cy="1581150"/>
              </a:xfrm>
              <a:custGeom>
                <a:avLst/>
                <a:gdLst>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6800" h="1581150">
                    <a:moveTo>
                      <a:pt x="0" y="1562100"/>
                    </a:moveTo>
                    <a:cubicBezTo>
                      <a:pt x="2117" y="1102783"/>
                      <a:pt x="4233" y="643467"/>
                      <a:pt x="6350" y="184150"/>
                    </a:cubicBezTo>
                    <a:cubicBezTo>
                      <a:pt x="25400" y="65617"/>
                      <a:pt x="104775" y="20108"/>
                      <a:pt x="177800" y="0"/>
                    </a:cubicBezTo>
                    <a:lnTo>
                      <a:pt x="2971800" y="19050"/>
                    </a:lnTo>
                    <a:cubicBezTo>
                      <a:pt x="3083983" y="13758"/>
                      <a:pt x="3132667" y="116417"/>
                      <a:pt x="3136900" y="184150"/>
                    </a:cubicBezTo>
                    <a:lnTo>
                      <a:pt x="3155950" y="1581150"/>
                    </a:lnTo>
                    <a:lnTo>
                      <a:pt x="3606800" y="1574800"/>
                    </a:lnTo>
                  </a:path>
                </a:pathLst>
              </a:custGeom>
              <a:ln>
                <a:tailEnd type="triangle"/>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IN"/>
              </a:p>
            </p:txBody>
          </p:sp>
          <p:sp>
            <p:nvSpPr>
              <p:cNvPr id="16" name="Freeform: Shape 22">
                <a:extLst>
                  <a:ext uri="{FF2B5EF4-FFF2-40B4-BE49-F238E27FC236}">
                    <a16:creationId xmlns:a16="http://schemas.microsoft.com/office/drawing/2014/main" id="{19FC9A9C-B1A6-4945-AD85-BCB7F75C9647}"/>
                  </a:ext>
                </a:extLst>
              </p:cNvPr>
              <p:cNvSpPr/>
              <p:nvPr/>
            </p:nvSpPr>
            <p:spPr>
              <a:xfrm flipV="1">
                <a:off x="4310062" y="3578225"/>
                <a:ext cx="3155950" cy="1581150"/>
              </a:xfrm>
              <a:custGeom>
                <a:avLst/>
                <a:gdLst>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155950"/>
                  <a:gd name="connsiteY0" fmla="*/ 1562100 h 1581150"/>
                  <a:gd name="connsiteX1" fmla="*/ 6350 w 3155950"/>
                  <a:gd name="connsiteY1" fmla="*/ 184150 h 1581150"/>
                  <a:gd name="connsiteX2" fmla="*/ 177800 w 3155950"/>
                  <a:gd name="connsiteY2" fmla="*/ 0 h 1581150"/>
                  <a:gd name="connsiteX3" fmla="*/ 2971800 w 3155950"/>
                  <a:gd name="connsiteY3" fmla="*/ 19050 h 1581150"/>
                  <a:gd name="connsiteX4" fmla="*/ 3136900 w 3155950"/>
                  <a:gd name="connsiteY4" fmla="*/ 184150 h 1581150"/>
                  <a:gd name="connsiteX5" fmla="*/ 3155950 w 3155950"/>
                  <a:gd name="connsiteY5" fmla="*/ 1581150 h 158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55950" h="1581150">
                    <a:moveTo>
                      <a:pt x="0" y="1562100"/>
                    </a:moveTo>
                    <a:cubicBezTo>
                      <a:pt x="2117" y="1102783"/>
                      <a:pt x="4233" y="643467"/>
                      <a:pt x="6350" y="184150"/>
                    </a:cubicBezTo>
                    <a:cubicBezTo>
                      <a:pt x="25400" y="65617"/>
                      <a:pt x="104775" y="20108"/>
                      <a:pt x="177800" y="0"/>
                    </a:cubicBezTo>
                    <a:lnTo>
                      <a:pt x="2971800" y="19050"/>
                    </a:lnTo>
                    <a:cubicBezTo>
                      <a:pt x="3083983" y="13758"/>
                      <a:pt x="3132667" y="116417"/>
                      <a:pt x="3136900" y="184150"/>
                    </a:cubicBezTo>
                    <a:lnTo>
                      <a:pt x="3155950" y="1581150"/>
                    </a:lnTo>
                  </a:path>
                </a:pathLst>
              </a:custGeom>
              <a:ln>
                <a:tailEnd type="none"/>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IN"/>
              </a:p>
            </p:txBody>
          </p:sp>
          <p:sp>
            <p:nvSpPr>
              <p:cNvPr id="17" name="Rectangle: Rounded Corners 17">
                <a:extLst>
                  <a:ext uri="{FF2B5EF4-FFF2-40B4-BE49-F238E27FC236}">
                    <a16:creationId xmlns:a16="http://schemas.microsoft.com/office/drawing/2014/main" id="{06F2B8BF-7BBB-4A9B-8F3B-C4692E76546B}"/>
                  </a:ext>
                </a:extLst>
              </p:cNvPr>
              <p:cNvSpPr/>
              <p:nvPr/>
            </p:nvSpPr>
            <p:spPr>
              <a:xfrm>
                <a:off x="4553321" y="2034132"/>
                <a:ext cx="2642816" cy="2907210"/>
              </a:xfrm>
              <a:prstGeom prst="roundRect">
                <a:avLst>
                  <a:gd name="adj" fmla="val 3647"/>
                </a:avLst>
              </a:prstGeom>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IN"/>
              </a:p>
            </p:txBody>
          </p:sp>
        </p:grpSp>
        <p:grpSp>
          <p:nvGrpSpPr>
            <p:cNvPr id="9" name="Group 8">
              <a:extLst>
                <a:ext uri="{FF2B5EF4-FFF2-40B4-BE49-F238E27FC236}">
                  <a16:creationId xmlns:a16="http://schemas.microsoft.com/office/drawing/2014/main" id="{40F46AC6-3327-438D-9AC8-6DD59A2DA6B9}"/>
                </a:ext>
              </a:extLst>
            </p:cNvPr>
            <p:cNvGrpSpPr/>
            <p:nvPr/>
          </p:nvGrpSpPr>
          <p:grpSpPr>
            <a:xfrm>
              <a:off x="8345034" y="1816100"/>
              <a:ext cx="3609975" cy="3343275"/>
              <a:chOff x="8345034" y="1816100"/>
              <a:chExt cx="3609975" cy="3343275"/>
            </a:xfrm>
          </p:grpSpPr>
          <p:sp>
            <p:nvSpPr>
              <p:cNvPr id="10" name="Freeform: Shape 29">
                <a:extLst>
                  <a:ext uri="{FF2B5EF4-FFF2-40B4-BE49-F238E27FC236}">
                    <a16:creationId xmlns:a16="http://schemas.microsoft.com/office/drawing/2014/main" id="{ADA7B654-30A0-47D1-94F3-A8423EF6438A}"/>
                  </a:ext>
                </a:extLst>
              </p:cNvPr>
              <p:cNvSpPr/>
              <p:nvPr/>
            </p:nvSpPr>
            <p:spPr>
              <a:xfrm>
                <a:off x="8348209" y="1816100"/>
                <a:ext cx="3606800" cy="1581150"/>
              </a:xfrm>
              <a:custGeom>
                <a:avLst/>
                <a:gdLst>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6800" h="1581150">
                    <a:moveTo>
                      <a:pt x="0" y="1562100"/>
                    </a:moveTo>
                    <a:cubicBezTo>
                      <a:pt x="2117" y="1102783"/>
                      <a:pt x="4233" y="643467"/>
                      <a:pt x="6350" y="184150"/>
                    </a:cubicBezTo>
                    <a:cubicBezTo>
                      <a:pt x="25400" y="65617"/>
                      <a:pt x="104775" y="20108"/>
                      <a:pt x="177800" y="0"/>
                    </a:cubicBezTo>
                    <a:lnTo>
                      <a:pt x="2971800" y="19050"/>
                    </a:lnTo>
                    <a:cubicBezTo>
                      <a:pt x="3083983" y="13758"/>
                      <a:pt x="3132667" y="116417"/>
                      <a:pt x="3136900" y="184150"/>
                    </a:cubicBezTo>
                    <a:lnTo>
                      <a:pt x="3155950" y="1581150"/>
                    </a:lnTo>
                    <a:lnTo>
                      <a:pt x="3606800" y="1574800"/>
                    </a:lnTo>
                  </a:path>
                </a:pathLst>
              </a:custGeom>
              <a:ln>
                <a:tailEnd type="triangle"/>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IN"/>
              </a:p>
            </p:txBody>
          </p:sp>
          <p:sp>
            <p:nvSpPr>
              <p:cNvPr id="11" name="Freeform: Shape 30">
                <a:extLst>
                  <a:ext uri="{FF2B5EF4-FFF2-40B4-BE49-F238E27FC236}">
                    <a16:creationId xmlns:a16="http://schemas.microsoft.com/office/drawing/2014/main" id="{1193C755-1EA7-4360-B583-167CF7E63180}"/>
                  </a:ext>
                </a:extLst>
              </p:cNvPr>
              <p:cNvSpPr/>
              <p:nvPr/>
            </p:nvSpPr>
            <p:spPr>
              <a:xfrm flipV="1">
                <a:off x="8345034" y="3578225"/>
                <a:ext cx="3155950" cy="1581150"/>
              </a:xfrm>
              <a:custGeom>
                <a:avLst/>
                <a:gdLst>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606800"/>
                  <a:gd name="connsiteY0" fmla="*/ 1562100 h 1581150"/>
                  <a:gd name="connsiteX1" fmla="*/ 6350 w 3606800"/>
                  <a:gd name="connsiteY1" fmla="*/ 184150 h 1581150"/>
                  <a:gd name="connsiteX2" fmla="*/ 177800 w 3606800"/>
                  <a:gd name="connsiteY2" fmla="*/ 0 h 1581150"/>
                  <a:gd name="connsiteX3" fmla="*/ 2971800 w 3606800"/>
                  <a:gd name="connsiteY3" fmla="*/ 19050 h 1581150"/>
                  <a:gd name="connsiteX4" fmla="*/ 3136900 w 3606800"/>
                  <a:gd name="connsiteY4" fmla="*/ 184150 h 1581150"/>
                  <a:gd name="connsiteX5" fmla="*/ 3155950 w 3606800"/>
                  <a:gd name="connsiteY5" fmla="*/ 1581150 h 1581150"/>
                  <a:gd name="connsiteX6" fmla="*/ 3606800 w 3606800"/>
                  <a:gd name="connsiteY6" fmla="*/ 1574800 h 1581150"/>
                  <a:gd name="connsiteX0" fmla="*/ 0 w 3155950"/>
                  <a:gd name="connsiteY0" fmla="*/ 1562100 h 1581150"/>
                  <a:gd name="connsiteX1" fmla="*/ 6350 w 3155950"/>
                  <a:gd name="connsiteY1" fmla="*/ 184150 h 1581150"/>
                  <a:gd name="connsiteX2" fmla="*/ 177800 w 3155950"/>
                  <a:gd name="connsiteY2" fmla="*/ 0 h 1581150"/>
                  <a:gd name="connsiteX3" fmla="*/ 2971800 w 3155950"/>
                  <a:gd name="connsiteY3" fmla="*/ 19050 h 1581150"/>
                  <a:gd name="connsiteX4" fmla="*/ 3136900 w 3155950"/>
                  <a:gd name="connsiteY4" fmla="*/ 184150 h 1581150"/>
                  <a:gd name="connsiteX5" fmla="*/ 3155950 w 3155950"/>
                  <a:gd name="connsiteY5" fmla="*/ 1581150 h 158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55950" h="1581150">
                    <a:moveTo>
                      <a:pt x="0" y="1562100"/>
                    </a:moveTo>
                    <a:cubicBezTo>
                      <a:pt x="2117" y="1102783"/>
                      <a:pt x="4233" y="643467"/>
                      <a:pt x="6350" y="184150"/>
                    </a:cubicBezTo>
                    <a:cubicBezTo>
                      <a:pt x="25400" y="65617"/>
                      <a:pt x="104775" y="20108"/>
                      <a:pt x="177800" y="0"/>
                    </a:cubicBezTo>
                    <a:lnTo>
                      <a:pt x="2971800" y="19050"/>
                    </a:lnTo>
                    <a:cubicBezTo>
                      <a:pt x="3083983" y="13758"/>
                      <a:pt x="3132667" y="116417"/>
                      <a:pt x="3136900" y="184150"/>
                    </a:cubicBezTo>
                    <a:lnTo>
                      <a:pt x="3155950" y="1581150"/>
                    </a:lnTo>
                  </a:path>
                </a:pathLst>
              </a:custGeom>
              <a:ln>
                <a:tailEnd type="none"/>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IN"/>
              </a:p>
            </p:txBody>
          </p:sp>
          <p:sp>
            <p:nvSpPr>
              <p:cNvPr id="12" name="Rectangle: Rounded Corners 25">
                <a:extLst>
                  <a:ext uri="{FF2B5EF4-FFF2-40B4-BE49-F238E27FC236}">
                    <a16:creationId xmlns:a16="http://schemas.microsoft.com/office/drawing/2014/main" id="{DB98B51F-FEF6-45F1-8E2E-FE8B076E4B3C}"/>
                  </a:ext>
                </a:extLst>
              </p:cNvPr>
              <p:cNvSpPr/>
              <p:nvPr/>
            </p:nvSpPr>
            <p:spPr>
              <a:xfrm>
                <a:off x="8588293" y="2034132"/>
                <a:ext cx="2642816" cy="2907210"/>
              </a:xfrm>
              <a:prstGeom prst="roundRect">
                <a:avLst>
                  <a:gd name="adj" fmla="val 3647"/>
                </a:avLst>
              </a:prstGeom>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IN"/>
              </a:p>
            </p:txBody>
          </p:sp>
        </p:grpSp>
      </p:grpSp>
      <p:sp>
        <p:nvSpPr>
          <p:cNvPr id="25" name="Rectangle 24"/>
          <p:cNvSpPr/>
          <p:nvPr/>
        </p:nvSpPr>
        <p:spPr>
          <a:xfrm>
            <a:off x="921346" y="2819278"/>
            <a:ext cx="2653511" cy="830997"/>
          </a:xfrm>
          <a:prstGeom prst="rect">
            <a:avLst/>
          </a:prstGeom>
        </p:spPr>
        <p:txBody>
          <a:bodyPr wrap="square">
            <a:spAutoFit/>
          </a:bodyPr>
          <a:lstStyle/>
          <a:p>
            <a:pPr algn="ctr"/>
            <a:r>
              <a:rPr lang="en-US" sz="1600" b="1" dirty="0">
                <a:latin typeface="Arial" panose="020B0604020202020204" pitchFamily="34" charset="0"/>
                <a:cs typeface="Arial" panose="020B0604020202020204" pitchFamily="34" charset="0"/>
              </a:rPr>
              <a:t>1. Importance of Monitoring and Evaluation (M&amp;E)</a:t>
            </a:r>
            <a:endParaRPr lang="en-IN" sz="1600" b="1" dirty="0">
              <a:latin typeface="Arial" panose="020B0604020202020204" pitchFamily="34" charset="0"/>
              <a:cs typeface="Arial" panose="020B0604020202020204" pitchFamily="34" charset="0"/>
            </a:endParaRPr>
          </a:p>
        </p:txBody>
      </p:sp>
      <p:sp>
        <p:nvSpPr>
          <p:cNvPr id="26" name="Rectangle 25"/>
          <p:cNvSpPr/>
          <p:nvPr/>
        </p:nvSpPr>
        <p:spPr>
          <a:xfrm>
            <a:off x="4681179" y="2929871"/>
            <a:ext cx="2910189" cy="584775"/>
          </a:xfrm>
          <a:prstGeom prst="rect">
            <a:avLst/>
          </a:prstGeom>
        </p:spPr>
        <p:txBody>
          <a:bodyPr wrap="square">
            <a:spAutoFit/>
          </a:bodyPr>
          <a:lstStyle/>
          <a:p>
            <a:pPr algn="ctr"/>
            <a:r>
              <a:rPr lang="en-US" sz="1600" b="1" dirty="0">
                <a:latin typeface="Arial" panose="020B0604020202020204" pitchFamily="34" charset="0"/>
                <a:cs typeface="Arial" panose="020B0604020202020204" pitchFamily="34" charset="0"/>
              </a:rPr>
              <a:t>2. Gaps Identified During the 2022 Attack</a:t>
            </a:r>
            <a:endParaRPr lang="en-IN" sz="1600" b="1" dirty="0">
              <a:latin typeface="Arial" panose="020B0604020202020204" pitchFamily="34" charset="0"/>
              <a:cs typeface="Arial" panose="020B0604020202020204" pitchFamily="34" charset="0"/>
            </a:endParaRPr>
          </a:p>
        </p:txBody>
      </p:sp>
      <p:sp>
        <p:nvSpPr>
          <p:cNvPr id="27" name="Rectangle 26"/>
          <p:cNvSpPr/>
          <p:nvPr/>
        </p:nvSpPr>
        <p:spPr>
          <a:xfrm>
            <a:off x="8550445" y="2894976"/>
            <a:ext cx="2910189" cy="584775"/>
          </a:xfrm>
          <a:prstGeom prst="rect">
            <a:avLst/>
          </a:prstGeom>
        </p:spPr>
        <p:txBody>
          <a:bodyPr wrap="square">
            <a:spAutoFit/>
          </a:bodyPr>
          <a:lstStyle/>
          <a:p>
            <a:pPr algn="ctr"/>
            <a:r>
              <a:rPr lang="en-US" sz="1600" b="1" dirty="0">
                <a:latin typeface="Arial" panose="020B0604020202020204" pitchFamily="34" charset="0"/>
                <a:cs typeface="Arial" panose="020B0604020202020204" pitchFamily="34" charset="0"/>
              </a:rPr>
              <a:t>3. Strengthening M&amp;E Systems</a:t>
            </a:r>
            <a:endParaRPr lang="en-IN" sz="1600" b="1" dirty="0">
              <a:latin typeface="Arial" panose="020B0604020202020204" pitchFamily="34" charset="0"/>
              <a:cs typeface="Arial" panose="020B0604020202020204" pitchFamily="34" charset="0"/>
            </a:endParaRPr>
          </a:p>
        </p:txBody>
      </p:sp>
      <p:sp>
        <p:nvSpPr>
          <p:cNvPr id="31" name="Rectangle 30"/>
          <p:cNvSpPr/>
          <p:nvPr/>
        </p:nvSpPr>
        <p:spPr>
          <a:xfrm>
            <a:off x="4769362" y="3650275"/>
            <a:ext cx="2733822" cy="2031325"/>
          </a:xfrm>
          <a:prstGeom prst="rect">
            <a:avLst/>
          </a:prstGeom>
        </p:spPr>
        <p:txBody>
          <a:bodyPr wrap="square">
            <a:spAutoFit/>
          </a:bodyPr>
          <a:lstStyle/>
          <a:p>
            <a:pPr algn="just"/>
            <a:r>
              <a:rPr lang="en-US" sz="1400" dirty="0">
                <a:solidFill>
                  <a:schemeClr val="bg1"/>
                </a:solidFill>
                <a:latin typeface="Arial" panose="020B0604020202020204" pitchFamily="34" charset="0"/>
                <a:cs typeface="Arial" panose="020B0604020202020204" pitchFamily="34" charset="0"/>
              </a:rPr>
              <a:t>Limited monitoring delayed ransomware detection (Milmo, 2022).</a:t>
            </a:r>
          </a:p>
          <a:p>
            <a:pPr algn="just"/>
            <a:r>
              <a:rPr lang="en-US" sz="1400" dirty="0">
                <a:solidFill>
                  <a:schemeClr val="bg1"/>
                </a:solidFill>
                <a:latin typeface="Arial" panose="020B0604020202020204" pitchFamily="34" charset="0"/>
                <a:cs typeface="Arial" panose="020B0604020202020204" pitchFamily="34" charset="0"/>
              </a:rPr>
              <a:t>Lack of real-time surveillance led to fragmented responses (NHS England, 2022</a:t>
            </a:r>
            <a:r>
              <a:rPr lang="en-US" sz="1400" dirty="0" smtClean="0">
                <a:solidFill>
                  <a:schemeClr val="bg1"/>
                </a:solidFill>
                <a:latin typeface="Arial" panose="020B0604020202020204" pitchFamily="34" charset="0"/>
                <a:cs typeface="Arial" panose="020B0604020202020204" pitchFamily="34" charset="0"/>
              </a:rPr>
              <a:t>).</a:t>
            </a:r>
            <a:endParaRPr lang="en-US" sz="1400" dirty="0">
              <a:solidFill>
                <a:schemeClr val="bg1"/>
              </a:solidFill>
              <a:latin typeface="Arial" panose="020B0604020202020204" pitchFamily="34" charset="0"/>
              <a:cs typeface="Arial" panose="020B0604020202020204" pitchFamily="34" charset="0"/>
            </a:endParaRPr>
          </a:p>
          <a:p>
            <a:pPr algn="just"/>
            <a:r>
              <a:rPr lang="en-US" sz="1400" dirty="0">
                <a:solidFill>
                  <a:schemeClr val="bg1"/>
                </a:solidFill>
                <a:latin typeface="Arial" panose="020B0604020202020204" pitchFamily="34" charset="0"/>
                <a:cs typeface="Arial" panose="020B0604020202020204" pitchFamily="34" charset="0"/>
              </a:rPr>
              <a:t>Inadequate auditing and reporting hindered recovery efforts (NHS Digital, 2022).</a:t>
            </a:r>
          </a:p>
        </p:txBody>
      </p:sp>
      <p:sp>
        <p:nvSpPr>
          <p:cNvPr id="32" name="Rectangle 31"/>
          <p:cNvSpPr/>
          <p:nvPr/>
        </p:nvSpPr>
        <p:spPr>
          <a:xfrm>
            <a:off x="1026526" y="3804229"/>
            <a:ext cx="2548332" cy="1600438"/>
          </a:xfrm>
          <a:prstGeom prst="rect">
            <a:avLst/>
          </a:prstGeom>
        </p:spPr>
        <p:txBody>
          <a:bodyPr wrap="square">
            <a:spAutoFit/>
          </a:bodyPr>
          <a:lstStyle/>
          <a:p>
            <a:pPr algn="just"/>
            <a:r>
              <a:rPr lang="en-US" sz="1400" dirty="0">
                <a:solidFill>
                  <a:schemeClr val="bg1"/>
                </a:solidFill>
                <a:latin typeface="Arial" panose="020B0604020202020204" pitchFamily="34" charset="0"/>
                <a:cs typeface="Arial" panose="020B0604020202020204" pitchFamily="34" charset="0"/>
              </a:rPr>
              <a:t>Ensures </a:t>
            </a:r>
            <a:r>
              <a:rPr lang="en-US" sz="1400" dirty="0" smtClean="0">
                <a:solidFill>
                  <a:schemeClr val="bg1"/>
                </a:solidFill>
                <a:latin typeface="Arial" panose="020B0604020202020204" pitchFamily="34" charset="0"/>
                <a:cs typeface="Arial" panose="020B0604020202020204" pitchFamily="34" charset="0"/>
              </a:rPr>
              <a:t>continuous </a:t>
            </a:r>
          </a:p>
          <a:p>
            <a:pPr algn="just"/>
            <a:r>
              <a:rPr lang="en-US" sz="1400" dirty="0" smtClean="0">
                <a:solidFill>
                  <a:schemeClr val="bg1"/>
                </a:solidFill>
                <a:latin typeface="Arial" panose="020B0604020202020204" pitchFamily="34" charset="0"/>
                <a:cs typeface="Arial" panose="020B0604020202020204" pitchFamily="34" charset="0"/>
              </a:rPr>
              <a:t>improvement and</a:t>
            </a:r>
          </a:p>
          <a:p>
            <a:pPr algn="just"/>
            <a:r>
              <a:rPr lang="en-US" sz="1400" dirty="0" smtClean="0">
                <a:solidFill>
                  <a:schemeClr val="bg1"/>
                </a:solidFill>
                <a:latin typeface="Arial" panose="020B0604020202020204" pitchFamily="34" charset="0"/>
                <a:cs typeface="Arial" panose="020B0604020202020204" pitchFamily="34" charset="0"/>
              </a:rPr>
              <a:t>accountability </a:t>
            </a:r>
            <a:r>
              <a:rPr lang="en-US" sz="1400" dirty="0">
                <a:solidFill>
                  <a:schemeClr val="bg1"/>
                </a:solidFill>
                <a:latin typeface="Arial" panose="020B0604020202020204" pitchFamily="34" charset="0"/>
                <a:cs typeface="Arial" panose="020B0604020202020204" pitchFamily="34" charset="0"/>
              </a:rPr>
              <a:t>in </a:t>
            </a:r>
            <a:r>
              <a:rPr lang="en-US" sz="1400" dirty="0" smtClean="0">
                <a:solidFill>
                  <a:schemeClr val="bg1"/>
                </a:solidFill>
                <a:latin typeface="Arial" panose="020B0604020202020204" pitchFamily="34" charset="0"/>
                <a:cs typeface="Arial" panose="020B0604020202020204" pitchFamily="34" charset="0"/>
              </a:rPr>
              <a:t>healthcare </a:t>
            </a:r>
          </a:p>
          <a:p>
            <a:pPr algn="just"/>
            <a:r>
              <a:rPr lang="en-US" sz="1400" dirty="0" smtClean="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(Hasegawa et al., 2024).</a:t>
            </a:r>
          </a:p>
          <a:p>
            <a:pPr algn="just"/>
            <a:r>
              <a:rPr lang="en-US" sz="1400" dirty="0">
                <a:solidFill>
                  <a:schemeClr val="bg1"/>
                </a:solidFill>
                <a:latin typeface="Arial" panose="020B0604020202020204" pitchFamily="34" charset="0"/>
                <a:cs typeface="Arial" panose="020B0604020202020204" pitchFamily="34" charset="0"/>
              </a:rPr>
              <a:t>Identifies weaknesses </a:t>
            </a:r>
            <a:r>
              <a:rPr lang="en-US" sz="1400" dirty="0" smtClean="0">
                <a:solidFill>
                  <a:schemeClr val="bg1"/>
                </a:solidFill>
                <a:latin typeface="Arial" panose="020B0604020202020204" pitchFamily="34" charset="0"/>
                <a:cs typeface="Arial" panose="020B0604020202020204" pitchFamily="34" charset="0"/>
              </a:rPr>
              <a:t>and</a:t>
            </a:r>
          </a:p>
          <a:p>
            <a:pPr algn="just"/>
            <a:r>
              <a:rPr lang="en-US" sz="1400" dirty="0" smtClean="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measures effectiveness </a:t>
            </a:r>
            <a:r>
              <a:rPr lang="en-US" sz="1400" dirty="0" smtClean="0">
                <a:solidFill>
                  <a:schemeClr val="bg1"/>
                </a:solidFill>
                <a:latin typeface="Arial" panose="020B0604020202020204" pitchFamily="34" charset="0"/>
                <a:cs typeface="Arial" panose="020B0604020202020204" pitchFamily="34" charset="0"/>
              </a:rPr>
              <a:t>of</a:t>
            </a:r>
          </a:p>
          <a:p>
            <a:pPr algn="just"/>
            <a:r>
              <a:rPr lang="en-US" sz="1400" dirty="0" smtClean="0">
                <a:solidFill>
                  <a:schemeClr val="bg1"/>
                </a:solidFill>
                <a:latin typeface="Arial" panose="020B0604020202020204" pitchFamily="34" charset="0"/>
                <a:cs typeface="Arial" panose="020B0604020202020204" pitchFamily="34" charset="0"/>
              </a:rPr>
              <a:t>cybersecurity </a:t>
            </a:r>
            <a:r>
              <a:rPr lang="en-US" sz="1400" dirty="0">
                <a:solidFill>
                  <a:schemeClr val="bg1"/>
                </a:solidFill>
                <a:latin typeface="Arial" panose="020B0604020202020204" pitchFamily="34" charset="0"/>
                <a:cs typeface="Arial" panose="020B0604020202020204" pitchFamily="34" charset="0"/>
              </a:rPr>
              <a:t>systems.</a:t>
            </a:r>
          </a:p>
        </p:txBody>
      </p:sp>
      <p:sp>
        <p:nvSpPr>
          <p:cNvPr id="33" name="Rectangle 32"/>
          <p:cNvSpPr/>
          <p:nvPr/>
        </p:nvSpPr>
        <p:spPr>
          <a:xfrm>
            <a:off x="8710746" y="3639452"/>
            <a:ext cx="2576523" cy="1815882"/>
          </a:xfrm>
          <a:prstGeom prst="rect">
            <a:avLst/>
          </a:prstGeom>
        </p:spPr>
        <p:txBody>
          <a:bodyPr wrap="square">
            <a:spAutoFit/>
          </a:bodyPr>
          <a:lstStyle/>
          <a:p>
            <a:pPr algn="just"/>
            <a:r>
              <a:rPr lang="en-IN" sz="1400" dirty="0" smtClean="0">
                <a:solidFill>
                  <a:schemeClr val="bg1"/>
                </a:solidFill>
                <a:latin typeface="Arial" panose="020B0604020202020204" pitchFamily="34" charset="0"/>
                <a:cs typeface="Arial" panose="020B0604020202020204" pitchFamily="34" charset="0"/>
              </a:rPr>
              <a:t>Regular </a:t>
            </a:r>
            <a:r>
              <a:rPr lang="en-IN" sz="1400" dirty="0">
                <a:solidFill>
                  <a:schemeClr val="bg1"/>
                </a:solidFill>
                <a:latin typeface="Arial" panose="020B0604020202020204" pitchFamily="34" charset="0"/>
                <a:cs typeface="Arial" panose="020B0604020202020204" pitchFamily="34" charset="0"/>
              </a:rPr>
              <a:t>audits and feedback promote system resilience (Care Quality Commission, 2023</a:t>
            </a:r>
            <a:r>
              <a:rPr lang="en-IN" sz="1400" dirty="0" smtClean="0">
                <a:solidFill>
                  <a:schemeClr val="bg1"/>
                </a:solidFill>
                <a:latin typeface="Arial" panose="020B0604020202020204" pitchFamily="34" charset="0"/>
                <a:cs typeface="Arial" panose="020B0604020202020204" pitchFamily="34" charset="0"/>
              </a:rPr>
              <a:t>).</a:t>
            </a:r>
          </a:p>
          <a:p>
            <a:pPr algn="just"/>
            <a:r>
              <a:rPr lang="en-IN" sz="1400" dirty="0" smtClean="0">
                <a:solidFill>
                  <a:schemeClr val="bg1"/>
                </a:solidFill>
                <a:latin typeface="Arial" panose="020B0604020202020204" pitchFamily="34" charset="0"/>
                <a:cs typeface="Arial" panose="020B0604020202020204" pitchFamily="34" charset="0"/>
              </a:rPr>
              <a:t>Integrating </a:t>
            </a:r>
            <a:r>
              <a:rPr lang="en-IN" sz="1400" dirty="0">
                <a:solidFill>
                  <a:schemeClr val="bg1"/>
                </a:solidFill>
                <a:latin typeface="Arial" panose="020B0604020202020204" pitchFamily="34" charset="0"/>
                <a:cs typeface="Arial" panose="020B0604020202020204" pitchFamily="34" charset="0"/>
              </a:rPr>
              <a:t>M&amp;E into QA frameworks enhances cyber preparedness (Hasegawa et al., 2024).</a:t>
            </a:r>
          </a:p>
        </p:txBody>
      </p:sp>
    </p:spTree>
    <p:extLst>
      <p:ext uri="{BB962C8B-B14F-4D97-AF65-F5344CB8AC3E}">
        <p14:creationId xmlns:p14="http://schemas.microsoft.com/office/powerpoint/2010/main" val="2770886688"/>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4" presetClass="entr" presetSubtype="16" fill="hold" grpId="0" nodeType="clickEffect">
                                  <p:stCondLst>
                                    <p:cond delay="0"/>
                                  </p:stCondLst>
                                  <p:childTnLst>
                                    <p:set>
                                      <p:cBhvr>
                                        <p:cTn id="18" dur="1" fill="hold">
                                          <p:stCondLst>
                                            <p:cond delay="0"/>
                                          </p:stCondLst>
                                        </p:cTn>
                                        <p:tgtEl>
                                          <p:spTgt spid="25"/>
                                        </p:tgtEl>
                                        <p:attrNameLst>
                                          <p:attrName>style.visibility</p:attrName>
                                        </p:attrNameLst>
                                      </p:cBhvr>
                                      <p:to>
                                        <p:strVal val="visible"/>
                                      </p:to>
                                    </p:set>
                                    <p:animEffect transition="in" filter="box(in)">
                                      <p:cBhvr>
                                        <p:cTn id="19" dur="2000"/>
                                        <p:tgtEl>
                                          <p:spTgt spid="25"/>
                                        </p:tgtEl>
                                      </p:cBhvr>
                                    </p:animEffect>
                                  </p:childTnLst>
                                </p:cTn>
                              </p:par>
                              <p:par>
                                <p:cTn id="20" presetID="4" presetClass="entr" presetSubtype="16" fill="hold" grpId="0" nodeType="withEffect">
                                  <p:stCondLst>
                                    <p:cond delay="0"/>
                                  </p:stCondLst>
                                  <p:childTnLst>
                                    <p:set>
                                      <p:cBhvr>
                                        <p:cTn id="21" dur="1" fill="hold">
                                          <p:stCondLst>
                                            <p:cond delay="0"/>
                                          </p:stCondLst>
                                        </p:cTn>
                                        <p:tgtEl>
                                          <p:spTgt spid="32"/>
                                        </p:tgtEl>
                                        <p:attrNameLst>
                                          <p:attrName>style.visibility</p:attrName>
                                        </p:attrNameLst>
                                      </p:cBhvr>
                                      <p:to>
                                        <p:strVal val="visible"/>
                                      </p:to>
                                    </p:set>
                                    <p:animEffect transition="in" filter="box(in)">
                                      <p:cBhvr>
                                        <p:cTn id="22" dur="2000"/>
                                        <p:tgtEl>
                                          <p:spTgt spid="32"/>
                                        </p:tgtEl>
                                      </p:cBhvr>
                                    </p:animEffect>
                                  </p:childTnLst>
                                </p:cTn>
                              </p:par>
                              <p:par>
                                <p:cTn id="23" presetID="4" presetClass="entr" presetSubtype="16" fill="hold" grpId="0" nodeType="withEffect">
                                  <p:stCondLst>
                                    <p:cond delay="0"/>
                                  </p:stCondLst>
                                  <p:childTnLst>
                                    <p:set>
                                      <p:cBhvr>
                                        <p:cTn id="24" dur="1" fill="hold">
                                          <p:stCondLst>
                                            <p:cond delay="0"/>
                                          </p:stCondLst>
                                        </p:cTn>
                                        <p:tgtEl>
                                          <p:spTgt spid="26"/>
                                        </p:tgtEl>
                                        <p:attrNameLst>
                                          <p:attrName>style.visibility</p:attrName>
                                        </p:attrNameLst>
                                      </p:cBhvr>
                                      <p:to>
                                        <p:strVal val="visible"/>
                                      </p:to>
                                    </p:set>
                                    <p:animEffect transition="in" filter="box(in)">
                                      <p:cBhvr>
                                        <p:cTn id="25" dur="2000"/>
                                        <p:tgtEl>
                                          <p:spTgt spid="26"/>
                                        </p:tgtEl>
                                      </p:cBhvr>
                                    </p:animEffect>
                                  </p:childTnLst>
                                </p:cTn>
                              </p:par>
                              <p:par>
                                <p:cTn id="26" presetID="4" presetClass="entr" presetSubtype="16" fill="hold" grpId="0" nodeType="withEffect">
                                  <p:stCondLst>
                                    <p:cond delay="0"/>
                                  </p:stCondLst>
                                  <p:childTnLst>
                                    <p:set>
                                      <p:cBhvr>
                                        <p:cTn id="27" dur="1" fill="hold">
                                          <p:stCondLst>
                                            <p:cond delay="0"/>
                                          </p:stCondLst>
                                        </p:cTn>
                                        <p:tgtEl>
                                          <p:spTgt spid="31"/>
                                        </p:tgtEl>
                                        <p:attrNameLst>
                                          <p:attrName>style.visibility</p:attrName>
                                        </p:attrNameLst>
                                      </p:cBhvr>
                                      <p:to>
                                        <p:strVal val="visible"/>
                                      </p:to>
                                    </p:set>
                                    <p:animEffect transition="in" filter="box(in)">
                                      <p:cBhvr>
                                        <p:cTn id="28" dur="2000"/>
                                        <p:tgtEl>
                                          <p:spTgt spid="31"/>
                                        </p:tgtEl>
                                      </p:cBhvr>
                                    </p:animEffect>
                                  </p:childTnLst>
                                </p:cTn>
                              </p:par>
                              <p:par>
                                <p:cTn id="29" presetID="4" presetClass="entr" presetSubtype="16" fill="hold" grpId="0" nodeType="withEffect">
                                  <p:stCondLst>
                                    <p:cond delay="0"/>
                                  </p:stCondLst>
                                  <p:childTnLst>
                                    <p:set>
                                      <p:cBhvr>
                                        <p:cTn id="30" dur="1" fill="hold">
                                          <p:stCondLst>
                                            <p:cond delay="0"/>
                                          </p:stCondLst>
                                        </p:cTn>
                                        <p:tgtEl>
                                          <p:spTgt spid="27"/>
                                        </p:tgtEl>
                                        <p:attrNameLst>
                                          <p:attrName>style.visibility</p:attrName>
                                        </p:attrNameLst>
                                      </p:cBhvr>
                                      <p:to>
                                        <p:strVal val="visible"/>
                                      </p:to>
                                    </p:set>
                                    <p:animEffect transition="in" filter="box(in)">
                                      <p:cBhvr>
                                        <p:cTn id="31" dur="2000"/>
                                        <p:tgtEl>
                                          <p:spTgt spid="27"/>
                                        </p:tgtEl>
                                      </p:cBhvr>
                                    </p:animEffect>
                                  </p:childTnLst>
                                </p:cTn>
                              </p:par>
                              <p:par>
                                <p:cTn id="32" presetID="4" presetClass="entr" presetSubtype="16" fill="hold" grpId="0" nodeType="withEffect">
                                  <p:stCondLst>
                                    <p:cond delay="0"/>
                                  </p:stCondLst>
                                  <p:childTnLst>
                                    <p:set>
                                      <p:cBhvr>
                                        <p:cTn id="33" dur="1" fill="hold">
                                          <p:stCondLst>
                                            <p:cond delay="0"/>
                                          </p:stCondLst>
                                        </p:cTn>
                                        <p:tgtEl>
                                          <p:spTgt spid="33"/>
                                        </p:tgtEl>
                                        <p:attrNameLst>
                                          <p:attrName>style.visibility</p:attrName>
                                        </p:attrNameLst>
                                      </p:cBhvr>
                                      <p:to>
                                        <p:strVal val="visible"/>
                                      </p:to>
                                    </p:set>
                                    <p:animEffect transition="in" filter="box(in)">
                                      <p:cBhvr>
                                        <p:cTn id="34" dur="2000"/>
                                        <p:tgtEl>
                                          <p:spTgt spid="33"/>
                                        </p:tgtEl>
                                      </p:cBhvr>
                                    </p:animEffect>
                                  </p:childTnLst>
                                </p:cTn>
                              </p:par>
                              <p:par>
                                <p:cTn id="35" presetID="4" presetClass="entr" presetSubtype="16" fill="hold" nodeType="with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box(in)">
                                      <p:cBhvr>
                                        <p:cTn id="3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25" grpId="0"/>
      <p:bldP spid="26" grpId="0"/>
      <p:bldP spid="27" grpId="0"/>
      <p:bldP spid="31" grpId="0"/>
      <p:bldP spid="32" grpId="0"/>
      <p:bldP spid="3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latin typeface="Arial" panose="020B0604020202020204" pitchFamily="34" charset="0"/>
                <a:cs typeface="Arial" panose="020B0604020202020204" pitchFamily="34" charset="0"/>
              </a:rPr>
              <a:t>SIX SIGMA (THEORETICAL CONCEPT AND EVIDENCE</a:t>
            </a:r>
            <a:r>
              <a:rPr lang="en-US" sz="2800" b="1" dirty="0" smtClean="0">
                <a:latin typeface="Arial" panose="020B0604020202020204" pitchFamily="34" charset="0"/>
                <a:cs typeface="Arial" panose="020B0604020202020204" pitchFamily="34" charset="0"/>
              </a:rPr>
              <a:t>)</a:t>
            </a:r>
            <a:endParaRPr lang="en-IN" sz="2800" b="1" dirty="0">
              <a:latin typeface="Arial" panose="020B0604020202020204" pitchFamily="34" charset="0"/>
              <a:cs typeface="Arial" panose="020B0604020202020204" pitchFamily="34" charset="0"/>
            </a:endParaRPr>
          </a:p>
        </p:txBody>
      </p:sp>
      <p:sp>
        <p:nvSpPr>
          <p:cNvPr id="5" name="Rectangle 4"/>
          <p:cNvSpPr/>
          <p:nvPr/>
        </p:nvSpPr>
        <p:spPr>
          <a:xfrm>
            <a:off x="431409" y="1411248"/>
            <a:ext cx="7348025" cy="5355312"/>
          </a:xfrm>
          <a:prstGeom prst="rect">
            <a:avLst/>
          </a:prstGeom>
        </p:spPr>
        <p:txBody>
          <a:bodyPr wrap="square">
            <a:spAutoFit/>
          </a:bodyPr>
          <a:lstStyle/>
          <a:p>
            <a:r>
              <a:rPr lang="en-US" sz="1600" b="1" dirty="0">
                <a:latin typeface="Arial" panose="020B0604020202020204" pitchFamily="34" charset="0"/>
                <a:cs typeface="Arial" panose="020B0604020202020204" pitchFamily="34" charset="0"/>
              </a:rPr>
              <a:t>Theoretical Concept : </a:t>
            </a:r>
          </a:p>
          <a:p>
            <a:r>
              <a:rPr lang="en-US" sz="1600" dirty="0">
                <a:latin typeface="Arial" panose="020B0604020202020204" pitchFamily="34" charset="0"/>
                <a:cs typeface="Arial" panose="020B0604020202020204" pitchFamily="34" charset="0"/>
              </a:rPr>
              <a:t>Six Sigma, first presented at </a:t>
            </a:r>
            <a:r>
              <a:rPr lang="en-US" sz="1600" dirty="0" err="1">
                <a:latin typeface="Arial" panose="020B0604020202020204" pitchFamily="34" charset="0"/>
                <a:cs typeface="Arial" panose="020B0604020202020204" pitchFamily="34" charset="0"/>
              </a:rPr>
              <a:t>Motrola</a:t>
            </a:r>
            <a:r>
              <a:rPr lang="en-US" sz="1600" dirty="0">
                <a:latin typeface="Arial" panose="020B0604020202020204" pitchFamily="34" charset="0"/>
                <a:cs typeface="Arial" panose="020B0604020202020204" pitchFamily="34" charset="0"/>
              </a:rPr>
              <a:t> and then </a:t>
            </a:r>
            <a:r>
              <a:rPr lang="en-US" sz="1600" dirty="0" smtClean="0">
                <a:latin typeface="Arial" panose="020B0604020202020204" pitchFamily="34" charset="0"/>
                <a:cs typeface="Arial" panose="020B0604020202020204" pitchFamily="34" charset="0"/>
              </a:rPr>
              <a:t>implemented </a:t>
            </a:r>
            <a:r>
              <a:rPr lang="en-US" sz="1600" dirty="0">
                <a:latin typeface="Arial" panose="020B0604020202020204" pitchFamily="34" charset="0"/>
                <a:cs typeface="Arial" panose="020B0604020202020204" pitchFamily="34" charset="0"/>
              </a:rPr>
              <a:t>in healthcare, is a data driven, process improvement methodology that employs the DMAIC Framework – Define, Analyse, Improve, and Control to reduce variation and flaws in service delivery (Rodgers et al. 2019).</a:t>
            </a:r>
          </a:p>
          <a:p>
            <a:r>
              <a:rPr lang="en-US" sz="1600" b="1" dirty="0">
                <a:latin typeface="Arial" panose="020B0604020202020204" pitchFamily="34" charset="0"/>
                <a:cs typeface="Arial" panose="020B0604020202020204" pitchFamily="34" charset="0"/>
              </a:rPr>
              <a:t>Evidence from Research Studies: </a:t>
            </a:r>
          </a:p>
          <a:p>
            <a:r>
              <a:rPr lang="en-US" sz="1600" dirty="0">
                <a:latin typeface="Arial" panose="020B0604020202020204" pitchFamily="34" charset="0"/>
                <a:cs typeface="Arial" panose="020B0604020202020204" pitchFamily="34" charset="0"/>
              </a:rPr>
              <a:t>Empirical studies show that applying Six Sigma in healthcare can significantly improve hospital operational efficiency and reduce medical or administrative </a:t>
            </a:r>
            <a:r>
              <a:rPr lang="en-US" sz="1600" dirty="0" err="1">
                <a:latin typeface="Arial" panose="020B0604020202020204" pitchFamily="34" charset="0"/>
                <a:cs typeface="Arial" panose="020B0604020202020204" pitchFamily="34" charset="0"/>
              </a:rPr>
              <a:t>errors.For</a:t>
            </a:r>
            <a:r>
              <a:rPr lang="en-US" sz="1600" dirty="0">
                <a:latin typeface="Arial" panose="020B0604020202020204" pitchFamily="34" charset="0"/>
                <a:cs typeface="Arial" panose="020B0604020202020204" pitchFamily="34" charset="0"/>
              </a:rPr>
              <a:t> example, systematic reviews report up to 40 percent improvement in workflow efficiency and measurable gains in patient-safety outcomes following structured Six Sigma projects (Rodgers et al. 2019).</a:t>
            </a:r>
          </a:p>
          <a:p>
            <a:r>
              <a:rPr lang="en-US" sz="1600" b="1" dirty="0" err="1">
                <a:latin typeface="Arial" panose="020B0604020202020204" pitchFamily="34" charset="0"/>
                <a:cs typeface="Arial" panose="020B0604020202020204" pitchFamily="34" charset="0"/>
              </a:rPr>
              <a:t>Organisational</a:t>
            </a:r>
            <a:r>
              <a:rPr lang="en-US" sz="1600" b="1" dirty="0">
                <a:latin typeface="Arial" panose="020B0604020202020204" pitchFamily="34" charset="0"/>
                <a:cs typeface="Arial" panose="020B0604020202020204" pitchFamily="34" charset="0"/>
              </a:rPr>
              <a:t> Example: </a:t>
            </a:r>
          </a:p>
          <a:p>
            <a:r>
              <a:rPr lang="en-US" sz="1600" dirty="0">
                <a:latin typeface="Arial" panose="020B0604020202020204" pitchFamily="34" charset="0"/>
                <a:cs typeface="Arial" panose="020B0604020202020204" pitchFamily="34" charset="0"/>
              </a:rPr>
              <a:t>A study of UK hospitals found that adopting Six Sigma and Lean principles led to improved administrative efficiency and faster response times in service processes (</a:t>
            </a:r>
            <a:r>
              <a:rPr lang="en-US" sz="1600" dirty="0" err="1">
                <a:latin typeface="Arial" panose="020B0604020202020204" pitchFamily="34" charset="0"/>
                <a:cs typeface="Arial" panose="020B0604020202020204" pitchFamily="34" charset="0"/>
              </a:rPr>
              <a:t>Laureani</a:t>
            </a:r>
            <a:r>
              <a:rPr lang="en-US" sz="1600" dirty="0">
                <a:latin typeface="Arial" panose="020B0604020202020204" pitchFamily="34" charset="0"/>
                <a:cs typeface="Arial" panose="020B0604020202020204" pitchFamily="34" charset="0"/>
              </a:rPr>
              <a:t> and Antony, 2017).This approach supports the NHS’s goal of using data-based decision-making to enhance digital reliability and patient experience.</a:t>
            </a:r>
          </a:p>
          <a:p>
            <a:r>
              <a:rPr lang="en-US" sz="1600" b="1" dirty="0">
                <a:latin typeface="Arial" panose="020B0604020202020204" pitchFamily="34" charset="0"/>
                <a:cs typeface="Arial" panose="020B0604020202020204" pitchFamily="34" charset="0"/>
              </a:rPr>
              <a:t>Application to NHS Cyberattack: </a:t>
            </a:r>
          </a:p>
          <a:p>
            <a:r>
              <a:rPr lang="en-US" sz="1600" dirty="0">
                <a:latin typeface="Arial" panose="020B0604020202020204" pitchFamily="34" charset="0"/>
                <a:cs typeface="Arial" panose="020B0604020202020204" pitchFamily="34" charset="0"/>
              </a:rPr>
              <a:t>Applying Six Sigma after a cyber incident can identify root causes of IT-process failures, enhance response procedures, and </a:t>
            </a:r>
            <a:r>
              <a:rPr lang="en-US" sz="1600" dirty="0" err="1">
                <a:latin typeface="Arial" panose="020B0604020202020204" pitchFamily="34" charset="0"/>
                <a:cs typeface="Arial" panose="020B0604020202020204" pitchFamily="34" charset="0"/>
              </a:rPr>
              <a:t>standardise</a:t>
            </a:r>
            <a:r>
              <a:rPr lang="en-US" sz="1600" dirty="0">
                <a:latin typeface="Arial" panose="020B0604020202020204" pitchFamily="34" charset="0"/>
                <a:cs typeface="Arial" panose="020B0604020202020204" pitchFamily="34" charset="0"/>
              </a:rPr>
              <a:t> recovery protocols for stronger digital resilience (He et al., 2021).</a:t>
            </a:r>
          </a:p>
        </p:txBody>
      </p:sp>
      <p:pic>
        <p:nvPicPr>
          <p:cNvPr id="6" name="Picture 5"/>
          <p:cNvPicPr>
            <a:picLocks noChangeAspect="1"/>
          </p:cNvPicPr>
          <p:nvPr/>
        </p:nvPicPr>
        <p:blipFill>
          <a:blip r:embed="rId2"/>
          <a:stretch>
            <a:fillRect/>
          </a:stretch>
        </p:blipFill>
        <p:spPr>
          <a:xfrm>
            <a:off x="7932463" y="1789032"/>
            <a:ext cx="3823439" cy="2850571"/>
          </a:xfrm>
          <a:prstGeom prst="rect">
            <a:avLst/>
          </a:prstGeom>
        </p:spPr>
      </p:pic>
      <p:sp>
        <p:nvSpPr>
          <p:cNvPr id="7" name="Rectangle 6"/>
          <p:cNvSpPr/>
          <p:nvPr/>
        </p:nvSpPr>
        <p:spPr>
          <a:xfrm>
            <a:off x="8458703" y="4780280"/>
            <a:ext cx="4412565" cy="584775"/>
          </a:xfrm>
          <a:prstGeom prst="rect">
            <a:avLst/>
          </a:prstGeom>
        </p:spPr>
        <p:txBody>
          <a:bodyPr wrap="square">
            <a:spAutoFit/>
          </a:bodyPr>
          <a:lstStyle/>
          <a:p>
            <a:r>
              <a:rPr lang="en-IN" dirty="0">
                <a:latin typeface="Arial" panose="020B0604020202020204" pitchFamily="34" charset="0"/>
                <a:cs typeface="Arial" panose="020B0604020202020204" pitchFamily="34" charset="0"/>
              </a:rPr>
              <a:t>Figure 4: Six sigma</a:t>
            </a:r>
          </a:p>
          <a:p>
            <a:r>
              <a:rPr lang="en-IN" sz="1400" dirty="0">
                <a:latin typeface="Arial" panose="020B0604020202020204" pitchFamily="34" charset="0"/>
                <a:cs typeface="Arial" panose="020B0604020202020204" pitchFamily="34" charset="0"/>
              </a:rPr>
              <a:t>(Source: As per information of </a:t>
            </a:r>
            <a:r>
              <a:rPr lang="en-IN" sz="1400" dirty="0" err="1">
                <a:latin typeface="Arial" panose="020B0604020202020204" pitchFamily="34" charset="0"/>
                <a:cs typeface="Arial" panose="020B0604020202020204" pitchFamily="34" charset="0"/>
              </a:rPr>
              <a:t>Pranata</a:t>
            </a:r>
            <a:r>
              <a:rPr lang="en-IN" sz="1400" dirty="0">
                <a:latin typeface="Arial" panose="020B0604020202020204" pitchFamily="34" charset="0"/>
                <a:cs typeface="Arial" panose="020B0604020202020204" pitchFamily="34" charset="0"/>
              </a:rPr>
              <a:t>, 2024)</a:t>
            </a:r>
          </a:p>
        </p:txBody>
      </p:sp>
    </p:spTree>
    <p:extLst>
      <p:ext uri="{BB962C8B-B14F-4D97-AF65-F5344CB8AC3E}">
        <p14:creationId xmlns:p14="http://schemas.microsoft.com/office/powerpoint/2010/main" val="1052956571"/>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528"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anim calcmode="lin" valueType="num">
                                      <p:cBhvr>
                                        <p:cTn id="10" dur="500" fill="hold"/>
                                        <p:tgtEl>
                                          <p:spTgt spid="6"/>
                                        </p:tgtEl>
                                        <p:attrNameLst>
                                          <p:attrName>ppt_x</p:attrName>
                                        </p:attrNameLst>
                                      </p:cBhvr>
                                      <p:tavLst>
                                        <p:tav tm="0">
                                          <p:val>
                                            <p:fltVal val="0.5"/>
                                          </p:val>
                                        </p:tav>
                                        <p:tav tm="100000">
                                          <p:val>
                                            <p:strVal val="#ppt_x"/>
                                          </p:val>
                                        </p:tav>
                                      </p:tavLst>
                                    </p:anim>
                                    <p:anim calcmode="lin" valueType="num">
                                      <p:cBhvr>
                                        <p:cTn id="11" dur="500" fill="hold"/>
                                        <p:tgtEl>
                                          <p:spTgt spid="6"/>
                                        </p:tgtEl>
                                        <p:attrNameLst>
                                          <p:attrName>ppt_y</p:attrName>
                                        </p:attrNameLst>
                                      </p:cBhvr>
                                      <p:tavLst>
                                        <p:tav tm="0">
                                          <p:val>
                                            <p:fltVal val="0.5"/>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2" presetClass="entr" presetSubtype="6"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 calcmode="lin" valueType="num">
                                      <p:cBhvr additive="base">
                                        <p:cTn id="16" dur="500" fill="hold"/>
                                        <p:tgtEl>
                                          <p:spTgt spid="2"/>
                                        </p:tgtEl>
                                        <p:attrNameLst>
                                          <p:attrName>ppt_x</p:attrName>
                                        </p:attrNameLst>
                                      </p:cBhvr>
                                      <p:tavLst>
                                        <p:tav tm="0">
                                          <p:val>
                                            <p:strVal val="1+#ppt_w/2"/>
                                          </p:val>
                                        </p:tav>
                                        <p:tav tm="100000">
                                          <p:val>
                                            <p:strVal val="#ppt_x"/>
                                          </p:val>
                                        </p:tav>
                                      </p:tavLst>
                                    </p:anim>
                                    <p:anim calcmode="lin" valueType="num">
                                      <p:cBhvr additive="base">
                                        <p:cTn id="17"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31" presetClass="entr" presetSubtype="0" fill="hold"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 calcmode="lin" valueType="num">
                                      <p:cBhvr>
                                        <p:cTn id="22" dur="1000" fill="hold"/>
                                        <p:tgtEl>
                                          <p:spTgt spid="5">
                                            <p:txEl>
                                              <p:pRg st="0" end="0"/>
                                            </p:txEl>
                                          </p:spTgt>
                                        </p:tgtEl>
                                        <p:attrNameLst>
                                          <p:attrName>ppt_w</p:attrName>
                                        </p:attrNameLst>
                                      </p:cBhvr>
                                      <p:tavLst>
                                        <p:tav tm="0">
                                          <p:val>
                                            <p:fltVal val="0"/>
                                          </p:val>
                                        </p:tav>
                                        <p:tav tm="100000">
                                          <p:val>
                                            <p:strVal val="#ppt_w"/>
                                          </p:val>
                                        </p:tav>
                                      </p:tavLst>
                                    </p:anim>
                                    <p:anim calcmode="lin" valueType="num">
                                      <p:cBhvr>
                                        <p:cTn id="23" dur="1000" fill="hold"/>
                                        <p:tgtEl>
                                          <p:spTgt spid="5">
                                            <p:txEl>
                                              <p:pRg st="0" end="0"/>
                                            </p:txEl>
                                          </p:spTgt>
                                        </p:tgtEl>
                                        <p:attrNameLst>
                                          <p:attrName>ppt_h</p:attrName>
                                        </p:attrNameLst>
                                      </p:cBhvr>
                                      <p:tavLst>
                                        <p:tav tm="0">
                                          <p:val>
                                            <p:fltVal val="0"/>
                                          </p:val>
                                        </p:tav>
                                        <p:tav tm="100000">
                                          <p:val>
                                            <p:strVal val="#ppt_h"/>
                                          </p:val>
                                        </p:tav>
                                      </p:tavLst>
                                    </p:anim>
                                    <p:anim calcmode="lin" valueType="num">
                                      <p:cBhvr>
                                        <p:cTn id="24" dur="1000" fill="hold"/>
                                        <p:tgtEl>
                                          <p:spTgt spid="5">
                                            <p:txEl>
                                              <p:pRg st="0" end="0"/>
                                            </p:txEl>
                                          </p:spTgt>
                                        </p:tgtEl>
                                        <p:attrNameLst>
                                          <p:attrName>style.rotation</p:attrName>
                                        </p:attrNameLst>
                                      </p:cBhvr>
                                      <p:tavLst>
                                        <p:tav tm="0">
                                          <p:val>
                                            <p:fltVal val="90"/>
                                          </p:val>
                                        </p:tav>
                                        <p:tav tm="100000">
                                          <p:val>
                                            <p:fltVal val="0"/>
                                          </p:val>
                                        </p:tav>
                                      </p:tavLst>
                                    </p:anim>
                                    <p:animEffect transition="in" filter="fade">
                                      <p:cBhvr>
                                        <p:cTn id="25" dur="1000"/>
                                        <p:tgtEl>
                                          <p:spTgt spid="5">
                                            <p:txEl>
                                              <p:pRg st="0" end="0"/>
                                            </p:txEl>
                                          </p:spTgt>
                                        </p:tgtEl>
                                      </p:cBhvr>
                                    </p:animEffect>
                                  </p:childTnLst>
                                </p:cTn>
                              </p:par>
                              <p:par>
                                <p:cTn id="26" presetID="31" presetClass="entr" presetSubtype="0" fill="hold" nodeType="withEffect">
                                  <p:stCondLst>
                                    <p:cond delay="0"/>
                                  </p:stCondLst>
                                  <p:childTnLst>
                                    <p:set>
                                      <p:cBhvr>
                                        <p:cTn id="27" dur="1" fill="hold">
                                          <p:stCondLst>
                                            <p:cond delay="0"/>
                                          </p:stCondLst>
                                        </p:cTn>
                                        <p:tgtEl>
                                          <p:spTgt spid="5">
                                            <p:txEl>
                                              <p:pRg st="1" end="1"/>
                                            </p:txEl>
                                          </p:spTgt>
                                        </p:tgtEl>
                                        <p:attrNameLst>
                                          <p:attrName>style.visibility</p:attrName>
                                        </p:attrNameLst>
                                      </p:cBhvr>
                                      <p:to>
                                        <p:strVal val="visible"/>
                                      </p:to>
                                    </p:set>
                                    <p:anim calcmode="lin" valueType="num">
                                      <p:cBhvr>
                                        <p:cTn id="28" dur="1000" fill="hold"/>
                                        <p:tgtEl>
                                          <p:spTgt spid="5">
                                            <p:txEl>
                                              <p:pRg st="1" end="1"/>
                                            </p:txEl>
                                          </p:spTgt>
                                        </p:tgtEl>
                                        <p:attrNameLst>
                                          <p:attrName>ppt_w</p:attrName>
                                        </p:attrNameLst>
                                      </p:cBhvr>
                                      <p:tavLst>
                                        <p:tav tm="0">
                                          <p:val>
                                            <p:fltVal val="0"/>
                                          </p:val>
                                        </p:tav>
                                        <p:tav tm="100000">
                                          <p:val>
                                            <p:strVal val="#ppt_w"/>
                                          </p:val>
                                        </p:tav>
                                      </p:tavLst>
                                    </p:anim>
                                    <p:anim calcmode="lin" valueType="num">
                                      <p:cBhvr>
                                        <p:cTn id="29" dur="1000" fill="hold"/>
                                        <p:tgtEl>
                                          <p:spTgt spid="5">
                                            <p:txEl>
                                              <p:pRg st="1" end="1"/>
                                            </p:txEl>
                                          </p:spTgt>
                                        </p:tgtEl>
                                        <p:attrNameLst>
                                          <p:attrName>ppt_h</p:attrName>
                                        </p:attrNameLst>
                                      </p:cBhvr>
                                      <p:tavLst>
                                        <p:tav tm="0">
                                          <p:val>
                                            <p:fltVal val="0"/>
                                          </p:val>
                                        </p:tav>
                                        <p:tav tm="100000">
                                          <p:val>
                                            <p:strVal val="#ppt_h"/>
                                          </p:val>
                                        </p:tav>
                                      </p:tavLst>
                                    </p:anim>
                                    <p:anim calcmode="lin" valueType="num">
                                      <p:cBhvr>
                                        <p:cTn id="30" dur="1000" fill="hold"/>
                                        <p:tgtEl>
                                          <p:spTgt spid="5">
                                            <p:txEl>
                                              <p:pRg st="1" end="1"/>
                                            </p:txEl>
                                          </p:spTgt>
                                        </p:tgtEl>
                                        <p:attrNameLst>
                                          <p:attrName>style.rotation</p:attrName>
                                        </p:attrNameLst>
                                      </p:cBhvr>
                                      <p:tavLst>
                                        <p:tav tm="0">
                                          <p:val>
                                            <p:fltVal val="90"/>
                                          </p:val>
                                        </p:tav>
                                        <p:tav tm="100000">
                                          <p:val>
                                            <p:fltVal val="0"/>
                                          </p:val>
                                        </p:tav>
                                      </p:tavLst>
                                    </p:anim>
                                    <p:animEffect transition="in" filter="fade">
                                      <p:cBhvr>
                                        <p:cTn id="31" dur="1000"/>
                                        <p:tgtEl>
                                          <p:spTgt spid="5">
                                            <p:txEl>
                                              <p:pRg st="1" end="1"/>
                                            </p:txEl>
                                          </p:spTgt>
                                        </p:tgtEl>
                                      </p:cBhvr>
                                    </p:animEffect>
                                  </p:childTnLst>
                                </p:cTn>
                              </p:par>
                              <p:par>
                                <p:cTn id="32" presetID="31" presetClass="entr" presetSubtype="0" fill="hold" nodeType="withEffect">
                                  <p:stCondLst>
                                    <p:cond delay="0"/>
                                  </p:stCondLst>
                                  <p:childTnLst>
                                    <p:set>
                                      <p:cBhvr>
                                        <p:cTn id="33" dur="1" fill="hold">
                                          <p:stCondLst>
                                            <p:cond delay="0"/>
                                          </p:stCondLst>
                                        </p:cTn>
                                        <p:tgtEl>
                                          <p:spTgt spid="5">
                                            <p:txEl>
                                              <p:pRg st="2" end="2"/>
                                            </p:txEl>
                                          </p:spTgt>
                                        </p:tgtEl>
                                        <p:attrNameLst>
                                          <p:attrName>style.visibility</p:attrName>
                                        </p:attrNameLst>
                                      </p:cBhvr>
                                      <p:to>
                                        <p:strVal val="visible"/>
                                      </p:to>
                                    </p:set>
                                    <p:anim calcmode="lin" valueType="num">
                                      <p:cBhvr>
                                        <p:cTn id="34" dur="1000" fill="hold"/>
                                        <p:tgtEl>
                                          <p:spTgt spid="5">
                                            <p:txEl>
                                              <p:pRg st="2" end="2"/>
                                            </p:txEl>
                                          </p:spTgt>
                                        </p:tgtEl>
                                        <p:attrNameLst>
                                          <p:attrName>ppt_w</p:attrName>
                                        </p:attrNameLst>
                                      </p:cBhvr>
                                      <p:tavLst>
                                        <p:tav tm="0">
                                          <p:val>
                                            <p:fltVal val="0"/>
                                          </p:val>
                                        </p:tav>
                                        <p:tav tm="100000">
                                          <p:val>
                                            <p:strVal val="#ppt_w"/>
                                          </p:val>
                                        </p:tav>
                                      </p:tavLst>
                                    </p:anim>
                                    <p:anim calcmode="lin" valueType="num">
                                      <p:cBhvr>
                                        <p:cTn id="35" dur="1000" fill="hold"/>
                                        <p:tgtEl>
                                          <p:spTgt spid="5">
                                            <p:txEl>
                                              <p:pRg st="2" end="2"/>
                                            </p:txEl>
                                          </p:spTgt>
                                        </p:tgtEl>
                                        <p:attrNameLst>
                                          <p:attrName>ppt_h</p:attrName>
                                        </p:attrNameLst>
                                      </p:cBhvr>
                                      <p:tavLst>
                                        <p:tav tm="0">
                                          <p:val>
                                            <p:fltVal val="0"/>
                                          </p:val>
                                        </p:tav>
                                        <p:tav tm="100000">
                                          <p:val>
                                            <p:strVal val="#ppt_h"/>
                                          </p:val>
                                        </p:tav>
                                      </p:tavLst>
                                    </p:anim>
                                    <p:anim calcmode="lin" valueType="num">
                                      <p:cBhvr>
                                        <p:cTn id="36" dur="1000" fill="hold"/>
                                        <p:tgtEl>
                                          <p:spTgt spid="5">
                                            <p:txEl>
                                              <p:pRg st="2" end="2"/>
                                            </p:txEl>
                                          </p:spTgt>
                                        </p:tgtEl>
                                        <p:attrNameLst>
                                          <p:attrName>style.rotation</p:attrName>
                                        </p:attrNameLst>
                                      </p:cBhvr>
                                      <p:tavLst>
                                        <p:tav tm="0">
                                          <p:val>
                                            <p:fltVal val="90"/>
                                          </p:val>
                                        </p:tav>
                                        <p:tav tm="100000">
                                          <p:val>
                                            <p:fltVal val="0"/>
                                          </p:val>
                                        </p:tav>
                                      </p:tavLst>
                                    </p:anim>
                                    <p:animEffect transition="in" filter="fade">
                                      <p:cBhvr>
                                        <p:cTn id="37" dur="1000"/>
                                        <p:tgtEl>
                                          <p:spTgt spid="5">
                                            <p:txEl>
                                              <p:pRg st="2" end="2"/>
                                            </p:txEl>
                                          </p:spTgt>
                                        </p:tgtEl>
                                      </p:cBhvr>
                                    </p:animEffect>
                                  </p:childTnLst>
                                </p:cTn>
                              </p:par>
                              <p:par>
                                <p:cTn id="38" presetID="31" presetClass="entr" presetSubtype="0" fill="hold" nodeType="withEffect">
                                  <p:stCondLst>
                                    <p:cond delay="0"/>
                                  </p:stCondLst>
                                  <p:childTnLst>
                                    <p:set>
                                      <p:cBhvr>
                                        <p:cTn id="39" dur="1" fill="hold">
                                          <p:stCondLst>
                                            <p:cond delay="0"/>
                                          </p:stCondLst>
                                        </p:cTn>
                                        <p:tgtEl>
                                          <p:spTgt spid="5">
                                            <p:txEl>
                                              <p:pRg st="3" end="3"/>
                                            </p:txEl>
                                          </p:spTgt>
                                        </p:tgtEl>
                                        <p:attrNameLst>
                                          <p:attrName>style.visibility</p:attrName>
                                        </p:attrNameLst>
                                      </p:cBhvr>
                                      <p:to>
                                        <p:strVal val="visible"/>
                                      </p:to>
                                    </p:set>
                                    <p:anim calcmode="lin" valueType="num">
                                      <p:cBhvr>
                                        <p:cTn id="40" dur="1000" fill="hold"/>
                                        <p:tgtEl>
                                          <p:spTgt spid="5">
                                            <p:txEl>
                                              <p:pRg st="3" end="3"/>
                                            </p:txEl>
                                          </p:spTgt>
                                        </p:tgtEl>
                                        <p:attrNameLst>
                                          <p:attrName>ppt_w</p:attrName>
                                        </p:attrNameLst>
                                      </p:cBhvr>
                                      <p:tavLst>
                                        <p:tav tm="0">
                                          <p:val>
                                            <p:fltVal val="0"/>
                                          </p:val>
                                        </p:tav>
                                        <p:tav tm="100000">
                                          <p:val>
                                            <p:strVal val="#ppt_w"/>
                                          </p:val>
                                        </p:tav>
                                      </p:tavLst>
                                    </p:anim>
                                    <p:anim calcmode="lin" valueType="num">
                                      <p:cBhvr>
                                        <p:cTn id="41" dur="1000" fill="hold"/>
                                        <p:tgtEl>
                                          <p:spTgt spid="5">
                                            <p:txEl>
                                              <p:pRg st="3" end="3"/>
                                            </p:txEl>
                                          </p:spTgt>
                                        </p:tgtEl>
                                        <p:attrNameLst>
                                          <p:attrName>ppt_h</p:attrName>
                                        </p:attrNameLst>
                                      </p:cBhvr>
                                      <p:tavLst>
                                        <p:tav tm="0">
                                          <p:val>
                                            <p:fltVal val="0"/>
                                          </p:val>
                                        </p:tav>
                                        <p:tav tm="100000">
                                          <p:val>
                                            <p:strVal val="#ppt_h"/>
                                          </p:val>
                                        </p:tav>
                                      </p:tavLst>
                                    </p:anim>
                                    <p:anim calcmode="lin" valueType="num">
                                      <p:cBhvr>
                                        <p:cTn id="42" dur="1000" fill="hold"/>
                                        <p:tgtEl>
                                          <p:spTgt spid="5">
                                            <p:txEl>
                                              <p:pRg st="3" end="3"/>
                                            </p:txEl>
                                          </p:spTgt>
                                        </p:tgtEl>
                                        <p:attrNameLst>
                                          <p:attrName>style.rotation</p:attrName>
                                        </p:attrNameLst>
                                      </p:cBhvr>
                                      <p:tavLst>
                                        <p:tav tm="0">
                                          <p:val>
                                            <p:fltVal val="90"/>
                                          </p:val>
                                        </p:tav>
                                        <p:tav tm="100000">
                                          <p:val>
                                            <p:fltVal val="0"/>
                                          </p:val>
                                        </p:tav>
                                      </p:tavLst>
                                    </p:anim>
                                    <p:animEffect transition="in" filter="fade">
                                      <p:cBhvr>
                                        <p:cTn id="43" dur="1000"/>
                                        <p:tgtEl>
                                          <p:spTgt spid="5">
                                            <p:txEl>
                                              <p:pRg st="3" end="3"/>
                                            </p:txEl>
                                          </p:spTgt>
                                        </p:tgtEl>
                                      </p:cBhvr>
                                    </p:animEffect>
                                  </p:childTnLst>
                                </p:cTn>
                              </p:par>
                              <p:par>
                                <p:cTn id="44" presetID="31" presetClass="entr" presetSubtype="0" fill="hold" nodeType="withEffect">
                                  <p:stCondLst>
                                    <p:cond delay="0"/>
                                  </p:stCondLst>
                                  <p:childTnLst>
                                    <p:set>
                                      <p:cBhvr>
                                        <p:cTn id="45" dur="1" fill="hold">
                                          <p:stCondLst>
                                            <p:cond delay="0"/>
                                          </p:stCondLst>
                                        </p:cTn>
                                        <p:tgtEl>
                                          <p:spTgt spid="5">
                                            <p:txEl>
                                              <p:pRg st="4" end="4"/>
                                            </p:txEl>
                                          </p:spTgt>
                                        </p:tgtEl>
                                        <p:attrNameLst>
                                          <p:attrName>style.visibility</p:attrName>
                                        </p:attrNameLst>
                                      </p:cBhvr>
                                      <p:to>
                                        <p:strVal val="visible"/>
                                      </p:to>
                                    </p:set>
                                    <p:anim calcmode="lin" valueType="num">
                                      <p:cBhvr>
                                        <p:cTn id="46" dur="1000" fill="hold"/>
                                        <p:tgtEl>
                                          <p:spTgt spid="5">
                                            <p:txEl>
                                              <p:pRg st="4" end="4"/>
                                            </p:txEl>
                                          </p:spTgt>
                                        </p:tgtEl>
                                        <p:attrNameLst>
                                          <p:attrName>ppt_w</p:attrName>
                                        </p:attrNameLst>
                                      </p:cBhvr>
                                      <p:tavLst>
                                        <p:tav tm="0">
                                          <p:val>
                                            <p:fltVal val="0"/>
                                          </p:val>
                                        </p:tav>
                                        <p:tav tm="100000">
                                          <p:val>
                                            <p:strVal val="#ppt_w"/>
                                          </p:val>
                                        </p:tav>
                                      </p:tavLst>
                                    </p:anim>
                                    <p:anim calcmode="lin" valueType="num">
                                      <p:cBhvr>
                                        <p:cTn id="47" dur="1000" fill="hold"/>
                                        <p:tgtEl>
                                          <p:spTgt spid="5">
                                            <p:txEl>
                                              <p:pRg st="4" end="4"/>
                                            </p:txEl>
                                          </p:spTgt>
                                        </p:tgtEl>
                                        <p:attrNameLst>
                                          <p:attrName>ppt_h</p:attrName>
                                        </p:attrNameLst>
                                      </p:cBhvr>
                                      <p:tavLst>
                                        <p:tav tm="0">
                                          <p:val>
                                            <p:fltVal val="0"/>
                                          </p:val>
                                        </p:tav>
                                        <p:tav tm="100000">
                                          <p:val>
                                            <p:strVal val="#ppt_h"/>
                                          </p:val>
                                        </p:tav>
                                      </p:tavLst>
                                    </p:anim>
                                    <p:anim calcmode="lin" valueType="num">
                                      <p:cBhvr>
                                        <p:cTn id="48" dur="1000" fill="hold"/>
                                        <p:tgtEl>
                                          <p:spTgt spid="5">
                                            <p:txEl>
                                              <p:pRg st="4" end="4"/>
                                            </p:txEl>
                                          </p:spTgt>
                                        </p:tgtEl>
                                        <p:attrNameLst>
                                          <p:attrName>style.rotation</p:attrName>
                                        </p:attrNameLst>
                                      </p:cBhvr>
                                      <p:tavLst>
                                        <p:tav tm="0">
                                          <p:val>
                                            <p:fltVal val="90"/>
                                          </p:val>
                                        </p:tav>
                                        <p:tav tm="100000">
                                          <p:val>
                                            <p:fltVal val="0"/>
                                          </p:val>
                                        </p:tav>
                                      </p:tavLst>
                                    </p:anim>
                                    <p:animEffect transition="in" filter="fade">
                                      <p:cBhvr>
                                        <p:cTn id="49" dur="1000"/>
                                        <p:tgtEl>
                                          <p:spTgt spid="5">
                                            <p:txEl>
                                              <p:pRg st="4" end="4"/>
                                            </p:txEl>
                                          </p:spTgt>
                                        </p:tgtEl>
                                      </p:cBhvr>
                                    </p:animEffect>
                                  </p:childTnLst>
                                </p:cTn>
                              </p:par>
                              <p:par>
                                <p:cTn id="50" presetID="31" presetClass="entr" presetSubtype="0" fill="hold" nodeType="withEffect">
                                  <p:stCondLst>
                                    <p:cond delay="0"/>
                                  </p:stCondLst>
                                  <p:childTnLst>
                                    <p:set>
                                      <p:cBhvr>
                                        <p:cTn id="51" dur="1" fill="hold">
                                          <p:stCondLst>
                                            <p:cond delay="0"/>
                                          </p:stCondLst>
                                        </p:cTn>
                                        <p:tgtEl>
                                          <p:spTgt spid="5">
                                            <p:txEl>
                                              <p:pRg st="5" end="5"/>
                                            </p:txEl>
                                          </p:spTgt>
                                        </p:tgtEl>
                                        <p:attrNameLst>
                                          <p:attrName>style.visibility</p:attrName>
                                        </p:attrNameLst>
                                      </p:cBhvr>
                                      <p:to>
                                        <p:strVal val="visible"/>
                                      </p:to>
                                    </p:set>
                                    <p:anim calcmode="lin" valueType="num">
                                      <p:cBhvr>
                                        <p:cTn id="52" dur="1000" fill="hold"/>
                                        <p:tgtEl>
                                          <p:spTgt spid="5">
                                            <p:txEl>
                                              <p:pRg st="5" end="5"/>
                                            </p:txEl>
                                          </p:spTgt>
                                        </p:tgtEl>
                                        <p:attrNameLst>
                                          <p:attrName>ppt_w</p:attrName>
                                        </p:attrNameLst>
                                      </p:cBhvr>
                                      <p:tavLst>
                                        <p:tav tm="0">
                                          <p:val>
                                            <p:fltVal val="0"/>
                                          </p:val>
                                        </p:tav>
                                        <p:tav tm="100000">
                                          <p:val>
                                            <p:strVal val="#ppt_w"/>
                                          </p:val>
                                        </p:tav>
                                      </p:tavLst>
                                    </p:anim>
                                    <p:anim calcmode="lin" valueType="num">
                                      <p:cBhvr>
                                        <p:cTn id="53" dur="1000" fill="hold"/>
                                        <p:tgtEl>
                                          <p:spTgt spid="5">
                                            <p:txEl>
                                              <p:pRg st="5" end="5"/>
                                            </p:txEl>
                                          </p:spTgt>
                                        </p:tgtEl>
                                        <p:attrNameLst>
                                          <p:attrName>ppt_h</p:attrName>
                                        </p:attrNameLst>
                                      </p:cBhvr>
                                      <p:tavLst>
                                        <p:tav tm="0">
                                          <p:val>
                                            <p:fltVal val="0"/>
                                          </p:val>
                                        </p:tav>
                                        <p:tav tm="100000">
                                          <p:val>
                                            <p:strVal val="#ppt_h"/>
                                          </p:val>
                                        </p:tav>
                                      </p:tavLst>
                                    </p:anim>
                                    <p:anim calcmode="lin" valueType="num">
                                      <p:cBhvr>
                                        <p:cTn id="54" dur="1000" fill="hold"/>
                                        <p:tgtEl>
                                          <p:spTgt spid="5">
                                            <p:txEl>
                                              <p:pRg st="5" end="5"/>
                                            </p:txEl>
                                          </p:spTgt>
                                        </p:tgtEl>
                                        <p:attrNameLst>
                                          <p:attrName>style.rotation</p:attrName>
                                        </p:attrNameLst>
                                      </p:cBhvr>
                                      <p:tavLst>
                                        <p:tav tm="0">
                                          <p:val>
                                            <p:fltVal val="90"/>
                                          </p:val>
                                        </p:tav>
                                        <p:tav tm="100000">
                                          <p:val>
                                            <p:fltVal val="0"/>
                                          </p:val>
                                        </p:tav>
                                      </p:tavLst>
                                    </p:anim>
                                    <p:animEffect transition="in" filter="fade">
                                      <p:cBhvr>
                                        <p:cTn id="55" dur="1000"/>
                                        <p:tgtEl>
                                          <p:spTgt spid="5">
                                            <p:txEl>
                                              <p:pRg st="5" end="5"/>
                                            </p:txEl>
                                          </p:spTgt>
                                        </p:tgtEl>
                                      </p:cBhvr>
                                    </p:animEffect>
                                  </p:childTnLst>
                                </p:cTn>
                              </p:par>
                              <p:par>
                                <p:cTn id="56" presetID="31" presetClass="entr" presetSubtype="0" fill="hold" nodeType="withEffect">
                                  <p:stCondLst>
                                    <p:cond delay="0"/>
                                  </p:stCondLst>
                                  <p:childTnLst>
                                    <p:set>
                                      <p:cBhvr>
                                        <p:cTn id="57" dur="1" fill="hold">
                                          <p:stCondLst>
                                            <p:cond delay="0"/>
                                          </p:stCondLst>
                                        </p:cTn>
                                        <p:tgtEl>
                                          <p:spTgt spid="5">
                                            <p:txEl>
                                              <p:pRg st="6" end="6"/>
                                            </p:txEl>
                                          </p:spTgt>
                                        </p:tgtEl>
                                        <p:attrNameLst>
                                          <p:attrName>style.visibility</p:attrName>
                                        </p:attrNameLst>
                                      </p:cBhvr>
                                      <p:to>
                                        <p:strVal val="visible"/>
                                      </p:to>
                                    </p:set>
                                    <p:anim calcmode="lin" valueType="num">
                                      <p:cBhvr>
                                        <p:cTn id="58" dur="1000" fill="hold"/>
                                        <p:tgtEl>
                                          <p:spTgt spid="5">
                                            <p:txEl>
                                              <p:pRg st="6" end="6"/>
                                            </p:txEl>
                                          </p:spTgt>
                                        </p:tgtEl>
                                        <p:attrNameLst>
                                          <p:attrName>ppt_w</p:attrName>
                                        </p:attrNameLst>
                                      </p:cBhvr>
                                      <p:tavLst>
                                        <p:tav tm="0">
                                          <p:val>
                                            <p:fltVal val="0"/>
                                          </p:val>
                                        </p:tav>
                                        <p:tav tm="100000">
                                          <p:val>
                                            <p:strVal val="#ppt_w"/>
                                          </p:val>
                                        </p:tav>
                                      </p:tavLst>
                                    </p:anim>
                                    <p:anim calcmode="lin" valueType="num">
                                      <p:cBhvr>
                                        <p:cTn id="59" dur="1000" fill="hold"/>
                                        <p:tgtEl>
                                          <p:spTgt spid="5">
                                            <p:txEl>
                                              <p:pRg st="6" end="6"/>
                                            </p:txEl>
                                          </p:spTgt>
                                        </p:tgtEl>
                                        <p:attrNameLst>
                                          <p:attrName>ppt_h</p:attrName>
                                        </p:attrNameLst>
                                      </p:cBhvr>
                                      <p:tavLst>
                                        <p:tav tm="0">
                                          <p:val>
                                            <p:fltVal val="0"/>
                                          </p:val>
                                        </p:tav>
                                        <p:tav tm="100000">
                                          <p:val>
                                            <p:strVal val="#ppt_h"/>
                                          </p:val>
                                        </p:tav>
                                      </p:tavLst>
                                    </p:anim>
                                    <p:anim calcmode="lin" valueType="num">
                                      <p:cBhvr>
                                        <p:cTn id="60" dur="1000" fill="hold"/>
                                        <p:tgtEl>
                                          <p:spTgt spid="5">
                                            <p:txEl>
                                              <p:pRg st="6" end="6"/>
                                            </p:txEl>
                                          </p:spTgt>
                                        </p:tgtEl>
                                        <p:attrNameLst>
                                          <p:attrName>style.rotation</p:attrName>
                                        </p:attrNameLst>
                                      </p:cBhvr>
                                      <p:tavLst>
                                        <p:tav tm="0">
                                          <p:val>
                                            <p:fltVal val="90"/>
                                          </p:val>
                                        </p:tav>
                                        <p:tav tm="100000">
                                          <p:val>
                                            <p:fltVal val="0"/>
                                          </p:val>
                                        </p:tav>
                                      </p:tavLst>
                                    </p:anim>
                                    <p:animEffect transition="in" filter="fade">
                                      <p:cBhvr>
                                        <p:cTn id="61" dur="1000"/>
                                        <p:tgtEl>
                                          <p:spTgt spid="5">
                                            <p:txEl>
                                              <p:pRg st="6" end="6"/>
                                            </p:txEl>
                                          </p:spTgt>
                                        </p:tgtEl>
                                      </p:cBhvr>
                                    </p:animEffect>
                                  </p:childTnLst>
                                </p:cTn>
                              </p:par>
                              <p:par>
                                <p:cTn id="62" presetID="31" presetClass="entr" presetSubtype="0" fill="hold" nodeType="withEffect">
                                  <p:stCondLst>
                                    <p:cond delay="0"/>
                                  </p:stCondLst>
                                  <p:childTnLst>
                                    <p:set>
                                      <p:cBhvr>
                                        <p:cTn id="63" dur="1" fill="hold">
                                          <p:stCondLst>
                                            <p:cond delay="0"/>
                                          </p:stCondLst>
                                        </p:cTn>
                                        <p:tgtEl>
                                          <p:spTgt spid="5">
                                            <p:txEl>
                                              <p:pRg st="7" end="7"/>
                                            </p:txEl>
                                          </p:spTgt>
                                        </p:tgtEl>
                                        <p:attrNameLst>
                                          <p:attrName>style.visibility</p:attrName>
                                        </p:attrNameLst>
                                      </p:cBhvr>
                                      <p:to>
                                        <p:strVal val="visible"/>
                                      </p:to>
                                    </p:set>
                                    <p:anim calcmode="lin" valueType="num">
                                      <p:cBhvr>
                                        <p:cTn id="64" dur="1000" fill="hold"/>
                                        <p:tgtEl>
                                          <p:spTgt spid="5">
                                            <p:txEl>
                                              <p:pRg st="7" end="7"/>
                                            </p:txEl>
                                          </p:spTgt>
                                        </p:tgtEl>
                                        <p:attrNameLst>
                                          <p:attrName>ppt_w</p:attrName>
                                        </p:attrNameLst>
                                      </p:cBhvr>
                                      <p:tavLst>
                                        <p:tav tm="0">
                                          <p:val>
                                            <p:fltVal val="0"/>
                                          </p:val>
                                        </p:tav>
                                        <p:tav tm="100000">
                                          <p:val>
                                            <p:strVal val="#ppt_w"/>
                                          </p:val>
                                        </p:tav>
                                      </p:tavLst>
                                    </p:anim>
                                    <p:anim calcmode="lin" valueType="num">
                                      <p:cBhvr>
                                        <p:cTn id="65" dur="1000" fill="hold"/>
                                        <p:tgtEl>
                                          <p:spTgt spid="5">
                                            <p:txEl>
                                              <p:pRg st="7" end="7"/>
                                            </p:txEl>
                                          </p:spTgt>
                                        </p:tgtEl>
                                        <p:attrNameLst>
                                          <p:attrName>ppt_h</p:attrName>
                                        </p:attrNameLst>
                                      </p:cBhvr>
                                      <p:tavLst>
                                        <p:tav tm="0">
                                          <p:val>
                                            <p:fltVal val="0"/>
                                          </p:val>
                                        </p:tav>
                                        <p:tav tm="100000">
                                          <p:val>
                                            <p:strVal val="#ppt_h"/>
                                          </p:val>
                                        </p:tav>
                                      </p:tavLst>
                                    </p:anim>
                                    <p:anim calcmode="lin" valueType="num">
                                      <p:cBhvr>
                                        <p:cTn id="66" dur="1000" fill="hold"/>
                                        <p:tgtEl>
                                          <p:spTgt spid="5">
                                            <p:txEl>
                                              <p:pRg st="7" end="7"/>
                                            </p:txEl>
                                          </p:spTgt>
                                        </p:tgtEl>
                                        <p:attrNameLst>
                                          <p:attrName>style.rotation</p:attrName>
                                        </p:attrNameLst>
                                      </p:cBhvr>
                                      <p:tavLst>
                                        <p:tav tm="0">
                                          <p:val>
                                            <p:fltVal val="90"/>
                                          </p:val>
                                        </p:tav>
                                        <p:tav tm="100000">
                                          <p:val>
                                            <p:fltVal val="0"/>
                                          </p:val>
                                        </p:tav>
                                      </p:tavLst>
                                    </p:anim>
                                    <p:animEffect transition="in" filter="fade">
                                      <p:cBhvr>
                                        <p:cTn id="67" dur="1000"/>
                                        <p:tgtEl>
                                          <p:spTgt spid="5">
                                            <p:txEl>
                                              <p:pRg st="7" end="7"/>
                                            </p:txEl>
                                          </p:spTgt>
                                        </p:tgtEl>
                                      </p:cBhvr>
                                    </p:animEffect>
                                  </p:childTnLst>
                                </p:cTn>
                              </p:par>
                              <p:par>
                                <p:cTn id="68" presetID="53" presetClass="entr" presetSubtype="528" fill="hold" grpId="0" nodeType="withEffect">
                                  <p:stCondLst>
                                    <p:cond delay="0"/>
                                  </p:stCondLst>
                                  <p:childTnLst>
                                    <p:set>
                                      <p:cBhvr>
                                        <p:cTn id="69" dur="1" fill="hold">
                                          <p:stCondLst>
                                            <p:cond delay="0"/>
                                          </p:stCondLst>
                                        </p:cTn>
                                        <p:tgtEl>
                                          <p:spTgt spid="7"/>
                                        </p:tgtEl>
                                        <p:attrNameLst>
                                          <p:attrName>style.visibility</p:attrName>
                                        </p:attrNameLst>
                                      </p:cBhvr>
                                      <p:to>
                                        <p:strVal val="visible"/>
                                      </p:to>
                                    </p:set>
                                    <p:anim calcmode="lin" valueType="num">
                                      <p:cBhvr>
                                        <p:cTn id="70" dur="500" fill="hold"/>
                                        <p:tgtEl>
                                          <p:spTgt spid="7"/>
                                        </p:tgtEl>
                                        <p:attrNameLst>
                                          <p:attrName>ppt_w</p:attrName>
                                        </p:attrNameLst>
                                      </p:cBhvr>
                                      <p:tavLst>
                                        <p:tav tm="0">
                                          <p:val>
                                            <p:fltVal val="0"/>
                                          </p:val>
                                        </p:tav>
                                        <p:tav tm="100000">
                                          <p:val>
                                            <p:strVal val="#ppt_w"/>
                                          </p:val>
                                        </p:tav>
                                      </p:tavLst>
                                    </p:anim>
                                    <p:anim calcmode="lin" valueType="num">
                                      <p:cBhvr>
                                        <p:cTn id="71" dur="500" fill="hold"/>
                                        <p:tgtEl>
                                          <p:spTgt spid="7"/>
                                        </p:tgtEl>
                                        <p:attrNameLst>
                                          <p:attrName>ppt_h</p:attrName>
                                        </p:attrNameLst>
                                      </p:cBhvr>
                                      <p:tavLst>
                                        <p:tav tm="0">
                                          <p:val>
                                            <p:fltVal val="0"/>
                                          </p:val>
                                        </p:tav>
                                        <p:tav tm="100000">
                                          <p:val>
                                            <p:strVal val="#ppt_h"/>
                                          </p:val>
                                        </p:tav>
                                      </p:tavLst>
                                    </p:anim>
                                    <p:animEffect transition="in" filter="fade">
                                      <p:cBhvr>
                                        <p:cTn id="72" dur="500"/>
                                        <p:tgtEl>
                                          <p:spTgt spid="7"/>
                                        </p:tgtEl>
                                      </p:cBhvr>
                                    </p:animEffect>
                                    <p:anim calcmode="lin" valueType="num">
                                      <p:cBhvr>
                                        <p:cTn id="73" dur="500" fill="hold"/>
                                        <p:tgtEl>
                                          <p:spTgt spid="7"/>
                                        </p:tgtEl>
                                        <p:attrNameLst>
                                          <p:attrName>ppt_x</p:attrName>
                                        </p:attrNameLst>
                                      </p:cBhvr>
                                      <p:tavLst>
                                        <p:tav tm="0">
                                          <p:val>
                                            <p:fltVal val="0.5"/>
                                          </p:val>
                                        </p:tav>
                                        <p:tav tm="100000">
                                          <p:val>
                                            <p:strVal val="#ppt_x"/>
                                          </p:val>
                                        </p:tav>
                                      </p:tavLst>
                                    </p:anim>
                                    <p:anim calcmode="lin" valueType="num">
                                      <p:cBhvr>
                                        <p:cTn id="74" dur="500" fill="hold"/>
                                        <p:tgtEl>
                                          <p:spTgt spid="7"/>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900" y="63500"/>
            <a:ext cx="9980682" cy="1096962"/>
          </a:xfrm>
        </p:spPr>
        <p:txBody>
          <a:bodyPr>
            <a:normAutofit/>
          </a:bodyPr>
          <a:lstStyle/>
          <a:p>
            <a:r>
              <a:rPr lang="en-IN" sz="2800" b="1" dirty="0">
                <a:latin typeface="Arial" panose="020B0604020202020204" pitchFamily="34" charset="0"/>
                <a:cs typeface="Arial" panose="020B0604020202020204" pitchFamily="34" charset="0"/>
              </a:rPr>
              <a:t>LEWIN'S THREE-STAGE CHANGE </a:t>
            </a:r>
            <a:r>
              <a:rPr lang="en-IN" sz="2800" b="1" dirty="0" smtClean="0">
                <a:latin typeface="Arial" panose="020B0604020202020204" pitchFamily="34" charset="0"/>
                <a:cs typeface="Arial" panose="020B0604020202020204" pitchFamily="34" charset="0"/>
              </a:rPr>
              <a:t>MODEL</a:t>
            </a:r>
            <a:endParaRPr lang="en-IN" sz="2800" b="1" dirty="0">
              <a:latin typeface="Arial" panose="020B0604020202020204" pitchFamily="34" charset="0"/>
              <a:cs typeface="Arial" panose="020B0604020202020204" pitchFamily="34" charset="0"/>
            </a:endParaRPr>
          </a:p>
        </p:txBody>
      </p:sp>
      <p:sp>
        <p:nvSpPr>
          <p:cNvPr id="5" name="Shape 1"/>
          <p:cNvSpPr/>
          <p:nvPr/>
        </p:nvSpPr>
        <p:spPr>
          <a:xfrm>
            <a:off x="1104900" y="1535389"/>
            <a:ext cx="45719" cy="4963886"/>
          </a:xfrm>
          <a:prstGeom prst="roundRect">
            <a:avLst>
              <a:gd name="adj" fmla="val 298837"/>
            </a:avLst>
          </a:prstGeom>
          <a:solidFill>
            <a:srgbClr val="BCCCDB"/>
          </a:solidFill>
          <a:ln/>
        </p:spPr>
      </p:sp>
      <p:sp>
        <p:nvSpPr>
          <p:cNvPr id="7" name="Title 1"/>
          <p:cNvSpPr txBox="1">
            <a:spLocks/>
          </p:cNvSpPr>
          <p:nvPr/>
        </p:nvSpPr>
        <p:spPr>
          <a:xfrm>
            <a:off x="1285435" y="1273537"/>
            <a:ext cx="3539783" cy="523703"/>
          </a:xfrm>
          <a:prstGeom prst="rect">
            <a:avLst/>
          </a:prstGeom>
        </p:spPr>
        <p:txBody>
          <a:bodyPr vert="horz" lIns="0" tIns="45720" rIns="0" bIns="45720" rtlCol="0" anchor="b">
            <a:normAutofit/>
          </a:bodyPr>
          <a:lstStyle>
            <a:lvl1pPr algn="l" defTabSz="914400" rtl="0" eaLnBrk="1" latinLnBrk="0" hangingPunct="1">
              <a:lnSpc>
                <a:spcPct val="90000"/>
              </a:lnSpc>
              <a:spcBef>
                <a:spcPct val="0"/>
              </a:spcBef>
              <a:buNone/>
              <a:defRPr sz="3200" kern="1200">
                <a:solidFill>
                  <a:schemeClr val="tx1"/>
                </a:solidFill>
                <a:latin typeface="+mj-lt"/>
                <a:ea typeface="+mj-ea"/>
                <a:cs typeface="+mj-cs"/>
              </a:defRPr>
            </a:lvl1pPr>
          </a:lstStyle>
          <a:p>
            <a:r>
              <a:rPr lang="en-IN" sz="1600" b="1" dirty="0">
                <a:latin typeface="Arial" panose="020B0604020202020204" pitchFamily="34" charset="0"/>
                <a:cs typeface="Arial" panose="020B0604020202020204" pitchFamily="34" charset="0"/>
              </a:rPr>
              <a:t>Theoretical Concept</a:t>
            </a:r>
          </a:p>
        </p:txBody>
      </p:sp>
      <p:sp>
        <p:nvSpPr>
          <p:cNvPr id="8" name="Rectangle 7"/>
          <p:cNvSpPr/>
          <p:nvPr/>
        </p:nvSpPr>
        <p:spPr>
          <a:xfrm>
            <a:off x="1271367" y="1782340"/>
            <a:ext cx="6096000" cy="1169551"/>
          </a:xfrm>
          <a:prstGeom prst="rect">
            <a:avLst/>
          </a:prstGeom>
        </p:spPr>
        <p:txBody>
          <a:bodyPr>
            <a:spAutoFit/>
          </a:bodyPr>
          <a:lstStyle/>
          <a:p>
            <a:pPr algn="just"/>
            <a:r>
              <a:rPr lang="en-US" sz="1400" dirty="0">
                <a:latin typeface="Arial" panose="020B0604020202020204" pitchFamily="34" charset="0"/>
                <a:cs typeface="Arial" panose="020B0604020202020204" pitchFamily="34" charset="0"/>
              </a:rPr>
              <a:t>The three stages of Kurt Lewin’s three-stage model of change are unfreeze, change and refreeze. It prepares individuals and systems for change, implements new behaviours, and </a:t>
            </a:r>
            <a:r>
              <a:rPr lang="en-US" sz="1400" dirty="0" err="1">
                <a:latin typeface="Arial" panose="020B0604020202020204" pitchFamily="34" charset="0"/>
                <a:cs typeface="Arial" panose="020B0604020202020204" pitchFamily="34" charset="0"/>
              </a:rPr>
              <a:t>stabilises</a:t>
            </a:r>
            <a:r>
              <a:rPr lang="en-US" sz="1400" dirty="0">
                <a:latin typeface="Arial" panose="020B0604020202020204" pitchFamily="34" charset="0"/>
                <a:cs typeface="Arial" panose="020B0604020202020204" pitchFamily="34" charset="0"/>
              </a:rPr>
              <a:t> them to ensure sustainability. In healthcare, it is used to guide digital system adoption and cultural improvements (</a:t>
            </a:r>
            <a:r>
              <a:rPr lang="en-US" sz="1400" dirty="0" err="1">
                <a:latin typeface="Arial" panose="020B0604020202020204" pitchFamily="34" charset="0"/>
                <a:cs typeface="Arial" panose="020B0604020202020204" pitchFamily="34" charset="0"/>
              </a:rPr>
              <a:t>Burnes</a:t>
            </a:r>
            <a:r>
              <a:rPr lang="en-US" sz="1400" dirty="0">
                <a:latin typeface="Arial" panose="020B0604020202020204" pitchFamily="34" charset="0"/>
                <a:cs typeface="Arial" panose="020B0604020202020204" pitchFamily="34" charset="0"/>
              </a:rPr>
              <a:t>, 2020).</a:t>
            </a:r>
          </a:p>
        </p:txBody>
      </p:sp>
      <p:sp>
        <p:nvSpPr>
          <p:cNvPr id="9" name="Rectangle 8"/>
          <p:cNvSpPr/>
          <p:nvPr/>
        </p:nvSpPr>
        <p:spPr>
          <a:xfrm>
            <a:off x="1285435" y="2998306"/>
            <a:ext cx="2577950" cy="338554"/>
          </a:xfrm>
          <a:prstGeom prst="rect">
            <a:avLst/>
          </a:prstGeom>
        </p:spPr>
        <p:txBody>
          <a:bodyPr wrap="none">
            <a:spAutoFit/>
          </a:bodyPr>
          <a:lstStyle/>
          <a:p>
            <a:r>
              <a:rPr lang="en-IN" sz="1600" b="1" dirty="0">
                <a:latin typeface="Arial" panose="020B0604020202020204" pitchFamily="34" charset="0"/>
                <a:cs typeface="Arial" panose="020B0604020202020204" pitchFamily="34" charset="0"/>
              </a:rPr>
              <a:t>Evidence from Research</a:t>
            </a:r>
          </a:p>
        </p:txBody>
      </p:sp>
      <p:sp>
        <p:nvSpPr>
          <p:cNvPr id="10" name="Rectangle 9"/>
          <p:cNvSpPr/>
          <p:nvPr/>
        </p:nvSpPr>
        <p:spPr>
          <a:xfrm>
            <a:off x="1285435" y="3280584"/>
            <a:ext cx="6096000" cy="1169551"/>
          </a:xfrm>
          <a:prstGeom prst="rect">
            <a:avLst/>
          </a:prstGeom>
        </p:spPr>
        <p:txBody>
          <a:bodyPr>
            <a:spAutoFit/>
          </a:bodyPr>
          <a:lstStyle/>
          <a:p>
            <a:pPr algn="just"/>
            <a:r>
              <a:rPr lang="en-US" sz="1400" dirty="0">
                <a:latin typeface="Arial" panose="020B0604020202020204" pitchFamily="34" charset="0"/>
                <a:cs typeface="Arial" panose="020B0604020202020204" pitchFamily="34" charset="0"/>
              </a:rPr>
              <a:t>Research shows that Lewin’s model improves the adoption of digital health technologies, patient-safety initiatives, and quality improvement programmes. It helps reduce resistance and increases staff engagement, making it suitable for complex healthcare </a:t>
            </a:r>
            <a:r>
              <a:rPr lang="en-US" sz="1400" dirty="0" err="1">
                <a:latin typeface="Arial" panose="020B0604020202020204" pitchFamily="34" charset="0"/>
                <a:cs typeface="Arial" panose="020B0604020202020204" pitchFamily="34" charset="0"/>
              </a:rPr>
              <a:t>organisations</a:t>
            </a:r>
            <a:r>
              <a:rPr lang="en-US" sz="1400" dirty="0">
                <a:latin typeface="Arial" panose="020B0604020202020204" pitchFamily="34" charset="0"/>
                <a:cs typeface="Arial" panose="020B0604020202020204" pitchFamily="34" charset="0"/>
              </a:rPr>
              <a:t> (Hussain et al., 2018).</a:t>
            </a:r>
          </a:p>
        </p:txBody>
      </p:sp>
      <p:sp>
        <p:nvSpPr>
          <p:cNvPr id="11" name="Rectangle 10"/>
          <p:cNvSpPr/>
          <p:nvPr/>
        </p:nvSpPr>
        <p:spPr>
          <a:xfrm>
            <a:off x="1271367" y="4473214"/>
            <a:ext cx="2523448" cy="338554"/>
          </a:xfrm>
          <a:prstGeom prst="rect">
            <a:avLst/>
          </a:prstGeom>
        </p:spPr>
        <p:txBody>
          <a:bodyPr wrap="none">
            <a:spAutoFit/>
          </a:bodyPr>
          <a:lstStyle/>
          <a:p>
            <a:r>
              <a:rPr lang="en-IN" sz="1600" b="1" dirty="0">
                <a:latin typeface="Arial" panose="020B0604020202020204" pitchFamily="34" charset="0"/>
                <a:cs typeface="Arial" panose="020B0604020202020204" pitchFamily="34" charset="0"/>
              </a:rPr>
              <a:t>Organisational Example</a:t>
            </a:r>
          </a:p>
        </p:txBody>
      </p:sp>
      <p:sp>
        <p:nvSpPr>
          <p:cNvPr id="12" name="Rectangle 11"/>
          <p:cNvSpPr/>
          <p:nvPr/>
        </p:nvSpPr>
        <p:spPr>
          <a:xfrm>
            <a:off x="1294272" y="4818524"/>
            <a:ext cx="6096000" cy="954107"/>
          </a:xfrm>
          <a:prstGeom prst="rect">
            <a:avLst/>
          </a:prstGeom>
        </p:spPr>
        <p:txBody>
          <a:bodyPr>
            <a:spAutoFit/>
          </a:bodyPr>
          <a:lstStyle/>
          <a:p>
            <a:pPr algn="just"/>
            <a:r>
              <a:rPr lang="en-US" sz="1400" dirty="0">
                <a:latin typeface="Arial" panose="020B0604020202020204" pitchFamily="34" charset="0"/>
                <a:cs typeface="Arial" panose="020B0604020202020204" pitchFamily="34" charset="0"/>
              </a:rPr>
              <a:t>For example, NHS hospitals applied Lewin’s model to implement electronic health records and redesign clinical processes. Staff participation and leadership support enhanced acceptance of these changes (</a:t>
            </a:r>
            <a:r>
              <a:rPr lang="en-US" sz="1400" dirty="0" err="1">
                <a:latin typeface="Arial" panose="020B0604020202020204" pitchFamily="34" charset="0"/>
                <a:cs typeface="Arial" panose="020B0604020202020204" pitchFamily="34" charset="0"/>
              </a:rPr>
              <a:t>Batras</a:t>
            </a:r>
            <a:r>
              <a:rPr lang="en-US" sz="1400" dirty="0">
                <a:latin typeface="Arial" panose="020B0604020202020204" pitchFamily="34" charset="0"/>
                <a:cs typeface="Arial" panose="020B0604020202020204" pitchFamily="34" charset="0"/>
              </a:rPr>
              <a:t> et al., 2016).</a:t>
            </a:r>
          </a:p>
        </p:txBody>
      </p:sp>
      <p:sp>
        <p:nvSpPr>
          <p:cNvPr id="13" name="Rectangle 12"/>
          <p:cNvSpPr/>
          <p:nvPr/>
        </p:nvSpPr>
        <p:spPr>
          <a:xfrm>
            <a:off x="1185268" y="5779387"/>
            <a:ext cx="3273653" cy="338554"/>
          </a:xfrm>
          <a:prstGeom prst="rect">
            <a:avLst/>
          </a:prstGeom>
        </p:spPr>
        <p:txBody>
          <a:bodyPr wrap="none">
            <a:spAutoFit/>
          </a:bodyPr>
          <a:lstStyle/>
          <a:p>
            <a:pPr algn="just"/>
            <a:r>
              <a:rPr lang="en-IN" sz="1600" b="1" dirty="0">
                <a:latin typeface="Arial" panose="020B0604020202020204" pitchFamily="34" charset="0"/>
                <a:cs typeface="Arial" panose="020B0604020202020204" pitchFamily="34" charset="0"/>
              </a:rPr>
              <a:t>Application to NHS Cyberattack</a:t>
            </a:r>
          </a:p>
        </p:txBody>
      </p:sp>
      <p:sp>
        <p:nvSpPr>
          <p:cNvPr id="14" name="Rectangle 13"/>
          <p:cNvSpPr/>
          <p:nvPr/>
        </p:nvSpPr>
        <p:spPr>
          <a:xfrm>
            <a:off x="1271367" y="6034133"/>
            <a:ext cx="8883162" cy="738664"/>
          </a:xfrm>
          <a:prstGeom prst="rect">
            <a:avLst/>
          </a:prstGeom>
        </p:spPr>
        <p:txBody>
          <a:bodyPr wrap="square">
            <a:spAutoFit/>
          </a:bodyPr>
          <a:lstStyle/>
          <a:p>
            <a:pPr algn="just"/>
            <a:r>
              <a:rPr lang="en-US" sz="1400" dirty="0">
                <a:latin typeface="Arial" panose="020B0604020202020204" pitchFamily="34" charset="0"/>
                <a:cs typeface="Arial" panose="020B0604020202020204" pitchFamily="34" charset="0"/>
              </a:rPr>
              <a:t>Following an NHS cyberattack, Lewin’s model can be applied by first unfreezing outdated security practices, then changing by introducing new cybersecurity protocols, and finally refreezing by reinforcing policies and staff training. This approach supports long-term digital resilience (He et al., 2021)</a:t>
            </a:r>
          </a:p>
        </p:txBody>
      </p:sp>
      <p:pic>
        <p:nvPicPr>
          <p:cNvPr id="15" name="Picture 2" descr="https://cdn.gamma.app/1hbwrc1l0z193fn/generated-images/PWhgkKBfS5m3PJ1b-ZP67.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6718" y="1535389"/>
            <a:ext cx="4146222" cy="376859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6" name="Rectangle 15"/>
          <p:cNvSpPr/>
          <p:nvPr/>
        </p:nvSpPr>
        <p:spPr>
          <a:xfrm>
            <a:off x="9200714" y="5355623"/>
            <a:ext cx="1413164" cy="276999"/>
          </a:xfrm>
          <a:prstGeom prst="rect">
            <a:avLst/>
          </a:prstGeom>
        </p:spPr>
        <p:txBody>
          <a:bodyPr wrap="square">
            <a:spAutoFit/>
          </a:bodyPr>
          <a:lstStyle/>
          <a:p>
            <a:r>
              <a:rPr lang="en-US" sz="1200" dirty="0" smtClean="0">
                <a:latin typeface="Arial" panose="020B0604020202020204" pitchFamily="34" charset="0"/>
                <a:cs typeface="Arial" panose="020B0604020202020204" pitchFamily="34" charset="0"/>
              </a:rPr>
              <a:t>(</a:t>
            </a:r>
            <a:r>
              <a:rPr lang="en-US" sz="1200" dirty="0">
                <a:latin typeface="Arial" panose="020B0604020202020204" pitchFamily="34" charset="0"/>
                <a:cs typeface="Arial" panose="020B0604020202020204" pitchFamily="34" charset="0"/>
              </a:rPr>
              <a:t>Source: </a:t>
            </a:r>
            <a:r>
              <a:rPr lang="en-US" sz="1200" dirty="0" smtClean="0">
                <a:latin typeface="Arial" panose="020B0604020202020204" pitchFamily="34" charset="0"/>
                <a:cs typeface="Arial" panose="020B0604020202020204" pitchFamily="34" charset="0"/>
              </a:rPr>
              <a:t>Google)</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796186"/>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2000"/>
                                        <p:tgtEl>
                                          <p:spTgt spid="15"/>
                                        </p:tgtEl>
                                      </p:cBhvr>
                                    </p:animEffect>
                                    <p:anim calcmode="lin" valueType="num">
                                      <p:cBhvr>
                                        <p:cTn id="8" dur="2000" fill="hold"/>
                                        <p:tgtEl>
                                          <p:spTgt spid="15"/>
                                        </p:tgtEl>
                                        <p:attrNameLst>
                                          <p:attrName>ppt_w</p:attrName>
                                        </p:attrNameLst>
                                      </p:cBhvr>
                                      <p:tavLst>
                                        <p:tav tm="0" fmla="#ppt_w*sin(2.5*pi*$)">
                                          <p:val>
                                            <p:fltVal val="0"/>
                                          </p:val>
                                        </p:tav>
                                        <p:tav tm="100000">
                                          <p:val>
                                            <p:fltVal val="1"/>
                                          </p:val>
                                        </p:tav>
                                      </p:tavLst>
                                    </p:anim>
                                    <p:anim calcmode="lin" valueType="num">
                                      <p:cBhvr>
                                        <p:cTn id="9" dur="2000" fill="hold"/>
                                        <p:tgtEl>
                                          <p:spTgt spid="15"/>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1"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500" fill="hold"/>
                                        <p:tgtEl>
                                          <p:spTgt spid="2"/>
                                        </p:tgtEl>
                                        <p:attrNameLst>
                                          <p:attrName>ppt_x</p:attrName>
                                        </p:attrNameLst>
                                      </p:cBhvr>
                                      <p:tavLst>
                                        <p:tav tm="0">
                                          <p:val>
                                            <p:strVal val="#ppt_x"/>
                                          </p:val>
                                        </p:tav>
                                        <p:tav tm="100000">
                                          <p:val>
                                            <p:strVal val="#ppt_x"/>
                                          </p:val>
                                        </p:tav>
                                      </p:tavLst>
                                    </p:anim>
                                    <p:anim calcmode="lin" valueType="num">
                                      <p:cBhvr additive="base">
                                        <p:cTn id="15"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6"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barn(inHorizontal)">
                                      <p:cBhvr>
                                        <p:cTn id="20" dur="500"/>
                                        <p:tgtEl>
                                          <p:spTgt spid="7"/>
                                        </p:tgtEl>
                                      </p:cBhvr>
                                    </p:animEffect>
                                  </p:childTnLst>
                                </p:cTn>
                              </p:par>
                              <p:par>
                                <p:cTn id="21" presetID="16" presetClass="entr" presetSubtype="26"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barn(inHorizontal)">
                                      <p:cBhvr>
                                        <p:cTn id="23" dur="500"/>
                                        <p:tgtEl>
                                          <p:spTgt spid="8"/>
                                        </p:tgtEl>
                                      </p:cBhvr>
                                    </p:animEffect>
                                  </p:childTnLst>
                                </p:cTn>
                              </p:par>
                              <p:par>
                                <p:cTn id="24" presetID="16" presetClass="entr" presetSubtype="26" fill="hold" grpId="0" nodeType="with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barn(inHorizontal)">
                                      <p:cBhvr>
                                        <p:cTn id="26" dur="500"/>
                                        <p:tgtEl>
                                          <p:spTgt spid="9"/>
                                        </p:tgtEl>
                                      </p:cBhvr>
                                    </p:animEffect>
                                  </p:childTnLst>
                                </p:cTn>
                              </p:par>
                              <p:par>
                                <p:cTn id="27" presetID="16" presetClass="entr" presetSubtype="26" fill="hold" grpId="0" nodeType="with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barn(inHorizontal)">
                                      <p:cBhvr>
                                        <p:cTn id="29" dur="500"/>
                                        <p:tgtEl>
                                          <p:spTgt spid="10"/>
                                        </p:tgtEl>
                                      </p:cBhvr>
                                    </p:animEffect>
                                  </p:childTnLst>
                                </p:cTn>
                              </p:par>
                              <p:par>
                                <p:cTn id="30" presetID="16" presetClass="entr" presetSubtype="26" fill="hold" grpId="0" nodeType="with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barn(inHorizontal)">
                                      <p:cBhvr>
                                        <p:cTn id="32" dur="500"/>
                                        <p:tgtEl>
                                          <p:spTgt spid="11"/>
                                        </p:tgtEl>
                                      </p:cBhvr>
                                    </p:animEffect>
                                  </p:childTnLst>
                                </p:cTn>
                              </p:par>
                              <p:par>
                                <p:cTn id="33" presetID="16" presetClass="entr" presetSubtype="26" fill="hold" grpId="0" nodeType="with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barn(inHorizontal)">
                                      <p:cBhvr>
                                        <p:cTn id="35" dur="500"/>
                                        <p:tgtEl>
                                          <p:spTgt spid="12"/>
                                        </p:tgtEl>
                                      </p:cBhvr>
                                    </p:animEffect>
                                  </p:childTnLst>
                                </p:cTn>
                              </p:par>
                              <p:par>
                                <p:cTn id="36" presetID="16" presetClass="entr" presetSubtype="26" fill="hold" grpId="0" nodeType="withEffect">
                                  <p:stCondLst>
                                    <p:cond delay="0"/>
                                  </p:stCondLst>
                                  <p:childTnLst>
                                    <p:set>
                                      <p:cBhvr>
                                        <p:cTn id="37" dur="1" fill="hold">
                                          <p:stCondLst>
                                            <p:cond delay="0"/>
                                          </p:stCondLst>
                                        </p:cTn>
                                        <p:tgtEl>
                                          <p:spTgt spid="13"/>
                                        </p:tgtEl>
                                        <p:attrNameLst>
                                          <p:attrName>style.visibility</p:attrName>
                                        </p:attrNameLst>
                                      </p:cBhvr>
                                      <p:to>
                                        <p:strVal val="visible"/>
                                      </p:to>
                                    </p:set>
                                    <p:animEffect transition="in" filter="barn(inHorizontal)">
                                      <p:cBhvr>
                                        <p:cTn id="38" dur="500"/>
                                        <p:tgtEl>
                                          <p:spTgt spid="13"/>
                                        </p:tgtEl>
                                      </p:cBhvr>
                                    </p:animEffect>
                                  </p:childTnLst>
                                </p:cTn>
                              </p:par>
                              <p:par>
                                <p:cTn id="39" presetID="16" presetClass="entr" presetSubtype="26" fill="hold" grpId="0" nodeType="withEffect">
                                  <p:stCondLst>
                                    <p:cond delay="0"/>
                                  </p:stCondLst>
                                  <p:childTnLst>
                                    <p:set>
                                      <p:cBhvr>
                                        <p:cTn id="40" dur="1" fill="hold">
                                          <p:stCondLst>
                                            <p:cond delay="0"/>
                                          </p:stCondLst>
                                        </p:cTn>
                                        <p:tgtEl>
                                          <p:spTgt spid="14"/>
                                        </p:tgtEl>
                                        <p:attrNameLst>
                                          <p:attrName>style.visibility</p:attrName>
                                        </p:attrNameLst>
                                      </p:cBhvr>
                                      <p:to>
                                        <p:strVal val="visible"/>
                                      </p:to>
                                    </p:set>
                                    <p:animEffect transition="in" filter="barn(inHorizontal)">
                                      <p:cBhvr>
                                        <p:cTn id="41" dur="500"/>
                                        <p:tgtEl>
                                          <p:spTgt spid="14"/>
                                        </p:tgtEl>
                                      </p:cBhvr>
                                    </p:animEffect>
                                  </p:childTnLst>
                                </p:cTn>
                              </p:par>
                              <p:par>
                                <p:cTn id="42" presetID="45" presetClass="entr" presetSubtype="0" fill="hold" grpId="0" nodeType="withEffect">
                                  <p:stCondLst>
                                    <p:cond delay="0"/>
                                  </p:stCondLst>
                                  <p:childTnLst>
                                    <p:set>
                                      <p:cBhvr>
                                        <p:cTn id="43" dur="1" fill="hold">
                                          <p:stCondLst>
                                            <p:cond delay="0"/>
                                          </p:stCondLst>
                                        </p:cTn>
                                        <p:tgtEl>
                                          <p:spTgt spid="16"/>
                                        </p:tgtEl>
                                        <p:attrNameLst>
                                          <p:attrName>style.visibility</p:attrName>
                                        </p:attrNameLst>
                                      </p:cBhvr>
                                      <p:to>
                                        <p:strVal val="visible"/>
                                      </p:to>
                                    </p:set>
                                    <p:animEffect transition="in" filter="fade">
                                      <p:cBhvr>
                                        <p:cTn id="44" dur="2000"/>
                                        <p:tgtEl>
                                          <p:spTgt spid="16"/>
                                        </p:tgtEl>
                                      </p:cBhvr>
                                    </p:animEffect>
                                    <p:anim calcmode="lin" valueType="num">
                                      <p:cBhvr>
                                        <p:cTn id="45" dur="2000" fill="hold"/>
                                        <p:tgtEl>
                                          <p:spTgt spid="16"/>
                                        </p:tgtEl>
                                        <p:attrNameLst>
                                          <p:attrName>ppt_w</p:attrName>
                                        </p:attrNameLst>
                                      </p:cBhvr>
                                      <p:tavLst>
                                        <p:tav tm="0" fmla="#ppt_w*sin(2.5*pi*$)">
                                          <p:val>
                                            <p:fltVal val="0"/>
                                          </p:val>
                                        </p:tav>
                                        <p:tav tm="100000">
                                          <p:val>
                                            <p:fltVal val="1"/>
                                          </p:val>
                                        </p:tav>
                                      </p:tavLst>
                                    </p:anim>
                                    <p:anim calcmode="lin" valueType="num">
                                      <p:cBhvr>
                                        <p:cTn id="46" dur="2000" fill="hold"/>
                                        <p:tgtEl>
                                          <p:spTgt spid="1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P spid="9" grpId="0"/>
      <p:bldP spid="10" grpId="0"/>
      <p:bldP spid="11" grpId="0"/>
      <p:bldP spid="12" grpId="0"/>
      <p:bldP spid="13" grpId="0"/>
      <p:bldP spid="14" grpId="0"/>
      <p:bldP spid="1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27"/>
          <p:cNvSpPr/>
          <p:nvPr/>
        </p:nvSpPr>
        <p:spPr>
          <a:xfrm>
            <a:off x="129215" y="489219"/>
            <a:ext cx="5184433" cy="400110"/>
          </a:xfrm>
          <a:prstGeom prst="rect">
            <a:avLst/>
          </a:prstGeom>
        </p:spPr>
        <p:txBody>
          <a:bodyPr wrap="none">
            <a:spAutoFit/>
          </a:bodyPr>
          <a:lstStyle/>
          <a:p>
            <a:pPr defTabSz="457200"/>
            <a:r>
              <a:rPr lang="en-IN" sz="2000" b="1" dirty="0">
                <a:latin typeface="Arial" panose="020B0604020202020204" pitchFamily="34" charset="0"/>
                <a:cs typeface="Arial" panose="020B0604020202020204" pitchFamily="34" charset="0"/>
              </a:rPr>
              <a:t>⚠️ Practical Difficulties in Implementation</a:t>
            </a:r>
          </a:p>
        </p:txBody>
      </p:sp>
      <p:pic>
        <p:nvPicPr>
          <p:cNvPr id="29" name="Picture 28"/>
          <p:cNvPicPr>
            <a:picLocks noChangeAspect="1"/>
          </p:cNvPicPr>
          <p:nvPr/>
        </p:nvPicPr>
        <p:blipFill>
          <a:blip r:embed="rId2"/>
          <a:stretch>
            <a:fillRect/>
          </a:stretch>
        </p:blipFill>
        <p:spPr>
          <a:xfrm>
            <a:off x="211405" y="1195424"/>
            <a:ext cx="5361412" cy="1318246"/>
          </a:xfrm>
          <a:prstGeom prst="rect">
            <a:avLst/>
          </a:prstGeom>
        </p:spPr>
      </p:pic>
      <p:sp>
        <p:nvSpPr>
          <p:cNvPr id="30" name="Shape 2"/>
          <p:cNvSpPr/>
          <p:nvPr/>
        </p:nvSpPr>
        <p:spPr>
          <a:xfrm>
            <a:off x="129215" y="1205718"/>
            <a:ext cx="658892" cy="1272089"/>
          </a:xfrm>
          <a:prstGeom prst="roundRect">
            <a:avLst>
              <a:gd name="adj" fmla="val 6338"/>
            </a:avLst>
          </a:prstGeom>
          <a:solidFill>
            <a:srgbClr val="D6E6F5"/>
          </a:solidFill>
          <a:ln/>
        </p:spPr>
        <p:txBody>
          <a:bodyPr/>
          <a:lstStyle/>
          <a:p>
            <a:pPr defTabSz="457200"/>
            <a:endParaRPr lang="en-IN" b="1" dirty="0">
              <a:solidFill>
                <a:prstClr val="black"/>
              </a:solidFill>
              <a:latin typeface="Arial" panose="020B0604020202020204" pitchFamily="34" charset="0"/>
              <a:cs typeface="Arial" panose="020B0604020202020204" pitchFamily="34" charset="0"/>
            </a:endParaRPr>
          </a:p>
        </p:txBody>
      </p:sp>
      <p:sp>
        <p:nvSpPr>
          <p:cNvPr id="31" name="Rectangle 30"/>
          <p:cNvSpPr/>
          <p:nvPr/>
        </p:nvSpPr>
        <p:spPr>
          <a:xfrm>
            <a:off x="377183" y="1783574"/>
            <a:ext cx="327334" cy="400110"/>
          </a:xfrm>
          <a:prstGeom prst="rect">
            <a:avLst/>
          </a:prstGeom>
        </p:spPr>
        <p:txBody>
          <a:bodyPr wrap="none">
            <a:spAutoFit/>
          </a:bodyPr>
          <a:lstStyle/>
          <a:p>
            <a:pPr defTabSz="457200"/>
            <a:r>
              <a:rPr lang="en-IN" sz="2000" b="1" dirty="0" smtClean="0">
                <a:solidFill>
                  <a:prstClr val="black"/>
                </a:solidFill>
                <a:latin typeface="Arial" panose="020B0604020202020204" pitchFamily="34" charset="0"/>
                <a:cs typeface="Arial" panose="020B0604020202020204" pitchFamily="34" charset="0"/>
              </a:rPr>
              <a:t>1</a:t>
            </a:r>
            <a:endParaRPr lang="en-IN" sz="2000" b="1" dirty="0">
              <a:solidFill>
                <a:prstClr val="black"/>
              </a:solidFill>
              <a:latin typeface="Arial" panose="020B0604020202020204" pitchFamily="34" charset="0"/>
              <a:cs typeface="Arial" panose="020B0604020202020204" pitchFamily="34" charset="0"/>
            </a:endParaRPr>
          </a:p>
        </p:txBody>
      </p:sp>
      <p:sp>
        <p:nvSpPr>
          <p:cNvPr id="32" name="Rectangle 31"/>
          <p:cNvSpPr/>
          <p:nvPr/>
        </p:nvSpPr>
        <p:spPr>
          <a:xfrm>
            <a:off x="870296" y="1232014"/>
            <a:ext cx="1519968" cy="338554"/>
          </a:xfrm>
          <a:prstGeom prst="rect">
            <a:avLst/>
          </a:prstGeom>
        </p:spPr>
        <p:txBody>
          <a:bodyPr wrap="none">
            <a:spAutoFit/>
          </a:bodyPr>
          <a:lstStyle/>
          <a:p>
            <a:pPr defTabSz="457200"/>
            <a:r>
              <a:rPr lang="en-IN" sz="1600" dirty="0">
                <a:solidFill>
                  <a:srgbClr val="C00000"/>
                </a:solidFill>
                <a:latin typeface="Arial" panose="020B0604020202020204" pitchFamily="34" charset="0"/>
                <a:cs typeface="Arial" panose="020B0604020202020204" pitchFamily="34" charset="0"/>
              </a:rPr>
              <a:t>Human factors</a:t>
            </a:r>
          </a:p>
        </p:txBody>
      </p:sp>
      <p:sp>
        <p:nvSpPr>
          <p:cNvPr id="33" name="Rectangle 32"/>
          <p:cNvSpPr/>
          <p:nvPr/>
        </p:nvSpPr>
        <p:spPr>
          <a:xfrm>
            <a:off x="832245" y="1492304"/>
            <a:ext cx="4685544" cy="954107"/>
          </a:xfrm>
          <a:prstGeom prst="rect">
            <a:avLst/>
          </a:prstGeom>
        </p:spPr>
        <p:txBody>
          <a:bodyPr wrap="square">
            <a:spAutoFit/>
          </a:bodyPr>
          <a:lstStyle/>
          <a:p>
            <a:pPr defTabSz="457200"/>
            <a:r>
              <a:rPr lang="en-US" sz="1400" dirty="0">
                <a:solidFill>
                  <a:srgbClr val="41AEBD">
                    <a:lumMod val="50000"/>
                  </a:srgbClr>
                </a:solidFill>
                <a:latin typeface="Arial" panose="020B0604020202020204" pitchFamily="34" charset="0"/>
                <a:cs typeface="Arial" panose="020B0604020202020204" pitchFamily="34" charset="0"/>
              </a:rPr>
              <a:t>Staff resistance, attitudes, and lack of confidence can hinder implementation. A rapid review found that staff beliefs and confidence were crucial factors affecting healthcare intervention </a:t>
            </a:r>
            <a:r>
              <a:rPr lang="en-US" sz="1400" dirty="0" smtClean="0">
                <a:solidFill>
                  <a:srgbClr val="41AEBD">
                    <a:lumMod val="50000"/>
                  </a:srgbClr>
                </a:solidFill>
                <a:latin typeface="Arial" panose="020B0604020202020204" pitchFamily="34" charset="0"/>
                <a:cs typeface="Arial" panose="020B0604020202020204" pitchFamily="34" charset="0"/>
              </a:rPr>
              <a:t>adoption Chapman </a:t>
            </a:r>
            <a:r>
              <a:rPr lang="en-US" sz="1400" dirty="0">
                <a:solidFill>
                  <a:srgbClr val="41AEBD">
                    <a:lumMod val="50000"/>
                  </a:srgbClr>
                </a:solidFill>
                <a:latin typeface="Arial" panose="020B0604020202020204" pitchFamily="34" charset="0"/>
                <a:cs typeface="Arial" panose="020B0604020202020204" pitchFamily="34" charset="0"/>
              </a:rPr>
              <a:t>et al. (2025)</a:t>
            </a:r>
          </a:p>
        </p:txBody>
      </p:sp>
      <p:pic>
        <p:nvPicPr>
          <p:cNvPr id="34" name="Picture 33"/>
          <p:cNvPicPr>
            <a:picLocks noChangeAspect="1"/>
          </p:cNvPicPr>
          <p:nvPr/>
        </p:nvPicPr>
        <p:blipFill>
          <a:blip r:embed="rId2"/>
          <a:stretch>
            <a:fillRect/>
          </a:stretch>
        </p:blipFill>
        <p:spPr>
          <a:xfrm>
            <a:off x="129215" y="2692699"/>
            <a:ext cx="5443602" cy="1208995"/>
          </a:xfrm>
          <a:prstGeom prst="rect">
            <a:avLst/>
          </a:prstGeom>
        </p:spPr>
      </p:pic>
      <p:sp>
        <p:nvSpPr>
          <p:cNvPr id="35" name="Shape 2"/>
          <p:cNvSpPr/>
          <p:nvPr/>
        </p:nvSpPr>
        <p:spPr>
          <a:xfrm>
            <a:off x="211404" y="2695541"/>
            <a:ext cx="658892" cy="1140681"/>
          </a:xfrm>
          <a:prstGeom prst="roundRect">
            <a:avLst>
              <a:gd name="adj" fmla="val 6338"/>
            </a:avLst>
          </a:prstGeom>
          <a:solidFill>
            <a:srgbClr val="D6E6F5"/>
          </a:solidFill>
          <a:ln/>
        </p:spPr>
        <p:txBody>
          <a:bodyPr/>
          <a:lstStyle/>
          <a:p>
            <a:pPr defTabSz="457200"/>
            <a:endParaRPr lang="en-IN" b="1" dirty="0">
              <a:solidFill>
                <a:prstClr val="black"/>
              </a:solidFill>
              <a:latin typeface="Arial" panose="020B0604020202020204" pitchFamily="34" charset="0"/>
              <a:cs typeface="Arial" panose="020B0604020202020204" pitchFamily="34" charset="0"/>
            </a:endParaRPr>
          </a:p>
        </p:txBody>
      </p:sp>
      <p:sp>
        <p:nvSpPr>
          <p:cNvPr id="36" name="Rectangle 35"/>
          <p:cNvSpPr/>
          <p:nvPr/>
        </p:nvSpPr>
        <p:spPr>
          <a:xfrm>
            <a:off x="294994" y="3067987"/>
            <a:ext cx="327334" cy="400110"/>
          </a:xfrm>
          <a:prstGeom prst="rect">
            <a:avLst/>
          </a:prstGeom>
        </p:spPr>
        <p:txBody>
          <a:bodyPr wrap="none">
            <a:spAutoFit/>
          </a:bodyPr>
          <a:lstStyle/>
          <a:p>
            <a:pPr defTabSz="457200"/>
            <a:r>
              <a:rPr lang="en-US" sz="2000" b="1" dirty="0">
                <a:solidFill>
                  <a:prstClr val="black"/>
                </a:solidFill>
                <a:latin typeface="Arial" panose="020B0604020202020204" pitchFamily="34" charset="0"/>
                <a:cs typeface="Arial" panose="020B0604020202020204" pitchFamily="34" charset="0"/>
              </a:rPr>
              <a:t>2</a:t>
            </a:r>
            <a:endParaRPr lang="en-IN" sz="2000" b="1" dirty="0">
              <a:solidFill>
                <a:prstClr val="black"/>
              </a:solidFill>
              <a:latin typeface="Arial" panose="020B0604020202020204" pitchFamily="34" charset="0"/>
              <a:cs typeface="Arial" panose="020B0604020202020204" pitchFamily="34" charset="0"/>
            </a:endParaRPr>
          </a:p>
        </p:txBody>
      </p:sp>
      <p:sp>
        <p:nvSpPr>
          <p:cNvPr id="37" name="Rectangle 36"/>
          <p:cNvSpPr/>
          <p:nvPr/>
        </p:nvSpPr>
        <p:spPr>
          <a:xfrm>
            <a:off x="822437" y="2681565"/>
            <a:ext cx="1816523" cy="338554"/>
          </a:xfrm>
          <a:prstGeom prst="rect">
            <a:avLst/>
          </a:prstGeom>
        </p:spPr>
        <p:txBody>
          <a:bodyPr wrap="none">
            <a:spAutoFit/>
          </a:bodyPr>
          <a:lstStyle/>
          <a:p>
            <a:pPr defTabSz="457200"/>
            <a:r>
              <a:rPr lang="en-IN" sz="1600" dirty="0">
                <a:solidFill>
                  <a:srgbClr val="C00000"/>
                </a:solidFill>
                <a:latin typeface="Arial" panose="020B0604020202020204" pitchFamily="34" charset="0"/>
                <a:cs typeface="Arial" panose="020B0604020202020204" pitchFamily="34" charset="0"/>
              </a:rPr>
              <a:t>Structural barriers</a:t>
            </a:r>
          </a:p>
        </p:txBody>
      </p:sp>
      <p:sp>
        <p:nvSpPr>
          <p:cNvPr id="38" name="Rectangle 37"/>
          <p:cNvSpPr/>
          <p:nvPr/>
        </p:nvSpPr>
        <p:spPr>
          <a:xfrm>
            <a:off x="809444" y="2947587"/>
            <a:ext cx="4881934" cy="954107"/>
          </a:xfrm>
          <a:prstGeom prst="rect">
            <a:avLst/>
          </a:prstGeom>
        </p:spPr>
        <p:txBody>
          <a:bodyPr wrap="square">
            <a:spAutoFit/>
          </a:bodyPr>
          <a:lstStyle/>
          <a:p>
            <a:pPr defTabSz="457200"/>
            <a:r>
              <a:rPr lang="en-US" sz="1400" dirty="0" err="1">
                <a:solidFill>
                  <a:srgbClr val="455F51">
                    <a:lumMod val="50000"/>
                  </a:srgbClr>
                </a:solidFill>
                <a:latin typeface="Arial" panose="020B0604020202020204" pitchFamily="34" charset="0"/>
                <a:cs typeface="Arial" panose="020B0604020202020204" pitchFamily="34" charset="0"/>
              </a:rPr>
              <a:t>Organisational</a:t>
            </a:r>
            <a:r>
              <a:rPr lang="en-US" sz="1400" dirty="0">
                <a:solidFill>
                  <a:srgbClr val="455F51">
                    <a:lumMod val="50000"/>
                  </a:srgbClr>
                </a:solidFill>
                <a:latin typeface="Arial" panose="020B0604020202020204" pitchFamily="34" charset="0"/>
                <a:cs typeface="Arial" panose="020B0604020202020204" pitchFamily="34" charset="0"/>
              </a:rPr>
              <a:t> structures and inadequate infrastructure can block reform. Public hospitals face structural constraints such as dysfunctional characteristics and political-management issues (Edwards and </a:t>
            </a:r>
            <a:r>
              <a:rPr lang="en-US" sz="1400" dirty="0" err="1">
                <a:solidFill>
                  <a:srgbClr val="455F51">
                    <a:lumMod val="50000"/>
                  </a:srgbClr>
                </a:solidFill>
                <a:latin typeface="Arial" panose="020B0604020202020204" pitchFamily="34" charset="0"/>
                <a:cs typeface="Arial" panose="020B0604020202020204" pitchFamily="34" charset="0"/>
              </a:rPr>
              <a:t>Saltman</a:t>
            </a:r>
            <a:r>
              <a:rPr lang="en-US" sz="1400" dirty="0">
                <a:solidFill>
                  <a:srgbClr val="455F51">
                    <a:lumMod val="50000"/>
                  </a:srgbClr>
                </a:solidFill>
                <a:latin typeface="Arial" panose="020B0604020202020204" pitchFamily="34" charset="0"/>
                <a:cs typeface="Arial" panose="020B0604020202020204" pitchFamily="34" charset="0"/>
              </a:rPr>
              <a:t>, 2017)</a:t>
            </a:r>
          </a:p>
        </p:txBody>
      </p:sp>
      <p:pic>
        <p:nvPicPr>
          <p:cNvPr id="39" name="Picture 38"/>
          <p:cNvPicPr>
            <a:picLocks noChangeAspect="1"/>
          </p:cNvPicPr>
          <p:nvPr/>
        </p:nvPicPr>
        <p:blipFill>
          <a:blip r:embed="rId2"/>
          <a:stretch>
            <a:fillRect/>
          </a:stretch>
        </p:blipFill>
        <p:spPr>
          <a:xfrm>
            <a:off x="94559" y="4130345"/>
            <a:ext cx="5478258" cy="1007339"/>
          </a:xfrm>
          <a:prstGeom prst="rect">
            <a:avLst/>
          </a:prstGeom>
        </p:spPr>
      </p:pic>
      <p:sp>
        <p:nvSpPr>
          <p:cNvPr id="40" name="Shape 2"/>
          <p:cNvSpPr/>
          <p:nvPr/>
        </p:nvSpPr>
        <p:spPr>
          <a:xfrm>
            <a:off x="121856" y="4138386"/>
            <a:ext cx="658892" cy="918565"/>
          </a:xfrm>
          <a:prstGeom prst="roundRect">
            <a:avLst>
              <a:gd name="adj" fmla="val 6338"/>
            </a:avLst>
          </a:prstGeom>
          <a:solidFill>
            <a:srgbClr val="D6E6F5"/>
          </a:solidFill>
          <a:ln/>
        </p:spPr>
        <p:txBody>
          <a:bodyPr/>
          <a:lstStyle/>
          <a:p>
            <a:pPr defTabSz="457200"/>
            <a:endParaRPr lang="en-IN" b="1" dirty="0">
              <a:solidFill>
                <a:prstClr val="black"/>
              </a:solidFill>
              <a:latin typeface="Arial" panose="020B0604020202020204" pitchFamily="34" charset="0"/>
              <a:cs typeface="Arial" panose="020B0604020202020204" pitchFamily="34" charset="0"/>
            </a:endParaRPr>
          </a:p>
        </p:txBody>
      </p:sp>
      <p:sp>
        <p:nvSpPr>
          <p:cNvPr id="41" name="Rectangle 40"/>
          <p:cNvSpPr/>
          <p:nvPr/>
        </p:nvSpPr>
        <p:spPr>
          <a:xfrm>
            <a:off x="342527" y="4347434"/>
            <a:ext cx="327334" cy="400110"/>
          </a:xfrm>
          <a:prstGeom prst="rect">
            <a:avLst/>
          </a:prstGeom>
        </p:spPr>
        <p:txBody>
          <a:bodyPr wrap="none">
            <a:spAutoFit/>
          </a:bodyPr>
          <a:lstStyle/>
          <a:p>
            <a:pPr defTabSz="457200"/>
            <a:r>
              <a:rPr lang="en-US" sz="2000" b="1" dirty="0" smtClean="0">
                <a:solidFill>
                  <a:prstClr val="black"/>
                </a:solidFill>
                <a:latin typeface="Arial" panose="020B0604020202020204" pitchFamily="34" charset="0"/>
                <a:cs typeface="Arial" panose="020B0604020202020204" pitchFamily="34" charset="0"/>
              </a:rPr>
              <a:t>3</a:t>
            </a:r>
            <a:endParaRPr lang="en-IN" sz="2000" b="1" dirty="0">
              <a:solidFill>
                <a:prstClr val="black"/>
              </a:solidFill>
              <a:latin typeface="Arial" panose="020B0604020202020204" pitchFamily="34" charset="0"/>
              <a:cs typeface="Arial" panose="020B0604020202020204" pitchFamily="34" charset="0"/>
            </a:endParaRPr>
          </a:p>
        </p:txBody>
      </p:sp>
      <p:sp>
        <p:nvSpPr>
          <p:cNvPr id="42" name="Rectangle 41"/>
          <p:cNvSpPr/>
          <p:nvPr/>
        </p:nvSpPr>
        <p:spPr>
          <a:xfrm>
            <a:off x="769099" y="4130345"/>
            <a:ext cx="2052165" cy="338554"/>
          </a:xfrm>
          <a:prstGeom prst="rect">
            <a:avLst/>
          </a:prstGeom>
        </p:spPr>
        <p:txBody>
          <a:bodyPr wrap="none">
            <a:spAutoFit/>
          </a:bodyPr>
          <a:lstStyle/>
          <a:p>
            <a:pPr defTabSz="457200"/>
            <a:r>
              <a:rPr lang="en-IN" sz="1600" dirty="0">
                <a:solidFill>
                  <a:srgbClr val="C00000"/>
                </a:solidFill>
                <a:latin typeface="Arial" panose="020B0604020202020204" pitchFamily="34" charset="0"/>
                <a:cs typeface="Arial" panose="020B0604020202020204" pitchFamily="34" charset="0"/>
              </a:rPr>
              <a:t>Financial constraints</a:t>
            </a:r>
          </a:p>
        </p:txBody>
      </p:sp>
      <p:sp>
        <p:nvSpPr>
          <p:cNvPr id="43" name="Rectangle 42"/>
          <p:cNvSpPr/>
          <p:nvPr/>
        </p:nvSpPr>
        <p:spPr>
          <a:xfrm>
            <a:off x="720257" y="4506199"/>
            <a:ext cx="4888932" cy="523220"/>
          </a:xfrm>
          <a:prstGeom prst="rect">
            <a:avLst/>
          </a:prstGeom>
        </p:spPr>
        <p:txBody>
          <a:bodyPr wrap="square">
            <a:spAutoFit/>
          </a:bodyPr>
          <a:lstStyle/>
          <a:p>
            <a:pPr defTabSz="457200"/>
            <a:r>
              <a:rPr lang="en-US" sz="1400" dirty="0" smtClean="0">
                <a:solidFill>
                  <a:srgbClr val="455F51">
                    <a:lumMod val="50000"/>
                  </a:srgbClr>
                </a:solidFill>
                <a:latin typeface="Arial" panose="020B0604020202020204" pitchFamily="34" charset="0"/>
                <a:cs typeface="Arial" panose="020B0604020202020204" pitchFamily="34" charset="0"/>
              </a:rPr>
              <a:t>Limited </a:t>
            </a:r>
            <a:r>
              <a:rPr lang="en-US" sz="1400" dirty="0">
                <a:solidFill>
                  <a:srgbClr val="455F51">
                    <a:lumMod val="50000"/>
                  </a:srgbClr>
                </a:solidFill>
                <a:latin typeface="Arial" panose="020B0604020202020204" pitchFamily="34" charset="0"/>
                <a:cs typeface="Arial" panose="020B0604020202020204" pitchFamily="34" charset="0"/>
              </a:rPr>
              <a:t>funding and staff shortages </a:t>
            </a:r>
            <a:r>
              <a:rPr lang="en-US" sz="1400" dirty="0" smtClean="0">
                <a:solidFill>
                  <a:srgbClr val="455F51">
                    <a:lumMod val="50000"/>
                  </a:srgbClr>
                </a:solidFill>
                <a:latin typeface="Arial" panose="020B0604020202020204" pitchFamily="34" charset="0"/>
                <a:cs typeface="Arial" panose="020B0604020202020204" pitchFamily="34" charset="0"/>
              </a:rPr>
              <a:t>restrict </a:t>
            </a:r>
            <a:r>
              <a:rPr lang="en-US" sz="1400" dirty="0" err="1" smtClean="0">
                <a:solidFill>
                  <a:srgbClr val="455F51">
                    <a:lumMod val="50000"/>
                  </a:srgbClr>
                </a:solidFill>
                <a:latin typeface="Arial" panose="020B0604020202020204" pitchFamily="34" charset="0"/>
                <a:cs typeface="Arial" panose="020B0604020202020204" pitchFamily="34" charset="0"/>
              </a:rPr>
              <a:t>organisations</a:t>
            </a:r>
            <a:r>
              <a:rPr lang="en-US" sz="1400" dirty="0" err="1">
                <a:solidFill>
                  <a:srgbClr val="455F51">
                    <a:lumMod val="50000"/>
                  </a:srgbClr>
                </a:solidFill>
                <a:latin typeface="Arial" panose="020B0604020202020204" pitchFamily="34" charset="0"/>
                <a:cs typeface="Arial" panose="020B0604020202020204" pitchFamily="34" charset="0"/>
              </a:rPr>
              <a:t>’</a:t>
            </a:r>
            <a:r>
              <a:rPr lang="en-US" sz="1400" dirty="0">
                <a:solidFill>
                  <a:srgbClr val="455F51">
                    <a:lumMod val="50000"/>
                  </a:srgbClr>
                </a:solidFill>
                <a:latin typeface="Arial" panose="020B0604020202020204" pitchFamily="34" charset="0"/>
                <a:cs typeface="Arial" panose="020B0604020202020204" pitchFamily="34" charset="0"/>
              </a:rPr>
              <a:t> ability to invest in services (Quirk et al., 2018)</a:t>
            </a:r>
          </a:p>
        </p:txBody>
      </p:sp>
      <p:pic>
        <p:nvPicPr>
          <p:cNvPr id="44" name="Picture 43"/>
          <p:cNvPicPr>
            <a:picLocks noChangeAspect="1"/>
          </p:cNvPicPr>
          <p:nvPr/>
        </p:nvPicPr>
        <p:blipFill>
          <a:blip r:embed="rId2"/>
          <a:stretch>
            <a:fillRect/>
          </a:stretch>
        </p:blipFill>
        <p:spPr>
          <a:xfrm>
            <a:off x="105099" y="5396666"/>
            <a:ext cx="5467717" cy="1324935"/>
          </a:xfrm>
          <a:prstGeom prst="rect">
            <a:avLst/>
          </a:prstGeom>
        </p:spPr>
      </p:pic>
      <p:sp>
        <p:nvSpPr>
          <p:cNvPr id="45" name="Shape 2"/>
          <p:cNvSpPr/>
          <p:nvPr/>
        </p:nvSpPr>
        <p:spPr>
          <a:xfrm>
            <a:off x="105099" y="5396666"/>
            <a:ext cx="658892" cy="1289073"/>
          </a:xfrm>
          <a:prstGeom prst="roundRect">
            <a:avLst>
              <a:gd name="adj" fmla="val 6338"/>
            </a:avLst>
          </a:prstGeom>
          <a:solidFill>
            <a:srgbClr val="D6E6F5"/>
          </a:solidFill>
          <a:ln/>
        </p:spPr>
        <p:txBody>
          <a:bodyPr/>
          <a:lstStyle/>
          <a:p>
            <a:pPr defTabSz="457200"/>
            <a:endParaRPr lang="en-IN" b="1" dirty="0">
              <a:solidFill>
                <a:prstClr val="black"/>
              </a:solidFill>
              <a:latin typeface="Arial" panose="020B0604020202020204" pitchFamily="34" charset="0"/>
              <a:cs typeface="Arial" panose="020B0604020202020204" pitchFamily="34" charset="0"/>
            </a:endParaRPr>
          </a:p>
        </p:txBody>
      </p:sp>
      <p:sp>
        <p:nvSpPr>
          <p:cNvPr id="46" name="Rectangle 45"/>
          <p:cNvSpPr/>
          <p:nvPr/>
        </p:nvSpPr>
        <p:spPr>
          <a:xfrm>
            <a:off x="270878" y="5873939"/>
            <a:ext cx="327334" cy="400110"/>
          </a:xfrm>
          <a:prstGeom prst="rect">
            <a:avLst/>
          </a:prstGeom>
        </p:spPr>
        <p:txBody>
          <a:bodyPr wrap="none">
            <a:spAutoFit/>
          </a:bodyPr>
          <a:lstStyle/>
          <a:p>
            <a:pPr defTabSz="457200"/>
            <a:r>
              <a:rPr lang="en-US" sz="2000" b="1" dirty="0">
                <a:solidFill>
                  <a:prstClr val="black"/>
                </a:solidFill>
                <a:latin typeface="Arial" panose="020B0604020202020204" pitchFamily="34" charset="0"/>
                <a:cs typeface="Arial" panose="020B0604020202020204" pitchFamily="34" charset="0"/>
              </a:rPr>
              <a:t>4</a:t>
            </a:r>
            <a:endParaRPr lang="en-IN" sz="2000" b="1" dirty="0">
              <a:solidFill>
                <a:prstClr val="black"/>
              </a:solidFill>
              <a:latin typeface="Arial" panose="020B0604020202020204" pitchFamily="34" charset="0"/>
              <a:cs typeface="Arial" panose="020B0604020202020204" pitchFamily="34" charset="0"/>
            </a:endParaRPr>
          </a:p>
        </p:txBody>
      </p:sp>
      <p:sp>
        <p:nvSpPr>
          <p:cNvPr id="47" name="Rectangle 46"/>
          <p:cNvSpPr/>
          <p:nvPr/>
        </p:nvSpPr>
        <p:spPr>
          <a:xfrm>
            <a:off x="729334" y="5427842"/>
            <a:ext cx="1231427" cy="338554"/>
          </a:xfrm>
          <a:prstGeom prst="rect">
            <a:avLst/>
          </a:prstGeom>
        </p:spPr>
        <p:txBody>
          <a:bodyPr wrap="none">
            <a:spAutoFit/>
          </a:bodyPr>
          <a:lstStyle/>
          <a:p>
            <a:pPr defTabSz="457200"/>
            <a:r>
              <a:rPr lang="en-IN" sz="1600" dirty="0">
                <a:solidFill>
                  <a:srgbClr val="C00000"/>
                </a:solidFill>
                <a:latin typeface="Arial" panose="020B0604020202020204" pitchFamily="34" charset="0"/>
                <a:cs typeface="Arial" panose="020B0604020202020204" pitchFamily="34" charset="0"/>
              </a:rPr>
              <a:t>Policy gaps</a:t>
            </a:r>
          </a:p>
        </p:txBody>
      </p:sp>
      <p:sp>
        <p:nvSpPr>
          <p:cNvPr id="48" name="Rectangle 47"/>
          <p:cNvSpPr/>
          <p:nvPr/>
        </p:nvSpPr>
        <p:spPr>
          <a:xfrm>
            <a:off x="729334" y="5754870"/>
            <a:ext cx="4761294" cy="954107"/>
          </a:xfrm>
          <a:prstGeom prst="rect">
            <a:avLst/>
          </a:prstGeom>
        </p:spPr>
        <p:txBody>
          <a:bodyPr wrap="square">
            <a:spAutoFit/>
          </a:bodyPr>
          <a:lstStyle/>
          <a:p>
            <a:pPr defTabSz="457200"/>
            <a:r>
              <a:rPr lang="en-US" sz="1400" dirty="0">
                <a:solidFill>
                  <a:srgbClr val="455F51">
                    <a:lumMod val="50000"/>
                  </a:srgbClr>
                </a:solidFill>
                <a:latin typeface="Arial" panose="020B0604020202020204" pitchFamily="34" charset="0"/>
                <a:cs typeface="Arial" panose="020B0604020202020204" pitchFamily="34" charset="0"/>
              </a:rPr>
              <a:t>Weak policy-to-practice linkage and governance issues can prevent intended changes, as policies often ignore </a:t>
            </a:r>
            <a:r>
              <a:rPr lang="en-US" sz="1400" dirty="0" err="1">
                <a:solidFill>
                  <a:srgbClr val="455F51">
                    <a:lumMod val="50000"/>
                  </a:srgbClr>
                </a:solidFill>
                <a:latin typeface="Arial" panose="020B0604020202020204" pitchFamily="34" charset="0"/>
                <a:cs typeface="Arial" panose="020B0604020202020204" pitchFamily="34" charset="0"/>
              </a:rPr>
              <a:t>organisational</a:t>
            </a:r>
            <a:r>
              <a:rPr lang="en-US" sz="1400" dirty="0">
                <a:solidFill>
                  <a:srgbClr val="455F51">
                    <a:lumMod val="50000"/>
                  </a:srgbClr>
                </a:solidFill>
                <a:latin typeface="Arial" panose="020B0604020202020204" pitchFamily="34" charset="0"/>
                <a:cs typeface="Arial" panose="020B0604020202020204" pitchFamily="34" charset="0"/>
              </a:rPr>
              <a:t> and social </a:t>
            </a:r>
            <a:r>
              <a:rPr lang="en-US" sz="1400" dirty="0" smtClean="0">
                <a:solidFill>
                  <a:srgbClr val="455F51">
                    <a:lumMod val="50000"/>
                  </a:srgbClr>
                </a:solidFill>
                <a:latin typeface="Arial" panose="020B0604020202020204" pitchFamily="34" charset="0"/>
                <a:cs typeface="Arial" panose="020B0604020202020204" pitchFamily="34" charset="0"/>
              </a:rPr>
              <a:t>contexts</a:t>
            </a:r>
          </a:p>
          <a:p>
            <a:pPr defTabSz="457200"/>
            <a:r>
              <a:rPr lang="en-US" sz="1400" dirty="0" smtClean="0">
                <a:solidFill>
                  <a:srgbClr val="455F51">
                    <a:lumMod val="50000"/>
                  </a:srgbClr>
                </a:solidFill>
                <a:latin typeface="Arial" panose="020B0604020202020204" pitchFamily="34" charset="0"/>
                <a:cs typeface="Arial" panose="020B0604020202020204" pitchFamily="34" charset="0"/>
              </a:rPr>
              <a:t> </a:t>
            </a:r>
            <a:r>
              <a:rPr lang="en-US" sz="1400" dirty="0">
                <a:solidFill>
                  <a:srgbClr val="455F51">
                    <a:lumMod val="50000"/>
                  </a:srgbClr>
                </a:solidFill>
                <a:latin typeface="Arial" panose="020B0604020202020204" pitchFamily="34" charset="0"/>
                <a:cs typeface="Arial" panose="020B0604020202020204" pitchFamily="34" charset="0"/>
              </a:rPr>
              <a:t>(Watt, Sword and Krueger, 2005)</a:t>
            </a:r>
          </a:p>
        </p:txBody>
      </p:sp>
      <p:sp>
        <p:nvSpPr>
          <p:cNvPr id="49" name="Rectangle 48"/>
          <p:cNvSpPr/>
          <p:nvPr/>
        </p:nvSpPr>
        <p:spPr>
          <a:xfrm>
            <a:off x="7164118" y="129373"/>
            <a:ext cx="4661854" cy="400110"/>
          </a:xfrm>
          <a:prstGeom prst="rect">
            <a:avLst/>
          </a:prstGeom>
        </p:spPr>
        <p:txBody>
          <a:bodyPr wrap="none">
            <a:spAutoFit/>
          </a:bodyPr>
          <a:lstStyle/>
          <a:p>
            <a:pPr defTabSz="457200"/>
            <a:r>
              <a:rPr lang="en-US" sz="2000" b="1" dirty="0" smtClean="0">
                <a:latin typeface="Arial" panose="020B0604020202020204" pitchFamily="34" charset="0"/>
                <a:cs typeface="Arial" panose="020B0604020202020204" pitchFamily="34" charset="0"/>
              </a:rPr>
              <a:t>🏛️ National and Local Policy Impacts</a:t>
            </a:r>
            <a:endParaRPr lang="en-US" sz="2000" b="1" dirty="0">
              <a:latin typeface="Arial" panose="020B0604020202020204" pitchFamily="34" charset="0"/>
              <a:cs typeface="Arial" panose="020B0604020202020204" pitchFamily="34" charset="0"/>
            </a:endParaRPr>
          </a:p>
        </p:txBody>
      </p:sp>
      <p:pic>
        <p:nvPicPr>
          <p:cNvPr id="50" name="Image 0" descr="preencoded.png"/>
          <p:cNvPicPr>
            <a:picLocks noChangeAspect="1"/>
          </p:cNvPicPr>
          <p:nvPr/>
        </p:nvPicPr>
        <p:blipFill>
          <a:blip r:embed="rId3"/>
          <a:stretch>
            <a:fillRect/>
          </a:stretch>
        </p:blipFill>
        <p:spPr>
          <a:xfrm>
            <a:off x="5817433" y="1951128"/>
            <a:ext cx="6110421" cy="2796416"/>
          </a:xfrm>
          <a:prstGeom prst="rect">
            <a:avLst/>
          </a:prstGeom>
        </p:spPr>
      </p:pic>
      <p:sp>
        <p:nvSpPr>
          <p:cNvPr id="51" name="Rectangle 50"/>
          <p:cNvSpPr/>
          <p:nvPr/>
        </p:nvSpPr>
        <p:spPr>
          <a:xfrm>
            <a:off x="5782777" y="2183684"/>
            <a:ext cx="1700181" cy="2893100"/>
          </a:xfrm>
          <a:prstGeom prst="rect">
            <a:avLst/>
          </a:prstGeom>
        </p:spPr>
        <p:txBody>
          <a:bodyPr wrap="square">
            <a:spAutoFit/>
          </a:bodyPr>
          <a:lstStyle/>
          <a:p>
            <a:pPr defTabSz="457200"/>
            <a:r>
              <a:rPr lang="en-US" sz="1400" dirty="0">
                <a:solidFill>
                  <a:srgbClr val="FFC000"/>
                </a:solidFill>
                <a:latin typeface="Arial" panose="020B0604020202020204" pitchFamily="34" charset="0"/>
                <a:cs typeface="Arial" panose="020B0604020202020204" pitchFamily="34" charset="0"/>
              </a:rPr>
              <a:t>Health and Care Act 2022: This Act gave statutory footing to Integrated Care Boards (ICBs) and introduced mandatory information‑standards for health and adult social care providers. </a:t>
            </a:r>
            <a:r>
              <a:rPr lang="en-US" sz="1400" dirty="0" smtClean="0">
                <a:solidFill>
                  <a:srgbClr val="FFC000"/>
                </a:solidFill>
                <a:latin typeface="Arial" panose="020B0604020202020204" pitchFamily="34" charset="0"/>
                <a:cs typeface="Arial" panose="020B0604020202020204" pitchFamily="34" charset="0"/>
              </a:rPr>
              <a:t>(Gov.UK,2022)</a:t>
            </a:r>
            <a:endParaRPr lang="en-US" sz="1400" dirty="0">
              <a:solidFill>
                <a:srgbClr val="FFC000"/>
              </a:solidFill>
              <a:latin typeface="Arial" panose="020B0604020202020204" pitchFamily="34" charset="0"/>
              <a:cs typeface="Arial" panose="020B0604020202020204" pitchFamily="34" charset="0"/>
            </a:endParaRPr>
          </a:p>
        </p:txBody>
      </p:sp>
      <p:sp>
        <p:nvSpPr>
          <p:cNvPr id="52" name="Rectangle 51"/>
          <p:cNvSpPr/>
          <p:nvPr/>
        </p:nvSpPr>
        <p:spPr>
          <a:xfrm>
            <a:off x="10129489" y="645761"/>
            <a:ext cx="2184400" cy="2246769"/>
          </a:xfrm>
          <a:prstGeom prst="rect">
            <a:avLst/>
          </a:prstGeom>
        </p:spPr>
        <p:txBody>
          <a:bodyPr wrap="square">
            <a:spAutoFit/>
          </a:bodyPr>
          <a:lstStyle/>
          <a:p>
            <a:pPr defTabSz="457200"/>
            <a:r>
              <a:rPr lang="en-US" sz="1400" dirty="0">
                <a:solidFill>
                  <a:srgbClr val="FFC000"/>
                </a:solidFill>
                <a:latin typeface="Arial" panose="020B0604020202020204" pitchFamily="34" charset="0"/>
                <a:cs typeface="Arial" panose="020B0604020202020204" pitchFamily="34" charset="0"/>
              </a:rPr>
              <a:t>The NHS Long Term Plan (2019) sets out an ambition for digitally‑enabled care across the NHS England — shifting the service “from analogue to digital” and promoting technology‑enabled delivery of care. </a:t>
            </a:r>
          </a:p>
        </p:txBody>
      </p:sp>
      <p:sp>
        <p:nvSpPr>
          <p:cNvPr id="53" name="Rectangle 52"/>
          <p:cNvSpPr/>
          <p:nvPr/>
        </p:nvSpPr>
        <p:spPr>
          <a:xfrm>
            <a:off x="9240488" y="4634014"/>
            <a:ext cx="3073401" cy="2031325"/>
          </a:xfrm>
          <a:prstGeom prst="rect">
            <a:avLst/>
          </a:prstGeom>
        </p:spPr>
        <p:txBody>
          <a:bodyPr wrap="square">
            <a:spAutoFit/>
          </a:bodyPr>
          <a:lstStyle/>
          <a:p>
            <a:pPr defTabSz="457200"/>
            <a:r>
              <a:rPr lang="en-US" sz="1400" dirty="0">
                <a:solidFill>
                  <a:srgbClr val="FFC000"/>
                </a:solidFill>
                <a:latin typeface="Arial" panose="020B0604020202020204" pitchFamily="34" charset="0"/>
                <a:cs typeface="Arial" panose="020B0604020202020204" pitchFamily="34" charset="0"/>
              </a:rPr>
              <a:t>The Data Saves Lives policy (DHSC, 2022) highlights the importance of using health data safely and responsibly to drive improvements across health and social care, while also acknowledging that </a:t>
            </a:r>
            <a:r>
              <a:rPr lang="en-US" sz="1400" dirty="0" err="1">
                <a:solidFill>
                  <a:srgbClr val="FFC000"/>
                </a:solidFill>
                <a:latin typeface="Arial" panose="020B0604020202020204" pitchFamily="34" charset="0"/>
                <a:cs typeface="Arial" panose="020B0604020202020204" pitchFamily="34" charset="0"/>
              </a:rPr>
              <a:t>organisations</a:t>
            </a:r>
            <a:r>
              <a:rPr lang="en-US" sz="1400" dirty="0">
                <a:solidFill>
                  <a:srgbClr val="FFC000"/>
                </a:solidFill>
                <a:latin typeface="Arial" panose="020B0604020202020204" pitchFamily="34" charset="0"/>
                <a:cs typeface="Arial" panose="020B0604020202020204" pitchFamily="34" charset="0"/>
              </a:rPr>
              <a:t> vary widely in their digital skills and readiness.</a:t>
            </a:r>
          </a:p>
        </p:txBody>
      </p:sp>
    </p:spTree>
    <p:extLst>
      <p:ext uri="{BB962C8B-B14F-4D97-AF65-F5344CB8AC3E}">
        <p14:creationId xmlns:p14="http://schemas.microsoft.com/office/powerpoint/2010/main" val="3083335749"/>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fade">
                                      <p:cBhvr>
                                        <p:cTn id="7" dur="1000"/>
                                        <p:tgtEl>
                                          <p:spTgt spid="28"/>
                                        </p:tgtEl>
                                      </p:cBhvr>
                                    </p:animEffect>
                                    <p:anim calcmode="lin" valueType="num">
                                      <p:cBhvr>
                                        <p:cTn id="8" dur="1000" fill="hold"/>
                                        <p:tgtEl>
                                          <p:spTgt spid="28"/>
                                        </p:tgtEl>
                                        <p:attrNameLst>
                                          <p:attrName>ppt_x</p:attrName>
                                        </p:attrNameLst>
                                      </p:cBhvr>
                                      <p:tavLst>
                                        <p:tav tm="0">
                                          <p:val>
                                            <p:strVal val="#ppt_x"/>
                                          </p:val>
                                        </p:tav>
                                        <p:tav tm="100000">
                                          <p:val>
                                            <p:strVal val="#ppt_x"/>
                                          </p:val>
                                        </p:tav>
                                      </p:tavLst>
                                    </p:anim>
                                    <p:anim calcmode="lin" valueType="num">
                                      <p:cBhvr>
                                        <p:cTn id="9" dur="1000" fill="hold"/>
                                        <p:tgtEl>
                                          <p:spTgt spid="28"/>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9"/>
                                        </p:tgtEl>
                                        <p:attrNameLst>
                                          <p:attrName>style.visibility</p:attrName>
                                        </p:attrNameLst>
                                      </p:cBhvr>
                                      <p:to>
                                        <p:strVal val="visible"/>
                                      </p:to>
                                    </p:set>
                                    <p:animEffect transition="in" filter="fade">
                                      <p:cBhvr>
                                        <p:cTn id="12" dur="1000"/>
                                        <p:tgtEl>
                                          <p:spTgt spid="49"/>
                                        </p:tgtEl>
                                      </p:cBhvr>
                                    </p:animEffect>
                                    <p:anim calcmode="lin" valueType="num">
                                      <p:cBhvr>
                                        <p:cTn id="13" dur="1000" fill="hold"/>
                                        <p:tgtEl>
                                          <p:spTgt spid="49"/>
                                        </p:tgtEl>
                                        <p:attrNameLst>
                                          <p:attrName>ppt_x</p:attrName>
                                        </p:attrNameLst>
                                      </p:cBhvr>
                                      <p:tavLst>
                                        <p:tav tm="0">
                                          <p:val>
                                            <p:strVal val="#ppt_x"/>
                                          </p:val>
                                        </p:tav>
                                        <p:tav tm="100000">
                                          <p:val>
                                            <p:strVal val="#ppt_x"/>
                                          </p:val>
                                        </p:tav>
                                      </p:tavLst>
                                    </p:anim>
                                    <p:anim calcmode="lin" valueType="num">
                                      <p:cBhvr>
                                        <p:cTn id="14" dur="1000" fill="hold"/>
                                        <p:tgtEl>
                                          <p:spTgt spid="49"/>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32" fill="hold" grpId="0" nodeType="clickEffect">
                                  <p:stCondLst>
                                    <p:cond delay="0"/>
                                  </p:stCondLst>
                                  <p:childTnLst>
                                    <p:set>
                                      <p:cBhvr>
                                        <p:cTn id="18" dur="1" fill="hold">
                                          <p:stCondLst>
                                            <p:cond delay="0"/>
                                          </p:stCondLst>
                                        </p:cTn>
                                        <p:tgtEl>
                                          <p:spTgt spid="31"/>
                                        </p:tgtEl>
                                        <p:attrNameLst>
                                          <p:attrName>style.visibility</p:attrName>
                                        </p:attrNameLst>
                                      </p:cBhvr>
                                      <p:to>
                                        <p:strVal val="visible"/>
                                      </p:to>
                                    </p:set>
                                    <p:animEffect transition="in" filter="circle(out)">
                                      <p:cBhvr>
                                        <p:cTn id="19" dur="2000"/>
                                        <p:tgtEl>
                                          <p:spTgt spid="31"/>
                                        </p:tgtEl>
                                      </p:cBhvr>
                                    </p:animEffect>
                                  </p:childTnLst>
                                </p:cTn>
                              </p:par>
                              <p:par>
                                <p:cTn id="20" presetID="6" presetClass="entr" presetSubtype="32" fill="hold" grpId="0" nodeType="withEffect">
                                  <p:stCondLst>
                                    <p:cond delay="0"/>
                                  </p:stCondLst>
                                  <p:childTnLst>
                                    <p:set>
                                      <p:cBhvr>
                                        <p:cTn id="21" dur="1" fill="hold">
                                          <p:stCondLst>
                                            <p:cond delay="0"/>
                                          </p:stCondLst>
                                        </p:cTn>
                                        <p:tgtEl>
                                          <p:spTgt spid="30"/>
                                        </p:tgtEl>
                                        <p:attrNameLst>
                                          <p:attrName>style.visibility</p:attrName>
                                        </p:attrNameLst>
                                      </p:cBhvr>
                                      <p:to>
                                        <p:strVal val="visible"/>
                                      </p:to>
                                    </p:set>
                                    <p:animEffect transition="in" filter="circle(out)">
                                      <p:cBhvr>
                                        <p:cTn id="22" dur="2000"/>
                                        <p:tgtEl>
                                          <p:spTgt spid="30"/>
                                        </p:tgtEl>
                                      </p:cBhvr>
                                    </p:animEffect>
                                  </p:childTnLst>
                                </p:cTn>
                              </p:par>
                              <p:par>
                                <p:cTn id="23" presetID="6" presetClass="entr" presetSubtype="32" fill="hold" grpId="0" nodeType="withEffect">
                                  <p:stCondLst>
                                    <p:cond delay="0"/>
                                  </p:stCondLst>
                                  <p:childTnLst>
                                    <p:set>
                                      <p:cBhvr>
                                        <p:cTn id="24" dur="1" fill="hold">
                                          <p:stCondLst>
                                            <p:cond delay="0"/>
                                          </p:stCondLst>
                                        </p:cTn>
                                        <p:tgtEl>
                                          <p:spTgt spid="32"/>
                                        </p:tgtEl>
                                        <p:attrNameLst>
                                          <p:attrName>style.visibility</p:attrName>
                                        </p:attrNameLst>
                                      </p:cBhvr>
                                      <p:to>
                                        <p:strVal val="visible"/>
                                      </p:to>
                                    </p:set>
                                    <p:animEffect transition="in" filter="circle(out)">
                                      <p:cBhvr>
                                        <p:cTn id="25" dur="2000"/>
                                        <p:tgtEl>
                                          <p:spTgt spid="32"/>
                                        </p:tgtEl>
                                      </p:cBhvr>
                                    </p:animEffect>
                                  </p:childTnLst>
                                </p:cTn>
                              </p:par>
                              <p:par>
                                <p:cTn id="26" presetID="6" presetClass="entr" presetSubtype="32" fill="hold" nodeType="withEffect">
                                  <p:stCondLst>
                                    <p:cond delay="0"/>
                                  </p:stCondLst>
                                  <p:childTnLst>
                                    <p:set>
                                      <p:cBhvr>
                                        <p:cTn id="27" dur="1" fill="hold">
                                          <p:stCondLst>
                                            <p:cond delay="0"/>
                                          </p:stCondLst>
                                        </p:cTn>
                                        <p:tgtEl>
                                          <p:spTgt spid="29"/>
                                        </p:tgtEl>
                                        <p:attrNameLst>
                                          <p:attrName>style.visibility</p:attrName>
                                        </p:attrNameLst>
                                      </p:cBhvr>
                                      <p:to>
                                        <p:strVal val="visible"/>
                                      </p:to>
                                    </p:set>
                                    <p:animEffect transition="in" filter="circle(out)">
                                      <p:cBhvr>
                                        <p:cTn id="28" dur="2000"/>
                                        <p:tgtEl>
                                          <p:spTgt spid="29"/>
                                        </p:tgtEl>
                                      </p:cBhvr>
                                    </p:animEffect>
                                  </p:childTnLst>
                                </p:cTn>
                              </p:par>
                              <p:par>
                                <p:cTn id="29" presetID="6" presetClass="entr" presetSubtype="32" fill="hold" grpId="0" nodeType="withEffect">
                                  <p:stCondLst>
                                    <p:cond delay="0"/>
                                  </p:stCondLst>
                                  <p:childTnLst>
                                    <p:set>
                                      <p:cBhvr>
                                        <p:cTn id="30" dur="1" fill="hold">
                                          <p:stCondLst>
                                            <p:cond delay="0"/>
                                          </p:stCondLst>
                                        </p:cTn>
                                        <p:tgtEl>
                                          <p:spTgt spid="33"/>
                                        </p:tgtEl>
                                        <p:attrNameLst>
                                          <p:attrName>style.visibility</p:attrName>
                                        </p:attrNameLst>
                                      </p:cBhvr>
                                      <p:to>
                                        <p:strVal val="visible"/>
                                      </p:to>
                                    </p:set>
                                    <p:animEffect transition="in" filter="circle(out)">
                                      <p:cBhvr>
                                        <p:cTn id="31" dur="2000"/>
                                        <p:tgtEl>
                                          <p:spTgt spid="33"/>
                                        </p:tgtEl>
                                      </p:cBhvr>
                                    </p:animEffect>
                                  </p:childTnLst>
                                </p:cTn>
                              </p:par>
                              <p:par>
                                <p:cTn id="32" presetID="6" presetClass="entr" presetSubtype="32" fill="hold" grpId="0" nodeType="withEffect">
                                  <p:stCondLst>
                                    <p:cond delay="0"/>
                                  </p:stCondLst>
                                  <p:childTnLst>
                                    <p:set>
                                      <p:cBhvr>
                                        <p:cTn id="33" dur="1" fill="hold">
                                          <p:stCondLst>
                                            <p:cond delay="0"/>
                                          </p:stCondLst>
                                        </p:cTn>
                                        <p:tgtEl>
                                          <p:spTgt spid="35"/>
                                        </p:tgtEl>
                                        <p:attrNameLst>
                                          <p:attrName>style.visibility</p:attrName>
                                        </p:attrNameLst>
                                      </p:cBhvr>
                                      <p:to>
                                        <p:strVal val="visible"/>
                                      </p:to>
                                    </p:set>
                                    <p:animEffect transition="in" filter="circle(out)">
                                      <p:cBhvr>
                                        <p:cTn id="34" dur="2000"/>
                                        <p:tgtEl>
                                          <p:spTgt spid="35"/>
                                        </p:tgtEl>
                                      </p:cBhvr>
                                    </p:animEffect>
                                  </p:childTnLst>
                                </p:cTn>
                              </p:par>
                              <p:par>
                                <p:cTn id="35" presetID="6" presetClass="entr" presetSubtype="32" fill="hold" grpId="0" nodeType="withEffect">
                                  <p:stCondLst>
                                    <p:cond delay="0"/>
                                  </p:stCondLst>
                                  <p:childTnLst>
                                    <p:set>
                                      <p:cBhvr>
                                        <p:cTn id="36" dur="1" fill="hold">
                                          <p:stCondLst>
                                            <p:cond delay="0"/>
                                          </p:stCondLst>
                                        </p:cTn>
                                        <p:tgtEl>
                                          <p:spTgt spid="36"/>
                                        </p:tgtEl>
                                        <p:attrNameLst>
                                          <p:attrName>style.visibility</p:attrName>
                                        </p:attrNameLst>
                                      </p:cBhvr>
                                      <p:to>
                                        <p:strVal val="visible"/>
                                      </p:to>
                                    </p:set>
                                    <p:animEffect transition="in" filter="circle(out)">
                                      <p:cBhvr>
                                        <p:cTn id="37" dur="2000"/>
                                        <p:tgtEl>
                                          <p:spTgt spid="36"/>
                                        </p:tgtEl>
                                      </p:cBhvr>
                                    </p:animEffect>
                                  </p:childTnLst>
                                </p:cTn>
                              </p:par>
                              <p:par>
                                <p:cTn id="38" presetID="6" presetClass="entr" presetSubtype="32" fill="hold" nodeType="withEffect">
                                  <p:stCondLst>
                                    <p:cond delay="0"/>
                                  </p:stCondLst>
                                  <p:childTnLst>
                                    <p:set>
                                      <p:cBhvr>
                                        <p:cTn id="39" dur="1" fill="hold">
                                          <p:stCondLst>
                                            <p:cond delay="0"/>
                                          </p:stCondLst>
                                        </p:cTn>
                                        <p:tgtEl>
                                          <p:spTgt spid="34"/>
                                        </p:tgtEl>
                                        <p:attrNameLst>
                                          <p:attrName>style.visibility</p:attrName>
                                        </p:attrNameLst>
                                      </p:cBhvr>
                                      <p:to>
                                        <p:strVal val="visible"/>
                                      </p:to>
                                    </p:set>
                                    <p:animEffect transition="in" filter="circle(out)">
                                      <p:cBhvr>
                                        <p:cTn id="40" dur="2000"/>
                                        <p:tgtEl>
                                          <p:spTgt spid="34"/>
                                        </p:tgtEl>
                                      </p:cBhvr>
                                    </p:animEffect>
                                  </p:childTnLst>
                                </p:cTn>
                              </p:par>
                              <p:par>
                                <p:cTn id="41" presetID="6" presetClass="entr" presetSubtype="32" fill="hold" grpId="0" nodeType="withEffect">
                                  <p:stCondLst>
                                    <p:cond delay="0"/>
                                  </p:stCondLst>
                                  <p:childTnLst>
                                    <p:set>
                                      <p:cBhvr>
                                        <p:cTn id="42" dur="1" fill="hold">
                                          <p:stCondLst>
                                            <p:cond delay="0"/>
                                          </p:stCondLst>
                                        </p:cTn>
                                        <p:tgtEl>
                                          <p:spTgt spid="37"/>
                                        </p:tgtEl>
                                        <p:attrNameLst>
                                          <p:attrName>style.visibility</p:attrName>
                                        </p:attrNameLst>
                                      </p:cBhvr>
                                      <p:to>
                                        <p:strVal val="visible"/>
                                      </p:to>
                                    </p:set>
                                    <p:animEffect transition="in" filter="circle(out)">
                                      <p:cBhvr>
                                        <p:cTn id="43" dur="2000"/>
                                        <p:tgtEl>
                                          <p:spTgt spid="37"/>
                                        </p:tgtEl>
                                      </p:cBhvr>
                                    </p:animEffect>
                                  </p:childTnLst>
                                </p:cTn>
                              </p:par>
                              <p:par>
                                <p:cTn id="44" presetID="6" presetClass="entr" presetSubtype="32" fill="hold" grpId="0" nodeType="withEffect">
                                  <p:stCondLst>
                                    <p:cond delay="0"/>
                                  </p:stCondLst>
                                  <p:childTnLst>
                                    <p:set>
                                      <p:cBhvr>
                                        <p:cTn id="45" dur="1" fill="hold">
                                          <p:stCondLst>
                                            <p:cond delay="0"/>
                                          </p:stCondLst>
                                        </p:cTn>
                                        <p:tgtEl>
                                          <p:spTgt spid="38"/>
                                        </p:tgtEl>
                                        <p:attrNameLst>
                                          <p:attrName>style.visibility</p:attrName>
                                        </p:attrNameLst>
                                      </p:cBhvr>
                                      <p:to>
                                        <p:strVal val="visible"/>
                                      </p:to>
                                    </p:set>
                                    <p:animEffect transition="in" filter="circle(out)">
                                      <p:cBhvr>
                                        <p:cTn id="46" dur="2000"/>
                                        <p:tgtEl>
                                          <p:spTgt spid="38"/>
                                        </p:tgtEl>
                                      </p:cBhvr>
                                    </p:animEffect>
                                  </p:childTnLst>
                                </p:cTn>
                              </p:par>
                              <p:par>
                                <p:cTn id="47" presetID="6" presetClass="entr" presetSubtype="32" fill="hold" grpId="0" nodeType="withEffect">
                                  <p:stCondLst>
                                    <p:cond delay="0"/>
                                  </p:stCondLst>
                                  <p:childTnLst>
                                    <p:set>
                                      <p:cBhvr>
                                        <p:cTn id="48" dur="1" fill="hold">
                                          <p:stCondLst>
                                            <p:cond delay="0"/>
                                          </p:stCondLst>
                                        </p:cTn>
                                        <p:tgtEl>
                                          <p:spTgt spid="40"/>
                                        </p:tgtEl>
                                        <p:attrNameLst>
                                          <p:attrName>style.visibility</p:attrName>
                                        </p:attrNameLst>
                                      </p:cBhvr>
                                      <p:to>
                                        <p:strVal val="visible"/>
                                      </p:to>
                                    </p:set>
                                    <p:animEffect transition="in" filter="circle(out)">
                                      <p:cBhvr>
                                        <p:cTn id="49" dur="2000"/>
                                        <p:tgtEl>
                                          <p:spTgt spid="40"/>
                                        </p:tgtEl>
                                      </p:cBhvr>
                                    </p:animEffect>
                                  </p:childTnLst>
                                </p:cTn>
                              </p:par>
                              <p:par>
                                <p:cTn id="50" presetID="6" presetClass="entr" presetSubtype="32" fill="hold" grpId="0" nodeType="withEffect">
                                  <p:stCondLst>
                                    <p:cond delay="0"/>
                                  </p:stCondLst>
                                  <p:childTnLst>
                                    <p:set>
                                      <p:cBhvr>
                                        <p:cTn id="51" dur="1" fill="hold">
                                          <p:stCondLst>
                                            <p:cond delay="0"/>
                                          </p:stCondLst>
                                        </p:cTn>
                                        <p:tgtEl>
                                          <p:spTgt spid="41"/>
                                        </p:tgtEl>
                                        <p:attrNameLst>
                                          <p:attrName>style.visibility</p:attrName>
                                        </p:attrNameLst>
                                      </p:cBhvr>
                                      <p:to>
                                        <p:strVal val="visible"/>
                                      </p:to>
                                    </p:set>
                                    <p:animEffect transition="in" filter="circle(out)">
                                      <p:cBhvr>
                                        <p:cTn id="52" dur="2000"/>
                                        <p:tgtEl>
                                          <p:spTgt spid="41"/>
                                        </p:tgtEl>
                                      </p:cBhvr>
                                    </p:animEffect>
                                  </p:childTnLst>
                                </p:cTn>
                              </p:par>
                              <p:par>
                                <p:cTn id="53" presetID="6" presetClass="entr" presetSubtype="32" fill="hold" grpId="0" nodeType="withEffect">
                                  <p:stCondLst>
                                    <p:cond delay="0"/>
                                  </p:stCondLst>
                                  <p:childTnLst>
                                    <p:set>
                                      <p:cBhvr>
                                        <p:cTn id="54" dur="1" fill="hold">
                                          <p:stCondLst>
                                            <p:cond delay="0"/>
                                          </p:stCondLst>
                                        </p:cTn>
                                        <p:tgtEl>
                                          <p:spTgt spid="42"/>
                                        </p:tgtEl>
                                        <p:attrNameLst>
                                          <p:attrName>style.visibility</p:attrName>
                                        </p:attrNameLst>
                                      </p:cBhvr>
                                      <p:to>
                                        <p:strVal val="visible"/>
                                      </p:to>
                                    </p:set>
                                    <p:animEffect transition="in" filter="circle(out)">
                                      <p:cBhvr>
                                        <p:cTn id="55" dur="2000"/>
                                        <p:tgtEl>
                                          <p:spTgt spid="42"/>
                                        </p:tgtEl>
                                      </p:cBhvr>
                                    </p:animEffect>
                                  </p:childTnLst>
                                </p:cTn>
                              </p:par>
                              <p:par>
                                <p:cTn id="56" presetID="6" presetClass="entr" presetSubtype="32" fill="hold" grpId="0" nodeType="withEffect">
                                  <p:stCondLst>
                                    <p:cond delay="0"/>
                                  </p:stCondLst>
                                  <p:childTnLst>
                                    <p:set>
                                      <p:cBhvr>
                                        <p:cTn id="57" dur="1" fill="hold">
                                          <p:stCondLst>
                                            <p:cond delay="0"/>
                                          </p:stCondLst>
                                        </p:cTn>
                                        <p:tgtEl>
                                          <p:spTgt spid="43"/>
                                        </p:tgtEl>
                                        <p:attrNameLst>
                                          <p:attrName>style.visibility</p:attrName>
                                        </p:attrNameLst>
                                      </p:cBhvr>
                                      <p:to>
                                        <p:strVal val="visible"/>
                                      </p:to>
                                    </p:set>
                                    <p:animEffect transition="in" filter="circle(out)">
                                      <p:cBhvr>
                                        <p:cTn id="58" dur="2000"/>
                                        <p:tgtEl>
                                          <p:spTgt spid="43"/>
                                        </p:tgtEl>
                                      </p:cBhvr>
                                    </p:animEffect>
                                  </p:childTnLst>
                                </p:cTn>
                              </p:par>
                              <p:par>
                                <p:cTn id="59" presetID="6" presetClass="entr" presetSubtype="32" fill="hold" nodeType="withEffect">
                                  <p:stCondLst>
                                    <p:cond delay="0"/>
                                  </p:stCondLst>
                                  <p:childTnLst>
                                    <p:set>
                                      <p:cBhvr>
                                        <p:cTn id="60" dur="1" fill="hold">
                                          <p:stCondLst>
                                            <p:cond delay="0"/>
                                          </p:stCondLst>
                                        </p:cTn>
                                        <p:tgtEl>
                                          <p:spTgt spid="39"/>
                                        </p:tgtEl>
                                        <p:attrNameLst>
                                          <p:attrName>style.visibility</p:attrName>
                                        </p:attrNameLst>
                                      </p:cBhvr>
                                      <p:to>
                                        <p:strVal val="visible"/>
                                      </p:to>
                                    </p:set>
                                    <p:animEffect transition="in" filter="circle(out)">
                                      <p:cBhvr>
                                        <p:cTn id="61" dur="2000"/>
                                        <p:tgtEl>
                                          <p:spTgt spid="39"/>
                                        </p:tgtEl>
                                      </p:cBhvr>
                                    </p:animEffect>
                                  </p:childTnLst>
                                </p:cTn>
                              </p:par>
                              <p:par>
                                <p:cTn id="62" presetID="6" presetClass="entr" presetSubtype="32" fill="hold" grpId="0" nodeType="withEffect">
                                  <p:stCondLst>
                                    <p:cond delay="0"/>
                                  </p:stCondLst>
                                  <p:childTnLst>
                                    <p:set>
                                      <p:cBhvr>
                                        <p:cTn id="63" dur="1" fill="hold">
                                          <p:stCondLst>
                                            <p:cond delay="0"/>
                                          </p:stCondLst>
                                        </p:cTn>
                                        <p:tgtEl>
                                          <p:spTgt spid="46"/>
                                        </p:tgtEl>
                                        <p:attrNameLst>
                                          <p:attrName>style.visibility</p:attrName>
                                        </p:attrNameLst>
                                      </p:cBhvr>
                                      <p:to>
                                        <p:strVal val="visible"/>
                                      </p:to>
                                    </p:set>
                                    <p:animEffect transition="in" filter="circle(out)">
                                      <p:cBhvr>
                                        <p:cTn id="64" dur="2000"/>
                                        <p:tgtEl>
                                          <p:spTgt spid="46"/>
                                        </p:tgtEl>
                                      </p:cBhvr>
                                    </p:animEffect>
                                  </p:childTnLst>
                                </p:cTn>
                              </p:par>
                              <p:par>
                                <p:cTn id="65" presetID="6" presetClass="entr" presetSubtype="32" fill="hold" grpId="0" nodeType="withEffect">
                                  <p:stCondLst>
                                    <p:cond delay="0"/>
                                  </p:stCondLst>
                                  <p:childTnLst>
                                    <p:set>
                                      <p:cBhvr>
                                        <p:cTn id="66" dur="1" fill="hold">
                                          <p:stCondLst>
                                            <p:cond delay="0"/>
                                          </p:stCondLst>
                                        </p:cTn>
                                        <p:tgtEl>
                                          <p:spTgt spid="45"/>
                                        </p:tgtEl>
                                        <p:attrNameLst>
                                          <p:attrName>style.visibility</p:attrName>
                                        </p:attrNameLst>
                                      </p:cBhvr>
                                      <p:to>
                                        <p:strVal val="visible"/>
                                      </p:to>
                                    </p:set>
                                    <p:animEffect transition="in" filter="circle(out)">
                                      <p:cBhvr>
                                        <p:cTn id="67" dur="2000"/>
                                        <p:tgtEl>
                                          <p:spTgt spid="45"/>
                                        </p:tgtEl>
                                      </p:cBhvr>
                                    </p:animEffect>
                                  </p:childTnLst>
                                </p:cTn>
                              </p:par>
                              <p:par>
                                <p:cTn id="68" presetID="6" presetClass="entr" presetSubtype="32" fill="hold" grpId="0" nodeType="withEffect">
                                  <p:stCondLst>
                                    <p:cond delay="0"/>
                                  </p:stCondLst>
                                  <p:childTnLst>
                                    <p:set>
                                      <p:cBhvr>
                                        <p:cTn id="69" dur="1" fill="hold">
                                          <p:stCondLst>
                                            <p:cond delay="0"/>
                                          </p:stCondLst>
                                        </p:cTn>
                                        <p:tgtEl>
                                          <p:spTgt spid="47"/>
                                        </p:tgtEl>
                                        <p:attrNameLst>
                                          <p:attrName>style.visibility</p:attrName>
                                        </p:attrNameLst>
                                      </p:cBhvr>
                                      <p:to>
                                        <p:strVal val="visible"/>
                                      </p:to>
                                    </p:set>
                                    <p:animEffect transition="in" filter="circle(out)">
                                      <p:cBhvr>
                                        <p:cTn id="70" dur="2000"/>
                                        <p:tgtEl>
                                          <p:spTgt spid="47"/>
                                        </p:tgtEl>
                                      </p:cBhvr>
                                    </p:animEffect>
                                  </p:childTnLst>
                                </p:cTn>
                              </p:par>
                              <p:par>
                                <p:cTn id="71" presetID="6" presetClass="entr" presetSubtype="32" fill="hold" nodeType="withEffect">
                                  <p:stCondLst>
                                    <p:cond delay="0"/>
                                  </p:stCondLst>
                                  <p:childTnLst>
                                    <p:set>
                                      <p:cBhvr>
                                        <p:cTn id="72" dur="1" fill="hold">
                                          <p:stCondLst>
                                            <p:cond delay="0"/>
                                          </p:stCondLst>
                                        </p:cTn>
                                        <p:tgtEl>
                                          <p:spTgt spid="44"/>
                                        </p:tgtEl>
                                        <p:attrNameLst>
                                          <p:attrName>style.visibility</p:attrName>
                                        </p:attrNameLst>
                                      </p:cBhvr>
                                      <p:to>
                                        <p:strVal val="visible"/>
                                      </p:to>
                                    </p:set>
                                    <p:animEffect transition="in" filter="circle(out)">
                                      <p:cBhvr>
                                        <p:cTn id="73" dur="2000"/>
                                        <p:tgtEl>
                                          <p:spTgt spid="44"/>
                                        </p:tgtEl>
                                      </p:cBhvr>
                                    </p:animEffect>
                                  </p:childTnLst>
                                </p:cTn>
                              </p:par>
                              <p:par>
                                <p:cTn id="74" presetID="6" presetClass="entr" presetSubtype="32" fill="hold" grpId="0" nodeType="withEffect">
                                  <p:stCondLst>
                                    <p:cond delay="0"/>
                                  </p:stCondLst>
                                  <p:childTnLst>
                                    <p:set>
                                      <p:cBhvr>
                                        <p:cTn id="75" dur="1" fill="hold">
                                          <p:stCondLst>
                                            <p:cond delay="0"/>
                                          </p:stCondLst>
                                        </p:cTn>
                                        <p:tgtEl>
                                          <p:spTgt spid="48"/>
                                        </p:tgtEl>
                                        <p:attrNameLst>
                                          <p:attrName>style.visibility</p:attrName>
                                        </p:attrNameLst>
                                      </p:cBhvr>
                                      <p:to>
                                        <p:strVal val="visible"/>
                                      </p:to>
                                    </p:set>
                                    <p:animEffect transition="in" filter="circle(out)">
                                      <p:cBhvr>
                                        <p:cTn id="76" dur="2000"/>
                                        <p:tgtEl>
                                          <p:spTgt spid="48"/>
                                        </p:tgtEl>
                                      </p:cBhvr>
                                    </p:animEffect>
                                  </p:childTnLst>
                                </p:cTn>
                              </p:par>
                            </p:childTnLst>
                          </p:cTn>
                        </p:par>
                      </p:childTnLst>
                    </p:cTn>
                  </p:par>
                  <p:par>
                    <p:cTn id="77" fill="hold">
                      <p:stCondLst>
                        <p:cond delay="indefinite"/>
                      </p:stCondLst>
                      <p:childTnLst>
                        <p:par>
                          <p:cTn id="78" fill="hold">
                            <p:stCondLst>
                              <p:cond delay="0"/>
                            </p:stCondLst>
                            <p:childTnLst>
                              <p:par>
                                <p:cTn id="79" presetID="42" presetClass="entr" presetSubtype="0" fill="hold" nodeType="clickEffect">
                                  <p:stCondLst>
                                    <p:cond delay="0"/>
                                  </p:stCondLst>
                                  <p:childTnLst>
                                    <p:set>
                                      <p:cBhvr>
                                        <p:cTn id="80" dur="1" fill="hold">
                                          <p:stCondLst>
                                            <p:cond delay="0"/>
                                          </p:stCondLst>
                                        </p:cTn>
                                        <p:tgtEl>
                                          <p:spTgt spid="50"/>
                                        </p:tgtEl>
                                        <p:attrNameLst>
                                          <p:attrName>style.visibility</p:attrName>
                                        </p:attrNameLst>
                                      </p:cBhvr>
                                      <p:to>
                                        <p:strVal val="visible"/>
                                      </p:to>
                                    </p:set>
                                    <p:animEffect transition="in" filter="fade">
                                      <p:cBhvr>
                                        <p:cTn id="81" dur="1000"/>
                                        <p:tgtEl>
                                          <p:spTgt spid="50"/>
                                        </p:tgtEl>
                                      </p:cBhvr>
                                    </p:animEffect>
                                    <p:anim calcmode="lin" valueType="num">
                                      <p:cBhvr>
                                        <p:cTn id="82" dur="1000" fill="hold"/>
                                        <p:tgtEl>
                                          <p:spTgt spid="50"/>
                                        </p:tgtEl>
                                        <p:attrNameLst>
                                          <p:attrName>ppt_x</p:attrName>
                                        </p:attrNameLst>
                                      </p:cBhvr>
                                      <p:tavLst>
                                        <p:tav tm="0">
                                          <p:val>
                                            <p:strVal val="#ppt_x"/>
                                          </p:val>
                                        </p:tav>
                                        <p:tav tm="100000">
                                          <p:val>
                                            <p:strVal val="#ppt_x"/>
                                          </p:val>
                                        </p:tav>
                                      </p:tavLst>
                                    </p:anim>
                                    <p:anim calcmode="lin" valueType="num">
                                      <p:cBhvr>
                                        <p:cTn id="83" dur="1000" fill="hold"/>
                                        <p:tgtEl>
                                          <p:spTgt spid="50"/>
                                        </p:tgtEl>
                                        <p:attrNameLst>
                                          <p:attrName>ppt_y</p:attrName>
                                        </p:attrNameLst>
                                      </p:cBhvr>
                                      <p:tavLst>
                                        <p:tav tm="0">
                                          <p:val>
                                            <p:strVal val="#ppt_y+.1"/>
                                          </p:val>
                                        </p:tav>
                                        <p:tav tm="100000">
                                          <p:val>
                                            <p:strVal val="#ppt_y"/>
                                          </p:val>
                                        </p:tav>
                                      </p:tavLst>
                                    </p:anim>
                                  </p:childTnLst>
                                </p:cTn>
                              </p:par>
                            </p:childTnLst>
                          </p:cTn>
                        </p:par>
                      </p:childTnLst>
                    </p:cTn>
                  </p:par>
                  <p:par>
                    <p:cTn id="84" fill="hold">
                      <p:stCondLst>
                        <p:cond delay="indefinite"/>
                      </p:stCondLst>
                      <p:childTnLst>
                        <p:par>
                          <p:cTn id="85" fill="hold">
                            <p:stCondLst>
                              <p:cond delay="0"/>
                            </p:stCondLst>
                            <p:childTnLst>
                              <p:par>
                                <p:cTn id="86" presetID="47" presetClass="entr" presetSubtype="0" fill="hold" grpId="0" nodeType="clickEffect">
                                  <p:stCondLst>
                                    <p:cond delay="0"/>
                                  </p:stCondLst>
                                  <p:childTnLst>
                                    <p:set>
                                      <p:cBhvr>
                                        <p:cTn id="87" dur="1" fill="hold">
                                          <p:stCondLst>
                                            <p:cond delay="0"/>
                                          </p:stCondLst>
                                        </p:cTn>
                                        <p:tgtEl>
                                          <p:spTgt spid="51"/>
                                        </p:tgtEl>
                                        <p:attrNameLst>
                                          <p:attrName>style.visibility</p:attrName>
                                        </p:attrNameLst>
                                      </p:cBhvr>
                                      <p:to>
                                        <p:strVal val="visible"/>
                                      </p:to>
                                    </p:set>
                                    <p:animEffect transition="in" filter="fade">
                                      <p:cBhvr>
                                        <p:cTn id="88" dur="1000"/>
                                        <p:tgtEl>
                                          <p:spTgt spid="51"/>
                                        </p:tgtEl>
                                      </p:cBhvr>
                                    </p:animEffect>
                                    <p:anim calcmode="lin" valueType="num">
                                      <p:cBhvr>
                                        <p:cTn id="89" dur="1000" fill="hold"/>
                                        <p:tgtEl>
                                          <p:spTgt spid="51"/>
                                        </p:tgtEl>
                                        <p:attrNameLst>
                                          <p:attrName>ppt_x</p:attrName>
                                        </p:attrNameLst>
                                      </p:cBhvr>
                                      <p:tavLst>
                                        <p:tav tm="0">
                                          <p:val>
                                            <p:strVal val="#ppt_x"/>
                                          </p:val>
                                        </p:tav>
                                        <p:tav tm="100000">
                                          <p:val>
                                            <p:strVal val="#ppt_x"/>
                                          </p:val>
                                        </p:tav>
                                      </p:tavLst>
                                    </p:anim>
                                    <p:anim calcmode="lin" valueType="num">
                                      <p:cBhvr>
                                        <p:cTn id="90" dur="1000" fill="hold"/>
                                        <p:tgtEl>
                                          <p:spTgt spid="51"/>
                                        </p:tgtEl>
                                        <p:attrNameLst>
                                          <p:attrName>ppt_y</p:attrName>
                                        </p:attrNameLst>
                                      </p:cBhvr>
                                      <p:tavLst>
                                        <p:tav tm="0">
                                          <p:val>
                                            <p:strVal val="#ppt_y-.1"/>
                                          </p:val>
                                        </p:tav>
                                        <p:tav tm="100000">
                                          <p:val>
                                            <p:strVal val="#ppt_y"/>
                                          </p:val>
                                        </p:tav>
                                      </p:tavLst>
                                    </p:anim>
                                  </p:childTnLst>
                                </p:cTn>
                              </p:par>
                              <p:par>
                                <p:cTn id="91" presetID="47" presetClass="entr" presetSubtype="0" fill="hold" grpId="0" nodeType="withEffect">
                                  <p:stCondLst>
                                    <p:cond delay="0"/>
                                  </p:stCondLst>
                                  <p:childTnLst>
                                    <p:set>
                                      <p:cBhvr>
                                        <p:cTn id="92" dur="1" fill="hold">
                                          <p:stCondLst>
                                            <p:cond delay="0"/>
                                          </p:stCondLst>
                                        </p:cTn>
                                        <p:tgtEl>
                                          <p:spTgt spid="52"/>
                                        </p:tgtEl>
                                        <p:attrNameLst>
                                          <p:attrName>style.visibility</p:attrName>
                                        </p:attrNameLst>
                                      </p:cBhvr>
                                      <p:to>
                                        <p:strVal val="visible"/>
                                      </p:to>
                                    </p:set>
                                    <p:animEffect transition="in" filter="fade">
                                      <p:cBhvr>
                                        <p:cTn id="93" dur="1000"/>
                                        <p:tgtEl>
                                          <p:spTgt spid="52"/>
                                        </p:tgtEl>
                                      </p:cBhvr>
                                    </p:animEffect>
                                    <p:anim calcmode="lin" valueType="num">
                                      <p:cBhvr>
                                        <p:cTn id="94" dur="1000" fill="hold"/>
                                        <p:tgtEl>
                                          <p:spTgt spid="52"/>
                                        </p:tgtEl>
                                        <p:attrNameLst>
                                          <p:attrName>ppt_x</p:attrName>
                                        </p:attrNameLst>
                                      </p:cBhvr>
                                      <p:tavLst>
                                        <p:tav tm="0">
                                          <p:val>
                                            <p:strVal val="#ppt_x"/>
                                          </p:val>
                                        </p:tav>
                                        <p:tav tm="100000">
                                          <p:val>
                                            <p:strVal val="#ppt_x"/>
                                          </p:val>
                                        </p:tav>
                                      </p:tavLst>
                                    </p:anim>
                                    <p:anim calcmode="lin" valueType="num">
                                      <p:cBhvr>
                                        <p:cTn id="95" dur="1000" fill="hold"/>
                                        <p:tgtEl>
                                          <p:spTgt spid="52"/>
                                        </p:tgtEl>
                                        <p:attrNameLst>
                                          <p:attrName>ppt_y</p:attrName>
                                        </p:attrNameLst>
                                      </p:cBhvr>
                                      <p:tavLst>
                                        <p:tav tm="0">
                                          <p:val>
                                            <p:strVal val="#ppt_y-.1"/>
                                          </p:val>
                                        </p:tav>
                                        <p:tav tm="100000">
                                          <p:val>
                                            <p:strVal val="#ppt_y"/>
                                          </p:val>
                                        </p:tav>
                                      </p:tavLst>
                                    </p:anim>
                                  </p:childTnLst>
                                </p:cTn>
                              </p:par>
                              <p:par>
                                <p:cTn id="96" presetID="47" presetClass="entr" presetSubtype="0" fill="hold" grpId="0" nodeType="withEffect">
                                  <p:stCondLst>
                                    <p:cond delay="0"/>
                                  </p:stCondLst>
                                  <p:childTnLst>
                                    <p:set>
                                      <p:cBhvr>
                                        <p:cTn id="97" dur="1" fill="hold">
                                          <p:stCondLst>
                                            <p:cond delay="0"/>
                                          </p:stCondLst>
                                        </p:cTn>
                                        <p:tgtEl>
                                          <p:spTgt spid="53"/>
                                        </p:tgtEl>
                                        <p:attrNameLst>
                                          <p:attrName>style.visibility</p:attrName>
                                        </p:attrNameLst>
                                      </p:cBhvr>
                                      <p:to>
                                        <p:strVal val="visible"/>
                                      </p:to>
                                    </p:set>
                                    <p:animEffect transition="in" filter="fade">
                                      <p:cBhvr>
                                        <p:cTn id="98" dur="1000"/>
                                        <p:tgtEl>
                                          <p:spTgt spid="53"/>
                                        </p:tgtEl>
                                      </p:cBhvr>
                                    </p:animEffect>
                                    <p:anim calcmode="lin" valueType="num">
                                      <p:cBhvr>
                                        <p:cTn id="99" dur="1000" fill="hold"/>
                                        <p:tgtEl>
                                          <p:spTgt spid="53"/>
                                        </p:tgtEl>
                                        <p:attrNameLst>
                                          <p:attrName>ppt_x</p:attrName>
                                        </p:attrNameLst>
                                      </p:cBhvr>
                                      <p:tavLst>
                                        <p:tav tm="0">
                                          <p:val>
                                            <p:strVal val="#ppt_x"/>
                                          </p:val>
                                        </p:tav>
                                        <p:tav tm="100000">
                                          <p:val>
                                            <p:strVal val="#ppt_x"/>
                                          </p:val>
                                        </p:tav>
                                      </p:tavLst>
                                    </p:anim>
                                    <p:anim calcmode="lin" valueType="num">
                                      <p:cBhvr>
                                        <p:cTn id="100" dur="1000" fill="hold"/>
                                        <p:tgtEl>
                                          <p:spTgt spid="5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P spid="30" grpId="0" animBg="1"/>
      <p:bldP spid="31" grpId="0"/>
      <p:bldP spid="32" grpId="0"/>
      <p:bldP spid="33" grpId="0"/>
      <p:bldP spid="35" grpId="0" animBg="1"/>
      <p:bldP spid="36" grpId="0"/>
      <p:bldP spid="37" grpId="0"/>
      <p:bldP spid="38" grpId="0"/>
      <p:bldP spid="40" grpId="0" animBg="1"/>
      <p:bldP spid="41" grpId="0"/>
      <p:bldP spid="42" grpId="0"/>
      <p:bldP spid="43" grpId="0"/>
      <p:bldP spid="45" grpId="0" animBg="1"/>
      <p:bldP spid="46" grpId="0"/>
      <p:bldP spid="47" grpId="0"/>
      <p:bldP spid="48" grpId="0"/>
      <p:bldP spid="49" grpId="0"/>
      <p:bldP spid="51" grpId="0"/>
      <p:bldP spid="52" grpId="0"/>
      <p:bldP spid="5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84255" y="782488"/>
            <a:ext cx="2598788" cy="523220"/>
          </a:xfrm>
          <a:prstGeom prst="rect">
            <a:avLst/>
          </a:prstGeom>
        </p:spPr>
        <p:txBody>
          <a:bodyPr wrap="none">
            <a:spAutoFit/>
          </a:bodyPr>
          <a:lstStyle/>
          <a:p>
            <a:r>
              <a:rPr lang="en-IN" sz="2800" b="1" dirty="0">
                <a:latin typeface="Arial" panose="020B0604020202020204" pitchFamily="34" charset="0"/>
                <a:cs typeface="Arial" panose="020B0604020202020204" pitchFamily="34" charset="0"/>
              </a:rPr>
              <a:t>CONCLUSION</a:t>
            </a:r>
          </a:p>
        </p:txBody>
      </p:sp>
      <p:sp>
        <p:nvSpPr>
          <p:cNvPr id="7" name="Rectangle 6"/>
          <p:cNvSpPr/>
          <p:nvPr/>
        </p:nvSpPr>
        <p:spPr>
          <a:xfrm>
            <a:off x="1191064" y="1463353"/>
            <a:ext cx="10006819" cy="3330399"/>
          </a:xfrm>
          <a:prstGeom prst="rect">
            <a:avLst/>
          </a:prstGeom>
        </p:spPr>
        <p:txBody>
          <a:bodyPr wrap="square">
            <a:spAutoFit/>
          </a:bodyPr>
          <a:lstStyle/>
          <a:p>
            <a:pPr marL="285750" lvl="0" indent="-285750" algn="just" defTabSz="457200">
              <a:lnSpc>
                <a:spcPct val="200000"/>
              </a:lnSpc>
              <a:buFont typeface="Wingdings" panose="05000000000000000000" pitchFamily="2" charset="2"/>
              <a:buChar char="q"/>
            </a:pPr>
            <a:r>
              <a:rPr lang="en-US" dirty="0">
                <a:latin typeface="Arial" panose="020B0604020202020204" pitchFamily="34" charset="0"/>
                <a:cs typeface="Arial" panose="020B0604020202020204" pitchFamily="34" charset="0"/>
              </a:rPr>
              <a:t>The presentation highlights how the 2022 NHS cyberattack revealed serious flaws in workforce readiness, digital governance, and system dependability. </a:t>
            </a:r>
          </a:p>
          <a:p>
            <a:pPr marL="285750" lvl="0" indent="-285750" algn="just" defTabSz="457200">
              <a:lnSpc>
                <a:spcPct val="200000"/>
              </a:lnSpc>
              <a:buFont typeface="Wingdings" panose="05000000000000000000" pitchFamily="2" charset="2"/>
              <a:buChar char="q"/>
            </a:pPr>
            <a:r>
              <a:rPr lang="en-US" dirty="0">
                <a:latin typeface="Arial" panose="020B0604020202020204" pitchFamily="34" charset="0"/>
                <a:cs typeface="Arial" panose="020B0604020202020204" pitchFamily="34" charset="0"/>
              </a:rPr>
              <a:t>To protect patient safety and maintain high-quality treatment, cybersecurity policy, leadership accountability, and staff competency must all be strengthened. </a:t>
            </a:r>
          </a:p>
          <a:p>
            <a:pPr marL="285750" lvl="0" indent="-285750" algn="just" defTabSz="457200">
              <a:lnSpc>
                <a:spcPct val="200000"/>
              </a:lnSpc>
              <a:buFont typeface="Wingdings" panose="05000000000000000000" pitchFamily="2" charset="2"/>
              <a:buChar char="q"/>
            </a:pPr>
            <a:r>
              <a:rPr lang="en-US" dirty="0">
                <a:latin typeface="Arial" panose="020B0604020202020204" pitchFamily="34" charset="0"/>
                <a:cs typeface="Arial" panose="020B0604020202020204" pitchFamily="34" charset="0"/>
              </a:rPr>
              <a:t>In the end, integrating digital resilience and continual improvement into NHS operations will guarantee a safe, effective, and fair healthcare system.</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565301"/>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7" presetClass="entr" presetSubtype="0" fill="hold"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1000"/>
                                        <p:tgtEl>
                                          <p:spTgt spid="7">
                                            <p:txEl>
                                              <p:pRg st="0" end="0"/>
                                            </p:txEl>
                                          </p:spTgt>
                                        </p:tgtEl>
                                      </p:cBhvr>
                                    </p:animEffect>
                                    <p:anim calcmode="lin" valueType="num">
                                      <p:cBhvr>
                                        <p:cTn id="13"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5" presetID="47" presetClass="entr" presetSubtype="0" fill="hold" nodeType="with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Effect transition="in" filter="fade">
                                      <p:cBhvr>
                                        <p:cTn id="17" dur="1000"/>
                                        <p:tgtEl>
                                          <p:spTgt spid="7">
                                            <p:txEl>
                                              <p:pRg st="1" end="1"/>
                                            </p:txEl>
                                          </p:spTgt>
                                        </p:tgtEl>
                                      </p:cBhvr>
                                    </p:animEffect>
                                    <p:anim calcmode="lin" valueType="num">
                                      <p:cBhvr>
                                        <p:cTn id="18"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0" presetID="47" presetClass="entr" presetSubtype="0" fill="hold" nodeType="withEffect">
                                  <p:stCondLst>
                                    <p:cond delay="0"/>
                                  </p:stCondLst>
                                  <p:childTnLst>
                                    <p:set>
                                      <p:cBhvr>
                                        <p:cTn id="21" dur="1" fill="hold">
                                          <p:stCondLst>
                                            <p:cond delay="0"/>
                                          </p:stCondLst>
                                        </p:cTn>
                                        <p:tgtEl>
                                          <p:spTgt spid="7">
                                            <p:txEl>
                                              <p:pRg st="2" end="2"/>
                                            </p:txEl>
                                          </p:spTgt>
                                        </p:tgtEl>
                                        <p:attrNameLst>
                                          <p:attrName>style.visibility</p:attrName>
                                        </p:attrNameLst>
                                      </p:cBhvr>
                                      <p:to>
                                        <p:strVal val="visible"/>
                                      </p:to>
                                    </p:set>
                                    <p:animEffect transition="in" filter="fade">
                                      <p:cBhvr>
                                        <p:cTn id="22" dur="1000"/>
                                        <p:tgtEl>
                                          <p:spTgt spid="7">
                                            <p:txEl>
                                              <p:pRg st="2" end="2"/>
                                            </p:txEl>
                                          </p:spTgt>
                                        </p:tgtEl>
                                      </p:cBhvr>
                                    </p:animEffect>
                                    <p:anim calcmode="lin" valueType="num">
                                      <p:cBhvr>
                                        <p:cTn id="23"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800" b="1" dirty="0" smtClean="0">
                <a:latin typeface="Arial" panose="020B0604020202020204" pitchFamily="34" charset="0"/>
                <a:cs typeface="Arial" panose="020B0604020202020204" pitchFamily="34" charset="0"/>
              </a:rPr>
              <a:t>References </a:t>
            </a:r>
            <a:endParaRPr lang="en-IN" sz="2800" b="1" dirty="0">
              <a:latin typeface="Arial" panose="020B0604020202020204" pitchFamily="34" charset="0"/>
              <a:cs typeface="Arial" panose="020B0604020202020204" pitchFamily="34" charset="0"/>
            </a:endParaRPr>
          </a:p>
        </p:txBody>
      </p:sp>
      <p:sp>
        <p:nvSpPr>
          <p:cNvPr id="5" name="Rectangle 4"/>
          <p:cNvSpPr/>
          <p:nvPr/>
        </p:nvSpPr>
        <p:spPr>
          <a:xfrm>
            <a:off x="323558" y="1287435"/>
            <a:ext cx="11694272" cy="5355312"/>
          </a:xfrm>
          <a:prstGeom prst="rect">
            <a:avLst/>
          </a:prstGeom>
        </p:spPr>
        <p:txBody>
          <a:bodyPr wrap="square">
            <a:spAutoFit/>
          </a:bodyPr>
          <a:lstStyle/>
          <a:p>
            <a:pPr marL="228600" indent="-228600">
              <a:lnSpc>
                <a:spcPct val="150000"/>
              </a:lnSpc>
              <a:buFont typeface="+mj-lt"/>
              <a:buAutoNum type="arabicPeriod"/>
            </a:pPr>
            <a:r>
              <a:rPr lang="en-US" sz="1200" dirty="0" err="1">
                <a:latin typeface="Arial" panose="020B0604020202020204" pitchFamily="34" charset="0"/>
                <a:cs typeface="Arial" panose="020B0604020202020204" pitchFamily="34" charset="0"/>
              </a:rPr>
              <a:t>Badshah</a:t>
            </a:r>
            <a:r>
              <a:rPr lang="en-US" sz="1200" dirty="0">
                <a:latin typeface="Arial" panose="020B0604020202020204" pitchFamily="34" charset="0"/>
                <a:cs typeface="Arial" panose="020B0604020202020204" pitchFamily="34" charset="0"/>
              </a:rPr>
              <a:t>, N. (2022) ‘NHS 111 expects delays after cyber-attack causes system outage’, The Guardian, 6 August. Available at: </a:t>
            </a:r>
            <a:r>
              <a:rPr lang="en-US" sz="1200" dirty="0">
                <a:latin typeface="Arial" panose="020B0604020202020204" pitchFamily="34" charset="0"/>
                <a:cs typeface="Arial" panose="020B0604020202020204" pitchFamily="34" charset="0"/>
                <a:hlinkClick r:id="rId2"/>
              </a:rPr>
              <a:t>https://</a:t>
            </a:r>
            <a:r>
              <a:rPr lang="en-US" sz="1200" dirty="0" smtClean="0">
                <a:latin typeface="Arial" panose="020B0604020202020204" pitchFamily="34" charset="0"/>
                <a:cs typeface="Arial" panose="020B0604020202020204" pitchFamily="34" charset="0"/>
                <a:hlinkClick r:id="rId2"/>
              </a:rPr>
              <a:t>www.theguardian.com/society/2022/aug/05/nhs-111-expects-delays-after-cyber-attack-causes-system-outage</a:t>
            </a:r>
            <a:r>
              <a:rPr lang="en-US" sz="1200" dirty="0" smtClean="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06 October 2025</a:t>
            </a:r>
            <a:r>
              <a:rPr lang="en-US" sz="1200" dirty="0" smtClean="0">
                <a:latin typeface="Arial" panose="020B0604020202020204" pitchFamily="34" charset="0"/>
                <a:cs typeface="Arial" panose="020B0604020202020204" pitchFamily="34" charset="0"/>
              </a:rPr>
              <a:t>).</a:t>
            </a:r>
          </a:p>
          <a:p>
            <a:pPr marL="228600" indent="-228600">
              <a:lnSpc>
                <a:spcPct val="150000"/>
              </a:lnSpc>
              <a:buFont typeface="+mj-lt"/>
              <a:buAutoNum type="arabicPeriod"/>
            </a:pPr>
            <a:r>
              <a:rPr lang="en-US" sz="1200" dirty="0" smtClean="0">
                <a:latin typeface="Arial" panose="020B0604020202020204" pitchFamily="34" charset="0"/>
                <a:cs typeface="Arial" panose="020B0604020202020204" pitchFamily="34" charset="0"/>
              </a:rPr>
              <a:t>Hasegawa</a:t>
            </a:r>
            <a:r>
              <a:rPr lang="en-US" sz="1200" dirty="0">
                <a:latin typeface="Arial" panose="020B0604020202020204" pitchFamily="34" charset="0"/>
                <a:cs typeface="Arial" panose="020B0604020202020204" pitchFamily="34" charset="0"/>
              </a:rPr>
              <a:t>, K., Sato, M., Gupta, A., </a:t>
            </a:r>
            <a:r>
              <a:rPr lang="en-US" sz="1200" dirty="0" err="1">
                <a:latin typeface="Arial" panose="020B0604020202020204" pitchFamily="34" charset="0"/>
                <a:cs typeface="Arial" panose="020B0604020202020204" pitchFamily="34" charset="0"/>
              </a:rPr>
              <a:t>Wouters</a:t>
            </a:r>
            <a:r>
              <a:rPr lang="en-US" sz="1200" dirty="0">
                <a:latin typeface="Arial" panose="020B0604020202020204" pitchFamily="34" charset="0"/>
                <a:cs typeface="Arial" panose="020B0604020202020204" pitchFamily="34" charset="0"/>
              </a:rPr>
              <a:t>, O. and Leung, T. (2024) ‘Cybersecurity interventions in healthcare </a:t>
            </a:r>
            <a:r>
              <a:rPr lang="en-US" sz="1200" dirty="0" err="1">
                <a:latin typeface="Arial" panose="020B0604020202020204" pitchFamily="34" charset="0"/>
                <a:cs typeface="Arial" panose="020B0604020202020204" pitchFamily="34" charset="0"/>
              </a:rPr>
              <a:t>organisations</a:t>
            </a:r>
            <a:r>
              <a:rPr lang="en-US" sz="1200" dirty="0">
                <a:latin typeface="Arial" panose="020B0604020202020204" pitchFamily="34" charset="0"/>
                <a:cs typeface="Arial" panose="020B0604020202020204" pitchFamily="34" charset="0"/>
              </a:rPr>
              <a:t> in low- and middle-income countries: A scoping review’, Journal of Medical Internet Research, 26, p. e47311. Available at: </a:t>
            </a:r>
            <a:r>
              <a:rPr lang="en-US" sz="1200" dirty="0">
                <a:latin typeface="Arial" panose="020B0604020202020204" pitchFamily="34" charset="0"/>
                <a:cs typeface="Arial" panose="020B0604020202020204" pitchFamily="34" charset="0"/>
                <a:hlinkClick r:id="rId3"/>
              </a:rPr>
              <a:t>https://</a:t>
            </a:r>
            <a:r>
              <a:rPr lang="en-US" sz="1200" dirty="0" smtClean="0">
                <a:latin typeface="Arial" panose="020B0604020202020204" pitchFamily="34" charset="0"/>
                <a:cs typeface="Arial" panose="020B0604020202020204" pitchFamily="34" charset="0"/>
                <a:hlinkClick r:id="rId3"/>
              </a:rPr>
              <a:t>doi.org/10.2196/47311</a:t>
            </a:r>
            <a:r>
              <a:rPr lang="en-US" sz="1200" dirty="0" smtClean="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06 October 2025</a:t>
            </a:r>
            <a:r>
              <a:rPr lang="en-US" sz="1200" dirty="0" smtClean="0">
                <a:latin typeface="Arial" panose="020B0604020202020204" pitchFamily="34" charset="0"/>
                <a:cs typeface="Arial" panose="020B0604020202020204" pitchFamily="34" charset="0"/>
              </a:rPr>
              <a:t>).</a:t>
            </a:r>
          </a:p>
          <a:p>
            <a:pPr marL="228600" indent="-228600">
              <a:lnSpc>
                <a:spcPct val="150000"/>
              </a:lnSpc>
              <a:buFont typeface="+mj-lt"/>
              <a:buAutoNum type="arabicPeriod"/>
            </a:pPr>
            <a:r>
              <a:rPr lang="en-US" sz="1200" dirty="0" smtClean="0">
                <a:latin typeface="Arial" panose="020B0604020202020204" pitchFamily="34" charset="0"/>
                <a:cs typeface="Arial" panose="020B0604020202020204" pitchFamily="34" charset="0"/>
              </a:rPr>
              <a:t>Hope</a:t>
            </a:r>
            <a:r>
              <a:rPr lang="en-US" sz="1200" dirty="0">
                <a:latin typeface="Arial" panose="020B0604020202020204" pitchFamily="34" charset="0"/>
                <a:cs typeface="Arial" panose="020B0604020202020204" pitchFamily="34" charset="0"/>
              </a:rPr>
              <a:t>, M. and Pascoe, P. (2024) ‘The impact of ward accreditation on the quality of patient care: A realist literature review’, Journal of Nursing &amp; Primary Health Care, pp. 1–8. Available at: </a:t>
            </a:r>
            <a:r>
              <a:rPr lang="en-US" sz="1200" dirty="0">
                <a:latin typeface="Arial" panose="020B0604020202020204" pitchFamily="34" charset="0"/>
                <a:cs typeface="Arial" panose="020B0604020202020204" pitchFamily="34" charset="0"/>
                <a:hlinkClick r:id="rId4"/>
              </a:rPr>
              <a:t>https://</a:t>
            </a:r>
            <a:r>
              <a:rPr lang="en-US" sz="1200" dirty="0" smtClean="0">
                <a:latin typeface="Arial" panose="020B0604020202020204" pitchFamily="34" charset="0"/>
                <a:cs typeface="Arial" panose="020B0604020202020204" pitchFamily="34" charset="0"/>
                <a:hlinkClick r:id="rId4"/>
              </a:rPr>
              <a:t>doi.org/10.47991/2024/JNPHC-112</a:t>
            </a:r>
            <a:r>
              <a:rPr lang="en-US" sz="1200" dirty="0" smtClean="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06 October 2025</a:t>
            </a:r>
            <a:r>
              <a:rPr lang="en-US" sz="1200" dirty="0" smtClean="0">
                <a:latin typeface="Arial" panose="020B0604020202020204" pitchFamily="34" charset="0"/>
                <a:cs typeface="Arial" panose="020B0604020202020204" pitchFamily="34" charset="0"/>
              </a:rPr>
              <a:t>).</a:t>
            </a:r>
          </a:p>
          <a:p>
            <a:pPr marL="228600" indent="-228600">
              <a:lnSpc>
                <a:spcPct val="150000"/>
              </a:lnSpc>
              <a:buFont typeface="+mj-lt"/>
              <a:buAutoNum type="arabicPeriod"/>
            </a:pPr>
            <a:r>
              <a:rPr lang="en-US" sz="1200" dirty="0" smtClean="0">
                <a:latin typeface="Arial" panose="020B0604020202020204" pitchFamily="34" charset="0"/>
                <a:cs typeface="Arial" panose="020B0604020202020204" pitchFamily="34" charset="0"/>
              </a:rPr>
              <a:t>Milmo</a:t>
            </a:r>
            <a:r>
              <a:rPr lang="en-US" sz="1200" dirty="0">
                <a:latin typeface="Arial" panose="020B0604020202020204" pitchFamily="34" charset="0"/>
                <a:cs typeface="Arial" panose="020B0604020202020204" pitchFamily="34" charset="0"/>
              </a:rPr>
              <a:t>, D. (2022) ‘NHS ransomware attack: what happened and how bad is it?’, The Guardian, 12 August. Available at: </a:t>
            </a:r>
            <a:r>
              <a:rPr lang="en-US" sz="1200" dirty="0">
                <a:latin typeface="Arial" panose="020B0604020202020204" pitchFamily="34" charset="0"/>
                <a:cs typeface="Arial" panose="020B0604020202020204" pitchFamily="34" charset="0"/>
                <a:hlinkClick r:id="rId5"/>
              </a:rPr>
              <a:t>https://</a:t>
            </a:r>
            <a:r>
              <a:rPr lang="en-US" sz="1200" dirty="0" smtClean="0">
                <a:latin typeface="Arial" panose="020B0604020202020204" pitchFamily="34" charset="0"/>
                <a:cs typeface="Arial" panose="020B0604020202020204" pitchFamily="34" charset="0"/>
                <a:hlinkClick r:id="rId5"/>
              </a:rPr>
              <a:t>www.theguardian.com/technology/2022/aug/11/nhs-ransomware-attack-what-happened-and-how-bad-is-it</a:t>
            </a:r>
            <a:r>
              <a:rPr lang="en-US" sz="1200" dirty="0" smtClean="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06 October 2025</a:t>
            </a:r>
            <a:r>
              <a:rPr lang="en-US" sz="1200" dirty="0" smtClean="0">
                <a:latin typeface="Arial" panose="020B0604020202020204" pitchFamily="34" charset="0"/>
                <a:cs typeface="Arial" panose="020B0604020202020204" pitchFamily="34" charset="0"/>
              </a:rPr>
              <a:t>).</a:t>
            </a:r>
          </a:p>
          <a:p>
            <a:pPr marL="228600" indent="-228600">
              <a:lnSpc>
                <a:spcPct val="150000"/>
              </a:lnSpc>
              <a:buFont typeface="+mj-lt"/>
              <a:buAutoNum type="arabicPeriod"/>
            </a:pPr>
            <a:r>
              <a:rPr lang="en-US" sz="1200" dirty="0" smtClean="0">
                <a:latin typeface="Arial" panose="020B0604020202020204" pitchFamily="34" charset="0"/>
                <a:cs typeface="Arial" panose="020B0604020202020204" pitchFamily="34" charset="0"/>
              </a:rPr>
              <a:t>Milmo</a:t>
            </a:r>
            <a:r>
              <a:rPr lang="en-US" sz="1200" dirty="0">
                <a:latin typeface="Arial" panose="020B0604020202020204" pitchFamily="34" charset="0"/>
                <a:cs typeface="Arial" panose="020B0604020202020204" pitchFamily="34" charset="0"/>
              </a:rPr>
              <a:t>, D. and Campbell, D. (2022) ‘Fears for patient data after ransomware attack on NHS software supplier’, The Guardian, 12 August. Available at: </a:t>
            </a:r>
            <a:r>
              <a:rPr lang="en-US" sz="1200" dirty="0">
                <a:latin typeface="Arial" panose="020B0604020202020204" pitchFamily="34" charset="0"/>
                <a:cs typeface="Arial" panose="020B0604020202020204" pitchFamily="34" charset="0"/>
                <a:hlinkClick r:id="rId6"/>
              </a:rPr>
              <a:t>https://</a:t>
            </a:r>
            <a:r>
              <a:rPr lang="en-US" sz="1200" dirty="0" smtClean="0">
                <a:latin typeface="Arial" panose="020B0604020202020204" pitchFamily="34" charset="0"/>
                <a:cs typeface="Arial" panose="020B0604020202020204" pitchFamily="34" charset="0"/>
                <a:hlinkClick r:id="rId6"/>
              </a:rPr>
              <a:t>www.theguardian.com/society/2022/aug/11/fears-patient-data-ransomware-attack-nhs-software-supplier</a:t>
            </a:r>
            <a:r>
              <a:rPr lang="en-US" sz="1200" dirty="0" smtClean="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06 October 2025</a:t>
            </a:r>
            <a:r>
              <a:rPr lang="en-US" sz="1200" dirty="0" smtClean="0">
                <a:latin typeface="Arial" panose="020B0604020202020204" pitchFamily="34" charset="0"/>
                <a:cs typeface="Arial" panose="020B0604020202020204" pitchFamily="34" charset="0"/>
              </a:rPr>
              <a:t>).</a:t>
            </a:r>
          </a:p>
          <a:p>
            <a:pPr marL="228600" indent="-228600">
              <a:lnSpc>
                <a:spcPct val="150000"/>
              </a:lnSpc>
              <a:buFont typeface="+mj-lt"/>
              <a:buAutoNum type="arabicPeriod"/>
            </a:pPr>
            <a:r>
              <a:rPr lang="en-US" sz="1200" dirty="0" smtClean="0">
                <a:latin typeface="Arial" panose="020B0604020202020204" pitchFamily="34" charset="0"/>
                <a:cs typeface="Arial" panose="020B0604020202020204" pitchFamily="34" charset="0"/>
              </a:rPr>
              <a:t>Nair</a:t>
            </a:r>
            <a:r>
              <a:rPr lang="en-US" sz="1200" dirty="0">
                <a:latin typeface="Arial" panose="020B0604020202020204" pitchFamily="34" charset="0"/>
                <a:cs typeface="Arial" panose="020B0604020202020204" pitchFamily="34" charset="0"/>
              </a:rPr>
              <a:t>, T.S., Menon, R., Joseph, A. and Raj, S. (2023) ‘Implementing a quality improvement initiative for private healthcare facilities to achieve accreditation: Experience from India’, BMC Health Services Research, 23(1), p. 802. Available at: </a:t>
            </a:r>
            <a:r>
              <a:rPr lang="en-US" sz="1200" dirty="0">
                <a:latin typeface="Arial" panose="020B0604020202020204" pitchFamily="34" charset="0"/>
                <a:cs typeface="Arial" panose="020B0604020202020204" pitchFamily="34" charset="0"/>
                <a:hlinkClick r:id="rId7"/>
              </a:rPr>
              <a:t>https://</a:t>
            </a:r>
            <a:r>
              <a:rPr lang="en-US" sz="1200" dirty="0" smtClean="0">
                <a:latin typeface="Arial" panose="020B0604020202020204" pitchFamily="34" charset="0"/>
                <a:cs typeface="Arial" panose="020B0604020202020204" pitchFamily="34" charset="0"/>
                <a:hlinkClick r:id="rId7"/>
              </a:rPr>
              <a:t>doi.org/10.1186/s12913-023-09619-w</a:t>
            </a:r>
            <a:r>
              <a:rPr lang="en-US" sz="1200" dirty="0" smtClean="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06 October 2025</a:t>
            </a:r>
            <a:r>
              <a:rPr lang="en-US" sz="1200" dirty="0" smtClean="0">
                <a:latin typeface="Arial" panose="020B0604020202020204" pitchFamily="34" charset="0"/>
                <a:cs typeface="Arial" panose="020B0604020202020204" pitchFamily="34" charset="0"/>
              </a:rPr>
              <a:t>).</a:t>
            </a:r>
          </a:p>
          <a:p>
            <a:pPr marL="228600" indent="-228600">
              <a:lnSpc>
                <a:spcPct val="150000"/>
              </a:lnSpc>
              <a:buFont typeface="+mj-lt"/>
              <a:buAutoNum type="arabicPeriod"/>
            </a:pPr>
            <a:r>
              <a:rPr lang="en-US" sz="1200" dirty="0" err="1" smtClean="0">
                <a:latin typeface="Arial" panose="020B0604020202020204" pitchFamily="34" charset="0"/>
                <a:cs typeface="Arial" panose="020B0604020202020204" pitchFamily="34" charset="0"/>
              </a:rPr>
              <a:t>Portela</a:t>
            </a:r>
            <a:r>
              <a:rPr lang="en-US" sz="1200" dirty="0">
                <a:latin typeface="Arial" panose="020B0604020202020204" pitchFamily="34" charset="0"/>
                <a:cs typeface="Arial" panose="020B0604020202020204" pitchFamily="34" charset="0"/>
              </a:rPr>
              <a:t>, D., Lopes, D., Marques, D. and </a:t>
            </a:r>
            <a:r>
              <a:rPr lang="en-US" sz="1200" dirty="0" err="1">
                <a:latin typeface="Arial" panose="020B0604020202020204" pitchFamily="34" charset="0"/>
                <a:cs typeface="Arial" panose="020B0604020202020204" pitchFamily="34" charset="0"/>
              </a:rPr>
              <a:t>Correia</a:t>
            </a:r>
            <a:r>
              <a:rPr lang="en-US" sz="1200" dirty="0">
                <a:latin typeface="Arial" panose="020B0604020202020204" pitchFamily="34" charset="0"/>
                <a:cs typeface="Arial" panose="020B0604020202020204" pitchFamily="34" charset="0"/>
              </a:rPr>
              <a:t>, R. (2023) ‘Economic impact of a hospital cyberattack in a national health system: Descriptive case study’, JMIR Formative Research, 7, p. e41738. Available at: </a:t>
            </a:r>
            <a:r>
              <a:rPr lang="en-US" sz="1200" dirty="0">
                <a:latin typeface="Arial" panose="020B0604020202020204" pitchFamily="34" charset="0"/>
                <a:cs typeface="Arial" panose="020B0604020202020204" pitchFamily="34" charset="0"/>
                <a:hlinkClick r:id="rId8"/>
              </a:rPr>
              <a:t>https://</a:t>
            </a:r>
            <a:r>
              <a:rPr lang="en-US" sz="1200" dirty="0" smtClean="0">
                <a:latin typeface="Arial" panose="020B0604020202020204" pitchFamily="34" charset="0"/>
                <a:cs typeface="Arial" panose="020B0604020202020204" pitchFamily="34" charset="0"/>
                <a:hlinkClick r:id="rId8"/>
              </a:rPr>
              <a:t>doi.org/10.2196/41738</a:t>
            </a:r>
            <a:r>
              <a:rPr lang="en-US" sz="1200" dirty="0" smtClean="0">
                <a:latin typeface="Arial" panose="020B0604020202020204" pitchFamily="34" charset="0"/>
                <a:cs typeface="Arial" panose="020B0604020202020204" pitchFamily="34" charset="0"/>
              </a:rPr>
              <a:t> (Accessed</a:t>
            </a:r>
            <a:r>
              <a:rPr lang="en-US" sz="1200" dirty="0">
                <a:latin typeface="Arial" panose="020B0604020202020204" pitchFamily="34" charset="0"/>
                <a:cs typeface="Arial" panose="020B0604020202020204" pitchFamily="34" charset="0"/>
              </a:rPr>
              <a:t>: 06 October 2025</a:t>
            </a:r>
            <a:r>
              <a:rPr lang="en-US" sz="1200" dirty="0" smtClean="0">
                <a:latin typeface="Arial" panose="020B0604020202020204" pitchFamily="34" charset="0"/>
                <a:cs typeface="Arial" panose="020B0604020202020204" pitchFamily="34" charset="0"/>
              </a:rPr>
              <a:t>).</a:t>
            </a:r>
          </a:p>
          <a:p>
            <a:pPr marL="228600" indent="-228600">
              <a:lnSpc>
                <a:spcPct val="150000"/>
              </a:lnSpc>
              <a:buFont typeface="+mj-lt"/>
              <a:buAutoNum type="arabicPeriod"/>
            </a:pPr>
            <a:r>
              <a:rPr lang="en-US" sz="1200" dirty="0" err="1" smtClean="0">
                <a:latin typeface="Arial" panose="020B0604020202020204" pitchFamily="34" charset="0"/>
                <a:cs typeface="Arial" panose="020B0604020202020204" pitchFamily="34" charset="0"/>
              </a:rPr>
              <a:t>Pranata</a:t>
            </a:r>
            <a:r>
              <a:rPr lang="en-US" sz="1200" dirty="0">
                <a:latin typeface="Arial" panose="020B0604020202020204" pitchFamily="34" charset="0"/>
                <a:cs typeface="Arial" panose="020B0604020202020204" pitchFamily="34" charset="0"/>
              </a:rPr>
              <a:t>, A. (2024) ‘Optimizing health service delivery: Addressing non-value-added activities through Lean Six Sigma’, Indonesia Accounting Research Journal, 11(3), pp. 173–183. Available at: </a:t>
            </a:r>
            <a:r>
              <a:rPr lang="en-US" sz="1200" dirty="0">
                <a:latin typeface="Arial" panose="020B0604020202020204" pitchFamily="34" charset="0"/>
                <a:cs typeface="Arial" panose="020B0604020202020204" pitchFamily="34" charset="0"/>
                <a:hlinkClick r:id="rId9"/>
              </a:rPr>
              <a:t>https://</a:t>
            </a:r>
            <a:r>
              <a:rPr lang="en-US" sz="1200" dirty="0" smtClean="0">
                <a:latin typeface="Arial" panose="020B0604020202020204" pitchFamily="34" charset="0"/>
                <a:cs typeface="Arial" panose="020B0604020202020204" pitchFamily="34" charset="0"/>
                <a:hlinkClick r:id="rId9"/>
              </a:rPr>
              <a:t>journals.iarn.or.id/index.php/IARJ/index</a:t>
            </a:r>
            <a:r>
              <a:rPr lang="en-US" sz="1200" dirty="0" smtClean="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06 October 2025</a:t>
            </a:r>
            <a:r>
              <a:rPr lang="en-US" sz="1200" dirty="0" smtClean="0">
                <a:latin typeface="Arial" panose="020B0604020202020204" pitchFamily="34" charset="0"/>
                <a:cs typeface="Arial" panose="020B0604020202020204" pitchFamily="34" charset="0"/>
              </a:rPr>
              <a:t>).</a:t>
            </a:r>
          </a:p>
          <a:p>
            <a:pPr marL="228600" indent="-228600">
              <a:lnSpc>
                <a:spcPct val="150000"/>
              </a:lnSpc>
              <a:buFont typeface="+mj-lt"/>
              <a:buAutoNum type="arabicPeriod"/>
            </a:pPr>
            <a:r>
              <a:rPr lang="en-US" sz="1200" dirty="0" smtClean="0">
                <a:latin typeface="Arial" panose="020B0604020202020204" pitchFamily="34" charset="0"/>
                <a:cs typeface="Arial" panose="020B0604020202020204" pitchFamily="34" charset="0"/>
              </a:rPr>
              <a:t>Reason</a:t>
            </a:r>
            <a:r>
              <a:rPr lang="en-US" sz="1200" dirty="0">
                <a:latin typeface="Arial" panose="020B0604020202020204" pitchFamily="34" charset="0"/>
                <a:cs typeface="Arial" panose="020B0604020202020204" pitchFamily="34" charset="0"/>
              </a:rPr>
              <a:t>, J. (1990) Human Error. Cambridge: Cambridge University Press. Available at: </a:t>
            </a:r>
            <a:r>
              <a:rPr lang="en-US" sz="1200" dirty="0">
                <a:latin typeface="Arial" panose="020B0604020202020204" pitchFamily="34" charset="0"/>
                <a:cs typeface="Arial" panose="020B0604020202020204" pitchFamily="34" charset="0"/>
                <a:hlinkClick r:id="rId10"/>
              </a:rPr>
              <a:t>https://</a:t>
            </a:r>
            <a:r>
              <a:rPr lang="en-US" sz="1200" dirty="0" smtClean="0">
                <a:latin typeface="Arial" panose="020B0604020202020204" pitchFamily="34" charset="0"/>
                <a:cs typeface="Arial" panose="020B0604020202020204" pitchFamily="34" charset="0"/>
                <a:hlinkClick r:id="rId10"/>
              </a:rPr>
              <a:t>doi.org/10.1017/CBO9781139062367</a:t>
            </a:r>
            <a:r>
              <a:rPr lang="en-US" sz="1200" dirty="0" smtClean="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06 October 2025</a:t>
            </a:r>
            <a:r>
              <a:rPr lang="en-US" sz="1200" dirty="0" smtClean="0">
                <a:latin typeface="Arial" panose="020B0604020202020204" pitchFamily="34" charset="0"/>
                <a:cs typeface="Arial" panose="020B0604020202020204" pitchFamily="34" charset="0"/>
              </a:rPr>
              <a:t>).</a:t>
            </a:r>
          </a:p>
          <a:p>
            <a:pPr marL="228600" indent="-228600">
              <a:lnSpc>
                <a:spcPct val="150000"/>
              </a:lnSpc>
              <a:buFont typeface="+mj-lt"/>
              <a:buAutoNum type="arabicPeriod"/>
            </a:pPr>
            <a:r>
              <a:rPr lang="en-US" sz="1200" dirty="0" smtClean="0">
                <a:latin typeface="Arial" panose="020B0604020202020204" pitchFamily="34" charset="0"/>
                <a:cs typeface="Arial" panose="020B0604020202020204" pitchFamily="34" charset="0"/>
              </a:rPr>
              <a:t>Weaver</a:t>
            </a:r>
            <a:r>
              <a:rPr lang="en-US" sz="1200" dirty="0">
                <a:latin typeface="Arial" panose="020B0604020202020204" pitchFamily="34" charset="0"/>
                <a:cs typeface="Arial" panose="020B0604020202020204" pitchFamily="34" charset="0"/>
              </a:rPr>
              <a:t>, M. (2025) ‘NHS IT firm faces £6m fine over medical records hack’, The Guardian, 2 April. Available at: </a:t>
            </a:r>
            <a:r>
              <a:rPr lang="en-US" sz="1200" dirty="0">
                <a:latin typeface="Arial" panose="020B0604020202020204" pitchFamily="34" charset="0"/>
                <a:cs typeface="Arial" panose="020B0604020202020204" pitchFamily="34" charset="0"/>
                <a:hlinkClick r:id="rId11"/>
              </a:rPr>
              <a:t>https</a:t>
            </a:r>
            <a:r>
              <a:rPr lang="en-US" sz="1200">
                <a:latin typeface="Arial" panose="020B0604020202020204" pitchFamily="34" charset="0"/>
                <a:cs typeface="Arial" panose="020B0604020202020204" pitchFamily="34" charset="0"/>
                <a:hlinkClick r:id="rId11"/>
              </a:rPr>
              <a:t>://</a:t>
            </a:r>
            <a:r>
              <a:rPr lang="en-US" sz="1200" smtClean="0">
                <a:latin typeface="Arial" panose="020B0604020202020204" pitchFamily="34" charset="0"/>
                <a:cs typeface="Arial" panose="020B0604020202020204" pitchFamily="34" charset="0"/>
                <a:hlinkClick r:id="rId11"/>
              </a:rPr>
              <a:t>www.theguardian.com/society/article/2024/aug/07/nhs-it-firm-fine-advanced-software-medical-records-ransomware-attack-hack</a:t>
            </a:r>
            <a:r>
              <a:rPr lang="en-US" sz="1200" smtClean="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06 October 2025).</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0355278"/>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barn(inVertical)">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299617" y="845412"/>
            <a:ext cx="9096375" cy="5114925"/>
          </a:xfrm>
          <a:prstGeom prst="rect">
            <a:avLst/>
          </a:prstGeom>
          <a:ln>
            <a:noFill/>
          </a:ln>
          <a:effectLst>
            <a:softEdge rad="112500"/>
          </a:effectLst>
        </p:spPr>
      </p:pic>
    </p:spTree>
    <p:extLst>
      <p:ext uri="{BB962C8B-B14F-4D97-AF65-F5344CB8AC3E}">
        <p14:creationId xmlns:p14="http://schemas.microsoft.com/office/powerpoint/2010/main" val="829179989"/>
      </p:ext>
    </p:extLst>
  </p:cSld>
  <p:clrMapOvr>
    <a:masterClrMapping/>
  </p:clrMapOvr>
  <mc:AlternateContent xmlns:mc="http://schemas.openxmlformats.org/markup-compatibility/2006" xmlns:p14="http://schemas.microsoft.com/office/powerpoint/2010/main">
    <mc:Choice Requires="p14">
      <p:transition p14:dur="10">
        <p:split orient="vert"/>
      </p:transition>
    </mc:Choice>
    <mc:Fallback xmlns="">
      <p:transition>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2.xml><?xml version="1.0" encoding="utf-8"?>
<ds:datastoreItem xmlns:ds="http://schemas.openxmlformats.org/officeDocument/2006/customXml" ds:itemID="{8CDDBB83-77C1-4099-A0AA-289882E745E2}">
  <ds:schemaRefs>
    <ds:schemaRef ds:uri="http://purl.org/dc/dcmitype/"/>
    <ds:schemaRef ds:uri="http://www.w3.org/XML/1998/namespace"/>
    <ds:schemaRef ds:uri="http://schemas.microsoft.com/office/2006/metadata/properties"/>
    <ds:schemaRef ds:uri="http://purl.org/dc/terms/"/>
    <ds:schemaRef ds:uri="http://schemas.microsoft.com/office/2006/documentManagement/types"/>
    <ds:schemaRef ds:uri="http://purl.org/dc/elements/1.1/"/>
    <ds:schemaRef ds:uri="4873beb7-5857-4685-be1f-d57550cc96cc"/>
    <ds:schemaRef ds:uri="http://schemas.microsoft.com/office/infopath/2007/PartnerControls"/>
    <ds:schemaRef ds:uri="http://schemas.openxmlformats.org/package/2006/metadata/core-properties"/>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Droplet</Template>
  <TotalTime>608</TotalTime>
  <Words>3297</Words>
  <Application>Microsoft Office PowerPoint</Application>
  <PresentationFormat>Widescreen</PresentationFormat>
  <Paragraphs>236</Paragraphs>
  <Slides>21</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21</vt:i4>
      </vt:variant>
    </vt:vector>
  </HeadingPairs>
  <TitlesOfParts>
    <vt:vector size="31" baseType="lpstr">
      <vt:lpstr>Arial</vt:lpstr>
      <vt:lpstr>Calibri</vt:lpstr>
      <vt:lpstr>Euphemia</vt:lpstr>
      <vt:lpstr>Fira Sans Extra Condensed Medium</vt:lpstr>
      <vt:lpstr>Inter</vt:lpstr>
      <vt:lpstr>Inter Bold</vt:lpstr>
      <vt:lpstr>Inter Light</vt:lpstr>
      <vt:lpstr>Plantagenet Cherokee</vt:lpstr>
      <vt:lpstr>Wingdings</vt:lpstr>
      <vt:lpstr>Academic Literature 16x9</vt:lpstr>
      <vt:lpstr>QUALITY ASSURANCE IN HEALTHCARE:  THE 2022 NHS CYBERATTACK AND ITS IMPACT ON PATIENTSAFETY AND SERVICE QUALITY</vt:lpstr>
      <vt:lpstr>Why Quality Assurance Matters in Digital Healthcare</vt:lpstr>
      <vt:lpstr>Case Overview: The Guardian Newspaper Report</vt:lpstr>
      <vt:lpstr>PowerPoint Presentation</vt:lpstr>
      <vt:lpstr>Root Cause of Swiss Cheese Model of System Failure  James Reason, 1990</vt:lpstr>
      <vt:lpstr>Root Cause Analysis Using the Fishbone Model  (Ishikawa, 1968)</vt:lpstr>
      <vt:lpstr>PowerPoint Presentation</vt:lpstr>
      <vt:lpstr> </vt:lpstr>
      <vt:lpstr>The Donabedian Model: Structure, Process, and Outcome  Avedis Donabedian, 1966 </vt:lpstr>
      <vt:lpstr>The PDSA Cycle: Learning Through Continuous Improvement Walter Shewhart &amp; W. Edwards Deming, 1950s </vt:lpstr>
      <vt:lpstr>Theory of Change: From Inputs to Impact Carol Weiss, 1995 </vt:lpstr>
      <vt:lpstr>Strategic Recommendations for Quality Improvement</vt:lpstr>
      <vt:lpstr>Strengthening Quality Standards through CQC &amp; HEDIS Frameworks</vt:lpstr>
      <vt:lpstr>Leadership and Accountability: The Foundation of Quality Assurance</vt:lpstr>
      <vt:lpstr>Monitoring and Evaluation: Lessons from the 2022 NHS Cyberattack</vt:lpstr>
      <vt:lpstr>SIX SIGMA (THEORETICAL CONCEPT AND EVIDENCE)</vt:lpstr>
      <vt:lpstr>LEWIN'S THREE-STAGE CHANGE MODEL</vt:lpstr>
      <vt:lpstr>PowerPoint Presentation</vt:lpstr>
      <vt:lpstr>PowerPoint Presentation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ASSURANCE IN HEALTHCARE:  THE 2022 NHS CYBERATTACK AND ITS IMPACT ON PATIENTSAFETY AND SERVICE QUALITY</dc:title>
  <dc:creator>User</dc:creator>
  <cp:lastModifiedBy>User</cp:lastModifiedBy>
  <cp:revision>236</cp:revision>
  <dcterms:created xsi:type="dcterms:W3CDTF">2025-11-11T17:17:42Z</dcterms:created>
  <dcterms:modified xsi:type="dcterms:W3CDTF">2025-11-18T12:22:17Z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