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12"/>
  </p:notesMasterIdLst>
  <p:sldIdLst>
    <p:sldId id="256" r:id="rId2"/>
    <p:sldId id="257" r:id="rId3"/>
    <p:sldId id="259" r:id="rId4"/>
    <p:sldId id="262" r:id="rId5"/>
    <p:sldId id="263" r:id="rId6"/>
    <p:sldId id="277" r:id="rId7"/>
    <p:sldId id="265" r:id="rId8"/>
    <p:sldId id="273" r:id="rId9"/>
    <p:sldId id="267" r:id="rId10"/>
    <p:sldId id="282" r:id="rId11"/>
  </p:sldIdLst>
  <p:sldSz cx="9144000" cy="5143500" type="screen16x9"/>
  <p:notesSz cx="6858000" cy="9144000"/>
  <p:embeddedFontLst>
    <p:embeddedFont>
      <p:font typeface="Barlow" pitchFamily="2" charset="77"/>
      <p:regular r:id="rId13"/>
      <p:bold r:id="rId14"/>
      <p:italic r:id="rId15"/>
      <p:boldItalic r:id="rId16"/>
    </p:embeddedFont>
    <p:embeddedFont>
      <p:font typeface="Barlow Medium" panose="020F0502020204030204" pitchFamily="34" charset="0"/>
      <p:regular r:id="rId17"/>
      <p:bold r:id="rId18"/>
      <p:italic r:id="rId19"/>
      <p:boldItalic r:id="rId20"/>
    </p:embeddedFont>
    <p:embeddedFont>
      <p:font typeface="Calibri" panose="020F0502020204030204" pitchFamily="34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56A3"/>
    <a:srgbClr val="EFBC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50"/>
  </p:normalViewPr>
  <p:slideViewPr>
    <p:cSldViewPr snapToGrid="0">
      <p:cViewPr>
        <p:scale>
          <a:sx n="120" d="100"/>
          <a:sy n="120" d="100"/>
        </p:scale>
        <p:origin x="200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fb87c9a92b_0_7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gfb87c9a92b_0_7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fb87c9a92b_0_7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gfb87c9a92b_0_7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fb87c9a92b_0_9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gfb87c9a92b_0_9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fb87c9a92b_0_8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gfb87c9a92b_0_8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fb87c9a92b_0_11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9" name="Google Shape;619;gfb87c9a92b_0_11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fb87c9a92b_0_8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gfb87c9a92b_0_8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gfb87c9a92b_0_10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" name="Google Shape;486;gfb87c9a92b_0_10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fb87c9a92b_0_9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gfb87c9a92b_0_9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" name="Google Shape;737;g41a98d525d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8" name="Google Shape;738;g41a98d525d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590675" y="-430404"/>
            <a:ext cx="6391200" cy="6391200"/>
          </a:xfrm>
          <a:prstGeom prst="chord">
            <a:avLst>
              <a:gd name="adj1" fmla="val 14385217"/>
              <a:gd name="adj2" fmla="val 7208317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" name="Google Shape;11;p2"/>
          <p:cNvSpPr/>
          <p:nvPr/>
        </p:nvSpPr>
        <p:spPr>
          <a:xfrm>
            <a:off x="449540" y="784173"/>
            <a:ext cx="539646" cy="134911"/>
          </a:xfrm>
          <a:custGeom>
            <a:avLst/>
            <a:gdLst/>
            <a:ahLst/>
            <a:cxnLst/>
            <a:rect l="l" t="t" r="r" b="b"/>
            <a:pathLst>
              <a:path w="1079292" h="269823" extrusionOk="0">
                <a:moveTo>
                  <a:pt x="134912" y="0"/>
                </a:moveTo>
                <a:cubicBezTo>
                  <a:pt x="60373" y="0"/>
                  <a:pt x="0" y="60373"/>
                  <a:pt x="0" y="134912"/>
                </a:cubicBezTo>
                <a:cubicBezTo>
                  <a:pt x="0" y="209450"/>
                  <a:pt x="60373" y="269823"/>
                  <a:pt x="134912" y="269823"/>
                </a:cubicBezTo>
                <a:cubicBezTo>
                  <a:pt x="209450" y="269823"/>
                  <a:pt x="269823" y="209450"/>
                  <a:pt x="269823" y="134912"/>
                </a:cubicBezTo>
                <a:cubicBezTo>
                  <a:pt x="269823" y="60373"/>
                  <a:pt x="209450" y="0"/>
                  <a:pt x="134912" y="0"/>
                </a:cubicBezTo>
                <a:close/>
                <a:moveTo>
                  <a:pt x="944381" y="0"/>
                </a:moveTo>
                <a:cubicBezTo>
                  <a:pt x="869842" y="0"/>
                  <a:pt x="809469" y="60373"/>
                  <a:pt x="809469" y="134912"/>
                </a:cubicBezTo>
                <a:cubicBezTo>
                  <a:pt x="809469" y="209450"/>
                  <a:pt x="869842" y="269823"/>
                  <a:pt x="944381" y="269823"/>
                </a:cubicBezTo>
                <a:cubicBezTo>
                  <a:pt x="1018919" y="269823"/>
                  <a:pt x="1079292" y="209450"/>
                  <a:pt x="1079292" y="134912"/>
                </a:cubicBezTo>
                <a:cubicBezTo>
                  <a:pt x="1079292" y="60373"/>
                  <a:pt x="1018919" y="0"/>
                  <a:pt x="944381" y="0"/>
                </a:cubicBezTo>
                <a:close/>
                <a:moveTo>
                  <a:pt x="539646" y="0"/>
                </a:moveTo>
                <a:cubicBezTo>
                  <a:pt x="465107" y="0"/>
                  <a:pt x="404735" y="60373"/>
                  <a:pt x="404735" y="134912"/>
                </a:cubicBezTo>
                <a:cubicBezTo>
                  <a:pt x="404735" y="209450"/>
                  <a:pt x="465107" y="269823"/>
                  <a:pt x="539646" y="269823"/>
                </a:cubicBezTo>
                <a:cubicBezTo>
                  <a:pt x="614185" y="269823"/>
                  <a:pt x="674558" y="209450"/>
                  <a:pt x="674558" y="134912"/>
                </a:cubicBezTo>
                <a:cubicBezTo>
                  <a:pt x="674558" y="60373"/>
                  <a:pt x="614185" y="0"/>
                  <a:pt x="539646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514350" y="1838325"/>
            <a:ext cx="3497400" cy="1847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314625" y="4788300"/>
            <a:ext cx="548700" cy="1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buNone/>
              <a:defRPr/>
            </a:lvl1pPr>
            <a:lvl2pPr lvl="1" algn="l">
              <a:buNone/>
              <a:defRPr/>
            </a:lvl2pPr>
            <a:lvl3pPr lvl="2" algn="l">
              <a:buNone/>
              <a:defRPr/>
            </a:lvl3pPr>
            <a:lvl4pPr lvl="3" algn="l">
              <a:buNone/>
              <a:defRPr/>
            </a:lvl4pPr>
            <a:lvl5pPr lvl="4" algn="l">
              <a:buNone/>
              <a:defRPr/>
            </a:lvl5pPr>
            <a:lvl6pPr lvl="5" algn="l">
              <a:buNone/>
              <a:defRPr/>
            </a:lvl6pPr>
            <a:lvl7pPr lvl="6" algn="l">
              <a:buNone/>
              <a:defRPr/>
            </a:lvl7pPr>
            <a:lvl8pPr lvl="7" algn="l">
              <a:buNone/>
              <a:defRPr/>
            </a:lvl8pPr>
            <a:lvl9pPr lvl="8" algn="l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516600" y="514350"/>
            <a:ext cx="6480000" cy="71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516600" y="1967475"/>
            <a:ext cx="2108700" cy="255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/>
            </a:lvl1pPr>
            <a:lvl2pPr marL="914400" lvl="1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rtl="0">
              <a:spcBef>
                <a:spcPts val="800"/>
              </a:spcBef>
              <a:spcAft>
                <a:spcPts val="8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body" idx="2"/>
          </p:nvPr>
        </p:nvSpPr>
        <p:spPr>
          <a:xfrm>
            <a:off x="2846689" y="1967475"/>
            <a:ext cx="2108700" cy="255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/>
            </a:lvl1pPr>
            <a:lvl2pPr marL="914400" lvl="1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rtl="0">
              <a:spcBef>
                <a:spcPts val="800"/>
              </a:spcBef>
              <a:spcAft>
                <a:spcPts val="8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3"/>
          </p:nvPr>
        </p:nvSpPr>
        <p:spPr>
          <a:xfrm>
            <a:off x="5176777" y="1967475"/>
            <a:ext cx="2108700" cy="25533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spcBef>
                <a:spcPts val="0"/>
              </a:spcBef>
              <a:spcAft>
                <a:spcPts val="0"/>
              </a:spcAft>
              <a:buSzPts val="1600"/>
              <a:buChar char="•"/>
              <a:defRPr/>
            </a:lvl1pPr>
            <a:lvl2pPr marL="914400" lvl="1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rtl="0">
              <a:spcBef>
                <a:spcPts val="800"/>
              </a:spcBef>
              <a:spcAft>
                <a:spcPts val="8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ubtitle">
  <p:cSld name="TITLE_ONLY_1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516600" y="1655400"/>
            <a:ext cx="3679200" cy="1411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1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8" name="Google Shape;48;p9"/>
          <p:cNvSpPr/>
          <p:nvPr/>
        </p:nvSpPr>
        <p:spPr>
          <a:xfrm>
            <a:off x="244527" y="379439"/>
            <a:ext cx="539646" cy="134912"/>
          </a:xfrm>
          <a:custGeom>
            <a:avLst/>
            <a:gdLst/>
            <a:ahLst/>
            <a:cxnLst/>
            <a:rect l="l" t="t" r="r" b="b"/>
            <a:pathLst>
              <a:path w="1079292" h="269823" extrusionOk="0">
                <a:moveTo>
                  <a:pt x="134912" y="0"/>
                </a:moveTo>
                <a:cubicBezTo>
                  <a:pt x="60373" y="0"/>
                  <a:pt x="0" y="60373"/>
                  <a:pt x="0" y="134912"/>
                </a:cubicBezTo>
                <a:cubicBezTo>
                  <a:pt x="0" y="209450"/>
                  <a:pt x="60373" y="269823"/>
                  <a:pt x="134912" y="269823"/>
                </a:cubicBezTo>
                <a:cubicBezTo>
                  <a:pt x="209450" y="269823"/>
                  <a:pt x="269823" y="209450"/>
                  <a:pt x="269823" y="134912"/>
                </a:cubicBezTo>
                <a:cubicBezTo>
                  <a:pt x="269823" y="60373"/>
                  <a:pt x="209450" y="0"/>
                  <a:pt x="134912" y="0"/>
                </a:cubicBezTo>
                <a:close/>
                <a:moveTo>
                  <a:pt x="944381" y="0"/>
                </a:moveTo>
                <a:cubicBezTo>
                  <a:pt x="869842" y="0"/>
                  <a:pt x="809469" y="60373"/>
                  <a:pt x="809469" y="134912"/>
                </a:cubicBezTo>
                <a:cubicBezTo>
                  <a:pt x="809469" y="209450"/>
                  <a:pt x="869842" y="269823"/>
                  <a:pt x="944381" y="269823"/>
                </a:cubicBezTo>
                <a:cubicBezTo>
                  <a:pt x="1018919" y="269823"/>
                  <a:pt x="1079292" y="209450"/>
                  <a:pt x="1079292" y="134912"/>
                </a:cubicBezTo>
                <a:cubicBezTo>
                  <a:pt x="1079292" y="60373"/>
                  <a:pt x="1018919" y="0"/>
                  <a:pt x="944381" y="0"/>
                </a:cubicBezTo>
                <a:close/>
                <a:moveTo>
                  <a:pt x="539646" y="0"/>
                </a:moveTo>
                <a:cubicBezTo>
                  <a:pt x="465107" y="0"/>
                  <a:pt x="404735" y="60373"/>
                  <a:pt x="404735" y="134912"/>
                </a:cubicBezTo>
                <a:cubicBezTo>
                  <a:pt x="404735" y="209450"/>
                  <a:pt x="465107" y="269823"/>
                  <a:pt x="539646" y="269823"/>
                </a:cubicBezTo>
                <a:cubicBezTo>
                  <a:pt x="614185" y="269823"/>
                  <a:pt x="674558" y="209450"/>
                  <a:pt x="674558" y="134912"/>
                </a:cubicBezTo>
                <a:cubicBezTo>
                  <a:pt x="674558" y="60373"/>
                  <a:pt x="614185" y="0"/>
                  <a:pt x="539646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516600" y="3066900"/>
            <a:ext cx="3679200" cy="268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>
              <a:spcBef>
                <a:spcPts val="800"/>
              </a:spcBef>
              <a:spcAft>
                <a:spcPts val="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>
              <a:spcBef>
                <a:spcPts val="800"/>
              </a:spcBef>
              <a:spcAft>
                <a:spcPts val="800"/>
              </a:spcAft>
              <a:buSzPts val="1600"/>
              <a:buFont typeface="Barlow Medium"/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 txBox="1">
            <a:spLocks noGrp="1"/>
          </p:cNvSpPr>
          <p:nvPr>
            <p:ph type="body" idx="1"/>
          </p:nvPr>
        </p:nvSpPr>
        <p:spPr>
          <a:xfrm>
            <a:off x="516600" y="4406300"/>
            <a:ext cx="7772100" cy="30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rtl="0">
              <a:spcBef>
                <a:spcPts val="0"/>
              </a:spcBef>
              <a:spcAft>
                <a:spcPts val="800"/>
              </a:spcAft>
              <a:buSzPts val="1800"/>
              <a:buNone/>
              <a:defRPr sz="1800"/>
            </a:lvl1pPr>
          </a:lstStyle>
          <a:p>
            <a:endParaRPr/>
          </a:p>
        </p:txBody>
      </p:sp>
      <p:sp>
        <p:nvSpPr>
          <p:cNvPr id="52" name="Google Shape;52;p10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1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516600" y="514350"/>
            <a:ext cx="6480000" cy="71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Barlow"/>
              <a:buNone/>
              <a:defRPr sz="4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16600" y="1967475"/>
            <a:ext cx="6768900" cy="242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•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lvl="1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○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lvl="2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■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lvl="3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●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lvl="4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○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lvl="5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■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lvl="6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●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lvl="7" indent="-330200" rtl="0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Char char="○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lvl="8" indent="-330200" rtl="0">
              <a:lnSpc>
                <a:spcPct val="115000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ts val="1600"/>
              <a:buFont typeface="Barlow"/>
              <a:buChar char="■"/>
              <a:defRPr sz="160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lvl="1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lvl="2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lvl="3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lvl="4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lvl="5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lvl="6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lvl="7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lvl="8" algn="r" rtl="0">
              <a:buNone/>
              <a:defRPr sz="1100" b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5" r:id="rId3"/>
    <p:sldLayoutId id="2147483656" r:id="rId4"/>
    <p:sldLayoutId id="2147483657" r:id="rId5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knowledge.org.uk/sites/default/files/documents/publichealthtextbook/5c/5c2_review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>
            <a:spLocks noGrp="1"/>
          </p:cNvSpPr>
          <p:nvPr>
            <p:ph type="ctrTitle"/>
          </p:nvPr>
        </p:nvSpPr>
        <p:spPr>
          <a:xfrm>
            <a:off x="367657" y="1661969"/>
            <a:ext cx="3497400" cy="2664934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/>
              <a:t>Organisational Change Case Study: </a:t>
            </a:r>
            <a:r>
              <a:rPr lang="en-GB" sz="4800" dirty="0"/>
              <a:t>IKEA</a:t>
            </a:r>
            <a:br>
              <a:rPr lang="en-GB" sz="4000" dirty="0"/>
            </a:br>
            <a:br>
              <a:rPr lang="en-GB" sz="4000" dirty="0"/>
            </a:br>
            <a:r>
              <a:rPr lang="en-GB" sz="1600" dirty="0"/>
              <a:t>Rebecca Steele 1902180</a:t>
            </a:r>
            <a:endParaRPr sz="4000" dirty="0"/>
          </a:p>
        </p:txBody>
      </p:sp>
      <p:sp>
        <p:nvSpPr>
          <p:cNvPr id="62" name="Google Shape;62;p12"/>
          <p:cNvSpPr/>
          <p:nvPr/>
        </p:nvSpPr>
        <p:spPr>
          <a:xfrm>
            <a:off x="7924800" y="3924304"/>
            <a:ext cx="1219200" cy="1219196"/>
          </a:xfrm>
          <a:custGeom>
            <a:avLst/>
            <a:gdLst/>
            <a:ahLst/>
            <a:cxnLst/>
            <a:rect l="l" t="t" r="r" b="b"/>
            <a:pathLst>
              <a:path w="2438400" h="2438393" extrusionOk="0">
                <a:moveTo>
                  <a:pt x="2438400" y="1085807"/>
                </a:moveTo>
                <a:lnTo>
                  <a:pt x="2438400" y="1085807"/>
                </a:lnTo>
                <a:lnTo>
                  <a:pt x="2438400" y="0"/>
                </a:lnTo>
                <a:lnTo>
                  <a:pt x="2438400" y="0"/>
                </a:lnTo>
                <a:cubicBezTo>
                  <a:pt x="1091702" y="0"/>
                  <a:pt x="0" y="1091696"/>
                  <a:pt x="0" y="2438394"/>
                </a:cubicBezTo>
                <a:lnTo>
                  <a:pt x="1085820" y="2438394"/>
                </a:lnTo>
                <a:cubicBezTo>
                  <a:pt x="1085820" y="1691384"/>
                  <a:pt x="1691396" y="1085807"/>
                  <a:pt x="2438400" y="108580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12"/>
          <p:cNvSpPr/>
          <p:nvPr/>
        </p:nvSpPr>
        <p:spPr>
          <a:xfrm>
            <a:off x="7743768" y="0"/>
            <a:ext cx="1400232" cy="700707"/>
          </a:xfrm>
          <a:custGeom>
            <a:avLst/>
            <a:gdLst/>
            <a:ahLst/>
            <a:cxnLst/>
            <a:rect l="l" t="t" r="r" b="b"/>
            <a:pathLst>
              <a:path w="2800464" h="1401415" extrusionOk="0">
                <a:moveTo>
                  <a:pt x="2800465" y="0"/>
                </a:moveTo>
                <a:cubicBezTo>
                  <a:pt x="2800465" y="774093"/>
                  <a:pt x="2173142" y="1401416"/>
                  <a:pt x="1399049" y="1401416"/>
                </a:cubicBezTo>
                <a:cubicBezTo>
                  <a:pt x="624956" y="1401416"/>
                  <a:pt x="0" y="774093"/>
                  <a:pt x="0" y="0"/>
                </a:cubicBezTo>
                <a:lnTo>
                  <a:pt x="280046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28" name="Picture 4" descr="IKEA logo made &quot;future proof&quot; in subtle redesign by Seventy ...">
            <a:extLst>
              <a:ext uri="{FF2B5EF4-FFF2-40B4-BE49-F238E27FC236}">
                <a16:creationId xmlns:a16="http://schemas.microsoft.com/office/drawing/2014/main" id="{BF538280-95D4-9C00-B5BC-6603BB2A10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072" y="1509763"/>
            <a:ext cx="3827271" cy="215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3"/>
          <p:cNvSpPr txBox="1">
            <a:spLocks noGrp="1"/>
          </p:cNvSpPr>
          <p:nvPr>
            <p:ph type="title"/>
          </p:nvPr>
        </p:nvSpPr>
        <p:spPr>
          <a:xfrm>
            <a:off x="516600" y="514350"/>
            <a:ext cx="6480000" cy="71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What is change?</a:t>
            </a:r>
            <a:endParaRPr dirty="0"/>
          </a:p>
        </p:txBody>
      </p:sp>
      <p:sp>
        <p:nvSpPr>
          <p:cNvPr id="74" name="Google Shape;74;p13"/>
          <p:cNvSpPr/>
          <p:nvPr/>
        </p:nvSpPr>
        <p:spPr>
          <a:xfrm>
            <a:off x="7720490" y="211850"/>
            <a:ext cx="1137488" cy="1137486"/>
          </a:xfrm>
          <a:custGeom>
            <a:avLst/>
            <a:gdLst/>
            <a:ahLst/>
            <a:cxnLst/>
            <a:rect l="l" t="t" r="r" b="b"/>
            <a:pathLst>
              <a:path w="2274977" h="2274971" extrusionOk="0">
                <a:moveTo>
                  <a:pt x="2274977" y="1013036"/>
                </a:moveTo>
                <a:lnTo>
                  <a:pt x="2274977" y="1013036"/>
                </a:lnTo>
                <a:lnTo>
                  <a:pt x="2274977" y="0"/>
                </a:lnTo>
                <a:lnTo>
                  <a:pt x="2274977" y="0"/>
                </a:lnTo>
                <a:cubicBezTo>
                  <a:pt x="1018536" y="0"/>
                  <a:pt x="0" y="1018530"/>
                  <a:pt x="0" y="2274971"/>
                </a:cubicBezTo>
                <a:lnTo>
                  <a:pt x="1013047" y="2274971"/>
                </a:lnTo>
                <a:cubicBezTo>
                  <a:pt x="1013047" y="1578027"/>
                  <a:pt x="1578038" y="1013036"/>
                  <a:pt x="2274977" y="101303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3"/>
          <p:cNvSpPr/>
          <p:nvPr/>
        </p:nvSpPr>
        <p:spPr>
          <a:xfrm>
            <a:off x="7070889" y="780593"/>
            <a:ext cx="1106170" cy="276543"/>
          </a:xfrm>
          <a:custGeom>
            <a:avLst/>
            <a:gdLst/>
            <a:ahLst/>
            <a:cxnLst/>
            <a:rect l="l" t="t" r="r" b="b"/>
            <a:pathLst>
              <a:path w="2212339" h="553085" extrusionOk="0">
                <a:moveTo>
                  <a:pt x="276542" y="0"/>
                </a:moveTo>
                <a:cubicBezTo>
                  <a:pt x="123753" y="0"/>
                  <a:pt x="0" y="123753"/>
                  <a:pt x="0" y="276543"/>
                </a:cubicBezTo>
                <a:cubicBezTo>
                  <a:pt x="0" y="429332"/>
                  <a:pt x="123753" y="553085"/>
                  <a:pt x="276542" y="553085"/>
                </a:cubicBezTo>
                <a:cubicBezTo>
                  <a:pt x="429332" y="553085"/>
                  <a:pt x="553085" y="429332"/>
                  <a:pt x="553085" y="276543"/>
                </a:cubicBezTo>
                <a:cubicBezTo>
                  <a:pt x="553085" y="123753"/>
                  <a:pt x="429332" y="0"/>
                  <a:pt x="276542" y="0"/>
                </a:cubicBezTo>
                <a:close/>
                <a:moveTo>
                  <a:pt x="1935797" y="0"/>
                </a:moveTo>
                <a:cubicBezTo>
                  <a:pt x="1783007" y="0"/>
                  <a:pt x="1659254" y="123753"/>
                  <a:pt x="1659254" y="276543"/>
                </a:cubicBezTo>
                <a:cubicBezTo>
                  <a:pt x="1659254" y="429332"/>
                  <a:pt x="1783007" y="553085"/>
                  <a:pt x="1935797" y="553085"/>
                </a:cubicBezTo>
                <a:cubicBezTo>
                  <a:pt x="2088586" y="553085"/>
                  <a:pt x="2212339" y="429332"/>
                  <a:pt x="2212339" y="276543"/>
                </a:cubicBezTo>
                <a:cubicBezTo>
                  <a:pt x="2212339" y="123753"/>
                  <a:pt x="2088586" y="0"/>
                  <a:pt x="1935797" y="0"/>
                </a:cubicBezTo>
                <a:close/>
                <a:moveTo>
                  <a:pt x="1106170" y="0"/>
                </a:moveTo>
                <a:cubicBezTo>
                  <a:pt x="953380" y="0"/>
                  <a:pt x="829627" y="123753"/>
                  <a:pt x="829627" y="276543"/>
                </a:cubicBezTo>
                <a:cubicBezTo>
                  <a:pt x="829627" y="429332"/>
                  <a:pt x="953380" y="553085"/>
                  <a:pt x="1106170" y="553085"/>
                </a:cubicBezTo>
                <a:cubicBezTo>
                  <a:pt x="1258959" y="553085"/>
                  <a:pt x="1382712" y="429332"/>
                  <a:pt x="1382712" y="276543"/>
                </a:cubicBezTo>
                <a:cubicBezTo>
                  <a:pt x="1382712" y="123753"/>
                  <a:pt x="1258959" y="0"/>
                  <a:pt x="110617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E6CC6B-6EEB-0356-E047-BC71FFDB36C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787240" y="1295100"/>
            <a:ext cx="6933250" cy="1724547"/>
          </a:xfrm>
        </p:spPr>
        <p:txBody>
          <a:bodyPr/>
          <a:lstStyle/>
          <a:p>
            <a:pPr marL="127000" indent="0">
              <a:buNone/>
            </a:pPr>
            <a:r>
              <a:rPr lang="en-GB" sz="2400" dirty="0"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“A process in which a large company or organisation changes its working methods or aims in order to develop and deal with new situations or markets”  </a:t>
            </a:r>
            <a:r>
              <a:rPr lang="en-GB" sz="1800" i="1" dirty="0"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(Cambridge Dictionary, 2013)</a:t>
            </a:r>
            <a:endParaRPr lang="en-US" sz="2000" dirty="0">
              <a:latin typeface="Barlow" pitchFamily="2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947D8-144A-7A3C-8CC5-2EB6212D2A47}"/>
              </a:ext>
            </a:extLst>
          </p:cNvPr>
          <p:cNvSpPr txBox="1"/>
          <p:nvPr/>
        </p:nvSpPr>
        <p:spPr>
          <a:xfrm>
            <a:off x="516600" y="3257611"/>
            <a:ext cx="4454611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800"/>
              </a:spcAft>
              <a:buFont typeface="Wingdings" pitchFamily="2" charset="2"/>
              <a:buChar char="v"/>
            </a:pPr>
            <a:r>
              <a:rPr lang="en-GB" sz="1800" dirty="0">
                <a:latin typeface="Barlow" pitchFamily="2" charset="77"/>
              </a:rPr>
              <a:t>Transformational Change </a:t>
            </a:r>
          </a:p>
          <a:p>
            <a:pPr marL="285750" lvl="0" indent="-285750" algn="l" rtl="0">
              <a:spcBef>
                <a:spcPts val="0"/>
              </a:spcBef>
              <a:spcAft>
                <a:spcPts val="800"/>
              </a:spcAft>
              <a:buFont typeface="Wingdings" pitchFamily="2" charset="2"/>
              <a:buChar char="v"/>
            </a:pPr>
            <a:r>
              <a:rPr lang="en-GB" sz="1800" dirty="0">
                <a:latin typeface="Barlow" pitchFamily="2" charset="77"/>
              </a:rPr>
              <a:t>Transitional Change </a:t>
            </a:r>
          </a:p>
          <a:p>
            <a:pPr marL="285750" lvl="0" indent="-285750" algn="l" rtl="0">
              <a:spcBef>
                <a:spcPts val="0"/>
              </a:spcBef>
              <a:spcAft>
                <a:spcPts val="800"/>
              </a:spcAft>
              <a:buFont typeface="Wingdings" pitchFamily="2" charset="2"/>
              <a:buChar char="v"/>
            </a:pPr>
            <a:r>
              <a:rPr lang="en-GB" sz="1800" dirty="0">
                <a:latin typeface="Barlow" pitchFamily="2" charset="77"/>
              </a:rPr>
              <a:t>Incremental Change  </a:t>
            </a:r>
            <a:r>
              <a:rPr lang="en-GB" dirty="0">
                <a:latin typeface="Barlow" pitchFamily="2" charset="77"/>
              </a:rPr>
              <a:t>(Ackerman, 1997)</a:t>
            </a:r>
          </a:p>
          <a:p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BC49"/>
        </a:soli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" name="Google Shape;86;p15"/>
          <p:cNvGrpSpPr/>
          <p:nvPr/>
        </p:nvGrpSpPr>
        <p:grpSpPr>
          <a:xfrm>
            <a:off x="-945594" y="-6040"/>
            <a:ext cx="5225404" cy="5225404"/>
            <a:chOff x="-1891188" y="-12079"/>
            <a:chExt cx="10450808" cy="10450808"/>
          </a:xfrm>
        </p:grpSpPr>
        <p:sp>
          <p:nvSpPr>
            <p:cNvPr id="87" name="Google Shape;87;p15"/>
            <p:cNvSpPr/>
            <p:nvPr/>
          </p:nvSpPr>
          <p:spPr>
            <a:xfrm>
              <a:off x="-1891188" y="-12079"/>
              <a:ext cx="10450808" cy="10450808"/>
            </a:xfrm>
            <a:custGeom>
              <a:avLst/>
              <a:gdLst/>
              <a:ahLst/>
              <a:cxnLst/>
              <a:rect l="l" t="t" r="r" b="b"/>
              <a:pathLst>
                <a:path w="10450808" h="10450808" extrusionOk="0">
                  <a:moveTo>
                    <a:pt x="10450808" y="10450808"/>
                  </a:moveTo>
                  <a:lnTo>
                    <a:pt x="0" y="10450808"/>
                  </a:lnTo>
                  <a:lnTo>
                    <a:pt x="0" y="0"/>
                  </a:lnTo>
                  <a:lnTo>
                    <a:pt x="10450808" y="0"/>
                  </a:lnTo>
                  <a:lnTo>
                    <a:pt x="10450808" y="10450808"/>
                  </a:lnTo>
                  <a:close/>
                  <a:moveTo>
                    <a:pt x="14495" y="10436313"/>
                  </a:moveTo>
                  <a:lnTo>
                    <a:pt x="10436313" y="10436313"/>
                  </a:lnTo>
                  <a:lnTo>
                    <a:pt x="10436313" y="14495"/>
                  </a:lnTo>
                  <a:lnTo>
                    <a:pt x="14495" y="14495"/>
                  </a:lnTo>
                  <a:lnTo>
                    <a:pt x="14495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8" name="Google Shape;88;p15"/>
            <p:cNvSpPr/>
            <p:nvPr/>
          </p:nvSpPr>
          <p:spPr>
            <a:xfrm>
              <a:off x="-1883941" y="9475496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9" name="Google Shape;89;p15"/>
            <p:cNvSpPr/>
            <p:nvPr/>
          </p:nvSpPr>
          <p:spPr>
            <a:xfrm>
              <a:off x="-1883941" y="8526758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0" name="Google Shape;90;p15"/>
            <p:cNvSpPr/>
            <p:nvPr/>
          </p:nvSpPr>
          <p:spPr>
            <a:xfrm>
              <a:off x="-1883941" y="7577923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15"/>
            <p:cNvSpPr/>
            <p:nvPr/>
          </p:nvSpPr>
          <p:spPr>
            <a:xfrm>
              <a:off x="-1883941" y="6629185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" name="Google Shape;92;p15"/>
            <p:cNvSpPr/>
            <p:nvPr/>
          </p:nvSpPr>
          <p:spPr>
            <a:xfrm>
              <a:off x="-1883941" y="5680447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3" name="Google Shape;93;p15"/>
            <p:cNvSpPr/>
            <p:nvPr/>
          </p:nvSpPr>
          <p:spPr>
            <a:xfrm>
              <a:off x="-1883941" y="4731708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15"/>
            <p:cNvSpPr/>
            <p:nvPr/>
          </p:nvSpPr>
          <p:spPr>
            <a:xfrm>
              <a:off x="-1883941" y="3782970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15"/>
            <p:cNvSpPr/>
            <p:nvPr/>
          </p:nvSpPr>
          <p:spPr>
            <a:xfrm>
              <a:off x="-1883941" y="2834232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15"/>
            <p:cNvSpPr/>
            <p:nvPr/>
          </p:nvSpPr>
          <p:spPr>
            <a:xfrm>
              <a:off x="-1883941" y="1885397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15"/>
            <p:cNvSpPr/>
            <p:nvPr/>
          </p:nvSpPr>
          <p:spPr>
            <a:xfrm>
              <a:off x="-1883941" y="936659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15"/>
            <p:cNvSpPr/>
            <p:nvPr/>
          </p:nvSpPr>
          <p:spPr>
            <a:xfrm>
              <a:off x="7596386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15"/>
            <p:cNvSpPr/>
            <p:nvPr/>
          </p:nvSpPr>
          <p:spPr>
            <a:xfrm>
              <a:off x="6647648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15"/>
            <p:cNvSpPr/>
            <p:nvPr/>
          </p:nvSpPr>
          <p:spPr>
            <a:xfrm>
              <a:off x="5698813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15"/>
            <p:cNvSpPr/>
            <p:nvPr/>
          </p:nvSpPr>
          <p:spPr>
            <a:xfrm>
              <a:off x="4750075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15"/>
            <p:cNvSpPr/>
            <p:nvPr/>
          </p:nvSpPr>
          <p:spPr>
            <a:xfrm>
              <a:off x="3801337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15"/>
            <p:cNvSpPr/>
            <p:nvPr/>
          </p:nvSpPr>
          <p:spPr>
            <a:xfrm>
              <a:off x="2852598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15"/>
            <p:cNvSpPr/>
            <p:nvPr/>
          </p:nvSpPr>
          <p:spPr>
            <a:xfrm>
              <a:off x="1903860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15"/>
            <p:cNvSpPr/>
            <p:nvPr/>
          </p:nvSpPr>
          <p:spPr>
            <a:xfrm>
              <a:off x="955122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15"/>
            <p:cNvSpPr/>
            <p:nvPr/>
          </p:nvSpPr>
          <p:spPr>
            <a:xfrm>
              <a:off x="6287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-942450" y="-483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9" name="Google Shape;109;p15"/>
          <p:cNvSpPr/>
          <p:nvPr/>
        </p:nvSpPr>
        <p:spPr>
          <a:xfrm>
            <a:off x="8420029" y="245708"/>
            <a:ext cx="1447657" cy="1447657"/>
          </a:xfrm>
          <a:custGeom>
            <a:avLst/>
            <a:gdLst/>
            <a:ahLst/>
            <a:cxnLst/>
            <a:rect l="l" t="t" r="r" b="b"/>
            <a:pathLst>
              <a:path w="1708150" h="1708150" extrusionOk="0">
                <a:moveTo>
                  <a:pt x="853440" y="1708150"/>
                </a:moveTo>
                <a:cubicBezTo>
                  <a:pt x="383540" y="1708150"/>
                  <a:pt x="0" y="1324610"/>
                  <a:pt x="0" y="853440"/>
                </a:cubicBezTo>
                <a:cubicBezTo>
                  <a:pt x="0" y="383540"/>
                  <a:pt x="383540" y="0"/>
                  <a:pt x="853440" y="0"/>
                </a:cubicBezTo>
                <a:cubicBezTo>
                  <a:pt x="1324610" y="0"/>
                  <a:pt x="1706880" y="383540"/>
                  <a:pt x="1706880" y="853440"/>
                </a:cubicBezTo>
                <a:cubicBezTo>
                  <a:pt x="1708150" y="1324610"/>
                  <a:pt x="1324610" y="1708150"/>
                  <a:pt x="853440" y="1708150"/>
                </a:cubicBezTo>
                <a:close/>
                <a:moveTo>
                  <a:pt x="853440" y="469900"/>
                </a:moveTo>
                <a:cubicBezTo>
                  <a:pt x="642620" y="469900"/>
                  <a:pt x="469900" y="642620"/>
                  <a:pt x="469900" y="853440"/>
                </a:cubicBezTo>
                <a:cubicBezTo>
                  <a:pt x="469900" y="1064260"/>
                  <a:pt x="642620" y="1236980"/>
                  <a:pt x="853440" y="1236980"/>
                </a:cubicBezTo>
                <a:cubicBezTo>
                  <a:pt x="1064260" y="1236980"/>
                  <a:pt x="1236980" y="1064260"/>
                  <a:pt x="1236980" y="853440"/>
                </a:cubicBezTo>
                <a:cubicBezTo>
                  <a:pt x="1236980" y="642620"/>
                  <a:pt x="1065530" y="469900"/>
                  <a:pt x="853440" y="469900"/>
                </a:cubicBezTo>
                <a:close/>
              </a:path>
            </a:pathLst>
          </a:custGeom>
          <a:solidFill>
            <a:srgbClr val="1256A3"/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0" name="Google Shape;110;p15"/>
          <p:cNvGrpSpPr/>
          <p:nvPr/>
        </p:nvGrpSpPr>
        <p:grpSpPr>
          <a:xfrm>
            <a:off x="4340109" y="314586"/>
            <a:ext cx="4035966" cy="2397517"/>
            <a:chOff x="0" y="0"/>
            <a:chExt cx="7845900" cy="4100509"/>
          </a:xfrm>
        </p:grpSpPr>
        <p:sp>
          <p:nvSpPr>
            <p:cNvPr id="111" name="Google Shape;111;p15"/>
            <p:cNvSpPr txBox="1"/>
            <p:nvPr/>
          </p:nvSpPr>
          <p:spPr>
            <a:xfrm>
              <a:off x="0" y="0"/>
              <a:ext cx="7845900" cy="126334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l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4000" b="1" dirty="0">
                  <a:solidFill>
                    <a:schemeClr val="dk1"/>
                  </a:solidFill>
                  <a:latin typeface="Barlow" pitchFamily="2" charset="77"/>
                </a:rPr>
                <a:t>Who is                 ?</a:t>
              </a:r>
              <a:endParaRPr sz="4000" b="1" dirty="0">
                <a:solidFill>
                  <a:schemeClr val="dk1"/>
                </a:solidFill>
                <a:latin typeface="Barlow" pitchFamily="2" charset="77"/>
              </a:endParaRPr>
            </a:p>
          </p:txBody>
        </p:sp>
        <p:sp>
          <p:nvSpPr>
            <p:cNvPr id="112" name="Google Shape;112;p15"/>
            <p:cNvSpPr txBox="1"/>
            <p:nvPr/>
          </p:nvSpPr>
          <p:spPr>
            <a:xfrm>
              <a:off x="0" y="3842575"/>
              <a:ext cx="6655800" cy="25793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l" rtl="0">
                <a:lnSpc>
                  <a:spcPct val="14001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700" dirty="0">
                <a:solidFill>
                  <a:schemeClr val="dk1"/>
                </a:solidFill>
              </a:endParaRPr>
            </a:p>
          </p:txBody>
        </p:sp>
      </p:grpSp>
      <p:pic>
        <p:nvPicPr>
          <p:cNvPr id="2" name="Picture 4" descr="IKEA logo made &quot;future proof&quot; in subtle redesign by Seventy ...">
            <a:extLst>
              <a:ext uri="{FF2B5EF4-FFF2-40B4-BE49-F238E27FC236}">
                <a16:creationId xmlns:a16="http://schemas.microsoft.com/office/drawing/2014/main" id="{5FDD6FA6-4A26-4F6F-A3F3-347357DAB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754" y="245708"/>
            <a:ext cx="1586716" cy="89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ngvar Kamprad, founder of Ikea – obituary">
            <a:extLst>
              <a:ext uri="{FF2B5EF4-FFF2-40B4-BE49-F238E27FC236}">
                <a16:creationId xmlns:a16="http://schemas.microsoft.com/office/drawing/2014/main" id="{314787EE-937F-399A-90F2-8728D786A9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06" y="548368"/>
            <a:ext cx="3359456" cy="25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99B64B-7F0E-8C11-BFBC-A7687A46DCC0}"/>
              </a:ext>
            </a:extLst>
          </p:cNvPr>
          <p:cNvSpPr txBox="1"/>
          <p:nvPr/>
        </p:nvSpPr>
        <p:spPr>
          <a:xfrm>
            <a:off x="4318131" y="1257748"/>
            <a:ext cx="441048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Barlow" pitchFamily="2" charset="77"/>
              </a:rPr>
              <a:t>Founded in 1943 by </a:t>
            </a:r>
            <a:r>
              <a:rPr lang="en-US" dirty="0" err="1">
                <a:solidFill>
                  <a:schemeClr val="tx1"/>
                </a:solidFill>
                <a:latin typeface="Barlow" pitchFamily="2" charset="77"/>
              </a:rPr>
              <a:t>Ingvard</a:t>
            </a:r>
            <a:r>
              <a:rPr lang="en-US" dirty="0">
                <a:solidFill>
                  <a:schemeClr val="tx1"/>
                </a:solidFill>
                <a:latin typeface="Barlow" pitchFamily="2" charset="77"/>
              </a:rPr>
              <a:t> Kamprad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dirty="0">
                <a:solidFill>
                  <a:schemeClr val="tx1"/>
                </a:solidFill>
                <a:latin typeface="Barlow" pitchFamily="2" charset="77"/>
              </a:rPr>
              <a:t>460 stores in 62 markets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E75694-A3DE-0069-A3E2-DD408543300F}"/>
              </a:ext>
            </a:extLst>
          </p:cNvPr>
          <p:cNvSpPr txBox="1"/>
          <p:nvPr/>
        </p:nvSpPr>
        <p:spPr>
          <a:xfrm>
            <a:off x="364877" y="3446306"/>
            <a:ext cx="3534713" cy="1169551"/>
          </a:xfrm>
          <a:prstGeom prst="rect">
            <a:avLst/>
          </a:prstGeom>
          <a:solidFill>
            <a:srgbClr val="1256A3"/>
          </a:solidFill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chemeClr val="bg1"/>
                </a:solidFill>
                <a:effectLst/>
                <a:latin typeface="Barlow" pitchFamily="2" charset="77"/>
              </a:rPr>
              <a:t>“to offer a wide range of well-designed, functional home furnishing products at prices so low that as many people as possible will be able to afford them.” – </a:t>
            </a:r>
            <a:r>
              <a:rPr lang="en-GB" b="1" i="0" dirty="0" err="1">
                <a:solidFill>
                  <a:schemeClr val="bg1"/>
                </a:solidFill>
                <a:effectLst/>
                <a:latin typeface="Barlow" pitchFamily="2" charset="77"/>
              </a:rPr>
              <a:t>Ingvard</a:t>
            </a:r>
            <a:r>
              <a:rPr lang="en-GB" b="1" i="0" dirty="0">
                <a:solidFill>
                  <a:schemeClr val="bg1"/>
                </a:solidFill>
                <a:effectLst/>
                <a:latin typeface="Barlow" pitchFamily="2" charset="77"/>
              </a:rPr>
              <a:t> Kamprad, Founder of IKEA</a:t>
            </a:r>
            <a:endParaRPr lang="en-US" dirty="0">
              <a:solidFill>
                <a:schemeClr val="bg1"/>
              </a:solidFill>
              <a:latin typeface="Barlow" pitchFamily="2" charset="77"/>
            </a:endParaRPr>
          </a:p>
        </p:txBody>
      </p:sp>
      <p:pic>
        <p:nvPicPr>
          <p:cNvPr id="8" name="Picture 7" descr="World Map of IKEA's current stores&#10;Description automatically generated">
            <a:extLst>
              <a:ext uri="{FF2B5EF4-FFF2-40B4-BE49-F238E27FC236}">
                <a16:creationId xmlns:a16="http://schemas.microsoft.com/office/drawing/2014/main" id="{59FAD640-9C13-2814-9CE1-B05729752C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6712" y="2149724"/>
            <a:ext cx="4422204" cy="27571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12F7BB-7889-CD9B-F746-B8332B4404F3}"/>
              </a:ext>
            </a:extLst>
          </p:cNvPr>
          <p:cNvSpPr txBox="1"/>
          <p:nvPr/>
        </p:nvSpPr>
        <p:spPr>
          <a:xfrm>
            <a:off x="4318131" y="4866501"/>
            <a:ext cx="45580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>
                    <a:lumMod val="60000"/>
                    <a:lumOff val="40000"/>
                  </a:schemeClr>
                </a:solidFill>
                <a:latin typeface="Barlow" pitchFamily="2" charset="77"/>
              </a:rPr>
              <a:t>(Ikea, 2013)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56A3"/>
        </a:solid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8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139" name="Google Shape;139;p18"/>
          <p:cNvSpPr txBox="1">
            <a:spLocks noGrp="1"/>
          </p:cNvSpPr>
          <p:nvPr>
            <p:ph type="subTitle" idx="1"/>
          </p:nvPr>
        </p:nvSpPr>
        <p:spPr>
          <a:xfrm>
            <a:off x="153505" y="1854788"/>
            <a:ext cx="3679200" cy="289506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Clr>
                <a:schemeClr val="bg1"/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E-commerce levels tripled</a:t>
            </a:r>
          </a:p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Clr>
                <a:schemeClr val="bg1"/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Revamping customer interactions</a:t>
            </a:r>
          </a:p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Clr>
                <a:schemeClr val="bg1"/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Shop &amp; Go feature </a:t>
            </a:r>
          </a:p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Clr>
                <a:schemeClr val="bg1"/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Expanding data and analytics </a:t>
            </a:r>
          </a:p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Clr>
                <a:schemeClr val="bg1"/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Multi-layer re-engineering</a:t>
            </a:r>
          </a:p>
          <a:p>
            <a:pPr marL="285750" lvl="0" indent="-285750" algn="l" rtl="0">
              <a:spcBef>
                <a:spcPts val="0"/>
              </a:spcBef>
              <a:spcAft>
                <a:spcPts val="800"/>
              </a:spcAft>
              <a:buClr>
                <a:schemeClr val="bg1"/>
              </a:buClr>
              <a:buFont typeface="Wingdings" pitchFamily="2" charset="2"/>
              <a:buChar char="v"/>
            </a:pPr>
            <a:endParaRPr dirty="0">
              <a:solidFill>
                <a:schemeClr val="bg1"/>
              </a:solidFill>
            </a:endParaRPr>
          </a:p>
        </p:txBody>
      </p:sp>
      <p:pic>
        <p:nvPicPr>
          <p:cNvPr id="4102" name="Picture 6" descr="It's Important, Therefore, That You Work With A Partner - Digitisation Illustration, transparent png download">
            <a:extLst>
              <a:ext uri="{FF2B5EF4-FFF2-40B4-BE49-F238E27FC236}">
                <a16:creationId xmlns:a16="http://schemas.microsoft.com/office/drawing/2014/main" id="{CFB2B5C7-BDF1-6B19-E965-920BD5571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alphaModFix amt="8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800" y="0"/>
            <a:ext cx="5022629" cy="5252484"/>
          </a:xfrm>
          <a:prstGeom prst="rect">
            <a:avLst/>
          </a:prstGeom>
          <a:pattFill prst="pct5">
            <a:fgClr>
              <a:schemeClr val="lt2"/>
            </a:fgClr>
            <a:bgClr>
              <a:schemeClr val="bg1"/>
            </a:bgClr>
          </a:pattFill>
        </p:spPr>
      </p:pic>
      <p:sp>
        <p:nvSpPr>
          <p:cNvPr id="140" name="Google Shape;140;p18"/>
          <p:cNvSpPr txBox="1">
            <a:spLocks noGrp="1"/>
          </p:cNvSpPr>
          <p:nvPr>
            <p:ph type="title"/>
          </p:nvPr>
        </p:nvSpPr>
        <p:spPr>
          <a:xfrm>
            <a:off x="0" y="269644"/>
            <a:ext cx="3986210" cy="1411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bg1"/>
                </a:solidFill>
              </a:rPr>
              <a:t>IKEA &amp; Digitalisation</a:t>
            </a:r>
            <a:endParaRPr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" name="Google Shape;146;p19"/>
          <p:cNvGrpSpPr/>
          <p:nvPr/>
        </p:nvGrpSpPr>
        <p:grpSpPr>
          <a:xfrm>
            <a:off x="513142" y="-90359"/>
            <a:ext cx="1908216" cy="5225404"/>
            <a:chOff x="1026284" y="-180719"/>
            <a:chExt cx="3816432" cy="10450808"/>
          </a:xfrm>
        </p:grpSpPr>
        <p:sp>
          <p:nvSpPr>
            <p:cNvPr id="147" name="Google Shape;147;p19"/>
            <p:cNvSpPr/>
            <p:nvPr/>
          </p:nvSpPr>
          <p:spPr>
            <a:xfrm>
              <a:off x="1026284" y="-180719"/>
              <a:ext cx="3814476" cy="10450808"/>
            </a:xfrm>
            <a:custGeom>
              <a:avLst/>
              <a:gdLst/>
              <a:ahLst/>
              <a:cxnLst/>
              <a:rect l="l" t="t" r="r" b="b"/>
              <a:pathLst>
                <a:path w="10450619" h="10450808" extrusionOk="0">
                  <a:moveTo>
                    <a:pt x="10450619" y="10450808"/>
                  </a:moveTo>
                  <a:lnTo>
                    <a:pt x="0" y="10450808"/>
                  </a:lnTo>
                  <a:lnTo>
                    <a:pt x="0" y="0"/>
                  </a:lnTo>
                  <a:lnTo>
                    <a:pt x="10450619" y="0"/>
                  </a:lnTo>
                  <a:lnTo>
                    <a:pt x="10450619" y="10450808"/>
                  </a:lnTo>
                  <a:close/>
                  <a:moveTo>
                    <a:pt x="14495" y="10436313"/>
                  </a:moveTo>
                  <a:lnTo>
                    <a:pt x="10436125" y="10436313"/>
                  </a:lnTo>
                  <a:lnTo>
                    <a:pt x="10436125" y="14495"/>
                  </a:lnTo>
                  <a:lnTo>
                    <a:pt x="14495" y="14495"/>
                  </a:lnTo>
                  <a:lnTo>
                    <a:pt x="14495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19"/>
            <p:cNvSpPr/>
            <p:nvPr/>
          </p:nvSpPr>
          <p:spPr>
            <a:xfrm>
              <a:off x="1033531" y="9306856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149;p19"/>
            <p:cNvSpPr/>
            <p:nvPr/>
          </p:nvSpPr>
          <p:spPr>
            <a:xfrm>
              <a:off x="1033531" y="8358118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" name="Google Shape;150;p19"/>
            <p:cNvSpPr/>
            <p:nvPr/>
          </p:nvSpPr>
          <p:spPr>
            <a:xfrm>
              <a:off x="1033531" y="7409283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19"/>
            <p:cNvSpPr/>
            <p:nvPr/>
          </p:nvSpPr>
          <p:spPr>
            <a:xfrm>
              <a:off x="1033531" y="6460545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19"/>
            <p:cNvSpPr/>
            <p:nvPr/>
          </p:nvSpPr>
          <p:spPr>
            <a:xfrm>
              <a:off x="1033531" y="5511807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19"/>
            <p:cNvSpPr/>
            <p:nvPr/>
          </p:nvSpPr>
          <p:spPr>
            <a:xfrm>
              <a:off x="1033531" y="4563068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19"/>
            <p:cNvSpPr/>
            <p:nvPr/>
          </p:nvSpPr>
          <p:spPr>
            <a:xfrm>
              <a:off x="1033531" y="3614330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19"/>
            <p:cNvSpPr/>
            <p:nvPr/>
          </p:nvSpPr>
          <p:spPr>
            <a:xfrm>
              <a:off x="1033531" y="2665592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19"/>
            <p:cNvSpPr/>
            <p:nvPr/>
          </p:nvSpPr>
          <p:spPr>
            <a:xfrm>
              <a:off x="1033531" y="1716757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157;p19"/>
            <p:cNvSpPr/>
            <p:nvPr/>
          </p:nvSpPr>
          <p:spPr>
            <a:xfrm>
              <a:off x="1033531" y="768019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" name="Google Shape;158;p19"/>
            <p:cNvSpPr/>
            <p:nvPr/>
          </p:nvSpPr>
          <p:spPr>
            <a:xfrm>
              <a:off x="4821265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" name="Google Shape;159;p19"/>
            <p:cNvSpPr/>
            <p:nvPr/>
          </p:nvSpPr>
          <p:spPr>
            <a:xfrm>
              <a:off x="3872543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" name="Google Shape;160;p19"/>
            <p:cNvSpPr/>
            <p:nvPr/>
          </p:nvSpPr>
          <p:spPr>
            <a:xfrm>
              <a:off x="2923726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" name="Google Shape;161;p19"/>
            <p:cNvSpPr/>
            <p:nvPr/>
          </p:nvSpPr>
          <p:spPr>
            <a:xfrm>
              <a:off x="1975005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2" name="Google Shape;162;p19"/>
          <p:cNvSpPr txBox="1">
            <a:spLocks noGrp="1"/>
          </p:cNvSpPr>
          <p:nvPr>
            <p:ph type="title"/>
          </p:nvPr>
        </p:nvSpPr>
        <p:spPr>
          <a:xfrm>
            <a:off x="2707392" y="431695"/>
            <a:ext cx="4416597" cy="741887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Reasons Behind the Change</a:t>
            </a:r>
            <a:endParaRPr dirty="0"/>
          </a:p>
        </p:txBody>
      </p:sp>
      <p:sp>
        <p:nvSpPr>
          <p:cNvPr id="164" name="Google Shape;164;p19"/>
          <p:cNvSpPr txBox="1">
            <a:spLocks noGrp="1"/>
          </p:cNvSpPr>
          <p:nvPr>
            <p:ph type="subTitle" idx="1"/>
          </p:nvPr>
        </p:nvSpPr>
        <p:spPr>
          <a:xfrm>
            <a:off x="2884994" y="2615171"/>
            <a:ext cx="5645848" cy="2316479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342900" lvl="0" indent="-34290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itchFamily="2" charset="2"/>
              <a:buChar char="v"/>
            </a:pPr>
            <a:r>
              <a:rPr lang="en-GB" sz="2000" dirty="0"/>
              <a:t>Technology</a:t>
            </a:r>
          </a:p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itchFamily="2" charset="2"/>
              <a:buChar char="v"/>
            </a:pPr>
            <a:r>
              <a:rPr lang="en-GB" sz="2000" dirty="0"/>
              <a:t>Changes in consumer behaviour</a:t>
            </a:r>
          </a:p>
          <a:p>
            <a:pPr marL="285750" lvl="0" indent="-285750" algn="l" rtl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itchFamily="2" charset="2"/>
              <a:buChar char="v"/>
            </a:pPr>
            <a:r>
              <a:rPr lang="en-GB" sz="2000" dirty="0"/>
              <a:t>COVID-19</a:t>
            </a:r>
          </a:p>
        </p:txBody>
      </p:sp>
      <p:sp>
        <p:nvSpPr>
          <p:cNvPr id="165" name="Google Shape;165;p19"/>
          <p:cNvSpPr/>
          <p:nvPr/>
        </p:nvSpPr>
        <p:spPr>
          <a:xfrm>
            <a:off x="1563185" y="3363592"/>
            <a:ext cx="1268700" cy="1180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9"/>
          <p:cNvSpPr/>
          <p:nvPr/>
        </p:nvSpPr>
        <p:spPr>
          <a:xfrm>
            <a:off x="843461" y="3571505"/>
            <a:ext cx="1280160" cy="1280156"/>
          </a:xfrm>
          <a:custGeom>
            <a:avLst/>
            <a:gdLst/>
            <a:ahLst/>
            <a:cxnLst/>
            <a:rect l="l" t="t" r="r" b="b"/>
            <a:pathLst>
              <a:path w="2438400" h="2438393" extrusionOk="0">
                <a:moveTo>
                  <a:pt x="2438400" y="1085807"/>
                </a:moveTo>
                <a:lnTo>
                  <a:pt x="2438400" y="1085807"/>
                </a:lnTo>
                <a:lnTo>
                  <a:pt x="2438400" y="0"/>
                </a:lnTo>
                <a:lnTo>
                  <a:pt x="2438400" y="0"/>
                </a:lnTo>
                <a:cubicBezTo>
                  <a:pt x="1091702" y="0"/>
                  <a:pt x="0" y="1091696"/>
                  <a:pt x="0" y="2438394"/>
                </a:cubicBezTo>
                <a:lnTo>
                  <a:pt x="1085820" y="2438394"/>
                </a:lnTo>
                <a:cubicBezTo>
                  <a:pt x="1085820" y="1691384"/>
                  <a:pt x="1691396" y="1085807"/>
                  <a:pt x="2438400" y="108580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4" descr="IKEA logo made &quot;future proof&quot; in subtle redesign by Seventy ...">
            <a:extLst>
              <a:ext uri="{FF2B5EF4-FFF2-40B4-BE49-F238E27FC236}">
                <a16:creationId xmlns:a16="http://schemas.microsoft.com/office/drawing/2014/main" id="{BE67EA12-75F1-711E-DC9D-C0B72F644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83" y="903687"/>
            <a:ext cx="1586716" cy="89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488A7D-E59A-3108-A2DE-2520E8AD0AD1}"/>
              </a:ext>
            </a:extLst>
          </p:cNvPr>
          <p:cNvSpPr txBox="1"/>
          <p:nvPr/>
        </p:nvSpPr>
        <p:spPr>
          <a:xfrm>
            <a:off x="2966484" y="1349675"/>
            <a:ext cx="556435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bg1"/>
                </a:solidFill>
                <a:effectLst/>
                <a:highlight>
                  <a:srgbClr val="1256A3"/>
                </a:highlight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“The key to success in this new digital world is to focus on creating value for customers through technology” </a:t>
            </a:r>
            <a:r>
              <a:rPr lang="en-GB" sz="2000" i="1" dirty="0">
                <a:solidFill>
                  <a:schemeClr val="bg1"/>
                </a:solidFill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600" i="1" dirty="0">
                <a:solidFill>
                  <a:schemeClr val="tx1"/>
                </a:solidFill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- Laker (2022)</a:t>
            </a:r>
            <a:endParaRPr lang="en-GB" sz="1600" i="1" dirty="0">
              <a:solidFill>
                <a:schemeClr val="tx1"/>
              </a:solidFill>
              <a:latin typeface="Barlow" pitchFamily="2" charset="77"/>
            </a:endParaRPr>
          </a:p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56A3"/>
        </a:solidFill>
        <a:effectLst/>
      </p:bgPr>
    </p:bg>
    <p:spTree>
      <p:nvGrpSpPr>
        <p:cNvPr id="1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33"/>
          <p:cNvSpPr txBox="1"/>
          <p:nvPr/>
        </p:nvSpPr>
        <p:spPr>
          <a:xfrm>
            <a:off x="488291" y="129162"/>
            <a:ext cx="14685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>
                <a:solidFill>
                  <a:schemeClr val="accent1"/>
                </a:solidFill>
                <a:latin typeface="Barlow"/>
                <a:ea typeface="Barlow"/>
                <a:cs typeface="Barlow"/>
                <a:sym typeface="Barlow"/>
              </a:rPr>
              <a:t>S</a:t>
            </a:r>
            <a:endParaRPr sz="700" dirty="0">
              <a:solidFill>
                <a:schemeClr val="accen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625" name="Google Shape;625;p33"/>
          <p:cNvSpPr txBox="1"/>
          <p:nvPr/>
        </p:nvSpPr>
        <p:spPr>
          <a:xfrm>
            <a:off x="2742798" y="129162"/>
            <a:ext cx="14811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>
                <a:solidFill>
                  <a:schemeClr val="accent1"/>
                </a:solidFill>
                <a:latin typeface="Barlow"/>
                <a:ea typeface="Barlow"/>
                <a:cs typeface="Barlow"/>
                <a:sym typeface="Barlow"/>
              </a:rPr>
              <a:t>W</a:t>
            </a:r>
            <a:endParaRPr sz="700" dirty="0">
              <a:solidFill>
                <a:schemeClr val="accen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627" name="Google Shape;627;p33"/>
          <p:cNvSpPr txBox="1"/>
          <p:nvPr/>
        </p:nvSpPr>
        <p:spPr>
          <a:xfrm>
            <a:off x="4920093" y="129162"/>
            <a:ext cx="14811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>
                <a:solidFill>
                  <a:schemeClr val="accent1"/>
                </a:solidFill>
                <a:latin typeface="Barlow"/>
                <a:ea typeface="Barlow"/>
                <a:cs typeface="Barlow"/>
                <a:sym typeface="Barlow"/>
              </a:rPr>
              <a:t>O</a:t>
            </a:r>
            <a:endParaRPr sz="700">
              <a:solidFill>
                <a:schemeClr val="accen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sp>
        <p:nvSpPr>
          <p:cNvPr id="629" name="Google Shape;629;p33"/>
          <p:cNvSpPr txBox="1"/>
          <p:nvPr/>
        </p:nvSpPr>
        <p:spPr>
          <a:xfrm>
            <a:off x="7229719" y="129162"/>
            <a:ext cx="1481100" cy="110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>
                <a:solidFill>
                  <a:schemeClr val="accent1"/>
                </a:solidFill>
                <a:latin typeface="Barlow"/>
                <a:ea typeface="Barlow"/>
                <a:cs typeface="Barlow"/>
                <a:sym typeface="Barlow"/>
              </a:rPr>
              <a:t>T</a:t>
            </a:r>
            <a:endParaRPr sz="700" dirty="0">
              <a:solidFill>
                <a:schemeClr val="accen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grpSp>
        <p:nvGrpSpPr>
          <p:cNvPr id="630" name="Google Shape;630;p33"/>
          <p:cNvGrpSpPr/>
          <p:nvPr/>
        </p:nvGrpSpPr>
        <p:grpSpPr>
          <a:xfrm>
            <a:off x="236016" y="1335777"/>
            <a:ext cx="2054417" cy="3744559"/>
            <a:chOff x="0" y="-19050"/>
            <a:chExt cx="3949200" cy="9985490"/>
          </a:xfrm>
          <a:solidFill>
            <a:srgbClr val="1256A3"/>
          </a:solidFill>
        </p:grpSpPr>
        <p:sp>
          <p:nvSpPr>
            <p:cNvPr id="631" name="Google Shape;631;p33"/>
            <p:cNvSpPr txBox="1"/>
            <p:nvPr/>
          </p:nvSpPr>
          <p:spPr>
            <a:xfrm>
              <a:off x="0" y="-19050"/>
              <a:ext cx="3949200" cy="738664"/>
            </a:xfrm>
            <a:prstGeom prst="rect">
              <a:avLst/>
            </a:prstGeom>
            <a:grp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 u="none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STRENGTHS</a:t>
              </a:r>
              <a:endParaRPr sz="7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  <p:sp>
          <p:nvSpPr>
            <p:cNvPr id="632" name="Google Shape;632;p33"/>
            <p:cNvSpPr txBox="1"/>
            <p:nvPr/>
          </p:nvSpPr>
          <p:spPr>
            <a:xfrm>
              <a:off x="200353" y="1086062"/>
              <a:ext cx="3748847" cy="8880378"/>
            </a:xfrm>
            <a:prstGeom prst="rect">
              <a:avLst/>
            </a:prstGeom>
            <a:grp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Huge automated distribution centres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Ability to furnish entire home 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Long- term relationship with suppliers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Strong global brand 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Direct interaction between design and manufacturing team</a:t>
              </a:r>
            </a:p>
            <a:p>
              <a:pPr marL="171450" marR="0" lvl="0" indent="-171450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endParaRPr lang="en-GB" sz="9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  <a:p>
              <a:pPr marL="171450" marR="0" lvl="0" indent="-171450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endParaRPr lang="en-GB" sz="9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  <a:p>
              <a:pPr marL="171450" marR="0" lvl="0" indent="-17145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endParaRPr sz="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</p:grpSp>
      <p:grpSp>
        <p:nvGrpSpPr>
          <p:cNvPr id="633" name="Google Shape;633;p33"/>
          <p:cNvGrpSpPr/>
          <p:nvPr/>
        </p:nvGrpSpPr>
        <p:grpSpPr>
          <a:xfrm>
            <a:off x="2502814" y="1335777"/>
            <a:ext cx="2054418" cy="3387539"/>
            <a:chOff x="0" y="-19050"/>
            <a:chExt cx="3949200" cy="9033438"/>
          </a:xfrm>
        </p:grpSpPr>
        <p:sp>
          <p:nvSpPr>
            <p:cNvPr id="634" name="Google Shape;634;p33"/>
            <p:cNvSpPr txBox="1"/>
            <p:nvPr/>
          </p:nvSpPr>
          <p:spPr>
            <a:xfrm>
              <a:off x="0" y="-19050"/>
              <a:ext cx="3949200" cy="7386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 u="none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WEAKNESSES</a:t>
              </a:r>
              <a:endParaRPr sz="7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  <p:sp>
          <p:nvSpPr>
            <p:cNvPr id="635" name="Google Shape;635;p33"/>
            <p:cNvSpPr txBox="1"/>
            <p:nvPr/>
          </p:nvSpPr>
          <p:spPr>
            <a:xfrm>
              <a:off x="196386" y="1086062"/>
              <a:ext cx="3752812" cy="792832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285750" marR="0" lvl="0" indent="-2857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Limited visibility </a:t>
              </a:r>
            </a:p>
            <a:p>
              <a:pPr marL="285750" marR="0" lvl="0" indent="-2857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Remotely located locations</a:t>
              </a:r>
            </a:p>
            <a:p>
              <a:pPr marL="285750" marR="0" lvl="0" indent="-2857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Weak advertising/ promotion techniques</a:t>
              </a:r>
            </a:p>
            <a:p>
              <a:pPr marL="171450" marR="0" lvl="0" indent="-171450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endParaRPr lang="en-GB" sz="9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  <a:p>
              <a:pPr marL="171450" marR="0" lvl="0" indent="-171450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endParaRPr sz="9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</p:grpSp>
      <p:grpSp>
        <p:nvGrpSpPr>
          <p:cNvPr id="636" name="Google Shape;636;p33"/>
          <p:cNvGrpSpPr/>
          <p:nvPr/>
        </p:nvGrpSpPr>
        <p:grpSpPr>
          <a:xfrm>
            <a:off x="4722932" y="1335777"/>
            <a:ext cx="2054423" cy="3184406"/>
            <a:chOff x="0" y="-19050"/>
            <a:chExt cx="3949200" cy="8491751"/>
          </a:xfrm>
        </p:grpSpPr>
        <p:sp>
          <p:nvSpPr>
            <p:cNvPr id="637" name="Google Shape;637;p33"/>
            <p:cNvSpPr txBox="1"/>
            <p:nvPr/>
          </p:nvSpPr>
          <p:spPr>
            <a:xfrm>
              <a:off x="0" y="-19050"/>
              <a:ext cx="3949200" cy="7386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 u="none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OPPORTUNITIES</a:t>
              </a:r>
              <a:endParaRPr sz="7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  <p:sp>
          <p:nvSpPr>
            <p:cNvPr id="638" name="Google Shape;638;p33"/>
            <p:cNvSpPr txBox="1"/>
            <p:nvPr/>
          </p:nvSpPr>
          <p:spPr>
            <a:xfrm>
              <a:off x="89738" y="1086062"/>
              <a:ext cx="3859462" cy="73866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Brand Visibility Improvement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Strengthen online shopping experience 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Possible worldwide expansion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Opportunities in R&amp;D and innovation</a:t>
              </a:r>
            </a:p>
            <a:p>
              <a:pPr marL="171450" marR="0" lvl="0" indent="-171450" rtl="0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Strengthen marketing activities</a:t>
              </a:r>
              <a:endParaRPr sz="12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</p:grpSp>
      <p:grpSp>
        <p:nvGrpSpPr>
          <p:cNvPr id="639" name="Google Shape;639;p33"/>
          <p:cNvGrpSpPr/>
          <p:nvPr/>
        </p:nvGrpSpPr>
        <p:grpSpPr>
          <a:xfrm>
            <a:off x="6943057" y="1335777"/>
            <a:ext cx="2054418" cy="3193639"/>
            <a:chOff x="0" y="-19050"/>
            <a:chExt cx="3949200" cy="8516370"/>
          </a:xfrm>
        </p:grpSpPr>
        <p:sp>
          <p:nvSpPr>
            <p:cNvPr id="640" name="Google Shape;640;p33"/>
            <p:cNvSpPr txBox="1"/>
            <p:nvPr/>
          </p:nvSpPr>
          <p:spPr>
            <a:xfrm>
              <a:off x="0" y="-19050"/>
              <a:ext cx="3949200" cy="7386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500" b="1" u="none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THREATS</a:t>
              </a:r>
              <a:endParaRPr sz="7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  <p:sp>
          <p:nvSpPr>
            <p:cNvPr id="641" name="Google Shape;641;p33"/>
            <p:cNvSpPr txBox="1"/>
            <p:nvPr/>
          </p:nvSpPr>
          <p:spPr>
            <a:xfrm>
              <a:off x="204394" y="1086062"/>
              <a:ext cx="3744804" cy="74112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171450" marR="0" lvl="0" indent="-1714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Increased competition</a:t>
              </a:r>
            </a:p>
            <a:p>
              <a:pPr marL="171450" marR="0" lvl="0" indent="-1714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Shifts in consumer tastes and behaviour </a:t>
              </a:r>
            </a:p>
            <a:p>
              <a:pPr marL="171450" marR="0" lvl="0" indent="-1714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Shortage of skilled workers</a:t>
              </a:r>
            </a:p>
            <a:p>
              <a:pPr marL="171450" marR="0" lvl="0" indent="-171450" rtl="0">
                <a:lnSpc>
                  <a:spcPct val="2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EFBC49"/>
                </a:buClr>
                <a:buFont typeface="Wingdings" pitchFamily="2" charset="2"/>
                <a:buChar char="v"/>
              </a:pPr>
              <a:r>
                <a:rPr lang="en-GB" sz="1200" dirty="0">
                  <a:solidFill>
                    <a:schemeClr val="bg1"/>
                  </a:solidFill>
                  <a:latin typeface="Barlow"/>
                  <a:ea typeface="Barlow"/>
                  <a:cs typeface="Barlow"/>
                  <a:sym typeface="Barlow"/>
                </a:rPr>
                <a:t>Economic impacts due to COVID-19</a:t>
              </a:r>
            </a:p>
            <a:p>
              <a:pPr marL="171450" marR="0" lvl="0" indent="-171450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Font typeface="Arial" panose="020B0604020202020204" pitchFamily="34" charset="0"/>
                <a:buChar char="•"/>
              </a:pPr>
              <a:endParaRPr sz="900" dirty="0">
                <a:solidFill>
                  <a:schemeClr val="bg1"/>
                </a:solidFill>
                <a:latin typeface="Barlow"/>
                <a:ea typeface="Barlow"/>
                <a:cs typeface="Barlow"/>
                <a:sym typeface="Barlow"/>
              </a:endParaRPr>
            </a:p>
          </p:txBody>
        </p:sp>
      </p:grpSp>
      <p:sp>
        <p:nvSpPr>
          <p:cNvPr id="4" name="Google Shape;621;p33">
            <a:extLst>
              <a:ext uri="{FF2B5EF4-FFF2-40B4-BE49-F238E27FC236}">
                <a16:creationId xmlns:a16="http://schemas.microsoft.com/office/drawing/2014/main" id="{D5DBDE33-3BB2-EE88-6D07-51F93A84D93B}"/>
              </a:ext>
            </a:extLst>
          </p:cNvPr>
          <p:cNvSpPr/>
          <p:nvPr/>
        </p:nvSpPr>
        <p:spPr>
          <a:xfrm>
            <a:off x="6943060" y="87997"/>
            <a:ext cx="2054418" cy="4906400"/>
          </a:xfrm>
          <a:custGeom>
            <a:avLst/>
            <a:gdLst/>
            <a:ahLst/>
            <a:cxnLst/>
            <a:rect l="l" t="t" r="r" b="b"/>
            <a:pathLst>
              <a:path w="11416014" h="21550784" extrusionOk="0">
                <a:moveTo>
                  <a:pt x="0" y="0"/>
                </a:moveTo>
                <a:lnTo>
                  <a:pt x="0" y="21550784"/>
                </a:lnTo>
                <a:lnTo>
                  <a:pt x="11416014" y="21550784"/>
                </a:lnTo>
                <a:lnTo>
                  <a:pt x="11416014" y="0"/>
                </a:lnTo>
                <a:lnTo>
                  <a:pt x="0" y="0"/>
                </a:lnTo>
                <a:close/>
                <a:moveTo>
                  <a:pt x="11355054" y="21489823"/>
                </a:moveTo>
                <a:lnTo>
                  <a:pt x="59690" y="21489823"/>
                </a:lnTo>
                <a:lnTo>
                  <a:pt x="59690" y="59690"/>
                </a:lnTo>
                <a:lnTo>
                  <a:pt x="11355054" y="59690"/>
                </a:lnTo>
                <a:lnTo>
                  <a:pt x="11355054" y="21489823"/>
                </a:lnTo>
                <a:close/>
              </a:path>
            </a:pathLst>
          </a:custGeom>
          <a:solidFill>
            <a:srgbClr val="EFBC49"/>
          </a:solidFill>
          <a:ln>
            <a:noFill/>
          </a:ln>
        </p:spPr>
      </p:sp>
      <p:sp>
        <p:nvSpPr>
          <p:cNvPr id="8" name="Google Shape;621;p33">
            <a:extLst>
              <a:ext uri="{FF2B5EF4-FFF2-40B4-BE49-F238E27FC236}">
                <a16:creationId xmlns:a16="http://schemas.microsoft.com/office/drawing/2014/main" id="{871687CD-0DF0-6207-7178-C53FD42F53FA}"/>
              </a:ext>
            </a:extLst>
          </p:cNvPr>
          <p:cNvSpPr/>
          <p:nvPr/>
        </p:nvSpPr>
        <p:spPr>
          <a:xfrm>
            <a:off x="236017" y="129162"/>
            <a:ext cx="2054418" cy="4906400"/>
          </a:xfrm>
          <a:custGeom>
            <a:avLst/>
            <a:gdLst/>
            <a:ahLst/>
            <a:cxnLst/>
            <a:rect l="l" t="t" r="r" b="b"/>
            <a:pathLst>
              <a:path w="11416014" h="21550784" extrusionOk="0">
                <a:moveTo>
                  <a:pt x="0" y="0"/>
                </a:moveTo>
                <a:lnTo>
                  <a:pt x="0" y="21550784"/>
                </a:lnTo>
                <a:lnTo>
                  <a:pt x="11416014" y="21550784"/>
                </a:lnTo>
                <a:lnTo>
                  <a:pt x="11416014" y="0"/>
                </a:lnTo>
                <a:lnTo>
                  <a:pt x="0" y="0"/>
                </a:lnTo>
                <a:close/>
                <a:moveTo>
                  <a:pt x="11355054" y="21489823"/>
                </a:moveTo>
                <a:lnTo>
                  <a:pt x="59690" y="21489823"/>
                </a:lnTo>
                <a:lnTo>
                  <a:pt x="59690" y="59690"/>
                </a:lnTo>
                <a:lnTo>
                  <a:pt x="11355054" y="59690"/>
                </a:lnTo>
                <a:lnTo>
                  <a:pt x="11355054" y="21489823"/>
                </a:lnTo>
                <a:close/>
              </a:path>
            </a:pathLst>
          </a:custGeom>
          <a:solidFill>
            <a:srgbClr val="EFBC49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9" name="Google Shape;621;p33">
            <a:extLst>
              <a:ext uri="{FF2B5EF4-FFF2-40B4-BE49-F238E27FC236}">
                <a16:creationId xmlns:a16="http://schemas.microsoft.com/office/drawing/2014/main" id="{76929E01-A34E-DE77-C858-C71314241370}"/>
              </a:ext>
            </a:extLst>
          </p:cNvPr>
          <p:cNvSpPr/>
          <p:nvPr/>
        </p:nvSpPr>
        <p:spPr>
          <a:xfrm>
            <a:off x="2502816" y="101535"/>
            <a:ext cx="2054418" cy="4906400"/>
          </a:xfrm>
          <a:custGeom>
            <a:avLst/>
            <a:gdLst/>
            <a:ahLst/>
            <a:cxnLst/>
            <a:rect l="l" t="t" r="r" b="b"/>
            <a:pathLst>
              <a:path w="11416014" h="21550784" extrusionOk="0">
                <a:moveTo>
                  <a:pt x="0" y="0"/>
                </a:moveTo>
                <a:lnTo>
                  <a:pt x="0" y="21550784"/>
                </a:lnTo>
                <a:lnTo>
                  <a:pt x="11416014" y="21550784"/>
                </a:lnTo>
                <a:lnTo>
                  <a:pt x="11416014" y="0"/>
                </a:lnTo>
                <a:lnTo>
                  <a:pt x="0" y="0"/>
                </a:lnTo>
                <a:close/>
                <a:moveTo>
                  <a:pt x="11355054" y="21489823"/>
                </a:moveTo>
                <a:lnTo>
                  <a:pt x="59690" y="21489823"/>
                </a:lnTo>
                <a:lnTo>
                  <a:pt x="59690" y="59690"/>
                </a:lnTo>
                <a:lnTo>
                  <a:pt x="11355054" y="59690"/>
                </a:lnTo>
                <a:lnTo>
                  <a:pt x="11355054" y="21489823"/>
                </a:lnTo>
                <a:close/>
              </a:path>
            </a:pathLst>
          </a:custGeom>
          <a:solidFill>
            <a:srgbClr val="EFBC49"/>
          </a:solidFill>
          <a:ln>
            <a:noFill/>
          </a:ln>
        </p:spPr>
      </p:sp>
      <p:sp>
        <p:nvSpPr>
          <p:cNvPr id="10" name="Google Shape;621;p33">
            <a:extLst>
              <a:ext uri="{FF2B5EF4-FFF2-40B4-BE49-F238E27FC236}">
                <a16:creationId xmlns:a16="http://schemas.microsoft.com/office/drawing/2014/main" id="{6F694B6F-59DA-8273-04CD-5140021E08B0}"/>
              </a:ext>
            </a:extLst>
          </p:cNvPr>
          <p:cNvSpPr/>
          <p:nvPr/>
        </p:nvSpPr>
        <p:spPr>
          <a:xfrm>
            <a:off x="4722938" y="87997"/>
            <a:ext cx="2054418" cy="4906400"/>
          </a:xfrm>
          <a:custGeom>
            <a:avLst/>
            <a:gdLst/>
            <a:ahLst/>
            <a:cxnLst/>
            <a:rect l="l" t="t" r="r" b="b"/>
            <a:pathLst>
              <a:path w="11416014" h="21550784" extrusionOk="0">
                <a:moveTo>
                  <a:pt x="0" y="0"/>
                </a:moveTo>
                <a:lnTo>
                  <a:pt x="0" y="21550784"/>
                </a:lnTo>
                <a:lnTo>
                  <a:pt x="11416014" y="21550784"/>
                </a:lnTo>
                <a:lnTo>
                  <a:pt x="11416014" y="0"/>
                </a:lnTo>
                <a:lnTo>
                  <a:pt x="0" y="0"/>
                </a:lnTo>
                <a:close/>
                <a:moveTo>
                  <a:pt x="11355054" y="21489823"/>
                </a:moveTo>
                <a:lnTo>
                  <a:pt x="59690" y="21489823"/>
                </a:lnTo>
                <a:lnTo>
                  <a:pt x="59690" y="59690"/>
                </a:lnTo>
                <a:lnTo>
                  <a:pt x="11355054" y="59690"/>
                </a:lnTo>
                <a:lnTo>
                  <a:pt x="11355054" y="21489823"/>
                </a:lnTo>
                <a:close/>
              </a:path>
            </a:pathLst>
          </a:custGeom>
          <a:solidFill>
            <a:srgbClr val="EFBC49"/>
          </a:solidFill>
          <a:ln>
            <a:noFill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56A3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Google Shape;184;p21"/>
          <p:cNvPicPr preferRelativeResize="0"/>
          <p:nvPr/>
        </p:nvPicPr>
        <p:blipFill rotWithShape="1">
          <a:blip r:embed="rId3">
            <a:alphaModFix/>
          </a:blip>
          <a:srcRect t="81482"/>
          <a:stretch/>
        </p:blipFill>
        <p:spPr>
          <a:xfrm rot="-5400000" flipH="1">
            <a:off x="7047697" y="1441265"/>
            <a:ext cx="3537567" cy="655037"/>
          </a:xfrm>
          <a:prstGeom prst="rect">
            <a:avLst/>
          </a:prstGeom>
          <a:solidFill>
            <a:srgbClr val="EFBC49"/>
          </a:solidFill>
          <a:ln>
            <a:noFill/>
          </a:ln>
        </p:spPr>
      </p:pic>
      <p:pic>
        <p:nvPicPr>
          <p:cNvPr id="202" name="Google Shape;202;p21"/>
          <p:cNvPicPr preferRelativeResize="0"/>
          <p:nvPr/>
        </p:nvPicPr>
        <p:blipFill rotWithShape="1">
          <a:blip r:embed="rId3">
            <a:alphaModFix/>
          </a:blip>
          <a:srcRect t="81482"/>
          <a:stretch/>
        </p:blipFill>
        <p:spPr>
          <a:xfrm rot="-5400000" flipH="1">
            <a:off x="7047697" y="4977502"/>
            <a:ext cx="3537567" cy="655037"/>
          </a:xfrm>
          <a:prstGeom prst="rect">
            <a:avLst/>
          </a:prstGeom>
          <a:solidFill>
            <a:srgbClr val="EFBC49"/>
          </a:solidFill>
          <a:ln>
            <a:noFill/>
          </a:ln>
        </p:spPr>
      </p:pic>
      <p:sp>
        <p:nvSpPr>
          <p:cNvPr id="206" name="Google Shape;206;p21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207" name="Google Shape;207;p21"/>
          <p:cNvSpPr txBox="1">
            <a:spLocks noGrp="1"/>
          </p:cNvSpPr>
          <p:nvPr>
            <p:ph type="title"/>
          </p:nvPr>
        </p:nvSpPr>
        <p:spPr>
          <a:xfrm>
            <a:off x="242175" y="110313"/>
            <a:ext cx="6480000" cy="717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1"/>
                </a:solidFill>
              </a:rPr>
              <a:t>Change Strategy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9CF26D-F0D3-11D7-09D2-827469E93450}"/>
              </a:ext>
            </a:extLst>
          </p:cNvPr>
          <p:cNvSpPr txBox="1"/>
          <p:nvPr/>
        </p:nvSpPr>
        <p:spPr>
          <a:xfrm>
            <a:off x="507936" y="1633031"/>
            <a:ext cx="3366402" cy="2646878"/>
          </a:xfrm>
          <a:prstGeom prst="rect">
            <a:avLst/>
          </a:prstGeom>
          <a:solidFill>
            <a:srgbClr val="EFBC4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solidFill>
                  <a:schemeClr val="tx1"/>
                </a:solidFill>
                <a:latin typeface="Barlow" pitchFamily="2" charset="77"/>
              </a:rPr>
              <a:t>Planned Change</a:t>
            </a:r>
          </a:p>
          <a:p>
            <a:pPr algn="ctr"/>
            <a:endParaRPr lang="en-US" sz="2000" u="sng" dirty="0">
              <a:solidFill>
                <a:schemeClr val="tx1"/>
              </a:solidFill>
              <a:latin typeface="Barlow" pitchFamily="2" charset="77"/>
            </a:endParaRPr>
          </a:p>
          <a:p>
            <a:r>
              <a:rPr lang="en-GB" sz="1800" dirty="0">
                <a:solidFill>
                  <a:schemeClr val="tx1"/>
                </a:solidFill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sequential steps for altering organisational and individual behaviour</a:t>
            </a:r>
            <a:r>
              <a:rPr lang="en-GB" sz="1800" dirty="0">
                <a:solidFill>
                  <a:schemeClr val="tx1"/>
                </a:solidFill>
                <a:effectLst/>
                <a:latin typeface="Barlow" pitchFamily="2" charset="77"/>
              </a:rPr>
              <a:t> </a:t>
            </a:r>
          </a:p>
          <a:p>
            <a:pPr algn="ctr"/>
            <a:endParaRPr lang="en-GB" sz="1800" u="sng" dirty="0">
              <a:solidFill>
                <a:schemeClr val="tx1"/>
              </a:solidFill>
              <a:latin typeface="Barlow" pitchFamily="2" charset="77"/>
            </a:endParaRPr>
          </a:p>
          <a:p>
            <a:pPr marL="285750" indent="-285750">
              <a:buClr>
                <a:schemeClr val="bg1"/>
              </a:buClr>
              <a:buFont typeface="Wingdings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Barlow" pitchFamily="2" charset="77"/>
              </a:rPr>
              <a:t>Unfreezing</a:t>
            </a:r>
          </a:p>
          <a:p>
            <a:pPr marL="285750" indent="-285750">
              <a:buClr>
                <a:schemeClr val="bg1"/>
              </a:buClr>
              <a:buFont typeface="Wingdings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Barlow" pitchFamily="2" charset="77"/>
              </a:rPr>
              <a:t>Moving towards change</a:t>
            </a:r>
          </a:p>
          <a:p>
            <a:pPr marL="285750" indent="-285750">
              <a:buClr>
                <a:schemeClr val="bg1"/>
              </a:buClr>
              <a:buFont typeface="Wingdings" pitchFamily="2" charset="2"/>
              <a:buChar char="v"/>
            </a:pPr>
            <a:r>
              <a:rPr lang="en-GB" sz="1800" dirty="0">
                <a:solidFill>
                  <a:schemeClr val="tx1"/>
                </a:solidFill>
                <a:latin typeface="Barlow" pitchFamily="2" charset="77"/>
              </a:rPr>
              <a:t>Refreezing</a:t>
            </a:r>
            <a:endParaRPr lang="en-US" sz="1800" dirty="0">
              <a:solidFill>
                <a:schemeClr val="tx1"/>
              </a:solidFill>
              <a:latin typeface="Barlow" pitchFamily="2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9D89AC-74FD-A488-ED5D-797D7293EE5B}"/>
              </a:ext>
            </a:extLst>
          </p:cNvPr>
          <p:cNvSpPr txBox="1"/>
          <p:nvPr/>
        </p:nvSpPr>
        <p:spPr>
          <a:xfrm>
            <a:off x="4420447" y="1628648"/>
            <a:ext cx="3841051" cy="2539157"/>
          </a:xfrm>
          <a:prstGeom prst="rect">
            <a:avLst/>
          </a:prstGeom>
          <a:solidFill>
            <a:srgbClr val="EFBC49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solidFill>
                  <a:schemeClr val="tx1"/>
                </a:solidFill>
                <a:latin typeface="Barlow" pitchFamily="2" charset="77"/>
              </a:rPr>
              <a:t>Emergent Change</a:t>
            </a:r>
          </a:p>
          <a:p>
            <a:pPr algn="ctr"/>
            <a:endParaRPr lang="en-US" sz="1800" u="sng" dirty="0">
              <a:solidFill>
                <a:schemeClr val="tx1"/>
              </a:solidFill>
              <a:latin typeface="Barlow" pitchFamily="2" charset="77"/>
            </a:endParaRPr>
          </a:p>
          <a:p>
            <a:pPr marL="285750" indent="-285750">
              <a:lnSpc>
                <a:spcPct val="150000"/>
              </a:lnSpc>
              <a:buClr>
                <a:schemeClr val="bg1"/>
              </a:buClr>
              <a:buFont typeface="Wingdings" pitchFamily="2" charset="2"/>
              <a:buChar char="v"/>
            </a:pPr>
            <a:r>
              <a:rPr lang="en-GB" sz="2000" dirty="0"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Unpredictable</a:t>
            </a:r>
          </a:p>
          <a:p>
            <a:pPr marL="285750" indent="-285750">
              <a:lnSpc>
                <a:spcPct val="150000"/>
              </a:lnSpc>
              <a:buClr>
                <a:schemeClr val="bg1"/>
              </a:buClr>
              <a:buFont typeface="Wingdings" pitchFamily="2" charset="2"/>
              <a:buChar char="v"/>
            </a:pPr>
            <a:r>
              <a:rPr lang="en-GB" sz="2000" dirty="0"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Often unintentional</a:t>
            </a:r>
          </a:p>
          <a:p>
            <a:pPr marL="285750" indent="-285750">
              <a:lnSpc>
                <a:spcPct val="150000"/>
              </a:lnSpc>
              <a:buClr>
                <a:schemeClr val="bg1"/>
              </a:buClr>
              <a:buFont typeface="Wingdings" pitchFamily="2" charset="2"/>
              <a:buChar char="v"/>
            </a:pPr>
            <a:r>
              <a:rPr lang="en-GB" sz="2000" dirty="0">
                <a:effectLst/>
                <a:latin typeface="Barlow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Able to come from anywhere</a:t>
            </a:r>
          </a:p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en-GB" sz="2400" dirty="0">
                <a:effectLst/>
                <a:latin typeface="Barlow" pitchFamily="2" charset="77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8" name="Google Shape;488;p29"/>
          <p:cNvGrpSpPr/>
          <p:nvPr/>
        </p:nvGrpSpPr>
        <p:grpSpPr>
          <a:xfrm>
            <a:off x="-768525" y="-48199"/>
            <a:ext cx="5225404" cy="5225404"/>
            <a:chOff x="-1537049" y="-96399"/>
            <a:chExt cx="10450808" cy="10450808"/>
          </a:xfrm>
          <a:solidFill>
            <a:srgbClr val="1256A3"/>
          </a:solidFill>
        </p:grpSpPr>
        <p:sp>
          <p:nvSpPr>
            <p:cNvPr id="489" name="Google Shape;489;p29"/>
            <p:cNvSpPr/>
            <p:nvPr/>
          </p:nvSpPr>
          <p:spPr>
            <a:xfrm>
              <a:off x="-1537049" y="-96399"/>
              <a:ext cx="10450808" cy="10450808"/>
            </a:xfrm>
            <a:custGeom>
              <a:avLst/>
              <a:gdLst/>
              <a:ahLst/>
              <a:cxnLst/>
              <a:rect l="l" t="t" r="r" b="b"/>
              <a:pathLst>
                <a:path w="10450808" h="10450808" extrusionOk="0">
                  <a:moveTo>
                    <a:pt x="10450808" y="10450808"/>
                  </a:moveTo>
                  <a:lnTo>
                    <a:pt x="0" y="10450808"/>
                  </a:lnTo>
                  <a:lnTo>
                    <a:pt x="0" y="0"/>
                  </a:lnTo>
                  <a:lnTo>
                    <a:pt x="10450808" y="0"/>
                  </a:lnTo>
                  <a:lnTo>
                    <a:pt x="10450808" y="10450808"/>
                  </a:lnTo>
                  <a:close/>
                  <a:moveTo>
                    <a:pt x="14495" y="10436313"/>
                  </a:moveTo>
                  <a:lnTo>
                    <a:pt x="10436313" y="10436313"/>
                  </a:lnTo>
                  <a:lnTo>
                    <a:pt x="10436313" y="14495"/>
                  </a:lnTo>
                  <a:lnTo>
                    <a:pt x="14495" y="14495"/>
                  </a:lnTo>
                  <a:lnTo>
                    <a:pt x="14495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0" name="Google Shape;490;p29"/>
            <p:cNvSpPr/>
            <p:nvPr/>
          </p:nvSpPr>
          <p:spPr>
            <a:xfrm>
              <a:off x="-1529802" y="9391176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1" name="Google Shape;491;p29"/>
            <p:cNvSpPr/>
            <p:nvPr/>
          </p:nvSpPr>
          <p:spPr>
            <a:xfrm>
              <a:off x="-1529802" y="8442438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2" name="Google Shape;492;p29"/>
            <p:cNvSpPr/>
            <p:nvPr/>
          </p:nvSpPr>
          <p:spPr>
            <a:xfrm>
              <a:off x="-1529802" y="7493603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3" name="Google Shape;493;p29"/>
            <p:cNvSpPr/>
            <p:nvPr/>
          </p:nvSpPr>
          <p:spPr>
            <a:xfrm>
              <a:off x="-1529802" y="6544865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4" name="Google Shape;494;p29"/>
            <p:cNvSpPr/>
            <p:nvPr/>
          </p:nvSpPr>
          <p:spPr>
            <a:xfrm>
              <a:off x="-1529802" y="5596127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5" name="Google Shape;495;p29"/>
            <p:cNvSpPr/>
            <p:nvPr/>
          </p:nvSpPr>
          <p:spPr>
            <a:xfrm>
              <a:off x="-1529802" y="4647388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6" name="Google Shape;496;p29"/>
            <p:cNvSpPr/>
            <p:nvPr/>
          </p:nvSpPr>
          <p:spPr>
            <a:xfrm>
              <a:off x="-1529802" y="3698650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7" name="Google Shape;497;p29"/>
            <p:cNvSpPr/>
            <p:nvPr/>
          </p:nvSpPr>
          <p:spPr>
            <a:xfrm>
              <a:off x="-1529802" y="2749912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8" name="Google Shape;498;p29"/>
            <p:cNvSpPr/>
            <p:nvPr/>
          </p:nvSpPr>
          <p:spPr>
            <a:xfrm>
              <a:off x="-1529802" y="1801077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9" name="Google Shape;499;p29"/>
            <p:cNvSpPr/>
            <p:nvPr/>
          </p:nvSpPr>
          <p:spPr>
            <a:xfrm>
              <a:off x="-1529802" y="852339"/>
              <a:ext cx="10436313" cy="14494"/>
            </a:xfrm>
            <a:custGeom>
              <a:avLst/>
              <a:gdLst/>
              <a:ahLst/>
              <a:cxnLst/>
              <a:rect l="l" t="t" r="r" b="b"/>
              <a:pathLst>
                <a:path w="10436313" h="14494" extrusionOk="0">
                  <a:moveTo>
                    <a:pt x="0" y="0"/>
                  </a:moveTo>
                  <a:lnTo>
                    <a:pt x="10436313" y="0"/>
                  </a:lnTo>
                  <a:lnTo>
                    <a:pt x="10436313" y="14495"/>
                  </a:lnTo>
                  <a:lnTo>
                    <a:pt x="0" y="144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0" name="Google Shape;500;p29"/>
            <p:cNvSpPr/>
            <p:nvPr/>
          </p:nvSpPr>
          <p:spPr>
            <a:xfrm>
              <a:off x="7950525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1" name="Google Shape;501;p29"/>
            <p:cNvSpPr/>
            <p:nvPr/>
          </p:nvSpPr>
          <p:spPr>
            <a:xfrm>
              <a:off x="7001787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2" name="Google Shape;502;p29"/>
            <p:cNvSpPr/>
            <p:nvPr/>
          </p:nvSpPr>
          <p:spPr>
            <a:xfrm>
              <a:off x="6052952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3" name="Google Shape;503;p29"/>
            <p:cNvSpPr/>
            <p:nvPr/>
          </p:nvSpPr>
          <p:spPr>
            <a:xfrm>
              <a:off x="5104214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4" name="Google Shape;504;p29"/>
            <p:cNvSpPr/>
            <p:nvPr/>
          </p:nvSpPr>
          <p:spPr>
            <a:xfrm>
              <a:off x="4155476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5" name="Google Shape;505;p29"/>
            <p:cNvSpPr/>
            <p:nvPr/>
          </p:nvSpPr>
          <p:spPr>
            <a:xfrm>
              <a:off x="3206737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6" name="Google Shape;506;p29"/>
            <p:cNvSpPr/>
            <p:nvPr/>
          </p:nvSpPr>
          <p:spPr>
            <a:xfrm>
              <a:off x="2257999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7" name="Google Shape;507;p29"/>
            <p:cNvSpPr/>
            <p:nvPr/>
          </p:nvSpPr>
          <p:spPr>
            <a:xfrm>
              <a:off x="1309261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8" name="Google Shape;508;p29"/>
            <p:cNvSpPr/>
            <p:nvPr/>
          </p:nvSpPr>
          <p:spPr>
            <a:xfrm>
              <a:off x="360426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9" name="Google Shape;509;p29"/>
            <p:cNvSpPr/>
            <p:nvPr/>
          </p:nvSpPr>
          <p:spPr>
            <a:xfrm>
              <a:off x="-588311" y="-8915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13" name="Google Shape;513;p29"/>
          <p:cNvSpPr/>
          <p:nvPr/>
        </p:nvSpPr>
        <p:spPr>
          <a:xfrm>
            <a:off x="244527" y="379439"/>
            <a:ext cx="539646" cy="134912"/>
          </a:xfrm>
          <a:custGeom>
            <a:avLst/>
            <a:gdLst/>
            <a:ahLst/>
            <a:cxnLst/>
            <a:rect l="l" t="t" r="r" b="b"/>
            <a:pathLst>
              <a:path w="1079292" h="269823" extrusionOk="0">
                <a:moveTo>
                  <a:pt x="134912" y="0"/>
                </a:moveTo>
                <a:cubicBezTo>
                  <a:pt x="60373" y="0"/>
                  <a:pt x="0" y="60373"/>
                  <a:pt x="0" y="134912"/>
                </a:cubicBezTo>
                <a:cubicBezTo>
                  <a:pt x="0" y="209450"/>
                  <a:pt x="60373" y="269823"/>
                  <a:pt x="134912" y="269823"/>
                </a:cubicBezTo>
                <a:cubicBezTo>
                  <a:pt x="209450" y="269823"/>
                  <a:pt x="269823" y="209450"/>
                  <a:pt x="269823" y="134912"/>
                </a:cubicBezTo>
                <a:cubicBezTo>
                  <a:pt x="269823" y="60373"/>
                  <a:pt x="209450" y="0"/>
                  <a:pt x="134912" y="0"/>
                </a:cubicBezTo>
                <a:close/>
                <a:moveTo>
                  <a:pt x="944381" y="0"/>
                </a:moveTo>
                <a:cubicBezTo>
                  <a:pt x="869842" y="0"/>
                  <a:pt x="809469" y="60373"/>
                  <a:pt x="809469" y="134912"/>
                </a:cubicBezTo>
                <a:cubicBezTo>
                  <a:pt x="809469" y="209450"/>
                  <a:pt x="869842" y="269823"/>
                  <a:pt x="944381" y="269823"/>
                </a:cubicBezTo>
                <a:cubicBezTo>
                  <a:pt x="1018919" y="269823"/>
                  <a:pt x="1079292" y="209450"/>
                  <a:pt x="1079292" y="134912"/>
                </a:cubicBezTo>
                <a:cubicBezTo>
                  <a:pt x="1079292" y="60373"/>
                  <a:pt x="1018919" y="0"/>
                  <a:pt x="944381" y="0"/>
                </a:cubicBezTo>
                <a:close/>
                <a:moveTo>
                  <a:pt x="539646" y="0"/>
                </a:moveTo>
                <a:cubicBezTo>
                  <a:pt x="465107" y="0"/>
                  <a:pt x="404735" y="60373"/>
                  <a:pt x="404735" y="134912"/>
                </a:cubicBezTo>
                <a:cubicBezTo>
                  <a:pt x="404735" y="209450"/>
                  <a:pt x="465107" y="269823"/>
                  <a:pt x="539646" y="269823"/>
                </a:cubicBezTo>
                <a:cubicBezTo>
                  <a:pt x="614185" y="269823"/>
                  <a:pt x="674558" y="209450"/>
                  <a:pt x="674558" y="134912"/>
                </a:cubicBezTo>
                <a:cubicBezTo>
                  <a:pt x="674558" y="60373"/>
                  <a:pt x="614185" y="0"/>
                  <a:pt x="539646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4" name="Google Shape;514;p29"/>
          <p:cNvSpPr/>
          <p:nvPr/>
        </p:nvSpPr>
        <p:spPr>
          <a:xfrm>
            <a:off x="8015001" y="3954385"/>
            <a:ext cx="1219200" cy="1219197"/>
          </a:xfrm>
          <a:custGeom>
            <a:avLst/>
            <a:gdLst/>
            <a:ahLst/>
            <a:cxnLst/>
            <a:rect l="l" t="t" r="r" b="b"/>
            <a:pathLst>
              <a:path w="2438400" h="2438393" extrusionOk="0">
                <a:moveTo>
                  <a:pt x="2438400" y="1085807"/>
                </a:moveTo>
                <a:lnTo>
                  <a:pt x="2438400" y="1085807"/>
                </a:lnTo>
                <a:lnTo>
                  <a:pt x="2438400" y="0"/>
                </a:lnTo>
                <a:lnTo>
                  <a:pt x="2438400" y="0"/>
                </a:lnTo>
                <a:cubicBezTo>
                  <a:pt x="1091702" y="0"/>
                  <a:pt x="0" y="1091696"/>
                  <a:pt x="0" y="2438394"/>
                </a:cubicBezTo>
                <a:lnTo>
                  <a:pt x="1085820" y="2438394"/>
                </a:lnTo>
                <a:cubicBezTo>
                  <a:pt x="1085820" y="1691384"/>
                  <a:pt x="1691396" y="1085807"/>
                  <a:pt x="2438400" y="1085807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A1EC6C-D625-AA2C-EF00-E0783483B2E8}"/>
              </a:ext>
            </a:extLst>
          </p:cNvPr>
          <p:cNvSpPr txBox="1"/>
          <p:nvPr/>
        </p:nvSpPr>
        <p:spPr>
          <a:xfrm>
            <a:off x="4635277" y="454574"/>
            <a:ext cx="426419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200000"/>
              </a:lnSpc>
              <a:buFont typeface="Wingdings" pitchFamily="2" charset="2"/>
              <a:buChar char="v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resistance 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Stress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Security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Understaffing due to restructuring</a:t>
            </a:r>
          </a:p>
          <a:p>
            <a:pPr marL="7429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Motivational resistance 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200000"/>
              </a:lnSpc>
              <a:buFont typeface="Wingdings" pitchFamily="2" charset="2"/>
              <a:buChar char="v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Risk of failure </a:t>
            </a:r>
          </a:p>
          <a:p>
            <a:pPr lvl="2"/>
            <a:endParaRPr lang="en-US" sz="2000" dirty="0">
              <a:latin typeface="Barlow" pitchFamily="2" charset="77"/>
            </a:endParaRPr>
          </a:p>
        </p:txBody>
      </p:sp>
      <p:sp>
        <p:nvSpPr>
          <p:cNvPr id="3" name="Google Shape;207;p21">
            <a:extLst>
              <a:ext uri="{FF2B5EF4-FFF2-40B4-BE49-F238E27FC236}">
                <a16:creationId xmlns:a16="http://schemas.microsoft.com/office/drawing/2014/main" id="{339B9DCE-B043-15B5-87FB-A04E5599E6B1}"/>
              </a:ext>
            </a:extLst>
          </p:cNvPr>
          <p:cNvSpPr txBox="1">
            <a:spLocks/>
          </p:cNvSpPr>
          <p:nvPr/>
        </p:nvSpPr>
        <p:spPr>
          <a:xfrm>
            <a:off x="681850" y="1396698"/>
            <a:ext cx="3059851" cy="2118815"/>
          </a:xfrm>
          <a:prstGeom prst="rect">
            <a:avLst/>
          </a:prstGeom>
          <a:solidFill>
            <a:srgbClr val="1256A3"/>
          </a:solidFill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4800" b="1" dirty="0">
                <a:solidFill>
                  <a:schemeClr val="bg1"/>
                </a:solidFill>
                <a:latin typeface="Barlow" pitchFamily="2" charset="77"/>
              </a:rPr>
              <a:t>Resistance to Change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0" name="Google Shape;220;p23"/>
          <p:cNvGrpSpPr/>
          <p:nvPr/>
        </p:nvGrpSpPr>
        <p:grpSpPr>
          <a:xfrm>
            <a:off x="-212108" y="-13256"/>
            <a:ext cx="1908216" cy="5156755"/>
            <a:chOff x="1026284" y="-180719"/>
            <a:chExt cx="3816432" cy="10450808"/>
          </a:xfrm>
        </p:grpSpPr>
        <p:sp>
          <p:nvSpPr>
            <p:cNvPr id="221" name="Google Shape;221;p23"/>
            <p:cNvSpPr/>
            <p:nvPr/>
          </p:nvSpPr>
          <p:spPr>
            <a:xfrm>
              <a:off x="1026284" y="-180719"/>
              <a:ext cx="3814476" cy="10450808"/>
            </a:xfrm>
            <a:custGeom>
              <a:avLst/>
              <a:gdLst/>
              <a:ahLst/>
              <a:cxnLst/>
              <a:rect l="l" t="t" r="r" b="b"/>
              <a:pathLst>
                <a:path w="10450619" h="10450808" extrusionOk="0">
                  <a:moveTo>
                    <a:pt x="10450619" y="10450808"/>
                  </a:moveTo>
                  <a:lnTo>
                    <a:pt x="0" y="10450808"/>
                  </a:lnTo>
                  <a:lnTo>
                    <a:pt x="0" y="0"/>
                  </a:lnTo>
                  <a:lnTo>
                    <a:pt x="10450619" y="0"/>
                  </a:lnTo>
                  <a:lnTo>
                    <a:pt x="10450619" y="10450808"/>
                  </a:lnTo>
                  <a:close/>
                  <a:moveTo>
                    <a:pt x="14495" y="10436313"/>
                  </a:moveTo>
                  <a:lnTo>
                    <a:pt x="10436125" y="10436313"/>
                  </a:lnTo>
                  <a:lnTo>
                    <a:pt x="10436125" y="14495"/>
                  </a:lnTo>
                  <a:lnTo>
                    <a:pt x="14495" y="14495"/>
                  </a:lnTo>
                  <a:lnTo>
                    <a:pt x="14495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2" name="Google Shape;222;p23"/>
            <p:cNvSpPr/>
            <p:nvPr/>
          </p:nvSpPr>
          <p:spPr>
            <a:xfrm>
              <a:off x="1033531" y="9306856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3" name="Google Shape;223;p23"/>
            <p:cNvSpPr/>
            <p:nvPr/>
          </p:nvSpPr>
          <p:spPr>
            <a:xfrm>
              <a:off x="1033531" y="8358118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4" name="Google Shape;224;p23"/>
            <p:cNvSpPr/>
            <p:nvPr/>
          </p:nvSpPr>
          <p:spPr>
            <a:xfrm>
              <a:off x="1033531" y="7409283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5" name="Google Shape;225;p23"/>
            <p:cNvSpPr/>
            <p:nvPr/>
          </p:nvSpPr>
          <p:spPr>
            <a:xfrm>
              <a:off x="1033531" y="6460545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6" name="Google Shape;226;p23"/>
            <p:cNvSpPr/>
            <p:nvPr/>
          </p:nvSpPr>
          <p:spPr>
            <a:xfrm>
              <a:off x="1033531" y="5511807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7" name="Google Shape;227;p23"/>
            <p:cNvSpPr/>
            <p:nvPr/>
          </p:nvSpPr>
          <p:spPr>
            <a:xfrm>
              <a:off x="1033531" y="4563068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8" name="Google Shape;228;p23"/>
            <p:cNvSpPr/>
            <p:nvPr/>
          </p:nvSpPr>
          <p:spPr>
            <a:xfrm>
              <a:off x="1033531" y="3614330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9" name="Google Shape;229;p23"/>
            <p:cNvSpPr/>
            <p:nvPr/>
          </p:nvSpPr>
          <p:spPr>
            <a:xfrm>
              <a:off x="1033531" y="2665592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0" name="Google Shape;230;p23"/>
            <p:cNvSpPr/>
            <p:nvPr/>
          </p:nvSpPr>
          <p:spPr>
            <a:xfrm>
              <a:off x="1033531" y="1716757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1" name="Google Shape;231;p23"/>
            <p:cNvSpPr/>
            <p:nvPr/>
          </p:nvSpPr>
          <p:spPr>
            <a:xfrm>
              <a:off x="1033531" y="768019"/>
              <a:ext cx="3809185" cy="14494"/>
            </a:xfrm>
            <a:custGeom>
              <a:avLst/>
              <a:gdLst/>
              <a:ahLst/>
              <a:cxnLst/>
              <a:rect l="l" t="t" r="r" b="b"/>
              <a:pathLst>
                <a:path w="10436124" h="14494" extrusionOk="0">
                  <a:moveTo>
                    <a:pt x="0" y="0"/>
                  </a:moveTo>
                  <a:lnTo>
                    <a:pt x="10436125" y="0"/>
                  </a:lnTo>
                  <a:lnTo>
                    <a:pt x="10436125" y="14495"/>
                  </a:lnTo>
                  <a:lnTo>
                    <a:pt x="0" y="1449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23"/>
            <p:cNvSpPr/>
            <p:nvPr/>
          </p:nvSpPr>
          <p:spPr>
            <a:xfrm>
              <a:off x="4821265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23"/>
            <p:cNvSpPr/>
            <p:nvPr/>
          </p:nvSpPr>
          <p:spPr>
            <a:xfrm>
              <a:off x="3872543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4" name="Google Shape;234;p23"/>
            <p:cNvSpPr/>
            <p:nvPr/>
          </p:nvSpPr>
          <p:spPr>
            <a:xfrm>
              <a:off x="2923726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5" name="Google Shape;235;p23"/>
            <p:cNvSpPr/>
            <p:nvPr/>
          </p:nvSpPr>
          <p:spPr>
            <a:xfrm>
              <a:off x="1975005" y="-173471"/>
              <a:ext cx="14494" cy="10436313"/>
            </a:xfrm>
            <a:custGeom>
              <a:avLst/>
              <a:gdLst/>
              <a:ahLst/>
              <a:cxnLst/>
              <a:rect l="l" t="t" r="r" b="b"/>
              <a:pathLst>
                <a:path w="14494" h="10436313" extrusionOk="0">
                  <a:moveTo>
                    <a:pt x="0" y="0"/>
                  </a:moveTo>
                  <a:lnTo>
                    <a:pt x="14495" y="0"/>
                  </a:lnTo>
                  <a:lnTo>
                    <a:pt x="14495" y="10436313"/>
                  </a:lnTo>
                  <a:lnTo>
                    <a:pt x="0" y="1043631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45725" tIns="22850" rIns="45725" bIns="2285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41" name="Google Shape;241;p23"/>
          <p:cNvSpPr/>
          <p:nvPr/>
        </p:nvSpPr>
        <p:spPr>
          <a:xfrm>
            <a:off x="5370596" y="0"/>
            <a:ext cx="3773400" cy="5148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45725" tIns="45725" rIns="45725" bIns="457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23"/>
          <p:cNvSpPr txBox="1">
            <a:spLocks noGrp="1"/>
          </p:cNvSpPr>
          <p:nvPr>
            <p:ph type="sldNum" idx="12"/>
          </p:nvPr>
        </p:nvSpPr>
        <p:spPr>
          <a:xfrm>
            <a:off x="8376075" y="4749850"/>
            <a:ext cx="548700" cy="181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pic>
        <p:nvPicPr>
          <p:cNvPr id="2" name="Picture 4" descr="IKEA logo made &quot;future proof&quot; in subtle redesign by Seventy ...">
            <a:extLst>
              <a:ext uri="{FF2B5EF4-FFF2-40B4-BE49-F238E27FC236}">
                <a16:creationId xmlns:a16="http://schemas.microsoft.com/office/drawing/2014/main" id="{356BE3A3-FCF3-4FEB-D8E2-CAFD07D1E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043" y="2851078"/>
            <a:ext cx="3133704" cy="176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2871DA-1C34-BBBC-DF5F-14D95004BFD0}"/>
              </a:ext>
            </a:extLst>
          </p:cNvPr>
          <p:cNvSpPr txBox="1"/>
          <p:nvPr/>
        </p:nvSpPr>
        <p:spPr>
          <a:xfrm>
            <a:off x="1790989" y="442325"/>
            <a:ext cx="3317358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1500" dirty="0">
                <a:latin typeface="Barlow" pitchFamily="2" charset="77"/>
              </a:rPr>
              <a:t>- E-commerce has tripled in three years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1500" dirty="0">
                <a:latin typeface="Barlow" pitchFamily="2" charset="77"/>
              </a:rPr>
              <a:t>Improved efficiency as an </a:t>
            </a:r>
            <a:r>
              <a:rPr lang="en-US" sz="1500" dirty="0" err="1">
                <a:latin typeface="Barlow" pitchFamily="2" charset="77"/>
              </a:rPr>
              <a:t>organisation</a:t>
            </a:r>
            <a:r>
              <a:rPr lang="en-US" sz="1500" dirty="0">
                <a:latin typeface="Barlow" pitchFamily="2" charset="77"/>
              </a:rPr>
              <a:t> 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1500" dirty="0">
                <a:latin typeface="Barlow" pitchFamily="2" charset="77"/>
              </a:rPr>
              <a:t>Increased value for consumers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1500" dirty="0">
                <a:latin typeface="Barlow" pitchFamily="2" charset="77"/>
              </a:rPr>
              <a:t>Little resistance to the change being made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1500" dirty="0">
                <a:latin typeface="Barlow" pitchFamily="2" charset="77"/>
              </a:rPr>
              <a:t>Transformation allows for a ‘new norm’ to be introduced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959AED-490E-03E8-F4A0-CF2F347FA5D0}"/>
              </a:ext>
            </a:extLst>
          </p:cNvPr>
          <p:cNvSpPr txBox="1"/>
          <p:nvPr/>
        </p:nvSpPr>
        <p:spPr>
          <a:xfrm>
            <a:off x="5826642" y="616688"/>
            <a:ext cx="29133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Barlow" pitchFamily="2" charset="77"/>
              </a:rPr>
              <a:t>IKEA’s Success Towards </a:t>
            </a:r>
            <a:r>
              <a:rPr lang="en-US" sz="2800" b="1" dirty="0" err="1">
                <a:solidFill>
                  <a:schemeClr val="bg1"/>
                </a:solidFill>
                <a:latin typeface="Barlow" pitchFamily="2" charset="77"/>
              </a:rPr>
              <a:t>Digitalisation</a:t>
            </a:r>
            <a:endParaRPr lang="en-US" sz="2800" b="1" dirty="0">
              <a:solidFill>
                <a:schemeClr val="bg1"/>
              </a:solidFill>
              <a:latin typeface="Barlow" pitchFamily="2" charset="77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966"/>
            </a:gs>
            <a:gs pos="100000">
              <a:srgbClr val="FF990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5EE254-735C-C0B8-F542-CDA1054F6ABE}"/>
              </a:ext>
            </a:extLst>
          </p:cNvPr>
          <p:cNvSpPr txBox="1"/>
          <p:nvPr/>
        </p:nvSpPr>
        <p:spPr>
          <a:xfrm>
            <a:off x="196702" y="95693"/>
            <a:ext cx="8495414" cy="515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Barlow" pitchFamily="2" charset="77"/>
              </a:rPr>
              <a:t>References</a:t>
            </a: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Ackerman, 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Linda.S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., Anderson, D. and Marquardt, M. (2000). 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Development, Transition, or Transformation - Bringing Change Leadership into the Twenty-First Century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2nd ed. London: Routledge.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Al-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Zghool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, M. (2020). An evaluation of IKEA’s global position and marketing standing.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Bonnet, D., Wade, M.R. (2022).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Unpacking the digital transformation at IKEA - I by IMD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www.imd.org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ibyimd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/innovation/unpacking-the-digital-transformation-at-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ikea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 [Accessed 27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Burns B. (2006). 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 Kurt Lewin and the planned change approach to change: A Reappraisal. 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Organisational Development. P. 133-157. San Francisco: Jossey-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Badd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 Publishing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Cambridge Dictionary (2023).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organizational change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@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CambridgeWords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dictionary.cambridge.org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/dictionary/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english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/organizational-change [Accessed 24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Dent, E.B. (2016).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Challenging ‘Resistance to Change’ - Eric B. Dent, Susan Galloway Goldberg, 1999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The Journal of Applied 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Behavioral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 Science.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journals.sagepub.com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doi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/10.1177/0021886399351003 [Accessed 27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Elearn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 Limited (2005). 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Change Management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1st ed. London: Routledge.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Financial Times (2020).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Digital Transformation is Easy, People Transformation is Not!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 [online] 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Ft.com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www.ft.com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partnercontent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asb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/digital-transformation-is-easy-people-transformation-is-not.html#:~:text=With%20extreme%20rates%20of%20failure,one%20hurdle%20to%20digital%20transformation. [Accessed 27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Ikea.com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(2023).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About IKEA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about.ikea.com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en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/about-us#:~:text=Spread%20all%20over%20the%20world,us%20in%20everything%20we%20do. [Accessed 24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Iles, V. and Sutherland, K. (2001).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Organisational Change A REVIEW FOR HEALTH CARE MANAGERS, PROFESSIONALS AND RESEARCHERS Change in the NHS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Available at: </a:t>
            </a:r>
            <a:r>
              <a:rPr lang="en-GB" sz="700" u="sng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  <a:hlinkClick r:id="rId3"/>
              </a:rPr>
              <a:t>https://www.healthknowledge.org.uk/sites/default/files/documents/publichealthtextbook/5c/5c2_review.pdf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Jones, D. and 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Recardo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, R. (2013). 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Leading and Implementing Business Change Management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Taylor and Francis.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Laker, B. (2022). Digitalization Could Increase GDP By $656 Billion Says Research.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Forbes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13 Dec.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www.forbes.com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/sites/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benjaminlaker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/2022/12/12/digitalization-could-increase-gdp-by-656-billion-says-research/?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sh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=7d2ba3f549d8 [Accessed 27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Stacey, R.D. (2005). Experiencing emergence in organizations: Local interaction &amp; the emergence of a global pattern. Routledge: USA.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Stackpole, T. (2021). 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Inside IKEA’s Digital Transformation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. [online] Available at: https://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hbr.org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/2021/06/inside-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ikeas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-digital-transformation [Accessed 27 Feb. 2023].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Tiago, M.T.P.M.B. and 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Veríssimo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, J.M.C. (2014). Digital marketing and social media: Why bother? </a:t>
            </a:r>
            <a:r>
              <a:rPr lang="en-GB" sz="700" i="1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Business Horizons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, [online] 57(6), pp.703–708. 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doi:https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://</a:t>
            </a:r>
            <a:r>
              <a:rPr lang="en-GB" sz="700" dirty="0" err="1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doi.org</a:t>
            </a:r>
            <a:r>
              <a:rPr lang="en-GB" sz="700" dirty="0">
                <a:solidFill>
                  <a:srgbClr val="000000"/>
                </a:solidFill>
                <a:effectLst/>
                <a:latin typeface="Barlow" pitchFamily="2" charset="77"/>
                <a:ea typeface="Times New Roman" panose="02020603050405020304" pitchFamily="18" charset="0"/>
              </a:rPr>
              <a:t>/10.1016/j.bushor.2014.07.002.</a:t>
            </a:r>
            <a:endParaRPr lang="en-GB" sz="700" dirty="0">
              <a:effectLst/>
              <a:latin typeface="Barlow" pitchFamily="2" charset="77"/>
              <a:ea typeface="Times New Roman" panose="02020603050405020304" pitchFamily="18" charset="0"/>
            </a:endParaRPr>
          </a:p>
          <a:p>
            <a:endParaRPr lang="en-US" sz="200" dirty="0">
              <a:latin typeface="Barlow" pitchFamily="2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" dirty="0">
              <a:latin typeface="Barlow" pitchFamily="2" charset="77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00" dirty="0">
              <a:latin typeface="Barlow" pitchFamily="2" charset="77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usiness Geometric Template">
  <a:themeElements>
    <a:clrScheme name="Custom 347">
      <a:dk1>
        <a:srgbClr val="363739"/>
      </a:dk1>
      <a:lt1>
        <a:srgbClr val="FFFFFF"/>
      </a:lt1>
      <a:dk2>
        <a:srgbClr val="888888"/>
      </a:dk2>
      <a:lt2>
        <a:srgbClr val="F5F5EF"/>
      </a:lt2>
      <a:accent1>
        <a:srgbClr val="EFBC49"/>
      </a:accent1>
      <a:accent2>
        <a:srgbClr val="D8A530"/>
      </a:accent2>
      <a:accent3>
        <a:srgbClr val="AB8540"/>
      </a:accent3>
      <a:accent4>
        <a:srgbClr val="494F56"/>
      </a:accent4>
      <a:accent5>
        <a:srgbClr val="888888"/>
      </a:accent5>
      <a:accent6>
        <a:srgbClr val="B1B1B2"/>
      </a:accent6>
      <a:hlink>
        <a:srgbClr val="363739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978</Words>
  <Application>Microsoft Macintosh PowerPoint</Application>
  <PresentationFormat>On-screen Show (16:9)</PresentationFormat>
  <Paragraphs>96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Barlow Medium</vt:lpstr>
      <vt:lpstr>Calibri</vt:lpstr>
      <vt:lpstr>Barlow</vt:lpstr>
      <vt:lpstr>Wingdings</vt:lpstr>
      <vt:lpstr>Courier New</vt:lpstr>
      <vt:lpstr>Business Geometric Template</vt:lpstr>
      <vt:lpstr>Organisational Change Case Study: IKEA  Rebecca Steele 1902180</vt:lpstr>
      <vt:lpstr>What is change?</vt:lpstr>
      <vt:lpstr>PowerPoint Presentation</vt:lpstr>
      <vt:lpstr>IKEA &amp; Digitalisation</vt:lpstr>
      <vt:lpstr>Reasons Behind the Change</vt:lpstr>
      <vt:lpstr>PowerPoint Presentation</vt:lpstr>
      <vt:lpstr>Change Strategy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Change Case Study: IKEA  Rebecca Steele 1902180</dc:title>
  <cp:lastModifiedBy>Rebecca Steele (1902180)</cp:lastModifiedBy>
  <cp:revision>4</cp:revision>
  <dcterms:modified xsi:type="dcterms:W3CDTF">2023-02-27T12:40:42Z</dcterms:modified>
</cp:coreProperties>
</file>