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75"/>
  </p:notesMasterIdLst>
  <p:sldIdLst>
    <p:sldId id="256" r:id="rId7"/>
    <p:sldId id="259" r:id="rId8"/>
    <p:sldId id="680" r:id="rId9"/>
    <p:sldId id="682" r:id="rId10"/>
    <p:sldId id="681" r:id="rId11"/>
    <p:sldId id="667" r:id="rId12"/>
    <p:sldId id="669" r:id="rId13"/>
    <p:sldId id="291" r:id="rId14"/>
    <p:sldId id="463" r:id="rId15"/>
    <p:sldId id="338" r:id="rId16"/>
    <p:sldId id="270" r:id="rId17"/>
    <p:sldId id="273" r:id="rId18"/>
    <p:sldId id="339" r:id="rId19"/>
    <p:sldId id="664" r:id="rId20"/>
    <p:sldId id="351" r:id="rId21"/>
    <p:sldId id="341" r:id="rId22"/>
    <p:sldId id="290" r:id="rId23"/>
    <p:sldId id="464" r:id="rId24"/>
    <p:sldId id="683" r:id="rId25"/>
    <p:sldId id="665" r:id="rId26"/>
    <p:sldId id="466" r:id="rId27"/>
    <p:sldId id="677" r:id="rId28"/>
    <p:sldId id="684" r:id="rId29"/>
    <p:sldId id="676" r:id="rId30"/>
    <p:sldId id="666" r:id="rId31"/>
    <p:sldId id="687" r:id="rId32"/>
    <p:sldId id="468" r:id="rId33"/>
    <p:sldId id="274" r:id="rId34"/>
    <p:sldId id="280" r:id="rId35"/>
    <p:sldId id="356" r:id="rId36"/>
    <p:sldId id="282" r:id="rId37"/>
    <p:sldId id="355" r:id="rId38"/>
    <p:sldId id="357" r:id="rId39"/>
    <p:sldId id="286" r:id="rId40"/>
    <p:sldId id="354" r:id="rId41"/>
    <p:sldId id="288" r:id="rId42"/>
    <p:sldId id="358" r:id="rId43"/>
    <p:sldId id="284" r:id="rId44"/>
    <p:sldId id="342" r:id="rId45"/>
    <p:sldId id="337" r:id="rId46"/>
    <p:sldId id="690" r:id="rId47"/>
    <p:sldId id="691" r:id="rId48"/>
    <p:sldId id="692" r:id="rId49"/>
    <p:sldId id="324" r:id="rId50"/>
    <p:sldId id="325" r:id="rId51"/>
    <p:sldId id="693" r:id="rId52"/>
    <p:sldId id="340" r:id="rId53"/>
    <p:sldId id="328" r:id="rId54"/>
    <p:sldId id="329" r:id="rId55"/>
    <p:sldId id="346" r:id="rId56"/>
    <p:sldId id="694" r:id="rId57"/>
    <p:sldId id="347" r:id="rId58"/>
    <p:sldId id="696" r:id="rId59"/>
    <p:sldId id="663" r:id="rId60"/>
    <p:sldId id="471" r:id="rId61"/>
    <p:sldId id="688" r:id="rId62"/>
    <p:sldId id="670" r:id="rId63"/>
    <p:sldId id="671" r:id="rId64"/>
    <p:sldId id="672" r:id="rId65"/>
    <p:sldId id="673" r:id="rId66"/>
    <p:sldId id="674" r:id="rId67"/>
    <p:sldId id="330" r:id="rId68"/>
    <p:sldId id="332" r:id="rId69"/>
    <p:sldId id="331" r:id="rId70"/>
    <p:sldId id="289" r:id="rId71"/>
    <p:sldId id="323" r:id="rId72"/>
    <p:sldId id="322" r:id="rId73"/>
    <p:sldId id="689"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385D37-5B8A-0CA0-487B-9435E2B0DE57}" v="235" dt="2026-10-12T09:20:37.618"/>
    <p1510:client id="{248665FF-1CF7-9C43-395D-1EE85E7A5CA7}" v="6" dt="2026-10-12T11:17:07.131"/>
    <p1510:client id="{6817AF85-CE3C-4410-A9EA-DC6D1F1EA6A4}" v="21" dt="2026-10-12T07:53:56.288"/>
    <p1510:client id="{CE9BFF3E-8032-A600-7923-70D077E31286}" v="8" dt="2026-10-12T11:40:24.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04385D37-5B8A-0CA0-487B-9435E2B0DE57}"/>
    <pc:docChg chg="modSld">
      <pc:chgData name="Lisa Ellis" userId="S::l.ellis@uwtsd.ac.uk::1e3b8b31-18a3-40b3-8e12-8230c5071370" providerId="AD" clId="Web-{04385D37-5B8A-0CA0-487B-9435E2B0DE57}" dt="2026-10-12T09:20:37.618" v="168" actId="688"/>
      <pc:docMkLst>
        <pc:docMk/>
      </pc:docMkLst>
      <pc:sldChg chg="modSp">
        <pc:chgData name="Lisa Ellis" userId="S::l.ellis@uwtsd.ac.uk::1e3b8b31-18a3-40b3-8e12-8230c5071370" providerId="AD" clId="Web-{04385D37-5B8A-0CA0-487B-9435E2B0DE57}" dt="2026-10-12T09:13:11.474" v="11" actId="20577"/>
        <pc:sldMkLst>
          <pc:docMk/>
          <pc:sldMk cId="2457596254" sldId="328"/>
        </pc:sldMkLst>
        <pc:spChg chg="mod">
          <ac:chgData name="Lisa Ellis" userId="S::l.ellis@uwtsd.ac.uk::1e3b8b31-18a3-40b3-8e12-8230c5071370" providerId="AD" clId="Web-{04385D37-5B8A-0CA0-487B-9435E2B0DE57}" dt="2026-10-12T09:13:11.474" v="11" actId="20577"/>
          <ac:spMkLst>
            <pc:docMk/>
            <pc:sldMk cId="2457596254" sldId="328"/>
            <ac:spMk id="2" creationId="{5BE1264C-0509-451C-A1DE-78AC6F72F39E}"/>
          </ac:spMkLst>
        </pc:spChg>
      </pc:sldChg>
      <pc:sldChg chg="modSp">
        <pc:chgData name="Lisa Ellis" userId="S::l.ellis@uwtsd.ac.uk::1e3b8b31-18a3-40b3-8e12-8230c5071370" providerId="AD" clId="Web-{04385D37-5B8A-0CA0-487B-9435E2B0DE57}" dt="2026-10-12T09:16:12.824" v="36" actId="20577"/>
        <pc:sldMkLst>
          <pc:docMk/>
          <pc:sldMk cId="1672887380" sldId="329"/>
        </pc:sldMkLst>
        <pc:spChg chg="mod">
          <ac:chgData name="Lisa Ellis" userId="S::l.ellis@uwtsd.ac.uk::1e3b8b31-18a3-40b3-8e12-8230c5071370" providerId="AD" clId="Web-{04385D37-5B8A-0CA0-487B-9435E2B0DE57}" dt="2026-10-12T09:16:12.824" v="36" actId="20577"/>
          <ac:spMkLst>
            <pc:docMk/>
            <pc:sldMk cId="1672887380" sldId="329"/>
            <ac:spMk id="3" creationId="{330C4115-9CC4-4FBF-948D-67B1855515DE}"/>
          </ac:spMkLst>
        </pc:spChg>
      </pc:sldChg>
      <pc:sldChg chg="modSp">
        <pc:chgData name="Lisa Ellis" userId="S::l.ellis@uwtsd.ac.uk::1e3b8b31-18a3-40b3-8e12-8230c5071370" providerId="AD" clId="Web-{04385D37-5B8A-0CA0-487B-9435E2B0DE57}" dt="2026-10-12T09:18:34.987" v="82" actId="20577"/>
        <pc:sldMkLst>
          <pc:docMk/>
          <pc:sldMk cId="1047781918" sldId="346"/>
        </pc:sldMkLst>
        <pc:spChg chg="mod">
          <ac:chgData name="Lisa Ellis" userId="S::l.ellis@uwtsd.ac.uk::1e3b8b31-18a3-40b3-8e12-8230c5071370" providerId="AD" clId="Web-{04385D37-5B8A-0CA0-487B-9435E2B0DE57}" dt="2026-10-12T09:18:34.987" v="82" actId="20577"/>
          <ac:spMkLst>
            <pc:docMk/>
            <pc:sldMk cId="1047781918" sldId="346"/>
            <ac:spMk id="3" creationId="{B634398E-2BAC-7470-9F12-B069FE3B71B7}"/>
          </ac:spMkLst>
        </pc:spChg>
      </pc:sldChg>
      <pc:sldChg chg="modSp">
        <pc:chgData name="Lisa Ellis" userId="S::l.ellis@uwtsd.ac.uk::1e3b8b31-18a3-40b3-8e12-8230c5071370" providerId="AD" clId="Web-{04385D37-5B8A-0CA0-487B-9435E2B0DE57}" dt="2026-10-12T09:10:08.953" v="0" actId="20577"/>
        <pc:sldMkLst>
          <pc:docMk/>
          <pc:sldMk cId="2091030748" sldId="690"/>
        </pc:sldMkLst>
        <pc:spChg chg="mod">
          <ac:chgData name="Lisa Ellis" userId="S::l.ellis@uwtsd.ac.uk::1e3b8b31-18a3-40b3-8e12-8230c5071370" providerId="AD" clId="Web-{04385D37-5B8A-0CA0-487B-9435E2B0DE57}" dt="2026-10-12T09:10:08.953" v="0" actId="20577"/>
          <ac:spMkLst>
            <pc:docMk/>
            <pc:sldMk cId="2091030748" sldId="690"/>
            <ac:spMk id="3" creationId="{32FB5575-6933-8BEF-C443-74147984F61B}"/>
          </ac:spMkLst>
        </pc:spChg>
      </pc:sldChg>
      <pc:sldChg chg="addSp modSp">
        <pc:chgData name="Lisa Ellis" userId="S::l.ellis@uwtsd.ac.uk::1e3b8b31-18a3-40b3-8e12-8230c5071370" providerId="AD" clId="Web-{04385D37-5B8A-0CA0-487B-9435E2B0DE57}" dt="2026-10-12T09:20:37.618" v="168" actId="688"/>
        <pc:sldMkLst>
          <pc:docMk/>
          <pc:sldMk cId="714285574" sldId="692"/>
        </pc:sldMkLst>
        <pc:spChg chg="mod">
          <ac:chgData name="Lisa Ellis" userId="S::l.ellis@uwtsd.ac.uk::1e3b8b31-18a3-40b3-8e12-8230c5071370" providerId="AD" clId="Web-{04385D37-5B8A-0CA0-487B-9435E2B0DE57}" dt="2026-10-12T09:20:26.632" v="165" actId="1076"/>
          <ac:spMkLst>
            <pc:docMk/>
            <pc:sldMk cId="714285574" sldId="692"/>
            <ac:spMk id="3" creationId="{894931A8-6656-4E26-A1A4-E45C3A33809F}"/>
          </ac:spMkLst>
        </pc:spChg>
        <pc:spChg chg="add mod">
          <ac:chgData name="Lisa Ellis" userId="S::l.ellis@uwtsd.ac.uk::1e3b8b31-18a3-40b3-8e12-8230c5071370" providerId="AD" clId="Web-{04385D37-5B8A-0CA0-487B-9435E2B0DE57}" dt="2026-10-12T09:20:37.618" v="168" actId="688"/>
          <ac:spMkLst>
            <pc:docMk/>
            <pc:sldMk cId="714285574" sldId="692"/>
            <ac:spMk id="4" creationId="{23828ABA-296B-74AC-39B8-3393CC6BA358}"/>
          </ac:spMkLst>
        </pc:spChg>
        <pc:spChg chg="mod">
          <ac:chgData name="Lisa Ellis" userId="S::l.ellis@uwtsd.ac.uk::1e3b8b31-18a3-40b3-8e12-8230c5071370" providerId="AD" clId="Web-{04385D37-5B8A-0CA0-487B-9435E2B0DE57}" dt="2026-10-12T09:20:29.101" v="166" actId="1076"/>
          <ac:spMkLst>
            <pc:docMk/>
            <pc:sldMk cId="714285574" sldId="692"/>
            <ac:spMk id="6" creationId="{CB63A1B5-FB1D-359E-272D-F6E542A59636}"/>
          </ac:spMkLst>
        </pc:spChg>
      </pc:sldChg>
    </pc:docChg>
  </pc:docChgLst>
  <pc:docChgLst>
    <pc:chgData name="Lisa Ellis" userId="S::l.ellis@uwtsd.ac.uk::1e3b8b31-18a3-40b3-8e12-8230c5071370" providerId="AD" clId="Web-{248665FF-1CF7-9C43-395D-1EE85E7A5CA7}"/>
    <pc:docChg chg="addSld delSld modSld">
      <pc:chgData name="Lisa Ellis" userId="S::l.ellis@uwtsd.ac.uk::1e3b8b31-18a3-40b3-8e12-8230c5071370" providerId="AD" clId="Web-{248665FF-1CF7-9C43-395D-1EE85E7A5CA7}" dt="2026-10-12T11:17:07.131" v="3"/>
      <pc:docMkLst>
        <pc:docMk/>
      </pc:docMkLst>
      <pc:sldChg chg="del">
        <pc:chgData name="Lisa Ellis" userId="S::l.ellis@uwtsd.ac.uk::1e3b8b31-18a3-40b3-8e12-8230c5071370" providerId="AD" clId="Web-{248665FF-1CF7-9C43-395D-1EE85E7A5CA7}" dt="2026-10-12T11:16:20.223" v="1"/>
        <pc:sldMkLst>
          <pc:docMk/>
          <pc:sldMk cId="884085864" sldId="366"/>
        </pc:sldMkLst>
      </pc:sldChg>
      <pc:sldChg chg="mod modShow">
        <pc:chgData name="Lisa Ellis" userId="S::l.ellis@uwtsd.ac.uk::1e3b8b31-18a3-40b3-8e12-8230c5071370" providerId="AD" clId="Web-{248665FF-1CF7-9C43-395D-1EE85E7A5CA7}" dt="2026-10-12T11:17:07.131" v="3"/>
        <pc:sldMkLst>
          <pc:docMk/>
          <pc:sldMk cId="450244689" sldId="471"/>
        </pc:sldMkLst>
      </pc:sldChg>
      <pc:sldChg chg="modSp add">
        <pc:chgData name="Lisa Ellis" userId="S::l.ellis@uwtsd.ac.uk::1e3b8b31-18a3-40b3-8e12-8230c5071370" providerId="AD" clId="Web-{248665FF-1CF7-9C43-395D-1EE85E7A5CA7}" dt="2026-10-12T11:16:49.881" v="2" actId="20577"/>
        <pc:sldMkLst>
          <pc:docMk/>
          <pc:sldMk cId="2672377601" sldId="695"/>
        </pc:sldMkLst>
        <pc:spChg chg="mod">
          <ac:chgData name="Lisa Ellis" userId="S::l.ellis@uwtsd.ac.uk::1e3b8b31-18a3-40b3-8e12-8230c5071370" providerId="AD" clId="Web-{248665FF-1CF7-9C43-395D-1EE85E7A5CA7}" dt="2026-10-12T11:16:49.881" v="2" actId="20577"/>
          <ac:spMkLst>
            <pc:docMk/>
            <pc:sldMk cId="2672377601" sldId="695"/>
            <ac:spMk id="11" creationId="{01541D18-451B-14AD-9D53-BAA7C5333257}"/>
          </ac:spMkLst>
        </pc:spChg>
      </pc:sldChg>
    </pc:docChg>
  </pc:docChgLst>
  <pc:docChgLst>
    <pc:chgData name="Lisa Ellis" userId="S::l.ellis@uwtsd.ac.uk::1e3b8b31-18a3-40b3-8e12-8230c5071370" providerId="AD" clId="Web-{CE9BFF3E-8032-A600-7923-70D077E31286}"/>
    <pc:docChg chg="addSld delSld modSld">
      <pc:chgData name="Lisa Ellis" userId="S::l.ellis@uwtsd.ac.uk::1e3b8b31-18a3-40b3-8e12-8230c5071370" providerId="AD" clId="Web-{CE9BFF3E-8032-A600-7923-70D077E31286}" dt="2026-10-12T11:40:24.868" v="7" actId="20577"/>
      <pc:docMkLst>
        <pc:docMk/>
      </pc:docMkLst>
      <pc:sldChg chg="modSp">
        <pc:chgData name="Lisa Ellis" userId="S::l.ellis@uwtsd.ac.uk::1e3b8b31-18a3-40b3-8e12-8230c5071370" providerId="AD" clId="Web-{CE9BFF3E-8032-A600-7923-70D077E31286}" dt="2026-10-12T11:40:24.868" v="7" actId="20577"/>
        <pc:sldMkLst>
          <pc:docMk/>
          <pc:sldMk cId="1226153079" sldId="680"/>
        </pc:sldMkLst>
        <pc:spChg chg="mod">
          <ac:chgData name="Lisa Ellis" userId="S::l.ellis@uwtsd.ac.uk::1e3b8b31-18a3-40b3-8e12-8230c5071370" providerId="AD" clId="Web-{CE9BFF3E-8032-A600-7923-70D077E31286}" dt="2026-10-12T11:40:24.868" v="7" actId="20577"/>
          <ac:spMkLst>
            <pc:docMk/>
            <pc:sldMk cId="1226153079" sldId="680"/>
            <ac:spMk id="3" creationId="{7C1E2A96-2FE2-7856-3D10-9A6E43D488C4}"/>
          </ac:spMkLst>
        </pc:spChg>
      </pc:sldChg>
      <pc:sldChg chg="modSp">
        <pc:chgData name="Lisa Ellis" userId="S::l.ellis@uwtsd.ac.uk::1e3b8b31-18a3-40b3-8e12-8230c5071370" providerId="AD" clId="Web-{CE9BFF3E-8032-A600-7923-70D077E31286}" dt="2026-10-12T11:39:50.288" v="3" actId="14100"/>
        <pc:sldMkLst>
          <pc:docMk/>
          <pc:sldMk cId="714285574" sldId="692"/>
        </pc:sldMkLst>
        <pc:spChg chg="mod">
          <ac:chgData name="Lisa Ellis" userId="S::l.ellis@uwtsd.ac.uk::1e3b8b31-18a3-40b3-8e12-8230c5071370" providerId="AD" clId="Web-{CE9BFF3E-8032-A600-7923-70D077E31286}" dt="2026-10-12T11:39:50.288" v="3" actId="14100"/>
          <ac:spMkLst>
            <pc:docMk/>
            <pc:sldMk cId="714285574" sldId="692"/>
            <ac:spMk id="6" creationId="{CB63A1B5-FB1D-359E-272D-F6E542A59636}"/>
          </ac:spMkLst>
        </pc:spChg>
      </pc:sldChg>
      <pc:sldChg chg="del">
        <pc:chgData name="Lisa Ellis" userId="S::l.ellis@uwtsd.ac.uk::1e3b8b31-18a3-40b3-8e12-8230c5071370" providerId="AD" clId="Web-{CE9BFF3E-8032-A600-7923-70D077E31286}" dt="2026-10-12T11:38:40.770" v="1"/>
        <pc:sldMkLst>
          <pc:docMk/>
          <pc:sldMk cId="2672377601" sldId="695"/>
        </pc:sldMkLst>
      </pc:sldChg>
      <pc:sldChg chg="add">
        <pc:chgData name="Lisa Ellis" userId="S::l.ellis@uwtsd.ac.uk::1e3b8b31-18a3-40b3-8e12-8230c5071370" providerId="AD" clId="Web-{CE9BFF3E-8032-A600-7923-70D077E31286}" dt="2026-10-12T11:38:28.848" v="0"/>
        <pc:sldMkLst>
          <pc:docMk/>
          <pc:sldMk cId="377637099" sldId="696"/>
        </pc:sldMkLst>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10-12T07:57:42.451" v="764"/>
      <pc:docMkLst>
        <pc:docMk/>
      </pc:docMkLst>
      <pc:sldChg chg="addSp delSp modSp mod">
        <pc:chgData name="Lisa Ellis" userId="1e3b8b31-18a3-40b3-8e12-8230c5071370" providerId="ADAL" clId="{563BA9DA-5175-456B-8E08-B93023433B20}" dt="2026-10-12T07:55:58.294" v="760" actId="1076"/>
        <pc:sldMkLst>
          <pc:docMk/>
          <pc:sldMk cId="3632797232" sldId="322"/>
        </pc:sldMkLst>
        <pc:spChg chg="del">
          <ac:chgData name="Lisa Ellis" userId="1e3b8b31-18a3-40b3-8e12-8230c5071370" providerId="ADAL" clId="{563BA9DA-5175-456B-8E08-B93023433B20}" dt="2026-10-12T07:55:46.748" v="756" actId="478"/>
          <ac:spMkLst>
            <pc:docMk/>
            <pc:sldMk cId="3632797232" sldId="322"/>
            <ac:spMk id="3" creationId="{17906078-604B-44F8-A239-19312807BC11}"/>
          </ac:spMkLst>
        </pc:spChg>
        <pc:spChg chg="add del mod">
          <ac:chgData name="Lisa Ellis" userId="1e3b8b31-18a3-40b3-8e12-8230c5071370" providerId="ADAL" clId="{563BA9DA-5175-456B-8E08-B93023433B20}" dt="2026-10-12T07:55:49.390" v="757" actId="478"/>
          <ac:spMkLst>
            <pc:docMk/>
            <pc:sldMk cId="3632797232" sldId="322"/>
            <ac:spMk id="4" creationId="{2079573C-E67B-CD8B-057B-3F0E4D16DA98}"/>
          </ac:spMkLst>
        </pc:spChg>
        <pc:spChg chg="mod">
          <ac:chgData name="Lisa Ellis" userId="1e3b8b31-18a3-40b3-8e12-8230c5071370" providerId="ADAL" clId="{563BA9DA-5175-456B-8E08-B93023433B20}" dt="2026-10-12T07:55:58.294" v="760" actId="1076"/>
          <ac:spMkLst>
            <pc:docMk/>
            <pc:sldMk cId="3632797232" sldId="322"/>
            <ac:spMk id="16" creationId="{881144C6-7DB8-E5EC-6396-4C52E85F1624}"/>
          </ac:spMkLst>
        </pc:spChg>
        <pc:cxnChg chg="mod">
          <ac:chgData name="Lisa Ellis" userId="1e3b8b31-18a3-40b3-8e12-8230c5071370" providerId="ADAL" clId="{563BA9DA-5175-456B-8E08-B93023433B20}" dt="2026-10-12T07:55:55.280" v="759" actId="1076"/>
          <ac:cxnSpMkLst>
            <pc:docMk/>
            <pc:sldMk cId="3632797232" sldId="322"/>
            <ac:cxnSpMk id="14" creationId="{8A702D1B-954C-5D98-BEAE-B40AB4BD77DB}"/>
          </ac:cxnSpMkLst>
        </pc:cxnChg>
      </pc:sldChg>
      <pc:sldChg chg="modSp add mod">
        <pc:chgData name="Lisa Ellis" userId="1e3b8b31-18a3-40b3-8e12-8230c5071370" providerId="ADAL" clId="{563BA9DA-5175-456B-8E08-B93023433B20}" dt="2026-10-12T07:41:27.959" v="657" actId="207"/>
        <pc:sldMkLst>
          <pc:docMk/>
          <pc:sldMk cId="3198026254" sldId="324"/>
        </pc:sldMkLst>
        <pc:spChg chg="mod">
          <ac:chgData name="Lisa Ellis" userId="1e3b8b31-18a3-40b3-8e12-8230c5071370" providerId="ADAL" clId="{563BA9DA-5175-456B-8E08-B93023433B20}" dt="2026-10-12T07:27:34.332" v="321" actId="2711"/>
          <ac:spMkLst>
            <pc:docMk/>
            <pc:sldMk cId="3198026254" sldId="324"/>
            <ac:spMk id="2" creationId="{4D1E55E0-0CEE-4CB0-A65E-519D3A1C3EB2}"/>
          </ac:spMkLst>
        </pc:spChg>
        <pc:spChg chg="mod">
          <ac:chgData name="Lisa Ellis" userId="1e3b8b31-18a3-40b3-8e12-8230c5071370" providerId="ADAL" clId="{563BA9DA-5175-456B-8E08-B93023433B20}" dt="2026-10-12T07:41:27.959" v="657" actId="207"/>
          <ac:spMkLst>
            <pc:docMk/>
            <pc:sldMk cId="3198026254" sldId="324"/>
            <ac:spMk id="3" creationId="{50762620-B101-4770-B7DF-2EDF205B9000}"/>
          </ac:spMkLst>
        </pc:spChg>
      </pc:sldChg>
      <pc:sldChg chg="modSp add mod">
        <pc:chgData name="Lisa Ellis" userId="1e3b8b31-18a3-40b3-8e12-8230c5071370" providerId="ADAL" clId="{563BA9DA-5175-456B-8E08-B93023433B20}" dt="2026-10-12T07:27:10.915" v="318" actId="1076"/>
        <pc:sldMkLst>
          <pc:docMk/>
          <pc:sldMk cId="1882339859" sldId="325"/>
        </pc:sldMkLst>
        <pc:spChg chg="mod">
          <ac:chgData name="Lisa Ellis" userId="1e3b8b31-18a3-40b3-8e12-8230c5071370" providerId="ADAL" clId="{563BA9DA-5175-456B-8E08-B93023433B20}" dt="2026-10-12T07:27:06.422" v="317" actId="2711"/>
          <ac:spMkLst>
            <pc:docMk/>
            <pc:sldMk cId="1882339859" sldId="325"/>
            <ac:spMk id="2" creationId="{917D55EC-8EEC-4FF1-AA71-1CC70ADC7C5D}"/>
          </ac:spMkLst>
        </pc:spChg>
        <pc:spChg chg="mod">
          <ac:chgData name="Lisa Ellis" userId="1e3b8b31-18a3-40b3-8e12-8230c5071370" providerId="ADAL" clId="{563BA9DA-5175-456B-8E08-B93023433B20}" dt="2026-10-12T07:27:10.915" v="318" actId="1076"/>
          <ac:spMkLst>
            <pc:docMk/>
            <pc:sldMk cId="1882339859" sldId="325"/>
            <ac:spMk id="3" creationId="{4893C57A-78D9-4B21-9EAB-CD76319A4ABD}"/>
          </ac:spMkLst>
        </pc:spChg>
      </pc:sldChg>
      <pc:sldChg chg="modSp add del mod">
        <pc:chgData name="Lisa Ellis" userId="1e3b8b31-18a3-40b3-8e12-8230c5071370" providerId="ADAL" clId="{563BA9DA-5175-456B-8E08-B93023433B20}" dt="2026-10-12T07:25:03.646" v="283" actId="2696"/>
        <pc:sldMkLst>
          <pc:docMk/>
          <pc:sldMk cId="3721892360" sldId="326"/>
        </pc:sldMkLst>
        <pc:spChg chg="mod">
          <ac:chgData name="Lisa Ellis" userId="1e3b8b31-18a3-40b3-8e12-8230c5071370" providerId="ADAL" clId="{563BA9DA-5175-456B-8E08-B93023433B20}" dt="2026-10-12T07:22:17.273" v="37" actId="2711"/>
          <ac:spMkLst>
            <pc:docMk/>
            <pc:sldMk cId="3721892360" sldId="326"/>
            <ac:spMk id="2" creationId="{D7C3BE49-5194-48D5-B92D-DFAA5C35F1FE}"/>
          </ac:spMkLst>
        </pc:spChg>
        <pc:spChg chg="mod">
          <ac:chgData name="Lisa Ellis" userId="1e3b8b31-18a3-40b3-8e12-8230c5071370" providerId="ADAL" clId="{563BA9DA-5175-456B-8E08-B93023433B20}" dt="2026-10-12T07:24:29.489" v="278" actId="6549"/>
          <ac:spMkLst>
            <pc:docMk/>
            <pc:sldMk cId="3721892360" sldId="326"/>
            <ac:spMk id="3" creationId="{522A8B65-EAB6-41A9-8F33-EBFC47347B61}"/>
          </ac:spMkLst>
        </pc:spChg>
      </pc:sldChg>
      <pc:sldChg chg="modSp add mod">
        <pc:chgData name="Lisa Ellis" userId="1e3b8b31-18a3-40b3-8e12-8230c5071370" providerId="ADAL" clId="{563BA9DA-5175-456B-8E08-B93023433B20}" dt="2026-10-12T07:51:11.175" v="708" actId="20577"/>
        <pc:sldMkLst>
          <pc:docMk/>
          <pc:sldMk cId="2457596254" sldId="328"/>
        </pc:sldMkLst>
        <pc:spChg chg="mod">
          <ac:chgData name="Lisa Ellis" userId="1e3b8b31-18a3-40b3-8e12-8230c5071370" providerId="ADAL" clId="{563BA9DA-5175-456B-8E08-B93023433B20}" dt="2026-10-12T07:21:39.995" v="29" actId="2711"/>
          <ac:spMkLst>
            <pc:docMk/>
            <pc:sldMk cId="2457596254" sldId="328"/>
            <ac:spMk id="2" creationId="{5BE1264C-0509-451C-A1DE-78AC6F72F39E}"/>
          </ac:spMkLst>
        </pc:spChg>
        <pc:spChg chg="mod">
          <ac:chgData name="Lisa Ellis" userId="1e3b8b31-18a3-40b3-8e12-8230c5071370" providerId="ADAL" clId="{563BA9DA-5175-456B-8E08-B93023433B20}" dt="2026-10-12T07:51:11.175" v="708" actId="20577"/>
          <ac:spMkLst>
            <pc:docMk/>
            <pc:sldMk cId="2457596254" sldId="328"/>
            <ac:spMk id="3" creationId="{CAE27850-8327-4843-BDFC-5ADF0D09241A}"/>
          </ac:spMkLst>
        </pc:spChg>
      </pc:sldChg>
      <pc:sldChg chg="modSp add mod">
        <pc:chgData name="Lisa Ellis" userId="1e3b8b31-18a3-40b3-8e12-8230c5071370" providerId="ADAL" clId="{563BA9DA-5175-456B-8E08-B93023433B20}" dt="2026-10-12T07:51:37.052" v="709" actId="20577"/>
        <pc:sldMkLst>
          <pc:docMk/>
          <pc:sldMk cId="1672887380" sldId="329"/>
        </pc:sldMkLst>
        <pc:spChg chg="mod">
          <ac:chgData name="Lisa Ellis" userId="1e3b8b31-18a3-40b3-8e12-8230c5071370" providerId="ADAL" clId="{563BA9DA-5175-456B-8E08-B93023433B20}" dt="2026-10-12T07:22:03.185" v="34" actId="207"/>
          <ac:spMkLst>
            <pc:docMk/>
            <pc:sldMk cId="1672887380" sldId="329"/>
            <ac:spMk id="2" creationId="{C1EADD93-BC4F-47D5-BB93-02A22F394B59}"/>
          </ac:spMkLst>
        </pc:spChg>
        <pc:spChg chg="mod">
          <ac:chgData name="Lisa Ellis" userId="1e3b8b31-18a3-40b3-8e12-8230c5071370" providerId="ADAL" clId="{563BA9DA-5175-456B-8E08-B93023433B20}" dt="2026-10-12T07:51:37.052" v="709" actId="20577"/>
          <ac:spMkLst>
            <pc:docMk/>
            <pc:sldMk cId="1672887380" sldId="329"/>
            <ac:spMk id="3" creationId="{330C4115-9CC4-4FBF-948D-67B1855515DE}"/>
          </ac:spMkLst>
        </pc:spChg>
      </pc:sldChg>
      <pc:sldChg chg="addSp delSp modSp add mod">
        <pc:chgData name="Lisa Ellis" userId="1e3b8b31-18a3-40b3-8e12-8230c5071370" providerId="ADAL" clId="{563BA9DA-5175-456B-8E08-B93023433B20}" dt="2026-10-12T07:31:52.625" v="383" actId="1076"/>
        <pc:sldMkLst>
          <pc:docMk/>
          <pc:sldMk cId="1215437100" sldId="337"/>
        </pc:sldMkLst>
        <pc:spChg chg="mod">
          <ac:chgData name="Lisa Ellis" userId="1e3b8b31-18a3-40b3-8e12-8230c5071370" providerId="ADAL" clId="{563BA9DA-5175-456B-8E08-B93023433B20}" dt="2026-10-12T07:31:50.243" v="382" actId="1076"/>
          <ac:spMkLst>
            <pc:docMk/>
            <pc:sldMk cId="1215437100" sldId="337"/>
            <ac:spMk id="3" creationId="{32FB5575-6933-8BEF-C443-74147984F61B}"/>
          </ac:spMkLst>
        </pc:spChg>
        <pc:spChg chg="add mod">
          <ac:chgData name="Lisa Ellis" userId="1e3b8b31-18a3-40b3-8e12-8230c5071370" providerId="ADAL" clId="{563BA9DA-5175-456B-8E08-B93023433B20}" dt="2026-10-12T07:31:52.625" v="383" actId="1076"/>
          <ac:spMkLst>
            <pc:docMk/>
            <pc:sldMk cId="1215437100" sldId="337"/>
            <ac:spMk id="4" creationId="{69B80969-6A29-7555-7EBE-A589D23EFAE3}"/>
          </ac:spMkLst>
        </pc:spChg>
        <pc:spChg chg="mod">
          <ac:chgData name="Lisa Ellis" userId="1e3b8b31-18a3-40b3-8e12-8230c5071370" providerId="ADAL" clId="{563BA9DA-5175-456B-8E08-B93023433B20}" dt="2026-10-12T07:30:06.943" v="355" actId="2711"/>
          <ac:spMkLst>
            <pc:docMk/>
            <pc:sldMk cId="1215437100" sldId="337"/>
            <ac:spMk id="6" creationId="{68193F89-2B0C-9E46-B609-F38855851F6B}"/>
          </ac:spMkLst>
        </pc:spChg>
        <pc:picChg chg="del mod">
          <ac:chgData name="Lisa Ellis" userId="1e3b8b31-18a3-40b3-8e12-8230c5071370" providerId="ADAL" clId="{563BA9DA-5175-456B-8E08-B93023433B20}" dt="2026-10-12T07:31:46.847" v="381" actId="478"/>
          <ac:picMkLst>
            <pc:docMk/>
            <pc:sldMk cId="1215437100" sldId="337"/>
            <ac:picMk id="7" creationId="{590C4479-3A58-BEA1-5458-4DD745150756}"/>
          </ac:picMkLst>
        </pc:picChg>
      </pc:sldChg>
      <pc:sldChg chg="modSp add mod">
        <pc:chgData name="Lisa Ellis" userId="1e3b8b31-18a3-40b3-8e12-8230c5071370" providerId="ADAL" clId="{563BA9DA-5175-456B-8E08-B93023433B20}" dt="2026-10-12T07:26:32.500" v="308" actId="113"/>
        <pc:sldMkLst>
          <pc:docMk/>
          <pc:sldMk cId="1201505153" sldId="340"/>
        </pc:sldMkLst>
        <pc:spChg chg="mod">
          <ac:chgData name="Lisa Ellis" userId="1e3b8b31-18a3-40b3-8e12-8230c5071370" providerId="ADAL" clId="{563BA9DA-5175-456B-8E08-B93023433B20}" dt="2026-10-12T07:26:09.675" v="303" actId="207"/>
          <ac:spMkLst>
            <pc:docMk/>
            <pc:sldMk cId="1201505153" sldId="340"/>
            <ac:spMk id="2" creationId="{85F81E48-670D-91D8-06BD-C0F7302ACE8F}"/>
          </ac:spMkLst>
        </pc:spChg>
        <pc:spChg chg="mod">
          <ac:chgData name="Lisa Ellis" userId="1e3b8b31-18a3-40b3-8e12-8230c5071370" providerId="ADAL" clId="{563BA9DA-5175-456B-8E08-B93023433B20}" dt="2026-10-12T07:26:03.779" v="301" actId="1076"/>
          <ac:spMkLst>
            <pc:docMk/>
            <pc:sldMk cId="1201505153" sldId="340"/>
            <ac:spMk id="3" creationId="{0D04B8AC-4A8B-4CCC-7D38-08E48F78F6BE}"/>
          </ac:spMkLst>
        </pc:spChg>
        <pc:spChg chg="mod">
          <ac:chgData name="Lisa Ellis" userId="1e3b8b31-18a3-40b3-8e12-8230c5071370" providerId="ADAL" clId="{563BA9DA-5175-456B-8E08-B93023433B20}" dt="2026-10-12T07:25:38.188" v="295" actId="1076"/>
          <ac:spMkLst>
            <pc:docMk/>
            <pc:sldMk cId="1201505153" sldId="340"/>
            <ac:spMk id="6" creationId="{7392248D-1416-463F-BFEF-1F007209C26A}"/>
          </ac:spMkLst>
        </pc:spChg>
        <pc:spChg chg="mod">
          <ac:chgData name="Lisa Ellis" userId="1e3b8b31-18a3-40b3-8e12-8230c5071370" providerId="ADAL" clId="{563BA9DA-5175-456B-8E08-B93023433B20}" dt="2026-10-12T07:25:12.633" v="286" actId="2711"/>
          <ac:spMkLst>
            <pc:docMk/>
            <pc:sldMk cId="1201505153" sldId="340"/>
            <ac:spMk id="11" creationId="{04043961-D70D-4BEC-9822-67C4C82FCA5D}"/>
          </ac:spMkLst>
        </pc:spChg>
        <pc:spChg chg="mod">
          <ac:chgData name="Lisa Ellis" userId="1e3b8b31-18a3-40b3-8e12-8230c5071370" providerId="ADAL" clId="{563BA9DA-5175-456B-8E08-B93023433B20}" dt="2026-10-12T07:25:25.409" v="291" actId="113"/>
          <ac:spMkLst>
            <pc:docMk/>
            <pc:sldMk cId="1201505153" sldId="340"/>
            <ac:spMk id="12" creationId="{806A286B-15D6-4E20-9F66-8399A4B5959F}"/>
          </ac:spMkLst>
        </pc:spChg>
        <pc:spChg chg="mod">
          <ac:chgData name="Lisa Ellis" userId="1e3b8b31-18a3-40b3-8e12-8230c5071370" providerId="ADAL" clId="{563BA9DA-5175-456B-8E08-B93023433B20}" dt="2026-10-12T07:26:32.500" v="308" actId="113"/>
          <ac:spMkLst>
            <pc:docMk/>
            <pc:sldMk cId="1201505153" sldId="340"/>
            <ac:spMk id="13" creationId="{ADC473F6-1216-4669-B19F-21C5AC8A84BB}"/>
          </ac:spMkLst>
        </pc:spChg>
        <pc:picChg chg="mod modCrop">
          <ac:chgData name="Lisa Ellis" userId="1e3b8b31-18a3-40b3-8e12-8230c5071370" providerId="ADAL" clId="{563BA9DA-5175-456B-8E08-B93023433B20}" dt="2026-10-12T07:25:56.435" v="299" actId="732"/>
          <ac:picMkLst>
            <pc:docMk/>
            <pc:sldMk cId="1201505153" sldId="340"/>
            <ac:picMk id="7" creationId="{947F38C8-F9C4-9F6A-23EA-4B6321404BA1}"/>
          </ac:picMkLst>
        </pc:picChg>
      </pc:sldChg>
      <pc:sldChg chg="addSp delSp modSp add mod modClrScheme modAnim chgLayout">
        <pc:chgData name="Lisa Ellis" userId="1e3b8b31-18a3-40b3-8e12-8230c5071370" providerId="ADAL" clId="{563BA9DA-5175-456B-8E08-B93023433B20}" dt="2026-10-12T07:35:05.819" v="407" actId="1076"/>
        <pc:sldMkLst>
          <pc:docMk/>
          <pc:sldMk cId="3508833299" sldId="342"/>
        </pc:sldMkLst>
        <pc:spChg chg="mod ord">
          <ac:chgData name="Lisa Ellis" userId="1e3b8b31-18a3-40b3-8e12-8230c5071370" providerId="ADAL" clId="{563BA9DA-5175-456B-8E08-B93023433B20}" dt="2026-10-12T07:34:27.448" v="395" actId="27636"/>
          <ac:spMkLst>
            <pc:docMk/>
            <pc:sldMk cId="3508833299" sldId="342"/>
            <ac:spMk id="2" creationId="{FBF3E9F4-8B0A-2E6C-61C0-1C6618D10D19}"/>
          </ac:spMkLst>
        </pc:spChg>
        <pc:spChg chg="add del mod ord">
          <ac:chgData name="Lisa Ellis" userId="1e3b8b31-18a3-40b3-8e12-8230c5071370" providerId="ADAL" clId="{563BA9DA-5175-456B-8E08-B93023433B20}" dt="2026-10-12T07:33:52.103" v="391" actId="700"/>
          <ac:spMkLst>
            <pc:docMk/>
            <pc:sldMk cId="3508833299" sldId="342"/>
            <ac:spMk id="5" creationId="{CF576CD6-966D-4615-5559-24088AD1F3FA}"/>
          </ac:spMkLst>
        </pc:spChg>
        <pc:spChg chg="add del mod ord">
          <ac:chgData name="Lisa Ellis" userId="1e3b8b31-18a3-40b3-8e12-8230c5071370" providerId="ADAL" clId="{563BA9DA-5175-456B-8E08-B93023433B20}" dt="2026-10-12T07:34:20.994" v="393"/>
          <ac:spMkLst>
            <pc:docMk/>
            <pc:sldMk cId="3508833299" sldId="342"/>
            <ac:spMk id="6" creationId="{D618F4A1-42DD-ADD2-5D59-D33ADD4ABDDB}"/>
          </ac:spMkLst>
        </pc:spChg>
        <pc:spChg chg="add mod">
          <ac:chgData name="Lisa Ellis" userId="1e3b8b31-18a3-40b3-8e12-8230c5071370" providerId="ADAL" clId="{563BA9DA-5175-456B-8E08-B93023433B20}" dt="2026-10-12T07:34:51.042" v="406" actId="20577"/>
          <ac:spMkLst>
            <pc:docMk/>
            <pc:sldMk cId="3508833299" sldId="342"/>
            <ac:spMk id="8" creationId="{DB8D960D-B3C1-3ED3-2DFA-86322A03A6B8}"/>
          </ac:spMkLst>
        </pc:spChg>
        <pc:picChg chg="del mod">
          <ac:chgData name="Lisa Ellis" userId="1e3b8b31-18a3-40b3-8e12-8230c5071370" providerId="ADAL" clId="{563BA9DA-5175-456B-8E08-B93023433B20}" dt="2026-10-12T07:33:39.466" v="390" actId="478"/>
          <ac:picMkLst>
            <pc:docMk/>
            <pc:sldMk cId="3508833299" sldId="342"/>
            <ac:picMk id="4" creationId="{C7A0ADC7-444A-4DEA-7BB6-5F12D2408B14}"/>
          </ac:picMkLst>
        </pc:picChg>
        <pc:picChg chg="add mod">
          <ac:chgData name="Lisa Ellis" userId="1e3b8b31-18a3-40b3-8e12-8230c5071370" providerId="ADAL" clId="{563BA9DA-5175-456B-8E08-B93023433B20}" dt="2026-10-12T07:35:05.819" v="407" actId="1076"/>
          <ac:picMkLst>
            <pc:docMk/>
            <pc:sldMk cId="3508833299" sldId="342"/>
            <ac:picMk id="7" creationId="{1AECD95A-5F43-F8F3-D276-430398F7776C}"/>
          </ac:picMkLst>
        </pc:picChg>
      </pc:sldChg>
      <pc:sldChg chg="modSp add mod">
        <pc:chgData name="Lisa Ellis" userId="1e3b8b31-18a3-40b3-8e12-8230c5071370" providerId="ADAL" clId="{563BA9DA-5175-456B-8E08-B93023433B20}" dt="2026-10-12T07:21:50.154" v="31" actId="1076"/>
        <pc:sldMkLst>
          <pc:docMk/>
          <pc:sldMk cId="1047781918" sldId="346"/>
        </pc:sldMkLst>
        <pc:spChg chg="mod">
          <ac:chgData name="Lisa Ellis" userId="1e3b8b31-18a3-40b3-8e12-8230c5071370" providerId="ADAL" clId="{563BA9DA-5175-456B-8E08-B93023433B20}" dt="2026-10-12T07:21:00.257" v="26" actId="2711"/>
          <ac:spMkLst>
            <pc:docMk/>
            <pc:sldMk cId="1047781918" sldId="346"/>
            <ac:spMk id="2" creationId="{ADDD05C4-376F-1C6E-64D6-98DD422E2DBB}"/>
          </ac:spMkLst>
        </pc:spChg>
        <pc:spChg chg="mod">
          <ac:chgData name="Lisa Ellis" userId="1e3b8b31-18a3-40b3-8e12-8230c5071370" providerId="ADAL" clId="{563BA9DA-5175-456B-8E08-B93023433B20}" dt="2026-10-12T07:21:04.054" v="27" actId="1076"/>
          <ac:spMkLst>
            <pc:docMk/>
            <pc:sldMk cId="1047781918" sldId="346"/>
            <ac:spMk id="3" creationId="{B634398E-2BAC-7470-9F12-B069FE3B71B7}"/>
          </ac:spMkLst>
        </pc:spChg>
        <pc:spChg chg="mod">
          <ac:chgData name="Lisa Ellis" userId="1e3b8b31-18a3-40b3-8e12-8230c5071370" providerId="ADAL" clId="{563BA9DA-5175-456B-8E08-B93023433B20}" dt="2026-10-12T07:21:50.154" v="31" actId="1076"/>
          <ac:spMkLst>
            <pc:docMk/>
            <pc:sldMk cId="1047781918" sldId="346"/>
            <ac:spMk id="4" creationId="{93DEA8F6-3752-75A4-F5FB-2B9EE524D013}"/>
          </ac:spMkLst>
        </pc:spChg>
        <pc:spChg chg="mod">
          <ac:chgData name="Lisa Ellis" userId="1e3b8b31-18a3-40b3-8e12-8230c5071370" providerId="ADAL" clId="{563BA9DA-5175-456B-8E08-B93023433B20}" dt="2026-10-12T07:20:52.653" v="23" actId="1076"/>
          <ac:spMkLst>
            <pc:docMk/>
            <pc:sldMk cId="1047781918" sldId="346"/>
            <ac:spMk id="5" creationId="{07879362-AA24-C8A9-E916-674A108332E1}"/>
          </ac:spMkLst>
        </pc:spChg>
      </pc:sldChg>
      <pc:sldChg chg="modSp add mod">
        <pc:chgData name="Lisa Ellis" userId="1e3b8b31-18a3-40b3-8e12-8230c5071370" providerId="ADAL" clId="{563BA9DA-5175-456B-8E08-B93023433B20}" dt="2026-10-12T07:51:59.389" v="712" actId="1076"/>
        <pc:sldMkLst>
          <pc:docMk/>
          <pc:sldMk cId="1961712797" sldId="347"/>
        </pc:sldMkLst>
        <pc:spChg chg="mod">
          <ac:chgData name="Lisa Ellis" userId="1e3b8b31-18a3-40b3-8e12-8230c5071370" providerId="ADAL" clId="{563BA9DA-5175-456B-8E08-B93023433B20}" dt="2026-10-12T07:20:16.673" v="15" actId="2711"/>
          <ac:spMkLst>
            <pc:docMk/>
            <pc:sldMk cId="1961712797" sldId="347"/>
            <ac:spMk id="2" creationId="{CDB165B2-834B-2124-A456-0CEC89729F11}"/>
          </ac:spMkLst>
        </pc:spChg>
        <pc:spChg chg="mod">
          <ac:chgData name="Lisa Ellis" userId="1e3b8b31-18a3-40b3-8e12-8230c5071370" providerId="ADAL" clId="{563BA9DA-5175-456B-8E08-B93023433B20}" dt="2026-10-12T07:20:44.949" v="22" actId="1076"/>
          <ac:spMkLst>
            <pc:docMk/>
            <pc:sldMk cId="1961712797" sldId="347"/>
            <ac:spMk id="3" creationId="{9BE3F6D0-F267-CE14-900D-AF9090970E56}"/>
          </ac:spMkLst>
        </pc:spChg>
        <pc:spChg chg="mod">
          <ac:chgData name="Lisa Ellis" userId="1e3b8b31-18a3-40b3-8e12-8230c5071370" providerId="ADAL" clId="{563BA9DA-5175-456B-8E08-B93023433B20}" dt="2026-10-12T07:51:59.389" v="712" actId="1076"/>
          <ac:spMkLst>
            <pc:docMk/>
            <pc:sldMk cId="1961712797" sldId="347"/>
            <ac:spMk id="4" creationId="{09AF600E-6CE6-C5E5-F011-099EF125892B}"/>
          </ac:spMkLst>
        </pc:spChg>
      </pc:sldChg>
      <pc:sldChg chg="ord">
        <pc:chgData name="Lisa Ellis" userId="1e3b8b31-18a3-40b3-8e12-8230c5071370" providerId="ADAL" clId="{563BA9DA-5175-456B-8E08-B93023433B20}" dt="2026-10-12T07:57:42.451" v="764"/>
        <pc:sldMkLst>
          <pc:docMk/>
          <pc:sldMk cId="1780359358" sldId="468"/>
        </pc:sldMkLst>
      </pc:sldChg>
      <pc:sldChg chg="mod modShow">
        <pc:chgData name="Lisa Ellis" userId="1e3b8b31-18a3-40b3-8e12-8230c5071370" providerId="ADAL" clId="{563BA9DA-5175-456B-8E08-B93023433B20}" dt="2026-10-12T07:56:36.961" v="761" actId="729"/>
        <pc:sldMkLst>
          <pc:docMk/>
          <pc:sldMk cId="450244689" sldId="471"/>
        </pc:sldMkLst>
      </pc:sldChg>
      <pc:sldChg chg="del">
        <pc:chgData name="Lisa Ellis" userId="1e3b8b31-18a3-40b3-8e12-8230c5071370" providerId="ADAL" clId="{563BA9DA-5175-456B-8E08-B93023433B20}" dt="2026-10-12T07:57:20.735" v="762" actId="2696"/>
        <pc:sldMkLst>
          <pc:docMk/>
          <pc:sldMk cId="977573936" sldId="685"/>
        </pc:sldMkLst>
      </pc:sldChg>
      <pc:sldChg chg="addSp modSp add mod">
        <pc:chgData name="Lisa Ellis" userId="1e3b8b31-18a3-40b3-8e12-8230c5071370" providerId="ADAL" clId="{563BA9DA-5175-456B-8E08-B93023433B20}" dt="2026-10-12T07:29:47.786" v="351" actId="1076"/>
        <pc:sldMkLst>
          <pc:docMk/>
          <pc:sldMk cId="2091030748" sldId="690"/>
        </pc:sldMkLst>
        <pc:spChg chg="mod">
          <ac:chgData name="Lisa Ellis" userId="1e3b8b31-18a3-40b3-8e12-8230c5071370" providerId="ADAL" clId="{563BA9DA-5175-456B-8E08-B93023433B20}" dt="2026-10-12T07:29:34.744" v="348" actId="164"/>
          <ac:spMkLst>
            <pc:docMk/>
            <pc:sldMk cId="2091030748" sldId="690"/>
            <ac:spMk id="2" creationId="{9D2157EA-4868-DC6E-4DC0-77310B1E3ED7}"/>
          </ac:spMkLst>
        </pc:spChg>
        <pc:spChg chg="mod">
          <ac:chgData name="Lisa Ellis" userId="1e3b8b31-18a3-40b3-8e12-8230c5071370" providerId="ADAL" clId="{563BA9DA-5175-456B-8E08-B93023433B20}" dt="2026-10-12T07:29:44.276" v="350" actId="1076"/>
          <ac:spMkLst>
            <pc:docMk/>
            <pc:sldMk cId="2091030748" sldId="690"/>
            <ac:spMk id="3" creationId="{32FB5575-6933-8BEF-C443-74147984F61B}"/>
          </ac:spMkLst>
        </pc:spChg>
        <pc:spChg chg="mod">
          <ac:chgData name="Lisa Ellis" userId="1e3b8b31-18a3-40b3-8e12-8230c5071370" providerId="ADAL" clId="{563BA9DA-5175-456B-8E08-B93023433B20}" dt="2026-10-12T07:29:34.744" v="348" actId="164"/>
          <ac:spMkLst>
            <pc:docMk/>
            <pc:sldMk cId="2091030748" sldId="690"/>
            <ac:spMk id="4" creationId="{782914CF-5544-FCAF-938C-9B9B6AB8FEF3}"/>
          </ac:spMkLst>
        </pc:spChg>
        <pc:spChg chg="mod">
          <ac:chgData name="Lisa Ellis" userId="1e3b8b31-18a3-40b3-8e12-8230c5071370" providerId="ADAL" clId="{563BA9DA-5175-456B-8E08-B93023433B20}" dt="2026-10-12T07:29:34.744" v="348" actId="164"/>
          <ac:spMkLst>
            <pc:docMk/>
            <pc:sldMk cId="2091030748" sldId="690"/>
            <ac:spMk id="5" creationId="{EF183B80-AE95-D4FE-B1A9-F4B709B177F8}"/>
          </ac:spMkLst>
        </pc:spChg>
        <pc:spChg chg="mod">
          <ac:chgData name="Lisa Ellis" userId="1e3b8b31-18a3-40b3-8e12-8230c5071370" providerId="ADAL" clId="{563BA9DA-5175-456B-8E08-B93023433B20}" dt="2026-10-12T07:28:33.247" v="337" actId="2711"/>
          <ac:spMkLst>
            <pc:docMk/>
            <pc:sldMk cId="2091030748" sldId="690"/>
            <ac:spMk id="6" creationId="{68193F89-2B0C-9E46-B609-F38855851F6B}"/>
          </ac:spMkLst>
        </pc:spChg>
        <pc:spChg chg="mod">
          <ac:chgData name="Lisa Ellis" userId="1e3b8b31-18a3-40b3-8e12-8230c5071370" providerId="ADAL" clId="{563BA9DA-5175-456B-8E08-B93023433B20}" dt="2026-10-12T07:29:34.744" v="348" actId="164"/>
          <ac:spMkLst>
            <pc:docMk/>
            <pc:sldMk cId="2091030748" sldId="690"/>
            <ac:spMk id="8" creationId="{90CC2246-F1FA-5504-F047-DFEFFB3D957B}"/>
          </ac:spMkLst>
        </pc:spChg>
        <pc:spChg chg="mod">
          <ac:chgData name="Lisa Ellis" userId="1e3b8b31-18a3-40b3-8e12-8230c5071370" providerId="ADAL" clId="{563BA9DA-5175-456B-8E08-B93023433B20}" dt="2026-10-12T07:29:34.744" v="348" actId="164"/>
          <ac:spMkLst>
            <pc:docMk/>
            <pc:sldMk cId="2091030748" sldId="690"/>
            <ac:spMk id="10" creationId="{A4ED4D25-D5D7-7ACE-1784-5C5B97946CA0}"/>
          </ac:spMkLst>
        </pc:spChg>
        <pc:spChg chg="mod">
          <ac:chgData name="Lisa Ellis" userId="1e3b8b31-18a3-40b3-8e12-8230c5071370" providerId="ADAL" clId="{563BA9DA-5175-456B-8E08-B93023433B20}" dt="2026-10-12T07:29:07.949" v="344" actId="255"/>
          <ac:spMkLst>
            <pc:docMk/>
            <pc:sldMk cId="2091030748" sldId="690"/>
            <ac:spMk id="11" creationId="{37E26B9B-123A-8A51-7DFF-7182E4E848F9}"/>
          </ac:spMkLst>
        </pc:spChg>
        <pc:spChg chg="mod">
          <ac:chgData name="Lisa Ellis" userId="1e3b8b31-18a3-40b3-8e12-8230c5071370" providerId="ADAL" clId="{563BA9DA-5175-456B-8E08-B93023433B20}" dt="2026-10-12T07:29:18.617" v="346" actId="255"/>
          <ac:spMkLst>
            <pc:docMk/>
            <pc:sldMk cId="2091030748" sldId="690"/>
            <ac:spMk id="12" creationId="{F86AFFE5-0DB9-FA19-207A-2764DFE35B97}"/>
          </ac:spMkLst>
        </pc:spChg>
        <pc:spChg chg="mod">
          <ac:chgData name="Lisa Ellis" userId="1e3b8b31-18a3-40b3-8e12-8230c5071370" providerId="ADAL" clId="{563BA9DA-5175-456B-8E08-B93023433B20}" dt="2026-10-12T07:29:15.205" v="345" actId="255"/>
          <ac:spMkLst>
            <pc:docMk/>
            <pc:sldMk cId="2091030748" sldId="690"/>
            <ac:spMk id="13" creationId="{DC96C112-30B0-9B88-2DEF-76A7E586C262}"/>
          </ac:spMkLst>
        </pc:spChg>
        <pc:spChg chg="mod">
          <ac:chgData name="Lisa Ellis" userId="1e3b8b31-18a3-40b3-8e12-8230c5071370" providerId="ADAL" clId="{563BA9DA-5175-456B-8E08-B93023433B20}" dt="2026-10-12T07:29:47.786" v="351" actId="1076"/>
          <ac:spMkLst>
            <pc:docMk/>
            <pc:sldMk cId="2091030748" sldId="690"/>
            <ac:spMk id="15" creationId="{900F0882-7E1B-EF08-693D-27DFE281813A}"/>
          </ac:spMkLst>
        </pc:spChg>
        <pc:spChg chg="mod">
          <ac:chgData name="Lisa Ellis" userId="1e3b8b31-18a3-40b3-8e12-8230c5071370" providerId="ADAL" clId="{563BA9DA-5175-456B-8E08-B93023433B20}" dt="2026-10-12T07:29:34.744" v="348" actId="164"/>
          <ac:spMkLst>
            <pc:docMk/>
            <pc:sldMk cId="2091030748" sldId="690"/>
            <ac:spMk id="21" creationId="{4B8C34BC-4608-9077-D27F-90719AD7DEB8}"/>
          </ac:spMkLst>
        </pc:spChg>
        <pc:spChg chg="mod">
          <ac:chgData name="Lisa Ellis" userId="1e3b8b31-18a3-40b3-8e12-8230c5071370" providerId="ADAL" clId="{563BA9DA-5175-456B-8E08-B93023433B20}" dt="2026-10-12T07:29:34.744" v="348" actId="164"/>
          <ac:spMkLst>
            <pc:docMk/>
            <pc:sldMk cId="2091030748" sldId="690"/>
            <ac:spMk id="22" creationId="{A8A88490-3219-BD79-0514-A925A16F4DB3}"/>
          </ac:spMkLst>
        </pc:spChg>
        <pc:grpChg chg="add mod">
          <ac:chgData name="Lisa Ellis" userId="1e3b8b31-18a3-40b3-8e12-8230c5071370" providerId="ADAL" clId="{563BA9DA-5175-456B-8E08-B93023433B20}" dt="2026-10-12T07:29:38.324" v="349" actId="1076"/>
          <ac:grpSpMkLst>
            <pc:docMk/>
            <pc:sldMk cId="2091030748" sldId="690"/>
            <ac:grpSpMk id="7" creationId="{027316C2-5A91-2884-FC5D-039AF8EA3C43}"/>
          </ac:grpSpMkLst>
        </pc:grpChg>
      </pc:sldChg>
      <pc:sldChg chg="modSp add mod">
        <pc:chgData name="Lisa Ellis" userId="1e3b8b31-18a3-40b3-8e12-8230c5071370" providerId="ADAL" clId="{563BA9DA-5175-456B-8E08-B93023433B20}" dt="2026-10-12T07:28:22.035" v="334" actId="207"/>
        <pc:sldMkLst>
          <pc:docMk/>
          <pc:sldMk cId="2506417576" sldId="691"/>
        </pc:sldMkLst>
        <pc:spChg chg="mod">
          <ac:chgData name="Lisa Ellis" userId="1e3b8b31-18a3-40b3-8e12-8230c5071370" providerId="ADAL" clId="{563BA9DA-5175-456B-8E08-B93023433B20}" dt="2026-10-12T07:28:11.087" v="332" actId="2711"/>
          <ac:spMkLst>
            <pc:docMk/>
            <pc:sldMk cId="2506417576" sldId="691"/>
            <ac:spMk id="2" creationId="{523A1C84-25EF-4999-9582-4974F002D72F}"/>
          </ac:spMkLst>
        </pc:spChg>
        <pc:spChg chg="mod">
          <ac:chgData name="Lisa Ellis" userId="1e3b8b31-18a3-40b3-8e12-8230c5071370" providerId="ADAL" clId="{563BA9DA-5175-456B-8E08-B93023433B20}" dt="2026-10-12T07:28:22.035" v="334" actId="207"/>
          <ac:spMkLst>
            <pc:docMk/>
            <pc:sldMk cId="2506417576" sldId="691"/>
            <ac:spMk id="3" creationId="{3E7D5D05-F2B9-4FFB-8A24-2CCE54905882}"/>
          </ac:spMkLst>
        </pc:spChg>
      </pc:sldChg>
      <pc:sldChg chg="modSp add mod">
        <pc:chgData name="Lisa Ellis" userId="1e3b8b31-18a3-40b3-8e12-8230c5071370" providerId="ADAL" clId="{563BA9DA-5175-456B-8E08-B93023433B20}" dt="2026-10-12T07:40:55.003" v="656" actId="1076"/>
        <pc:sldMkLst>
          <pc:docMk/>
          <pc:sldMk cId="714285574" sldId="692"/>
        </pc:sldMkLst>
        <pc:spChg chg="mod">
          <ac:chgData name="Lisa Ellis" userId="1e3b8b31-18a3-40b3-8e12-8230c5071370" providerId="ADAL" clId="{563BA9DA-5175-456B-8E08-B93023433B20}" dt="2026-10-12T07:27:49.135" v="326" actId="113"/>
          <ac:spMkLst>
            <pc:docMk/>
            <pc:sldMk cId="714285574" sldId="692"/>
            <ac:spMk id="2" creationId="{68EE1467-9D44-4E75-92F6-1CA7349A4689}"/>
          </ac:spMkLst>
        </pc:spChg>
        <pc:spChg chg="mod">
          <ac:chgData name="Lisa Ellis" userId="1e3b8b31-18a3-40b3-8e12-8230c5071370" providerId="ADAL" clId="{563BA9DA-5175-456B-8E08-B93023433B20}" dt="2026-10-12T07:39:35.431" v="600" actId="5793"/>
          <ac:spMkLst>
            <pc:docMk/>
            <pc:sldMk cId="714285574" sldId="692"/>
            <ac:spMk id="3" creationId="{894931A8-6656-4E26-A1A4-E45C3A33809F}"/>
          </ac:spMkLst>
        </pc:spChg>
        <pc:spChg chg="mod">
          <ac:chgData name="Lisa Ellis" userId="1e3b8b31-18a3-40b3-8e12-8230c5071370" providerId="ADAL" clId="{563BA9DA-5175-456B-8E08-B93023433B20}" dt="2026-10-12T07:40:55.003" v="656" actId="1076"/>
          <ac:spMkLst>
            <pc:docMk/>
            <pc:sldMk cId="714285574" sldId="692"/>
            <ac:spMk id="6" creationId="{CB63A1B5-FB1D-359E-272D-F6E542A59636}"/>
          </ac:spMkLst>
        </pc:spChg>
        <pc:spChg chg="mod">
          <ac:chgData name="Lisa Ellis" userId="1e3b8b31-18a3-40b3-8e12-8230c5071370" providerId="ADAL" clId="{563BA9DA-5175-456B-8E08-B93023433B20}" dt="2026-10-12T07:40:36.295" v="655" actId="20577"/>
          <ac:spMkLst>
            <pc:docMk/>
            <pc:sldMk cId="714285574" sldId="692"/>
            <ac:spMk id="9" creationId="{D876F7F4-623F-59CD-EA3C-F32D55EAAC88}"/>
          </ac:spMkLst>
        </pc:spChg>
      </pc:sldChg>
      <pc:sldChg chg="modSp add mod">
        <pc:chgData name="Lisa Ellis" userId="1e3b8b31-18a3-40b3-8e12-8230c5071370" providerId="ADAL" clId="{563BA9DA-5175-456B-8E08-B93023433B20}" dt="2026-10-12T07:26:56.261" v="314" actId="1076"/>
        <pc:sldMkLst>
          <pc:docMk/>
          <pc:sldMk cId="4098803754" sldId="693"/>
        </pc:sldMkLst>
        <pc:spChg chg="mod">
          <ac:chgData name="Lisa Ellis" userId="1e3b8b31-18a3-40b3-8e12-8230c5071370" providerId="ADAL" clId="{563BA9DA-5175-456B-8E08-B93023433B20}" dt="2026-10-12T07:26:49.472" v="312" actId="2711"/>
          <ac:spMkLst>
            <pc:docMk/>
            <pc:sldMk cId="4098803754" sldId="693"/>
            <ac:spMk id="2" creationId="{39DB98FA-5299-4D49-9033-804C7E457AF6}"/>
          </ac:spMkLst>
        </pc:spChg>
        <pc:spChg chg="mod">
          <ac:chgData name="Lisa Ellis" userId="1e3b8b31-18a3-40b3-8e12-8230c5071370" providerId="ADAL" clId="{563BA9DA-5175-456B-8E08-B93023433B20}" dt="2026-10-12T07:26:56.261" v="314" actId="1076"/>
          <ac:spMkLst>
            <pc:docMk/>
            <pc:sldMk cId="4098803754" sldId="693"/>
            <ac:spMk id="3" creationId="{981189FA-9DAE-4A7D-9035-80C485BB2CA6}"/>
          </ac:spMkLst>
        </pc:spChg>
      </pc:sldChg>
      <pc:sldChg chg="addSp delSp modSp new mod">
        <pc:chgData name="Lisa Ellis" userId="1e3b8b31-18a3-40b3-8e12-8230c5071370" providerId="ADAL" clId="{563BA9DA-5175-456B-8E08-B93023433B20}" dt="2026-10-12T07:55:25.011" v="755" actId="207"/>
        <pc:sldMkLst>
          <pc:docMk/>
          <pc:sldMk cId="2950840208" sldId="694"/>
        </pc:sldMkLst>
        <pc:spChg chg="mod">
          <ac:chgData name="Lisa Ellis" userId="1e3b8b31-18a3-40b3-8e12-8230c5071370" providerId="ADAL" clId="{563BA9DA-5175-456B-8E08-B93023433B20}" dt="2026-10-12T07:53:35.232" v="732" actId="2711"/>
          <ac:spMkLst>
            <pc:docMk/>
            <pc:sldMk cId="2950840208" sldId="694"/>
            <ac:spMk id="2" creationId="{BC08C356-F794-3A05-B48A-9E025FE57E2C}"/>
          </ac:spMkLst>
        </pc:spChg>
        <pc:spChg chg="del mod">
          <ac:chgData name="Lisa Ellis" userId="1e3b8b31-18a3-40b3-8e12-8230c5071370" providerId="ADAL" clId="{563BA9DA-5175-456B-8E08-B93023433B20}" dt="2026-10-12T07:53:37.684" v="734" actId="478"/>
          <ac:spMkLst>
            <pc:docMk/>
            <pc:sldMk cId="2950840208" sldId="694"/>
            <ac:spMk id="3" creationId="{A704630C-ABA1-F08F-57FF-B29F8ED74B22}"/>
          </ac:spMkLst>
        </pc:spChg>
        <pc:spChg chg="add mod">
          <ac:chgData name="Lisa Ellis" userId="1e3b8b31-18a3-40b3-8e12-8230c5071370" providerId="ADAL" clId="{563BA9DA-5175-456B-8E08-B93023433B20}" dt="2026-10-12T07:55:25.011" v="755" actId="207"/>
          <ac:spMkLst>
            <pc:docMk/>
            <pc:sldMk cId="2950840208" sldId="694"/>
            <ac:spMk id="7" creationId="{3DB85B51-F0CF-FDE1-32DD-08A84652CF85}"/>
          </ac:spMkLst>
        </pc:spChg>
        <pc:picChg chg="add mod">
          <ac:chgData name="Lisa Ellis" userId="1e3b8b31-18a3-40b3-8e12-8230c5071370" providerId="ADAL" clId="{563BA9DA-5175-456B-8E08-B93023433B20}" dt="2026-10-12T07:53:56.288" v="738" actId="339"/>
          <ac:picMkLst>
            <pc:docMk/>
            <pc:sldMk cId="2950840208" sldId="694"/>
            <ac:picMk id="5" creationId="{FE6A882E-9F9A-B703-6E8E-A30F93556BA3}"/>
          </ac:picMkLst>
        </pc:picChg>
      </pc:sldChg>
      <pc:sldChg chg="modSp add del mod">
        <pc:chgData name="Lisa Ellis" userId="1e3b8b31-18a3-40b3-8e12-8230c5071370" providerId="ADAL" clId="{563BA9DA-5175-456B-8E08-B93023433B20}" dt="2026-10-12T07:43:48.090" v="658" actId="2696"/>
        <pc:sldMkLst>
          <pc:docMk/>
          <pc:sldMk cId="4120367215" sldId="694"/>
        </pc:sldMkLst>
        <pc:spChg chg="mod">
          <ac:chgData name="Lisa Ellis" userId="1e3b8b31-18a3-40b3-8e12-8230c5071370" providerId="ADAL" clId="{563BA9DA-5175-456B-8E08-B93023433B20}" dt="2026-10-12T07:24:54.950" v="281" actId="2711"/>
          <ac:spMkLst>
            <pc:docMk/>
            <pc:sldMk cId="4120367215" sldId="694"/>
            <ac:spMk id="2" creationId="{D7C3BE49-5194-48D5-B92D-DFAA5C35F1FE}"/>
          </ac:spMkLst>
        </pc:spChg>
        <pc:spChg chg="mod">
          <ac:chgData name="Lisa Ellis" userId="1e3b8b31-18a3-40b3-8e12-8230c5071370" providerId="ADAL" clId="{563BA9DA-5175-456B-8E08-B93023433B20}" dt="2026-10-12T07:24:57.714" v="282" actId="1076"/>
          <ac:spMkLst>
            <pc:docMk/>
            <pc:sldMk cId="4120367215" sldId="694"/>
            <ac:spMk id="3" creationId="{522A8B65-EAB6-41A9-8F33-EBFC47347B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2" qsCatId="simple" csTypeId="urn:microsoft.com/office/officeart/2005/8/colors/colorful1#2"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4" qsCatId="simple" csTypeId="urn:microsoft.com/office/officeart/2005/8/colors/colorful1#4"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FAC35-3889-4422-8012-58A59A43FE5B}" type="datetimeFigureOut">
              <a:rPr lang="en-US" smtClean="0"/>
              <a:t>10/12/2026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1E95A-C705-40B2-B73B-67B9BDD01C8B}" type="slidenum">
              <a:rPr lang="en-US" smtClean="0"/>
              <a:t>‹#›</a:t>
            </a:fld>
            <a:endParaRPr lang="en-US"/>
          </a:p>
        </p:txBody>
      </p:sp>
    </p:spTree>
    <p:extLst>
      <p:ext uri="{BB962C8B-B14F-4D97-AF65-F5344CB8AC3E}">
        <p14:creationId xmlns:p14="http://schemas.microsoft.com/office/powerpoint/2010/main" val="2580319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libguides.city.ac.uk/Harvardreferencinglawresources/cases"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should already have a basic understanding of referencing, if you have completed the library infoskills units on ‘Academic Integrity and Plagiarism’, and ‘Referencing: The Basics’.</a:t>
            </a:r>
          </a:p>
          <a:p>
            <a:endParaRPr lang="en-GB" sz="1400">
              <a:latin typeface="Aptos" panose="020B0004020202020204" pitchFamily="34" charset="0"/>
            </a:endParaRPr>
          </a:p>
          <a:p>
            <a:r>
              <a:rPr lang="en-GB" sz="1400">
                <a:latin typeface="Aptos" panose="020B0004020202020204" pitchFamily="34" charset="0"/>
              </a:rPr>
              <a:t>If you have not, I recommend you complete these first before continuing.</a:t>
            </a:r>
          </a:p>
          <a:p>
            <a:endParaRPr lang="en-GB" sz="1400">
              <a:latin typeface="Aptos" panose="020B0004020202020204" pitchFamily="34" charset="0"/>
            </a:endParaRPr>
          </a:p>
          <a:p>
            <a:r>
              <a:rPr lang="en-GB" sz="1400">
                <a:latin typeface="Aptos" panose="020B0004020202020204" pitchFamily="34" charset="0"/>
              </a:rPr>
              <a:t>Throughout the session, you will see pink buttons which are hyperlinked to the infoskills units. Please explore these to find out more.</a:t>
            </a:r>
          </a:p>
          <a:p>
            <a:endParaRPr lang="en-GB" sz="1400">
              <a:latin typeface="Aptos" panose="020B0004020202020204" pitchFamily="34" charset="0"/>
            </a:endParaRPr>
          </a:p>
          <a:p>
            <a:r>
              <a:rPr lang="en-GB" sz="1400">
                <a:latin typeface="Aptos" panose="020B0004020202020204" pitchFamily="34" charset="0"/>
              </a:rPr>
              <a:t>This session will not cover everything on Harvard referencing but will give you an introduction to how to include what you have found through your reading in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63853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Before we begin, we will quickly re-visit some of the reasons why we need to reference in our work.</a:t>
            </a:r>
          </a:p>
          <a:p>
            <a:endParaRPr lang="en-GB"/>
          </a:p>
          <a:p>
            <a:pPr marL="228600" indent="-228600">
              <a:buFont typeface="+mj-lt"/>
              <a:buAutoNum type="arabicPeriod"/>
            </a:pPr>
            <a:r>
              <a:rPr lang="en-GB"/>
              <a:t>As an accepted standard of research, a list of references helps identify academic work.</a:t>
            </a:r>
          </a:p>
          <a:p>
            <a:pPr marL="228600" indent="-228600">
              <a:buFont typeface="+mj-lt"/>
              <a:buAutoNum type="arabicPeriod"/>
            </a:pPr>
            <a:r>
              <a:rPr lang="en-GB"/>
              <a:t>As a non-expert in your field, your writing does not have credibility unless you back up your argument with an expert’s work.</a:t>
            </a:r>
          </a:p>
          <a:p>
            <a:pPr marL="228600" indent="-228600">
              <a:buFont typeface="+mj-lt"/>
              <a:buAutoNum type="arabicPeriod"/>
            </a:pPr>
            <a:r>
              <a:rPr lang="en-GB"/>
              <a:t>We should always give credit to those who have done the research and  created the information we are using.</a:t>
            </a:r>
          </a:p>
          <a:p>
            <a:pPr marL="228600" indent="-228600">
              <a:buFont typeface="+mj-lt"/>
              <a:buAutoNum type="arabicPeriod"/>
            </a:pPr>
            <a:r>
              <a:rPr lang="en-GB"/>
              <a:t>Correct Harvard referencing includes an in-text citation at the point we are referring to another’s work. This lets your reader know the information is based on research and not your own thoughts.</a:t>
            </a:r>
          </a:p>
          <a:p>
            <a:pPr marL="228600" indent="-228600">
              <a:buFont typeface="+mj-lt"/>
              <a:buAutoNum type="arabicPeriod"/>
            </a:pPr>
            <a:r>
              <a:rPr lang="en-GB"/>
              <a:t>Referencing a number of different articles and books shows you have researched your topic and not relied on just one book or article.</a:t>
            </a:r>
          </a:p>
          <a:p>
            <a:pPr marL="228600" indent="-228600">
              <a:buFont typeface="+mj-lt"/>
              <a:buAutoNum type="arabicPeriod"/>
            </a:pPr>
            <a:r>
              <a:rPr lang="en-GB"/>
              <a:t>If you do not correctly reference you may be accused of plagiarism.</a:t>
            </a:r>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559757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865627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Harvard referencing is just one style of referencing used in academia. You may have heard of others such as </a:t>
            </a:r>
            <a:r>
              <a:rPr lang="en-GB" sz="1400" err="1"/>
              <a:t>Chigago</a:t>
            </a:r>
            <a:r>
              <a:rPr lang="en-GB" sz="1400"/>
              <a:t>, IEEE, Vancouver, APA, MHRA, MLA and others. </a:t>
            </a:r>
          </a:p>
          <a:p>
            <a:endParaRPr lang="en-GB" sz="1400"/>
          </a:p>
          <a:p>
            <a:r>
              <a:rPr lang="en-GB" sz="1400"/>
              <a:t>Some such as Vancouver and IEEE use a numerical system, but Harvard uses the author date system.</a:t>
            </a:r>
          </a:p>
          <a:p>
            <a:endParaRPr lang="en-GB" sz="1400"/>
          </a:p>
          <a:p>
            <a:r>
              <a:rPr lang="en-GB" sz="1400"/>
              <a:t>There are 2 parts to Harvard. The first is the in-text citation at the point you are referring to your source in your writing using the author and  published date. The 2</a:t>
            </a:r>
            <a:r>
              <a:rPr lang="en-GB" sz="1400" baseline="30000"/>
              <a:t>nd</a:t>
            </a:r>
            <a:r>
              <a:rPr lang="en-GB" sz="1400"/>
              <a:t> is the reference list which comes at the very end of your work and provides the full details of the sources you have read and used.</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814764"/>
          </a:xfrm>
        </p:spPr>
        <p:txBody>
          <a:bodyPr/>
          <a:lstStyle/>
          <a:p>
            <a:r>
              <a:rPr lang="en-GB" sz="1400">
                <a:latin typeface="Aptos" panose="020B0004020202020204" pitchFamily="34" charset="0"/>
              </a:rPr>
              <a:t>Let’s examine the in-text citation first.</a:t>
            </a:r>
          </a:p>
          <a:p>
            <a:r>
              <a:rPr lang="en-GB" sz="1400">
                <a:latin typeface="Aptos" panose="020B0004020202020204" pitchFamily="34" charset="0"/>
              </a:rPr>
              <a:t>You can see in the image of a written piece of work. You will notice only the  author and date are written in the text and sometimes the page number. </a:t>
            </a:r>
          </a:p>
          <a:p>
            <a:r>
              <a:rPr lang="en-GB" sz="1400">
                <a:latin typeface="Aptos" panose="020B0004020202020204" pitchFamily="34" charset="0"/>
              </a:rPr>
              <a:t>There are are 2 reasons for keeping the in-text citation brief. </a:t>
            </a:r>
          </a:p>
          <a:p>
            <a:r>
              <a:rPr lang="en-GB" sz="1400">
                <a:latin typeface="Aptos" panose="020B0004020202020204" pitchFamily="34" charset="0"/>
              </a:rPr>
              <a:t>The first is because it forms part of your word count. You do not want to waste any words which do not contribute to your argument.</a:t>
            </a:r>
          </a:p>
          <a:p>
            <a:r>
              <a:rPr lang="en-GB" sz="1400">
                <a:latin typeface="Aptos" panose="020B0004020202020204" pitchFamily="34" charset="0"/>
              </a:rPr>
              <a:t>The 2</a:t>
            </a:r>
            <a:r>
              <a:rPr lang="en-GB" sz="1400" baseline="30000">
                <a:latin typeface="Aptos" panose="020B0004020202020204" pitchFamily="34" charset="0"/>
              </a:rPr>
              <a:t>nd</a:t>
            </a:r>
            <a:r>
              <a:rPr lang="en-GB" sz="1400">
                <a:latin typeface="Aptos" panose="020B0004020202020204" pitchFamily="34" charset="0"/>
              </a:rPr>
              <a:t> reason is the disruption of the flow of your writing. Putting the full details of your source would also distract your reader from your argument.</a:t>
            </a:r>
          </a:p>
          <a:p>
            <a:endParaRPr lang="en-GB" sz="1400">
              <a:latin typeface="Aptos" panose="020B0004020202020204" pitchFamily="34" charset="0"/>
            </a:endParaRPr>
          </a:p>
          <a:p>
            <a:r>
              <a:rPr lang="en-US" sz="1400">
                <a:latin typeface="Aptos" panose="020B0004020202020204" pitchFamily="34" charset="0"/>
              </a:rPr>
              <a:t>Therefore, the surname of the author and the date the work was published are the only 2 pieces of information you </a:t>
            </a:r>
            <a:r>
              <a:rPr lang="en-US" sz="1400" b="1" i="1">
                <a:latin typeface="Aptos" panose="020B0004020202020204" pitchFamily="34" charset="0"/>
              </a:rPr>
              <a:t>must always </a:t>
            </a:r>
            <a:r>
              <a:rPr lang="en-US" sz="140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a:latin typeface="Aptos" panose="020B0004020202020204" pitchFamily="34" charset="0"/>
            </a:endParaRPr>
          </a:p>
          <a:p>
            <a:endParaRPr lang="en-US">
              <a:latin typeface="Aptos" panose="020B0004020202020204" pitchFamily="34" charset="0"/>
            </a:endParaRPr>
          </a:p>
          <a:p>
            <a:r>
              <a:rPr lang="en-US">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in-text citations are highlighted in this image to demonstrate how they link to your reference list. </a:t>
            </a:r>
          </a:p>
          <a:p>
            <a:endParaRPr lang="en-GB" sz="1400">
              <a:latin typeface="Aptos" panose="020B0004020202020204" pitchFamily="34" charset="0"/>
            </a:endParaRPr>
          </a:p>
          <a:p>
            <a:r>
              <a:rPr lang="en-GB" sz="140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a:latin typeface="Aptos" panose="020B0004020202020204" pitchFamily="34" charset="0"/>
            </a:endParaRPr>
          </a:p>
          <a:p>
            <a:r>
              <a:rPr lang="en-GB" sz="140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a:latin typeface="Aptos" panose="020B0004020202020204" pitchFamily="34" charset="0"/>
            </a:endParaRPr>
          </a:p>
          <a:p>
            <a:r>
              <a:rPr lang="en-GB" sz="1400">
                <a:latin typeface="Aptos" panose="020B0004020202020204" pitchFamily="34" charset="0"/>
              </a:rPr>
              <a:t>You may notice that the reference list is ordered alphabetically. This is to allow the source to be found quickly and easily by your reader.</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So at what point do you place the in-text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a:latin typeface="Aptos" panose="020B0004020202020204" pitchFamily="34" charset="0"/>
              <a:cs typeface="Calibri"/>
            </a:endParaRPr>
          </a:p>
          <a:p>
            <a:r>
              <a:rPr lang="en-GB" sz="1400">
                <a:latin typeface="Aptos" panose="020B0004020202020204" pitchFamily="34" charset="0"/>
                <a:cs typeface="Calibri"/>
              </a:rPr>
              <a:t>This could be an individual author, 2 or more authors, or an organisation where there is no individual author, </a:t>
            </a:r>
            <a:r>
              <a:rPr lang="en-GB" sz="1400" err="1">
                <a:latin typeface="Aptos" panose="020B0004020202020204" pitchFamily="34" charset="0"/>
                <a:cs typeface="Calibri"/>
              </a:rPr>
              <a:t>e.g</a:t>
            </a:r>
            <a:r>
              <a:rPr lang="en-GB" sz="1400">
                <a:latin typeface="Aptos" panose="020B0004020202020204" pitchFamily="34" charset="0"/>
                <a:cs typeface="Calibri"/>
              </a:rPr>
              <a:t> NHS.</a:t>
            </a:r>
          </a:p>
          <a:p>
            <a:endParaRPr lang="en-GB" sz="1400">
              <a:latin typeface="Aptos" panose="020B0004020202020204" pitchFamily="34" charset="0"/>
              <a:cs typeface="Calibri"/>
            </a:endParaRPr>
          </a:p>
          <a:p>
            <a:r>
              <a:rPr lang="en-GB" sz="1400">
                <a:latin typeface="Aptos" panose="020B0004020202020204" pitchFamily="34" charset="0"/>
                <a:cs typeface="Calibri"/>
              </a:rPr>
              <a:t>Acknowledging and discussing someone else’s work can be achieved in different ways - quoting, paraphrasing or summarising.</a:t>
            </a:r>
            <a:endParaRPr lang="en-US" sz="140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quote, you will copy the words verbatim. This means you do not change the author’s original words at all. It does not show your lecturer you have understood what you have read, as you have simply copied the information.</a:t>
            </a:r>
          </a:p>
          <a:p>
            <a:endParaRPr lang="en-GB" sz="1400">
              <a:latin typeface="Aptos" panose="020B0004020202020204" pitchFamily="34" charset="0"/>
            </a:endParaRPr>
          </a:p>
          <a:p>
            <a:r>
              <a:rPr lang="en-GB" sz="1400">
                <a:latin typeface="Aptos" panose="020B0004020202020204" pitchFamily="34" charset="0"/>
              </a:rPr>
              <a:t>Paraphrasing and summarising should be used wherever possible. This shows you have read  and understood your source and written it in your own words.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453241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Let’s take a look at where you can place your in-text citation. </a:t>
            </a:r>
          </a:p>
          <a:p>
            <a:endParaRPr lang="en-GB" sz="1400">
              <a:latin typeface="Aptos" panose="020B0004020202020204" pitchFamily="34" charset="0"/>
              <a:cs typeface="Calibri"/>
            </a:endParaRPr>
          </a:p>
          <a:p>
            <a:r>
              <a:rPr lang="en-GB" sz="1400">
                <a:latin typeface="Aptos" panose="020B0004020202020204" pitchFamily="34" charset="0"/>
                <a:cs typeface="Calibri"/>
              </a:rPr>
              <a:t>It does not matter what your source is, whether it is a book, a journal article, website or something else. As Harvard uses the author – date system, your in-text citation will be the author’s surname and published date in nearly all circumstances. </a:t>
            </a:r>
          </a:p>
          <a:p>
            <a:endParaRPr lang="en-GB" sz="1400">
              <a:latin typeface="Aptos" panose="020B0004020202020204" pitchFamily="34" charset="0"/>
              <a:cs typeface="Calibri"/>
            </a:endParaRPr>
          </a:p>
          <a:p>
            <a:r>
              <a:rPr lang="en-GB" sz="1400">
                <a:latin typeface="Aptos" panose="020B0004020202020204" pitchFamily="34" charset="0"/>
                <a:cs typeface="Calibri"/>
              </a:rPr>
              <a:t>The easiest way to insert your in-text citation is place it in brackets at the end of your paraphrased sentence.</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0FDD-3308-BB3E-C8DA-E6E60E81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6E0328-6364-FCB0-B51A-4F658D378B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DB7818-23BE-9328-6E8B-CC683BB66387}"/>
              </a:ext>
            </a:extLst>
          </p:cNvPr>
          <p:cNvSpPr>
            <a:spLocks noGrp="1"/>
          </p:cNvSpPr>
          <p:nvPr>
            <p:ph type="body" idx="1"/>
          </p:nvPr>
        </p:nvSpPr>
        <p:spPr/>
        <p:txBody>
          <a:bodyPr/>
          <a:lstStyle/>
          <a:p>
            <a:r>
              <a:rPr lang="en-GB" sz="1400">
                <a:latin typeface="Aptos" panose="020B0004020202020204" pitchFamily="34" charset="0"/>
                <a:cs typeface="Calibri"/>
              </a:rPr>
              <a:t>Placing your in-text citation in brackets is called a parenthetical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It is the simplest way to let your reader know the information has come from your reading. </a:t>
            </a:r>
          </a:p>
          <a:p>
            <a:endParaRPr lang="en-GB" sz="1400">
              <a:latin typeface="Aptos" panose="020B0004020202020204" pitchFamily="34" charset="0"/>
              <a:cs typeface="Calibri"/>
            </a:endParaRPr>
          </a:p>
          <a:p>
            <a:r>
              <a:rPr lang="en-GB" sz="1400">
                <a:latin typeface="Aptos" panose="020B0004020202020204" pitchFamily="34" charset="0"/>
                <a:cs typeface="Calibri"/>
              </a:rPr>
              <a:t>You reader will note the details you provide in your in-text citation (in this example, Smith and Jones, 2020) then scroll down to S (for Smith) on your reference list to find the full details of your source.</a:t>
            </a:r>
          </a:p>
          <a:p>
            <a:endParaRPr lang="en-US">
              <a:cs typeface="Calibri"/>
            </a:endParaRPr>
          </a:p>
        </p:txBody>
      </p:sp>
      <p:sp>
        <p:nvSpPr>
          <p:cNvPr id="4" name="Slide Number Placeholder 3">
            <a:extLst>
              <a:ext uri="{FF2B5EF4-FFF2-40B4-BE49-F238E27FC236}">
                <a16:creationId xmlns:a16="http://schemas.microsoft.com/office/drawing/2014/main" id="{F171963B-2019-A1C6-3A63-B0AE49E4D620}"/>
              </a:ext>
            </a:extLst>
          </p:cNvPr>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3470753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r>
              <a:rPr lang="en-GB" sz="1400">
                <a:latin typeface="Aptos" panose="020B0004020202020204" pitchFamily="34" charset="0"/>
                <a:cs typeface="Calibri"/>
              </a:rPr>
              <a:t>This type of citation is best for when you want you reader to focus on what is being said rather than who said it. </a:t>
            </a:r>
          </a:p>
          <a:p>
            <a:endParaRPr lang="en-GB" sz="1400">
              <a:latin typeface="Aptos" panose="020B0004020202020204" pitchFamily="34" charset="0"/>
              <a:cs typeface="Calibri"/>
            </a:endParaRPr>
          </a:p>
          <a:p>
            <a:r>
              <a:rPr lang="en-GB" sz="1400">
                <a:latin typeface="Aptos" panose="020B0004020202020204" pitchFamily="34" charset="0"/>
                <a:cs typeface="Calibri"/>
              </a:rPr>
              <a:t>It also allows you to include other authors who have the same opinion, or have reached the same conclusions without writing separate sentences for each. It keeps your word count down and shows your have read multiple sources and not relied on just one. </a:t>
            </a:r>
          </a:p>
          <a:p>
            <a:endParaRPr lang="en-GB" sz="1400">
              <a:latin typeface="Aptos" panose="020B0004020202020204" pitchFamily="34" charset="0"/>
              <a:cs typeface="Calibri"/>
            </a:endParaRPr>
          </a:p>
          <a:p>
            <a:r>
              <a:rPr lang="en-GB" sz="1400">
                <a:latin typeface="Aptos" panose="020B0004020202020204" pitchFamily="34" charset="0"/>
                <a:cs typeface="Calibri"/>
              </a:rPr>
              <a:t>In this example, we can see that Hardy, Miller and Davies have all reached a similar conclusion. Simply place a colon in-between each citation in the bracket to show your reader they are different sources.</a:t>
            </a:r>
          </a:p>
          <a:p>
            <a:endParaRPr lang="en-GB" sz="1400">
              <a:latin typeface="Aptos" panose="020B0004020202020204" pitchFamily="34" charset="0"/>
              <a:cs typeface="Calibri"/>
            </a:endParaRPr>
          </a:p>
          <a:p>
            <a:r>
              <a:rPr lang="en-GB" sz="1400">
                <a:latin typeface="Aptos" panose="020B0004020202020204" pitchFamily="34" charset="0"/>
                <a:cs typeface="Calibri"/>
              </a:rPr>
              <a:t>Your reference list however will contain 3 separate references, one for Hardy, one for Miller and one for Davies.</a:t>
            </a:r>
            <a:endParaRPr lang="en-US" sz="1400">
              <a:latin typeface="Aptos" panose="020B0004020202020204" pitchFamily="34" charset="0"/>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cs typeface="Calibri"/>
              </a:rPr>
              <a:t>When you want to refer to a particular expert in your field, or want to highlight what a particular organisation has to say, then you may wish to include them in your sentence instead. This is called a narrative citation where the date is placed in brackets immediately following the author. </a:t>
            </a:r>
          </a:p>
          <a:p>
            <a:endParaRPr lang="en-GB" sz="1400">
              <a:cs typeface="Calibri"/>
            </a:endParaRPr>
          </a:p>
          <a:p>
            <a:r>
              <a:rPr lang="en-GB" sz="1400">
                <a:cs typeface="Calibri"/>
              </a:rPr>
              <a:t>Just be aware, over use of this this style can disrupt the flow of your writing.</a:t>
            </a:r>
          </a:p>
          <a:p>
            <a:endParaRPr lang="en-GB" sz="1400">
              <a:cs typeface="Calibri"/>
            </a:endParaRPr>
          </a:p>
          <a:p>
            <a:r>
              <a:rPr lang="en-GB" sz="1400">
                <a:cs typeface="Calibri"/>
              </a:rPr>
              <a:t>It is up to you how you include your in-text citations. Just remember to read through before you submit to check they are correct and the flow of your writing is not disrupted.</a:t>
            </a:r>
            <a:endParaRPr lang="en-US" sz="140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16</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As mentioned previously, you can quote. Just remember you will get better marks for paraphrasing and summarising. If you are going to quote, only do so when absolutely necessary and ensure you follow our handbook.</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0433843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r>
              <a:rPr lang="en-GB" sz="1400">
                <a:latin typeface="Aptos" panose="020B0004020202020204" pitchFamily="34" charset="0"/>
              </a:rPr>
              <a:t>Here, examples of quotations are shown in both styles. Note the use of quotation marks and page numbers.</a:t>
            </a:r>
          </a:p>
          <a:p>
            <a:endParaRPr lang="en-GB" sz="1400">
              <a:latin typeface="Aptos" panose="020B0004020202020204" pitchFamily="34" charset="0"/>
            </a:endParaRPr>
          </a:p>
          <a:p>
            <a:r>
              <a:rPr lang="en-GB" sz="1400">
                <a:latin typeface="Aptos" panose="020B0004020202020204" pitchFamily="34" charset="0"/>
              </a:rPr>
              <a:t>Double quotation marks are used in the example, however single are also acceptable. Check with your lecturer as they may have a preference!</a:t>
            </a:r>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B131A-0E4A-BB60-58C6-323C815DA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57D27-9069-4C1A-0E5D-09596662E6C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196896-9091-F090-E077-7D9D102BD1C3}"/>
              </a:ext>
            </a:extLst>
          </p:cNvPr>
          <p:cNvSpPr>
            <a:spLocks noGrp="1"/>
          </p:cNvSpPr>
          <p:nvPr>
            <p:ph type="body" idx="1"/>
          </p:nvPr>
        </p:nvSpPr>
        <p:spPr/>
        <p:txBody>
          <a:bodyPr/>
          <a:lstStyle/>
          <a:p>
            <a:r>
              <a:rPr lang="en-GB" sz="1400">
                <a:latin typeface="Aptos" panose="020B0004020202020204" pitchFamily="34" charset="0"/>
              </a:rPr>
              <a:t>Let’s recap and look at an example of text. One sentence has been paraphrased and the other has taken a direct quote from the source.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B0FD76B2-DA1A-F23F-A660-BD52C9BE4B08}"/>
              </a:ext>
            </a:extLst>
          </p:cNvPr>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005217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D6548-494B-0349-6E76-53A478C52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7C7E7-8536-583D-7319-09F710C243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0217252-36CF-2C6F-EB45-1D02EB8FCE2F}"/>
              </a:ext>
            </a:extLst>
          </p:cNvPr>
          <p:cNvSpPr>
            <a:spLocks noGrp="1"/>
          </p:cNvSpPr>
          <p:nvPr>
            <p:ph type="body" idx="1"/>
          </p:nvPr>
        </p:nvSpPr>
        <p:spPr/>
        <p:txBody>
          <a:bodyPr/>
          <a:lstStyle/>
          <a:p>
            <a:r>
              <a:rPr lang="en-GB" sz="1400">
                <a:latin typeface="Aptos" panose="020B0004020202020204" pitchFamily="34" charset="0"/>
              </a:rPr>
              <a:t>This example shows you how it could look using the  parenthetical style at the end of your sentence. Note the inclusion of a page number with the quoted citation.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CADA58C-1751-1AE8-0BE2-728CF337FA5B}"/>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65722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a narrative and parenthetical  citation in this example to show you how it could also be written.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95300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CB375-A50B-1897-9FAA-BD1ADE8E7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7E6229-976F-4CF2-CE4F-78C40CE591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281266-FA90-79FC-66CA-E79216EA05F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EE794A3C-6B07-44D4-355F-AC9353729381}"/>
              </a:ext>
            </a:extLst>
          </p:cNvPr>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2763330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6DB6D-A71B-12E3-C3CC-992D0326EB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344D90-858F-F4B7-7B12-E6115D4C37C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69298E-2A60-ED74-1D29-86770DB7DBC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23512CB-396E-5C64-0DF5-5CBB185FB2E5}"/>
              </a:ext>
            </a:extLst>
          </p:cNvPr>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7013053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can find many more examples of in-text citations in the Cite Them Right database in the library catalogue. The direct links are provided her and will also be on your online resource list.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2196501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are not expected to remember all the examples shown here. This slide links to some if the sources which you may find useful when creating your references and writing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599916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Now you know how to include your in-text citations, we will explore how to create your full reference list.</a:t>
            </a:r>
          </a:p>
          <a:p>
            <a:endParaRPr lang="en-GB" sz="1400">
              <a:latin typeface="Aptos" panose="020B0004020202020204" pitchFamily="34" charset="0"/>
            </a:endParaRPr>
          </a:p>
          <a:p>
            <a:r>
              <a:rPr lang="en-GB" sz="1400">
                <a:latin typeface="Aptos" panose="020B0004020202020204" pitchFamily="34" charset="0"/>
              </a:rPr>
              <a:t>This is included at the end of your assignment on a new page with the heading reference list.</a:t>
            </a:r>
          </a:p>
          <a:p>
            <a:endParaRPr lang="en-GB" sz="1400">
              <a:latin typeface="Aptos" panose="020B0004020202020204" pitchFamily="34" charset="0"/>
            </a:endParaRPr>
          </a:p>
          <a:p>
            <a:r>
              <a:rPr lang="en-GB" sz="1400">
                <a:latin typeface="Aptos" panose="020B0004020202020204" pitchFamily="34" charset="0"/>
              </a:rPr>
              <a:t>The information is listed alphabetically by surname of author, or organisation.</a:t>
            </a:r>
          </a:p>
          <a:p>
            <a:endParaRPr lang="en-GB" sz="1400">
              <a:latin typeface="Aptos" panose="020B0004020202020204" pitchFamily="34" charset="0"/>
            </a:endParaRPr>
          </a:p>
          <a:p>
            <a:r>
              <a:rPr lang="en-GB" sz="1400">
                <a:latin typeface="Aptos" panose="020B0004020202020204" pitchFamily="34" charset="0"/>
              </a:rPr>
              <a:t>It is formatted according to the type of source you have used and must contain the correct information for your reader to recognise what source it is and where to find it.</a:t>
            </a:r>
          </a:p>
          <a:p>
            <a:endParaRPr lang="en-GB" sz="1400">
              <a:latin typeface="Aptos" panose="020B0004020202020204" pitchFamily="34" charset="0"/>
            </a:endParaRPr>
          </a:p>
          <a:p>
            <a:r>
              <a:rPr lang="en-GB" sz="1400">
                <a:latin typeface="Aptos" panose="020B0004020202020204" pitchFamily="34" charset="0"/>
              </a:rPr>
              <a:t>Generally it follows the Who, When, What and Where format, with the WHO and Where matching your in-text citation.</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64071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Lets have a look at some examples of different sources. We will start with a simple book.</a:t>
            </a:r>
          </a:p>
          <a:p>
            <a:endParaRPr lang="en-US" sz="1400">
              <a:latin typeface="Aptos" panose="020B0004020202020204" pitchFamily="34" charset="0"/>
            </a:endParaRPr>
          </a:p>
          <a:p>
            <a:r>
              <a:rPr lang="en-US" sz="1400">
                <a:latin typeface="Aptos" panose="020B0004020202020204" pitchFamily="34" charset="0"/>
              </a:rPr>
              <a:t>Most of the information will be provided on the front cover, however not all.</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1184040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need to explore the copyright page which is found on the third or 4</a:t>
            </a:r>
            <a:r>
              <a:rPr lang="en-GB" sz="1400" baseline="30000">
                <a:latin typeface="Aptos" panose="020B0004020202020204" pitchFamily="34" charset="0"/>
              </a:rPr>
              <a:t>th</a:t>
            </a:r>
            <a:r>
              <a:rPr lang="en-GB" sz="1400">
                <a:latin typeface="Aptos" panose="020B0004020202020204" pitchFamily="34" charset="0"/>
              </a:rPr>
              <a:t> page of the book to find the date the book was published. Look for the copyright symbol if you cannot find it straight away.</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Once you have your information, you can start to build your reference following the Who, When, What and Where format. </a:t>
            </a:r>
          </a:p>
          <a:p>
            <a:endParaRPr lang="en-GB" sz="1400">
              <a:latin typeface="Aptos" panose="020B0004020202020204" pitchFamily="34" charset="0"/>
            </a:endParaRPr>
          </a:p>
          <a:p>
            <a:r>
              <a:rPr lang="en-GB" sz="1400">
                <a:latin typeface="Aptos" panose="020B0004020202020204" pitchFamily="34" charset="0"/>
              </a:rPr>
              <a:t>Note how the beginning of your full reference matches your in-text citation. If they do not match – your reader will be unable to locate your reference.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888969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be expected to use journal articles in your assignments. Similar to an edited book, there is more information you must provide to your reader, though the order remains the same.</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1710999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is a screenshot from the library catalogue of an article by Penny Thompson on Communication technology use and study skills which has been published in The Active Learning in Higher Education journal.</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157116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a:xfrm>
            <a:off x="685800" y="4400549"/>
            <a:ext cx="5486400" cy="3762375"/>
          </a:xfrm>
        </p:spPr>
        <p:txBody>
          <a:bodyPr/>
          <a:lstStyle/>
          <a:p>
            <a:r>
              <a:rPr lang="en-GB" sz="1400">
                <a:latin typeface="Aptos" panose="020B0004020202020204" pitchFamily="34" charset="0"/>
              </a:rPr>
              <a:t>If we note the information and compile our reference, once again using the Who, When, What and Where format, we will be able to provide all the necessary information to our reader.</a:t>
            </a:r>
          </a:p>
          <a:p>
            <a:endParaRPr lang="en-GB" sz="1400">
              <a:latin typeface="Aptos" panose="020B0004020202020204" pitchFamily="34" charset="0"/>
            </a:endParaRPr>
          </a:p>
          <a:p>
            <a:r>
              <a:rPr lang="en-GB" sz="1400">
                <a:latin typeface="Aptos" panose="020B0004020202020204" pitchFamily="34" charset="0"/>
              </a:rPr>
              <a:t>When providing a reference for material found online such as a journal article or a website, it is essential we provide the website </a:t>
            </a:r>
            <a:r>
              <a:rPr lang="en-GB" sz="1400" err="1">
                <a:latin typeface="Aptos" panose="020B0004020202020204" pitchFamily="34" charset="0"/>
              </a:rPr>
              <a:t>url</a:t>
            </a:r>
            <a:r>
              <a:rPr lang="en-GB" sz="1400">
                <a:latin typeface="Aptos" panose="020B0004020202020204" pitchFamily="34" charset="0"/>
              </a:rPr>
              <a:t> or doi to our reader.</a:t>
            </a:r>
          </a:p>
          <a:p>
            <a:r>
              <a:rPr lang="en-GB" sz="1400">
                <a:latin typeface="Aptos" panose="020B0004020202020204" pitchFamily="34" charset="0"/>
              </a:rPr>
              <a:t>A doi is a static fixed number which identifies a particular online resource such as an article and does not change. Even if the location changes, it will still link to the article. Use this wherever it is provided.</a:t>
            </a:r>
          </a:p>
          <a:p>
            <a:endParaRPr lang="en-GB" sz="1400">
              <a:latin typeface="Aptos" panose="020B0004020202020204" pitchFamily="34" charset="0"/>
            </a:endParaRPr>
          </a:p>
          <a:p>
            <a:r>
              <a:rPr lang="en-GB" sz="1400">
                <a:latin typeface="Aptos" panose="020B0004020202020204" pitchFamily="34" charset="0"/>
              </a:rPr>
              <a:t>If not provided, you should copy the </a:t>
            </a:r>
            <a:r>
              <a:rPr lang="en-GB" sz="1400" err="1">
                <a:latin typeface="Aptos" panose="020B0004020202020204" pitchFamily="34" charset="0"/>
              </a:rPr>
              <a:t>url</a:t>
            </a:r>
            <a:r>
              <a:rPr lang="en-GB" sz="1400">
                <a:latin typeface="Aptos" panose="020B0004020202020204" pitchFamily="34" charset="0"/>
              </a:rPr>
              <a:t> and include the date you accessed it in brackets. This is because website address move, are archived or deleted.</a:t>
            </a:r>
          </a:p>
          <a:p>
            <a:endParaRPr lang="en-GB" sz="1400">
              <a:latin typeface="Aptos" panose="020B0004020202020204" pitchFamily="34" charset="0"/>
            </a:endParaRPr>
          </a:p>
          <a:p>
            <a:r>
              <a:rPr lang="en-GB" sz="1400">
                <a:latin typeface="Aptos" panose="020B0004020202020204" pitchFamily="34" charset="0"/>
              </a:rPr>
              <a:t>All online references should contain one or the other so your reader can click and trace the origin of it.</a:t>
            </a:r>
          </a:p>
          <a:p>
            <a:endParaRPr lang="en-GB">
              <a:latin typeface="Aptos" panose="020B0004020202020204" pitchFamily="34" charset="0"/>
            </a:endParaRPr>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762375"/>
          </a:xfrm>
        </p:spPr>
        <p:txBody>
          <a:bodyPr/>
          <a:lstStyle/>
          <a:p>
            <a:r>
              <a:rPr lang="en-GB" sz="1400">
                <a:latin typeface="Aptos" panose="020B0004020202020204" pitchFamily="34" charset="0"/>
              </a:rPr>
              <a:t>Webpages are also common sources used in reference lists. Be aware that just because information is hosted on a webpage, does not mean the information should be referenced as one. </a:t>
            </a:r>
          </a:p>
          <a:p>
            <a:endParaRPr lang="en-GB" sz="1400">
              <a:latin typeface="Aptos" panose="020B0004020202020204" pitchFamily="34" charset="0"/>
            </a:endParaRPr>
          </a:p>
          <a:p>
            <a:r>
              <a:rPr lang="en-GB" sz="1400">
                <a:latin typeface="Aptos" panose="020B0004020202020204" pitchFamily="34" charset="0"/>
              </a:rPr>
              <a:t>Lots of different information is hosted via a webpage, including reports, blogs, articles, news, etc. </a:t>
            </a:r>
          </a:p>
          <a:p>
            <a:endParaRPr lang="en-GB" sz="1400">
              <a:latin typeface="Aptos" panose="020B0004020202020204" pitchFamily="34" charset="0"/>
            </a:endParaRPr>
          </a:p>
          <a:p>
            <a:r>
              <a:rPr lang="en-GB" sz="1400">
                <a:latin typeface="Aptos" panose="020B0004020202020204" pitchFamily="34" charset="0"/>
              </a:rPr>
              <a:t>You must decide what type of information you are looking at then finding an appropriate example in the handbook or on Cite Them Right.</a:t>
            </a:r>
          </a:p>
          <a:p>
            <a:endParaRPr lang="en-GB" sz="1400">
              <a:latin typeface="Aptos" panose="020B0004020202020204" pitchFamily="34" charset="0"/>
            </a:endParaRPr>
          </a:p>
          <a:p>
            <a:r>
              <a:rPr lang="en-GB" sz="1400">
                <a:latin typeface="Aptos" panose="020B0004020202020204" pitchFamily="34" charset="0"/>
              </a:rPr>
              <a:t>Note if there is no individual author listed you can use the organisation </a:t>
            </a:r>
            <a:r>
              <a:rPr lang="en-GB" sz="1400" err="1">
                <a:latin typeface="Aptos" panose="020B0004020202020204" pitchFamily="34" charset="0"/>
              </a:rPr>
              <a:t>e.g</a:t>
            </a:r>
            <a:r>
              <a:rPr lang="en-GB" sz="1400">
                <a:latin typeface="Aptos" panose="020B0004020202020204" pitchFamily="34" charset="0"/>
              </a:rPr>
              <a:t> in this example it would be The Conversation.</a:t>
            </a:r>
          </a:p>
          <a:p>
            <a:endParaRPr lang="en-GB" sz="1400">
              <a:latin typeface="Aptos" panose="020B0004020202020204" pitchFamily="34" charset="0"/>
            </a:endParaRPr>
          </a:p>
          <a:p>
            <a:r>
              <a:rPr lang="en-GB" sz="1400">
                <a:latin typeface="Aptos" panose="020B0004020202020204" pitchFamily="34" charset="0"/>
              </a:rPr>
              <a:t>You may also have trouble finding the date. Look for the copyright symbol. If no date can be found, then re-consider using it. Refer to CRAAP test.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8666489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https://libguides.city.ac.uk/Harvardreferencinglawresources/cases</a:t>
            </a: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3591208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r>
              <a:rPr lang="en-GB"/>
              <a:t>Your assignment brief will let you know if and how GenAI can be used. However caution should be taken when considering including any AI generated text or sources in your work and always investigate and reference the original source of any information provided.</a:t>
            </a:r>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 have adapted the AI </a:t>
            </a:r>
            <a:r>
              <a:rPr lang="en-GB" err="1"/>
              <a:t>Craap</a:t>
            </a:r>
            <a:r>
              <a:rPr lang="en-GB"/>
              <a:t> test created by Bristol University Library, to help you evaluate Generative AI sources.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17073769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a:p>
            <a:endParaRPr lang="en-GB"/>
          </a:p>
          <a:p>
            <a:r>
              <a:rPr lang="en-GB"/>
              <a:t>If you haven’t already completed the AI units, we suggest you do so. You can also find out more about Artificial Intelligence in the Cite Them Right database.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55</a:t>
            </a:fld>
            <a:endParaRPr lang="en-GB"/>
          </a:p>
        </p:txBody>
      </p:sp>
    </p:spTree>
    <p:extLst>
      <p:ext uri="{BB962C8B-B14F-4D97-AF65-F5344CB8AC3E}">
        <p14:creationId xmlns:p14="http://schemas.microsoft.com/office/powerpoint/2010/main" val="30653466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B9D16-BC65-322C-C818-AE6B6BE03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DFFE78-39C7-7430-FC77-447DBC9F644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230C88-9E49-8F74-7EC9-1AC87AAA7CF8}"/>
              </a:ext>
            </a:extLst>
          </p:cNvPr>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a:extLst>
              <a:ext uri="{FF2B5EF4-FFF2-40B4-BE49-F238E27FC236}">
                <a16:creationId xmlns:a16="http://schemas.microsoft.com/office/drawing/2014/main" id="{591938FF-D7FD-9E66-C161-9324B52F7276}"/>
              </a:ext>
            </a:extLst>
          </p:cNvPr>
          <p:cNvSpPr>
            <a:spLocks noGrp="1"/>
          </p:cNvSpPr>
          <p:nvPr>
            <p:ph type="sldNum" sz="quarter" idx="5"/>
          </p:nvPr>
        </p:nvSpPr>
        <p:spPr/>
        <p:txBody>
          <a:bodyPr/>
          <a:lstStyle/>
          <a:p>
            <a:fld id="{7C1845D0-53D4-4312-8F17-71CDCA72431A}" type="slidenum">
              <a:rPr lang="en-GB" smtClean="0"/>
              <a:t>56</a:t>
            </a:fld>
            <a:endParaRPr lang="en-GB"/>
          </a:p>
        </p:txBody>
      </p:sp>
    </p:spTree>
    <p:extLst>
      <p:ext uri="{BB962C8B-B14F-4D97-AF65-F5344CB8AC3E}">
        <p14:creationId xmlns:p14="http://schemas.microsoft.com/office/powerpoint/2010/main" val="15178995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57</a:t>
            </a:fld>
            <a:endParaRPr lang="en-GB"/>
          </a:p>
        </p:txBody>
      </p:sp>
    </p:spTree>
    <p:extLst>
      <p:ext uri="{BB962C8B-B14F-4D97-AF65-F5344CB8AC3E}">
        <p14:creationId xmlns:p14="http://schemas.microsoft.com/office/powerpoint/2010/main" val="24694001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There are some tools which can help you with creating your references. There is a citation tool on the library catalogue which will create a reference for you. Just be aware it is the 12</a:t>
            </a:r>
            <a:r>
              <a:rPr lang="en-GB" baseline="30000"/>
              <a:t>th</a:t>
            </a:r>
            <a:r>
              <a:rPr lang="en-GB"/>
              <a:t> edition of Cite Them Right and not the 13</a:t>
            </a:r>
            <a:r>
              <a:rPr lang="en-GB" baseline="30000"/>
              <a:t>th</a:t>
            </a:r>
            <a:r>
              <a:rPr lang="en-GB"/>
              <a:t>. Always check against our </a:t>
            </a:r>
            <a:r>
              <a:rPr lang="en-GB" err="1"/>
              <a:t>handbookor</a:t>
            </a:r>
            <a:r>
              <a:rPr lang="en-GB"/>
              <a:t> the Cite Them Right Database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62</a:t>
            </a:fld>
            <a:endParaRPr lang="en-GB"/>
          </a:p>
        </p:txBody>
      </p:sp>
    </p:spTree>
    <p:extLst>
      <p:ext uri="{BB962C8B-B14F-4D97-AF65-F5344CB8AC3E}">
        <p14:creationId xmlns:p14="http://schemas.microsoft.com/office/powerpoint/2010/main" val="9335077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You also have access to an export feature in your favourites in your reading list. Once again – the format will need to be checked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63</a:t>
            </a:fld>
            <a:endParaRPr lang="en-GB"/>
          </a:p>
        </p:txBody>
      </p:sp>
    </p:spTree>
    <p:extLst>
      <p:ext uri="{BB962C8B-B14F-4D97-AF65-F5344CB8AC3E}">
        <p14:creationId xmlns:p14="http://schemas.microsoft.com/office/powerpoint/2010/main" val="26917448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Cite Them Right also has a handy ‘You try’ option which allows you to type in the details then copy and paste into your Word document.</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64</a:t>
            </a:fld>
            <a:endParaRPr lang="en-GB"/>
          </a:p>
        </p:txBody>
      </p:sp>
    </p:spTree>
    <p:extLst>
      <p:ext uri="{BB962C8B-B14F-4D97-AF65-F5344CB8AC3E}">
        <p14:creationId xmlns:p14="http://schemas.microsoft.com/office/powerpoint/2010/main" val="523227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Finally, there are citation manager tools. Once again these are not 100% accurate, but you may find them useful in creating your references.</a:t>
            </a:r>
          </a:p>
          <a:p>
            <a:endParaRPr lang="en-GB"/>
          </a:p>
          <a:p>
            <a:r>
              <a:rPr lang="en-GB"/>
              <a:t>My Bib and </a:t>
            </a:r>
            <a:r>
              <a:rPr lang="en-GB" err="1"/>
              <a:t>Zoterbib</a:t>
            </a:r>
            <a:r>
              <a:rPr lang="en-GB"/>
              <a:t> are simple free tools which can quickly and easily create a reference for you. They are hyperlinked in this presentation.</a:t>
            </a:r>
          </a:p>
          <a:p>
            <a:endParaRPr lang="en-GB"/>
          </a:p>
          <a:p>
            <a:r>
              <a:rPr lang="en-US"/>
              <a:t>There are other tools which have far more functionality, but will require you to sign up. We currently support RefWorks in UWTSD and more details can be found in the Managing Information section in the Referencing infoskills course.</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65</a:t>
            </a:fld>
            <a:endParaRPr lang="en-GB"/>
          </a:p>
        </p:txBody>
      </p:sp>
    </p:spTree>
    <p:extLst>
      <p:ext uri="{BB962C8B-B14F-4D97-AF65-F5344CB8AC3E}">
        <p14:creationId xmlns:p14="http://schemas.microsoft.com/office/powerpoint/2010/main" val="5754346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I have provided some useful links here to help you find them more easily.</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66</a:t>
            </a:fld>
            <a:endParaRPr lang="en-GB"/>
          </a:p>
        </p:txBody>
      </p:sp>
    </p:spTree>
    <p:extLst>
      <p:ext uri="{BB962C8B-B14F-4D97-AF65-F5344CB8AC3E}">
        <p14:creationId xmlns:p14="http://schemas.microsoft.com/office/powerpoint/2010/main" val="19689933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As always, you can get in touch if you need further support or advice.</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67</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0550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43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1287028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408482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829081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61687893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3474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541902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687"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moodle.uwtsd.ac.uk/mod/page/view.php?id=515758" TargetMode="External"/><Relationship Id="rId4" Type="http://schemas.openxmlformats.org/officeDocument/2006/relationships/hyperlink" Target="https://moodle.uwtsd.ac.uk/mod/page/view.php?id=515794"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creativecommons.org/licenses/by-nc/3.0/" TargetMode="External"/><Relationship Id="rId4" Type="http://schemas.openxmlformats.org/officeDocument/2006/relationships/hyperlink" Target="https://freepngimg.com/png/735-orange-png-image-downloa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2822572360"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19.xml"/><Relationship Id="rId1" Type="http://schemas.openxmlformats.org/officeDocument/2006/relationships/slideLayout" Target="../slideLayouts/slideLayout8.xml"/><Relationship Id="rId4" Type="http://schemas.openxmlformats.org/officeDocument/2006/relationships/image" Target="../media/image22.svg"/></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8.xml"/><Relationship Id="rId5" Type="http://schemas.openxmlformats.org/officeDocument/2006/relationships/hyperlink" Target="https://www-citethemrightonline-com.ezproxy.uwtsd.ac.uk/article?docid=b-9781350928060&amp;tocid=b-9781350928060-setting-out-citations" TargetMode="External"/><Relationship Id="rId4" Type="http://schemas.openxmlformats.org/officeDocument/2006/relationships/hyperlink" Target="https://librarysearch.uwtsd.ac.uk/permalink/44WHELF_UWTSD/11c0l68/alma99100436002502421"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phrasebank.manchester.ac.uk/" TargetMode="External"/><Relationship Id="rId3" Type="http://schemas.openxmlformats.org/officeDocument/2006/relationships/image" Target="../media/image24.png"/><Relationship Id="rId7" Type="http://schemas.openxmlformats.org/officeDocument/2006/relationships/hyperlink" Target="https://librarysearch.uwtsd.ac.uk/permalink/44WHELF_UWTSD/1pbrh66/alma99100473002202421"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hyperlink" Target="https://moodle.uwtsd.ac.uk/mod/page/view.php?id=475604" TargetMode="External"/><Relationship Id="rId11" Type="http://schemas.openxmlformats.org/officeDocument/2006/relationships/image" Target="../media/image26.png"/><Relationship Id="rId5" Type="http://schemas.openxmlformats.org/officeDocument/2006/relationships/hyperlink" Target="https://www-citethemrightonline-com.ezproxy.uwtsd.ac.uk/article?docid=b-9781350928060&amp;tocid=b-9781350928060-setting-out-citations" TargetMode="External"/><Relationship Id="rId10" Type="http://schemas.openxmlformats.org/officeDocument/2006/relationships/image" Target="../media/image25.png"/><Relationship Id="rId4" Type="http://schemas.openxmlformats.org/officeDocument/2006/relationships/hyperlink" Target="https://librarysearch.uwtsd.ac.uk/permalink/44WHELF_UWTSD/1pbrh66/alma99100241658802421" TargetMode="External"/><Relationship Id="rId9" Type="http://schemas.openxmlformats.org/officeDocument/2006/relationships/hyperlink" Target="https://whelf-uwtsd.alma.exlibrisgroup.com/leganto/public/44WHELF_UWTSD/lists/7517844970002421?auth=SA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8.xml"/><Relationship Id="rId5" Type="http://schemas.openxmlformats.org/officeDocument/2006/relationships/hyperlink" Target="https://librarysearch.uwtsd.ac.uk/permalink/44WHELF_UWTSD/1bmis16/cdi_crossref_citationtrail_10_1177_1469787417715204" TargetMode="External"/><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8.xml"/><Relationship Id="rId5" Type="http://schemas.openxmlformats.org/officeDocument/2006/relationships/hyperlink" Target="https://moodle.uwtsd.ac.uk/mod/page/view.php?id=515794" TargetMode="External"/><Relationship Id="rId4" Type="http://schemas.openxmlformats.org/officeDocument/2006/relationships/hyperlink" Target="https://theconversation.com/student-loans-would-a-graduate-tax-be-a-better-option-179253"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hyperlink" Target="https://moodle.uwtsd.ac.uk/mod/page/view.php?id=515794" TargetMode="Externa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8.xml"/><Relationship Id="rId1" Type="http://schemas.openxmlformats.org/officeDocument/2006/relationships/video" Target="https://www.youtube.com/embed/poNsBNQhfdQ?feature=oembed" TargetMode="External"/><Relationship Id="rId4" Type="http://schemas.openxmlformats.org/officeDocument/2006/relationships/hyperlink" Target="https://youtu.be/poNsBNQhfdQ?si=gnJ4VXAESOcjDorm"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s://hansard.parliament.uk/" TargetMode="Externa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hyperlink" Target="https://publications.parliament.uk/pa/cm201516/cmhansrd/chan45.pdf" TargetMode="Externa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31.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hwb.uwtsd.ac.uk/pages/needtoknow"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10.xml"/><Relationship Id="rId4" Type="http://schemas.openxmlformats.org/officeDocument/2006/relationships/hyperlink" Target="https://bristol.libguides.com/ai-and-the-library/using-the-craap-framework" TargetMode="External"/></Relationships>
</file>

<file path=ppt/slides/_rels/slide55.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hyperlink" Target="https://moodle.uwtsd.ac.uk/course/view.php?id=11455" TargetMode="External"/><Relationship Id="rId7" Type="http://schemas.openxmlformats.org/officeDocument/2006/relationships/hyperlink" Target="https://www-citethemrightonline-com.ezproxy.uwtsd.ac.uk/sourcetype?docid=b-9781350927964&amp;tocid=b-9781350927964-217&amp;st=Generative+AI" TargetMode="External"/><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openxmlformats.org/officeDocument/2006/relationships/image" Target="../media/image41.png"/><Relationship Id="rId5" Type="http://schemas.openxmlformats.org/officeDocument/2006/relationships/hyperlink" Target="https://moodle.uwtsd.ac.uk/mod/page/view.php?id=475601" TargetMode="External"/><Relationship Id="rId4" Type="http://schemas.openxmlformats.org/officeDocument/2006/relationships/hyperlink" Target="https://moodle.uwtsd.ac.uk/course/section.php?id=193465" TargetMode="Externa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moodle.uwtsd.ac.uk/mod/scorm/player.php?a=6863&amp;currentorg=articulate_rise&amp;scoid=14761&amp;sesskey=fiSHR9WZNM&amp;display=popup&amp;mode=normal" TargetMode="External"/><Relationship Id="rId2" Type="http://schemas.openxmlformats.org/officeDocument/2006/relationships/notesSlide" Target="../notesSlides/notesSlide35.xml"/><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0"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3" Type="http://schemas.openxmlformats.org/officeDocument/2006/relationships/hyperlink" Target="https://digitalservices.uwtsd.ac.uk/wp-content/uploads/2025/12/Havard-en_v1.5-V2.pdf" TargetMode="External"/><Relationship Id="rId2" Type="http://schemas.openxmlformats.org/officeDocument/2006/relationships/hyperlink" Target="https://moodle.uwtsd.ac.uk/mod/scorm/player.php?a=7376&amp;currentorg=articulate_rise&amp;scoid=16122&amp;sesskey=lmHNnrTvlS&amp;display=popup&amp;mode=normal" TargetMode="External"/><Relationship Id="rId1" Type="http://schemas.openxmlformats.org/officeDocument/2006/relationships/slideLayout" Target="../slideLayouts/slideLayout8.xml"/><Relationship Id="rId4" Type="http://schemas.openxmlformats.org/officeDocument/2006/relationships/hyperlink" Target="https://librarysearch.uwtsd.ac.uk/permalink/44WHELF_UWTSD/1vbe9ev/alma99100436002502421"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hyperlink" Target="https://librarysearch.uwtsd.ac.uk/permalink/44WHELF_UWTSD/1pbrh66/alma99100633602802421"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notesSlide" Target="../notesSlides/notesSlide37.xml"/><Relationship Id="rId1" Type="http://schemas.openxmlformats.org/officeDocument/2006/relationships/slideLayout" Target="../slideLayouts/slideLayout8.xml"/><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44.png"/></Relationships>
</file>

<file path=ppt/slides/_rels/slide6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8.xml"/><Relationship Id="rId4" Type="http://schemas.openxmlformats.org/officeDocument/2006/relationships/hyperlink" Target="https://librarysearch.uwtsd.ac.uk/permalink/44WHELF_UWTSD/11c0l68/alma99100436002502421"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moodle.uwtsd.ac.uk/mod/page/view.php?id=515793" TargetMode="External"/><Relationship Id="rId3" Type="http://schemas.openxmlformats.org/officeDocument/2006/relationships/hyperlink" Target="https://www.mybib.com/"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9.xml"/><Relationship Id="rId1" Type="http://schemas.openxmlformats.org/officeDocument/2006/relationships/slideLayout" Target="../slideLayouts/slideLayout8.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zbib.org/" TargetMode="External"/></Relationships>
</file>

<file path=ppt/slides/_rels/slide66.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hyperlink" Target="https://digitalservices.uwtsd.ac.uk/library/academic-and-infoskills/referencing-handbooks/"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40.xml"/><Relationship Id="rId1" Type="http://schemas.openxmlformats.org/officeDocument/2006/relationships/slideLayout" Target="../slideLayouts/slideLayout12.xml"/><Relationship Id="rId6" Type="http://schemas.openxmlformats.org/officeDocument/2006/relationships/hyperlink" Target="https://moodle.uwtsd.ac.uk/course/view.php?id=11455" TargetMode="External"/><Relationship Id="rId5" Type="http://schemas.openxmlformats.org/officeDocument/2006/relationships/hyperlink" Target="https://www-citethemrightonline-com.ezproxy.uwtsd.ac.uk/harvard-articles" TargetMode="External"/><Relationship Id="rId4" Type="http://schemas.openxmlformats.org/officeDocument/2006/relationships/hyperlink" Target="https://librarysearch.uwtsd.ac.uk/permalink/44WHELF_UWTSD/11c0l68/alma99100436002502421"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1.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6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1343A4-27B5-BA48-8A97-226C474D4689}"/>
              </a:ext>
            </a:extLst>
          </p:cNvPr>
          <p:cNvSpPr txBox="1"/>
          <p:nvPr/>
        </p:nvSpPr>
        <p:spPr>
          <a:xfrm>
            <a:off x="1209294" y="1333006"/>
            <a:ext cx="8108442" cy="2031325"/>
          </a:xfrm>
          <a:prstGeom prst="rect">
            <a:avLst/>
          </a:prstGeom>
          <a:noFill/>
        </p:spPr>
        <p:txBody>
          <a:bodyPr wrap="square">
            <a:spAutoFit/>
          </a:bodyPr>
          <a:lstStyle/>
          <a:p>
            <a:r>
              <a:rPr lang="en-GB" sz="5400">
                <a:solidFill>
                  <a:schemeClr val="bg1"/>
                </a:solidFill>
                <a:latin typeface="Calibri"/>
                <a:ea typeface="Calibri"/>
                <a:cs typeface="Calibri"/>
              </a:rPr>
              <a:t>The why, what &amp; how, of </a:t>
            </a:r>
            <a:br>
              <a:rPr lang="en-GB" sz="6000">
                <a:solidFill>
                  <a:schemeClr val="bg1"/>
                </a:solidFill>
                <a:latin typeface="Calibri"/>
                <a:ea typeface="Calibri"/>
                <a:cs typeface="Calibri"/>
              </a:rPr>
            </a:br>
            <a:r>
              <a:rPr lang="en-GB" sz="7200">
                <a:solidFill>
                  <a:schemeClr val="bg1"/>
                </a:solidFill>
                <a:latin typeface="Calibri"/>
                <a:ea typeface="Calibri"/>
                <a:cs typeface="Calibri"/>
              </a:rPr>
              <a:t>Harvard Referencing</a:t>
            </a:r>
            <a:endParaRPr lang="en-US" sz="7200">
              <a:solidFill>
                <a:schemeClr val="bg1"/>
              </a:solidFill>
            </a:endParaRPr>
          </a:p>
        </p:txBody>
      </p:sp>
      <p:sp>
        <p:nvSpPr>
          <p:cNvPr id="4" name="TextBox 3">
            <a:extLst>
              <a:ext uri="{FF2B5EF4-FFF2-40B4-BE49-F238E27FC236}">
                <a16:creationId xmlns:a16="http://schemas.microsoft.com/office/drawing/2014/main" id="{CFFD18D8-2250-6B64-7AAE-576BD08A8DF2}"/>
              </a:ext>
            </a:extLst>
          </p:cNvPr>
          <p:cNvSpPr txBox="1"/>
          <p:nvPr/>
        </p:nvSpPr>
        <p:spPr>
          <a:xfrm>
            <a:off x="1209294" y="4005072"/>
            <a:ext cx="4886706" cy="584775"/>
          </a:xfrm>
          <a:prstGeom prst="rect">
            <a:avLst/>
          </a:prstGeom>
          <a:noFill/>
        </p:spPr>
        <p:txBody>
          <a:bodyPr wrap="square" rtlCol="0">
            <a:spAutoFit/>
          </a:bodyPr>
          <a:lstStyle/>
          <a:p>
            <a:r>
              <a:rPr lang="en-GB" sz="3200" b="1">
                <a:solidFill>
                  <a:schemeClr val="bg1"/>
                </a:solidFill>
              </a:rPr>
              <a:t>September 2026</a:t>
            </a:r>
            <a:endParaRPr lang="en-US" sz="32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611252" y="1525382"/>
            <a:ext cx="5104949" cy="3933960"/>
          </a:xfrm>
        </p:spPr>
        <p:txBody>
          <a:bodyPr vert="horz" lIns="91440" tIns="45720" rIns="91440" bIns="45720" rtlCol="0" anchor="t">
            <a:noAutofit/>
          </a:bodyPr>
          <a:lstStyle/>
          <a:p>
            <a:pPr marL="342900" indent="-342900">
              <a:spcAft>
                <a:spcPts val="600"/>
              </a:spcAft>
            </a:pPr>
            <a:r>
              <a:rPr lang="en-US" sz="2400">
                <a:latin typeface="Calibri"/>
                <a:ea typeface="Calibri"/>
                <a:cs typeface="Calibri"/>
              </a:rPr>
              <a:t>Why we reference</a:t>
            </a:r>
          </a:p>
          <a:p>
            <a:pPr marL="342900" indent="-342900">
              <a:spcAft>
                <a:spcPts val="600"/>
              </a:spcAft>
            </a:pPr>
            <a:r>
              <a:rPr lang="en-US" sz="2400">
                <a:latin typeface="Calibri"/>
                <a:ea typeface="Calibri"/>
                <a:cs typeface="Calibri"/>
              </a:rPr>
              <a:t>What does it look like?</a:t>
            </a:r>
          </a:p>
          <a:p>
            <a:pPr marL="342900" indent="-342900">
              <a:spcAft>
                <a:spcPts val="600"/>
              </a:spcAft>
            </a:pPr>
            <a:r>
              <a:rPr lang="en-US" sz="2400">
                <a:latin typeface="Calibri"/>
                <a:ea typeface="Calibri"/>
                <a:cs typeface="Calibri"/>
              </a:rPr>
              <a:t>How to cite</a:t>
            </a:r>
          </a:p>
          <a:p>
            <a:pPr marL="342900" indent="-342900">
              <a:spcAft>
                <a:spcPts val="600"/>
              </a:spcAft>
            </a:pPr>
            <a:r>
              <a:rPr lang="en-US" sz="2400">
                <a:latin typeface="Calibri"/>
                <a:ea typeface="Calibri"/>
                <a:cs typeface="Calibri"/>
              </a:rPr>
              <a:t>How to format a full reference</a:t>
            </a:r>
          </a:p>
          <a:p>
            <a:pPr marL="342900" indent="-342900">
              <a:spcAft>
                <a:spcPts val="600"/>
              </a:spcAft>
            </a:pPr>
            <a:r>
              <a:rPr lang="en-US" sz="2400">
                <a:latin typeface="Calibri"/>
                <a:ea typeface="Calibri"/>
                <a:cs typeface="Calibri"/>
              </a:rPr>
              <a:t>Legal citations</a:t>
            </a:r>
            <a:endParaRPr lang="en-US" sz="2400" dirty="0">
              <a:latin typeface="Calibri"/>
              <a:ea typeface="Calibri"/>
              <a:cs typeface="Calibri"/>
            </a:endParaRPr>
          </a:p>
          <a:p>
            <a:pPr marL="342900" indent="-342900">
              <a:spcAft>
                <a:spcPts val="600"/>
              </a:spcAft>
            </a:pPr>
            <a:r>
              <a:rPr lang="en-US" sz="2400">
                <a:latin typeface="Calibri"/>
                <a:ea typeface="Calibri"/>
                <a:cs typeface="Calibri"/>
              </a:rPr>
              <a:t>AI</a:t>
            </a:r>
          </a:p>
          <a:p>
            <a:pPr marL="342900" indent="-342900">
              <a:spcAft>
                <a:spcPts val="600"/>
              </a:spcAft>
            </a:pPr>
            <a:r>
              <a:rPr lang="en-US" sz="2400">
                <a:latin typeface="Calibri"/>
                <a:ea typeface="Calibri"/>
                <a:cs typeface="Calibri"/>
              </a:rPr>
              <a:t>Useful resources</a:t>
            </a:r>
          </a:p>
          <a:p>
            <a:pPr marL="342900" indent="-342900">
              <a:spcAft>
                <a:spcPts val="600"/>
              </a:spcAft>
            </a:pPr>
            <a:r>
              <a:rPr lang="en-US" sz="2400">
                <a:latin typeface="Calibri"/>
                <a:ea typeface="Calibri"/>
                <a:cs typeface="Calibri"/>
              </a:rPr>
              <a:t>Contact details</a:t>
            </a: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555887" y="1711779"/>
            <a:ext cx="7202487" cy="340614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pPr marL="0" indent="0">
              <a:buNone/>
            </a:pPr>
            <a:endParaRPr lang="en-GB" sz="2400">
              <a:latin typeface="Calibri"/>
              <a:ea typeface="Calibri"/>
              <a:cs typeface="Calibri"/>
            </a:endParaRP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pPr marL="0" indent="0">
              <a:buNone/>
            </a:pPr>
            <a:endParaRPr lang="en-GB" sz="2400">
              <a:ea typeface="Calibri Light"/>
              <a:cs typeface="Calibri Light"/>
            </a:endParaRPr>
          </a:p>
        </p:txBody>
      </p:sp>
      <p:sp>
        <p:nvSpPr>
          <p:cNvPr id="5" name="TextBox 4">
            <a:extLst>
              <a:ext uri="{FF2B5EF4-FFF2-40B4-BE49-F238E27FC236}">
                <a16:creationId xmlns:a16="http://schemas.microsoft.com/office/drawing/2014/main" id="{DDD916B7-7C34-64BC-360B-048ADA506824}"/>
              </a:ext>
            </a:extLst>
          </p:cNvPr>
          <p:cNvSpPr txBox="1"/>
          <p:nvPr/>
        </p:nvSpPr>
        <p:spPr>
          <a:xfrm>
            <a:off x="7639392" y="2950680"/>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58219" y="365125"/>
            <a:ext cx="11481847" cy="848043"/>
          </a:xfrm>
        </p:spPr>
        <p:txBody>
          <a:bodyPr/>
          <a:lstStyle/>
          <a:p>
            <a:r>
              <a:rPr lang="en-GB" b="1">
                <a:latin typeface="Calibri"/>
                <a:ea typeface="Calibri"/>
                <a:cs typeface="Calibri"/>
              </a:rPr>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482794" y="1351984"/>
            <a:ext cx="11290818" cy="888773"/>
          </a:xfrm>
        </p:spPr>
        <p:txBody>
          <a:bodyPr vert="horz" lIns="91440" tIns="45720" rIns="91440" bIns="45720" rtlCol="0" anchor="t">
            <a:normAutofit/>
          </a:bodyPr>
          <a:lstStyle/>
          <a:p>
            <a:pPr marL="0" indent="0">
              <a:buNone/>
            </a:pPr>
            <a:r>
              <a:rPr lang="en-GB" sz="2400">
                <a:latin typeface="Calibri"/>
                <a:ea typeface="Calibri"/>
                <a:cs typeface="Calibri"/>
              </a:rPr>
              <a:t>You should already have a basic understanding of referencing and its importance if you have completed the following </a:t>
            </a:r>
            <a:r>
              <a:rPr lang="en-GB" sz="2400">
                <a:latin typeface="Calibri"/>
                <a:ea typeface="Calibri"/>
                <a:cs typeface="Calibri"/>
                <a:hlinkClick r:id="rId3"/>
              </a:rPr>
              <a:t>Library Infoskills </a:t>
            </a:r>
            <a:r>
              <a:rPr lang="en-GB" sz="2400">
                <a:latin typeface="Calibri"/>
                <a:ea typeface="Calibri"/>
                <a:cs typeface="Calibri"/>
              </a:rPr>
              <a:t>Units on Moodle:</a:t>
            </a:r>
            <a:endParaRPr lang="en-GB" sz="2400">
              <a:latin typeface="Calibri" panose="020F0502020204030204" pitchFamily="34" charset="0"/>
              <a:ea typeface="Calibri"/>
              <a:cs typeface="Calibri" panose="020F0502020204030204" pitchFamily="34" charset="0"/>
            </a:endParaRPr>
          </a:p>
          <a:p>
            <a:pPr marL="457200" lvl="1">
              <a:buNone/>
            </a:pPr>
            <a:endParaRPr lang="en-GB">
              <a:ea typeface="Calibri Light"/>
              <a:cs typeface="Calibri Light"/>
            </a:endParaRPr>
          </a:p>
          <a:p>
            <a:pPr marL="457200" lvl="1">
              <a:buNone/>
            </a:pPr>
            <a:endParaRPr lang="en-GB">
              <a:ea typeface="Calibri Light"/>
              <a:cs typeface="Calibri Light"/>
            </a:endParaRPr>
          </a:p>
          <a:p>
            <a:pPr marL="457200" lvl="1">
              <a:buNone/>
            </a:pPr>
            <a:endParaRPr lang="en-GB">
              <a:ea typeface="Calibri Light"/>
              <a:cs typeface="Calibri Light"/>
            </a:endParaRPr>
          </a:p>
          <a:p>
            <a:pPr marL="457200" lvl="1" indent="0">
              <a:buNone/>
            </a:pPr>
            <a:endParaRPr lang="en-GB" sz="2400">
              <a:latin typeface="Calibri"/>
              <a:ea typeface="Calibri"/>
              <a:cs typeface="Calibri"/>
            </a:endParaRPr>
          </a:p>
        </p:txBody>
      </p:sp>
      <p:sp>
        <p:nvSpPr>
          <p:cNvPr id="4" name="TextBox 3">
            <a:extLst>
              <a:ext uri="{FF2B5EF4-FFF2-40B4-BE49-F238E27FC236}">
                <a16:creationId xmlns:a16="http://schemas.microsoft.com/office/drawing/2014/main" id="{1014311C-51CC-3770-E02B-53E05362E0B3}"/>
              </a:ext>
            </a:extLst>
          </p:cNvPr>
          <p:cNvSpPr txBox="1"/>
          <p:nvPr/>
        </p:nvSpPr>
        <p:spPr>
          <a:xfrm>
            <a:off x="6746154" y="2503990"/>
            <a:ext cx="3846710"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a:solidFill>
                  <a:schemeClr val="bg1"/>
                </a:solidFill>
                <a:latin typeface="Calibri "/>
                <a:hlinkClick r:id="rId4">
                  <a:extLst>
                    <a:ext uri="{A12FA001-AC4F-418D-AE19-62706E023703}">
                      <ahyp:hlinkClr xmlns:ahyp="http://schemas.microsoft.com/office/drawing/2018/hyperlinkcolor" val="tx"/>
                    </a:ext>
                  </a:extLst>
                </a:hlinkClick>
              </a:rPr>
              <a:t>Referencing: The Basics </a:t>
            </a:r>
            <a:endParaRPr lang="en-US" sz="2400" b="1">
              <a:solidFill>
                <a:schemeClr val="bg1"/>
              </a:solidFill>
              <a:latin typeface="Calibri "/>
            </a:endParaRPr>
          </a:p>
        </p:txBody>
      </p:sp>
      <p:sp>
        <p:nvSpPr>
          <p:cNvPr id="5" name="TextBox 4">
            <a:extLst>
              <a:ext uri="{FF2B5EF4-FFF2-40B4-BE49-F238E27FC236}">
                <a16:creationId xmlns:a16="http://schemas.microsoft.com/office/drawing/2014/main" id="{32943B52-3118-C30A-2569-25E7882CB0F2}"/>
              </a:ext>
            </a:extLst>
          </p:cNvPr>
          <p:cNvSpPr txBox="1"/>
          <p:nvPr/>
        </p:nvSpPr>
        <p:spPr>
          <a:xfrm>
            <a:off x="1153112" y="2503991"/>
            <a:ext cx="434450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a:solidFill>
                  <a:schemeClr val="bg1"/>
                </a:solidFill>
                <a:latin typeface="Calibri "/>
                <a:hlinkClick r:id="rId5">
                  <a:extLst>
                    <a:ext uri="{A12FA001-AC4F-418D-AE19-62706E023703}">
                      <ahyp:hlinkClr xmlns:ahyp="http://schemas.microsoft.com/office/drawing/2018/hyperlinkcolor" val="tx"/>
                    </a:ext>
                  </a:extLst>
                </a:hlinkClick>
              </a:rPr>
              <a:t>Academic Integrity &amp; Plagiarism</a:t>
            </a:r>
            <a:endParaRPr lang="en-US" sz="2400" b="1">
              <a:solidFill>
                <a:schemeClr val="bg1"/>
              </a:solidFill>
              <a:latin typeface="Calibri "/>
            </a:endParaRPr>
          </a:p>
        </p:txBody>
      </p:sp>
      <p:sp>
        <p:nvSpPr>
          <p:cNvPr id="7" name="TextBox 6">
            <a:extLst>
              <a:ext uri="{FF2B5EF4-FFF2-40B4-BE49-F238E27FC236}">
                <a16:creationId xmlns:a16="http://schemas.microsoft.com/office/drawing/2014/main" id="{9F8534EB-F98B-2032-1BD8-A7FF97C6C164}"/>
              </a:ext>
            </a:extLst>
          </p:cNvPr>
          <p:cNvSpPr txBox="1"/>
          <p:nvPr/>
        </p:nvSpPr>
        <p:spPr>
          <a:xfrm>
            <a:off x="482794" y="3268348"/>
            <a:ext cx="10992338" cy="2400657"/>
          </a:xfrm>
          <a:prstGeom prst="rect">
            <a:avLst/>
          </a:prstGeom>
          <a:noFill/>
        </p:spPr>
        <p:txBody>
          <a:bodyPr wrap="square">
            <a:spAutoFit/>
          </a:bodyPr>
          <a:lstStyle/>
          <a:p>
            <a:pPr>
              <a:buFont typeface="Arial" panose="020B0604020202020204" pitchFamily="34" charset="0"/>
              <a:buChar char="•"/>
            </a:pPr>
            <a:r>
              <a:rPr lang="en-GB" sz="2400">
                <a:latin typeface="Calibri"/>
                <a:ea typeface="Calibri"/>
                <a:cs typeface="Calibri"/>
              </a:rPr>
              <a:t> It is strongly advised you complete both these units (if you have not done so already) to help you develop the academic skills required in:</a:t>
            </a:r>
          </a:p>
          <a:p>
            <a:pPr marL="0" indent="0">
              <a:buNone/>
            </a:pPr>
            <a:endParaRPr lang="en-GB" sz="2800">
              <a:latin typeface="Calibri"/>
              <a:ea typeface="Calibri"/>
              <a:cs typeface="Calibri"/>
            </a:endParaRPr>
          </a:p>
          <a:p>
            <a:pPr lvl="2"/>
            <a:r>
              <a:rPr lang="en-GB" sz="2600">
                <a:latin typeface="Calibri"/>
                <a:ea typeface="Calibri"/>
                <a:cs typeface="Calibri"/>
              </a:rPr>
              <a:t> </a:t>
            </a:r>
            <a:r>
              <a:rPr lang="en-GB" sz="2400">
                <a:latin typeface="Calibri"/>
                <a:ea typeface="Calibri"/>
                <a:cs typeface="Calibri"/>
              </a:rPr>
              <a:t>Identifying sources </a:t>
            </a:r>
          </a:p>
          <a:p>
            <a:pPr marL="914400" lvl="2" indent="0">
              <a:buNone/>
            </a:pPr>
            <a:endParaRPr lang="en-GB" sz="2400">
              <a:latin typeface="Calibri"/>
              <a:ea typeface="Calibri"/>
              <a:cs typeface="Calibri"/>
            </a:endParaRPr>
          </a:p>
          <a:p>
            <a:pPr lvl="2"/>
            <a:r>
              <a:rPr lang="en-GB" sz="2400">
                <a:latin typeface="Calibri"/>
                <a:ea typeface="Calibri"/>
                <a:cs typeface="Calibri"/>
              </a:rPr>
              <a:t>Referencing correctly.</a:t>
            </a:r>
          </a:p>
        </p:txBody>
      </p:sp>
    </p:spTree>
    <p:extLst>
      <p:ext uri="{BB962C8B-B14F-4D97-AF65-F5344CB8AC3E}">
        <p14:creationId xmlns:p14="http://schemas.microsoft.com/office/powerpoint/2010/main" val="102503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4EDF-52C9-3FF2-662F-BEDAC3D2BF44}"/>
              </a:ext>
            </a:extLst>
          </p:cNvPr>
          <p:cNvSpPr>
            <a:spLocks noGrp="1"/>
          </p:cNvSpPr>
          <p:nvPr>
            <p:ph type="title"/>
          </p:nvPr>
        </p:nvSpPr>
        <p:spPr>
          <a:xfrm>
            <a:off x="358219" y="365125"/>
            <a:ext cx="11522487" cy="655003"/>
          </a:xfrm>
        </p:spPr>
        <p:txBody>
          <a:bodyPr>
            <a:normAutofit fontScale="90000"/>
          </a:bodyPr>
          <a:lstStyle/>
          <a:p>
            <a:r>
              <a:rPr lang="en-GB" b="1">
                <a:latin typeface="Calibri"/>
                <a:ea typeface="Calibri"/>
                <a:cs typeface="Calibri"/>
              </a:rPr>
              <a:t>Re-cap: Why must we reference?</a:t>
            </a:r>
            <a:endParaRPr lang="en-US" b="1">
              <a:latin typeface="Calibri"/>
              <a:ea typeface="Calibri"/>
              <a:cs typeface="Calibri"/>
            </a:endParaRPr>
          </a:p>
        </p:txBody>
      </p:sp>
      <p:pic>
        <p:nvPicPr>
          <p:cNvPr id="5" name="Content Placeholder 4" descr="Badge Tick with solid fill">
            <a:extLst>
              <a:ext uri="{FF2B5EF4-FFF2-40B4-BE49-F238E27FC236}">
                <a16:creationId xmlns:a16="http://schemas.microsoft.com/office/drawing/2014/main" id="{EA74CFD2-33D3-D518-BCEA-8A369148FE05}"/>
              </a:ext>
            </a:extLst>
          </p:cNvPr>
          <p:cNvPicPr>
            <a:picLocks noGrp="1" noChangeAspect="1"/>
          </p:cNvPicPr>
          <p:nvPr>
            <p:ph sz="quarter" idx="10"/>
          </p:nvPr>
        </p:nvPicPr>
        <p:blipFill>
          <a:blip>
            <a:extLst>
              <a:ext uri="{96DAC541-7B7A-43D3-8B79-37D633B846F1}">
                <asvg:svgBlip xmlns:asvg="http://schemas.microsoft.com/office/drawing/2016/SVG/main" r:embed="rId3"/>
              </a:ext>
            </a:extLst>
          </a:blip>
          <a:stretch>
            <a:fillRect/>
          </a:stretch>
        </p:blipFill>
        <p:spPr>
          <a:xfrm>
            <a:off x="852489" y="1119794"/>
            <a:ext cx="1347788" cy="1388428"/>
          </a:xfrm>
        </p:spPr>
      </p:pic>
      <p:pic>
        <p:nvPicPr>
          <p:cNvPr id="7" name="Graphic 6" descr="Body builder with solid fill">
            <a:extLst>
              <a:ext uri="{FF2B5EF4-FFF2-40B4-BE49-F238E27FC236}">
                <a16:creationId xmlns:a16="http://schemas.microsoft.com/office/drawing/2014/main" id="{7CA72149-4A2D-F27A-C4C1-A897981BBB7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51068" y="3509795"/>
            <a:ext cx="1191694" cy="1232334"/>
          </a:xfrm>
          <a:prstGeom prst="rect">
            <a:avLst/>
          </a:prstGeom>
        </p:spPr>
      </p:pic>
      <p:pic>
        <p:nvPicPr>
          <p:cNvPr id="9" name="Graphic 8" descr="Clapping hands with solid fill">
            <a:extLst>
              <a:ext uri="{FF2B5EF4-FFF2-40B4-BE49-F238E27FC236}">
                <a16:creationId xmlns:a16="http://schemas.microsoft.com/office/drawing/2014/main" id="{4CD1059D-2DE1-14BC-DEFA-BF3241D5565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07774" y="1233754"/>
            <a:ext cx="1165255" cy="1165255"/>
          </a:xfrm>
          <a:prstGeom prst="rect">
            <a:avLst/>
          </a:prstGeom>
        </p:spPr>
      </p:pic>
      <p:pic>
        <p:nvPicPr>
          <p:cNvPr id="15" name="Graphic 14" descr="Head with gears with solid fill">
            <a:extLst>
              <a:ext uri="{FF2B5EF4-FFF2-40B4-BE49-F238E27FC236}">
                <a16:creationId xmlns:a16="http://schemas.microsoft.com/office/drawing/2014/main" id="{E56872F0-38FF-D7A1-6157-6FF5EAE4767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19593" y="3509795"/>
            <a:ext cx="1201853" cy="1232333"/>
          </a:xfrm>
          <a:prstGeom prst="rect">
            <a:avLst/>
          </a:prstGeom>
        </p:spPr>
      </p:pic>
      <p:pic>
        <p:nvPicPr>
          <p:cNvPr id="17" name="Graphic 16" descr="Storytelling with solid fill">
            <a:extLst>
              <a:ext uri="{FF2B5EF4-FFF2-40B4-BE49-F238E27FC236}">
                <a16:creationId xmlns:a16="http://schemas.microsoft.com/office/drawing/2014/main" id="{87D1DFF9-0930-918D-17B0-F1C651F8614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36876" y="1318288"/>
            <a:ext cx="1059208" cy="1089688"/>
          </a:xfrm>
          <a:prstGeom prst="rect">
            <a:avLst/>
          </a:prstGeom>
        </p:spPr>
      </p:pic>
      <p:pic>
        <p:nvPicPr>
          <p:cNvPr id="19" name="Graphic 18" descr="Warning with solid fill">
            <a:extLst>
              <a:ext uri="{FF2B5EF4-FFF2-40B4-BE49-F238E27FC236}">
                <a16:creationId xmlns:a16="http://schemas.microsoft.com/office/drawing/2014/main" id="{6698389C-6750-FD2F-5EFF-D4AAEDDC554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261833" y="3540275"/>
            <a:ext cx="1201447" cy="1201447"/>
          </a:xfrm>
          <a:prstGeom prst="rect">
            <a:avLst/>
          </a:prstGeom>
        </p:spPr>
      </p:pic>
      <p:sp>
        <p:nvSpPr>
          <p:cNvPr id="21" name="TextBox 20">
            <a:extLst>
              <a:ext uri="{FF2B5EF4-FFF2-40B4-BE49-F238E27FC236}">
                <a16:creationId xmlns:a16="http://schemas.microsoft.com/office/drawing/2014/main" id="{A83ECEDA-D2AB-6EA3-1E0C-4CBC1F93BE2A}"/>
              </a:ext>
            </a:extLst>
          </p:cNvPr>
          <p:cNvSpPr txBox="1"/>
          <p:nvPr/>
        </p:nvSpPr>
        <p:spPr>
          <a:xfrm>
            <a:off x="356967" y="2422435"/>
            <a:ext cx="2992124" cy="923330"/>
          </a:xfrm>
          <a:prstGeom prst="rect">
            <a:avLst/>
          </a:prstGeom>
          <a:noFill/>
        </p:spPr>
        <p:txBody>
          <a:bodyPr wrap="square" lIns="91440" tIns="45720" rIns="91440" bIns="45720" rtlCol="0" anchor="t">
            <a:spAutoFit/>
          </a:bodyPr>
          <a:lstStyle/>
          <a:p>
            <a:r>
              <a:rPr lang="en-GB">
                <a:latin typeface="Calibri "/>
              </a:rPr>
              <a:t>The accepted standard of research; a reference list helps identify academic work.</a:t>
            </a:r>
            <a:endParaRPr lang="en-US">
              <a:latin typeface="Calibri "/>
            </a:endParaRPr>
          </a:p>
        </p:txBody>
      </p:sp>
      <p:sp>
        <p:nvSpPr>
          <p:cNvPr id="24" name="TextBox 23">
            <a:extLst>
              <a:ext uri="{FF2B5EF4-FFF2-40B4-BE49-F238E27FC236}">
                <a16:creationId xmlns:a16="http://schemas.microsoft.com/office/drawing/2014/main" id="{CF8C7CF8-7838-482C-7CC5-16FAE634FAF4}"/>
              </a:ext>
            </a:extLst>
          </p:cNvPr>
          <p:cNvSpPr txBox="1"/>
          <p:nvPr/>
        </p:nvSpPr>
        <p:spPr>
          <a:xfrm>
            <a:off x="2548225" y="4705040"/>
            <a:ext cx="2746920" cy="646331"/>
          </a:xfrm>
          <a:prstGeom prst="rect">
            <a:avLst/>
          </a:prstGeom>
          <a:noFill/>
        </p:spPr>
        <p:txBody>
          <a:bodyPr wrap="square" rtlCol="0">
            <a:spAutoFit/>
          </a:bodyPr>
          <a:lstStyle/>
          <a:p>
            <a:r>
              <a:rPr lang="en-GB">
                <a:latin typeface="Calibri "/>
              </a:rPr>
              <a:t>Strengthens and gives credibility to our writing.</a:t>
            </a:r>
          </a:p>
        </p:txBody>
      </p:sp>
      <p:sp>
        <p:nvSpPr>
          <p:cNvPr id="33" name="TextBox 32">
            <a:extLst>
              <a:ext uri="{FF2B5EF4-FFF2-40B4-BE49-F238E27FC236}">
                <a16:creationId xmlns:a16="http://schemas.microsoft.com/office/drawing/2014/main" id="{2FFA45EF-6B7A-7365-E71B-C93E218BE183}"/>
              </a:ext>
            </a:extLst>
          </p:cNvPr>
          <p:cNvSpPr txBox="1"/>
          <p:nvPr/>
        </p:nvSpPr>
        <p:spPr>
          <a:xfrm>
            <a:off x="4118272" y="2509576"/>
            <a:ext cx="2992124" cy="646331"/>
          </a:xfrm>
          <a:prstGeom prst="rect">
            <a:avLst/>
          </a:prstGeom>
          <a:noFill/>
        </p:spPr>
        <p:txBody>
          <a:bodyPr wrap="square" rtlCol="0">
            <a:spAutoFit/>
          </a:bodyPr>
          <a:lstStyle/>
          <a:p>
            <a:r>
              <a:rPr lang="en-GB">
                <a:latin typeface="Calibri "/>
              </a:rPr>
              <a:t>Must credit those whose work we are using.</a:t>
            </a:r>
            <a:endParaRPr lang="en-US">
              <a:latin typeface="Calibri "/>
            </a:endParaRPr>
          </a:p>
        </p:txBody>
      </p:sp>
      <p:sp>
        <p:nvSpPr>
          <p:cNvPr id="35" name="TextBox 34">
            <a:extLst>
              <a:ext uri="{FF2B5EF4-FFF2-40B4-BE49-F238E27FC236}">
                <a16:creationId xmlns:a16="http://schemas.microsoft.com/office/drawing/2014/main" id="{569948EA-9357-7E9C-E13A-B149E7A4F939}"/>
              </a:ext>
            </a:extLst>
          </p:cNvPr>
          <p:cNvSpPr txBox="1"/>
          <p:nvPr/>
        </p:nvSpPr>
        <p:spPr>
          <a:xfrm>
            <a:off x="6096000" y="4705369"/>
            <a:ext cx="2913366" cy="923330"/>
          </a:xfrm>
          <a:prstGeom prst="rect">
            <a:avLst/>
          </a:prstGeom>
          <a:noFill/>
        </p:spPr>
        <p:txBody>
          <a:bodyPr wrap="square" rtlCol="0">
            <a:spAutoFit/>
          </a:bodyPr>
          <a:lstStyle/>
          <a:p>
            <a:r>
              <a:rPr lang="en-GB">
                <a:latin typeface="Calibri "/>
              </a:rPr>
              <a:t>Highlights to reader which ideas are ours and which come from our reading.</a:t>
            </a:r>
            <a:endParaRPr lang="en-US">
              <a:latin typeface="Calibri "/>
            </a:endParaRPr>
          </a:p>
        </p:txBody>
      </p:sp>
      <p:sp>
        <p:nvSpPr>
          <p:cNvPr id="37" name="TextBox 36">
            <a:extLst>
              <a:ext uri="{FF2B5EF4-FFF2-40B4-BE49-F238E27FC236}">
                <a16:creationId xmlns:a16="http://schemas.microsoft.com/office/drawing/2014/main" id="{0234E1AD-2A42-8B12-382C-688F46C4B9FA}"/>
              </a:ext>
            </a:extLst>
          </p:cNvPr>
          <p:cNvSpPr txBox="1"/>
          <p:nvPr/>
        </p:nvSpPr>
        <p:spPr>
          <a:xfrm>
            <a:off x="8090777" y="2509576"/>
            <a:ext cx="3602378" cy="923330"/>
          </a:xfrm>
          <a:prstGeom prst="rect">
            <a:avLst/>
          </a:prstGeom>
          <a:noFill/>
        </p:spPr>
        <p:txBody>
          <a:bodyPr wrap="square" lIns="91440" tIns="45720" rIns="91440" bIns="45720" rtlCol="0" anchor="t">
            <a:spAutoFit/>
          </a:bodyPr>
          <a:lstStyle/>
          <a:p>
            <a:r>
              <a:rPr lang="en-GB">
                <a:latin typeface="Calibri "/>
              </a:rPr>
              <a:t>Show our breadth of reading &amp; understanding: not rely on 1 or 2 sources.</a:t>
            </a:r>
            <a:endParaRPr lang="en-US">
              <a:latin typeface="Calibri "/>
            </a:endParaRPr>
          </a:p>
        </p:txBody>
      </p:sp>
      <p:sp>
        <p:nvSpPr>
          <p:cNvPr id="39" name="TextBox 38">
            <a:extLst>
              <a:ext uri="{FF2B5EF4-FFF2-40B4-BE49-F238E27FC236}">
                <a16:creationId xmlns:a16="http://schemas.microsoft.com/office/drawing/2014/main" id="{225FB7AF-70EB-1745-8B99-1F9CFB808106}"/>
              </a:ext>
            </a:extLst>
          </p:cNvPr>
          <p:cNvSpPr txBox="1"/>
          <p:nvPr/>
        </p:nvSpPr>
        <p:spPr>
          <a:xfrm>
            <a:off x="9892145" y="4788346"/>
            <a:ext cx="1755978" cy="369332"/>
          </a:xfrm>
          <a:prstGeom prst="rect">
            <a:avLst/>
          </a:prstGeom>
          <a:noFill/>
        </p:spPr>
        <p:txBody>
          <a:bodyPr wrap="square" lIns="91440" tIns="45720" rIns="91440" bIns="45720" rtlCol="0" anchor="t">
            <a:spAutoFit/>
          </a:bodyPr>
          <a:lstStyle/>
          <a:p>
            <a:r>
              <a:rPr lang="en-GB">
                <a:latin typeface="Calibri "/>
              </a:rPr>
              <a:t>Avoid plagiarism</a:t>
            </a:r>
            <a:endParaRPr lang="en-US">
              <a:latin typeface="Calibri "/>
            </a:endParaRPr>
          </a:p>
        </p:txBody>
      </p:sp>
    </p:spTree>
    <p:extLst>
      <p:ext uri="{BB962C8B-B14F-4D97-AF65-F5344CB8AC3E}">
        <p14:creationId xmlns:p14="http://schemas.microsoft.com/office/powerpoint/2010/main" val="20254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p:bldP spid="33" grpId="0"/>
      <p:bldP spid="35" grpId="0"/>
      <p:bldP spid="37" grpId="0"/>
      <p:bldP spid="3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46362-57E4-BD9F-0F78-58342298A191}"/>
              </a:ext>
            </a:extLst>
          </p:cNvPr>
          <p:cNvSpPr>
            <a:spLocks noGrp="1"/>
          </p:cNvSpPr>
          <p:nvPr>
            <p:ph type="title"/>
          </p:nvPr>
        </p:nvSpPr>
        <p:spPr>
          <a:xfrm>
            <a:off x="358219" y="365125"/>
            <a:ext cx="11481847" cy="668147"/>
          </a:xfrm>
        </p:spPr>
        <p:txBody>
          <a:bodyPr>
            <a:normAutofit fontScale="90000"/>
          </a:bodyPr>
          <a:lstStyle/>
          <a:p>
            <a:r>
              <a:rPr lang="en-GB" b="1">
                <a:latin typeface="+mn-lt"/>
              </a:rPr>
              <a:t>Referencing process in 5 simple steps…</a:t>
            </a:r>
            <a:endParaRPr lang="en-US" b="1">
              <a:latin typeface="+mn-lt"/>
            </a:endParaRPr>
          </a:p>
        </p:txBody>
      </p:sp>
      <p:graphicFrame>
        <p:nvGraphicFramePr>
          <p:cNvPr id="4" name="Content Placeholder 3">
            <a:extLst>
              <a:ext uri="{FF2B5EF4-FFF2-40B4-BE49-F238E27FC236}">
                <a16:creationId xmlns:a16="http://schemas.microsoft.com/office/drawing/2014/main" id="{5A3080EC-24C5-3856-B4FC-FD313B754391}"/>
              </a:ext>
            </a:extLst>
          </p:cNvPr>
          <p:cNvGraphicFramePr>
            <a:graphicFrameLocks noGrp="1"/>
          </p:cNvGraphicFramePr>
          <p:nvPr>
            <p:ph sz="quarter" idx="10"/>
            <p:extLst>
              <p:ext uri="{D42A27DB-BD31-4B8C-83A1-F6EECF244321}">
                <p14:modId xmlns:p14="http://schemas.microsoft.com/office/powerpoint/2010/main" val="1349188322"/>
              </p:ext>
            </p:extLst>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098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402845" y="328354"/>
            <a:ext cx="11481847" cy="546400"/>
          </a:xfrm>
        </p:spPr>
        <p:txBody>
          <a:bodyPr>
            <a:normAutofit fontScale="90000"/>
          </a:bodyPr>
          <a:lstStyle/>
          <a:p>
            <a:r>
              <a:rPr lang="en-GB" b="1">
                <a:latin typeface="+mn-lt"/>
              </a:rPr>
              <a:t>Citing information in your work</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379563" y="2286316"/>
            <a:ext cx="7829271" cy="3290288"/>
          </a:xfrm>
        </p:spPr>
        <p:txBody>
          <a:bodyPr vert="horz" lIns="91440" tIns="45720" rIns="91440" bIns="45720" rtlCol="0" anchor="t">
            <a:normAutofit/>
          </a:bodyPr>
          <a:lstStyle/>
          <a:p>
            <a:pPr marL="514350" indent="-514350">
              <a:buFont typeface="+mj-lt"/>
              <a:buAutoNum type="arabicPeriod"/>
            </a:pPr>
            <a:r>
              <a:rPr lang="en-GB" sz="2400" b="1">
                <a:solidFill>
                  <a:schemeClr val="accent2"/>
                </a:solidFill>
                <a:latin typeface="Calibri"/>
                <a:cs typeface="Calibri"/>
              </a:rPr>
              <a:t>The in-text citation:  </a:t>
            </a:r>
            <a:r>
              <a:rPr lang="en-GB" sz="2400">
                <a:latin typeface="Calibri"/>
                <a:cs typeface="Calibri"/>
              </a:rPr>
              <a:t>A brief acknowledgement of your source in the body of your work.</a:t>
            </a:r>
          </a:p>
          <a:p>
            <a:pPr marL="514350" indent="-514350">
              <a:buFont typeface="+mj-lt"/>
              <a:buAutoNum type="arabicPeriod"/>
            </a:pPr>
            <a:endParaRPr lang="en-GB" sz="2400">
              <a:latin typeface="Calibri" panose="020F0502020204030204" pitchFamily="34" charset="0"/>
              <a:cs typeface="Calibri" panose="020F0502020204030204" pitchFamily="34" charset="0"/>
            </a:endParaRPr>
          </a:p>
          <a:p>
            <a:pPr marL="514350" indent="-514350">
              <a:buFont typeface="+mj-lt"/>
              <a:buAutoNum type="arabicPeriod"/>
            </a:pPr>
            <a:endParaRPr lang="en-GB" sz="2400">
              <a:latin typeface="Calibri" panose="020F0502020204030204" pitchFamily="34" charset="0"/>
              <a:cs typeface="Calibri" panose="020F0502020204030204" pitchFamily="34" charset="0"/>
            </a:endParaRPr>
          </a:p>
          <a:p>
            <a:pPr marL="514350" indent="-514350">
              <a:buFont typeface="+mj-lt"/>
              <a:buAutoNum type="arabicPeriod"/>
            </a:pPr>
            <a:r>
              <a:rPr lang="en-GB" sz="2400" b="1">
                <a:solidFill>
                  <a:schemeClr val="accent2"/>
                </a:solidFill>
                <a:latin typeface="Calibri"/>
                <a:cs typeface="Calibri"/>
              </a:rPr>
              <a:t>The reference list: </a:t>
            </a:r>
            <a:r>
              <a:rPr lang="en-GB" sz="240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08834" y="1862165"/>
            <a:ext cx="3675858" cy="3133669"/>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993524" y="5352696"/>
            <a:ext cx="3028619" cy="230832"/>
          </a:xfrm>
          <a:prstGeom prst="rect">
            <a:avLst/>
          </a:prstGeom>
          <a:noFill/>
        </p:spPr>
        <p:txBody>
          <a:bodyPr wrap="square" rtlCol="0">
            <a:spAutoFit/>
          </a:bodyPr>
          <a:lstStyle/>
          <a:p>
            <a:r>
              <a:rPr lang="en-US" sz="900">
                <a:hlinkClick r:id="rId4" tooltip="https://freepngimg.com/png/735-orange-png-image-download"/>
              </a:rPr>
              <a:t>This Photo</a:t>
            </a:r>
            <a:r>
              <a:rPr lang="en-US" sz="900"/>
              <a:t> by Unknown Author is licensed under </a:t>
            </a:r>
            <a:r>
              <a:rPr lang="en-US" sz="900">
                <a:hlinkClick r:id="rId5" tooltip="https://creativecommons.org/licenses/by-nc/3.0/"/>
              </a:rPr>
              <a:t>CC BY-NC</a:t>
            </a:r>
            <a:endParaRPr lang="en-US" sz="900"/>
          </a:p>
        </p:txBody>
      </p:sp>
      <p:sp>
        <p:nvSpPr>
          <p:cNvPr id="4" name="TextBox 3">
            <a:extLst>
              <a:ext uri="{FF2B5EF4-FFF2-40B4-BE49-F238E27FC236}">
                <a16:creationId xmlns:a16="http://schemas.microsoft.com/office/drawing/2014/main" id="{5DDA975C-B227-615A-A316-6DD4489D5104}"/>
              </a:ext>
            </a:extLst>
          </p:cNvPr>
          <p:cNvSpPr txBox="1"/>
          <p:nvPr/>
        </p:nvSpPr>
        <p:spPr>
          <a:xfrm>
            <a:off x="8642729" y="980370"/>
            <a:ext cx="3241963"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2000" b="1">
              <a:solidFill>
                <a:schemeClr val="bg1"/>
              </a:solidFill>
              <a:latin typeface="Calibri "/>
            </a:endParaRPr>
          </a:p>
        </p:txBody>
      </p:sp>
    </p:spTree>
    <p:extLst>
      <p:ext uri="{BB962C8B-B14F-4D97-AF65-F5344CB8AC3E}">
        <p14:creationId xmlns:p14="http://schemas.microsoft.com/office/powerpoint/2010/main" val="167320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5"/>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97480" y="1813995"/>
            <a:ext cx="943716"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chemeClr val="accent2"/>
            </a:solidFill>
          </a:ln>
        </p:spPr>
        <p:txBody>
          <a:bodyPr wrap="square" lIns="91440" tIns="45720" rIns="91440" bIns="45720" rtlCol="0" anchor="t">
            <a:spAutoFit/>
          </a:bodyPr>
          <a:lstStyle/>
          <a:p>
            <a:pPr marL="342900" indent="-342900">
              <a:buFont typeface="+mj-lt"/>
              <a:buAutoNum type="arabicPeriod"/>
            </a:pPr>
            <a:r>
              <a:rPr lang="en-GB" sz="240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latin typeface="Calibri"/>
              </a:rPr>
              <a:t>Harvard uses the </a:t>
            </a:r>
            <a:r>
              <a:rPr lang="en-GB" sz="2800" b="1" baseline="0">
                <a:latin typeface="Calibri"/>
              </a:rPr>
              <a:t>author - date </a:t>
            </a:r>
            <a:r>
              <a:rPr lang="en-GB" sz="2800" baseline="0">
                <a:latin typeface="Calibri"/>
              </a:rPr>
              <a:t>format in the in-text citation.</a:t>
            </a:r>
            <a:r>
              <a:rPr sz="2800">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832779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2. Full reference list</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5"/>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9317879" y="4008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890670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662781"/>
          </a:xfrm>
        </p:spPr>
        <p:txBody>
          <a:bodyPr anchor="ctr">
            <a:normAutofit fontScale="90000"/>
          </a:bodyPr>
          <a:lstStyle/>
          <a:p>
            <a:r>
              <a:rPr lang="en-GB">
                <a:latin typeface="+mn-lt"/>
                <a:cs typeface="Calibri Light"/>
              </a:rPr>
              <a:t>Integrating sources into your work</a:t>
            </a:r>
            <a:endParaRPr lang="en-GB">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a:latin typeface="Calibri" panose="020F0502020204030204" pitchFamily="34" charset="0"/>
                <a:ea typeface="Calibri" panose="020F0502020204030204" pitchFamily="34" charset="0"/>
                <a:cs typeface="Calibri" panose="020F0502020204030204" pitchFamily="34" charset="0"/>
              </a:rPr>
              <a:t>when</a:t>
            </a:r>
            <a:r>
              <a:rPr lang="en-US" sz="240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Forms part of your </a:t>
            </a:r>
            <a:r>
              <a:rPr lang="en-US" sz="2400" b="1">
                <a:latin typeface="Calibri" panose="020F0502020204030204" pitchFamily="34" charset="0"/>
                <a:ea typeface="Calibri" panose="020F0502020204030204" pitchFamily="34" charset="0"/>
                <a:cs typeface="Calibri" panose="020F0502020204030204" pitchFamily="34" charset="0"/>
              </a:rPr>
              <a:t>word count,</a:t>
            </a:r>
            <a:r>
              <a:rPr lang="en-US" sz="240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Allows you to </a:t>
            </a:r>
            <a:r>
              <a:rPr lang="en-US" sz="2400" b="1">
                <a:latin typeface="Calibri" panose="020F0502020204030204" pitchFamily="34" charset="0"/>
                <a:ea typeface="Calibri" panose="020F0502020204030204" pitchFamily="34" charset="0"/>
                <a:cs typeface="Calibri" panose="020F0502020204030204" pitchFamily="34" charset="0"/>
              </a:rPr>
              <a:t>acknowledge and discuss </a:t>
            </a:r>
            <a:r>
              <a:rPr lang="en-US" sz="2400">
                <a:latin typeface="Calibri" panose="020F0502020204030204" pitchFamily="34" charset="0"/>
                <a:ea typeface="Calibri" panose="020F0502020204030204" pitchFamily="34" charset="0"/>
                <a:cs typeface="Calibri" panose="020F0502020204030204" pitchFamily="34" charset="0"/>
              </a:rPr>
              <a:t>their work in your text, by </a:t>
            </a:r>
            <a:r>
              <a:rPr lang="en-US" sz="240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07137" y="1027906"/>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717745"/>
          </a:xfrm>
        </p:spPr>
        <p:txBody>
          <a:bodyPr>
            <a:normAutofit/>
          </a:bodyPr>
          <a:lstStyle/>
          <a:p>
            <a:r>
              <a:rPr lang="en-GB" b="1">
                <a:latin typeface="+mn-lt"/>
              </a:rPr>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58219" y="1690688"/>
            <a:ext cx="9287636" cy="898763"/>
          </a:xfrm>
        </p:spPr>
        <p:txBody>
          <a:bodyPr vert="horz" lIns="91440" tIns="45720" rIns="91440" bIns="45720" rtlCol="0" anchor="t">
            <a:normAutofit/>
          </a:bodyPr>
          <a:lstStyle/>
          <a:p>
            <a:pPr>
              <a:buFont typeface="Arial" panose="020B0604020202020204" pitchFamily="34" charset="0"/>
              <a:buChar char="•"/>
            </a:pPr>
            <a:r>
              <a:rPr lang="en-GB" sz="2600" b="1">
                <a:solidFill>
                  <a:schemeClr val="accent2"/>
                </a:solidFill>
                <a:latin typeface="Calibri"/>
                <a:ea typeface="Calibri"/>
                <a:cs typeface="Calibri"/>
              </a:rPr>
              <a:t>Quoting</a:t>
            </a:r>
            <a:r>
              <a:rPr lang="en-GB" sz="2600">
                <a:latin typeface="Calibri"/>
                <a:ea typeface="Calibri"/>
                <a:cs typeface="Calibri"/>
              </a:rPr>
              <a:t>: copying someone else’s words exactly as they appear in the original text.</a:t>
            </a:r>
            <a:endParaRPr lang="en-GB" sz="26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358219" y="434316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a:solidFill>
                  <a:schemeClr val="accent2"/>
                </a:solidFill>
                <a:latin typeface="Calibri"/>
                <a:ea typeface="Calibri"/>
                <a:cs typeface="Calibri"/>
              </a:rPr>
              <a:t>Summarising</a:t>
            </a:r>
            <a:r>
              <a:rPr lang="en-GB" sz="2600">
                <a:latin typeface="Calibri"/>
                <a:ea typeface="Calibri"/>
                <a:cs typeface="Calibri"/>
              </a:rPr>
              <a:t>:  </a:t>
            </a:r>
            <a:r>
              <a:rPr lang="en-GB" sz="2600">
                <a:solidFill>
                  <a:srgbClr val="000000"/>
                </a:solidFill>
                <a:highlight>
                  <a:srgbClr val="FFFFFF"/>
                </a:highlight>
                <a:latin typeface="Calibri"/>
                <a:ea typeface="Calibri"/>
                <a:cs typeface="Calibri"/>
              </a:rPr>
              <a:t>writing</a:t>
            </a:r>
            <a:r>
              <a:rPr lang="en-GB" sz="2600" b="0" i="0">
                <a:solidFill>
                  <a:srgbClr val="000000"/>
                </a:solidFill>
                <a:effectLst/>
                <a:highlight>
                  <a:srgbClr val="FFFFFF"/>
                </a:highlight>
                <a:latin typeface="Calibri"/>
                <a:ea typeface="Calibri"/>
                <a:cs typeface="Calibri"/>
              </a:rPr>
              <a:t> a </a:t>
            </a:r>
            <a:r>
              <a:rPr lang="en-GB" sz="2600" i="0">
                <a:effectLst/>
                <a:highlight>
                  <a:srgbClr val="FFFFFF"/>
                </a:highlight>
                <a:latin typeface="Calibri"/>
                <a:ea typeface="Calibri"/>
                <a:cs typeface="Calibri"/>
              </a:rPr>
              <a:t>brief overview </a:t>
            </a:r>
            <a:r>
              <a:rPr lang="en-GB" sz="2600" b="0" i="0">
                <a:solidFill>
                  <a:srgbClr val="000000"/>
                </a:solidFill>
                <a:effectLst/>
                <a:highlight>
                  <a:srgbClr val="FFFFFF"/>
                </a:highlight>
                <a:latin typeface="Calibri"/>
                <a:ea typeface="Calibri"/>
                <a:cs typeface="Calibri"/>
              </a:rPr>
              <a:t>of someone else's idea in your own words. </a:t>
            </a:r>
            <a:r>
              <a:rPr lang="en-GB" sz="2600" b="1" i="0">
                <a:solidFill>
                  <a:srgbClr val="000000"/>
                </a:solidFill>
                <a:effectLst/>
                <a:highlight>
                  <a:srgbClr val="FFFFFF"/>
                </a:highlight>
                <a:latin typeface="Calibri"/>
                <a:ea typeface="Calibri"/>
                <a:cs typeface="Calibri"/>
              </a:rPr>
              <a:t>Example</a:t>
            </a:r>
            <a:r>
              <a:rPr lang="en-GB" sz="2600" b="0" i="0">
                <a:solidFill>
                  <a:srgbClr val="000000"/>
                </a:solidFill>
                <a:effectLst/>
                <a:highlight>
                  <a:srgbClr val="FFFFFF"/>
                </a:highlight>
                <a:latin typeface="Calibri"/>
                <a:ea typeface="Calibri"/>
                <a:cs typeface="Calibri"/>
              </a:rPr>
              <a:t>: writing the findings of a research article in a journal in a few sentences.</a:t>
            </a:r>
            <a:endParaRPr lang="en-GB" sz="260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58219" y="3020033"/>
            <a:ext cx="9142397" cy="892552"/>
          </a:xfrm>
          <a:prstGeom prst="rect">
            <a:avLst/>
          </a:prstGeom>
          <a:noFill/>
        </p:spPr>
        <p:txBody>
          <a:bodyPr wrap="square">
            <a:spAutoFit/>
          </a:bodyPr>
          <a:lstStyle/>
          <a:p>
            <a:pPr marL="285750" indent="-285750">
              <a:buFont typeface="Arial" panose="020B0604020202020204" pitchFamily="34" charset="0"/>
              <a:buChar char="•"/>
            </a:pPr>
            <a:r>
              <a:rPr lang="en-GB" sz="2600" b="1">
                <a:solidFill>
                  <a:schemeClr val="accent2"/>
                </a:solidFill>
                <a:latin typeface="Calibri"/>
                <a:ea typeface="Calibri"/>
                <a:cs typeface="Calibri"/>
              </a:rPr>
              <a:t>Paraphrasing</a:t>
            </a:r>
            <a:r>
              <a:rPr lang="en-GB" sz="2600">
                <a:latin typeface="Calibri"/>
                <a:ea typeface="Calibri"/>
                <a:cs typeface="Calibri"/>
              </a:rPr>
              <a:t>:  using someone else’s words or ideas and writing in your own words. </a:t>
            </a:r>
          </a:p>
        </p:txBody>
      </p:sp>
    </p:spTree>
    <p:extLst>
      <p:ext uri="{BB962C8B-B14F-4D97-AF65-F5344CB8AC3E}">
        <p14:creationId xmlns:p14="http://schemas.microsoft.com/office/powerpoint/2010/main" val="346262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6"/>
            <a:ext cx="11481847" cy="558646"/>
          </a:xfrm>
        </p:spPr>
        <p:txBody>
          <a:bodyPr anchor="ctr">
            <a:normAutofit fontScale="90000"/>
          </a:bodyPr>
          <a:lstStyle/>
          <a:p>
            <a:r>
              <a:rPr lang="en-GB" b="1">
                <a:latin typeface="+mn-lt"/>
                <a:cs typeface="Calibri Light"/>
              </a:rPr>
              <a:t>Example...</a:t>
            </a:r>
            <a:endParaRPr lang="en-GB" b="1">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430221" y="3231888"/>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587003" y="1669231"/>
            <a:ext cx="8531007" cy="400110"/>
          </a:xfrm>
          <a:prstGeom prst="rect">
            <a:avLst/>
          </a:prstGeom>
          <a:noFill/>
          <a:ln w="28575">
            <a:solidFill>
              <a:schemeClr val="accent2"/>
            </a:solidFill>
          </a:ln>
        </p:spPr>
        <p:txBody>
          <a:bodyPr wrap="square" lIns="91440" tIns="45720" rIns="91440" bIns="45720" rtlCol="0" anchor="t">
            <a:spAutoFit/>
          </a:bodyPr>
          <a:lstStyle/>
          <a:p>
            <a:r>
              <a:rPr lang="en-GB" sz="2000">
                <a:latin typeface="Calibri"/>
                <a:ea typeface="Calibri"/>
                <a:cs typeface="Calibri"/>
              </a:rPr>
              <a:t>Lack of an in-text citation indicates to your reader that it is your idea or opinion.</a:t>
            </a:r>
          </a:p>
        </p:txBody>
      </p:sp>
      <p:sp>
        <p:nvSpPr>
          <p:cNvPr id="5" name="TextBox 4">
            <a:extLst>
              <a:ext uri="{FF2B5EF4-FFF2-40B4-BE49-F238E27FC236}">
                <a16:creationId xmlns:a16="http://schemas.microsoft.com/office/drawing/2014/main" id="{C3EE90FB-6707-6303-82DB-268D76BCAC39}"/>
              </a:ext>
            </a:extLst>
          </p:cNvPr>
          <p:cNvSpPr txBox="1"/>
          <p:nvPr/>
        </p:nvSpPr>
        <p:spPr>
          <a:xfrm>
            <a:off x="465614" y="4229637"/>
            <a:ext cx="9514247" cy="1200329"/>
          </a:xfrm>
          <a:prstGeom prst="rect">
            <a:avLst/>
          </a:prstGeom>
          <a:noFill/>
        </p:spPr>
        <p:txBody>
          <a:bodyPr wrap="square" lIns="91440" tIns="45720" rIns="91440" bIns="45720" rtlCol="0" anchor="t">
            <a:spAutoFit/>
          </a:bodyPr>
          <a:lstStyle/>
          <a:p>
            <a:r>
              <a:rPr lang="en-GB" sz="2400" b="1">
                <a:solidFill>
                  <a:schemeClr val="accent2"/>
                </a:solidFill>
                <a:latin typeface="Calibri "/>
              </a:rPr>
              <a:t>Source read: </a:t>
            </a:r>
          </a:p>
          <a:p>
            <a:endParaRPr lang="en-GB" sz="2400" b="1">
              <a:solidFill>
                <a:schemeClr val="accent2"/>
              </a:solidFill>
              <a:latin typeface="Calibri "/>
            </a:endParaRPr>
          </a:p>
          <a:p>
            <a:r>
              <a:rPr lang="en-GB" sz="2400">
                <a:latin typeface="Calibri "/>
              </a:rPr>
              <a:t>Teamworking (book authored by Aaron Smith and Gareth Jones). </a:t>
            </a:r>
            <a:endParaRPr lang="en-US"/>
          </a:p>
        </p:txBody>
      </p:sp>
      <p:sp>
        <p:nvSpPr>
          <p:cNvPr id="6" name="TextBox 5">
            <a:extLst>
              <a:ext uri="{FF2B5EF4-FFF2-40B4-BE49-F238E27FC236}">
                <a16:creationId xmlns:a16="http://schemas.microsoft.com/office/drawing/2014/main" id="{593A1F67-B26B-9E20-0662-126FB60964D2}"/>
              </a:ext>
            </a:extLst>
          </p:cNvPr>
          <p:cNvSpPr txBox="1"/>
          <p:nvPr/>
        </p:nvSpPr>
        <p:spPr>
          <a:xfrm>
            <a:off x="465614" y="2502181"/>
            <a:ext cx="3298572" cy="461665"/>
          </a:xfrm>
          <a:prstGeom prst="rect">
            <a:avLst/>
          </a:prstGeom>
          <a:noFill/>
        </p:spPr>
        <p:txBody>
          <a:bodyPr wrap="square" rtlCol="0">
            <a:spAutoFit/>
          </a:bodyPr>
          <a:lstStyle/>
          <a:p>
            <a:r>
              <a:rPr lang="en-GB" sz="2400" b="1">
                <a:solidFill>
                  <a:schemeClr val="accent2"/>
                </a:solidFill>
                <a:latin typeface="Calibri "/>
              </a:rPr>
              <a:t>Paraphrased sentence:</a:t>
            </a:r>
            <a:endParaRPr lang="en-US" sz="2400" b="1">
              <a:solidFill>
                <a:schemeClr val="accent2"/>
              </a:solidFill>
              <a:latin typeface="Calibri "/>
            </a:endParaRPr>
          </a:p>
        </p:txBody>
      </p:sp>
      <p:sp>
        <p:nvSpPr>
          <p:cNvPr id="7" name="TextBox 6">
            <a:extLst>
              <a:ext uri="{FF2B5EF4-FFF2-40B4-BE49-F238E27FC236}">
                <a16:creationId xmlns:a16="http://schemas.microsoft.com/office/drawing/2014/main" id="{4EEDCB46-2DE8-E0D6-9386-0C6C8BDB4C6D}"/>
              </a:ext>
            </a:extLst>
          </p:cNvPr>
          <p:cNvSpPr txBox="1"/>
          <p:nvPr/>
        </p:nvSpPr>
        <p:spPr>
          <a:xfrm>
            <a:off x="9212885" y="970915"/>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174849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B7E1F-1FA7-57D5-D811-25651638C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AB294-90E3-4AF0-6162-0265B4EA678D}"/>
              </a:ext>
            </a:extLst>
          </p:cNvPr>
          <p:cNvSpPr>
            <a:spLocks noGrp="1"/>
          </p:cNvSpPr>
          <p:nvPr>
            <p:ph type="title"/>
          </p:nvPr>
        </p:nvSpPr>
        <p:spPr>
          <a:xfrm>
            <a:off x="358219" y="365125"/>
            <a:ext cx="11481847" cy="800219"/>
          </a:xfrm>
        </p:spPr>
        <p:txBody>
          <a:bodyPr anchor="ctr">
            <a:normAutofit/>
          </a:bodyPr>
          <a:lstStyle/>
          <a:p>
            <a:r>
              <a:rPr lang="en-GB" b="1">
                <a:latin typeface="+mn-lt"/>
                <a:cs typeface="Calibri Light"/>
              </a:rPr>
              <a:t>1. Parenthetical in-text citation</a:t>
            </a:r>
            <a:endParaRPr lang="en-GB" b="1">
              <a:latin typeface="+mn-lt"/>
            </a:endParaRPr>
          </a:p>
        </p:txBody>
      </p:sp>
      <p:sp>
        <p:nvSpPr>
          <p:cNvPr id="5" name="TextBox 4">
            <a:extLst>
              <a:ext uri="{FF2B5EF4-FFF2-40B4-BE49-F238E27FC236}">
                <a16:creationId xmlns:a16="http://schemas.microsoft.com/office/drawing/2014/main" id="{0E41A90E-04A2-06D4-5D70-34C9FD0E01C2}"/>
              </a:ext>
            </a:extLst>
          </p:cNvPr>
          <p:cNvSpPr txBox="1"/>
          <p:nvPr/>
        </p:nvSpPr>
        <p:spPr>
          <a:xfrm>
            <a:off x="463780" y="3780797"/>
            <a:ext cx="9514247" cy="1107996"/>
          </a:xfrm>
          <a:prstGeom prst="rect">
            <a:avLst/>
          </a:prstGeom>
          <a:noFill/>
        </p:spPr>
        <p:txBody>
          <a:bodyPr wrap="square" lIns="91440" tIns="45720" rIns="91440" bIns="45720" rtlCol="0" anchor="t">
            <a:spAutoFit/>
          </a:bodyPr>
          <a:lstStyle/>
          <a:p>
            <a:r>
              <a:rPr lang="en-GB" sz="2400" b="1">
                <a:solidFill>
                  <a:schemeClr val="accent2"/>
                </a:solidFill>
                <a:latin typeface="Calibri "/>
              </a:rPr>
              <a:t>Reference: </a:t>
            </a:r>
          </a:p>
          <a:p>
            <a:r>
              <a:rPr lang="en-GB" sz="2400">
                <a:latin typeface="Calibri "/>
              </a:rPr>
              <a:t>Smith, A. and Jones, G. (2020) </a:t>
            </a:r>
            <a:r>
              <a:rPr lang="en-GB" sz="2400" i="1">
                <a:latin typeface="Calibri "/>
              </a:rPr>
              <a:t>Teamworking</a:t>
            </a:r>
            <a:r>
              <a:rPr lang="en-GB" sz="2400">
                <a:latin typeface="Calibri "/>
              </a:rPr>
              <a:t>. 2nd </a:t>
            </a:r>
            <a:r>
              <a:rPr lang="en-GB" sz="2400" err="1">
                <a:latin typeface="Calibri "/>
              </a:rPr>
              <a:t>edn</a:t>
            </a:r>
            <a:r>
              <a:rPr lang="en-GB" sz="2400">
                <a:latin typeface="Calibri "/>
              </a:rPr>
              <a:t>. Loki Press.  </a:t>
            </a:r>
          </a:p>
          <a:p>
            <a:endParaRPr lang="en-US"/>
          </a:p>
        </p:txBody>
      </p:sp>
      <p:sp>
        <p:nvSpPr>
          <p:cNvPr id="6" name="TextBox 5">
            <a:extLst>
              <a:ext uri="{FF2B5EF4-FFF2-40B4-BE49-F238E27FC236}">
                <a16:creationId xmlns:a16="http://schemas.microsoft.com/office/drawing/2014/main" id="{9E44F211-5B4A-F1E9-8EA6-12ED052EA8AA}"/>
              </a:ext>
            </a:extLst>
          </p:cNvPr>
          <p:cNvSpPr txBox="1"/>
          <p:nvPr/>
        </p:nvSpPr>
        <p:spPr>
          <a:xfrm>
            <a:off x="465614" y="1634155"/>
            <a:ext cx="5736010" cy="461665"/>
          </a:xfrm>
          <a:prstGeom prst="rect">
            <a:avLst/>
          </a:prstGeom>
          <a:noFill/>
        </p:spPr>
        <p:txBody>
          <a:bodyPr wrap="square" rtlCol="0">
            <a:spAutoFit/>
          </a:bodyPr>
          <a:lstStyle/>
          <a:p>
            <a:r>
              <a:rPr lang="en-GB" sz="2400" b="1">
                <a:solidFill>
                  <a:schemeClr val="accent2"/>
                </a:solidFill>
                <a:latin typeface="Calibri "/>
              </a:rPr>
              <a:t>Paraphrased sentence with in-text citation:</a:t>
            </a:r>
            <a:endParaRPr lang="en-US" sz="2400" b="1">
              <a:solidFill>
                <a:schemeClr val="accent2"/>
              </a:solidFill>
              <a:latin typeface="Calibri "/>
            </a:endParaRPr>
          </a:p>
        </p:txBody>
      </p:sp>
      <p:sp>
        <p:nvSpPr>
          <p:cNvPr id="7" name="TextBox 6">
            <a:extLst>
              <a:ext uri="{FF2B5EF4-FFF2-40B4-BE49-F238E27FC236}">
                <a16:creationId xmlns:a16="http://schemas.microsoft.com/office/drawing/2014/main" id="{5176BC3F-15DE-A8A1-7795-F1B8446A6C64}"/>
              </a:ext>
            </a:extLst>
          </p:cNvPr>
          <p:cNvSpPr txBox="1"/>
          <p:nvPr/>
        </p:nvSpPr>
        <p:spPr>
          <a:xfrm>
            <a:off x="525242" y="2498158"/>
            <a:ext cx="11405174" cy="800219"/>
          </a:xfrm>
          <a:prstGeom prst="rect">
            <a:avLst/>
          </a:prstGeom>
          <a:noFill/>
          <a:ln w="28575">
            <a:noFill/>
          </a:ln>
        </p:spPr>
        <p:txBody>
          <a:bodyPr wrap="square" lIns="91440" tIns="45720" rIns="91440" bIns="45720" anchor="t">
            <a:spAutoFit/>
          </a:bodyPr>
          <a:lstStyle/>
          <a:p>
            <a:r>
              <a:rPr lang="en-GB" sz="2800" b="1">
                <a:latin typeface="Calibri"/>
                <a:ea typeface="Calibri Light"/>
                <a:cs typeface="Calibri Light"/>
              </a:rPr>
              <a:t>Effective communication is crucial for team success </a:t>
            </a:r>
            <a:r>
              <a:rPr lang="en-GB" sz="2800" b="1">
                <a:solidFill>
                  <a:schemeClr val="accent2"/>
                </a:solidFill>
                <a:latin typeface="Calibri"/>
                <a:ea typeface="Calibri Light"/>
                <a:cs typeface="Calibri Light"/>
              </a:rPr>
              <a:t>(Smith and Jones, 2020).</a:t>
            </a:r>
          </a:p>
          <a:p>
            <a:endParaRPr lang="en-GB" sz="1800" b="1">
              <a:solidFill>
                <a:schemeClr val="accent2"/>
              </a:solidFill>
              <a:latin typeface="Calibri"/>
              <a:ea typeface="Calibri Light"/>
              <a:cs typeface="Calibri Light"/>
            </a:endParaRPr>
          </a:p>
        </p:txBody>
      </p:sp>
      <p:sp>
        <p:nvSpPr>
          <p:cNvPr id="10" name="TextBox 9">
            <a:extLst>
              <a:ext uri="{FF2B5EF4-FFF2-40B4-BE49-F238E27FC236}">
                <a16:creationId xmlns:a16="http://schemas.microsoft.com/office/drawing/2014/main" id="{BBBF54B3-D483-F3D7-6D20-DFE1A25676FA}"/>
              </a:ext>
            </a:extLst>
          </p:cNvPr>
          <p:cNvSpPr txBox="1"/>
          <p:nvPr/>
        </p:nvSpPr>
        <p:spPr>
          <a:xfrm>
            <a:off x="525242" y="5140380"/>
            <a:ext cx="11408757" cy="461665"/>
          </a:xfrm>
          <a:prstGeom prst="rect">
            <a:avLst/>
          </a:prstGeom>
          <a:noFill/>
          <a:ln w="38100">
            <a:solidFill>
              <a:schemeClr val="accent2"/>
            </a:solidFill>
          </a:ln>
        </p:spPr>
        <p:txBody>
          <a:bodyPr wrap="square" lIns="91440" tIns="45720" rIns="91440" bIns="45720" rtlCol="0" anchor="t">
            <a:spAutoFit/>
          </a:bodyPr>
          <a:lstStyle/>
          <a:p>
            <a:r>
              <a:rPr lang="en-GB" sz="2400">
                <a:latin typeface="Calibri "/>
              </a:rPr>
              <a:t>Note the full stop appears after the in-text citation and not at the end of your sentence! </a:t>
            </a:r>
            <a:endParaRPr lang="en-US" sz="2400">
              <a:latin typeface="Calibri "/>
            </a:endParaRPr>
          </a:p>
        </p:txBody>
      </p:sp>
    </p:spTree>
    <p:extLst>
      <p:ext uri="{BB962C8B-B14F-4D97-AF65-F5344CB8AC3E}">
        <p14:creationId xmlns:p14="http://schemas.microsoft.com/office/powerpoint/2010/main" val="2449575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a:xfrm>
            <a:off x="358219" y="365125"/>
            <a:ext cx="11481847" cy="585851"/>
          </a:xfrm>
        </p:spPr>
        <p:txBody>
          <a:bodyPr anchor="ctr">
            <a:normAutofit fontScale="90000"/>
          </a:bodyPr>
          <a:lstStyle/>
          <a:p>
            <a:r>
              <a:rPr lang="en-GB" b="1">
                <a:latin typeface="+mn-lt"/>
                <a:cs typeface="Calibri Light"/>
              </a:rPr>
              <a:t>1. Parenthetical in-text citation</a:t>
            </a:r>
            <a:endParaRPr lang="en-GB" b="1">
              <a:latin typeface="+mn-lt"/>
            </a:endParaRPr>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542827" y="1332707"/>
            <a:ext cx="11033478" cy="1394284"/>
          </a:xfrm>
        </p:spPr>
        <p:txBody>
          <a:bodyPr vert="horz" lIns="91440" tIns="45720" rIns="91440" bIns="45720" rtlCol="0" anchor="t">
            <a:noAutofit/>
          </a:bodyPr>
          <a:lstStyle/>
          <a:p>
            <a:pPr marL="0" indent="0">
              <a:spcBef>
                <a:spcPts val="250"/>
              </a:spcBef>
              <a:spcAft>
                <a:spcPts val="250"/>
              </a:spcAft>
              <a:buNone/>
            </a:pPr>
            <a:r>
              <a:rPr lang="en-US" sz="2000" b="1">
                <a:latin typeface="Calibri"/>
                <a:ea typeface="+mn-lt"/>
                <a:cs typeface="Calibri"/>
              </a:rPr>
              <a:t>Use this when:</a:t>
            </a:r>
          </a:p>
          <a:p>
            <a:pPr lvl="1">
              <a:spcBef>
                <a:spcPts val="250"/>
              </a:spcBef>
              <a:spcAft>
                <a:spcPts val="250"/>
              </a:spcAft>
              <a:buFont typeface="Courier New" panose="020B0604020202020204" pitchFamily="34" charset="0"/>
              <a:buChar char="o"/>
            </a:pPr>
            <a:r>
              <a:rPr lang="en-US" sz="2000">
                <a:latin typeface="Calibri"/>
                <a:ea typeface="+mn-lt"/>
                <a:cs typeface="Calibri"/>
              </a:rPr>
              <a:t>Your focus is on the </a:t>
            </a:r>
            <a:r>
              <a:rPr lang="en-US" sz="2000" b="1">
                <a:latin typeface="Calibri"/>
                <a:ea typeface="+mn-lt"/>
                <a:cs typeface="Calibri"/>
              </a:rPr>
              <a:t>idea</a:t>
            </a:r>
            <a:r>
              <a:rPr lang="en-US" sz="2000">
                <a:latin typeface="Calibri"/>
                <a:ea typeface="+mn-lt"/>
                <a:cs typeface="Calibri"/>
              </a:rPr>
              <a:t> being discussed or, you are documenting a </a:t>
            </a:r>
            <a:r>
              <a:rPr lang="en-US" sz="2000" b="1">
                <a:latin typeface="Calibri"/>
                <a:ea typeface="+mn-lt"/>
                <a:cs typeface="Calibri"/>
              </a:rPr>
              <a:t>fact.</a:t>
            </a:r>
          </a:p>
          <a:p>
            <a:pPr lvl="1">
              <a:spcBef>
                <a:spcPts val="250"/>
              </a:spcBef>
              <a:spcAft>
                <a:spcPts val="250"/>
              </a:spcAft>
              <a:buFont typeface="Courier New" panose="020B0604020202020204" pitchFamily="34" charset="0"/>
              <a:buChar char="o"/>
            </a:pPr>
            <a:r>
              <a:rPr lang="en-US" sz="2000">
                <a:latin typeface="Calibri"/>
                <a:ea typeface="+mn-lt"/>
                <a:cs typeface="Calibri"/>
              </a:rPr>
              <a:t>You </a:t>
            </a:r>
            <a:r>
              <a:rPr lang="en-US" sz="2000" b="1">
                <a:latin typeface="Calibri"/>
                <a:ea typeface="+mn-lt"/>
                <a:cs typeface="Calibri"/>
              </a:rPr>
              <a:t>do</a:t>
            </a:r>
            <a:r>
              <a:rPr lang="en-US" sz="2000">
                <a:latin typeface="Calibri"/>
                <a:ea typeface="+mn-lt"/>
                <a:cs typeface="Calibri"/>
              </a:rPr>
              <a:t> </a:t>
            </a:r>
            <a:r>
              <a:rPr lang="en-US" sz="2000" b="1">
                <a:latin typeface="Calibri"/>
                <a:ea typeface="+mn-lt"/>
                <a:cs typeface="Calibri"/>
              </a:rPr>
              <a:t>not want to disrupt the flow </a:t>
            </a:r>
            <a:r>
              <a:rPr lang="en-US" sz="2000">
                <a:latin typeface="Calibri"/>
                <a:ea typeface="+mn-lt"/>
                <a:cs typeface="Calibri"/>
              </a:rPr>
              <a:t>of your writing or argument. </a:t>
            </a:r>
          </a:p>
          <a:p>
            <a:pPr lvl="1">
              <a:spcBef>
                <a:spcPts val="250"/>
              </a:spcBef>
              <a:spcAft>
                <a:spcPts val="250"/>
              </a:spcAft>
              <a:buFont typeface="Courier New" panose="020B0604020202020204" pitchFamily="34" charset="0"/>
              <a:buChar char="o"/>
            </a:pPr>
            <a:r>
              <a:rPr lang="en-US" sz="2000">
                <a:latin typeface="Calibri"/>
                <a:ea typeface="+mn-lt"/>
                <a:cs typeface="Calibri"/>
              </a:rPr>
              <a:t>You want to include </a:t>
            </a:r>
            <a:r>
              <a:rPr lang="en-US" sz="2000" b="1">
                <a:solidFill>
                  <a:schemeClr val="accent2"/>
                </a:solidFill>
                <a:latin typeface="Calibri"/>
                <a:ea typeface="+mn-lt"/>
                <a:cs typeface="Calibri"/>
              </a:rPr>
              <a:t>multiple sources </a:t>
            </a:r>
            <a:r>
              <a:rPr lang="en-US" sz="2000">
                <a:latin typeface="Calibri"/>
                <a:ea typeface="+mn-lt"/>
                <a:cs typeface="Calibri"/>
              </a:rPr>
              <a:t>to show breadth of reading.</a:t>
            </a:r>
          </a:p>
          <a:p>
            <a:pPr marL="457200" lvl="1" indent="0">
              <a:spcBef>
                <a:spcPts val="250"/>
              </a:spcBef>
              <a:spcAft>
                <a:spcPts val="250"/>
              </a:spcAft>
              <a:buNone/>
            </a:pPr>
            <a:r>
              <a:rPr lang="en-US" sz="3600" b="1">
                <a:latin typeface="Calibri"/>
                <a:ea typeface="+mn-lt"/>
                <a:cs typeface="Calibri"/>
              </a:rPr>
              <a:t>   </a:t>
            </a:r>
            <a:endParaRPr lang="en-US" sz="3600" b="1">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385940" y="3295038"/>
            <a:ext cx="9347251" cy="83099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Leadership behaviour is a significant influence on employee motivation (Hardy, 2020</a:t>
            </a:r>
            <a:r>
              <a:rPr lang="en-GB" sz="2400" b="1">
                <a:solidFill>
                  <a:schemeClr val="accent2"/>
                </a:solidFill>
                <a:latin typeface="Calibri"/>
                <a:ea typeface="Calibri Light"/>
                <a:cs typeface="Calibri Light"/>
              </a:rPr>
              <a:t>;</a:t>
            </a:r>
            <a:r>
              <a:rPr lang="en-GB" sz="2400" b="1">
                <a:latin typeface="Calibri"/>
                <a:ea typeface="Calibri Light"/>
                <a:cs typeface="Calibri Light"/>
              </a:rPr>
              <a:t> Miller, 2020</a:t>
            </a:r>
            <a:r>
              <a:rPr lang="en-GB" sz="2400" b="1">
                <a:solidFill>
                  <a:schemeClr val="accent2"/>
                </a:solidFill>
                <a:latin typeface="Calibri"/>
                <a:ea typeface="Calibri Light"/>
                <a:cs typeface="Calibri Light"/>
              </a:rPr>
              <a:t>;</a:t>
            </a:r>
            <a:r>
              <a:rPr lang="en-GB" sz="2400" b="1">
                <a:latin typeface="Calibri"/>
                <a:ea typeface="Calibri Light"/>
                <a:cs typeface="Calibri Light"/>
              </a:rPr>
              <a:t> Davies, 2023).</a:t>
            </a:r>
            <a:endParaRPr lang="en-GB" sz="2400" b="1">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542827" y="4448075"/>
            <a:ext cx="5122352" cy="107721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Calibri"/>
                <a:ea typeface="Calibri Light"/>
                <a:cs typeface="Calibri Light"/>
              </a:rPr>
              <a:t>Note: </a:t>
            </a:r>
            <a:endParaRPr lang="en-US">
              <a:latin typeface="Calibri Light"/>
              <a:ea typeface="Calibri Light"/>
              <a:cs typeface="Calibri Light"/>
            </a:endParaRPr>
          </a:p>
          <a:p>
            <a:pPr marL="285750" indent="-285750">
              <a:buFont typeface="Arial"/>
              <a:buChar char="•"/>
            </a:pPr>
            <a:r>
              <a:rPr lang="en-GB" sz="1600">
                <a:latin typeface="Calibri"/>
                <a:ea typeface="Calibri Light"/>
                <a:cs typeface="Calibri Light"/>
              </a:rPr>
              <a:t>Chronological order in first instance in in-text citation.</a:t>
            </a:r>
            <a:endParaRPr lang="en-US">
              <a:latin typeface="Calibri Light"/>
              <a:ea typeface="Calibri Light"/>
              <a:cs typeface="Calibri Light"/>
            </a:endParaRPr>
          </a:p>
          <a:p>
            <a:pPr marL="285750" indent="-285750">
              <a:buFont typeface="Arial"/>
              <a:buChar char="•"/>
            </a:pPr>
            <a:r>
              <a:rPr lang="en-GB" sz="1600">
                <a:latin typeface="Calibri"/>
                <a:ea typeface="Calibri Light"/>
                <a:cs typeface="Calibri Light"/>
              </a:rPr>
              <a:t>Alphabetical order if in same year. </a:t>
            </a:r>
          </a:p>
          <a:p>
            <a:pPr marL="285750" indent="-285750">
              <a:buFont typeface="Arial"/>
              <a:buChar char="•"/>
            </a:pPr>
            <a:r>
              <a:rPr lang="en-GB" sz="1600">
                <a:latin typeface="Calibri"/>
                <a:ea typeface="Calibri Light"/>
                <a:cs typeface="Calibri Light"/>
              </a:rPr>
              <a:t>Semi-colon between each source.</a:t>
            </a:r>
          </a:p>
        </p:txBody>
      </p:sp>
      <p:sp>
        <p:nvSpPr>
          <p:cNvPr id="7" name="TextBox 6">
            <a:extLst>
              <a:ext uri="{FF2B5EF4-FFF2-40B4-BE49-F238E27FC236}">
                <a16:creationId xmlns:a16="http://schemas.microsoft.com/office/drawing/2014/main" id="{6EED8130-222B-1C5D-857B-B607A4ED51A2}"/>
              </a:ext>
            </a:extLst>
          </p:cNvPr>
          <p:cNvSpPr txBox="1"/>
          <p:nvPr/>
        </p:nvSpPr>
        <p:spPr>
          <a:xfrm>
            <a:off x="9019417" y="9526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
        <p:nvSpPr>
          <p:cNvPr id="4" name="TextBox 3">
            <a:extLst>
              <a:ext uri="{FF2B5EF4-FFF2-40B4-BE49-F238E27FC236}">
                <a16:creationId xmlns:a16="http://schemas.microsoft.com/office/drawing/2014/main" id="{4B42D916-0E3B-F795-3A66-03FB93082C19}"/>
              </a:ext>
            </a:extLst>
          </p:cNvPr>
          <p:cNvSpPr txBox="1"/>
          <p:nvPr/>
        </p:nvSpPr>
        <p:spPr>
          <a:xfrm>
            <a:off x="6873469" y="4448075"/>
            <a:ext cx="4966597" cy="1077218"/>
          </a:xfrm>
          <a:prstGeom prst="rect">
            <a:avLst/>
          </a:prstGeom>
          <a:noFill/>
        </p:spPr>
        <p:txBody>
          <a:bodyPr wrap="square" lIns="91440" tIns="45720" rIns="91440" bIns="45720" rtlCol="0" anchor="t">
            <a:spAutoFit/>
          </a:bodyPr>
          <a:lstStyle/>
          <a:p>
            <a:r>
              <a:rPr lang="en-GB" sz="1600" b="1">
                <a:solidFill>
                  <a:schemeClr val="accent2"/>
                </a:solidFill>
                <a:latin typeface="Calibri "/>
              </a:rPr>
              <a:t>Reference List</a:t>
            </a:r>
          </a:p>
          <a:p>
            <a:r>
              <a:rPr lang="en-GB" sz="1600" b="1">
                <a:latin typeface="Calibri "/>
              </a:rPr>
              <a:t>Davies</a:t>
            </a:r>
            <a:r>
              <a:rPr lang="en-GB" sz="1600">
                <a:latin typeface="Calibri "/>
              </a:rPr>
              <a:t>, B. (2023) </a:t>
            </a:r>
            <a:r>
              <a:rPr lang="en-GB" sz="1600" i="1">
                <a:latin typeface="Calibri "/>
              </a:rPr>
              <a:t>Leadership uncovered</a:t>
            </a:r>
            <a:r>
              <a:rPr lang="en-GB" sz="1600">
                <a:latin typeface="Calibri "/>
              </a:rPr>
              <a:t>. Kilburn Press.</a:t>
            </a:r>
          </a:p>
          <a:p>
            <a:r>
              <a:rPr lang="en-GB" sz="1600" b="1">
                <a:latin typeface="Calibri "/>
              </a:rPr>
              <a:t>Hardy</a:t>
            </a:r>
            <a:r>
              <a:rPr lang="en-GB" sz="1600">
                <a:latin typeface="Calibri "/>
              </a:rPr>
              <a:t>. T. (2020) </a:t>
            </a:r>
            <a:r>
              <a:rPr lang="en-GB" sz="1600" i="1">
                <a:latin typeface="Calibri "/>
              </a:rPr>
              <a:t>How to excel as a leader</a:t>
            </a:r>
            <a:r>
              <a:rPr lang="en-GB" sz="1600">
                <a:latin typeface="Calibri "/>
              </a:rPr>
              <a:t>. </a:t>
            </a:r>
            <a:r>
              <a:rPr lang="en-GB" sz="1600" err="1">
                <a:latin typeface="Calibri "/>
              </a:rPr>
              <a:t>BaneBooks</a:t>
            </a:r>
            <a:r>
              <a:rPr lang="en-GB" sz="1600">
                <a:latin typeface="Calibri "/>
              </a:rPr>
              <a:t>. </a:t>
            </a:r>
          </a:p>
          <a:p>
            <a:r>
              <a:rPr lang="en-GB" sz="1600" b="1">
                <a:latin typeface="Calibri "/>
              </a:rPr>
              <a:t>Miller</a:t>
            </a:r>
            <a:r>
              <a:rPr lang="en-GB" sz="1600">
                <a:latin typeface="Calibri "/>
              </a:rPr>
              <a:t>, S. (2020) </a:t>
            </a:r>
            <a:r>
              <a:rPr lang="en-GB" sz="1600" i="1">
                <a:latin typeface="Calibri "/>
              </a:rPr>
              <a:t>Leadership today</a:t>
            </a:r>
            <a:r>
              <a:rPr lang="en-GB" sz="1600">
                <a:latin typeface="Calibri "/>
              </a:rPr>
              <a:t>. Birdy Press.</a:t>
            </a:r>
            <a:endParaRPr lang="en-US" sz="1600">
              <a:latin typeface="Calibri "/>
            </a:endParaRPr>
          </a:p>
        </p:txBody>
      </p:sp>
    </p:spTree>
    <p:extLst>
      <p:ext uri="{BB962C8B-B14F-4D97-AF65-F5344CB8AC3E}">
        <p14:creationId xmlns:p14="http://schemas.microsoft.com/office/powerpoint/2010/main" val="300678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585851"/>
          </a:xfrm>
        </p:spPr>
        <p:txBody>
          <a:bodyPr anchor="ctr">
            <a:normAutofit fontScale="90000"/>
          </a:bodyPr>
          <a:lstStyle/>
          <a:p>
            <a:r>
              <a:rPr lang="en-GB" b="1">
                <a:latin typeface="+mn-lt"/>
                <a:cs typeface="Calibri Light"/>
              </a:rPr>
              <a:t>2. Narrative in-text citation</a:t>
            </a:r>
            <a:endParaRPr lang="en-GB" b="1">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06489" y="1204687"/>
            <a:ext cx="9875752" cy="2115395"/>
          </a:xfrm>
        </p:spPr>
        <p:txBody>
          <a:bodyPr vert="horz" lIns="91440" tIns="45720" rIns="91440" bIns="45720" rtlCol="0" anchor="t">
            <a:noAutofit/>
          </a:bodyPr>
          <a:lstStyle/>
          <a:p>
            <a:pPr marL="0" indent="0">
              <a:spcBef>
                <a:spcPts val="250"/>
              </a:spcBef>
              <a:spcAft>
                <a:spcPts val="250"/>
              </a:spcAft>
              <a:buNone/>
            </a:pPr>
            <a:r>
              <a:rPr lang="en-US" sz="2400">
                <a:latin typeface="Calibri"/>
                <a:ea typeface="Calibri"/>
                <a:cs typeface="Calibri"/>
              </a:rPr>
              <a:t>Use this to </a:t>
            </a:r>
            <a:r>
              <a:rPr lang="en-US" sz="2400" b="1" err="1">
                <a:latin typeface="Calibri"/>
                <a:ea typeface="Calibri"/>
                <a:cs typeface="Calibri"/>
              </a:rPr>
              <a:t>emphasise</a:t>
            </a:r>
            <a:r>
              <a:rPr lang="en-US" sz="2400">
                <a:latin typeface="Calibri"/>
                <a:ea typeface="Calibri"/>
                <a:cs typeface="Calibri"/>
              </a:rPr>
              <a:t> the </a:t>
            </a:r>
            <a:r>
              <a:rPr lang="en-US" sz="2400" b="1">
                <a:latin typeface="Calibri"/>
                <a:ea typeface="Calibri"/>
                <a:cs typeface="Calibri"/>
              </a:rPr>
              <a:t>author’s findings, view, or opinion</a:t>
            </a:r>
            <a:r>
              <a:rPr lang="en-US" sz="2400">
                <a:latin typeface="Calibri"/>
                <a:ea typeface="Calibri"/>
                <a:cs typeface="Calibri"/>
              </a:rPr>
              <a:t>.</a:t>
            </a:r>
          </a:p>
          <a:p>
            <a:pPr marL="0" indent="0">
              <a:spcBef>
                <a:spcPts val="250"/>
              </a:spcBef>
              <a:spcAft>
                <a:spcPts val="250"/>
              </a:spcAft>
              <a:buNone/>
            </a:pPr>
            <a:endParaRPr lang="en-GB" sz="2400">
              <a:latin typeface="Calibri"/>
              <a:ea typeface="+mn-lt"/>
              <a:cs typeface="Calibri"/>
            </a:endParaRPr>
          </a:p>
          <a:p>
            <a:pPr lvl="1">
              <a:spcBef>
                <a:spcPts val="250"/>
              </a:spcBef>
              <a:spcAft>
                <a:spcPts val="250"/>
              </a:spcAft>
              <a:buFont typeface="Arial" panose="020B0604020202020204" pitchFamily="34" charset="0"/>
              <a:buChar char="•"/>
            </a:pPr>
            <a:r>
              <a:rPr lang="en-GB">
                <a:latin typeface="Calibri"/>
                <a:ea typeface="+mn-lt"/>
                <a:cs typeface="Calibri"/>
              </a:rPr>
              <a:t>The author is incorporated and referred to by </a:t>
            </a:r>
            <a:r>
              <a:rPr lang="en-GB" b="1">
                <a:solidFill>
                  <a:schemeClr val="accent2"/>
                </a:solidFill>
                <a:latin typeface="Calibri"/>
                <a:ea typeface="+mn-lt"/>
                <a:cs typeface="Calibri"/>
              </a:rPr>
              <a:t>surname</a:t>
            </a:r>
            <a:r>
              <a:rPr lang="en-GB">
                <a:latin typeface="Calibri"/>
                <a:ea typeface="+mn-lt"/>
                <a:cs typeface="Calibri"/>
              </a:rPr>
              <a:t> in the sentence.</a:t>
            </a:r>
          </a:p>
          <a:p>
            <a:pPr lvl="1">
              <a:spcBef>
                <a:spcPts val="250"/>
              </a:spcBef>
              <a:spcAft>
                <a:spcPts val="250"/>
              </a:spcAft>
              <a:buFont typeface="Arial" panose="020B0604020202020204" pitchFamily="34" charset="0"/>
              <a:buChar char="•"/>
            </a:pPr>
            <a:r>
              <a:rPr lang="en-GB">
                <a:latin typeface="Calibri"/>
                <a:ea typeface="+mn-lt"/>
                <a:cs typeface="Calibri"/>
              </a:rPr>
              <a:t>Only </a:t>
            </a:r>
            <a:r>
              <a:rPr lang="en-GB">
                <a:solidFill>
                  <a:srgbClr val="000000"/>
                </a:solidFill>
                <a:latin typeface="Calibri"/>
                <a:ea typeface="+mn-lt"/>
                <a:cs typeface="Calibri"/>
              </a:rPr>
              <a:t>the </a:t>
            </a:r>
            <a:r>
              <a:rPr lang="en-GB" b="1">
                <a:solidFill>
                  <a:schemeClr val="accent2"/>
                </a:solidFill>
                <a:latin typeface="Calibri"/>
                <a:ea typeface="+mn-lt"/>
                <a:cs typeface="Calibri"/>
              </a:rPr>
              <a:t>(year)</a:t>
            </a:r>
            <a:r>
              <a:rPr lang="en-GB">
                <a:solidFill>
                  <a:schemeClr val="accent2"/>
                </a:solidFill>
                <a:latin typeface="Calibri"/>
                <a:ea typeface="+mn-lt"/>
                <a:cs typeface="Calibri"/>
              </a:rPr>
              <a:t> </a:t>
            </a:r>
            <a:r>
              <a:rPr lang="en-GB">
                <a:latin typeface="Calibri"/>
                <a:ea typeface="+mn-lt"/>
                <a:cs typeface="Calibri"/>
              </a:rPr>
              <a:t>is placed in brackets.</a:t>
            </a:r>
            <a:endParaRPr lang="en-US">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418025" y="5209186"/>
            <a:ext cx="11422041" cy="369332"/>
          </a:xfrm>
          <a:prstGeom prst="rect">
            <a:avLst/>
          </a:prstGeom>
          <a:noFill/>
          <a:ln w="28575">
            <a:solidFill>
              <a:schemeClr val="accent2"/>
            </a:solidFill>
          </a:ln>
        </p:spPr>
        <p:txBody>
          <a:bodyPr wrap="square" lIns="91440" tIns="45720" rIns="91440" bIns="45720" rtlCol="0" anchor="t">
            <a:spAutoFit/>
          </a:bodyPr>
          <a:lstStyle/>
          <a:p>
            <a:r>
              <a:rPr lang="en-GB">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1106489" y="3631748"/>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rPr>
              <a:t>Franklin </a:t>
            </a:r>
            <a:r>
              <a:rPr lang="en-US" sz="2800" b="1" baseline="0">
                <a:solidFill>
                  <a:schemeClr val="accent2"/>
                </a:solidFill>
                <a:latin typeface="Calibri"/>
              </a:rPr>
              <a:t>(2024</a:t>
            </a:r>
            <a:r>
              <a:rPr lang="en-US" sz="2800" b="1">
                <a:solidFill>
                  <a:schemeClr val="accent2"/>
                </a:solidFill>
                <a:latin typeface="Calibri"/>
              </a:rPr>
              <a:t>) </a:t>
            </a:r>
            <a:r>
              <a:rPr lang="en-US" sz="2800" b="1">
                <a:latin typeface="Calibri"/>
              </a:rPr>
              <a:t>however, suggests </a:t>
            </a:r>
            <a:r>
              <a:rPr lang="en-US" sz="2800" b="1">
                <a:solidFill>
                  <a:srgbClr val="111111"/>
                </a:solidFill>
                <a:highlight>
                  <a:srgbClr val="F3F3F3"/>
                </a:highlight>
                <a:latin typeface="Calibri"/>
              </a:rPr>
              <a:t>effective</a:t>
            </a:r>
            <a:r>
              <a:rPr lang="en-US" sz="2800" b="1" baseline="0">
                <a:solidFill>
                  <a:srgbClr val="111111"/>
                </a:solidFill>
                <a:highlight>
                  <a:srgbClr val="F3F3F3"/>
                </a:highlight>
                <a:latin typeface="Calibri"/>
              </a:rPr>
              <a:t> communication is crucial for team success.</a:t>
            </a:r>
            <a:r>
              <a:rPr lang="en-US" sz="2800">
                <a:latin typeface="Calibri"/>
                <a:ea typeface="Calibri"/>
                <a:cs typeface="Calibri"/>
              </a:rPr>
              <a:t>​</a:t>
            </a:r>
            <a:endParaRPr lang="en-GB"/>
          </a:p>
        </p:txBody>
      </p:sp>
    </p:spTree>
    <p:extLst>
      <p:ext uri="{BB962C8B-B14F-4D97-AF65-F5344CB8AC3E}">
        <p14:creationId xmlns:p14="http://schemas.microsoft.com/office/powerpoint/2010/main" val="42239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640715"/>
          </a:xfrm>
        </p:spPr>
        <p:txBody>
          <a:bodyPr>
            <a:normAutofit fontScale="90000"/>
          </a:bodyPr>
          <a:lstStyle/>
          <a:p>
            <a:r>
              <a:rPr lang="en-GB" b="1">
                <a:latin typeface="+mn-lt"/>
              </a:rPr>
              <a:t>Quoting in your text</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622902" y="1273347"/>
            <a:ext cx="10688226" cy="1281180"/>
          </a:xfrm>
        </p:spPr>
        <p:txBody>
          <a:bodyPr vert="horz" lIns="91440" tIns="45720" rIns="91440" bIns="45720" rtlCol="0" anchor="t">
            <a:normAutofit/>
          </a:bodyPr>
          <a:lstStyle/>
          <a:p>
            <a:r>
              <a:rPr lang="en-GB" sz="2400">
                <a:latin typeface="Calibri"/>
                <a:ea typeface="Calibri"/>
                <a:cs typeface="Calibri"/>
              </a:rPr>
              <a:t>Quoting is acceptable (if referenced correctly) but </a:t>
            </a:r>
            <a:r>
              <a:rPr lang="en-GB" sz="2400" b="1">
                <a:latin typeface="Calibri"/>
                <a:ea typeface="Calibri"/>
                <a:cs typeface="Calibri"/>
              </a:rPr>
              <a:t>does not show your understanding </a:t>
            </a:r>
            <a:r>
              <a:rPr lang="en-GB" sz="2400">
                <a:latin typeface="Calibri"/>
                <a:ea typeface="Calibri"/>
                <a:cs typeface="Calibri"/>
              </a:rPr>
              <a:t>of what you have read. </a:t>
            </a:r>
          </a:p>
          <a:p>
            <a:r>
              <a:rPr lang="en-GB" sz="2400">
                <a:latin typeface="Calibri"/>
                <a:ea typeface="Calibri"/>
                <a:cs typeface="Calibri"/>
              </a:rPr>
              <a:t>Wherever possible, you should </a:t>
            </a:r>
            <a:r>
              <a:rPr lang="en-GB" sz="2400" b="1">
                <a:solidFill>
                  <a:schemeClr val="accent2"/>
                </a:solidFill>
                <a:latin typeface="Calibri"/>
                <a:ea typeface="Calibri"/>
                <a:cs typeface="Calibri"/>
              </a:rPr>
              <a:t>paraphrase</a:t>
            </a:r>
            <a:r>
              <a:rPr lang="en-GB" sz="2400">
                <a:solidFill>
                  <a:schemeClr val="accent2"/>
                </a:solidFill>
                <a:latin typeface="Calibri"/>
                <a:ea typeface="Calibri"/>
                <a:cs typeface="Calibri"/>
              </a:rPr>
              <a:t>. </a:t>
            </a:r>
            <a:endParaRPr lang="en-GB" sz="2400" b="1">
              <a:solidFill>
                <a:schemeClr val="accent2"/>
              </a:solidFill>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F0958A4-2017-1846-E506-F5183F3E9AB2}"/>
              </a:ext>
            </a:extLst>
          </p:cNvPr>
          <p:cNvSpPr txBox="1"/>
          <p:nvPr/>
        </p:nvSpPr>
        <p:spPr>
          <a:xfrm>
            <a:off x="1835070" y="2983275"/>
            <a:ext cx="9476058" cy="1938992"/>
          </a:xfrm>
          <a:prstGeom prst="rect">
            <a:avLst/>
          </a:prstGeom>
          <a:noFill/>
        </p:spPr>
        <p:txBody>
          <a:bodyPr wrap="square" lIns="91440" tIns="45720" rIns="91440" bIns="45720" anchor="t">
            <a:spAutoFit/>
          </a:bodyPr>
          <a:lstStyle/>
          <a:p>
            <a:pPr marL="0" indent="0">
              <a:buNone/>
            </a:pPr>
            <a:r>
              <a:rPr lang="en-GB" sz="2400" b="1">
                <a:latin typeface="Calibri"/>
                <a:ea typeface="Calibri"/>
                <a:cs typeface="Calibri"/>
              </a:rPr>
              <a:t>If using a short quote</a:t>
            </a:r>
            <a:r>
              <a:rPr lang="en-GB" sz="2400">
                <a:latin typeface="Calibri"/>
                <a:ea typeface="Calibri"/>
                <a:cs typeface="Calibri"/>
              </a:rPr>
              <a:t> (less than 30 words), ensure you:</a:t>
            </a:r>
          </a:p>
          <a:p>
            <a:pPr marL="0" indent="0">
              <a:buNone/>
            </a:pPr>
            <a:endParaRPr lang="en-GB" sz="2400">
              <a:latin typeface="Calibri"/>
              <a:ea typeface="Calibri"/>
              <a:cs typeface="Calibri"/>
            </a:endParaRPr>
          </a:p>
          <a:p>
            <a:pPr lvl="1">
              <a:buFont typeface="Arial" panose="020B0604020202020204" pitchFamily="34" charset="0"/>
              <a:buChar char="•"/>
            </a:pPr>
            <a:r>
              <a:rPr lang="en-GB" sz="2400">
                <a:latin typeface="Calibri"/>
                <a:ea typeface="Calibri"/>
                <a:cs typeface="Calibri"/>
              </a:rPr>
              <a:t> Use </a:t>
            </a:r>
            <a:r>
              <a:rPr lang="en-GB" sz="2400">
                <a:solidFill>
                  <a:schemeClr val="accent2"/>
                </a:solidFill>
                <a:latin typeface="Calibri"/>
                <a:ea typeface="Calibri"/>
                <a:cs typeface="Calibri"/>
              </a:rPr>
              <a:t>“</a:t>
            </a:r>
            <a:r>
              <a:rPr lang="en-GB" sz="2400">
                <a:latin typeface="Calibri"/>
                <a:ea typeface="Calibri"/>
                <a:cs typeface="Calibri"/>
              </a:rPr>
              <a:t>quotation marks</a:t>
            </a:r>
            <a:r>
              <a:rPr lang="en-GB" sz="2400">
                <a:solidFill>
                  <a:schemeClr val="accent2"/>
                </a:solidFill>
                <a:latin typeface="Calibri"/>
                <a:ea typeface="Calibri"/>
                <a:cs typeface="Calibri"/>
              </a:rPr>
              <a:t>”</a:t>
            </a:r>
            <a:r>
              <a:rPr lang="en-GB" sz="2400">
                <a:latin typeface="Calibri"/>
                <a:ea typeface="Calibri"/>
                <a:cs typeface="Calibri"/>
              </a:rPr>
              <a:t>.</a:t>
            </a:r>
          </a:p>
          <a:p>
            <a:pPr lvl="1">
              <a:buFont typeface="Arial" panose="020B0604020202020204" pitchFamily="34" charset="0"/>
              <a:buChar char="•"/>
            </a:pPr>
            <a:r>
              <a:rPr lang="en-GB" sz="2400">
                <a:latin typeface="Calibri" panose="020F0502020204030204" pitchFamily="34" charset="0"/>
                <a:cs typeface="Calibri" panose="020F0502020204030204" pitchFamily="34" charset="0"/>
              </a:rPr>
              <a:t> Show page number, (location, or paragraph number, if not possible). </a:t>
            </a:r>
          </a:p>
          <a:p>
            <a:pPr marL="0" indent="0">
              <a:buNone/>
            </a:pPr>
            <a:endParaRPr lang="en-GB" sz="240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CE3FE16-CF37-DD24-8AB4-0C528AE624EE}"/>
              </a:ext>
            </a:extLst>
          </p:cNvPr>
          <p:cNvSpPr txBox="1"/>
          <p:nvPr/>
        </p:nvSpPr>
        <p:spPr>
          <a:xfrm>
            <a:off x="1474470" y="5189774"/>
            <a:ext cx="9836658" cy="461665"/>
          </a:xfrm>
          <a:prstGeom prst="rect">
            <a:avLst/>
          </a:prstGeom>
          <a:noFill/>
        </p:spPr>
        <p:txBody>
          <a:bodyPr wrap="square">
            <a:spAutoFit/>
          </a:bodyPr>
          <a:lstStyle/>
          <a:p>
            <a:pPr marL="0" indent="0">
              <a:buNone/>
            </a:pPr>
            <a:r>
              <a:rPr lang="en-GB" sz="2400" b="1">
                <a:latin typeface="Calibri" panose="020F0502020204030204" pitchFamily="34" charset="0"/>
                <a:cs typeface="Calibri" panose="020F0502020204030204" pitchFamily="34" charset="0"/>
              </a:rPr>
              <a:t>For longer quotations, please refer to the </a:t>
            </a:r>
            <a:r>
              <a:rPr lang="en-GB" sz="2400" b="1">
                <a:latin typeface="Calibri" panose="020F0502020204030204" pitchFamily="34" charset="0"/>
                <a:cs typeface="Calibri" panose="020F0502020204030204" pitchFamily="34" charset="0"/>
                <a:hlinkClick r:id="rId3"/>
              </a:rPr>
              <a:t>referencing handbook</a:t>
            </a:r>
            <a:r>
              <a:rPr lang="en-GB" sz="2400" b="1">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6391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a:xfrm>
            <a:off x="358219" y="365126"/>
            <a:ext cx="11481847" cy="668384"/>
          </a:xfrm>
        </p:spPr>
        <p:txBody>
          <a:bodyPr>
            <a:normAutofit fontScale="90000"/>
          </a:bodyPr>
          <a:lstStyle/>
          <a:p>
            <a:r>
              <a:rPr lang="en-GB" b="1">
                <a:latin typeface="+mn-lt"/>
              </a:rPr>
              <a:t>Quote Examples:</a:t>
            </a:r>
            <a:endParaRPr lang="en-US" b="1">
              <a:latin typeface="+mn-lt"/>
            </a:endParaRPr>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r>
              <a:rPr lang="en-US" sz="2800" b="1">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4150010"/>
            <a:ext cx="10389054" cy="954107"/>
          </a:xfrm>
          <a:prstGeom prst="rect">
            <a:avLst/>
          </a:prstGeom>
          <a:noFill/>
          <a:ln w="28575">
            <a:solidFill>
              <a:schemeClr val="tx1"/>
            </a:solidFill>
          </a:ln>
        </p:spPr>
        <p:txBody>
          <a:bodyPr wrap="square" lIns="91440" tIns="45720" rIns="91440" bIns="45720" anchor="t">
            <a:spAutoFit/>
          </a:bodyPr>
          <a:lstStyle/>
          <a:p>
            <a:r>
              <a:rPr lang="en-US" sz="2800" b="1">
                <a:solidFill>
                  <a:schemeClr val="accent2"/>
                </a:solidFill>
                <a:latin typeface="Calibri"/>
                <a:ea typeface="Calibri"/>
                <a:cs typeface="Calibri"/>
              </a:rPr>
              <a:t>Pears and Shields (2016, p. 2)</a:t>
            </a:r>
            <a:r>
              <a:rPr lang="en-US" sz="2800" b="1">
                <a:latin typeface="Calibri"/>
                <a:ea typeface="Calibri"/>
                <a:cs typeface="Calibri"/>
              </a:rPr>
              <a:t> note, </a:t>
            </a: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citation.</a:t>
            </a:r>
            <a:endParaRPr lang="en-US" sz="2400" b="1">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607355"/>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42FA1-4B9B-C4BC-75E6-A8EA852885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13AEE-BD63-0198-F242-90D6541D3150}"/>
              </a:ext>
            </a:extLst>
          </p:cNvPr>
          <p:cNvSpPr>
            <a:spLocks noGrp="1"/>
          </p:cNvSpPr>
          <p:nvPr>
            <p:ph type="title"/>
          </p:nvPr>
        </p:nvSpPr>
        <p:spPr>
          <a:xfrm>
            <a:off x="358219" y="365125"/>
            <a:ext cx="11481847" cy="741299"/>
          </a:xfrm>
        </p:spPr>
        <p:txBody>
          <a:bodyPr/>
          <a:lstStyle/>
          <a:p>
            <a:r>
              <a:rPr lang="en-GB" b="1">
                <a:latin typeface="+mn-lt"/>
              </a:rPr>
              <a:t>In-text example</a:t>
            </a:r>
          </a:p>
        </p:txBody>
      </p:sp>
      <p:pic>
        <p:nvPicPr>
          <p:cNvPr id="4" name="Picture 3" descr="Person reading a book">
            <a:extLst>
              <a:ext uri="{FF2B5EF4-FFF2-40B4-BE49-F238E27FC236}">
                <a16:creationId xmlns:a16="http://schemas.microsoft.com/office/drawing/2014/main" id="{883866E7-2771-90BA-819C-8141428347D6}"/>
              </a:ext>
            </a:extLst>
          </p:cNvPr>
          <p:cNvPicPr>
            <a:picLocks noChangeAspect="1"/>
          </p:cNvPicPr>
          <p:nvPr/>
        </p:nvPicPr>
        <p:blipFill>
          <a:blip r:embed="rId3"/>
          <a:stretch>
            <a:fillRect/>
          </a:stretch>
        </p:blipFill>
        <p:spPr>
          <a:xfrm>
            <a:off x="516210" y="172073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EB5CDF81-51F9-4849-020C-6468CF960375}"/>
              </a:ext>
            </a:extLst>
          </p:cNvPr>
          <p:cNvSpPr txBox="1">
            <a:spLocks/>
          </p:cNvSpPr>
          <p:nvPr/>
        </p:nvSpPr>
        <p:spPr>
          <a:xfrm>
            <a:off x="5824215" y="1825060"/>
            <a:ext cx="6304249" cy="2590800"/>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a:solidFill>
                  <a:schemeClr val="accent2"/>
                </a:solidFill>
                <a:latin typeface="Aptos" panose="020B0004020202020204" pitchFamily="34" charset="0"/>
                <a:ea typeface="Lato"/>
                <a:cs typeface="Lato"/>
              </a:rPr>
              <a:t>Research suggests,</a:t>
            </a:r>
            <a:r>
              <a:rPr lang="en-GB" b="1">
                <a:solidFill>
                  <a:schemeClr val="accent2"/>
                </a:solidFill>
                <a:latin typeface="Aptos" panose="020B0004020202020204" pitchFamily="34" charset="0"/>
                <a:ea typeface="Lato"/>
                <a:cs typeface="Lato"/>
              </a:rPr>
              <a:t> </a:t>
            </a:r>
            <a:r>
              <a:rPr lang="en-GB">
                <a:solidFill>
                  <a:schemeClr val="accent2"/>
                </a:solidFill>
                <a:latin typeface="Aptos" panose="020B0004020202020204" pitchFamily="34" charset="0"/>
                <a:ea typeface="Lato"/>
                <a:cs typeface="Lato"/>
              </a:rPr>
              <a:t>students struggle to correctly reference their work</a:t>
            </a:r>
            <a:r>
              <a:rPr lang="en-GB">
                <a:latin typeface="Aptos" panose="020B0004020202020204" pitchFamily="34" charset="0"/>
                <a:ea typeface="Lato"/>
                <a:cs typeface="Lato"/>
              </a:rPr>
              <a:t>. To ensure they do not accidently plagiarise, students should record their sources as they use them</a:t>
            </a:r>
            <a:r>
              <a:rPr lang="en-GB">
                <a:solidFill>
                  <a:srgbClr val="000000"/>
                </a:solidFill>
                <a:latin typeface="Aptos" panose="020B0004020202020204" pitchFamily="34" charset="0"/>
                <a:ea typeface="Lato"/>
                <a:cs typeface="Lato"/>
              </a:rPr>
              <a:t>.</a:t>
            </a:r>
          </a:p>
          <a:p>
            <a:pPr marL="0" indent="0">
              <a:buFont typeface="Wingdings" panose="05000000000000000000" pitchFamily="2" charset="2"/>
              <a:buNone/>
            </a:pPr>
            <a:endParaRPr lang="en-GB" sz="3400">
              <a:latin typeface="Lato"/>
              <a:ea typeface="Lato"/>
              <a:cs typeface="Lato"/>
            </a:endParaRPr>
          </a:p>
        </p:txBody>
      </p:sp>
      <p:sp>
        <p:nvSpPr>
          <p:cNvPr id="3" name="TextBox 4">
            <a:extLst>
              <a:ext uri="{FF2B5EF4-FFF2-40B4-BE49-F238E27FC236}">
                <a16:creationId xmlns:a16="http://schemas.microsoft.com/office/drawing/2014/main" id="{FC065C61-AD3F-13C1-3475-080CF21EBDE8}"/>
              </a:ext>
            </a:extLst>
          </p:cNvPr>
          <p:cNvSpPr txBox="1"/>
          <p:nvPr/>
        </p:nvSpPr>
        <p:spPr>
          <a:xfrm>
            <a:off x="5961365" y="4231194"/>
            <a:ext cx="3992631"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chemeClr val="accent2"/>
                </a:solidFill>
                <a:latin typeface="Calibri "/>
              </a:rPr>
              <a:t>Source 1: Pearson, 2023 (Paraphrased) </a:t>
            </a:r>
            <a:endParaRPr lang="en-US">
              <a:solidFill>
                <a:schemeClr val="accent2"/>
              </a:solidFill>
              <a:latin typeface="Calibri "/>
            </a:endParaRPr>
          </a:p>
        </p:txBody>
      </p:sp>
      <p:sp>
        <p:nvSpPr>
          <p:cNvPr id="5" name="TextBox 5">
            <a:extLst>
              <a:ext uri="{FF2B5EF4-FFF2-40B4-BE49-F238E27FC236}">
                <a16:creationId xmlns:a16="http://schemas.microsoft.com/office/drawing/2014/main" id="{694F0E8D-B0A2-820C-7C61-9C8C00014CC2}"/>
              </a:ext>
            </a:extLst>
          </p:cNvPr>
          <p:cNvSpPr txBox="1"/>
          <p:nvPr/>
        </p:nvSpPr>
        <p:spPr>
          <a:xfrm>
            <a:off x="5961365" y="4949830"/>
            <a:ext cx="5760680"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2060"/>
                </a:solidFill>
                <a:latin typeface="Calibri "/>
              </a:rPr>
              <a:t>Source 2: Williams, Armstrong and Wang, 2024 (quotation) </a:t>
            </a:r>
            <a:endParaRPr lang="en-US">
              <a:solidFill>
                <a:srgbClr val="002060"/>
              </a:solidFill>
              <a:latin typeface="Calibri "/>
            </a:endParaRPr>
          </a:p>
        </p:txBody>
      </p:sp>
    </p:spTree>
    <p:extLst>
      <p:ext uri="{BB962C8B-B14F-4D97-AF65-F5344CB8AC3E}">
        <p14:creationId xmlns:p14="http://schemas.microsoft.com/office/powerpoint/2010/main" val="3146626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7A2DC-EB4E-A06E-4465-1F87B1B29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61631-4ED2-35C2-EAD5-56F8FBFB5DF6}"/>
              </a:ext>
            </a:extLst>
          </p:cNvPr>
          <p:cNvSpPr>
            <a:spLocks noGrp="1"/>
          </p:cNvSpPr>
          <p:nvPr>
            <p:ph type="title"/>
          </p:nvPr>
        </p:nvSpPr>
        <p:spPr>
          <a:xfrm>
            <a:off x="358219" y="365125"/>
            <a:ext cx="11481847" cy="805307"/>
          </a:xfrm>
        </p:spPr>
        <p:txBody>
          <a:bodyPr/>
          <a:lstStyle/>
          <a:p>
            <a:r>
              <a:rPr lang="en-GB" b="1">
                <a:latin typeface="+mn-lt"/>
              </a:rPr>
              <a:t>Example: Parenthetical in-text citation</a:t>
            </a:r>
            <a:endParaRPr lang="en-US" b="1">
              <a:latin typeface="+mn-lt"/>
            </a:endParaRPr>
          </a:p>
        </p:txBody>
      </p:sp>
      <p:sp>
        <p:nvSpPr>
          <p:cNvPr id="3" name="Content Placeholder 2">
            <a:extLst>
              <a:ext uri="{FF2B5EF4-FFF2-40B4-BE49-F238E27FC236}">
                <a16:creationId xmlns:a16="http://schemas.microsoft.com/office/drawing/2014/main" id="{71C6DDDA-3AB9-2B33-454A-664679A59DEC}"/>
              </a:ext>
            </a:extLst>
          </p:cNvPr>
          <p:cNvSpPr>
            <a:spLocks noGrp="1"/>
          </p:cNvSpPr>
          <p:nvPr>
            <p:ph sz="quarter" idx="10"/>
          </p:nvPr>
        </p:nvSpPr>
        <p:spPr>
          <a:xfrm>
            <a:off x="5787412" y="2133599"/>
            <a:ext cx="6304249" cy="3415727"/>
          </a:xfrm>
        </p:spPr>
        <p:txBody>
          <a:bodyPr vert="horz" lIns="91440" tIns="45720" rIns="91440" bIns="45720" rtlCol="0" anchor="t">
            <a:normAutofit fontScale="85000" lnSpcReduction="10000"/>
          </a:bodyPr>
          <a:lstStyle/>
          <a:p>
            <a:pPr marL="0" indent="0">
              <a:lnSpc>
                <a:spcPct val="160000"/>
              </a:lnSpc>
              <a:buNone/>
            </a:pPr>
            <a:r>
              <a:rPr lang="en-GB">
                <a:latin typeface="Aptos" panose="020B0004020202020204" pitchFamily="34" charset="0"/>
                <a:ea typeface="Lato"/>
                <a:cs typeface="Lato"/>
              </a:rPr>
              <a:t>Students struggle to correctly reference their work </a:t>
            </a:r>
            <a:r>
              <a:rPr lang="en-GB" b="1">
                <a:solidFill>
                  <a:schemeClr val="accent2"/>
                </a:solidFill>
                <a:latin typeface="Aptos" panose="020B0004020202020204" pitchFamily="34" charset="0"/>
                <a:ea typeface="Lato"/>
                <a:cs typeface="Lato"/>
              </a:rPr>
              <a:t>(Pearson, 2023)</a:t>
            </a:r>
            <a:r>
              <a:rPr lang="en-GB">
                <a:latin typeface="Aptos" panose="020B0004020202020204" pitchFamily="34" charset="0"/>
                <a:ea typeface="Lato"/>
                <a:cs typeface="Lato"/>
              </a:rPr>
              <a:t>. To ensure they do not accidently plagiarise, </a:t>
            </a:r>
            <a:r>
              <a:rPr lang="en-GB">
                <a:solidFill>
                  <a:schemeClr val="accent2"/>
                </a:solidFill>
                <a:latin typeface="Aptos" panose="020B0004020202020204" pitchFamily="34" charset="0"/>
                <a:ea typeface="Lato"/>
                <a:cs typeface="Lato"/>
              </a:rPr>
              <a:t>“</a:t>
            </a:r>
            <a:r>
              <a:rPr lang="en-GB">
                <a:latin typeface="Aptos" panose="020B0004020202020204" pitchFamily="34" charset="0"/>
                <a:ea typeface="Lato"/>
                <a:cs typeface="Lato"/>
              </a:rPr>
              <a:t>students should record their sources as they use them</a:t>
            </a:r>
            <a:r>
              <a:rPr lang="en-GB">
                <a:solidFill>
                  <a:schemeClr val="accent2"/>
                </a:solidFill>
                <a:latin typeface="Aptos" panose="020B0004020202020204" pitchFamily="34" charset="0"/>
                <a:ea typeface="Lato"/>
                <a:cs typeface="Lato"/>
              </a:rPr>
              <a:t>” </a:t>
            </a:r>
            <a:r>
              <a:rPr lang="en-GB" b="1">
                <a:solidFill>
                  <a:schemeClr val="accent2"/>
                </a:solidFill>
                <a:latin typeface="Aptos" panose="020B0004020202020204" pitchFamily="34" charset="0"/>
                <a:ea typeface="Lato"/>
                <a:cs typeface="Lato"/>
              </a:rPr>
              <a:t>(Williams, Armstrong and Wang, 2024, p. 17).</a:t>
            </a:r>
          </a:p>
          <a:p>
            <a:pPr marL="0" indent="0">
              <a:buNone/>
            </a:pPr>
            <a:endParaRPr lang="en-GB" sz="3400">
              <a:latin typeface="Lato"/>
              <a:ea typeface="Lato"/>
              <a:cs typeface="Lato"/>
            </a:endParaRPr>
          </a:p>
        </p:txBody>
      </p:sp>
      <p:pic>
        <p:nvPicPr>
          <p:cNvPr id="4" name="Picture 3" descr="Person reading a book">
            <a:extLst>
              <a:ext uri="{FF2B5EF4-FFF2-40B4-BE49-F238E27FC236}">
                <a16:creationId xmlns:a16="http://schemas.microsoft.com/office/drawing/2014/main" id="{D6FC5B8B-FB51-5F2D-BEF3-2671A32D8F18}"/>
              </a:ext>
            </a:extLst>
          </p:cNvPr>
          <p:cNvPicPr>
            <a:picLocks noChangeAspect="1"/>
          </p:cNvPicPr>
          <p:nvPr/>
        </p:nvPicPr>
        <p:blipFill>
          <a:blip r:embed="rId3"/>
          <a:stretch>
            <a:fillRect/>
          </a:stretch>
        </p:blipFill>
        <p:spPr>
          <a:xfrm>
            <a:off x="594360" y="2023068"/>
            <a:ext cx="4854623" cy="32364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50240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a:xfrm>
            <a:off x="358219" y="365125"/>
            <a:ext cx="11481847" cy="659003"/>
          </a:xfrm>
        </p:spPr>
        <p:txBody>
          <a:bodyPr>
            <a:normAutofit fontScale="90000"/>
          </a:bodyPr>
          <a:lstStyle/>
          <a:p>
            <a:r>
              <a:rPr lang="en-GB" b="1">
                <a:latin typeface="+mn-lt"/>
              </a:rPr>
              <a:t>Example: narrative &amp; parenthetical</a:t>
            </a:r>
            <a:endParaRPr lang="en-US" b="1">
              <a:latin typeface="+mn-lt"/>
            </a:endParaRPr>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3" y="2133599"/>
            <a:ext cx="6107834" cy="3795975"/>
          </a:xfrm>
        </p:spPr>
        <p:txBody>
          <a:bodyPr vert="horz" lIns="91440" tIns="45720" rIns="91440" bIns="45720" rtlCol="0" anchor="t">
            <a:normAutofit fontScale="55000" lnSpcReduction="20000"/>
          </a:bodyPr>
          <a:lstStyle/>
          <a:p>
            <a:pPr marL="0" indent="0">
              <a:lnSpc>
                <a:spcPct val="160000"/>
              </a:lnSpc>
              <a:buNone/>
            </a:pPr>
            <a:r>
              <a:rPr lang="en-GB" sz="4400" b="1">
                <a:solidFill>
                  <a:schemeClr val="accent2"/>
                </a:solidFill>
                <a:latin typeface="Aptos" panose="020B0004020202020204" pitchFamily="34" charset="0"/>
                <a:ea typeface="Lato"/>
                <a:cs typeface="Lato"/>
              </a:rPr>
              <a:t>Pearson (2023) </a:t>
            </a:r>
            <a:r>
              <a:rPr lang="en-GB" sz="4400">
                <a:latin typeface="Aptos" panose="020B0004020202020204" pitchFamily="34" charset="0"/>
                <a:ea typeface="Lato"/>
                <a:cs typeface="Lato"/>
              </a:rPr>
              <a:t>suggests</a:t>
            </a:r>
            <a:r>
              <a:rPr lang="en-GB" sz="4400" b="1">
                <a:solidFill>
                  <a:schemeClr val="accent2"/>
                </a:solidFill>
                <a:latin typeface="Aptos" panose="020B0004020202020204" pitchFamily="34" charset="0"/>
                <a:ea typeface="Lato"/>
                <a:cs typeface="Lato"/>
              </a:rPr>
              <a:t> </a:t>
            </a:r>
            <a:r>
              <a:rPr lang="en-GB" sz="4400">
                <a:latin typeface="Aptos" panose="020B0004020202020204" pitchFamily="34" charset="0"/>
                <a:ea typeface="Lato"/>
                <a:cs typeface="Lato"/>
              </a:rPr>
              <a:t>students struggle to correctly reference their work. To ensure they do not accidently plagiarise, </a:t>
            </a:r>
            <a:r>
              <a:rPr lang="en-GB" sz="4400">
                <a:solidFill>
                  <a:schemeClr val="accent2"/>
                </a:solidFill>
                <a:latin typeface="Aptos" panose="020B0004020202020204" pitchFamily="34" charset="0"/>
                <a:ea typeface="Lato"/>
                <a:cs typeface="Lato"/>
              </a:rPr>
              <a:t>“</a:t>
            </a:r>
            <a:r>
              <a:rPr lang="en-GB" sz="4400">
                <a:latin typeface="Aptos" panose="020B0004020202020204" pitchFamily="34" charset="0"/>
                <a:ea typeface="Lato"/>
                <a:cs typeface="Lato"/>
              </a:rPr>
              <a:t>students should record their sources as they use them</a:t>
            </a:r>
            <a:r>
              <a:rPr lang="en-GB" sz="4400">
                <a:solidFill>
                  <a:schemeClr val="accent2"/>
                </a:solidFill>
                <a:latin typeface="Aptos" panose="020B0004020202020204" pitchFamily="34" charset="0"/>
                <a:ea typeface="Lato"/>
                <a:cs typeface="Lato"/>
              </a:rPr>
              <a:t>” </a:t>
            </a:r>
            <a:r>
              <a:rPr lang="en-GB" sz="4400" b="1">
                <a:solidFill>
                  <a:schemeClr val="accent2"/>
                </a:solidFill>
                <a:latin typeface="Aptos" panose="020B0004020202020204" pitchFamily="34" charset="0"/>
                <a:ea typeface="Lato"/>
                <a:cs typeface="Lato"/>
              </a:rPr>
              <a:t>(Williams, Armstrong and Wang, 2024, p. 17).</a:t>
            </a:r>
          </a:p>
          <a:p>
            <a:pPr marL="0" indent="0">
              <a:buNone/>
            </a:pPr>
            <a:endParaRPr lang="en-GB" sz="340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3"/>
          <a:stretch>
            <a:fillRect/>
          </a:stretch>
        </p:blipFill>
        <p:spPr>
          <a:xfrm>
            <a:off x="358219" y="196820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30671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C545-F553-7345-6B63-EC0613E88767}"/>
              </a:ext>
            </a:extLst>
          </p:cNvPr>
          <p:cNvSpPr>
            <a:spLocks noGrp="1"/>
          </p:cNvSpPr>
          <p:nvPr>
            <p:ph type="title"/>
          </p:nvPr>
        </p:nvSpPr>
        <p:spPr>
          <a:xfrm>
            <a:off x="358219" y="365125"/>
            <a:ext cx="11481847" cy="567563"/>
          </a:xfrm>
        </p:spPr>
        <p:txBody>
          <a:bodyPr>
            <a:normAutofit fontScale="90000"/>
          </a:bodyPr>
          <a:lstStyle/>
          <a:p>
            <a:r>
              <a:rPr lang="en-GB">
                <a:latin typeface="+mn-lt"/>
              </a:rPr>
              <a:t>Example 1: Parenthetical</a:t>
            </a:r>
            <a:endParaRPr lang="en-US">
              <a:latin typeface="+mn-lt"/>
            </a:endParaRPr>
          </a:p>
        </p:txBody>
      </p:sp>
      <p:sp>
        <p:nvSpPr>
          <p:cNvPr id="3" name="Content Placeholder 2">
            <a:extLst>
              <a:ext uri="{FF2B5EF4-FFF2-40B4-BE49-F238E27FC236}">
                <a16:creationId xmlns:a16="http://schemas.microsoft.com/office/drawing/2014/main" id="{A28CEAFE-69C9-6553-9093-AE63AE7D8188}"/>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a:latin typeface="Calibri "/>
              </a:rPr>
              <a:t>Team building plays a pivotal role in team-based research and carries significant implications across many disciplines, including the field of project management </a:t>
            </a:r>
            <a:r>
              <a:rPr lang="en-US" sz="2000">
                <a:solidFill>
                  <a:schemeClr val="accent2"/>
                </a:solidFill>
                <a:latin typeface="Calibri "/>
              </a:rPr>
              <a:t>(Kastrup, 2019). </a:t>
            </a:r>
            <a:r>
              <a:rPr lang="en-US" sz="2000">
                <a:latin typeface="Calibri "/>
              </a:rPr>
              <a:t>However, there lack of sufficient research regarding teams in public management </a:t>
            </a:r>
            <a:r>
              <a:rPr lang="en-US" sz="2000">
                <a:solidFill>
                  <a:schemeClr val="accent2"/>
                </a:solidFill>
                <a:latin typeface="Calibri "/>
              </a:rPr>
              <a:t>(Chin, 2015), </a:t>
            </a:r>
            <a:r>
              <a:rPr lang="en-US" sz="2000">
                <a:latin typeface="Calibri "/>
              </a:rPr>
              <a:t>the success of a public manager is dependent on his/her ability to form an efficient team </a:t>
            </a:r>
            <a:r>
              <a:rPr lang="en-US" sz="2000">
                <a:solidFill>
                  <a:schemeClr val="accent2"/>
                </a:solidFill>
                <a:latin typeface="Calibri "/>
              </a:rPr>
              <a:t>(Banovetz, 1990). </a:t>
            </a:r>
            <a:r>
              <a:rPr lang="en-US" sz="2000">
                <a:latin typeface="Calibri "/>
              </a:rPr>
              <a:t>Team leadership is considered a significant factor in team building </a:t>
            </a:r>
            <a:r>
              <a:rPr lang="en-US" sz="2000">
                <a:solidFill>
                  <a:schemeClr val="accent2"/>
                </a:solidFill>
                <a:latin typeface="Calibri "/>
              </a:rPr>
              <a:t>(Aga </a:t>
            </a:r>
            <a:r>
              <a:rPr lang="en-US" sz="2000" i="1">
                <a:solidFill>
                  <a:schemeClr val="accent2"/>
                </a:solidFill>
                <a:latin typeface="Calibri "/>
              </a:rPr>
              <a:t>et al</a:t>
            </a:r>
            <a:r>
              <a:rPr lang="en-US" sz="2000">
                <a:solidFill>
                  <a:schemeClr val="accent2"/>
                </a:solidFill>
                <a:latin typeface="Calibri "/>
              </a:rPr>
              <a:t>., 2016). </a:t>
            </a:r>
            <a:r>
              <a:rPr lang="en-US" sz="2000">
                <a:latin typeface="Calibri "/>
              </a:rPr>
              <a:t>Effective team leadership creates a conducive work environment where members are working together efficiently for the achievement of common goals </a:t>
            </a:r>
            <a:r>
              <a:rPr lang="en-US" sz="2000">
                <a:solidFill>
                  <a:schemeClr val="accent2"/>
                </a:solidFill>
                <a:latin typeface="Calibri "/>
              </a:rPr>
              <a:t>(Grynchenko </a:t>
            </a:r>
            <a:r>
              <a:rPr lang="en-US" sz="2000" i="1">
                <a:solidFill>
                  <a:schemeClr val="accent2"/>
                </a:solidFill>
                <a:latin typeface="Calibri "/>
              </a:rPr>
              <a:t>et al.,</a:t>
            </a:r>
            <a:r>
              <a:rPr lang="en-US" sz="2000">
                <a:solidFill>
                  <a:schemeClr val="accent2"/>
                </a:solidFill>
                <a:latin typeface="Calibri "/>
              </a:rPr>
              <a:t> 2018). </a:t>
            </a:r>
            <a:r>
              <a:rPr lang="en-US" sz="200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a:solidFill>
                  <a:schemeClr val="accent2"/>
                </a:solidFill>
                <a:latin typeface="Calibri "/>
              </a:rPr>
              <a:t>(Fareed and Su, 2021). </a:t>
            </a:r>
          </a:p>
        </p:txBody>
      </p:sp>
      <p:sp>
        <p:nvSpPr>
          <p:cNvPr id="5" name="TextBox 4">
            <a:extLst>
              <a:ext uri="{FF2B5EF4-FFF2-40B4-BE49-F238E27FC236}">
                <a16:creationId xmlns:a16="http://schemas.microsoft.com/office/drawing/2014/main" id="{EE8427FB-7D0A-139B-3A51-D12D10313EF7}"/>
              </a:ext>
            </a:extLst>
          </p:cNvPr>
          <p:cNvSpPr txBox="1"/>
          <p:nvPr/>
        </p:nvSpPr>
        <p:spPr>
          <a:xfrm>
            <a:off x="525203" y="5046281"/>
            <a:ext cx="10947902" cy="461665"/>
          </a:xfrm>
          <a:prstGeom prst="rect">
            <a:avLst/>
          </a:prstGeom>
          <a:noFill/>
        </p:spPr>
        <p:txBody>
          <a:bodyPr wrap="square">
            <a:spAutoFit/>
          </a:bodyPr>
          <a:lstStyle/>
          <a:p>
            <a:r>
              <a:rPr lang="en-GB" sz="1200">
                <a:solidFill>
                  <a:srgbClr val="3A3A3A"/>
                </a:solidFill>
                <a:latin typeface="Aptos"/>
                <a:hlinkClick r:id="rId2"/>
              </a:rPr>
              <a:t>Khan, N.U., </a:t>
            </a:r>
            <a:r>
              <a:rPr lang="en-GB" sz="1200" err="1">
                <a:solidFill>
                  <a:srgbClr val="3A3A3A"/>
                </a:solidFill>
                <a:latin typeface="Aptos"/>
                <a:hlinkClick r:id="rId2"/>
              </a:rPr>
              <a:t>Zhongyi</a:t>
            </a:r>
            <a:r>
              <a:rPr lang="en-GB" sz="1200">
                <a:solidFill>
                  <a:srgbClr val="3A3A3A"/>
                </a:solidFill>
                <a:latin typeface="Aptos"/>
                <a:hlinkClick r:id="rId2"/>
              </a:rPr>
              <a:t>, P., Han, H., and Ariza-Montes, A. (2023) ‘Linking public leadership and public project success: the mediating role of team building’, </a:t>
            </a:r>
            <a:r>
              <a:rPr lang="en-GB" sz="1200" i="1">
                <a:solidFill>
                  <a:srgbClr val="3A3A3A"/>
                </a:solidFill>
                <a:latin typeface="Aptos"/>
                <a:hlinkClick r:id="rId2"/>
              </a:rPr>
              <a:t>Humanities &amp; Social Sciences Communications</a:t>
            </a:r>
            <a:r>
              <a:rPr lang="en-GB" sz="1200">
                <a:solidFill>
                  <a:srgbClr val="3A3A3A"/>
                </a:solidFill>
                <a:latin typeface="Aptos"/>
                <a:hlinkClick r:id="rId2"/>
              </a:rPr>
              <a:t>, 10(1), article 286. Available at: https://doi.org/10.1057/s41599-023-01791-y</a:t>
            </a:r>
            <a:endParaRPr lang="en-GB" sz="1200"/>
          </a:p>
        </p:txBody>
      </p:sp>
    </p:spTree>
    <p:extLst>
      <p:ext uri="{BB962C8B-B14F-4D97-AF65-F5344CB8AC3E}">
        <p14:creationId xmlns:p14="http://schemas.microsoft.com/office/powerpoint/2010/main" val="3249637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08A97-A5A4-31DA-F3FD-17202BBF4E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FD1DFB-8555-8717-6E3C-D31FF86E2F3B}"/>
              </a:ext>
            </a:extLst>
          </p:cNvPr>
          <p:cNvSpPr>
            <a:spLocks noGrp="1"/>
          </p:cNvSpPr>
          <p:nvPr>
            <p:ph type="title"/>
          </p:nvPr>
        </p:nvSpPr>
        <p:spPr>
          <a:xfrm>
            <a:off x="358219" y="365125"/>
            <a:ext cx="11481847" cy="567563"/>
          </a:xfrm>
        </p:spPr>
        <p:txBody>
          <a:bodyPr>
            <a:normAutofit fontScale="90000"/>
          </a:bodyPr>
          <a:lstStyle/>
          <a:p>
            <a:r>
              <a:rPr lang="en-GB">
                <a:latin typeface="+mn-lt"/>
              </a:rPr>
              <a:t>Example 1: Parenthetical</a:t>
            </a:r>
            <a:endParaRPr lang="en-US">
              <a:latin typeface="+mn-lt"/>
            </a:endParaRPr>
          </a:p>
        </p:txBody>
      </p:sp>
      <p:sp>
        <p:nvSpPr>
          <p:cNvPr id="3" name="Content Placeholder 2">
            <a:extLst>
              <a:ext uri="{FF2B5EF4-FFF2-40B4-BE49-F238E27FC236}">
                <a16:creationId xmlns:a16="http://schemas.microsoft.com/office/drawing/2014/main" id="{130EA6BB-4BBE-FBF3-3D8E-AD47A5840EF0}"/>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a:latin typeface="Calibri "/>
              </a:rPr>
              <a:t>Team building plays a pivotal role in team-based research and carries significant implications across many disciplines, including the field of project management </a:t>
            </a:r>
            <a:r>
              <a:rPr lang="en-US" sz="2000">
                <a:solidFill>
                  <a:schemeClr val="accent2"/>
                </a:solidFill>
                <a:latin typeface="Calibri "/>
              </a:rPr>
              <a:t>(Kastrup, 2019). </a:t>
            </a:r>
            <a:r>
              <a:rPr lang="en-US" sz="2000">
                <a:latin typeface="Calibri "/>
              </a:rPr>
              <a:t>However, there lack of sufficient research regarding teams in public management </a:t>
            </a:r>
            <a:r>
              <a:rPr lang="en-US" sz="2000">
                <a:solidFill>
                  <a:schemeClr val="accent2"/>
                </a:solidFill>
                <a:latin typeface="Calibri "/>
              </a:rPr>
              <a:t>(Chin, 2015), </a:t>
            </a:r>
            <a:r>
              <a:rPr lang="en-US" sz="2000">
                <a:latin typeface="Calibri "/>
              </a:rPr>
              <a:t>the success of a public manager is dependent on his/her ability to form an efficient team </a:t>
            </a:r>
            <a:r>
              <a:rPr lang="en-US" sz="2000">
                <a:solidFill>
                  <a:schemeClr val="accent2"/>
                </a:solidFill>
                <a:latin typeface="Calibri "/>
              </a:rPr>
              <a:t>(Banovetz, 1990). </a:t>
            </a:r>
            <a:r>
              <a:rPr lang="en-US" sz="2000">
                <a:latin typeface="Calibri "/>
              </a:rPr>
              <a:t>Team leadership is considered a significant factor in team building </a:t>
            </a:r>
            <a:r>
              <a:rPr lang="en-US" sz="2000">
                <a:solidFill>
                  <a:schemeClr val="accent2"/>
                </a:solidFill>
                <a:latin typeface="Calibri "/>
              </a:rPr>
              <a:t>(Aga </a:t>
            </a:r>
            <a:r>
              <a:rPr lang="en-US" sz="2000" i="1">
                <a:solidFill>
                  <a:schemeClr val="accent2"/>
                </a:solidFill>
                <a:latin typeface="Calibri "/>
              </a:rPr>
              <a:t>et al</a:t>
            </a:r>
            <a:r>
              <a:rPr lang="en-US" sz="2000">
                <a:solidFill>
                  <a:schemeClr val="accent2"/>
                </a:solidFill>
                <a:latin typeface="Calibri "/>
              </a:rPr>
              <a:t>., 2016). </a:t>
            </a:r>
            <a:r>
              <a:rPr lang="en-US" sz="2000">
                <a:latin typeface="Calibri "/>
              </a:rPr>
              <a:t>Effective team leadership creates a conducive work environment where members are working together efficiently for the achievement of common goals </a:t>
            </a:r>
            <a:r>
              <a:rPr lang="en-US" sz="2000">
                <a:solidFill>
                  <a:schemeClr val="accent2"/>
                </a:solidFill>
                <a:latin typeface="Calibri "/>
              </a:rPr>
              <a:t>(Grynchenko </a:t>
            </a:r>
            <a:r>
              <a:rPr lang="en-US" sz="2000" i="1">
                <a:solidFill>
                  <a:schemeClr val="accent2"/>
                </a:solidFill>
                <a:latin typeface="Calibri "/>
              </a:rPr>
              <a:t>et al.,</a:t>
            </a:r>
            <a:r>
              <a:rPr lang="en-US" sz="2000">
                <a:solidFill>
                  <a:schemeClr val="accent2"/>
                </a:solidFill>
                <a:latin typeface="Calibri "/>
              </a:rPr>
              <a:t> 2018). </a:t>
            </a:r>
            <a:r>
              <a:rPr lang="en-US" sz="200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a:solidFill>
                  <a:schemeClr val="accent2"/>
                </a:solidFill>
                <a:latin typeface="Calibri "/>
              </a:rPr>
              <a:t>(Fareed and Su, 2021). </a:t>
            </a:r>
          </a:p>
        </p:txBody>
      </p:sp>
      <p:sp>
        <p:nvSpPr>
          <p:cNvPr id="4" name="Rectangle 3">
            <a:extLst>
              <a:ext uri="{FF2B5EF4-FFF2-40B4-BE49-F238E27FC236}">
                <a16:creationId xmlns:a16="http://schemas.microsoft.com/office/drawing/2014/main" id="{DE32B02F-C575-63B9-E621-1DC93685B811}"/>
              </a:ext>
            </a:extLst>
          </p:cNvPr>
          <p:cNvSpPr/>
          <p:nvPr/>
        </p:nvSpPr>
        <p:spPr>
          <a:xfrm>
            <a:off x="616179" y="1207008"/>
            <a:ext cx="10941837" cy="1591056"/>
          </a:xfrm>
          <a:prstGeom prst="rect">
            <a:avLst/>
          </a:prstGeom>
          <a:solidFill>
            <a:schemeClr val="bg1"/>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44A165-F944-C685-0D84-9BFA7C141061}"/>
              </a:ext>
            </a:extLst>
          </p:cNvPr>
          <p:cNvSpPr/>
          <p:nvPr/>
        </p:nvSpPr>
        <p:spPr>
          <a:xfrm>
            <a:off x="625080" y="4001235"/>
            <a:ext cx="10941837" cy="1591056"/>
          </a:xfrm>
          <a:prstGeom prst="rect">
            <a:avLst/>
          </a:prstGeom>
          <a:solidFill>
            <a:schemeClr val="accent4">
              <a:lumMod val="20000"/>
              <a:lumOff val="8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fontAlgn="base">
              <a:buFont typeface="Arial" panose="020B0604020202020204" pitchFamily="34" charset="0"/>
              <a:buChar char="•"/>
            </a:pPr>
            <a:r>
              <a:rPr lang="en-GB" sz="2400" i="1">
                <a:solidFill>
                  <a:schemeClr val="tx1"/>
                </a:solidFill>
              </a:rPr>
              <a:t>et al., </a:t>
            </a:r>
            <a:r>
              <a:rPr lang="en-GB" sz="2400">
                <a:solidFill>
                  <a:schemeClr val="tx1"/>
                </a:solidFill>
              </a:rPr>
              <a:t>is used for a </a:t>
            </a:r>
            <a:r>
              <a:rPr lang="en-GB" sz="2400" b="1">
                <a:solidFill>
                  <a:schemeClr val="tx1"/>
                </a:solidFill>
              </a:rPr>
              <a:t>single source</a:t>
            </a:r>
            <a:r>
              <a:rPr lang="en-GB" sz="2400">
                <a:solidFill>
                  <a:schemeClr val="tx1"/>
                </a:solidFill>
              </a:rPr>
              <a:t> with </a:t>
            </a:r>
            <a:r>
              <a:rPr lang="en-GB" sz="2400" b="1">
                <a:solidFill>
                  <a:schemeClr val="tx1"/>
                </a:solidFill>
              </a:rPr>
              <a:t>4 or more authors</a:t>
            </a:r>
            <a:r>
              <a:rPr lang="en-GB" sz="2400">
                <a:solidFill>
                  <a:schemeClr val="tx1"/>
                </a:solidFill>
              </a:rPr>
              <a:t>. </a:t>
            </a:r>
            <a:r>
              <a:rPr lang="en-US" sz="2400">
                <a:solidFill>
                  <a:schemeClr val="tx1"/>
                </a:solidFill>
              </a:rPr>
              <a:t>​</a:t>
            </a:r>
          </a:p>
          <a:p>
            <a:pPr marL="285750" lvl="0" indent="-285750" fontAlgn="base">
              <a:buFont typeface="Arial" panose="020B0604020202020204" pitchFamily="34" charset="0"/>
              <a:buChar char="•"/>
            </a:pPr>
            <a:r>
              <a:rPr lang="en-GB" sz="2400">
                <a:solidFill>
                  <a:schemeClr val="tx1"/>
                </a:solidFill>
              </a:rPr>
              <a:t>Only the first author is written, followed by </a:t>
            </a:r>
            <a:r>
              <a:rPr lang="en-GB" sz="2400" i="1">
                <a:solidFill>
                  <a:schemeClr val="tx1"/>
                </a:solidFill>
              </a:rPr>
              <a:t>et al</a:t>
            </a:r>
            <a:r>
              <a:rPr lang="en-GB" sz="2400">
                <a:solidFill>
                  <a:schemeClr val="tx1"/>
                </a:solidFill>
              </a:rPr>
              <a:t>.</a:t>
            </a:r>
            <a:r>
              <a:rPr lang="en-US" sz="2400">
                <a:solidFill>
                  <a:schemeClr val="tx1"/>
                </a:solidFill>
              </a:rPr>
              <a:t>​</a:t>
            </a:r>
          </a:p>
          <a:p>
            <a:pPr marL="285750" lvl="0" indent="-285750" fontAlgn="base">
              <a:buFont typeface="Arial" panose="020B0604020202020204" pitchFamily="34" charset="0"/>
              <a:buChar char="•"/>
            </a:pPr>
            <a:r>
              <a:rPr lang="en-GB" sz="2400">
                <a:solidFill>
                  <a:schemeClr val="tx1"/>
                </a:solidFill>
              </a:rPr>
              <a:t>We use it for the in-text citation only.​</a:t>
            </a:r>
          </a:p>
          <a:p>
            <a:pPr marL="285750" lvl="0" indent="-285750" fontAlgn="base">
              <a:buFont typeface="Arial" panose="020B0604020202020204" pitchFamily="34" charset="0"/>
              <a:buChar char="•"/>
            </a:pPr>
            <a:r>
              <a:rPr lang="en-GB" sz="2400">
                <a:solidFill>
                  <a:schemeClr val="tx1"/>
                </a:solidFill>
              </a:rPr>
              <a:t>All authors are named in the full reference list.</a:t>
            </a:r>
            <a:r>
              <a:rPr lang="en-US" sz="2400">
                <a:solidFill>
                  <a:schemeClr val="tx1"/>
                </a:solidFill>
              </a:rPr>
              <a:t>​</a:t>
            </a:r>
          </a:p>
        </p:txBody>
      </p:sp>
    </p:spTree>
    <p:extLst>
      <p:ext uri="{BB962C8B-B14F-4D97-AF65-F5344CB8AC3E}">
        <p14:creationId xmlns:p14="http://schemas.microsoft.com/office/powerpoint/2010/main" val="3626815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86DE-C346-FB72-8DD2-B3A6FC7F495F}"/>
              </a:ext>
            </a:extLst>
          </p:cNvPr>
          <p:cNvSpPr>
            <a:spLocks noGrp="1"/>
          </p:cNvSpPr>
          <p:nvPr>
            <p:ph type="title"/>
          </p:nvPr>
        </p:nvSpPr>
        <p:spPr>
          <a:xfrm>
            <a:off x="358219" y="365125"/>
            <a:ext cx="11481847" cy="676737"/>
          </a:xfrm>
        </p:spPr>
        <p:txBody>
          <a:bodyPr>
            <a:normAutofit fontScale="90000"/>
          </a:bodyPr>
          <a:lstStyle/>
          <a:p>
            <a:r>
              <a:rPr lang="en-GB" b="1">
                <a:latin typeface="+mn-lt"/>
              </a:rPr>
              <a:t>Example 2: Narrative &amp; Parenthetical</a:t>
            </a:r>
            <a:endParaRPr lang="en-US" b="1">
              <a:latin typeface="+mn-lt"/>
            </a:endParaRPr>
          </a:p>
        </p:txBody>
      </p:sp>
      <p:sp>
        <p:nvSpPr>
          <p:cNvPr id="3" name="Content Placeholder 2">
            <a:extLst>
              <a:ext uri="{FF2B5EF4-FFF2-40B4-BE49-F238E27FC236}">
                <a16:creationId xmlns:a16="http://schemas.microsoft.com/office/drawing/2014/main" id="{87D55855-A2DA-33ED-9AB3-0662B2161945}"/>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a:solidFill>
                  <a:schemeClr val="accent2"/>
                </a:solidFill>
                <a:latin typeface="Calibri "/>
              </a:rPr>
              <a:t>Beauchamp </a:t>
            </a:r>
            <a:r>
              <a:rPr lang="en-US" sz="2200" i="1">
                <a:solidFill>
                  <a:schemeClr val="accent2"/>
                </a:solidFill>
                <a:latin typeface="Calibri "/>
              </a:rPr>
              <a:t>et al.</a:t>
            </a:r>
            <a:r>
              <a:rPr lang="en-US" sz="2200">
                <a:solidFill>
                  <a:schemeClr val="accent2"/>
                </a:solidFill>
                <a:latin typeface="Calibri "/>
              </a:rPr>
              <a:t> (2017) </a:t>
            </a:r>
            <a:r>
              <a:rPr lang="en-US" sz="2200">
                <a:latin typeface="Calibri "/>
              </a:rPr>
              <a:t>showed that team building plays a key role in improving the overall performance of teams as well as the psychological climate in which they operate. </a:t>
            </a:r>
            <a:r>
              <a:rPr lang="en-US" sz="2200">
                <a:solidFill>
                  <a:schemeClr val="accent2"/>
                </a:solidFill>
                <a:latin typeface="Calibri "/>
              </a:rPr>
              <a:t>Mandal (2022)</a:t>
            </a:r>
            <a:r>
              <a:rPr lang="en-US" sz="220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a:solidFill>
                  <a:schemeClr val="accent2"/>
                </a:solidFill>
                <a:latin typeface="Calibri "/>
              </a:rPr>
              <a:t>(Demir and Ergün, 2023).</a:t>
            </a:r>
          </a:p>
          <a:p>
            <a:pPr marL="0" indent="0">
              <a:lnSpc>
                <a:spcPct val="150000"/>
              </a:lnSpc>
              <a:buNone/>
            </a:pPr>
            <a:endParaRPr lang="en-US" sz="2000">
              <a:solidFill>
                <a:schemeClr val="accent2"/>
              </a:solidFill>
              <a:latin typeface="Calibri "/>
            </a:endParaRPr>
          </a:p>
        </p:txBody>
      </p:sp>
      <p:sp>
        <p:nvSpPr>
          <p:cNvPr id="4" name="TextBox 3">
            <a:extLst>
              <a:ext uri="{FF2B5EF4-FFF2-40B4-BE49-F238E27FC236}">
                <a16:creationId xmlns:a16="http://schemas.microsoft.com/office/drawing/2014/main" id="{3B607C33-E9EB-1B5C-6A7F-0DDB6485EBEF}"/>
              </a:ext>
            </a:extLst>
          </p:cNvPr>
          <p:cNvSpPr txBox="1"/>
          <p:nvPr/>
        </p:nvSpPr>
        <p:spPr>
          <a:xfrm>
            <a:off x="498935" y="5189496"/>
            <a:ext cx="11488848" cy="738664"/>
          </a:xfrm>
          <a:prstGeom prst="rect">
            <a:avLst/>
          </a:prstGeom>
          <a:noFill/>
        </p:spPr>
        <p:txBody>
          <a:bodyPr wrap="square" rtlCol="0">
            <a:spAutoFit/>
          </a:bodyPr>
          <a:lstStyle/>
          <a:p>
            <a:r>
              <a:rPr lang="en-US" sz="1400">
                <a:latin typeface="Calibri "/>
                <a:hlinkClick r:id="rId2"/>
              </a:rPr>
              <a:t>Alkhawaldeh, K. (2025) ‘The impact of team building excellence on creating a culture of quality: a quality managers’ perspective’, </a:t>
            </a:r>
            <a:r>
              <a:rPr lang="en-US" sz="1400" i="1">
                <a:latin typeface="Calibri "/>
                <a:hlinkClick r:id="rId2"/>
              </a:rPr>
              <a:t>Measuring Business Excellence</a:t>
            </a:r>
            <a:r>
              <a:rPr lang="en-US" sz="1400">
                <a:latin typeface="Calibri "/>
                <a:hlinkClick r:id="rId2"/>
              </a:rPr>
              <a:t>, 29(1), pp. 42–54. Available at: https://doi.org/10.1108/MBE-05-2024-0062</a:t>
            </a:r>
            <a:endParaRPr lang="en-US" sz="1400">
              <a:latin typeface="Calibri "/>
            </a:endParaRPr>
          </a:p>
          <a:p>
            <a:endParaRPr lang="en-US" sz="1400"/>
          </a:p>
        </p:txBody>
      </p:sp>
    </p:spTree>
    <p:extLst>
      <p:ext uri="{BB962C8B-B14F-4D97-AF65-F5344CB8AC3E}">
        <p14:creationId xmlns:p14="http://schemas.microsoft.com/office/powerpoint/2010/main" val="1942005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0DCB6-EDD2-91CF-C999-9B5C0E1FC2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200DF-87D7-9571-08DA-4B2C783CC521}"/>
              </a:ext>
            </a:extLst>
          </p:cNvPr>
          <p:cNvSpPr>
            <a:spLocks noGrp="1"/>
          </p:cNvSpPr>
          <p:nvPr>
            <p:ph type="title"/>
          </p:nvPr>
        </p:nvSpPr>
        <p:spPr>
          <a:xfrm>
            <a:off x="6452616" y="1242949"/>
            <a:ext cx="5164757" cy="3063875"/>
          </a:xfrm>
          <a:ln w="76200">
            <a:solidFill>
              <a:schemeClr val="accent2"/>
            </a:solidFill>
          </a:ln>
        </p:spPr>
        <p:txBody>
          <a:bodyPr>
            <a:normAutofit/>
          </a:bodyPr>
          <a:lstStyle/>
          <a:p>
            <a:pPr algn="ctr"/>
            <a:r>
              <a:rPr lang="en-US" b="1">
                <a:latin typeface="+mn-lt"/>
              </a:rPr>
              <a:t>Which in-text citation are correct?</a:t>
            </a:r>
          </a:p>
        </p:txBody>
      </p:sp>
      <p:sp>
        <p:nvSpPr>
          <p:cNvPr id="3" name="TextBox 2">
            <a:extLst>
              <a:ext uri="{FF2B5EF4-FFF2-40B4-BE49-F238E27FC236}">
                <a16:creationId xmlns:a16="http://schemas.microsoft.com/office/drawing/2014/main" id="{53AD146D-A323-F240-5B72-43DE1F093216}"/>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a:latin typeface="Calibri"/>
                <a:ea typeface="Calibri Light"/>
                <a:cs typeface="Calibri Light"/>
              </a:rPr>
              <a:t>(Laura Smith, 2020)</a:t>
            </a:r>
            <a:endParaRPr lang="en-US"/>
          </a:p>
          <a:p>
            <a:pPr marL="457200" indent="-457200">
              <a:buAutoNum type="arabicPeriod"/>
            </a:pPr>
            <a:endParaRPr lang="en-GB" sz="2200">
              <a:latin typeface="Calibri Light"/>
              <a:ea typeface="Calibri Light"/>
              <a:cs typeface="Calibri Light"/>
            </a:endParaRPr>
          </a:p>
          <a:p>
            <a:pPr marL="457200" indent="-457200">
              <a:buAutoNum type="arabicPeriod"/>
            </a:pPr>
            <a:r>
              <a:rPr lang="en-GB" sz="2200">
                <a:latin typeface="Calibri"/>
                <a:ea typeface="Calibri"/>
                <a:cs typeface="Calibri"/>
              </a:rPr>
              <a:t>Smith (2020, p.21)</a:t>
            </a:r>
          </a:p>
          <a:p>
            <a:pPr marL="457200" indent="-457200">
              <a:buAutoNum type="arabicPeriod"/>
            </a:pPr>
            <a:endParaRPr lang="en-GB" sz="2200">
              <a:latin typeface="Calibri"/>
              <a:ea typeface="Calibri"/>
              <a:cs typeface="Calibri"/>
            </a:endParaRPr>
          </a:p>
          <a:p>
            <a:pPr marL="457200" indent="-457200">
              <a:buAutoNum type="arabicPeriod"/>
            </a:pPr>
            <a:r>
              <a:rPr lang="en-GB" sz="2200">
                <a:latin typeface="Calibri"/>
                <a:ea typeface="Calibri Light"/>
                <a:cs typeface="Calibri Light"/>
              </a:rPr>
              <a:t>Laura Smith (2020 p. 19)</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L.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(How to write an essay by 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 p.19).</a:t>
            </a:r>
          </a:p>
          <a:p>
            <a:pPr marL="514350" indent="-514350">
              <a:buAutoNum type="arabicPeriod"/>
            </a:pPr>
            <a:endParaRPr lang="en-GB" sz="2800">
              <a:latin typeface="Calibri"/>
              <a:ea typeface="Calibri Light"/>
              <a:cs typeface="Calibri Light"/>
            </a:endParaRPr>
          </a:p>
          <a:p>
            <a:endParaRPr lang="en-GB" sz="2800">
              <a:latin typeface="Calibri"/>
              <a:ea typeface="Calibri Light"/>
              <a:cs typeface="Calibri Light"/>
            </a:endParaRPr>
          </a:p>
        </p:txBody>
      </p:sp>
    </p:spTree>
    <p:extLst>
      <p:ext uri="{BB962C8B-B14F-4D97-AF65-F5344CB8AC3E}">
        <p14:creationId xmlns:p14="http://schemas.microsoft.com/office/powerpoint/2010/main" val="1570129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F7AE-3A3B-9756-DF90-E2CC736CDD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091615E-4023-C28A-3548-58CA8299E1D7}"/>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a:latin typeface="Calibri"/>
                <a:ea typeface="Calibri Light"/>
                <a:cs typeface="Calibri Light"/>
              </a:rPr>
              <a:t>(Laura Smith, 2020)</a:t>
            </a:r>
            <a:endParaRPr lang="en-US"/>
          </a:p>
          <a:p>
            <a:pPr marL="457200" indent="-457200">
              <a:buAutoNum type="arabicPeriod"/>
            </a:pPr>
            <a:endParaRPr lang="en-GB" sz="2200">
              <a:latin typeface="Calibri Light"/>
              <a:ea typeface="Calibri Light"/>
              <a:cs typeface="Calibri Light"/>
            </a:endParaRPr>
          </a:p>
          <a:p>
            <a:pPr marL="457200" indent="-457200">
              <a:buAutoNum type="arabicPeriod"/>
            </a:pPr>
            <a:r>
              <a:rPr lang="en-GB" sz="2200">
                <a:latin typeface="Calibri"/>
                <a:ea typeface="Calibri"/>
                <a:cs typeface="Calibri"/>
              </a:rPr>
              <a:t>Smith (2020, p.21)</a:t>
            </a:r>
          </a:p>
          <a:p>
            <a:pPr marL="457200" indent="-457200">
              <a:buAutoNum type="arabicPeriod"/>
            </a:pPr>
            <a:endParaRPr lang="en-GB" sz="2200">
              <a:latin typeface="Calibri"/>
              <a:ea typeface="Calibri"/>
              <a:cs typeface="Calibri"/>
            </a:endParaRPr>
          </a:p>
          <a:p>
            <a:pPr marL="457200" indent="-457200">
              <a:buAutoNum type="arabicPeriod"/>
            </a:pPr>
            <a:r>
              <a:rPr lang="en-GB" sz="2200">
                <a:latin typeface="Calibri"/>
                <a:ea typeface="Calibri Light"/>
                <a:cs typeface="Calibri Light"/>
              </a:rPr>
              <a:t>Laura Smith (2020 p. 19)</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L.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(How to write an essay by 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 p.19).</a:t>
            </a:r>
          </a:p>
          <a:p>
            <a:pPr marL="514350" indent="-514350">
              <a:buAutoNum type="arabicPeriod"/>
            </a:pPr>
            <a:endParaRPr lang="en-GB" sz="2800">
              <a:latin typeface="Calibri"/>
              <a:ea typeface="Calibri Light"/>
              <a:cs typeface="Calibri Light"/>
            </a:endParaRPr>
          </a:p>
          <a:p>
            <a:endParaRPr lang="en-GB" sz="2800">
              <a:latin typeface="Calibri"/>
              <a:ea typeface="Calibri Light"/>
              <a:cs typeface="Calibri Light"/>
            </a:endParaRPr>
          </a:p>
        </p:txBody>
      </p:sp>
      <p:pic>
        <p:nvPicPr>
          <p:cNvPr id="5" name="Graphic 4" descr="Close with solid fill">
            <a:extLst>
              <a:ext uri="{FF2B5EF4-FFF2-40B4-BE49-F238E27FC236}">
                <a16:creationId xmlns:a16="http://schemas.microsoft.com/office/drawing/2014/main" id="{F4639FC5-CE3B-1FD2-0F00-916D767533D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4" y="322659"/>
            <a:ext cx="507305" cy="475989"/>
          </a:xfrm>
          <a:prstGeom prst="rect">
            <a:avLst/>
          </a:prstGeom>
        </p:spPr>
      </p:pic>
      <p:pic>
        <p:nvPicPr>
          <p:cNvPr id="7" name="Graphic 22" descr="Tick with solid fill">
            <a:extLst>
              <a:ext uri="{FF2B5EF4-FFF2-40B4-BE49-F238E27FC236}">
                <a16:creationId xmlns:a16="http://schemas.microsoft.com/office/drawing/2014/main" id="{54FA3347-A8B8-C727-836D-E9F172B8F5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946670"/>
            <a:ext cx="507305" cy="475990"/>
          </a:xfrm>
          <a:prstGeom prst="rect">
            <a:avLst/>
          </a:prstGeom>
        </p:spPr>
      </p:pic>
      <p:pic>
        <p:nvPicPr>
          <p:cNvPr id="11" name="Graphic 22" descr="Tick with solid fill">
            <a:extLst>
              <a:ext uri="{FF2B5EF4-FFF2-40B4-BE49-F238E27FC236}">
                <a16:creationId xmlns:a16="http://schemas.microsoft.com/office/drawing/2014/main" id="{781707CC-62C0-58E8-9F64-22B37F6CC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2324366"/>
            <a:ext cx="507305" cy="475990"/>
          </a:xfrm>
          <a:prstGeom prst="rect">
            <a:avLst/>
          </a:prstGeom>
        </p:spPr>
      </p:pic>
      <p:pic>
        <p:nvPicPr>
          <p:cNvPr id="13" name="Graphic 22" descr="Tick with solid fill">
            <a:extLst>
              <a:ext uri="{FF2B5EF4-FFF2-40B4-BE49-F238E27FC236}">
                <a16:creationId xmlns:a16="http://schemas.microsoft.com/office/drawing/2014/main" id="{AD0CC131-DD61-5DE5-939D-42E3162272A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3028454"/>
            <a:ext cx="507305" cy="475990"/>
          </a:xfrm>
          <a:prstGeom prst="rect">
            <a:avLst/>
          </a:prstGeom>
        </p:spPr>
      </p:pic>
      <p:pic>
        <p:nvPicPr>
          <p:cNvPr id="15" name="Graphic 22" descr="Tick with solid fill">
            <a:extLst>
              <a:ext uri="{FF2B5EF4-FFF2-40B4-BE49-F238E27FC236}">
                <a16:creationId xmlns:a16="http://schemas.microsoft.com/office/drawing/2014/main" id="{118BF826-2B42-6138-4094-8CACA336E9E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4930406"/>
            <a:ext cx="507305" cy="475990"/>
          </a:xfrm>
          <a:prstGeom prst="rect">
            <a:avLst/>
          </a:prstGeom>
        </p:spPr>
      </p:pic>
      <p:pic>
        <p:nvPicPr>
          <p:cNvPr id="17" name="Graphic 16" descr="Close with solid fill">
            <a:extLst>
              <a:ext uri="{FF2B5EF4-FFF2-40B4-BE49-F238E27FC236}">
                <a16:creationId xmlns:a16="http://schemas.microsoft.com/office/drawing/2014/main" id="{B3FEFC45-A127-087F-6FB3-C9AAF767B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3" y="1650758"/>
            <a:ext cx="507305" cy="475989"/>
          </a:xfrm>
          <a:prstGeom prst="rect">
            <a:avLst/>
          </a:prstGeom>
        </p:spPr>
      </p:pic>
      <p:pic>
        <p:nvPicPr>
          <p:cNvPr id="19" name="Graphic 18" descr="Close with solid fill">
            <a:extLst>
              <a:ext uri="{FF2B5EF4-FFF2-40B4-BE49-F238E27FC236}">
                <a16:creationId xmlns:a16="http://schemas.microsoft.com/office/drawing/2014/main" id="{99FBF973-FFB9-D2E4-D561-7EAAFB50B3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2" y="3657171"/>
            <a:ext cx="507305" cy="475989"/>
          </a:xfrm>
          <a:prstGeom prst="rect">
            <a:avLst/>
          </a:prstGeom>
        </p:spPr>
      </p:pic>
      <p:pic>
        <p:nvPicPr>
          <p:cNvPr id="21" name="Graphic 20" descr="Close with solid fill">
            <a:extLst>
              <a:ext uri="{FF2B5EF4-FFF2-40B4-BE49-F238E27FC236}">
                <a16:creationId xmlns:a16="http://schemas.microsoft.com/office/drawing/2014/main" id="{36763AAE-7E1D-63A8-20D2-B4D709D707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60308" y="4335618"/>
            <a:ext cx="507305" cy="475989"/>
          </a:xfrm>
          <a:prstGeom prst="rect">
            <a:avLst/>
          </a:prstGeom>
        </p:spPr>
      </p:pic>
      <p:sp>
        <p:nvSpPr>
          <p:cNvPr id="23" name="TextBox 22">
            <a:extLst>
              <a:ext uri="{FF2B5EF4-FFF2-40B4-BE49-F238E27FC236}">
                <a16:creationId xmlns:a16="http://schemas.microsoft.com/office/drawing/2014/main" id="{05487CC2-B568-29EE-96A8-89731544C144}"/>
              </a:ext>
            </a:extLst>
          </p:cNvPr>
          <p:cNvSpPr txBox="1"/>
          <p:nvPr/>
        </p:nvSpPr>
        <p:spPr>
          <a:xfrm>
            <a:off x="6409018" y="36059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use first names in the in-text citation.</a:t>
            </a:r>
          </a:p>
        </p:txBody>
      </p:sp>
      <p:sp>
        <p:nvSpPr>
          <p:cNvPr id="25" name="TextBox 24">
            <a:extLst>
              <a:ext uri="{FF2B5EF4-FFF2-40B4-BE49-F238E27FC236}">
                <a16:creationId xmlns:a16="http://schemas.microsoft.com/office/drawing/2014/main" id="{B9E8C685-2820-5C52-37E8-E980694A6012}"/>
              </a:ext>
            </a:extLst>
          </p:cNvPr>
          <p:cNvSpPr txBox="1"/>
          <p:nvPr/>
        </p:nvSpPr>
        <p:spPr>
          <a:xfrm>
            <a:off x="6409018" y="946670"/>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narrative </a:t>
            </a:r>
            <a:r>
              <a:rPr lang="en-GB" sz="2000">
                <a:latin typeface="Calibri"/>
                <a:ea typeface="Calibri Light"/>
                <a:cs typeface="Calibri Light"/>
              </a:rPr>
              <a:t>citation.</a:t>
            </a:r>
            <a:endParaRPr lang="en-GB" sz="2000">
              <a:latin typeface="Calibri"/>
            </a:endParaRPr>
          </a:p>
        </p:txBody>
      </p:sp>
      <p:sp>
        <p:nvSpPr>
          <p:cNvPr id="27" name="TextBox 26">
            <a:extLst>
              <a:ext uri="{FF2B5EF4-FFF2-40B4-BE49-F238E27FC236}">
                <a16:creationId xmlns:a16="http://schemas.microsoft.com/office/drawing/2014/main" id="{CB02C841-946B-51F9-B801-ED80EC3E6307}"/>
              </a:ext>
            </a:extLst>
          </p:cNvPr>
          <p:cNvSpPr txBox="1"/>
          <p:nvPr/>
        </p:nvSpPr>
        <p:spPr>
          <a:xfrm>
            <a:off x="6409018" y="1650758"/>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use first names in the in-text citation.</a:t>
            </a:r>
          </a:p>
        </p:txBody>
      </p:sp>
      <p:sp>
        <p:nvSpPr>
          <p:cNvPr id="29" name="TextBox 28">
            <a:extLst>
              <a:ext uri="{FF2B5EF4-FFF2-40B4-BE49-F238E27FC236}">
                <a16:creationId xmlns:a16="http://schemas.microsoft.com/office/drawing/2014/main" id="{ABC619A8-F1EE-EC94-3618-64485A781C11}"/>
              </a:ext>
            </a:extLst>
          </p:cNvPr>
          <p:cNvSpPr txBox="1"/>
          <p:nvPr/>
        </p:nvSpPr>
        <p:spPr>
          <a:xfrm>
            <a:off x="6409018" y="232436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parenthetical</a:t>
            </a:r>
            <a:r>
              <a:rPr lang="en-GB" sz="2000">
                <a:latin typeface="Calibri"/>
                <a:ea typeface="Calibri Light"/>
                <a:cs typeface="Calibri Light"/>
              </a:rPr>
              <a:t> citation.</a:t>
            </a:r>
            <a:endParaRPr lang="en-GB" sz="2000">
              <a:latin typeface="Calibri"/>
            </a:endParaRPr>
          </a:p>
        </p:txBody>
      </p:sp>
      <p:sp>
        <p:nvSpPr>
          <p:cNvPr id="31" name="TextBox 30">
            <a:extLst>
              <a:ext uri="{FF2B5EF4-FFF2-40B4-BE49-F238E27FC236}">
                <a16:creationId xmlns:a16="http://schemas.microsoft.com/office/drawing/2014/main" id="{A327B099-D761-5A51-6E19-FF53C2922D14}"/>
              </a:ext>
            </a:extLst>
          </p:cNvPr>
          <p:cNvSpPr txBox="1"/>
          <p:nvPr/>
        </p:nvSpPr>
        <p:spPr>
          <a:xfrm>
            <a:off x="6409017" y="293875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narrative </a:t>
            </a:r>
            <a:r>
              <a:rPr lang="en-GB" sz="2000">
                <a:latin typeface="Calibri"/>
                <a:ea typeface="Calibri Light"/>
                <a:cs typeface="Calibri Light"/>
              </a:rPr>
              <a:t>citation.</a:t>
            </a:r>
            <a:endParaRPr lang="en-GB" sz="2000">
              <a:latin typeface="Calibri"/>
            </a:endParaRPr>
          </a:p>
        </p:txBody>
      </p:sp>
      <p:sp>
        <p:nvSpPr>
          <p:cNvPr id="33" name="TextBox 32">
            <a:extLst>
              <a:ext uri="{FF2B5EF4-FFF2-40B4-BE49-F238E27FC236}">
                <a16:creationId xmlns:a16="http://schemas.microsoft.com/office/drawing/2014/main" id="{CFC5A5AE-2D22-22CE-0E94-71A98A49314E}"/>
              </a:ext>
            </a:extLst>
          </p:cNvPr>
          <p:cNvSpPr txBox="1"/>
          <p:nvPr/>
        </p:nvSpPr>
        <p:spPr>
          <a:xfrm>
            <a:off x="6409017" y="3612367"/>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a:t>
            </a:r>
            <a:r>
              <a:rPr lang="en-GB" sz="2000" i="1">
                <a:latin typeface="Calibri"/>
                <a:ea typeface="Calibri Light"/>
                <a:cs typeface="Calibri Light"/>
              </a:rPr>
              <a:t>generally</a:t>
            </a:r>
            <a:r>
              <a:rPr lang="en-GB" sz="2000">
                <a:latin typeface="Calibri"/>
                <a:ea typeface="Calibri Light"/>
                <a:cs typeface="Calibri Light"/>
              </a:rPr>
              <a:t>)include initials.</a:t>
            </a:r>
            <a:endParaRPr lang="en-GB" sz="2000">
              <a:latin typeface="Calibri"/>
            </a:endParaRPr>
          </a:p>
        </p:txBody>
      </p:sp>
      <p:sp>
        <p:nvSpPr>
          <p:cNvPr id="35" name="TextBox 34">
            <a:extLst>
              <a:ext uri="{FF2B5EF4-FFF2-40B4-BE49-F238E27FC236}">
                <a16:creationId xmlns:a16="http://schemas.microsoft.com/office/drawing/2014/main" id="{437F5F71-CEC7-0D35-532A-0E767C31B8FF}"/>
              </a:ext>
            </a:extLst>
          </p:cNvPr>
          <p:cNvSpPr txBox="1"/>
          <p:nvPr/>
        </p:nvSpPr>
        <p:spPr>
          <a:xfrm>
            <a:off x="6409017" y="4373557"/>
            <a:ext cx="548732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titles (unless no given author).</a:t>
            </a:r>
            <a:endParaRPr lang="en-GB" sz="2000">
              <a:latin typeface="Calibri"/>
            </a:endParaRPr>
          </a:p>
        </p:txBody>
      </p:sp>
      <p:sp>
        <p:nvSpPr>
          <p:cNvPr id="37" name="TextBox 36">
            <a:extLst>
              <a:ext uri="{FF2B5EF4-FFF2-40B4-BE49-F238E27FC236}">
                <a16:creationId xmlns:a16="http://schemas.microsoft.com/office/drawing/2014/main" id="{5B89B54A-79DA-AF55-C6B7-840B32FBAA3C}"/>
              </a:ext>
            </a:extLst>
          </p:cNvPr>
          <p:cNvSpPr txBox="1"/>
          <p:nvPr/>
        </p:nvSpPr>
        <p:spPr>
          <a:xfrm>
            <a:off x="6409018" y="5007187"/>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parenthetical</a:t>
            </a:r>
            <a:r>
              <a:rPr lang="en-GB" sz="2000">
                <a:latin typeface="Calibri"/>
                <a:ea typeface="Calibri Light"/>
                <a:cs typeface="Calibri Light"/>
              </a:rPr>
              <a:t> citation.</a:t>
            </a:r>
            <a:endParaRPr lang="en-GB" sz="2000">
              <a:latin typeface="Calibri"/>
            </a:endParaRPr>
          </a:p>
        </p:txBody>
      </p:sp>
    </p:spTree>
    <p:extLst>
      <p:ext uri="{BB962C8B-B14F-4D97-AF65-F5344CB8AC3E}">
        <p14:creationId xmlns:p14="http://schemas.microsoft.com/office/powerpoint/2010/main" val="2559827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a:xfrm>
            <a:off x="358219" y="365125"/>
            <a:ext cx="11481847" cy="521843"/>
          </a:xfrm>
        </p:spPr>
        <p:txBody>
          <a:bodyPr>
            <a:normAutofit fontScale="90000"/>
          </a:bodyPr>
          <a:lstStyle/>
          <a:p>
            <a:r>
              <a:rPr lang="en-GB" b="1">
                <a:latin typeface="+mn-lt"/>
              </a:rPr>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3"/>
          <a:stretch>
            <a:fillRect/>
          </a:stretch>
        </p:blipFill>
        <p:spPr>
          <a:xfrm>
            <a:off x="548640" y="1142368"/>
            <a:ext cx="6245785" cy="42773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700903" y="2680875"/>
            <a:ext cx="3942457"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4"/>
              </a:rPr>
              <a:t>Cite Them Right</a:t>
            </a:r>
            <a:r>
              <a:rPr lang="en-GB" sz="2400">
                <a:latin typeface="Calibri "/>
              </a:rPr>
              <a:t> database</a:t>
            </a:r>
          </a:p>
          <a:p>
            <a:endParaRPr lang="en-GB" sz="2400">
              <a:latin typeface="Calibri "/>
            </a:endParaRPr>
          </a:p>
          <a:p>
            <a:pPr marL="285750" indent="-285750">
              <a:buFont typeface="Arial" panose="020B0604020202020204" pitchFamily="34" charset="0"/>
              <a:buChar char="•"/>
            </a:pPr>
            <a:r>
              <a:rPr lang="en-GB" sz="2400">
                <a:latin typeface="Calibri "/>
                <a:hlinkClick r:id="rId5"/>
              </a:rPr>
              <a:t>Setting out citations</a:t>
            </a:r>
            <a:endParaRPr lang="en-US" sz="2400">
              <a:latin typeface="Calibri "/>
            </a:endParaRPr>
          </a:p>
        </p:txBody>
      </p:sp>
    </p:spTree>
    <p:extLst>
      <p:ext uri="{BB962C8B-B14F-4D97-AF65-F5344CB8AC3E}">
        <p14:creationId xmlns:p14="http://schemas.microsoft.com/office/powerpoint/2010/main" val="1780359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3"/>
          <a:stretch>
            <a:fillRect/>
          </a:stretch>
        </p:blipFill>
        <p:spPr>
          <a:xfrm>
            <a:off x="9751143" y="283654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a:xfrm>
            <a:off x="324764" y="255397"/>
            <a:ext cx="11481847" cy="485267"/>
          </a:xfrm>
        </p:spPr>
        <p:txBody>
          <a:bodyPr>
            <a:normAutofit fontScale="90000"/>
          </a:bodyPr>
          <a:lstStyle/>
          <a:p>
            <a:r>
              <a:rPr lang="en-GB" b="1">
                <a:latin typeface="+mn-lt"/>
              </a:rPr>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061474"/>
            <a:ext cx="7756855" cy="4087648"/>
          </a:xfrm>
        </p:spPr>
        <p:txBody>
          <a:bodyPr vert="horz" lIns="91440" tIns="45720" rIns="91440" bIns="45720" rtlCol="0" anchor="t">
            <a:normAutofit fontScale="77500" lnSpcReduction="20000"/>
          </a:bodyPr>
          <a:lstStyle/>
          <a:p>
            <a:pPr>
              <a:buFont typeface="Arial" panose="020B0604020202020204" pitchFamily="34" charset="0"/>
              <a:buChar char="•"/>
            </a:pPr>
            <a:r>
              <a:rPr lang="en-GB">
                <a:latin typeface="Calibri"/>
                <a:ea typeface="Calibri"/>
                <a:cs typeface="Calibri"/>
                <a:hlinkClick r:id="rId4"/>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5"/>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6"/>
              </a:rPr>
              <a:t>The Mechanics </a:t>
            </a:r>
            <a:r>
              <a:rPr lang="en-GB">
                <a:latin typeface="Calibri"/>
                <a:ea typeface="Calibri"/>
                <a:cs typeface="Calibri"/>
              </a:rPr>
              <a:t>(infoskills).</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7"/>
              </a:rPr>
              <a:t>The Student Phrasebook</a:t>
            </a:r>
            <a:endParaRPr lang="en-GB">
              <a:latin typeface="Calibri"/>
              <a:ea typeface="Calibri"/>
              <a:cs typeface="Calibri"/>
            </a:endParaRP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8"/>
              </a:rPr>
              <a:t>Manchester University </a:t>
            </a:r>
            <a:r>
              <a:rPr lang="en-GB" err="1">
                <a:latin typeface="Calibri"/>
                <a:ea typeface="Calibri"/>
                <a:cs typeface="Calibri"/>
                <a:hlinkClick r:id="rId8"/>
              </a:rPr>
              <a:t>Phrasebank</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All available in your </a:t>
            </a:r>
            <a:r>
              <a:rPr lang="en-GB">
                <a:latin typeface="Calibri"/>
                <a:ea typeface="Calibri"/>
                <a:cs typeface="Calibri"/>
                <a:hlinkClick r:id="rId9"/>
              </a:rPr>
              <a:t>LIB02 Reading list</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10"/>
          <a:stretch>
            <a:fillRect/>
          </a:stretch>
        </p:blipFill>
        <p:spPr>
          <a:xfrm>
            <a:off x="8828418" y="33018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11"/>
          <a:stretch>
            <a:fillRect/>
          </a:stretch>
        </p:blipFill>
        <p:spPr>
          <a:xfrm>
            <a:off x="7396104" y="2305795"/>
            <a:ext cx="2117829" cy="2916848"/>
          </a:xfrm>
          <a:prstGeom prst="rect">
            <a:avLst/>
          </a:prstGeom>
        </p:spPr>
      </p:pic>
    </p:spTree>
    <p:extLst>
      <p:ext uri="{BB962C8B-B14F-4D97-AF65-F5344CB8AC3E}">
        <p14:creationId xmlns:p14="http://schemas.microsoft.com/office/powerpoint/2010/main" val="2088584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a:xfrm>
            <a:off x="358219" y="365125"/>
            <a:ext cx="11481847" cy="530987"/>
          </a:xfrm>
        </p:spPr>
        <p:txBody>
          <a:bodyPr>
            <a:normAutofit fontScale="90000"/>
          </a:bodyPr>
          <a:lstStyle/>
          <a:p>
            <a:r>
              <a:rPr lang="en-US" b="1">
                <a:latin typeface="+mn-lt"/>
              </a:rPr>
              <a:t>Formatting your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496055" y="1374759"/>
            <a:ext cx="11199890" cy="1810601"/>
          </a:xfrm>
        </p:spPr>
        <p:txBody>
          <a:bodyPr vert="horz" lIns="91440" tIns="45720" rIns="91440" bIns="45720" rtlCol="0" anchor="t">
            <a:normAutofit/>
          </a:bodyPr>
          <a:lstStyle/>
          <a:p>
            <a:pPr>
              <a:buFont typeface="Arial" panose="020B0604020202020204" pitchFamily="34" charset="0"/>
              <a:buChar char="•"/>
            </a:pPr>
            <a:r>
              <a:rPr lang="en-US" sz="2400">
                <a:latin typeface="Calibri"/>
                <a:ea typeface="Calibri"/>
                <a:cs typeface="Calibri"/>
              </a:rPr>
              <a:t>Listed </a:t>
            </a:r>
            <a:r>
              <a:rPr lang="en-US" sz="2400" b="1">
                <a:latin typeface="Calibri"/>
                <a:ea typeface="Calibri"/>
                <a:cs typeface="Calibri"/>
              </a:rPr>
              <a:t>alphabetically</a:t>
            </a:r>
            <a:r>
              <a:rPr lang="en-US" sz="2400">
                <a:latin typeface="Calibri"/>
                <a:ea typeface="Calibri"/>
                <a:cs typeface="Calibri"/>
              </a:rPr>
              <a:t> (by surname of author).</a:t>
            </a:r>
          </a:p>
          <a:p>
            <a:pPr>
              <a:buFont typeface="Arial" panose="020B0604020202020204" pitchFamily="34" charset="0"/>
              <a:buChar char="•"/>
            </a:pPr>
            <a:r>
              <a:rPr lang="en-US" sz="2400" b="1">
                <a:latin typeface="Calibri"/>
                <a:ea typeface="Calibri"/>
                <a:cs typeface="Calibri"/>
              </a:rPr>
              <a:t>Formatted according to the type of source </a:t>
            </a:r>
            <a:r>
              <a:rPr lang="en-US" sz="2400">
                <a:latin typeface="Calibri"/>
                <a:ea typeface="Calibri"/>
                <a:cs typeface="Calibri"/>
              </a:rPr>
              <a:t>you have cited. </a:t>
            </a:r>
            <a:r>
              <a:rPr lang="en-US" sz="2400" b="1">
                <a:latin typeface="Calibri"/>
                <a:ea typeface="Calibri"/>
                <a:cs typeface="Calibri"/>
              </a:rPr>
              <a:t>E.g</a:t>
            </a:r>
            <a:r>
              <a:rPr lang="en-US" sz="2400">
                <a:latin typeface="Calibri"/>
                <a:ea typeface="Calibri"/>
                <a:cs typeface="Calibri"/>
              </a:rPr>
              <a:t>. a journal, book, report, website, etc.</a:t>
            </a:r>
          </a:p>
          <a:p>
            <a:pPr>
              <a:buFont typeface="Arial" panose="020B0604020202020204" pitchFamily="34" charset="0"/>
              <a:buChar char="•"/>
            </a:pPr>
            <a:r>
              <a:rPr lang="en-US" sz="2400">
                <a:latin typeface="Calibri"/>
                <a:ea typeface="Calibri"/>
                <a:cs typeface="Calibri"/>
              </a:rPr>
              <a:t>Provides </a:t>
            </a:r>
            <a:r>
              <a:rPr lang="en-US" sz="2400" b="1">
                <a:latin typeface="Calibri"/>
                <a:ea typeface="Calibri"/>
                <a:cs typeface="Calibri"/>
              </a:rPr>
              <a:t>full details </a:t>
            </a:r>
            <a:r>
              <a:rPr lang="en-US" sz="2400">
                <a:latin typeface="Calibri"/>
                <a:ea typeface="Calibri"/>
                <a:cs typeface="Calibri"/>
              </a:rPr>
              <a:t>of the sources referred to in your text.</a:t>
            </a: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
        <p:nvSpPr>
          <p:cNvPr id="4" name="TextBox 3">
            <a:extLst>
              <a:ext uri="{FF2B5EF4-FFF2-40B4-BE49-F238E27FC236}">
                <a16:creationId xmlns:a16="http://schemas.microsoft.com/office/drawing/2014/main" id="{6B1EC8E7-5BB5-88DB-C33F-53D6E3B5770C}"/>
              </a:ext>
            </a:extLst>
          </p:cNvPr>
          <p:cNvSpPr txBox="1"/>
          <p:nvPr/>
        </p:nvSpPr>
        <p:spPr>
          <a:xfrm>
            <a:off x="6199868" y="4878389"/>
            <a:ext cx="5746920" cy="707886"/>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a:cs typeface="Calibri"/>
              </a:rPr>
              <a:t>Punctuation, CAPITALISATION and </a:t>
            </a:r>
            <a:r>
              <a:rPr lang="en-GB" sz="2000" i="1">
                <a:latin typeface="Calibri"/>
                <a:ea typeface="Calibri"/>
                <a:cs typeface="Calibri"/>
              </a:rPr>
              <a:t>italicisation </a:t>
            </a:r>
            <a:r>
              <a:rPr lang="en-GB" sz="2000">
                <a:latin typeface="Calibri"/>
                <a:ea typeface="Calibri"/>
                <a:cs typeface="Calibri"/>
              </a:rPr>
              <a:t>are important in Harvard!</a:t>
            </a:r>
            <a:endParaRPr lang="en-US" sz="2000">
              <a:latin typeface="Calibri"/>
              <a:ea typeface="Calibri"/>
              <a:cs typeface="Calibri"/>
            </a:endParaRPr>
          </a:p>
        </p:txBody>
      </p:sp>
      <p:sp>
        <p:nvSpPr>
          <p:cNvPr id="5" name="TextBox 4">
            <a:extLst>
              <a:ext uri="{FF2B5EF4-FFF2-40B4-BE49-F238E27FC236}">
                <a16:creationId xmlns:a16="http://schemas.microsoft.com/office/drawing/2014/main" id="{B4E589BD-57EB-AFCD-8134-455966F7DA96}"/>
              </a:ext>
            </a:extLst>
          </p:cNvPr>
          <p:cNvSpPr txBox="1"/>
          <p:nvPr/>
        </p:nvSpPr>
        <p:spPr>
          <a:xfrm>
            <a:off x="9147298" y="902383"/>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
        <p:nvSpPr>
          <p:cNvPr id="7" name="TextBox 6">
            <a:extLst>
              <a:ext uri="{FF2B5EF4-FFF2-40B4-BE49-F238E27FC236}">
                <a16:creationId xmlns:a16="http://schemas.microsoft.com/office/drawing/2014/main" id="{514D3080-B20F-0F11-3579-43C0E14FD979}"/>
              </a:ext>
            </a:extLst>
          </p:cNvPr>
          <p:cNvSpPr txBox="1"/>
          <p:nvPr/>
        </p:nvSpPr>
        <p:spPr>
          <a:xfrm>
            <a:off x="3940615" y="3560123"/>
            <a:ext cx="1426464" cy="1569660"/>
          </a:xfrm>
          <a:prstGeom prst="rect">
            <a:avLst/>
          </a:prstGeom>
          <a:noFill/>
        </p:spPr>
        <p:txBody>
          <a:bodyPr wrap="square">
            <a:spAutoFit/>
          </a:bodyPr>
          <a:lstStyle/>
          <a:p>
            <a:pPr>
              <a:buFont typeface="Arial" panose="020B0604020202020204" pitchFamily="34" charset="0"/>
              <a:buChar char="•"/>
            </a:pPr>
            <a:r>
              <a:rPr lang="en-US" sz="2400" b="1">
                <a:solidFill>
                  <a:schemeClr val="accent2"/>
                </a:solidFill>
                <a:latin typeface="Calibri"/>
                <a:ea typeface="Calibri"/>
                <a:cs typeface="Calibri"/>
              </a:rPr>
              <a:t>Who?</a:t>
            </a:r>
            <a:r>
              <a:rPr lang="en-US" sz="2400">
                <a:latin typeface="Calibri"/>
                <a:ea typeface="Calibri"/>
                <a:cs typeface="Calibri"/>
              </a:rPr>
              <a:t>    </a:t>
            </a:r>
            <a:endParaRPr lang="en-US" sz="2400">
              <a:solidFill>
                <a:srgbClr val="000000"/>
              </a:solidFill>
              <a:latin typeface="Calibri"/>
              <a:ea typeface="Calibri"/>
              <a:cs typeface="Calibri"/>
            </a:endParaRPr>
          </a:p>
          <a:p>
            <a:pPr>
              <a:buFont typeface="Arial" panose="020B0604020202020204" pitchFamily="34" charset="0"/>
              <a:buChar char="•"/>
            </a:pPr>
            <a:r>
              <a:rPr lang="en-US" sz="2400" b="1">
                <a:solidFill>
                  <a:schemeClr val="accent2"/>
                </a:solidFill>
                <a:latin typeface="Calibri"/>
                <a:ea typeface="Calibri"/>
                <a:cs typeface="Calibri"/>
              </a:rPr>
              <a:t>When?</a:t>
            </a:r>
            <a:r>
              <a:rPr lang="en-US" sz="2400">
                <a:latin typeface="Calibri"/>
                <a:ea typeface="Calibri"/>
                <a:cs typeface="Calibri"/>
              </a:rPr>
              <a:t>   </a:t>
            </a:r>
            <a:endParaRPr lang="en-US" sz="2400">
              <a:solidFill>
                <a:srgbClr val="000000"/>
              </a:solidFill>
              <a:latin typeface="Calibri Light"/>
              <a:ea typeface="Calibri Light"/>
              <a:cs typeface="Calibri Light"/>
            </a:endParaRPr>
          </a:p>
          <a:p>
            <a:pPr>
              <a:buFont typeface="Arial" panose="020B0604020202020204" pitchFamily="34" charset="0"/>
              <a:buChar char="•"/>
            </a:pPr>
            <a:r>
              <a:rPr lang="en-US" sz="2400" b="1">
                <a:solidFill>
                  <a:schemeClr val="accent2"/>
                </a:solidFill>
                <a:latin typeface="Calibri"/>
                <a:ea typeface="Calibri"/>
                <a:cs typeface="Calibri"/>
              </a:rPr>
              <a:t>What?</a:t>
            </a:r>
            <a:r>
              <a:rPr lang="en-US" sz="2400">
                <a:latin typeface="Calibri"/>
                <a:ea typeface="Calibri"/>
                <a:cs typeface="Calibri"/>
              </a:rPr>
              <a:t>  </a:t>
            </a:r>
            <a:endParaRPr lang="en-US" sz="2400">
              <a:latin typeface="Calibri Light"/>
              <a:ea typeface="Calibri Light"/>
              <a:cs typeface="Calibri Light"/>
            </a:endParaRPr>
          </a:p>
          <a:p>
            <a:pPr>
              <a:buFont typeface="Arial" panose="020B0604020202020204" pitchFamily="34" charset="0"/>
              <a:buChar char="•"/>
            </a:pPr>
            <a:r>
              <a:rPr lang="en-US" sz="2400" b="1">
                <a:solidFill>
                  <a:schemeClr val="accent2"/>
                </a:solidFill>
                <a:latin typeface="Calibri"/>
                <a:ea typeface="Calibri"/>
                <a:cs typeface="Calibri"/>
              </a:rPr>
              <a:t>Where?</a:t>
            </a:r>
            <a:endParaRPr lang="en-US" sz="2400">
              <a:solidFill>
                <a:schemeClr val="accent2"/>
              </a:solidFill>
              <a:latin typeface="Calibri"/>
              <a:ea typeface="Calibri"/>
              <a:cs typeface="Calibri"/>
            </a:endParaRPr>
          </a:p>
        </p:txBody>
      </p:sp>
      <p:sp>
        <p:nvSpPr>
          <p:cNvPr id="9" name="TextBox 8">
            <a:extLst>
              <a:ext uri="{FF2B5EF4-FFF2-40B4-BE49-F238E27FC236}">
                <a16:creationId xmlns:a16="http://schemas.microsoft.com/office/drawing/2014/main" id="{8844C8DF-1553-402B-C7B9-38874960F372}"/>
              </a:ext>
            </a:extLst>
          </p:cNvPr>
          <p:cNvSpPr txBox="1"/>
          <p:nvPr/>
        </p:nvSpPr>
        <p:spPr>
          <a:xfrm>
            <a:off x="504296" y="3185360"/>
            <a:ext cx="11199890" cy="830997"/>
          </a:xfrm>
          <a:prstGeom prst="rect">
            <a:avLst/>
          </a:prstGeom>
          <a:noFill/>
        </p:spPr>
        <p:txBody>
          <a:bodyPr wrap="square">
            <a:spAutoFit/>
          </a:bodyPr>
          <a:lstStyle/>
          <a:p>
            <a:pPr marL="342900" indent="-342900">
              <a:buFont typeface="Arial" panose="020B0604020202020204" pitchFamily="34" charset="0"/>
              <a:buChar char="•"/>
            </a:pPr>
            <a:r>
              <a:rPr lang="en-US" sz="2400">
                <a:latin typeface="Calibri"/>
                <a:ea typeface="Calibri"/>
                <a:cs typeface="Calibri"/>
              </a:rPr>
              <a:t>Is comprehensive enough to enable your reader to locate the information and contains the following:</a:t>
            </a:r>
          </a:p>
        </p:txBody>
      </p:sp>
    </p:spTree>
    <p:extLst>
      <p:ext uri="{BB962C8B-B14F-4D97-AF65-F5344CB8AC3E}">
        <p14:creationId xmlns:p14="http://schemas.microsoft.com/office/powerpoint/2010/main" val="17255045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a:xfrm>
            <a:off x="358219" y="365125"/>
            <a:ext cx="11481847" cy="576707"/>
          </a:xfrm>
        </p:spPr>
        <p:txBody>
          <a:bodyPr>
            <a:normAutofit fontScale="90000"/>
          </a:bodyPr>
          <a:lstStyle/>
          <a:p>
            <a:r>
              <a:rPr lang="en-GB" b="1">
                <a:latin typeface="+mn-lt"/>
              </a:rPr>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3"/>
          <a:stretch>
            <a:fillRect/>
          </a:stretch>
        </p:blipFill>
        <p:spPr>
          <a:xfrm>
            <a:off x="733431" y="1300708"/>
            <a:ext cx="2998985" cy="3998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4F5B5D7-FCFF-3626-D170-EDDD78F486A4}"/>
              </a:ext>
            </a:extLst>
          </p:cNvPr>
          <p:cNvSpPr txBox="1"/>
          <p:nvPr/>
        </p:nvSpPr>
        <p:spPr>
          <a:xfrm>
            <a:off x="4641686" y="1530373"/>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a:solidFill>
                  <a:schemeClr val="accent2"/>
                </a:solidFill>
                <a:latin typeface="Calibri"/>
                <a:cs typeface="Arial"/>
              </a:rPr>
              <a:t>Who?</a:t>
            </a:r>
            <a:r>
              <a:rPr lang="en-US" sz="3200">
                <a:latin typeface="Calibri"/>
                <a:cs typeface="Arial"/>
              </a:rPr>
              <a:t> - Author.​</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cs typeface="Arial"/>
            </a:endParaRPr>
          </a:p>
          <a:p>
            <a:pPr marL="228600" lvl="1" indent="-228600">
              <a:buFont typeface="Arial,Sans-Serif"/>
              <a:buChar char="•"/>
            </a:pPr>
            <a:r>
              <a:rPr lang="en-US" sz="3200" b="1">
                <a:solidFill>
                  <a:schemeClr val="accent2"/>
                </a:solidFill>
                <a:latin typeface="Calibri"/>
                <a:cs typeface="Arial"/>
              </a:rPr>
              <a:t>When?</a:t>
            </a:r>
            <a:r>
              <a:rPr lang="en-US" sz="3200" b="1">
                <a:solidFill>
                  <a:srgbClr val="D1428D"/>
                </a:solidFill>
                <a:latin typeface="Calibri"/>
                <a:cs typeface="Arial"/>
              </a:rPr>
              <a:t> </a:t>
            </a:r>
            <a:r>
              <a:rPr lang="en-US" sz="3200">
                <a:latin typeface="Calibri"/>
                <a:cs typeface="Arial"/>
              </a:rPr>
              <a:t>-</a:t>
            </a:r>
            <a:r>
              <a:rPr lang="en-US" sz="3200">
                <a:solidFill>
                  <a:srgbClr val="000000"/>
                </a:solidFill>
                <a:latin typeface="Calibri"/>
                <a:cs typeface="Arial"/>
              </a:rPr>
              <a:t> (</a:t>
            </a:r>
            <a:r>
              <a:rPr lang="en-US" sz="3200">
                <a:latin typeface="Calibri"/>
                <a:cs typeface="Arial"/>
              </a:rPr>
              <a:t>Year published).​</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ea typeface="Calibri"/>
              <a:cs typeface="Arial"/>
            </a:endParaRPr>
          </a:p>
          <a:p>
            <a:pPr marL="228600" lvl="1" indent="-228600">
              <a:buFont typeface="Arial,Sans-Serif"/>
              <a:buChar char="•"/>
            </a:pPr>
            <a:r>
              <a:rPr lang="en-US" sz="3200" b="1">
                <a:solidFill>
                  <a:schemeClr val="accent2"/>
                </a:solidFill>
                <a:latin typeface="Calibri"/>
                <a:cs typeface="Arial"/>
              </a:rPr>
              <a:t>What?</a:t>
            </a:r>
            <a:r>
              <a:rPr lang="en-US" sz="3200">
                <a:latin typeface="Calibri"/>
                <a:cs typeface="Arial"/>
              </a:rPr>
              <a:t> - </a:t>
            </a:r>
            <a:r>
              <a:rPr lang="en-US" sz="3200" i="1">
                <a:latin typeface="Calibri"/>
                <a:cs typeface="Arial"/>
              </a:rPr>
              <a:t>Title</a:t>
            </a:r>
            <a:r>
              <a:rPr lang="en-US" sz="3200">
                <a:latin typeface="Calibri"/>
                <a:cs typeface="Arial"/>
              </a:rPr>
              <a:t> &amp; edition.</a:t>
            </a:r>
            <a:endParaRPr lang="en-US" sz="3200">
              <a:latin typeface="Calibri"/>
              <a:ea typeface="Calibri"/>
              <a:cs typeface="Arial"/>
            </a:endParaRPr>
          </a:p>
          <a:p>
            <a:pPr marL="228600" lvl="1" indent="-228600">
              <a:buFont typeface="Arial,Sans-Serif"/>
              <a:buChar char="•"/>
            </a:pPr>
            <a:endParaRPr lang="en-US" sz="3200">
              <a:latin typeface="Calibri"/>
              <a:ea typeface="Calibri"/>
              <a:cs typeface="Arial"/>
            </a:endParaRPr>
          </a:p>
          <a:p>
            <a:pPr marL="228600" lvl="1" indent="-228600">
              <a:buFont typeface="Arial,Sans-Serif"/>
              <a:buChar char="•"/>
            </a:pPr>
            <a:r>
              <a:rPr lang="en-US" sz="3200" b="1">
                <a:solidFill>
                  <a:schemeClr val="accent2"/>
                </a:solidFill>
                <a:latin typeface="Calibri"/>
                <a:cs typeface="Arial"/>
              </a:rPr>
              <a:t>Where?</a:t>
            </a:r>
            <a:r>
              <a:rPr lang="en-US" sz="3200">
                <a:latin typeface="Calibri"/>
                <a:cs typeface="Arial"/>
              </a:rPr>
              <a:t> - Publisher.</a:t>
            </a:r>
            <a:endParaRPr lang="en-US" sz="320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4"/>
          <a:stretch>
            <a:fillRect/>
          </a:stretch>
        </p:blipFill>
        <p:spPr>
          <a:xfrm>
            <a:off x="10311139" y="3429000"/>
            <a:ext cx="1752845" cy="2143424"/>
          </a:xfrm>
          <a:prstGeom prst="rect">
            <a:avLst/>
          </a:prstGeom>
        </p:spPr>
      </p:pic>
    </p:spTree>
    <p:extLst>
      <p:ext uri="{BB962C8B-B14F-4D97-AF65-F5344CB8AC3E}">
        <p14:creationId xmlns:p14="http://schemas.microsoft.com/office/powerpoint/2010/main" val="570044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379063" cy="4086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a:xfrm>
            <a:off x="358219" y="365126"/>
            <a:ext cx="11481847" cy="516808"/>
          </a:xfrm>
        </p:spPr>
        <p:txBody>
          <a:bodyPr>
            <a:normAutofit fontScale="90000"/>
          </a:bodyPr>
          <a:lstStyle/>
          <a:p>
            <a:r>
              <a:rPr lang="en-GB" b="1">
                <a:latin typeface="+mn-lt"/>
              </a:rPr>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358219" y="1970143"/>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256033" y="2698314"/>
            <a:ext cx="2733124"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241258" y="3145694"/>
            <a:ext cx="2677556"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92515" y="4856332"/>
            <a:ext cx="2739763"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23584" y="1404728"/>
            <a:ext cx="3117560" cy="40898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51939" y="2204333"/>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096000" y="3676229"/>
            <a:ext cx="1342602" cy="1641768"/>
          </a:xfrm>
          <a:prstGeom prst="rect">
            <a:avLst/>
          </a:prstGeom>
        </p:spPr>
      </p:pic>
    </p:spTree>
    <p:extLst>
      <p:ext uri="{BB962C8B-B14F-4D97-AF65-F5344CB8AC3E}">
        <p14:creationId xmlns:p14="http://schemas.microsoft.com/office/powerpoint/2010/main" val="2723716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a:xfrm>
            <a:off x="358219" y="365125"/>
            <a:ext cx="11481847" cy="599547"/>
          </a:xfrm>
        </p:spPr>
        <p:txBody>
          <a:bodyPr>
            <a:normAutofit fontScale="90000"/>
          </a:bodyPr>
          <a:lstStyle/>
          <a:p>
            <a:r>
              <a:rPr lang="en-GB" b="1">
                <a:latin typeface="+mn-lt"/>
              </a:rPr>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latin typeface="Calibri"/>
                <a:ea typeface="Calibri"/>
                <a:cs typeface="Calibri"/>
              </a:rPr>
              <a:t>The study skills handbook.</a:t>
            </a:r>
            <a:endParaRPr lang="en-US" sz="2800" i="1"/>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Bloomsbury Academic.</a:t>
            </a:r>
            <a:endParaRPr lang="en-US" sz="280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6037" y="5148273"/>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(Cottrell, 2024)</a:t>
            </a:r>
            <a:endParaRPr lang="en-US">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in round brackets.</a:t>
              </a:r>
              <a:endParaRPr lang="en-GB" sz="240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a:latin typeface="Calibri"/>
                  <a:ea typeface="Calibri Light"/>
                  <a:cs typeface="Calibri Light"/>
                </a:rPr>
                <a:t>  Publisher</a:t>
              </a:r>
              <a:endParaRPr lang="en-GB" sz="240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a:xfrm>
            <a:off x="358219" y="365125"/>
            <a:ext cx="11481847" cy="576707"/>
          </a:xfrm>
        </p:spPr>
        <p:txBody>
          <a:bodyPr>
            <a:normAutofit fontScale="90000"/>
          </a:bodyPr>
          <a:lstStyle/>
          <a:p>
            <a:r>
              <a:rPr lang="en-GB" b="1">
                <a:latin typeface="+mn-lt"/>
              </a:rPr>
              <a:t>Referencing a journal article</a:t>
            </a:r>
          </a:p>
        </p:txBody>
      </p:sp>
      <p:sp>
        <p:nvSpPr>
          <p:cNvPr id="5" name="TextBox 4">
            <a:extLst>
              <a:ext uri="{FF2B5EF4-FFF2-40B4-BE49-F238E27FC236}">
                <a16:creationId xmlns:a16="http://schemas.microsoft.com/office/drawing/2014/main" id="{4D8F5E0B-9EEA-7A38-AB72-15CF25162F07}"/>
              </a:ext>
            </a:extLst>
          </p:cNvPr>
          <p:cNvSpPr txBox="1"/>
          <p:nvPr/>
        </p:nvSpPr>
        <p:spPr>
          <a:xfrm>
            <a:off x="4438193" y="1236609"/>
            <a:ext cx="730270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a:solidFill>
                  <a:schemeClr val="accent2"/>
                </a:solidFill>
                <a:latin typeface="Calibri"/>
                <a:cs typeface="Arial"/>
              </a:rPr>
              <a:t>Who?</a:t>
            </a:r>
            <a:r>
              <a:rPr lang="en-US" sz="3200">
                <a:solidFill>
                  <a:schemeClr val="accent2"/>
                </a:solidFill>
                <a:latin typeface="Calibri"/>
                <a:cs typeface="Arial"/>
              </a:rPr>
              <a:t> </a:t>
            </a:r>
            <a:r>
              <a:rPr lang="en-US" sz="3200">
                <a:latin typeface="Calibri"/>
                <a:cs typeface="Arial"/>
              </a:rPr>
              <a:t>- Author(s) of article.</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cs typeface="Arial"/>
            </a:endParaRPr>
          </a:p>
          <a:p>
            <a:pPr marL="228600" lvl="1" indent="-228600">
              <a:buFont typeface="Arial,Sans-Serif"/>
              <a:buChar char="•"/>
            </a:pPr>
            <a:r>
              <a:rPr lang="en-US" sz="3200" b="1">
                <a:solidFill>
                  <a:schemeClr val="accent2"/>
                </a:solidFill>
                <a:latin typeface="Calibri"/>
                <a:cs typeface="Arial"/>
              </a:rPr>
              <a:t>When?</a:t>
            </a:r>
            <a:r>
              <a:rPr lang="en-US" sz="3200" b="1">
                <a:solidFill>
                  <a:srgbClr val="D1428D"/>
                </a:solidFill>
                <a:latin typeface="Calibri"/>
                <a:cs typeface="Arial"/>
              </a:rPr>
              <a:t> </a:t>
            </a:r>
            <a:r>
              <a:rPr lang="en-US" sz="3200">
                <a:latin typeface="Calibri"/>
                <a:cs typeface="Arial"/>
              </a:rPr>
              <a:t>-</a:t>
            </a:r>
            <a:r>
              <a:rPr lang="en-US" sz="3200">
                <a:solidFill>
                  <a:srgbClr val="000000"/>
                </a:solidFill>
                <a:latin typeface="Calibri"/>
                <a:cs typeface="Arial"/>
              </a:rPr>
              <a:t> (</a:t>
            </a:r>
            <a:r>
              <a:rPr lang="en-US" sz="3200">
                <a:latin typeface="Calibri"/>
                <a:cs typeface="Arial"/>
              </a:rPr>
              <a:t>Date published).​</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ea typeface="Calibri"/>
              <a:cs typeface="Arial"/>
            </a:endParaRPr>
          </a:p>
          <a:p>
            <a:pPr marL="228600" lvl="1" indent="-228600">
              <a:buFont typeface="Arial,Sans-Serif"/>
              <a:buChar char="•"/>
            </a:pPr>
            <a:r>
              <a:rPr lang="en-US" sz="3200" b="1">
                <a:solidFill>
                  <a:schemeClr val="accent2"/>
                </a:solidFill>
                <a:latin typeface="Calibri"/>
                <a:cs typeface="Arial"/>
              </a:rPr>
              <a:t>What?</a:t>
            </a:r>
            <a:r>
              <a:rPr lang="en-US" sz="3200">
                <a:latin typeface="Calibri"/>
                <a:cs typeface="Arial"/>
              </a:rPr>
              <a:t> - 'Title of article'.</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cs typeface="Arial"/>
            </a:endParaRPr>
          </a:p>
          <a:p>
            <a:pPr marL="228600" lvl="1" indent="-228600">
              <a:buFont typeface="Arial,Sans-Serif"/>
              <a:buChar char="•"/>
            </a:pPr>
            <a:r>
              <a:rPr lang="en-US" sz="3200" b="1">
                <a:solidFill>
                  <a:schemeClr val="accent2"/>
                </a:solidFill>
                <a:latin typeface="Calibri"/>
                <a:cs typeface="Arial"/>
              </a:rPr>
              <a:t>Where?</a:t>
            </a:r>
            <a:r>
              <a:rPr lang="en-US" sz="3200">
                <a:latin typeface="Calibri"/>
                <a:cs typeface="Arial"/>
              </a:rPr>
              <a:t> - </a:t>
            </a:r>
            <a:r>
              <a:rPr lang="en-US" sz="3200" i="1">
                <a:latin typeface="Calibri"/>
                <a:cs typeface="Arial"/>
              </a:rPr>
              <a:t>Journal Title</a:t>
            </a:r>
            <a:r>
              <a:rPr lang="en-US" sz="3200">
                <a:latin typeface="Calibri"/>
                <a:cs typeface="Arial"/>
              </a:rPr>
              <a:t>, issue information, doi /</a:t>
            </a:r>
            <a:r>
              <a:rPr lang="en-US" sz="3200" err="1">
                <a:latin typeface="Calibri"/>
                <a:cs typeface="Arial"/>
              </a:rPr>
              <a:t>url</a:t>
            </a:r>
            <a:r>
              <a:rPr lang="en-US" sz="3200">
                <a:latin typeface="Calibri"/>
                <a:cs typeface="Arial"/>
              </a:rPr>
              <a:t>.</a:t>
            </a:r>
            <a:endParaRPr lang="en-US" sz="320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3"/>
          <a:srcRect l="52" t="3880" r="258" b="2645"/>
          <a:stretch/>
        </p:blipFill>
        <p:spPr>
          <a:xfrm>
            <a:off x="806233" y="1236609"/>
            <a:ext cx="2930043" cy="40318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195F96E3-E517-6580-7B50-E5D5F1283B8C}"/>
              </a:ext>
            </a:extLst>
          </p:cNvPr>
          <p:cNvPicPr>
            <a:picLocks noChangeAspect="1"/>
          </p:cNvPicPr>
          <p:nvPr/>
        </p:nvPicPr>
        <p:blipFill>
          <a:blip r:embed="rId4"/>
          <a:stretch>
            <a:fillRect/>
          </a:stretch>
        </p:blipFill>
        <p:spPr>
          <a:xfrm>
            <a:off x="10444783" y="1975104"/>
            <a:ext cx="1395283" cy="1697709"/>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a:xfrm>
            <a:off x="358219" y="365126"/>
            <a:ext cx="11481847" cy="499884"/>
          </a:xfrm>
        </p:spPr>
        <p:txBody>
          <a:bodyPr>
            <a:normAutofit fontScale="90000"/>
          </a:bodyPr>
          <a:lstStyle/>
          <a:p>
            <a:r>
              <a:rPr lang="en-GB" b="1">
                <a:latin typeface="+mn-lt"/>
              </a:rPr>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3"/>
          <a:srcRect l="9810" t="8607" r="4949" b="11680"/>
          <a:stretch/>
        </p:blipFill>
        <p:spPr>
          <a:xfrm>
            <a:off x="2703706" y="2346913"/>
            <a:ext cx="8108147" cy="32446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758358" y="2273876"/>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4393338" y="439198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837659" y="2376855"/>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846581" y="3191835"/>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8607275" y="3658421"/>
            <a:ext cx="2243046" cy="461665"/>
            <a:chOff x="9600639" y="3800443"/>
            <a:chExt cx="2339821"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600639" y="3929410"/>
              <a:ext cx="573218"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262315" y="2751315"/>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Doi</a:t>
              </a:r>
            </a:p>
          </p:txBody>
        </p:sp>
      </p:grpSp>
      <p:pic>
        <p:nvPicPr>
          <p:cNvPr id="5" name="Picture 4">
            <a:extLst>
              <a:ext uri="{FF2B5EF4-FFF2-40B4-BE49-F238E27FC236}">
                <a16:creationId xmlns:a16="http://schemas.microsoft.com/office/drawing/2014/main" id="{A4078913-66CE-4D3D-A5AD-48FCF1AC03EF}"/>
              </a:ext>
            </a:extLst>
          </p:cNvPr>
          <p:cNvPicPr>
            <a:picLocks noChangeAspect="1"/>
          </p:cNvPicPr>
          <p:nvPr/>
        </p:nvPicPr>
        <p:blipFill>
          <a:blip r:embed="rId4"/>
          <a:stretch>
            <a:fillRect/>
          </a:stretch>
        </p:blipFill>
        <p:spPr>
          <a:xfrm>
            <a:off x="3248319" y="965048"/>
            <a:ext cx="6352882" cy="11971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44DFCCA-0DBF-8959-2B0C-FFB85B844831}"/>
              </a:ext>
            </a:extLst>
          </p:cNvPr>
          <p:cNvSpPr txBox="1"/>
          <p:nvPr/>
        </p:nvSpPr>
        <p:spPr>
          <a:xfrm>
            <a:off x="398650" y="1234950"/>
            <a:ext cx="1797928" cy="369332"/>
          </a:xfrm>
          <a:prstGeom prst="rect">
            <a:avLst/>
          </a:prstGeom>
          <a:noFill/>
        </p:spPr>
        <p:txBody>
          <a:bodyPr wrap="none" rtlCol="0">
            <a:spAutoFit/>
          </a:bodyPr>
          <a:lstStyle/>
          <a:p>
            <a:r>
              <a:rPr lang="en-GB">
                <a:hlinkClick r:id="rId5"/>
              </a:rPr>
              <a:t>Library Catalogue</a:t>
            </a:r>
            <a:endParaRPr lang="en-US"/>
          </a:p>
        </p:txBody>
      </p:sp>
      <p:sp>
        <p:nvSpPr>
          <p:cNvPr id="17" name="Arrow: Right 16">
            <a:extLst>
              <a:ext uri="{FF2B5EF4-FFF2-40B4-BE49-F238E27FC236}">
                <a16:creationId xmlns:a16="http://schemas.microsoft.com/office/drawing/2014/main" id="{75BE9465-6633-7467-563E-1B32ED0A8F31}"/>
              </a:ext>
            </a:extLst>
          </p:cNvPr>
          <p:cNvSpPr/>
          <p:nvPr/>
        </p:nvSpPr>
        <p:spPr>
          <a:xfrm>
            <a:off x="2374969" y="1319578"/>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a:xfrm>
            <a:off x="358219" y="365125"/>
            <a:ext cx="11481847" cy="523221"/>
          </a:xfrm>
        </p:spPr>
        <p:txBody>
          <a:bodyPr>
            <a:normAutofit fontScale="90000"/>
          </a:bodyPr>
          <a:lstStyle/>
          <a:p>
            <a:r>
              <a:rPr lang="en-GB" b="1">
                <a:latin typeface="+mn-lt"/>
              </a:rPr>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556439" y="516841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(Thompson, 2017)</a:t>
            </a:r>
            <a:endParaRPr lang="en-US">
              <a:latin typeface="Calibri"/>
              <a:ea typeface="Calibri"/>
              <a:cs typeface="Calibri"/>
            </a:endParaRPr>
          </a:p>
        </p:txBody>
      </p:sp>
      <p:cxnSp>
        <p:nvCxnSpPr>
          <p:cNvPr id="35" name="Straight Arrow Connector 34">
            <a:extLst>
              <a:ext uri="{FF2B5EF4-FFF2-40B4-BE49-F238E27FC236}">
                <a16:creationId xmlns:a16="http://schemas.microsoft.com/office/drawing/2014/main" id="{8604A6CE-19F1-6553-E617-6839697ADBDC}"/>
              </a:ext>
            </a:extLst>
          </p:cNvPr>
          <p:cNvCxnSpPr>
            <a:cxnSpLocks/>
          </p:cNvCxnSpPr>
          <p:nvPr/>
        </p:nvCxnSpPr>
        <p:spPr>
          <a:xfrm>
            <a:off x="5970107" y="4164645"/>
            <a:ext cx="1040661" cy="941515"/>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56439" y="1249737"/>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286539" y="1504051"/>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666534" y="117411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C4D93855-E1C0-272C-47AE-C9BCED167BAD}"/>
              </a:ext>
            </a:extLst>
          </p:cNvPr>
          <p:cNvPicPr>
            <a:picLocks noChangeAspect="1"/>
          </p:cNvPicPr>
          <p:nvPr/>
        </p:nvPicPr>
        <p:blipFill>
          <a:blip r:embed="rId3"/>
          <a:stretch>
            <a:fillRect/>
          </a:stretch>
        </p:blipFill>
        <p:spPr>
          <a:xfrm>
            <a:off x="556439" y="2535643"/>
            <a:ext cx="11079121" cy="1629002"/>
          </a:xfrm>
          <a:prstGeom prst="rect">
            <a:avLst/>
          </a:prstGeom>
        </p:spPr>
      </p:pic>
      <p:sp>
        <p:nvSpPr>
          <p:cNvPr id="34" name="TextBox 33">
            <a:extLst>
              <a:ext uri="{FF2B5EF4-FFF2-40B4-BE49-F238E27FC236}">
                <a16:creationId xmlns:a16="http://schemas.microsoft.com/office/drawing/2014/main" id="{2E645A5C-673B-023C-F7F7-57302FB330ED}"/>
              </a:ext>
            </a:extLst>
          </p:cNvPr>
          <p:cNvSpPr txBox="1"/>
          <p:nvPr/>
        </p:nvSpPr>
        <p:spPr>
          <a:xfrm>
            <a:off x="7010768" y="4132194"/>
            <a:ext cx="493331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a:latin typeface="Calibri"/>
                <a:ea typeface="Calibri Light"/>
                <a:cs typeface="Calibri Light"/>
              </a:rPr>
              <a:t> </a:t>
            </a:r>
            <a:endParaRPr lang="en-GB" sz="2400">
              <a:latin typeface="Calibri"/>
              <a:ea typeface="Calibri"/>
              <a:cs typeface="Calibri"/>
            </a:endParaRPr>
          </a:p>
          <a:p>
            <a:pPr marL="342900" indent="-342900">
              <a:buFont typeface="Arial"/>
              <a:buChar char="•"/>
            </a:pPr>
            <a:r>
              <a:rPr lang="en-GB" sz="2400">
                <a:latin typeface="Calibri"/>
                <a:ea typeface="Calibri Light"/>
                <a:cs typeface="Calibri Light"/>
              </a:rPr>
              <a:t>Journal Title Capitalised &amp; </a:t>
            </a:r>
            <a:r>
              <a:rPr lang="en-GB" sz="2400" i="1">
                <a:latin typeface="Calibri"/>
                <a:ea typeface="Calibri Light"/>
                <a:cs typeface="Calibri Light"/>
              </a:rPr>
              <a:t>in italics.</a:t>
            </a:r>
          </a:p>
          <a:p>
            <a:pPr marL="342900" indent="-342900">
              <a:buFont typeface="Arial"/>
              <a:buChar char="•"/>
            </a:pPr>
            <a:r>
              <a:rPr lang="en-GB" sz="2400">
                <a:latin typeface="Calibri"/>
                <a:ea typeface="Calibri Light"/>
                <a:cs typeface="Calibri Light"/>
              </a:rPr>
              <a:t>Volume, Issue and page range.</a:t>
            </a:r>
          </a:p>
          <a:p>
            <a:pPr marL="342900" indent="-342900">
              <a:buFont typeface="Arial"/>
              <a:buChar char="•"/>
            </a:pPr>
            <a:r>
              <a:rPr lang="en-GB" sz="2400">
                <a:latin typeface="Calibri"/>
                <a:ea typeface="Calibri Light"/>
                <a:cs typeface="Calibri Light"/>
              </a:rPr>
              <a:t>Doi or </a:t>
            </a:r>
            <a:r>
              <a:rPr lang="en-GB" sz="2400" err="1">
                <a:latin typeface="Calibri"/>
                <a:ea typeface="Calibri Light"/>
                <a:cs typeface="Calibri Light"/>
              </a:rPr>
              <a:t>url</a:t>
            </a:r>
            <a:r>
              <a:rPr lang="en-GB" sz="2400">
                <a:latin typeface="Calibri"/>
                <a:ea typeface="Calibri Light"/>
                <a:cs typeface="Calibri Light"/>
              </a:rPr>
              <a:t> (Accessed: date)</a:t>
            </a:r>
          </a:p>
        </p:txBody>
      </p:sp>
    </p:spTree>
    <p:extLst>
      <p:ext uri="{BB962C8B-B14F-4D97-AF65-F5344CB8AC3E}">
        <p14:creationId xmlns:p14="http://schemas.microsoft.com/office/powerpoint/2010/main" val="29181388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358219" y="188129"/>
            <a:ext cx="11481847" cy="530010"/>
          </a:xfrm>
        </p:spPr>
        <p:txBody>
          <a:bodyPr>
            <a:normAutofit fontScale="90000"/>
          </a:bodyPr>
          <a:lstStyle/>
          <a:p>
            <a:r>
              <a:rPr lang="en-US" b="1">
                <a:latin typeface="+mn-lt"/>
              </a:rPr>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3"/>
          <a:stretch>
            <a:fillRect/>
          </a:stretch>
        </p:blipFill>
        <p:spPr>
          <a:xfrm>
            <a:off x="2845895" y="1047185"/>
            <a:ext cx="6976392" cy="3792856"/>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923EF4EA-B433-34AC-4209-8CB308A7CE2C}"/>
              </a:ext>
            </a:extLst>
          </p:cNvPr>
          <p:cNvSpPr txBox="1"/>
          <p:nvPr/>
        </p:nvSpPr>
        <p:spPr>
          <a:xfrm>
            <a:off x="10018932" y="929603"/>
            <a:ext cx="1821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hlinkClick r:id="rId4"/>
              </a:rPr>
              <a:t>The Conversation</a:t>
            </a:r>
            <a:endParaRPr 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736465" y="5144001"/>
            <a:ext cx="9631759" cy="40011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panose="020F0502020204030204" pitchFamily="34" charset="0"/>
                <a:cs typeface="Calibri" panose="020F0502020204030204" pitchFamily="34" charset="0"/>
              </a:rPr>
              <a:t>TIP: </a:t>
            </a:r>
            <a:r>
              <a:rPr lang="en-GB" sz="2000">
                <a:latin typeface="Calibri" panose="020F0502020204030204" pitchFamily="34" charset="0"/>
                <a:cs typeface="Calibri" panose="020F0502020204030204" pitchFamily="34" charset="0"/>
              </a:rPr>
              <a:t>Explore: </a:t>
            </a:r>
            <a:r>
              <a:rPr lang="en-GB" sz="2000" b="1">
                <a:solidFill>
                  <a:schemeClr val="accent2"/>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Referencing: The Basics in Moodle</a:t>
            </a:r>
            <a:r>
              <a:rPr lang="en-GB" sz="2000" b="1">
                <a:solidFill>
                  <a:schemeClr val="accent2"/>
                </a:solidFill>
                <a:latin typeface="Calibri" panose="020F0502020204030204" pitchFamily="34" charset="0"/>
                <a:cs typeface="Calibri" panose="020F0502020204030204" pitchFamily="34" charset="0"/>
              </a:rPr>
              <a:t> </a:t>
            </a:r>
            <a:r>
              <a:rPr lang="en-GB" sz="200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602214" y="1688516"/>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602214" y="2772205"/>
            <a:ext cx="2288844" cy="853242"/>
            <a:chOff x="157318" y="3131159"/>
            <a:chExt cx="2288844" cy="853242"/>
          </a:xfrm>
        </p:grpSpPr>
        <p:sp>
          <p:nvSpPr>
            <p:cNvPr id="6" name="Arrow: Right 5">
              <a:extLst>
                <a:ext uri="{FF2B5EF4-FFF2-40B4-BE49-F238E27FC236}">
                  <a16:creationId xmlns:a16="http://schemas.microsoft.com/office/drawing/2014/main" id="{638DC319-64C7-758C-780F-76D5FC24CDBC}"/>
                </a:ext>
              </a:extLst>
            </p:cNvPr>
            <p:cNvSpPr/>
            <p:nvPr/>
          </p:nvSpPr>
          <p:spPr>
            <a:xfrm rot="19447593">
              <a:off x="1448254" y="3131159"/>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822287" y="2858102"/>
            <a:ext cx="1930546" cy="461665"/>
            <a:chOff x="9789076" y="3320759"/>
            <a:chExt cx="2071859"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6" y="3414558"/>
              <a:ext cx="757714"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08ACFFC-B9E2-31E9-EB88-005A27E48BB9}"/>
                </a:ext>
              </a:extLst>
            </p:cNvPr>
            <p:cNvSpPr txBox="1"/>
            <p:nvPr/>
          </p:nvSpPr>
          <p:spPr>
            <a:xfrm>
              <a:off x="10585734" y="3320759"/>
              <a:ext cx="1275201"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a:xfrm>
            <a:off x="358219" y="365125"/>
            <a:ext cx="11481847" cy="461665"/>
          </a:xfrm>
        </p:spPr>
        <p:txBody>
          <a:bodyPr>
            <a:normAutofit fontScale="90000"/>
          </a:bodyPr>
          <a:lstStyle/>
          <a:p>
            <a:r>
              <a:rPr lang="en-GB" b="1">
                <a:latin typeface="+mn-lt"/>
              </a:rPr>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48419" y="5165171"/>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38523" y="4198139"/>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err="1">
                  <a:latin typeface="Calibri"/>
                  <a:cs typeface="Calibri Light"/>
                </a:rPr>
                <a:t>Url</a:t>
              </a:r>
              <a:r>
                <a:rPr lang="en-GB" sz="2400">
                  <a:latin typeface="Calibri"/>
                  <a:cs typeface="Calibri Light"/>
                </a:rPr>
                <a:t>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WHO? </a:t>
              </a:r>
              <a:r>
                <a:rPr lang="en-GB" sz="2400">
                  <a:latin typeface="Calibri"/>
                  <a:cs typeface="Calibri Light"/>
                </a:rPr>
                <a:t>Author's surname 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a:xfrm>
            <a:off x="285067" y="231418"/>
            <a:ext cx="11481847" cy="707886"/>
          </a:xfrm>
        </p:spPr>
        <p:txBody>
          <a:bodyPr/>
          <a:lstStyle/>
          <a:p>
            <a:r>
              <a:rPr lang="en-GB" b="1">
                <a:latin typeface="+mn-lt"/>
              </a:rPr>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1073" y="1297042"/>
            <a:ext cx="6708803" cy="4263915"/>
          </a:xfrm>
        </p:spPr>
        <p:txBody>
          <a:bodyPr vert="horz" lIns="91440" tIns="45720" rIns="91440" bIns="45720" rtlCol="0" anchor="t">
            <a:normAutofit fontScale="92500" lnSpcReduction="20000"/>
          </a:bodyPr>
          <a:lstStyle/>
          <a:p>
            <a:pPr marL="0" indent="0">
              <a:buNone/>
            </a:pPr>
            <a:r>
              <a:rPr lang="en-GB" sz="2400" b="1">
                <a:latin typeface="Calibri"/>
                <a:ea typeface="Calibri"/>
                <a:cs typeface="Calibri"/>
              </a:rPr>
              <a:t>Reference List</a:t>
            </a:r>
          </a:p>
          <a:p>
            <a:pPr marL="0" indent="0">
              <a:lnSpc>
                <a:spcPct val="160000"/>
              </a:lnSpc>
              <a:buNone/>
            </a:pPr>
            <a:r>
              <a:rPr lang="en-GB" sz="1800">
                <a:latin typeface="Calibri"/>
                <a:ea typeface="Calibri"/>
                <a:cs typeface="Calibri"/>
              </a:rPr>
              <a:t>Cottrell, S. (2019) </a:t>
            </a:r>
            <a:r>
              <a:rPr lang="en-GB" sz="1800" i="1">
                <a:latin typeface="Calibri"/>
                <a:ea typeface="Calibri"/>
                <a:cs typeface="Calibri"/>
              </a:rPr>
              <a:t>The study skills handbook. </a:t>
            </a:r>
            <a:r>
              <a:rPr lang="en-GB" sz="1800">
                <a:latin typeface="Calibri"/>
                <a:ea typeface="Calibri"/>
                <a:cs typeface="Calibri"/>
              </a:rPr>
              <a:t>5th </a:t>
            </a:r>
            <a:r>
              <a:rPr lang="en-GB" sz="1800" err="1">
                <a:latin typeface="Calibri"/>
                <a:ea typeface="Calibri"/>
                <a:cs typeface="Calibri"/>
              </a:rPr>
              <a:t>edn</a:t>
            </a:r>
            <a:r>
              <a:rPr lang="en-GB" sz="1800">
                <a:latin typeface="Calibri"/>
                <a:ea typeface="Calibri"/>
                <a:cs typeface="Calibri"/>
              </a:rPr>
              <a:t>. Red Globe Press</a:t>
            </a:r>
            <a:endParaRPr lang="en-GB" sz="1800">
              <a:ea typeface="Calibri Light"/>
              <a:cs typeface="Calibri Light"/>
            </a:endParaRPr>
          </a:p>
          <a:p>
            <a:pPr marL="0" indent="0">
              <a:buNone/>
            </a:pPr>
            <a:endParaRPr lang="en-GB" sz="1800">
              <a:latin typeface="Calibri" panose="020F0502020204030204" pitchFamily="34" charset="0"/>
              <a:ea typeface="Calibri"/>
              <a:cs typeface="Calibri" panose="020F0502020204030204" pitchFamily="34" charset="0"/>
            </a:endParaRPr>
          </a:p>
          <a:p>
            <a:pPr marL="0" indent="0">
              <a:lnSpc>
                <a:spcPct val="170000"/>
              </a:lnSpc>
              <a:buNone/>
            </a:pPr>
            <a:r>
              <a:rPr lang="en-GB" sz="1800">
                <a:latin typeface="Calibri"/>
                <a:ea typeface="Calibri"/>
                <a:cs typeface="Calibri"/>
              </a:rPr>
              <a:t>Holford, A. (2022) </a:t>
            </a:r>
            <a:r>
              <a:rPr lang="en-GB" sz="1800" i="1">
                <a:latin typeface="Calibri"/>
                <a:ea typeface="Calibri"/>
                <a:cs typeface="Calibri"/>
              </a:rPr>
              <a:t>Student loans: would a graduate tax be a better option? </a:t>
            </a:r>
            <a:r>
              <a:rPr lang="en-GB" sz="1800">
                <a:latin typeface="Calibri"/>
                <a:ea typeface="Calibri"/>
                <a:cs typeface="Calibri"/>
              </a:rPr>
              <a:t>Available at: </a:t>
            </a:r>
            <a:r>
              <a:rPr lang="en-GB" sz="1800">
                <a:latin typeface="Calibri"/>
                <a:ea typeface="+mn-lt"/>
                <a:cs typeface="Calibri"/>
              </a:rPr>
              <a:t>https://theconversation.com/student-loans-would-a-graduate-tax-be-a-better-option-179253 (Accessed: 26 May 2022).</a:t>
            </a:r>
          </a:p>
          <a:p>
            <a:pPr marL="0" indent="0">
              <a:buNone/>
            </a:pPr>
            <a:endParaRPr lang="en-GB" sz="1800">
              <a:latin typeface="Calibri Light"/>
              <a:ea typeface="Calibri Light"/>
              <a:cs typeface="Calibri"/>
            </a:endParaRPr>
          </a:p>
          <a:p>
            <a:pPr marL="0" indent="0">
              <a:lnSpc>
                <a:spcPct val="170000"/>
              </a:lnSpc>
              <a:buNone/>
            </a:pPr>
            <a:r>
              <a:rPr lang="en-GB" sz="1800">
                <a:latin typeface="Calibri"/>
                <a:ea typeface="Calibri"/>
                <a:cs typeface="Calibri"/>
              </a:rPr>
              <a:t>Thompson, P. (2017) 'Communication technology use and study skills', </a:t>
            </a:r>
            <a:r>
              <a:rPr lang="en-GB" sz="1800" i="1">
                <a:latin typeface="Calibri"/>
                <a:ea typeface="Calibri"/>
                <a:cs typeface="Calibri"/>
              </a:rPr>
              <a:t>Active Learning in Higher Education, </a:t>
            </a:r>
            <a:r>
              <a:rPr lang="en-GB" sz="1800">
                <a:latin typeface="Calibri"/>
                <a:ea typeface="Calibri"/>
                <a:cs typeface="Calibri"/>
              </a:rPr>
              <a:t>18(3), pp. 257-270.  Available at: </a:t>
            </a:r>
            <a:r>
              <a:rPr lang="en-GB" sz="1800" err="1">
                <a:latin typeface="Calibri"/>
                <a:ea typeface="Calibri"/>
                <a:cs typeface="Calibri"/>
              </a:rPr>
              <a:t>doi</a:t>
            </a:r>
            <a:r>
              <a:rPr lang="en-GB" sz="1800">
                <a:latin typeface="Calibri"/>
                <a:ea typeface="Calibri"/>
                <a:cs typeface="Calibri"/>
              </a:rPr>
              <a:t>: 10.1177/1469787417715204</a:t>
            </a:r>
          </a:p>
          <a:p>
            <a:pPr marL="0" indent="0">
              <a:buNone/>
            </a:pPr>
            <a:endParaRPr lang="en-GB" sz="1800">
              <a:latin typeface="Calibri" panose="020F0502020204030204" pitchFamily="34" charset="0"/>
              <a:ea typeface="Calibri"/>
              <a:cs typeface="Calibri" panose="020F0502020204030204" pitchFamily="34" charset="0"/>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206592" y="5195514"/>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Calibri"/>
                <a:cs typeface="Calibri"/>
              </a:rPr>
              <a:t>N.B. Alphabetical Order</a:t>
            </a:r>
            <a:endParaRPr lang="en-US" sz="2000" b="1">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7045582" y="1714642"/>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7115820" y="4487628"/>
            <a:ext cx="1644567" cy="707886"/>
            <a:chOff x="10257605" y="4851042"/>
            <a:chExt cx="164456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4851042"/>
              <a:ext cx="1243719" cy="707886"/>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257605" y="5100517"/>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6919876" y="2996263"/>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747173C3-D445-5D70-D890-37A8EE981A5A}"/>
              </a:ext>
            </a:extLst>
          </p:cNvPr>
          <p:cNvSpPr txBox="1"/>
          <p:nvPr/>
        </p:nvSpPr>
        <p:spPr>
          <a:xfrm>
            <a:off x="9026769" y="2194740"/>
            <a:ext cx="3165231" cy="2542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Calibri"/>
                <a:ea typeface="Calibri"/>
                <a:cs typeface="Calibri"/>
              </a:rPr>
              <a:t>With practice, you will begin recognising the type of source from the information provided in the reference list. Explore '</a:t>
            </a:r>
            <a:r>
              <a:rPr lang="en-GB">
                <a:latin typeface="Calibri"/>
                <a:ea typeface="Calibri"/>
                <a:cs typeface="Calibri"/>
                <a:hlinkClick r:id="rId2"/>
              </a:rPr>
              <a:t>Referencing: the basics'</a:t>
            </a:r>
            <a:r>
              <a:rPr lang="en-GB">
                <a:latin typeface="Calibri"/>
                <a:ea typeface="Calibri"/>
                <a:cs typeface="Calibri"/>
              </a:rPr>
              <a:t> for more details.</a:t>
            </a:r>
            <a:endParaRPr lang="en-US"/>
          </a:p>
        </p:txBody>
      </p:sp>
    </p:spTree>
    <p:extLst>
      <p:ext uri="{BB962C8B-B14F-4D97-AF65-F5344CB8AC3E}">
        <p14:creationId xmlns:p14="http://schemas.microsoft.com/office/powerpoint/2010/main" val="307667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1+#ppt_w/2"/>
                                          </p:val>
                                        </p:tav>
                                        <p:tav tm="100000">
                                          <p:val>
                                            <p:strVal val="#ppt_x"/>
                                          </p:val>
                                        </p:tav>
                                      </p:tavLst>
                                    </p:anim>
                                    <p:anim calcmode="lin" valueType="num">
                                      <p:cBhvr additive="base">
                                        <p:cTn id="16" dur="500" fill="hold"/>
                                        <p:tgtEl>
                                          <p:spTgt spid="16"/>
                                        </p:tgtEl>
                                        <p:attrNameLst>
                                          <p:attrName>ppt_y</p:attrName>
                                        </p:attrNameLst>
                                      </p:cBhvr>
                                      <p:tavLst>
                                        <p:tav tm="0">
                                          <p:val>
                                            <p:strVal val="#ppt_y"/>
                                          </p:val>
                                        </p:tav>
                                        <p:tav tm="100000">
                                          <p:val>
                                            <p:strVal val="#ppt_y"/>
                                          </p:val>
                                        </p:tav>
                                      </p:tavLst>
                                    </p:anim>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E9F4-8B0A-2E6C-61C0-1C6618D10D19}"/>
              </a:ext>
            </a:extLst>
          </p:cNvPr>
          <p:cNvSpPr>
            <a:spLocks noGrp="1"/>
          </p:cNvSpPr>
          <p:nvPr>
            <p:ph type="title"/>
          </p:nvPr>
        </p:nvSpPr>
        <p:spPr>
          <a:xfrm>
            <a:off x="358219" y="365126"/>
            <a:ext cx="11481847" cy="587776"/>
          </a:xfrm>
        </p:spPr>
        <p:txBody>
          <a:bodyPr anchor="b">
            <a:normAutofit fontScale="90000"/>
          </a:bodyPr>
          <a:lstStyle/>
          <a:p>
            <a:r>
              <a:rPr lang="en-GB">
                <a:latin typeface="+mn-lt"/>
              </a:rPr>
              <a:t>Searching for cases and legislation</a:t>
            </a:r>
          </a:p>
        </p:txBody>
      </p:sp>
      <p:pic>
        <p:nvPicPr>
          <p:cNvPr id="7" name="Online Media 6" title="Searching Cases and Legislation">
            <a:hlinkClick r:id="" action="ppaction://media"/>
            <a:extLst>
              <a:ext uri="{FF2B5EF4-FFF2-40B4-BE49-F238E27FC236}">
                <a16:creationId xmlns:a16="http://schemas.microsoft.com/office/drawing/2014/main" id="{1AECD95A-5F43-F8F3-D276-430398F7776C}"/>
              </a:ext>
            </a:extLst>
          </p:cNvPr>
          <p:cNvPicPr>
            <a:picLocks noGrp="1" noRot="1" noChangeAspect="1"/>
          </p:cNvPicPr>
          <p:nvPr>
            <p:ph sz="quarter" idx="10"/>
            <a:videoFile r:link="rId1"/>
          </p:nvPr>
        </p:nvPicPr>
        <p:blipFill>
          <a:blip r:embed="rId3"/>
          <a:stretch>
            <a:fillRect/>
          </a:stretch>
        </p:blipFill>
        <p:spPr>
          <a:xfrm>
            <a:off x="2183212" y="1043379"/>
            <a:ext cx="7674899" cy="4336415"/>
          </a:xfrm>
          <a:prstGeom prst="rect">
            <a:avLst/>
          </a:prstGeom>
        </p:spPr>
      </p:pic>
      <p:sp>
        <p:nvSpPr>
          <p:cNvPr id="8" name="TextBox 7">
            <a:extLst>
              <a:ext uri="{FF2B5EF4-FFF2-40B4-BE49-F238E27FC236}">
                <a16:creationId xmlns:a16="http://schemas.microsoft.com/office/drawing/2014/main" id="{DB8D960D-B3C1-3ED3-2DFA-86322A03A6B8}"/>
              </a:ext>
            </a:extLst>
          </p:cNvPr>
          <p:cNvSpPr txBox="1"/>
          <p:nvPr/>
        </p:nvSpPr>
        <p:spPr>
          <a:xfrm>
            <a:off x="10327907" y="5274644"/>
            <a:ext cx="1280160" cy="365760"/>
          </a:xfrm>
          <a:prstGeom prst="rect">
            <a:avLst/>
          </a:prstGeom>
          <a:noFill/>
        </p:spPr>
        <p:txBody>
          <a:bodyPr wrap="square" rtlCol="0">
            <a:spAutoFit/>
          </a:bodyPr>
          <a:lstStyle/>
          <a:p>
            <a:r>
              <a:rPr lang="en-GB">
                <a:hlinkClick r:id="rId4"/>
              </a:rPr>
              <a:t>YouTube</a:t>
            </a:r>
            <a:endParaRPr lang="en-US"/>
          </a:p>
        </p:txBody>
      </p:sp>
    </p:spTree>
    <p:extLst>
      <p:ext uri="{BB962C8B-B14F-4D97-AF65-F5344CB8AC3E}">
        <p14:creationId xmlns:p14="http://schemas.microsoft.com/office/powerpoint/2010/main" val="3508833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FB5575-6933-8BEF-C443-74147984F61B}"/>
              </a:ext>
            </a:extLst>
          </p:cNvPr>
          <p:cNvSpPr>
            <a:spLocks noGrp="1"/>
          </p:cNvSpPr>
          <p:nvPr>
            <p:ph sz="half" idx="1"/>
          </p:nvPr>
        </p:nvSpPr>
        <p:spPr>
          <a:xfrm>
            <a:off x="517452" y="1417321"/>
            <a:ext cx="11157095" cy="1700783"/>
          </a:xfrm>
        </p:spPr>
        <p:txBody>
          <a:bodyPr vert="horz" lIns="91440" tIns="45720" rIns="91440" bIns="45720" rtlCol="0" anchor="t">
            <a:noAutofit/>
          </a:bodyPr>
          <a:lstStyle/>
          <a:p>
            <a:pPr marL="0" indent="0">
              <a:buNone/>
            </a:pPr>
            <a:r>
              <a:rPr lang="en-GB" sz="3000">
                <a:latin typeface="Calibri"/>
                <a:cs typeface="Calibri"/>
              </a:rPr>
              <a:t>Hansard is the official record of what is said in Parliament. Fully searchable at:  </a:t>
            </a:r>
            <a:r>
              <a:rPr lang="en-GB" sz="3000">
                <a:latin typeface="Calibri"/>
                <a:cs typeface="Calibri"/>
                <a:hlinkClick r:id="rId2"/>
              </a:rPr>
              <a:t>https://hansard.parliament.uk/</a:t>
            </a:r>
            <a:endParaRPr lang="en-GB" sz="3000">
              <a:latin typeface="Calibri"/>
              <a:cs typeface="Calibri"/>
            </a:endParaRPr>
          </a:p>
          <a:p>
            <a:pPr marL="0" indent="0">
              <a:buNone/>
            </a:pPr>
            <a:endParaRPr lang="en-GB" sz="3000">
              <a:latin typeface="Calibri"/>
              <a:cs typeface="Calibri"/>
            </a:endParaRPr>
          </a:p>
          <a:p>
            <a:pPr marL="0" indent="0">
              <a:buNone/>
            </a:pPr>
            <a:endParaRPr lang="en-GB" sz="3000">
              <a:latin typeface="Calibri"/>
              <a:cs typeface="Calibri"/>
            </a:endParaRPr>
          </a:p>
          <a:p>
            <a:pPr marL="0" indent="0">
              <a:buNone/>
            </a:pPr>
            <a:endParaRPr lang="en-GB" sz="3000">
              <a:solidFill>
                <a:schemeClr val="accent2"/>
              </a:solidFill>
              <a:latin typeface="Calibri"/>
              <a:cs typeface="Calibri"/>
            </a:endParaRPr>
          </a:p>
          <a:p>
            <a:pPr marL="0" indent="0">
              <a:buNone/>
            </a:pPr>
            <a:endParaRPr lang="en-GB" sz="3000">
              <a:latin typeface="Calibri"/>
              <a:cs typeface="Calibri"/>
            </a:endParaRPr>
          </a:p>
        </p:txBody>
      </p:sp>
      <p:sp>
        <p:nvSpPr>
          <p:cNvPr id="6" name="Title 5">
            <a:extLst>
              <a:ext uri="{FF2B5EF4-FFF2-40B4-BE49-F238E27FC236}">
                <a16:creationId xmlns:a16="http://schemas.microsoft.com/office/drawing/2014/main" id="{68193F89-2B0C-9E46-B609-F38855851F6B}"/>
              </a:ext>
            </a:extLst>
          </p:cNvPr>
          <p:cNvSpPr>
            <a:spLocks noGrp="1"/>
          </p:cNvSpPr>
          <p:nvPr>
            <p:ph type="title"/>
          </p:nvPr>
        </p:nvSpPr>
        <p:spPr>
          <a:xfrm>
            <a:off x="718456" y="262866"/>
            <a:ext cx="10795518" cy="587526"/>
          </a:xfrm>
        </p:spPr>
        <p:txBody>
          <a:bodyPr anchor="b">
            <a:normAutofit fontScale="90000"/>
          </a:bodyPr>
          <a:lstStyle/>
          <a:p>
            <a:r>
              <a:rPr lang="en-GB" b="1">
                <a:latin typeface="+mn-lt"/>
              </a:rPr>
              <a:t>Hansard</a:t>
            </a:r>
          </a:p>
        </p:txBody>
      </p:sp>
      <p:sp>
        <p:nvSpPr>
          <p:cNvPr id="4" name="TextBox 3">
            <a:extLst>
              <a:ext uri="{FF2B5EF4-FFF2-40B4-BE49-F238E27FC236}">
                <a16:creationId xmlns:a16="http://schemas.microsoft.com/office/drawing/2014/main" id="{69B80969-6A29-7555-7EBE-A589D23EFAE3}"/>
              </a:ext>
            </a:extLst>
          </p:cNvPr>
          <p:cNvSpPr txBox="1"/>
          <p:nvPr/>
        </p:nvSpPr>
        <p:spPr>
          <a:xfrm>
            <a:off x="400507" y="3429000"/>
            <a:ext cx="11431415" cy="1015663"/>
          </a:xfrm>
          <a:prstGeom prst="rect">
            <a:avLst/>
          </a:prstGeom>
          <a:noFill/>
        </p:spPr>
        <p:txBody>
          <a:bodyPr wrap="square">
            <a:spAutoFit/>
          </a:bodyPr>
          <a:lstStyle/>
          <a:p>
            <a:pPr marL="0" indent="0">
              <a:buNone/>
            </a:pPr>
            <a:r>
              <a:rPr lang="en-GB" sz="3000" b="1">
                <a:solidFill>
                  <a:schemeClr val="accent2"/>
                </a:solidFill>
                <a:latin typeface="Calibri"/>
                <a:cs typeface="Calibri"/>
              </a:rPr>
              <a:t>In-text example:</a:t>
            </a:r>
          </a:p>
          <a:p>
            <a:pPr marL="0" indent="0">
              <a:buNone/>
            </a:pPr>
            <a:r>
              <a:rPr lang="en-GB" sz="3000">
                <a:latin typeface="Calibri"/>
                <a:cs typeface="Calibri"/>
              </a:rPr>
              <a:t>Hywell Williams MP (2015) questioned the impact of sanctions in Wales.</a:t>
            </a:r>
          </a:p>
        </p:txBody>
      </p:sp>
    </p:spTree>
    <p:extLst>
      <p:ext uri="{BB962C8B-B14F-4D97-AF65-F5344CB8AC3E}">
        <p14:creationId xmlns:p14="http://schemas.microsoft.com/office/powerpoint/2010/main" val="12154371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27316C2-5A91-2884-FC5D-039AF8EA3C43}"/>
              </a:ext>
            </a:extLst>
          </p:cNvPr>
          <p:cNvGrpSpPr/>
          <p:nvPr/>
        </p:nvGrpSpPr>
        <p:grpSpPr>
          <a:xfrm>
            <a:off x="857247" y="2303101"/>
            <a:ext cx="10763247" cy="1762125"/>
            <a:chOff x="857248" y="2666999"/>
            <a:chExt cx="10763247" cy="1762125"/>
          </a:xfrm>
        </p:grpSpPr>
        <p:sp>
          <p:nvSpPr>
            <p:cNvPr id="22" name="Rectangle 21">
              <a:extLst>
                <a:ext uri="{FF2B5EF4-FFF2-40B4-BE49-F238E27FC236}">
                  <a16:creationId xmlns:a16="http://schemas.microsoft.com/office/drawing/2014/main" id="{A8A88490-3219-BD79-0514-A925A16F4DB3}"/>
                </a:ext>
              </a:extLst>
            </p:cNvPr>
            <p:cNvSpPr/>
            <p:nvPr/>
          </p:nvSpPr>
          <p:spPr>
            <a:xfrm>
              <a:off x="857248" y="3988592"/>
              <a:ext cx="4833935" cy="440532"/>
            </a:xfrm>
            <a:prstGeom prst="rect">
              <a:avLst/>
            </a:prstGeom>
            <a:solidFill>
              <a:srgbClr val="C5E1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4B8C34BC-4608-9077-D27F-90719AD7DEB8}"/>
                </a:ext>
              </a:extLst>
            </p:cNvPr>
            <p:cNvSpPr/>
            <p:nvPr/>
          </p:nvSpPr>
          <p:spPr>
            <a:xfrm>
              <a:off x="857248" y="3548061"/>
              <a:ext cx="10763247" cy="440532"/>
            </a:xfrm>
            <a:prstGeom prst="rect">
              <a:avLst/>
            </a:prstGeom>
            <a:solidFill>
              <a:srgbClr val="C5E1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4ED4D25-D5D7-7ACE-1784-5C5B97946CA0}"/>
                </a:ext>
              </a:extLst>
            </p:cNvPr>
            <p:cNvSpPr/>
            <p:nvPr/>
          </p:nvSpPr>
          <p:spPr>
            <a:xfrm>
              <a:off x="857249" y="3107530"/>
              <a:ext cx="8131966" cy="440532"/>
            </a:xfrm>
            <a:prstGeom prst="rect">
              <a:avLst/>
            </a:prstGeom>
            <a:solidFill>
              <a:srgbClr val="C5E1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EF183B80-AE95-D4FE-B1A9-F4B709B177F8}"/>
                </a:ext>
              </a:extLst>
            </p:cNvPr>
            <p:cNvSpPr/>
            <p:nvPr/>
          </p:nvSpPr>
          <p:spPr>
            <a:xfrm>
              <a:off x="6369843" y="2666999"/>
              <a:ext cx="4238623" cy="440532"/>
            </a:xfrm>
            <a:prstGeom prst="rect">
              <a:avLst/>
            </a:prstGeom>
            <a:solidFill>
              <a:srgbClr val="C5E1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0CC2246-F1FA-5504-F047-DFEFFB3D957B}"/>
                </a:ext>
              </a:extLst>
            </p:cNvPr>
            <p:cNvSpPr/>
            <p:nvPr/>
          </p:nvSpPr>
          <p:spPr>
            <a:xfrm>
              <a:off x="3667123" y="2666999"/>
              <a:ext cx="2738435" cy="440532"/>
            </a:xfrm>
            <a:prstGeom prst="rect">
              <a:avLst/>
            </a:prstGeom>
            <a:solidFill>
              <a:srgbClr val="D7E8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82914CF-5544-FCAF-938C-9B9B6AB8FEF3}"/>
                </a:ext>
              </a:extLst>
            </p:cNvPr>
            <p:cNvSpPr/>
            <p:nvPr/>
          </p:nvSpPr>
          <p:spPr>
            <a:xfrm>
              <a:off x="2595561" y="2666999"/>
              <a:ext cx="1071562" cy="440532"/>
            </a:xfrm>
            <a:prstGeom prst="rect">
              <a:avLst/>
            </a:prstGeom>
            <a:solidFill>
              <a:srgbClr val="F7E1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9D2157EA-4868-DC6E-4DC0-77310B1E3ED7}"/>
                </a:ext>
              </a:extLst>
            </p:cNvPr>
            <p:cNvSpPr/>
            <p:nvPr/>
          </p:nvSpPr>
          <p:spPr>
            <a:xfrm>
              <a:off x="857248" y="2666999"/>
              <a:ext cx="1738311" cy="440532"/>
            </a:xfrm>
            <a:prstGeom prst="rect">
              <a:avLst/>
            </a:prstGeom>
            <a:solidFill>
              <a:srgbClr val="EBE1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itle 5">
            <a:extLst>
              <a:ext uri="{FF2B5EF4-FFF2-40B4-BE49-F238E27FC236}">
                <a16:creationId xmlns:a16="http://schemas.microsoft.com/office/drawing/2014/main" id="{68193F89-2B0C-9E46-B609-F38855851F6B}"/>
              </a:ext>
            </a:extLst>
          </p:cNvPr>
          <p:cNvSpPr>
            <a:spLocks noGrp="1"/>
          </p:cNvSpPr>
          <p:nvPr>
            <p:ph type="title"/>
          </p:nvPr>
        </p:nvSpPr>
        <p:spPr>
          <a:xfrm>
            <a:off x="358219" y="365125"/>
            <a:ext cx="11481847" cy="440533"/>
          </a:xfrm>
        </p:spPr>
        <p:txBody>
          <a:bodyPr>
            <a:normAutofit fontScale="90000"/>
          </a:bodyPr>
          <a:lstStyle/>
          <a:p>
            <a:r>
              <a:rPr lang="en-GB"/>
              <a:t> </a:t>
            </a:r>
            <a:r>
              <a:rPr lang="en-GB">
                <a:latin typeface="+mn-lt"/>
              </a:rPr>
              <a:t>Reference List: Hansard</a:t>
            </a:r>
          </a:p>
        </p:txBody>
      </p:sp>
      <p:sp>
        <p:nvSpPr>
          <p:cNvPr id="3" name="Content Placeholder 2">
            <a:extLst>
              <a:ext uri="{FF2B5EF4-FFF2-40B4-BE49-F238E27FC236}">
                <a16:creationId xmlns:a16="http://schemas.microsoft.com/office/drawing/2014/main" id="{32FB5575-6933-8BEF-C443-74147984F61B}"/>
              </a:ext>
            </a:extLst>
          </p:cNvPr>
          <p:cNvSpPr>
            <a:spLocks noGrp="1"/>
          </p:cNvSpPr>
          <p:nvPr>
            <p:ph sz="quarter" idx="10"/>
          </p:nvPr>
        </p:nvSpPr>
        <p:spPr>
          <a:xfrm>
            <a:off x="857247" y="2340786"/>
            <a:ext cx="10950300" cy="1657009"/>
          </a:xfrm>
        </p:spPr>
        <p:txBody>
          <a:bodyPr vert="horz" lIns="91440" tIns="45720" rIns="91440" bIns="45720" rtlCol="0" anchor="t">
            <a:normAutofit/>
          </a:bodyPr>
          <a:lstStyle/>
          <a:p>
            <a:pPr marL="0" indent="0">
              <a:buNone/>
            </a:pPr>
            <a:r>
              <a:rPr lang="en-GB">
                <a:latin typeface="Calibri"/>
                <a:cs typeface="Calibri Light"/>
              </a:rPr>
              <a:t>Williams, H. (2015) 'Benefit sanctions', </a:t>
            </a:r>
            <a:r>
              <a:rPr lang="en-GB" i="1">
                <a:latin typeface="Calibri"/>
                <a:cs typeface="Calibri Light"/>
              </a:rPr>
              <a:t>Hansard: House of Commons debates, </a:t>
            </a:r>
            <a:r>
              <a:rPr lang="en-GB">
                <a:latin typeface="Calibri"/>
                <a:cs typeface="Calibri Light"/>
              </a:rPr>
              <a:t>16 September, 599,c. 1032. Available at: </a:t>
            </a:r>
            <a:r>
              <a:rPr lang="en-GB">
                <a:latin typeface="Calibri"/>
                <a:ea typeface="+mn-lt"/>
                <a:cs typeface="+mn-lt"/>
                <a:hlinkClick r:id="rId2"/>
              </a:rPr>
              <a:t>https://publications.parliament.uk/pa/cm201516/cmhansrd/chan45.pdf</a:t>
            </a:r>
            <a:r>
              <a:rPr lang="en-GB">
                <a:latin typeface="Calibri"/>
                <a:ea typeface="+mn-lt"/>
                <a:cs typeface="+mn-lt"/>
              </a:rPr>
              <a:t> (Accessed: 20 November 2022).</a:t>
            </a:r>
            <a:endParaRPr lang="en-GB" b="1">
              <a:solidFill>
                <a:schemeClr val="accent1"/>
              </a:solidFill>
              <a:latin typeface="Calibri"/>
              <a:cs typeface="Calibri Light"/>
            </a:endParaRPr>
          </a:p>
          <a:p>
            <a:pPr marL="0" indent="0">
              <a:buNone/>
            </a:pPr>
            <a:endParaRPr lang="en-GB">
              <a:cs typeface="Calibri Light"/>
            </a:endParaRPr>
          </a:p>
        </p:txBody>
      </p:sp>
      <p:sp>
        <p:nvSpPr>
          <p:cNvPr id="11" name="TextBox 10">
            <a:extLst>
              <a:ext uri="{FF2B5EF4-FFF2-40B4-BE49-F238E27FC236}">
                <a16:creationId xmlns:a16="http://schemas.microsoft.com/office/drawing/2014/main" id="{37E26B9B-123A-8A51-7DFF-7182E4E848F9}"/>
              </a:ext>
            </a:extLst>
          </p:cNvPr>
          <p:cNvSpPr txBox="1"/>
          <p:nvPr/>
        </p:nvSpPr>
        <p:spPr>
          <a:xfrm>
            <a:off x="297656" y="1173340"/>
            <a:ext cx="2621755" cy="783253"/>
          </a:xfrm>
          <a:prstGeom prst="rect">
            <a:avLst/>
          </a:prstGeom>
          <a:noFill/>
          <a:ln w="57150">
            <a:solidFill>
              <a:srgbClr val="EBE1E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sz="2400" b="1">
                <a:solidFill>
                  <a:schemeClr val="tx1"/>
                </a:solidFill>
                <a:latin typeface="Calibri"/>
                <a:cs typeface="Calibri"/>
              </a:rPr>
              <a:t>1</a:t>
            </a:r>
            <a:r>
              <a:rPr lang="en-GB" sz="2200" b="1">
                <a:solidFill>
                  <a:schemeClr val="tx1"/>
                </a:solidFill>
                <a:latin typeface="Calibri"/>
                <a:cs typeface="Calibri"/>
              </a:rPr>
              <a:t>. Who:</a:t>
            </a:r>
            <a:r>
              <a:rPr lang="en-GB" sz="2200">
                <a:solidFill>
                  <a:schemeClr val="tx1"/>
                </a:solidFill>
                <a:latin typeface="Calibri"/>
                <a:cs typeface="Calibri"/>
              </a:rPr>
              <a:t> Author's surname, initials.</a:t>
            </a:r>
            <a:endParaRPr lang="en-US" sz="2200">
              <a:solidFill>
                <a:schemeClr val="tx1"/>
              </a:solidFill>
              <a:latin typeface="Calibri"/>
              <a:cs typeface="Calibri"/>
            </a:endParaRPr>
          </a:p>
        </p:txBody>
      </p:sp>
      <p:sp>
        <p:nvSpPr>
          <p:cNvPr id="12" name="TextBox 11">
            <a:extLst>
              <a:ext uri="{FF2B5EF4-FFF2-40B4-BE49-F238E27FC236}">
                <a16:creationId xmlns:a16="http://schemas.microsoft.com/office/drawing/2014/main" id="{F86AFFE5-0DB9-FA19-207A-2764DFE35B97}"/>
              </a:ext>
            </a:extLst>
          </p:cNvPr>
          <p:cNvSpPr txBox="1"/>
          <p:nvPr/>
        </p:nvSpPr>
        <p:spPr>
          <a:xfrm>
            <a:off x="6724695" y="1125596"/>
            <a:ext cx="4687487" cy="769441"/>
          </a:xfrm>
          <a:prstGeom prst="rect">
            <a:avLst/>
          </a:prstGeom>
          <a:noFill/>
          <a:ln w="57150">
            <a:solidFill>
              <a:srgbClr val="D7E8C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latin typeface="Calibri"/>
                <a:cs typeface="Calibri Light"/>
              </a:rPr>
              <a:t>3. What: </a:t>
            </a:r>
            <a:r>
              <a:rPr lang="en-GB" sz="2200">
                <a:latin typeface="Calibri"/>
                <a:cs typeface="Calibri Light"/>
              </a:rPr>
              <a:t>Subject of debate / speech in 'single quotation marks'</a:t>
            </a:r>
            <a:endParaRPr lang="en-US" sz="2200"/>
          </a:p>
        </p:txBody>
      </p:sp>
      <p:sp>
        <p:nvSpPr>
          <p:cNvPr id="13" name="TextBox 12">
            <a:extLst>
              <a:ext uri="{FF2B5EF4-FFF2-40B4-BE49-F238E27FC236}">
                <a16:creationId xmlns:a16="http://schemas.microsoft.com/office/drawing/2014/main" id="{DC96C112-30B0-9B88-2DEF-76A7E586C262}"/>
              </a:ext>
            </a:extLst>
          </p:cNvPr>
          <p:cNvSpPr txBox="1"/>
          <p:nvPr/>
        </p:nvSpPr>
        <p:spPr>
          <a:xfrm>
            <a:off x="3200398" y="1149467"/>
            <a:ext cx="3038473" cy="769441"/>
          </a:xfrm>
          <a:prstGeom prst="rect">
            <a:avLst/>
          </a:prstGeom>
          <a:noFill/>
          <a:ln w="57150">
            <a:solidFill>
              <a:srgbClr val="F7E19E"/>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latin typeface="Calibri"/>
                <a:cs typeface="Calibri Light"/>
              </a:rPr>
              <a:t>2. When:</a:t>
            </a:r>
            <a:r>
              <a:rPr lang="en-GB" sz="2200">
                <a:latin typeface="Calibri"/>
                <a:cs typeface="Calibri Light"/>
              </a:rPr>
              <a:t> Date (in round brackets)</a:t>
            </a:r>
            <a:endParaRPr lang="en-US" sz="2200"/>
          </a:p>
        </p:txBody>
      </p:sp>
      <p:sp>
        <p:nvSpPr>
          <p:cNvPr id="15" name="TextBox 14">
            <a:extLst>
              <a:ext uri="{FF2B5EF4-FFF2-40B4-BE49-F238E27FC236}">
                <a16:creationId xmlns:a16="http://schemas.microsoft.com/office/drawing/2014/main" id="{900F0882-7E1B-EF08-693D-27DFE281813A}"/>
              </a:ext>
            </a:extLst>
          </p:cNvPr>
          <p:cNvSpPr txBox="1"/>
          <p:nvPr/>
        </p:nvSpPr>
        <p:spPr>
          <a:xfrm>
            <a:off x="378732" y="4400641"/>
            <a:ext cx="11480000" cy="1107996"/>
          </a:xfrm>
          <a:prstGeom prst="rect">
            <a:avLst/>
          </a:prstGeom>
          <a:noFill/>
          <a:ln w="57150">
            <a:solidFill>
              <a:srgbClr val="C5E1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latin typeface="Calibri"/>
                <a:cs typeface="Calibri Light"/>
              </a:rPr>
              <a:t>4. Where: </a:t>
            </a:r>
            <a:r>
              <a:rPr lang="en-GB" sz="2200">
                <a:latin typeface="Calibri"/>
                <a:cs typeface="Calibri Light"/>
              </a:rPr>
              <a:t>Hansard: Name of house of parliament (in italics) debates / written statement /Westminster Hall/ petitions(in italics), date and month, volume/column, or page number. Available at URL (Accessed date).</a:t>
            </a:r>
            <a:endParaRPr lang="en-US" sz="2200"/>
          </a:p>
        </p:txBody>
      </p:sp>
    </p:spTree>
    <p:extLst>
      <p:ext uri="{BB962C8B-B14F-4D97-AF65-F5344CB8AC3E}">
        <p14:creationId xmlns:p14="http://schemas.microsoft.com/office/powerpoint/2010/main" val="20910307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1C84-25EF-4999-9582-4974F002D72F}"/>
              </a:ext>
            </a:extLst>
          </p:cNvPr>
          <p:cNvSpPr>
            <a:spLocks noGrp="1"/>
          </p:cNvSpPr>
          <p:nvPr>
            <p:ph type="title"/>
          </p:nvPr>
        </p:nvSpPr>
        <p:spPr>
          <a:xfrm>
            <a:off x="358219" y="365125"/>
            <a:ext cx="11481847" cy="567563"/>
          </a:xfrm>
        </p:spPr>
        <p:txBody>
          <a:bodyPr>
            <a:normAutofit fontScale="90000"/>
          </a:bodyPr>
          <a:lstStyle/>
          <a:p>
            <a:r>
              <a:rPr lang="en-GB">
                <a:latin typeface="+mn-lt"/>
              </a:rPr>
              <a:t>UK Statutes / Acts of Parliament</a:t>
            </a:r>
          </a:p>
        </p:txBody>
      </p:sp>
      <p:sp>
        <p:nvSpPr>
          <p:cNvPr id="3" name="Content Placeholder 2">
            <a:extLst>
              <a:ext uri="{FF2B5EF4-FFF2-40B4-BE49-F238E27FC236}">
                <a16:creationId xmlns:a16="http://schemas.microsoft.com/office/drawing/2014/main" id="{3E7D5D05-F2B9-4FFB-8A24-2CCE54905882}"/>
              </a:ext>
            </a:extLst>
          </p:cNvPr>
          <p:cNvSpPr>
            <a:spLocks noGrp="1"/>
          </p:cNvSpPr>
          <p:nvPr>
            <p:ph sz="quarter" idx="10"/>
          </p:nvPr>
        </p:nvSpPr>
        <p:spPr>
          <a:xfrm>
            <a:off x="698241" y="1024700"/>
            <a:ext cx="10795518" cy="4574040"/>
          </a:xfrm>
        </p:spPr>
        <p:txBody>
          <a:bodyPr vert="horz" lIns="91440" tIns="45720" rIns="91440" bIns="45720" rtlCol="0" anchor="t">
            <a:normAutofit/>
          </a:bodyPr>
          <a:lstStyle/>
          <a:p>
            <a:pPr>
              <a:buFont typeface="Arial" panose="05000000000000000000" pitchFamily="2" charset="2"/>
              <a:buChar char="•"/>
            </a:pPr>
            <a:r>
              <a:rPr lang="en-GB" sz="2400">
                <a:latin typeface="Calibri"/>
                <a:cs typeface="Calibri"/>
              </a:rPr>
              <a:t>A statute is another name for an Act of Parliament.</a:t>
            </a:r>
            <a:endParaRPr lang="en-GB" sz="240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rPr>
              <a:t>For all Acts, you should </a:t>
            </a:r>
            <a:r>
              <a:rPr lang="en-GB" sz="2400" b="1">
                <a:solidFill>
                  <a:srgbClr val="0070C0"/>
                </a:solidFill>
                <a:latin typeface="Calibri" panose="020F0502020204030204" pitchFamily="34" charset="0"/>
              </a:rPr>
              <a:t>use the short title of the Act </a:t>
            </a:r>
            <a:r>
              <a:rPr lang="en-GB" sz="2400">
                <a:latin typeface="Calibri" panose="020F0502020204030204" pitchFamily="34" charset="0"/>
              </a:rPr>
              <a:t>with the year it was enacted. </a:t>
            </a:r>
            <a:endParaRPr lang="en-GB" sz="240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GB" sz="2400">
              <a:solidFill>
                <a:srgbClr val="000000"/>
              </a:solidFill>
              <a:latin typeface="Calibri"/>
              <a:ea typeface="Calibri"/>
              <a:cs typeface="Calibri"/>
            </a:endParaRPr>
          </a:p>
          <a:p>
            <a:pPr>
              <a:buFont typeface="Arial" panose="05000000000000000000" pitchFamily="2" charset="2"/>
              <a:buChar char="•"/>
            </a:pPr>
            <a:r>
              <a:rPr lang="en-GB" sz="2400" b="1">
                <a:solidFill>
                  <a:schemeClr val="accent2"/>
                </a:solidFill>
                <a:latin typeface="Calibri"/>
                <a:ea typeface="Calibri"/>
                <a:cs typeface="Calibri"/>
              </a:rPr>
              <a:t>Cite them right </a:t>
            </a:r>
            <a:r>
              <a:rPr lang="en-GB" sz="2400">
                <a:latin typeface="Calibri"/>
                <a:ea typeface="Calibri"/>
                <a:cs typeface="Calibri"/>
              </a:rPr>
              <a:t>gives advice on how to format and cite Acts of Parliament. Most acts and parts of Acts are now available as PDF's or webpages to be viewed online, there is no need to cite where you obtained the Act as the date will inform your reader which Act you are using. </a:t>
            </a:r>
            <a:endParaRPr lang="en-GB" sz="2400" b="1">
              <a:latin typeface="Calibri"/>
              <a:ea typeface="Calibri"/>
              <a:cs typeface="Calibri"/>
            </a:endParaRPr>
          </a:p>
          <a:p>
            <a:pPr marL="0" indent="0">
              <a:buNone/>
            </a:pPr>
            <a:endParaRPr lang="en" sz="2400">
              <a:latin typeface="Calibri" panose="020F0502020204030204" pitchFamily="34" charset="0"/>
            </a:endParaRPr>
          </a:p>
          <a:p>
            <a:pPr lvl="2">
              <a:buFont typeface="Arial" panose="05000000000000000000" pitchFamily="2" charset="2"/>
              <a:buChar char="•"/>
            </a:pPr>
            <a:r>
              <a:rPr lang="en-GB" sz="2400">
                <a:latin typeface="Calibri"/>
                <a:cs typeface="Calibri"/>
              </a:rPr>
              <a:t>Title of Act including year chapter number </a:t>
            </a:r>
            <a:r>
              <a:rPr lang="en-GB" sz="2400" i="1">
                <a:latin typeface="Calibri"/>
                <a:cs typeface="Calibri"/>
              </a:rPr>
              <a:t>(in italics)</a:t>
            </a:r>
            <a:endParaRPr lang="en-GB" sz="2400" i="1">
              <a:latin typeface="Calibri"/>
              <a:ea typeface="Calibri"/>
              <a:cs typeface="Calibri"/>
            </a:endParaRPr>
          </a:p>
          <a:p>
            <a:pPr lvl="2">
              <a:buFont typeface="Arial" panose="05000000000000000000" pitchFamily="2" charset="2"/>
              <a:buChar char="•"/>
            </a:pPr>
            <a:r>
              <a:rPr lang="en-GB" sz="2400" i="0">
                <a:latin typeface="Calibri"/>
                <a:cs typeface="Calibri"/>
              </a:rPr>
              <a:t>Country / jurisdiction (only if referencing more than 1 country's legislation).</a:t>
            </a:r>
            <a:endParaRPr lang="en-GB" sz="2400" i="1">
              <a:latin typeface="Calibri"/>
              <a:ea typeface="Calibri"/>
              <a:cs typeface="Calibri"/>
            </a:endParaRPr>
          </a:p>
          <a:p>
            <a:pPr lvl="2">
              <a:buFont typeface="Arial" panose="05000000000000000000" pitchFamily="2" charset="2"/>
              <a:buChar char="•"/>
            </a:pPr>
            <a:endParaRPr lang="en-GB" sz="2400" i="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64175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931A8-6656-4E26-A1A4-E45C3A33809F}"/>
              </a:ext>
            </a:extLst>
          </p:cNvPr>
          <p:cNvSpPr>
            <a:spLocks noGrp="1"/>
          </p:cNvSpPr>
          <p:nvPr>
            <p:ph sz="half" idx="2"/>
          </p:nvPr>
        </p:nvSpPr>
        <p:spPr>
          <a:xfrm>
            <a:off x="698242" y="4449771"/>
            <a:ext cx="10748030" cy="952952"/>
          </a:xfrm>
          <a:ln>
            <a:noFill/>
          </a:ln>
        </p:spPr>
        <p:txBody>
          <a:bodyPr vert="horz" lIns="91440" tIns="45720" rIns="91440" bIns="45720" rtlCol="0" anchor="t">
            <a:normAutofit/>
          </a:bodyPr>
          <a:lstStyle/>
          <a:p>
            <a:pPr>
              <a:buNone/>
            </a:pPr>
            <a:r>
              <a:rPr lang="en-GB" sz="2400" b="1">
                <a:solidFill>
                  <a:schemeClr val="accent1"/>
                </a:solidFill>
                <a:ea typeface="+mn-lt"/>
                <a:cs typeface="+mn-lt"/>
              </a:rPr>
              <a:t>In-text citation</a:t>
            </a:r>
            <a:endParaRPr lang="en-GB" sz="2400">
              <a:ea typeface="+mn-lt"/>
              <a:cs typeface="+mn-lt"/>
            </a:endParaRPr>
          </a:p>
          <a:p>
            <a:pPr marL="0" indent="0">
              <a:buNone/>
            </a:pPr>
            <a:r>
              <a:rPr lang="en-GB" sz="2400">
                <a:latin typeface="Calibri"/>
                <a:cs typeface="Calibri"/>
              </a:rPr>
              <a:t>Recent social care legislation (</a:t>
            </a:r>
            <a:r>
              <a:rPr lang="en-GB" sz="2400" i="1">
                <a:latin typeface="Calibri"/>
                <a:cs typeface="Calibri"/>
              </a:rPr>
              <a:t>Offences Against the Person Act 1861</a:t>
            </a:r>
            <a:r>
              <a:rPr lang="en-GB" sz="2400">
                <a:latin typeface="Calibri"/>
                <a:cs typeface="Calibri"/>
              </a:rPr>
              <a:t>)…</a:t>
            </a:r>
            <a:endParaRPr lang="en-US">
              <a:latin typeface="Calibri Light"/>
              <a:cs typeface="Calibri Light"/>
            </a:endParaRPr>
          </a:p>
          <a:p>
            <a:pPr marL="914400" lvl="2" indent="0">
              <a:buNone/>
            </a:pPr>
            <a:endParaRPr lang="en-GB" sz="2400">
              <a:latin typeface="Calibri" panose="020F0502020204030204" pitchFamily="34" charset="0"/>
              <a:cs typeface="Calibri" panose="020F0502020204030204" pitchFamily="34" charset="0"/>
            </a:endParaRPr>
          </a:p>
          <a:p>
            <a:pPr marL="914400" lvl="2" indent="0">
              <a:buNone/>
            </a:pPr>
            <a:endParaRPr lang="en-GB" sz="2400">
              <a:latin typeface="Calibri" panose="020F0502020204030204" pitchFamily="34" charset="0"/>
              <a:cs typeface="Calibri" panose="020F0502020204030204" pitchFamily="34" charset="0"/>
            </a:endParaRPr>
          </a:p>
          <a:p>
            <a:pPr marL="0" indent="0">
              <a:buNone/>
            </a:pPr>
            <a:endParaRPr lang="en-GB" sz="3200">
              <a:latin typeface="Calibri" panose="020F0502020204030204" pitchFamily="34" charset="0"/>
              <a:cs typeface="Calibri" panose="020F0502020204030204" pitchFamily="34" charset="0"/>
            </a:endParaRPr>
          </a:p>
          <a:p>
            <a:pPr marL="0" indent="0">
              <a:buNone/>
            </a:pPr>
            <a:endParaRPr lang="en-GB" sz="3200">
              <a:latin typeface="Calibri" panose="020F0502020204030204" pitchFamily="34" charset="0"/>
              <a:cs typeface="Calibri" panose="020F0502020204030204" pitchFamily="34" charset="0"/>
            </a:endParaRPr>
          </a:p>
        </p:txBody>
      </p:sp>
      <p:sp>
        <p:nvSpPr>
          <p:cNvPr id="6" name="Content Placeholder 5">
            <a:extLst>
              <a:ext uri="{FF2B5EF4-FFF2-40B4-BE49-F238E27FC236}">
                <a16:creationId xmlns:a16="http://schemas.microsoft.com/office/drawing/2014/main" id="{CB63A1B5-FB1D-359E-272D-F6E542A59636}"/>
              </a:ext>
            </a:extLst>
          </p:cNvPr>
          <p:cNvSpPr>
            <a:spLocks noGrp="1"/>
          </p:cNvSpPr>
          <p:nvPr>
            <p:ph sz="quarter" idx="4"/>
          </p:nvPr>
        </p:nvSpPr>
        <p:spPr>
          <a:xfrm>
            <a:off x="698242" y="2377680"/>
            <a:ext cx="10754731" cy="1978873"/>
          </a:xfrm>
          <a:ln>
            <a:noFill/>
          </a:ln>
        </p:spPr>
        <p:txBody>
          <a:bodyPr vert="horz" lIns="91440" tIns="45720" rIns="91440" bIns="45720" rtlCol="0" anchor="t">
            <a:normAutofit lnSpcReduction="10000"/>
          </a:bodyPr>
          <a:lstStyle/>
          <a:p>
            <a:pPr>
              <a:buNone/>
            </a:pPr>
            <a:r>
              <a:rPr lang="en-GB" sz="2400" b="1">
                <a:solidFill>
                  <a:schemeClr val="accent1"/>
                </a:solidFill>
                <a:ea typeface="+mn-lt"/>
                <a:cs typeface="+mn-lt"/>
              </a:rPr>
              <a:t>Reference list:</a:t>
            </a:r>
            <a:endParaRPr lang="en-GB" sz="2400">
              <a:solidFill>
                <a:schemeClr val="accent1"/>
              </a:solidFill>
              <a:ea typeface="+mn-lt"/>
              <a:cs typeface="+mn-lt"/>
            </a:endParaRPr>
          </a:p>
          <a:p>
            <a:pPr>
              <a:buNone/>
            </a:pPr>
            <a:endParaRPr lang="en-GB" sz="2400" b="1">
              <a:solidFill>
                <a:schemeClr val="accent1"/>
              </a:solidFill>
              <a:latin typeface="Calibri Light"/>
              <a:ea typeface="Calibri Light"/>
              <a:cs typeface="Calibri Light"/>
            </a:endParaRPr>
          </a:p>
          <a:p>
            <a:pPr marL="0" indent="0">
              <a:buNone/>
            </a:pPr>
            <a:r>
              <a:rPr lang="en-GB" sz="2400" i="1">
                <a:solidFill>
                  <a:srgbClr val="000000"/>
                </a:solidFill>
                <a:latin typeface="Calibri"/>
                <a:cs typeface="Calibri"/>
              </a:rPr>
              <a:t>Offences Against the Person Act 1861, c. 100. </a:t>
            </a:r>
            <a:r>
              <a:rPr lang="en-GB" sz="2400">
                <a:solidFill>
                  <a:srgbClr val="000000"/>
                </a:solidFill>
                <a:latin typeface="Calibri"/>
                <a:cs typeface="Calibri"/>
              </a:rPr>
              <a:t>Available at: https://legislation.gov.uk/ukpga/Vict/24-25/100/contents (Accessed: 11 August 2023).</a:t>
            </a:r>
            <a:endParaRPr lang="en-GB" sz="2400">
              <a:latin typeface="Calibri"/>
              <a:ea typeface="Calibri"/>
              <a:cs typeface="Calibri"/>
            </a:endParaRPr>
          </a:p>
          <a:p>
            <a:pPr marL="0" indent="0">
              <a:buNone/>
            </a:pPr>
            <a:endParaRPr lang="en-GB" sz="2400">
              <a:solidFill>
                <a:srgbClr val="000000"/>
              </a:solidFill>
              <a:latin typeface="Calibri"/>
              <a:cs typeface="Calibri"/>
            </a:endParaRPr>
          </a:p>
        </p:txBody>
      </p:sp>
      <p:sp>
        <p:nvSpPr>
          <p:cNvPr id="2" name="Title 1">
            <a:extLst>
              <a:ext uri="{FF2B5EF4-FFF2-40B4-BE49-F238E27FC236}">
                <a16:creationId xmlns:a16="http://schemas.microsoft.com/office/drawing/2014/main" id="{68EE1467-9D44-4E75-92F6-1CA7349A4689}"/>
              </a:ext>
            </a:extLst>
          </p:cNvPr>
          <p:cNvSpPr>
            <a:spLocks noGrp="1"/>
          </p:cNvSpPr>
          <p:nvPr>
            <p:ph type="title"/>
          </p:nvPr>
        </p:nvSpPr>
        <p:spPr>
          <a:xfrm>
            <a:off x="698242" y="265291"/>
            <a:ext cx="10795518" cy="528062"/>
          </a:xfrm>
        </p:spPr>
        <p:txBody>
          <a:bodyPr>
            <a:normAutofit fontScale="90000"/>
          </a:bodyPr>
          <a:lstStyle/>
          <a:p>
            <a:r>
              <a:rPr lang="en-GB" b="1">
                <a:solidFill>
                  <a:schemeClr val="accent2"/>
                </a:solidFill>
              </a:rPr>
              <a:t>Example</a:t>
            </a:r>
          </a:p>
        </p:txBody>
      </p:sp>
      <p:sp>
        <p:nvSpPr>
          <p:cNvPr id="9" name="TextBox 8">
            <a:extLst>
              <a:ext uri="{FF2B5EF4-FFF2-40B4-BE49-F238E27FC236}">
                <a16:creationId xmlns:a16="http://schemas.microsoft.com/office/drawing/2014/main" id="{D876F7F4-623F-59CD-EA3C-F32D55EAAC88}"/>
              </a:ext>
            </a:extLst>
          </p:cNvPr>
          <p:cNvSpPr txBox="1"/>
          <p:nvPr/>
        </p:nvSpPr>
        <p:spPr>
          <a:xfrm>
            <a:off x="698242" y="1186438"/>
            <a:ext cx="6229346" cy="830997"/>
          </a:xfrm>
          <a:prstGeom prst="rect">
            <a:avLst/>
          </a:prstGeom>
          <a:noFill/>
          <a:ln w="57150">
            <a:solidFill>
              <a:srgbClr val="C5E1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Title of Act, inc. year, chapter (in italics). Available at</a:t>
            </a:r>
            <a:r>
              <a:rPr lang="en-GB" sz="2400">
                <a:latin typeface="Calibri"/>
                <a:cs typeface="Calibri Light"/>
                <a:sym typeface="Wingdings" panose="05000000000000000000" pitchFamily="2" charset="2"/>
              </a:rPr>
              <a:t>: URL (Accessed: date).</a:t>
            </a:r>
            <a:endParaRPr lang="en-GB" sz="2400">
              <a:latin typeface="Calibri"/>
              <a:cs typeface="Calibri"/>
            </a:endParaRPr>
          </a:p>
        </p:txBody>
      </p:sp>
      <p:sp>
        <p:nvSpPr>
          <p:cNvPr id="4" name="TextBox 3">
            <a:extLst>
              <a:ext uri="{FF2B5EF4-FFF2-40B4-BE49-F238E27FC236}">
                <a16:creationId xmlns:a16="http://schemas.microsoft.com/office/drawing/2014/main" id="{23828ABA-296B-74AC-39B8-3393CC6BA358}"/>
              </a:ext>
            </a:extLst>
          </p:cNvPr>
          <p:cNvSpPr txBox="1"/>
          <p:nvPr/>
        </p:nvSpPr>
        <p:spPr>
          <a:xfrm rot="600000">
            <a:off x="8530167" y="1650999"/>
            <a:ext cx="2963333" cy="1200329"/>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Check with your </a:t>
            </a:r>
            <a:r>
              <a:rPr lang="en-GB" err="1">
                <a:ea typeface="Calibri"/>
                <a:cs typeface="Calibri"/>
              </a:rPr>
              <a:t>lect</a:t>
            </a:r>
            <a:r>
              <a:rPr lang="en-GB">
                <a:ea typeface="Calibri"/>
                <a:cs typeface="Calibri"/>
              </a:rPr>
              <a:t>urer to confirm they want the URL and accessed date included in the reference!</a:t>
            </a:r>
            <a:endParaRPr lang="en-GB"/>
          </a:p>
        </p:txBody>
      </p:sp>
    </p:spTree>
    <p:extLst>
      <p:ext uri="{BB962C8B-B14F-4D97-AF65-F5344CB8AC3E}">
        <p14:creationId xmlns:p14="http://schemas.microsoft.com/office/powerpoint/2010/main" val="7142855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55E0-0CEE-4CB0-A65E-519D3A1C3EB2}"/>
              </a:ext>
            </a:extLst>
          </p:cNvPr>
          <p:cNvSpPr>
            <a:spLocks noGrp="1"/>
          </p:cNvSpPr>
          <p:nvPr>
            <p:ph type="title"/>
          </p:nvPr>
        </p:nvSpPr>
        <p:spPr>
          <a:xfrm>
            <a:off x="358219" y="365125"/>
            <a:ext cx="11481847" cy="521843"/>
          </a:xfrm>
        </p:spPr>
        <p:txBody>
          <a:bodyPr>
            <a:normAutofit fontScale="90000"/>
          </a:bodyPr>
          <a:lstStyle/>
          <a:p>
            <a:r>
              <a:rPr lang="en-GB">
                <a:latin typeface="+mn-lt"/>
              </a:rPr>
              <a:t>Law Reports: case law</a:t>
            </a:r>
          </a:p>
        </p:txBody>
      </p:sp>
      <p:sp>
        <p:nvSpPr>
          <p:cNvPr id="3" name="Content Placeholder 2">
            <a:extLst>
              <a:ext uri="{FF2B5EF4-FFF2-40B4-BE49-F238E27FC236}">
                <a16:creationId xmlns:a16="http://schemas.microsoft.com/office/drawing/2014/main" id="{50762620-B101-4770-B7DF-2EDF205B9000}"/>
              </a:ext>
            </a:extLst>
          </p:cNvPr>
          <p:cNvSpPr>
            <a:spLocks noGrp="1"/>
          </p:cNvSpPr>
          <p:nvPr>
            <p:ph sz="quarter" idx="10"/>
          </p:nvPr>
        </p:nvSpPr>
        <p:spPr>
          <a:xfrm>
            <a:off x="615946" y="1070420"/>
            <a:ext cx="10795518" cy="4574040"/>
          </a:xfrm>
        </p:spPr>
        <p:txBody>
          <a:bodyPr vert="horz" lIns="91440" tIns="45720" rIns="91440" bIns="45720" rtlCol="0" anchor="t">
            <a:normAutofit fontScale="92500"/>
          </a:bodyPr>
          <a:lstStyle/>
          <a:p>
            <a:r>
              <a:rPr lang="en-GB" sz="2400">
                <a:latin typeface="Calibri"/>
                <a:cs typeface="Calibri"/>
              </a:rPr>
              <a:t>The United Kingdom courts formulate law in the form of court decisions, i.e. case law. The most important cases are written up by a court reporter: these are called 'law reports’. </a:t>
            </a:r>
            <a:endParaRPr lang="en-GB" sz="2400">
              <a:latin typeface="Calibri" panose="020F0502020204030204" pitchFamily="34" charset="0"/>
            </a:endParaRPr>
          </a:p>
          <a:p>
            <a:r>
              <a:rPr lang="en-GB" sz="2400">
                <a:latin typeface="Calibri" panose="020F0502020204030204" pitchFamily="34" charset="0"/>
              </a:rPr>
              <a:t>For (Harvard) referencing purposes, law reports are treated as journal articles with the case name used as the article title. </a:t>
            </a:r>
          </a:p>
          <a:p>
            <a:endParaRPr lang="en" sz="2400">
              <a:latin typeface="Calibri" panose="020F0502020204030204" pitchFamily="34" charset="0"/>
            </a:endParaRPr>
          </a:p>
          <a:p>
            <a:r>
              <a:rPr lang="en-GB" sz="2400" b="1">
                <a:solidFill>
                  <a:schemeClr val="accent2"/>
                </a:solidFill>
                <a:latin typeface="Calibri"/>
                <a:cs typeface="Calibri"/>
              </a:rPr>
              <a:t>Cite them right </a:t>
            </a:r>
            <a:r>
              <a:rPr lang="en-GB" sz="2400">
                <a:latin typeface="Calibri"/>
                <a:cs typeface="Calibri"/>
              </a:rPr>
              <a:t>gives advice on how to cite and reference law reports (cases). There is a distinction made between:</a:t>
            </a:r>
          </a:p>
          <a:p>
            <a:endParaRPr lang="en" sz="2400">
              <a:latin typeface="Calibri" panose="020F0502020204030204" pitchFamily="34" charset="0"/>
            </a:endParaRPr>
          </a:p>
          <a:p>
            <a:pPr lvl="1"/>
            <a:r>
              <a:rPr lang="en-GB">
                <a:latin typeface="Calibri" panose="020F0502020204030204" pitchFamily="34" charset="0"/>
              </a:rPr>
              <a:t>Citing and referencing cases from around 2002 onwards, where a </a:t>
            </a:r>
            <a:r>
              <a:rPr lang="en-GB" b="1">
                <a:solidFill>
                  <a:srgbClr val="0070C0"/>
                </a:solidFill>
                <a:latin typeface="Calibri" panose="020F0502020204030204" pitchFamily="34" charset="0"/>
              </a:rPr>
              <a:t>neutral citation</a:t>
            </a:r>
            <a:r>
              <a:rPr lang="en-GB">
                <a:latin typeface="Calibri" panose="020F0502020204030204" pitchFamily="34" charset="0"/>
              </a:rPr>
              <a:t> is available for the case.</a:t>
            </a:r>
          </a:p>
          <a:p>
            <a:pPr lvl="1"/>
            <a:endParaRPr lang="en-GB">
              <a:latin typeface="Calibri" panose="020F0502020204030204" pitchFamily="34" charset="0"/>
            </a:endParaRPr>
          </a:p>
          <a:p>
            <a:pPr lvl="1"/>
            <a:r>
              <a:rPr lang="en-GB">
                <a:latin typeface="Calibri" panose="020F0502020204030204" pitchFamily="34" charset="0"/>
              </a:rPr>
              <a:t>Pre-2002 cases or any other case where there is </a:t>
            </a:r>
            <a:r>
              <a:rPr lang="en-GB" b="1">
                <a:solidFill>
                  <a:srgbClr val="0070C0"/>
                </a:solidFill>
                <a:latin typeface="Calibri" panose="020F0502020204030204" pitchFamily="34" charset="0"/>
              </a:rPr>
              <a:t>no neutral citation.</a:t>
            </a:r>
          </a:p>
          <a:p>
            <a:pPr marL="0" indent="0">
              <a:buNone/>
            </a:pPr>
            <a:endParaRPr lang="en-GB"/>
          </a:p>
        </p:txBody>
      </p:sp>
    </p:spTree>
    <p:extLst>
      <p:ext uri="{BB962C8B-B14F-4D97-AF65-F5344CB8AC3E}">
        <p14:creationId xmlns:p14="http://schemas.microsoft.com/office/powerpoint/2010/main" val="31980262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55EC-8EEC-4FF1-AA71-1CC70ADC7C5D}"/>
              </a:ext>
            </a:extLst>
          </p:cNvPr>
          <p:cNvSpPr>
            <a:spLocks noGrp="1"/>
          </p:cNvSpPr>
          <p:nvPr>
            <p:ph type="title"/>
          </p:nvPr>
        </p:nvSpPr>
        <p:spPr>
          <a:xfrm>
            <a:off x="358219" y="365125"/>
            <a:ext cx="11481847" cy="540131"/>
          </a:xfrm>
        </p:spPr>
        <p:txBody>
          <a:bodyPr>
            <a:normAutofit fontScale="90000"/>
          </a:bodyPr>
          <a:lstStyle/>
          <a:p>
            <a:r>
              <a:rPr lang="en-GB">
                <a:latin typeface="+mn-lt"/>
              </a:rPr>
              <a:t>Neutral Citations</a:t>
            </a:r>
          </a:p>
        </p:txBody>
      </p:sp>
      <p:sp>
        <p:nvSpPr>
          <p:cNvPr id="3" name="Content Placeholder 2">
            <a:extLst>
              <a:ext uri="{FF2B5EF4-FFF2-40B4-BE49-F238E27FC236}">
                <a16:creationId xmlns:a16="http://schemas.microsoft.com/office/drawing/2014/main" id="{4893C57A-78D9-4B21-9EAB-CD76319A4ABD}"/>
              </a:ext>
            </a:extLst>
          </p:cNvPr>
          <p:cNvSpPr>
            <a:spLocks noGrp="1"/>
          </p:cNvSpPr>
          <p:nvPr>
            <p:ph sz="quarter" idx="10"/>
          </p:nvPr>
        </p:nvSpPr>
        <p:spPr>
          <a:xfrm>
            <a:off x="625090" y="1052132"/>
            <a:ext cx="10795518" cy="4574040"/>
          </a:xfrm>
        </p:spPr>
        <p:txBody>
          <a:bodyPr>
            <a:normAutofit lnSpcReduction="10000"/>
          </a:bodyPr>
          <a:lstStyle/>
          <a:p>
            <a:pPr marL="0" indent="0">
              <a:buNone/>
            </a:pPr>
            <a:r>
              <a:rPr lang="en-GB" sz="2400" b="1">
                <a:solidFill>
                  <a:srgbClr val="0070C0"/>
                </a:solidFill>
                <a:latin typeface="Calibri" panose="020F0502020204030204" pitchFamily="34" charset="0"/>
              </a:rPr>
              <a:t>What is a neutral citation and how do you know a case has got one?</a:t>
            </a:r>
          </a:p>
          <a:p>
            <a:pPr marL="0" indent="0">
              <a:buNone/>
            </a:pPr>
            <a:r>
              <a:rPr lang="en-GB" sz="2400" b="0">
                <a:latin typeface="Calibri" panose="020F0502020204030204" pitchFamily="34" charset="0"/>
              </a:rPr>
              <a:t>From approximately 2002 onwards, the courts started to allocate 'neutral citations' to cases. Neutral citations enable people to </a:t>
            </a:r>
            <a:r>
              <a:rPr lang="en-GB" sz="2400" b="1">
                <a:solidFill>
                  <a:srgbClr val="0070C0"/>
                </a:solidFill>
                <a:latin typeface="Calibri" panose="020F0502020204030204" pitchFamily="34" charset="0"/>
              </a:rPr>
              <a:t>find cases online more easily</a:t>
            </a:r>
            <a:r>
              <a:rPr lang="en-GB" sz="2400" b="0">
                <a:latin typeface="Calibri" panose="020F0502020204030204" pitchFamily="34" charset="0"/>
              </a:rPr>
              <a:t>. Each neutral citation is made up of:</a:t>
            </a:r>
          </a:p>
          <a:p>
            <a:endParaRPr lang="en-GB" sz="2400" b="0">
              <a:latin typeface="Calibri" panose="020F0502020204030204" pitchFamily="34" charset="0"/>
            </a:endParaRPr>
          </a:p>
          <a:p>
            <a:pPr lvl="1">
              <a:buFont typeface="Symbol" panose="05050102010706020507" pitchFamily="18" charset="2"/>
              <a:buChar char="·"/>
            </a:pPr>
            <a:r>
              <a:rPr lang="en-GB" b="0">
                <a:latin typeface="Calibri" panose="020F0502020204030204" pitchFamily="34" charset="0"/>
              </a:rPr>
              <a:t>a year</a:t>
            </a:r>
          </a:p>
          <a:p>
            <a:pPr lvl="1">
              <a:buFont typeface="Symbol" panose="05050102010706020507" pitchFamily="18" charset="2"/>
              <a:buChar char="·"/>
            </a:pPr>
            <a:endParaRPr lang="en-GB" b="0">
              <a:latin typeface="Calibri" panose="020F0502020204030204" pitchFamily="34" charset="0"/>
            </a:endParaRPr>
          </a:p>
          <a:p>
            <a:pPr lvl="1">
              <a:buFont typeface="Symbol" panose="05050102010706020507" pitchFamily="18" charset="2"/>
              <a:buChar char="·"/>
            </a:pPr>
            <a:r>
              <a:rPr lang="en-GB" b="0">
                <a:latin typeface="Calibri" panose="020F0502020204030204" pitchFamily="34" charset="0"/>
              </a:rPr>
              <a:t>an abbreviation for the relevant court (e.g. UKSC, for the United Kingdom Supreme Court; EWCA Crim, for the England and Wales Court of Appeal Criminal Division)</a:t>
            </a:r>
          </a:p>
          <a:p>
            <a:pPr lvl="1">
              <a:buFont typeface="Symbol" panose="05050102010706020507" pitchFamily="18" charset="2"/>
              <a:buChar char="·"/>
            </a:pPr>
            <a:endParaRPr lang="en-GB" b="0">
              <a:latin typeface="Calibri" panose="020F0502020204030204" pitchFamily="34" charset="0"/>
            </a:endParaRPr>
          </a:p>
          <a:p>
            <a:pPr lvl="1">
              <a:buFont typeface="Symbol" panose="05050102010706020507" pitchFamily="18" charset="2"/>
              <a:buChar char="·"/>
            </a:pPr>
            <a:r>
              <a:rPr lang="en-GB" b="0">
                <a:latin typeface="Calibri" panose="020F0502020204030204" pitchFamily="34" charset="0"/>
              </a:rPr>
              <a:t>a number (i.e. the number 4 would mean the fourth case heard in that particular court that year)</a:t>
            </a:r>
          </a:p>
          <a:p>
            <a:endParaRPr lang="en-GB"/>
          </a:p>
        </p:txBody>
      </p:sp>
    </p:spTree>
    <p:extLst>
      <p:ext uri="{BB962C8B-B14F-4D97-AF65-F5344CB8AC3E}">
        <p14:creationId xmlns:p14="http://schemas.microsoft.com/office/powerpoint/2010/main" val="18823398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B98FA-5299-4D49-9033-804C7E457AF6}"/>
              </a:ext>
            </a:extLst>
          </p:cNvPr>
          <p:cNvSpPr>
            <a:spLocks noGrp="1"/>
          </p:cNvSpPr>
          <p:nvPr>
            <p:ph type="title"/>
          </p:nvPr>
        </p:nvSpPr>
        <p:spPr>
          <a:xfrm>
            <a:off x="355076" y="291973"/>
            <a:ext cx="11481847" cy="558419"/>
          </a:xfrm>
        </p:spPr>
        <p:txBody>
          <a:bodyPr>
            <a:normAutofit fontScale="90000"/>
          </a:bodyPr>
          <a:lstStyle/>
          <a:p>
            <a:r>
              <a:rPr lang="en-GB">
                <a:latin typeface="+mn-lt"/>
              </a:rPr>
              <a:t>Lexis: Law Reports (cases)</a:t>
            </a:r>
          </a:p>
        </p:txBody>
      </p:sp>
      <p:sp>
        <p:nvSpPr>
          <p:cNvPr id="3" name="Content Placeholder 2">
            <a:extLst>
              <a:ext uri="{FF2B5EF4-FFF2-40B4-BE49-F238E27FC236}">
                <a16:creationId xmlns:a16="http://schemas.microsoft.com/office/drawing/2014/main" id="{981189FA-9DAE-4A7D-9035-80C485BB2CA6}"/>
              </a:ext>
            </a:extLst>
          </p:cNvPr>
          <p:cNvSpPr>
            <a:spLocks noGrp="1"/>
          </p:cNvSpPr>
          <p:nvPr>
            <p:ph sz="quarter" idx="10"/>
          </p:nvPr>
        </p:nvSpPr>
        <p:spPr>
          <a:xfrm>
            <a:off x="581287" y="1370945"/>
            <a:ext cx="10795518" cy="3329071"/>
          </a:xfrm>
        </p:spPr>
        <p:txBody>
          <a:bodyPr vert="horz" lIns="91440" tIns="45720" rIns="91440" bIns="45720" rtlCol="0" anchor="t">
            <a:normAutofit/>
          </a:bodyPr>
          <a:lstStyle/>
          <a:p>
            <a:pPr marL="0" indent="0">
              <a:buNone/>
            </a:pPr>
            <a:r>
              <a:rPr lang="en-GB" b="1">
                <a:solidFill>
                  <a:srgbClr val="0070C0"/>
                </a:solidFill>
                <a:latin typeface="Calibri" panose="020F0502020204030204" pitchFamily="34" charset="0"/>
              </a:rPr>
              <a:t>UK cases with neutral citations</a:t>
            </a:r>
          </a:p>
          <a:p>
            <a:pPr marL="0" indent="0">
              <a:buNone/>
            </a:pPr>
            <a:r>
              <a:rPr lang="en-GB" sz="2400" b="0">
                <a:latin typeface="Calibri" panose="020F0502020204030204" pitchFamily="34" charset="0"/>
              </a:rPr>
              <a:t>If a case has a neutral citation, you should include in your reference list: </a:t>
            </a:r>
          </a:p>
          <a:p>
            <a:pPr marL="0" indent="0">
              <a:buNone/>
            </a:pPr>
            <a:endParaRPr lang="en-GB" sz="2400" b="0">
              <a:latin typeface="Calibri" panose="020F0502020204030204" pitchFamily="34" charset="0"/>
            </a:endParaRPr>
          </a:p>
          <a:p>
            <a:pPr lvl="2">
              <a:buFont typeface="Symbol" panose="05050102010706020507" pitchFamily="18" charset="2"/>
              <a:buChar char="·"/>
            </a:pPr>
            <a:r>
              <a:rPr lang="en-GB" sz="2400" b="0">
                <a:latin typeface="Calibri"/>
                <a:ea typeface="Calibri"/>
                <a:cs typeface="Calibri"/>
              </a:rPr>
              <a:t>Name of the case / parties involved (‘in single quotation marks’)</a:t>
            </a:r>
          </a:p>
          <a:p>
            <a:pPr lvl="2">
              <a:buFont typeface="Symbol" panose="05050102010706020507" pitchFamily="18" charset="2"/>
              <a:buChar char="·"/>
            </a:pPr>
            <a:r>
              <a:rPr lang="en-GB" sz="2400" b="0">
                <a:latin typeface="Calibri"/>
                <a:ea typeface="Calibri"/>
                <a:cs typeface="Calibri"/>
              </a:rPr>
              <a:t>Year (in round brackets)</a:t>
            </a:r>
          </a:p>
          <a:p>
            <a:pPr lvl="2">
              <a:buFont typeface="Symbol" panose="05050102010706020507" pitchFamily="18" charset="2"/>
              <a:buChar char="·"/>
            </a:pPr>
            <a:r>
              <a:rPr lang="en-GB" sz="2400" b="0">
                <a:latin typeface="Calibri"/>
                <a:ea typeface="Calibri"/>
                <a:cs typeface="Calibri"/>
              </a:rPr>
              <a:t>Court and case number.</a:t>
            </a:r>
            <a:r>
              <a:rPr lang="en-GB" sz="2400">
                <a:latin typeface="Calibri"/>
                <a:ea typeface="Calibri"/>
                <a:cs typeface="Calibri"/>
              </a:rPr>
              <a:t> </a:t>
            </a:r>
            <a:endParaRPr lang="en-GB" sz="2400" b="0">
              <a:latin typeface="Calibri" panose="020F0502020204030204" pitchFamily="34" charset="0"/>
              <a:ea typeface="Calibri"/>
              <a:cs typeface="Calibri"/>
            </a:endParaRPr>
          </a:p>
          <a:p>
            <a:pPr marL="0" indent="0">
              <a:buNone/>
            </a:pPr>
            <a:endParaRPr lang="en-GB" sz="1800">
              <a:latin typeface="Calibri" panose="020F0502020204030204" pitchFamily="34" charset="0"/>
              <a:ea typeface="Calibri" panose="020F0502020204030204" pitchFamily="34" charset="0"/>
              <a:cs typeface="Calibri" panose="020F0502020204030204" pitchFamily="34" charset="0"/>
            </a:endParaRPr>
          </a:p>
          <a:p>
            <a:pPr>
              <a:buFont typeface="Symbol" panose="05050102010706020507" pitchFamily="18" charset="2"/>
              <a:buChar char="·"/>
            </a:pPr>
            <a:endParaRPr lang="en-GB" sz="1800" b="0">
              <a:latin typeface="Calibri" panose="020F0502020204030204" pitchFamily="34" charset="0"/>
            </a:endParaRPr>
          </a:p>
          <a:p>
            <a:pPr marL="0" indent="0">
              <a:buNone/>
            </a:pPr>
            <a:endParaRPr lang="en-GB"/>
          </a:p>
        </p:txBody>
      </p:sp>
    </p:spTree>
    <p:extLst>
      <p:ext uri="{BB962C8B-B14F-4D97-AF65-F5344CB8AC3E}">
        <p14:creationId xmlns:p14="http://schemas.microsoft.com/office/powerpoint/2010/main" val="40988037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4043961-D70D-4BEC-9822-67C4C82FCA5D}"/>
              </a:ext>
            </a:extLst>
          </p:cNvPr>
          <p:cNvSpPr>
            <a:spLocks noGrp="1"/>
          </p:cNvSpPr>
          <p:nvPr>
            <p:ph type="title"/>
          </p:nvPr>
        </p:nvSpPr>
        <p:spPr>
          <a:xfrm>
            <a:off x="358219" y="365125"/>
            <a:ext cx="11481847" cy="552891"/>
          </a:xfrm>
        </p:spPr>
        <p:txBody>
          <a:bodyPr>
            <a:normAutofit fontScale="90000"/>
          </a:bodyPr>
          <a:lstStyle/>
          <a:p>
            <a:r>
              <a:rPr lang="en-GB">
                <a:latin typeface="+mn-lt"/>
              </a:rPr>
              <a:t>Example of Law reports (cases)</a:t>
            </a:r>
          </a:p>
        </p:txBody>
      </p:sp>
      <p:sp>
        <p:nvSpPr>
          <p:cNvPr id="12" name="Text Placeholder 11">
            <a:extLst>
              <a:ext uri="{FF2B5EF4-FFF2-40B4-BE49-F238E27FC236}">
                <a16:creationId xmlns:a16="http://schemas.microsoft.com/office/drawing/2014/main" id="{806A286B-15D6-4E20-9F66-8399A4B5959F}"/>
              </a:ext>
            </a:extLst>
          </p:cNvPr>
          <p:cNvSpPr>
            <a:spLocks noGrp="1"/>
          </p:cNvSpPr>
          <p:nvPr>
            <p:ph type="body" sz="quarter" idx="10"/>
          </p:nvPr>
        </p:nvSpPr>
        <p:spPr>
          <a:xfrm>
            <a:off x="358219" y="1142206"/>
            <a:ext cx="5253038" cy="4573587"/>
          </a:xfrm>
        </p:spPr>
        <p:txBody>
          <a:bodyPr vert="horz" lIns="91440" tIns="45720" rIns="91440" bIns="45720" rtlCol="0" anchor="t">
            <a:normAutofit/>
          </a:bodyPr>
          <a:lstStyle/>
          <a:p>
            <a:pPr marL="0" indent="0">
              <a:buNone/>
            </a:pPr>
            <a:r>
              <a:rPr lang="en-GB" b="1">
                <a:solidFill>
                  <a:schemeClr val="accent2"/>
                </a:solidFill>
                <a:latin typeface="Calibri"/>
                <a:cs typeface="Calibri"/>
              </a:rPr>
              <a:t>Lexis UK Database:</a:t>
            </a:r>
            <a:endParaRPr lang="en-US" b="1">
              <a:solidFill>
                <a:schemeClr val="accent2"/>
              </a:solidFill>
              <a:latin typeface="Calibri"/>
              <a:cs typeface="Calibri"/>
            </a:endParaRPr>
          </a:p>
        </p:txBody>
      </p:sp>
      <p:sp>
        <p:nvSpPr>
          <p:cNvPr id="13" name="Text Placeholder 12">
            <a:extLst>
              <a:ext uri="{FF2B5EF4-FFF2-40B4-BE49-F238E27FC236}">
                <a16:creationId xmlns:a16="http://schemas.microsoft.com/office/drawing/2014/main" id="{ADC473F6-1216-4669-B19F-21C5AC8A84BB}"/>
              </a:ext>
            </a:extLst>
          </p:cNvPr>
          <p:cNvSpPr>
            <a:spLocks noGrp="1"/>
          </p:cNvSpPr>
          <p:nvPr>
            <p:ph type="body" sz="quarter" idx="11"/>
          </p:nvPr>
        </p:nvSpPr>
        <p:spPr>
          <a:xfrm>
            <a:off x="6096000" y="1142206"/>
            <a:ext cx="2743199" cy="552892"/>
          </a:xfrm>
        </p:spPr>
        <p:txBody>
          <a:bodyPr/>
          <a:lstStyle/>
          <a:p>
            <a:pPr marL="0" indent="0">
              <a:buNone/>
            </a:pPr>
            <a:r>
              <a:rPr lang="en-GB" b="1">
                <a:solidFill>
                  <a:schemeClr val="accent2"/>
                </a:solidFill>
                <a:latin typeface="Calibri" panose="020F0502020204030204" pitchFamily="34" charset="0"/>
                <a:cs typeface="Calibri" panose="020F0502020204030204" pitchFamily="34" charset="0"/>
              </a:rPr>
              <a:t>Reference List:</a:t>
            </a:r>
          </a:p>
        </p:txBody>
      </p:sp>
      <p:sp>
        <p:nvSpPr>
          <p:cNvPr id="6" name="TextBox 5">
            <a:extLst>
              <a:ext uri="{FF2B5EF4-FFF2-40B4-BE49-F238E27FC236}">
                <a16:creationId xmlns:a16="http://schemas.microsoft.com/office/drawing/2014/main" id="{7392248D-1416-463F-BFEF-1F007209C26A}"/>
              </a:ext>
            </a:extLst>
          </p:cNvPr>
          <p:cNvSpPr txBox="1"/>
          <p:nvPr/>
        </p:nvSpPr>
        <p:spPr>
          <a:xfrm>
            <a:off x="6237009" y="2145566"/>
            <a:ext cx="5169910" cy="830997"/>
          </a:xfrm>
          <a:prstGeom prst="rect">
            <a:avLst/>
          </a:prstGeom>
          <a:noFill/>
        </p:spPr>
        <p:txBody>
          <a:bodyPr wrap="square" lIns="91440" tIns="45720" rIns="91440" bIns="45720" rtlCol="0" anchor="t">
            <a:spAutoFit/>
          </a:bodyPr>
          <a:lstStyle/>
          <a:p>
            <a:r>
              <a:rPr lang="en-GB" sz="2400">
                <a:latin typeface="Calibri"/>
                <a:cs typeface="Calibri"/>
              </a:rPr>
              <a:t>‘</a:t>
            </a:r>
            <a:r>
              <a:rPr lang="en-GB" sz="2400" i="1">
                <a:latin typeface="Calibri"/>
                <a:cs typeface="Calibri"/>
              </a:rPr>
              <a:t>Humphreys v. Revenue and Customs Commissioner</a:t>
            </a:r>
            <a:r>
              <a:rPr lang="en-GB" sz="2400">
                <a:latin typeface="Calibri"/>
                <a:cs typeface="Calibri"/>
              </a:rPr>
              <a:t>s’ (2012) UKSC, 18. </a:t>
            </a:r>
            <a:endParaRPr lang="en-GB" sz="2400">
              <a:ea typeface="Calibri Ligh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947F38C8-F9C4-9F6A-23EA-4B6321404BA1}"/>
              </a:ext>
            </a:extLst>
          </p:cNvPr>
          <p:cNvPicPr>
            <a:picLocks noChangeAspect="1"/>
          </p:cNvPicPr>
          <p:nvPr/>
        </p:nvPicPr>
        <p:blipFill>
          <a:blip r:embed="rId2"/>
          <a:srcRect r="12065"/>
          <a:stretch>
            <a:fillRect/>
          </a:stretch>
        </p:blipFill>
        <p:spPr>
          <a:xfrm>
            <a:off x="314590" y="1680210"/>
            <a:ext cx="5296667" cy="3700377"/>
          </a:xfrm>
          <a:prstGeom prst="rect">
            <a:avLst/>
          </a:prstGeom>
        </p:spPr>
      </p:pic>
      <p:sp>
        <p:nvSpPr>
          <p:cNvPr id="2" name="TextBox 1">
            <a:extLst>
              <a:ext uri="{FF2B5EF4-FFF2-40B4-BE49-F238E27FC236}">
                <a16:creationId xmlns:a16="http://schemas.microsoft.com/office/drawing/2014/main" id="{85F81E48-670D-91D8-06BD-C0F7302ACE8F}"/>
              </a:ext>
            </a:extLst>
          </p:cNvPr>
          <p:cNvSpPr txBox="1"/>
          <p:nvPr/>
        </p:nvSpPr>
        <p:spPr>
          <a:xfrm>
            <a:off x="6237009" y="3268788"/>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accent2"/>
                </a:solidFill>
                <a:latin typeface="Calibri"/>
                <a:ea typeface="Calibri Light"/>
                <a:cs typeface="Calibri Light"/>
              </a:rPr>
              <a:t>In-text citation:</a:t>
            </a:r>
            <a:endParaRPr lang="en-GB" sz="2800" b="1">
              <a:solidFill>
                <a:schemeClr val="accent2"/>
              </a:solidFill>
              <a:latin typeface="Calibri"/>
              <a:ea typeface="Calibri"/>
              <a:cs typeface="Calibri"/>
            </a:endParaRPr>
          </a:p>
        </p:txBody>
      </p:sp>
      <p:sp>
        <p:nvSpPr>
          <p:cNvPr id="3" name="TextBox 2">
            <a:extLst>
              <a:ext uri="{FF2B5EF4-FFF2-40B4-BE49-F238E27FC236}">
                <a16:creationId xmlns:a16="http://schemas.microsoft.com/office/drawing/2014/main" id="{0D04B8AC-4A8B-4CCC-7D38-08E48F78F6BE}"/>
              </a:ext>
            </a:extLst>
          </p:cNvPr>
          <p:cNvSpPr txBox="1"/>
          <p:nvPr/>
        </p:nvSpPr>
        <p:spPr>
          <a:xfrm>
            <a:off x="6237009" y="4204113"/>
            <a:ext cx="5169910" cy="830997"/>
          </a:xfrm>
          <a:prstGeom prst="rect">
            <a:avLst/>
          </a:prstGeom>
          <a:noFill/>
        </p:spPr>
        <p:txBody>
          <a:bodyPr wrap="square" lIns="91440" tIns="45720" rIns="91440" bIns="45720" rtlCol="0" anchor="t">
            <a:spAutoFit/>
          </a:bodyPr>
          <a:lstStyle/>
          <a:p>
            <a:r>
              <a:rPr lang="en-GB" sz="2400">
                <a:latin typeface="Calibri"/>
                <a:cs typeface="Calibri"/>
              </a:rPr>
              <a:t>The case of ‘Humphreys v. Revenue and Customs Commissioners'  (2012)...</a:t>
            </a:r>
            <a:endParaRPr lang="en-GB" sz="2400">
              <a:ea typeface="Calibri Light"/>
              <a:cs typeface="Calibri Light"/>
            </a:endParaRPr>
          </a:p>
        </p:txBody>
      </p:sp>
    </p:spTree>
    <p:extLst>
      <p:ext uri="{BB962C8B-B14F-4D97-AF65-F5344CB8AC3E}">
        <p14:creationId xmlns:p14="http://schemas.microsoft.com/office/powerpoint/2010/main" val="12015051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1264C-0509-451C-A1DE-78AC6F72F39E}"/>
              </a:ext>
            </a:extLst>
          </p:cNvPr>
          <p:cNvSpPr>
            <a:spLocks noGrp="1"/>
          </p:cNvSpPr>
          <p:nvPr>
            <p:ph type="title"/>
          </p:nvPr>
        </p:nvSpPr>
        <p:spPr>
          <a:xfrm>
            <a:off x="358219" y="365125"/>
            <a:ext cx="11481847" cy="713867"/>
          </a:xfrm>
        </p:spPr>
        <p:txBody>
          <a:bodyPr/>
          <a:lstStyle/>
          <a:p>
            <a:r>
              <a:rPr lang="en-GB">
                <a:latin typeface="+mn-lt"/>
              </a:rPr>
              <a:t>Without a neutral citation (before 2002)</a:t>
            </a:r>
          </a:p>
        </p:txBody>
      </p:sp>
      <p:sp>
        <p:nvSpPr>
          <p:cNvPr id="3" name="Content Placeholder 2">
            <a:extLst>
              <a:ext uri="{FF2B5EF4-FFF2-40B4-BE49-F238E27FC236}">
                <a16:creationId xmlns:a16="http://schemas.microsoft.com/office/drawing/2014/main" id="{CAE27850-8327-4843-BDFC-5ADF0D09241A}"/>
              </a:ext>
            </a:extLst>
          </p:cNvPr>
          <p:cNvSpPr>
            <a:spLocks noGrp="1"/>
          </p:cNvSpPr>
          <p:nvPr>
            <p:ph sz="quarter" idx="10"/>
          </p:nvPr>
        </p:nvSpPr>
        <p:spPr>
          <a:xfrm>
            <a:off x="771394" y="1363663"/>
            <a:ext cx="10795518" cy="4574040"/>
          </a:xfrm>
        </p:spPr>
        <p:txBody>
          <a:bodyPr/>
          <a:lstStyle/>
          <a:p>
            <a:pPr marL="0" indent="0">
              <a:buNone/>
            </a:pPr>
            <a:r>
              <a:rPr lang="en-GB" sz="2400" b="1">
                <a:solidFill>
                  <a:srgbClr val="0070C0"/>
                </a:solidFill>
                <a:latin typeface="Calibri" panose="020F0502020204030204" pitchFamily="34" charset="0"/>
              </a:rPr>
              <a:t>UK cases without a neutral citation</a:t>
            </a:r>
          </a:p>
          <a:p>
            <a:pPr marL="0" indent="0">
              <a:buNone/>
            </a:pPr>
            <a:r>
              <a:rPr lang="en-GB" sz="2400">
                <a:latin typeface="Calibri" panose="020F0502020204030204" pitchFamily="34" charset="0"/>
              </a:rPr>
              <a:t>Cases without a neutral citation tend to be cases which </a:t>
            </a:r>
            <a:r>
              <a:rPr lang="en-GB" sz="2400" b="1">
                <a:latin typeface="Calibri" panose="020F0502020204030204" pitchFamily="34" charset="0"/>
              </a:rPr>
              <a:t>pre-date the year 2001, i.e. older cases. </a:t>
            </a:r>
            <a:r>
              <a:rPr lang="en-GB" sz="2400" b="0">
                <a:latin typeface="Calibri" panose="020F0502020204030204" pitchFamily="34" charset="0"/>
              </a:rPr>
              <a:t>In your reference, you need to include:</a:t>
            </a:r>
          </a:p>
          <a:p>
            <a:pPr marL="0" indent="0">
              <a:buNone/>
            </a:pPr>
            <a:endParaRPr lang="en-GB" sz="2400" b="0">
              <a:latin typeface="Calibri" panose="020F0502020204030204" pitchFamily="34" charset="0"/>
            </a:endParaRPr>
          </a:p>
          <a:p>
            <a:pPr lvl="2"/>
            <a:r>
              <a:rPr lang="en-GB" sz="2400" b="0">
                <a:latin typeface="Calibri" panose="020F0502020204030204" pitchFamily="34" charset="0"/>
              </a:rPr>
              <a:t> Name of case ('in single quotation marks')</a:t>
            </a:r>
          </a:p>
          <a:p>
            <a:pPr lvl="2"/>
            <a:r>
              <a:rPr lang="en-GB" sz="2400" b="0">
                <a:latin typeface="Calibri" panose="020F0502020204030204" pitchFamily="34" charset="0"/>
              </a:rPr>
              <a:t>Year (in round brackets)</a:t>
            </a:r>
          </a:p>
          <a:p>
            <a:pPr lvl="2"/>
            <a:r>
              <a:rPr lang="en-GB" sz="2400" b="0">
                <a:latin typeface="Calibri" panose="020F0502020204030204" pitchFamily="34" charset="0"/>
              </a:rPr>
              <a:t>Abbreviated title of law report (</a:t>
            </a:r>
            <a:r>
              <a:rPr lang="en-GB" sz="2400" b="0" i="1">
                <a:latin typeface="Calibri" panose="020F0502020204030204" pitchFamily="34" charset="0"/>
              </a:rPr>
              <a:t>in italics</a:t>
            </a:r>
            <a:r>
              <a:rPr lang="en-GB" sz="2400" b="0" i="0">
                <a:latin typeface="Calibri" panose="020F0502020204030204" pitchFamily="34" charset="0"/>
              </a:rPr>
              <a:t>)</a:t>
            </a:r>
          </a:p>
          <a:p>
            <a:pPr lvl="2"/>
            <a:r>
              <a:rPr lang="en-GB" sz="2400" b="0" i="0">
                <a:latin typeface="Calibri" panose="020F0502020204030204" pitchFamily="34" charset="0"/>
              </a:rPr>
              <a:t>Volume number (if applicable)</a:t>
            </a:r>
          </a:p>
          <a:p>
            <a:pPr lvl="2"/>
            <a:r>
              <a:rPr lang="en-GB" sz="2400" b="0" i="0">
                <a:latin typeface="Calibri" panose="020F0502020204030204" pitchFamily="34" charset="0"/>
              </a:rPr>
              <a:t>Page numbers (If available).</a:t>
            </a:r>
          </a:p>
          <a:p>
            <a:pPr marL="0" indent="0">
              <a:buNone/>
            </a:pPr>
            <a:endParaRPr lang="en-GB"/>
          </a:p>
        </p:txBody>
      </p:sp>
    </p:spTree>
    <p:extLst>
      <p:ext uri="{BB962C8B-B14F-4D97-AF65-F5344CB8AC3E}">
        <p14:creationId xmlns:p14="http://schemas.microsoft.com/office/powerpoint/2010/main" val="24575962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ADD93-BC4F-47D5-BB93-02A22F394B59}"/>
              </a:ext>
            </a:extLst>
          </p:cNvPr>
          <p:cNvSpPr>
            <a:spLocks noGrp="1"/>
          </p:cNvSpPr>
          <p:nvPr>
            <p:ph type="title"/>
          </p:nvPr>
        </p:nvSpPr>
        <p:spPr>
          <a:xfrm>
            <a:off x="358219" y="365125"/>
            <a:ext cx="11481847" cy="777875"/>
          </a:xfrm>
        </p:spPr>
        <p:txBody>
          <a:bodyPr/>
          <a:lstStyle/>
          <a:p>
            <a:r>
              <a:rPr lang="en-GB">
                <a:solidFill>
                  <a:schemeClr val="accent2"/>
                </a:solidFill>
                <a:latin typeface="+mn-lt"/>
              </a:rPr>
              <a:t>Example:</a:t>
            </a:r>
          </a:p>
        </p:txBody>
      </p:sp>
      <p:sp>
        <p:nvSpPr>
          <p:cNvPr id="3" name="Content Placeholder 2">
            <a:extLst>
              <a:ext uri="{FF2B5EF4-FFF2-40B4-BE49-F238E27FC236}">
                <a16:creationId xmlns:a16="http://schemas.microsoft.com/office/drawing/2014/main" id="{330C4115-9CC4-4FBF-948D-67B1855515DE}"/>
              </a:ext>
            </a:extLst>
          </p:cNvPr>
          <p:cNvSpPr>
            <a:spLocks noGrp="1"/>
          </p:cNvSpPr>
          <p:nvPr>
            <p:ph sz="quarter" idx="10"/>
          </p:nvPr>
        </p:nvSpPr>
        <p:spPr/>
        <p:txBody>
          <a:bodyPr vert="horz" lIns="91440" tIns="45720" rIns="91440" bIns="45720" rtlCol="0" anchor="t">
            <a:normAutofit/>
          </a:bodyPr>
          <a:lstStyle/>
          <a:p>
            <a:pPr marL="0" indent="0">
              <a:buNone/>
            </a:pPr>
            <a:r>
              <a:rPr lang="en-GB" sz="2400" b="1">
                <a:solidFill>
                  <a:srgbClr val="0070C0"/>
                </a:solidFill>
                <a:latin typeface="Calibri" panose="020F0502020204030204" pitchFamily="34" charset="0"/>
              </a:rPr>
              <a:t>In-text citation: </a:t>
            </a:r>
          </a:p>
          <a:p>
            <a:pPr marL="0" indent="0">
              <a:buNone/>
            </a:pPr>
            <a:endParaRPr lang="en-GB" sz="2400">
              <a:latin typeface="Calibri" panose="020F0502020204030204" pitchFamily="34" charset="0"/>
            </a:endParaRPr>
          </a:p>
          <a:p>
            <a:pPr marL="914400" lvl="2" indent="0">
              <a:buNone/>
            </a:pPr>
            <a:r>
              <a:rPr lang="en-GB" sz="2400">
                <a:latin typeface="Calibri"/>
                <a:ea typeface="Calibri"/>
                <a:cs typeface="Calibri"/>
              </a:rPr>
              <a:t>The earlier case ('R v Edward (John)', 1991) ...</a:t>
            </a:r>
          </a:p>
          <a:p>
            <a:pPr marL="0" indent="0">
              <a:buNone/>
            </a:pPr>
            <a:endParaRPr lang="en" sz="2400">
              <a:latin typeface="Calibri" panose="020F0502020204030204" pitchFamily="34" charset="0"/>
            </a:endParaRPr>
          </a:p>
          <a:p>
            <a:pPr marL="0" indent="0">
              <a:buNone/>
            </a:pPr>
            <a:r>
              <a:rPr lang="en-GB" sz="2400" b="1">
                <a:solidFill>
                  <a:srgbClr val="0070C0"/>
                </a:solidFill>
                <a:latin typeface="Calibri" panose="020F0502020204030204" pitchFamily="34" charset="0"/>
              </a:rPr>
              <a:t>Reference list:</a:t>
            </a:r>
          </a:p>
          <a:p>
            <a:pPr marL="0" indent="0">
              <a:buNone/>
            </a:pPr>
            <a:endParaRPr lang="en-GB" sz="2400">
              <a:latin typeface="Calibri" panose="020F0502020204030204" pitchFamily="34" charset="0"/>
            </a:endParaRPr>
          </a:p>
          <a:p>
            <a:pPr marL="914400" lvl="2" indent="0">
              <a:buNone/>
            </a:pPr>
            <a:r>
              <a:rPr lang="en-GB" sz="1600">
                <a:latin typeface="Calibri"/>
                <a:ea typeface="Calibri"/>
                <a:cs typeface="Calibri"/>
              </a:rPr>
              <a:t> </a:t>
            </a:r>
            <a:r>
              <a:rPr lang="en-GB" sz="2400">
                <a:latin typeface="Calibri"/>
                <a:ea typeface="Calibri"/>
                <a:cs typeface="Calibri"/>
              </a:rPr>
              <a:t>'R v. Edward (John)' (1991) </a:t>
            </a:r>
            <a:r>
              <a:rPr lang="en-GB" sz="2400" i="1">
                <a:latin typeface="Calibri"/>
                <a:ea typeface="Calibri"/>
                <a:cs typeface="Calibri"/>
              </a:rPr>
              <a:t>WLR</a:t>
            </a:r>
            <a:r>
              <a:rPr lang="en-GB" sz="2400" i="0">
                <a:latin typeface="Calibri"/>
                <a:ea typeface="Calibri"/>
                <a:cs typeface="Calibri"/>
              </a:rPr>
              <a:t>, 1, pp. 207-208</a:t>
            </a:r>
            <a:r>
              <a:rPr lang="en-GB" sz="2400">
                <a:latin typeface="Calibri"/>
                <a:ea typeface="Calibri"/>
                <a:cs typeface="Calibri"/>
              </a:rPr>
              <a:t>.</a:t>
            </a:r>
            <a:endParaRPr lang="en-GB" sz="2400" i="0">
              <a:latin typeface="Calibri" panose="020F0502020204030204" pitchFamily="34" charset="0"/>
              <a:ea typeface="Calibri"/>
              <a:cs typeface="Calibri"/>
            </a:endParaRPr>
          </a:p>
          <a:p>
            <a:pPr marL="0" indent="0">
              <a:buNone/>
            </a:pPr>
            <a:endParaRPr lang="en-GB"/>
          </a:p>
        </p:txBody>
      </p:sp>
    </p:spTree>
    <p:extLst>
      <p:ext uri="{BB962C8B-B14F-4D97-AF65-F5344CB8AC3E}">
        <p14:creationId xmlns:p14="http://schemas.microsoft.com/office/powerpoint/2010/main" val="16728873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D05C4-376F-1C6E-64D6-98DD422E2DBB}"/>
              </a:ext>
            </a:extLst>
          </p:cNvPr>
          <p:cNvSpPr>
            <a:spLocks noGrp="1"/>
          </p:cNvSpPr>
          <p:nvPr>
            <p:ph type="title"/>
          </p:nvPr>
        </p:nvSpPr>
        <p:spPr>
          <a:xfrm>
            <a:off x="358219" y="365125"/>
            <a:ext cx="11481847" cy="585851"/>
          </a:xfrm>
        </p:spPr>
        <p:txBody>
          <a:bodyPr>
            <a:normAutofit fontScale="90000"/>
          </a:bodyPr>
          <a:lstStyle/>
          <a:p>
            <a:r>
              <a:rPr lang="en-GB">
                <a:latin typeface="+mn-lt"/>
              </a:rPr>
              <a:t>Statutory Instruments (SIs)</a:t>
            </a:r>
          </a:p>
        </p:txBody>
      </p:sp>
      <p:sp>
        <p:nvSpPr>
          <p:cNvPr id="3" name="Content Placeholder 2">
            <a:extLst>
              <a:ext uri="{FF2B5EF4-FFF2-40B4-BE49-F238E27FC236}">
                <a16:creationId xmlns:a16="http://schemas.microsoft.com/office/drawing/2014/main" id="{B634398E-2BAC-7470-9F12-B069FE3B71B7}"/>
              </a:ext>
            </a:extLst>
          </p:cNvPr>
          <p:cNvSpPr>
            <a:spLocks noGrp="1"/>
          </p:cNvSpPr>
          <p:nvPr>
            <p:ph sz="quarter" idx="10"/>
          </p:nvPr>
        </p:nvSpPr>
        <p:spPr>
          <a:xfrm>
            <a:off x="698242" y="1300561"/>
            <a:ext cx="10795518" cy="1907041"/>
          </a:xfrm>
        </p:spPr>
        <p:txBody>
          <a:bodyPr vert="horz" lIns="91440" tIns="45720" rIns="91440" bIns="45720" rtlCol="0" anchor="t">
            <a:normAutofit/>
          </a:bodyPr>
          <a:lstStyle/>
          <a:p>
            <a:pPr marL="457200" indent="-457200">
              <a:buFont typeface="Arial" panose="05000000000000000000" pitchFamily="2" charset="2"/>
              <a:buChar char="•"/>
            </a:pPr>
            <a:r>
              <a:rPr lang="en-GB" sz="2400">
                <a:latin typeface="Calibri"/>
                <a:ea typeface="Calibri Light"/>
                <a:cs typeface="Calibri Light"/>
              </a:rPr>
              <a:t>This is a form of legislation which allows any Acts of Parliament to be brought into force or altered without having to pass a new Act.</a:t>
            </a:r>
          </a:p>
          <a:p>
            <a:pPr marL="457200" indent="-457200">
              <a:buFont typeface="Arial" panose="05000000000000000000" pitchFamily="2" charset="2"/>
              <a:buChar char="•"/>
            </a:pPr>
            <a:r>
              <a:rPr lang="en-GB" sz="2400">
                <a:latin typeface="Calibri"/>
                <a:ea typeface="Calibri Light"/>
                <a:cs typeface="Calibri Light"/>
              </a:rPr>
              <a:t>In the same way as an Act, (check with your lecturer if you need to provide the URL). You must however provide the following:</a:t>
            </a:r>
          </a:p>
          <a:p>
            <a:pPr marL="457200" indent="-457200">
              <a:buFont typeface="Arial" panose="05000000000000000000" pitchFamily="2" charset="2"/>
              <a:buChar char="•"/>
            </a:pPr>
            <a:endParaRPr lang="en-GB" sz="2400">
              <a:latin typeface="Calibri"/>
              <a:ea typeface="Calibri Light"/>
              <a:cs typeface="Calibri Light"/>
            </a:endParaRPr>
          </a:p>
          <a:p>
            <a:pPr marL="0" indent="0">
              <a:buNone/>
            </a:pPr>
            <a:endParaRPr lang="en-GB" sz="2400">
              <a:latin typeface="Calibri"/>
              <a:ea typeface="Calibri Light"/>
              <a:cs typeface="Calibri Light"/>
            </a:endParaRPr>
          </a:p>
          <a:p>
            <a:pPr marL="457200" indent="-457200">
              <a:buFont typeface="Arial" panose="05000000000000000000" pitchFamily="2" charset="2"/>
              <a:buChar char="•"/>
            </a:pPr>
            <a:endParaRPr lang="en-GB" sz="2400">
              <a:latin typeface="Calibri"/>
              <a:ea typeface="Calibri Light"/>
              <a:cs typeface="Calibri Light"/>
            </a:endParaRPr>
          </a:p>
          <a:p>
            <a:pPr marL="457200" indent="-457200">
              <a:buFont typeface="Arial" panose="05000000000000000000" pitchFamily="2" charset="2"/>
              <a:buChar char="•"/>
            </a:pPr>
            <a:endParaRPr lang="en-GB" sz="2400">
              <a:ea typeface="Calibri Light"/>
              <a:cs typeface="Calibri Light"/>
            </a:endParaRPr>
          </a:p>
        </p:txBody>
      </p:sp>
      <p:sp>
        <p:nvSpPr>
          <p:cNvPr id="4" name="TextBox 3">
            <a:extLst>
              <a:ext uri="{FF2B5EF4-FFF2-40B4-BE49-F238E27FC236}">
                <a16:creationId xmlns:a16="http://schemas.microsoft.com/office/drawing/2014/main" id="{93DEA8F6-3752-75A4-F5FB-2B9EE524D013}"/>
              </a:ext>
            </a:extLst>
          </p:cNvPr>
          <p:cNvSpPr txBox="1"/>
          <p:nvPr/>
        </p:nvSpPr>
        <p:spPr>
          <a:xfrm>
            <a:off x="2945319" y="3207602"/>
            <a:ext cx="727948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b="1">
                <a:solidFill>
                  <a:schemeClr val="accent1"/>
                </a:solidFill>
                <a:latin typeface="Calibri"/>
                <a:ea typeface="Calibri Light"/>
                <a:cs typeface="Calibri Light"/>
              </a:rPr>
              <a:t>Name / title and year (in italics)</a:t>
            </a:r>
          </a:p>
          <a:p>
            <a:pPr marL="285750" indent="-285750">
              <a:buFont typeface="Arial"/>
              <a:buChar char="•"/>
            </a:pPr>
            <a:r>
              <a:rPr lang="en-GB" sz="2800" b="1">
                <a:solidFill>
                  <a:schemeClr val="accent1"/>
                </a:solidFill>
                <a:latin typeface="Calibri"/>
                <a:ea typeface="Calibri Light"/>
                <a:cs typeface="Calibri Light"/>
              </a:rPr>
              <a:t>SI year and number (in round brackets)</a:t>
            </a:r>
          </a:p>
          <a:p>
            <a:pPr marL="285750" indent="-285750">
              <a:buFont typeface="Arial"/>
              <a:buChar char="•"/>
            </a:pPr>
            <a:endParaRPr lang="en-GB">
              <a:ea typeface="Calibri Light"/>
              <a:cs typeface="Calibri Light"/>
            </a:endParaRPr>
          </a:p>
        </p:txBody>
      </p:sp>
      <p:sp>
        <p:nvSpPr>
          <p:cNvPr id="5" name="TextBox 4">
            <a:extLst>
              <a:ext uri="{FF2B5EF4-FFF2-40B4-BE49-F238E27FC236}">
                <a16:creationId xmlns:a16="http://schemas.microsoft.com/office/drawing/2014/main" id="{07879362-AA24-C8A9-E916-674A108332E1}"/>
              </a:ext>
            </a:extLst>
          </p:cNvPr>
          <p:cNvSpPr txBox="1"/>
          <p:nvPr/>
        </p:nvSpPr>
        <p:spPr>
          <a:xfrm>
            <a:off x="698242" y="4726442"/>
            <a:ext cx="1111924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a:solidFill>
                  <a:schemeClr val="accent1"/>
                </a:solidFill>
                <a:latin typeface="Calibri"/>
                <a:ea typeface="Calibri Light"/>
                <a:cs typeface="Calibri Light"/>
              </a:rPr>
              <a:t>Example:</a:t>
            </a:r>
            <a:endParaRPr lang="en-US">
              <a:solidFill>
                <a:schemeClr val="accent1"/>
              </a:solidFill>
              <a:ea typeface="Calibri Light"/>
              <a:cs typeface="Calibri Light"/>
            </a:endParaRPr>
          </a:p>
          <a:p>
            <a:r>
              <a:rPr lang="en-GB" sz="2400" i="1">
                <a:latin typeface="Calibri"/>
                <a:ea typeface="Calibri Light"/>
                <a:cs typeface="Calibri Light"/>
              </a:rPr>
              <a:t>General Dental Council (Constitution Amendment) Order 2012</a:t>
            </a:r>
            <a:r>
              <a:rPr lang="en-GB" sz="2400">
                <a:latin typeface="Calibri"/>
                <a:ea typeface="Calibri Light"/>
                <a:cs typeface="Calibri Light"/>
              </a:rPr>
              <a:t> (SI 2012/1655).</a:t>
            </a:r>
            <a:endParaRPr lang="en-GB"/>
          </a:p>
        </p:txBody>
      </p:sp>
    </p:spTree>
    <p:extLst>
      <p:ext uri="{BB962C8B-B14F-4D97-AF65-F5344CB8AC3E}">
        <p14:creationId xmlns:p14="http://schemas.microsoft.com/office/powerpoint/2010/main" val="10477819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8C356-F794-3A05-B48A-9E025FE57E2C}"/>
              </a:ext>
            </a:extLst>
          </p:cNvPr>
          <p:cNvSpPr>
            <a:spLocks noGrp="1"/>
          </p:cNvSpPr>
          <p:nvPr>
            <p:ph type="title"/>
          </p:nvPr>
        </p:nvSpPr>
        <p:spPr>
          <a:xfrm>
            <a:off x="358219" y="365125"/>
            <a:ext cx="11481847" cy="750443"/>
          </a:xfrm>
        </p:spPr>
        <p:txBody>
          <a:bodyPr/>
          <a:lstStyle/>
          <a:p>
            <a:r>
              <a:rPr lang="en-GB">
                <a:latin typeface="+mn-lt"/>
              </a:rPr>
              <a:t>Welsh Legislation</a:t>
            </a:r>
            <a:endParaRPr lang="en-US">
              <a:latin typeface="+mn-lt"/>
            </a:endParaRPr>
          </a:p>
        </p:txBody>
      </p:sp>
      <p:pic>
        <p:nvPicPr>
          <p:cNvPr id="5" name="Picture 4">
            <a:extLst>
              <a:ext uri="{FF2B5EF4-FFF2-40B4-BE49-F238E27FC236}">
                <a16:creationId xmlns:a16="http://schemas.microsoft.com/office/drawing/2014/main" id="{FE6A882E-9F9A-B703-6E8E-A30F93556BA3}"/>
              </a:ext>
            </a:extLst>
          </p:cNvPr>
          <p:cNvPicPr>
            <a:picLocks noChangeAspect="1"/>
          </p:cNvPicPr>
          <p:nvPr/>
        </p:nvPicPr>
        <p:blipFill>
          <a:blip r:embed="rId2"/>
          <a:stretch>
            <a:fillRect/>
          </a:stretch>
        </p:blipFill>
        <p:spPr>
          <a:xfrm>
            <a:off x="4417640" y="1319113"/>
            <a:ext cx="7546562" cy="399013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3DB85B51-F0CF-FDE1-32DD-08A84652CF85}"/>
              </a:ext>
            </a:extLst>
          </p:cNvPr>
          <p:cNvSpPr txBox="1"/>
          <p:nvPr/>
        </p:nvSpPr>
        <p:spPr>
          <a:xfrm>
            <a:off x="358219" y="1190522"/>
            <a:ext cx="3783330" cy="4247317"/>
          </a:xfrm>
          <a:prstGeom prst="rect">
            <a:avLst/>
          </a:prstGeom>
          <a:noFill/>
        </p:spPr>
        <p:txBody>
          <a:bodyPr wrap="square">
            <a:spAutoFit/>
          </a:bodyPr>
          <a:lstStyle/>
          <a:p>
            <a:pPr marL="285750" indent="-285750">
              <a:buFont typeface="Arial" panose="020B0604020202020204" pitchFamily="34" charset="0"/>
              <a:buChar char="•"/>
            </a:pPr>
            <a:r>
              <a:rPr lang="en-US"/>
              <a:t>Between 2007 and 2011, the National Assembly passed measures </a:t>
            </a:r>
            <a:r>
              <a:rPr lang="en-US">
                <a:solidFill>
                  <a:schemeClr val="accent2"/>
                </a:solidFill>
              </a:rPr>
              <a:t>(nawm). </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From 2012, they passed Acts </a:t>
            </a:r>
            <a:r>
              <a:rPr lang="en-US">
                <a:solidFill>
                  <a:schemeClr val="accent2"/>
                </a:solidFill>
              </a:rPr>
              <a:t>(anaw). </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From 6 May 2020, it was renamed the Welsh Parliament or Sennedd Cymru passing Acts of the Senedd </a:t>
            </a:r>
            <a:r>
              <a:rPr lang="en-US">
                <a:solidFill>
                  <a:schemeClr val="accent2"/>
                </a:solidFill>
              </a:rPr>
              <a:t>(asc).</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Welsh Statutory Instruments have a </a:t>
            </a:r>
            <a:r>
              <a:rPr lang="en-US">
                <a:solidFill>
                  <a:schemeClr val="accent2"/>
                </a:solidFill>
              </a:rPr>
              <a:t>W.</a:t>
            </a:r>
            <a:r>
              <a:rPr lang="en-US"/>
              <a:t> number in addition to the SI number and year.</a:t>
            </a:r>
          </a:p>
        </p:txBody>
      </p:sp>
    </p:spTree>
    <p:extLst>
      <p:ext uri="{BB962C8B-B14F-4D97-AF65-F5344CB8AC3E}">
        <p14:creationId xmlns:p14="http://schemas.microsoft.com/office/powerpoint/2010/main" val="29508402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65B2-834B-2124-A456-0CEC89729F11}"/>
              </a:ext>
            </a:extLst>
          </p:cNvPr>
          <p:cNvSpPr>
            <a:spLocks noGrp="1"/>
          </p:cNvSpPr>
          <p:nvPr>
            <p:ph type="title"/>
          </p:nvPr>
        </p:nvSpPr>
        <p:spPr>
          <a:xfrm>
            <a:off x="358219" y="365125"/>
            <a:ext cx="11481847" cy="631571"/>
          </a:xfrm>
        </p:spPr>
        <p:txBody>
          <a:bodyPr>
            <a:normAutofit fontScale="90000"/>
          </a:bodyPr>
          <a:lstStyle/>
          <a:p>
            <a:r>
              <a:rPr lang="en-GB">
                <a:latin typeface="+mn-lt"/>
              </a:rPr>
              <a:t>Reference List Layout</a:t>
            </a:r>
          </a:p>
        </p:txBody>
      </p:sp>
      <p:sp>
        <p:nvSpPr>
          <p:cNvPr id="3" name="TextBox 2">
            <a:extLst>
              <a:ext uri="{FF2B5EF4-FFF2-40B4-BE49-F238E27FC236}">
                <a16:creationId xmlns:a16="http://schemas.microsoft.com/office/drawing/2014/main" id="{9BE3F6D0-F267-CE14-900D-AF9090970E56}"/>
              </a:ext>
            </a:extLst>
          </p:cNvPr>
          <p:cNvSpPr txBox="1"/>
          <p:nvPr/>
        </p:nvSpPr>
        <p:spPr>
          <a:xfrm>
            <a:off x="870870" y="996696"/>
            <a:ext cx="1074419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Please refer to your tutor with regards to how they wish you to set out your reference list.</a:t>
            </a:r>
            <a:endParaRPr lang="en-US" sz="2400">
              <a:latin typeface="Calibri"/>
              <a:cs typeface="Calibri"/>
            </a:endParaRPr>
          </a:p>
          <a:p>
            <a:endParaRPr lang="en-GB" sz="2400">
              <a:latin typeface="Calibri"/>
              <a:ea typeface="Calibri Light"/>
              <a:cs typeface="Calibri Light"/>
            </a:endParaRPr>
          </a:p>
          <a:p>
            <a:r>
              <a:rPr lang="en-GB" sz="2400">
                <a:latin typeface="Calibri"/>
                <a:ea typeface="Calibri Light"/>
                <a:cs typeface="Calibri Light"/>
              </a:rPr>
              <a:t>Some may prefer you to follow the format below, whilst others may wish you to list all sources alphabetically by surname / organisation name / title.</a:t>
            </a:r>
          </a:p>
          <a:p>
            <a:endParaRPr lang="en-GB" sz="2400" b="1">
              <a:latin typeface="Calibri"/>
              <a:ea typeface="Calibri Light"/>
              <a:cs typeface="Calibri Light"/>
            </a:endParaRPr>
          </a:p>
        </p:txBody>
      </p:sp>
      <p:sp>
        <p:nvSpPr>
          <p:cNvPr id="4" name="TextBox 3">
            <a:extLst>
              <a:ext uri="{FF2B5EF4-FFF2-40B4-BE49-F238E27FC236}">
                <a16:creationId xmlns:a16="http://schemas.microsoft.com/office/drawing/2014/main" id="{09AF600E-6CE6-C5E5-F011-099EF125892B}"/>
              </a:ext>
            </a:extLst>
          </p:cNvPr>
          <p:cNvSpPr txBox="1"/>
          <p:nvPr/>
        </p:nvSpPr>
        <p:spPr>
          <a:xfrm>
            <a:off x="2793395" y="3429000"/>
            <a:ext cx="725566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a:latin typeface="Calibri"/>
                <a:cs typeface="Calibri"/>
              </a:rPr>
              <a:t>References</a:t>
            </a:r>
            <a:endParaRPr lang="en-GB" sz="2000">
              <a:latin typeface="Calibri"/>
              <a:cs typeface="Calibri"/>
            </a:endParaRPr>
          </a:p>
          <a:p>
            <a:r>
              <a:rPr lang="en-GB" sz="2000" b="1">
                <a:latin typeface="Calibri"/>
                <a:cs typeface="Calibri"/>
              </a:rPr>
              <a:t>Statute Law</a:t>
            </a:r>
            <a:endParaRPr lang="en-GB" sz="2000">
              <a:latin typeface="Calibri"/>
              <a:cs typeface="Calibri"/>
            </a:endParaRPr>
          </a:p>
          <a:p>
            <a:endParaRPr lang="en-GB" sz="2000">
              <a:latin typeface="Calibri"/>
              <a:cs typeface="Calibri"/>
            </a:endParaRPr>
          </a:p>
          <a:p>
            <a:r>
              <a:rPr lang="en-GB" sz="2000" b="1">
                <a:latin typeface="Calibri"/>
                <a:cs typeface="Calibri"/>
              </a:rPr>
              <a:t>Case Law</a:t>
            </a:r>
            <a:endParaRPr lang="en-US" sz="2000">
              <a:latin typeface="Calibri"/>
              <a:cs typeface="Calibri"/>
            </a:endParaRPr>
          </a:p>
          <a:p>
            <a:endParaRPr lang="en-GB" sz="2000">
              <a:latin typeface="Calibri"/>
              <a:cs typeface="Calibri"/>
            </a:endParaRPr>
          </a:p>
          <a:p>
            <a:r>
              <a:rPr lang="en-GB" sz="2000" b="1">
                <a:latin typeface="Calibri"/>
                <a:cs typeface="Calibri"/>
              </a:rPr>
              <a:t>Academic Literature</a:t>
            </a:r>
            <a:endParaRPr lang="en-US" sz="2000">
              <a:latin typeface="Calibri"/>
              <a:cs typeface="Calibri"/>
            </a:endParaRPr>
          </a:p>
        </p:txBody>
      </p:sp>
    </p:spTree>
    <p:extLst>
      <p:ext uri="{BB962C8B-B14F-4D97-AF65-F5344CB8AC3E}">
        <p14:creationId xmlns:p14="http://schemas.microsoft.com/office/powerpoint/2010/main" val="19617127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198120" y="157956"/>
            <a:ext cx="10795518"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11" name="TextBox 10">
            <a:extLst>
              <a:ext uri="{FF2B5EF4-FFF2-40B4-BE49-F238E27FC236}">
                <a16:creationId xmlns:a16="http://schemas.microsoft.com/office/drawing/2014/main" id="{01541D18-451B-14AD-9D53-BAA7C5333257}"/>
              </a:ext>
            </a:extLst>
          </p:cNvPr>
          <p:cNvSpPr txBox="1"/>
          <p:nvPr/>
        </p:nvSpPr>
        <p:spPr>
          <a:xfrm>
            <a:off x="323199" y="1523186"/>
            <a:ext cx="11555046"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a:ea typeface="Calibri"/>
                <a:cs typeface="Calibri"/>
              </a:rPr>
              <a:t>The use of third parties (friends, essay mills or artificial intelligence) to create work, you subsequently claim as your own is unacceptable.</a:t>
            </a:r>
            <a:endParaRPr lang="en-GB" sz="2200" dirty="0">
              <a:ea typeface="Calibri"/>
              <a:cs typeface="Calibri"/>
            </a:endParaRPr>
          </a:p>
          <a:p>
            <a:endParaRPr lang="en-GB" sz="2200" dirty="0">
              <a:ea typeface="Calibri"/>
              <a:cs typeface="Calibri"/>
            </a:endParaRPr>
          </a:p>
          <a:p>
            <a:pPr marL="342900" indent="-342900">
              <a:buFont typeface="Arial"/>
              <a:buChar char="•"/>
            </a:pPr>
            <a:r>
              <a:rPr lang="en-GB" sz="2200" b="1">
                <a:ea typeface="Calibri"/>
                <a:cs typeface="Calibri"/>
              </a:rPr>
              <a:t>Referencing</a:t>
            </a:r>
            <a:r>
              <a:rPr lang="en-GB" sz="2200" dirty="0">
                <a:ea typeface="Calibri"/>
                <a:cs typeface="Calibri"/>
              </a:rPr>
              <a:t> </a:t>
            </a:r>
            <a:r>
              <a:rPr lang="en-GB" sz="2200" b="1">
                <a:ea typeface="Calibri"/>
                <a:cs typeface="Calibri"/>
              </a:rPr>
              <a:t>of Generative AI is not appropriate in most circumstances!</a:t>
            </a:r>
          </a:p>
          <a:p>
            <a:pPr marL="342900" indent="-342900">
              <a:buFont typeface="Arial"/>
              <a:buChar char="•"/>
            </a:pPr>
            <a:endParaRPr lang="en-GB" sz="2200" b="1" dirty="0">
              <a:ea typeface="+mn-lt"/>
              <a:cs typeface="+mn-lt"/>
            </a:endParaRPr>
          </a:p>
          <a:p>
            <a:pPr marL="342900" indent="-342900">
              <a:buFont typeface="Arial"/>
              <a:buChar char="•"/>
            </a:pPr>
            <a:r>
              <a:rPr lang="en-GB" sz="2200">
                <a:ea typeface="+mn-lt"/>
                <a:cs typeface="+mn-lt"/>
              </a:rPr>
              <a:t>If you have been given explicit permission to use Gen AI in your work you should acknowledge it as per your assignment brief instructions.</a:t>
            </a:r>
            <a:endParaRPr lang="en-GB" sz="2200" b="1" dirty="0">
              <a:ea typeface="+mn-lt"/>
              <a:cs typeface="+mn-lt"/>
            </a:endParaRPr>
          </a:p>
          <a:p>
            <a:pPr marL="342900" indent="-342900">
              <a:buFont typeface="Arial"/>
              <a:buChar char="•"/>
            </a:pPr>
            <a:endParaRPr lang="en-GB" sz="2200" dirty="0">
              <a:ea typeface="+mn-lt"/>
              <a:cs typeface="+mn-lt"/>
            </a:endParaRPr>
          </a:p>
          <a:p>
            <a:pPr marL="342900" indent="-342900">
              <a:buFont typeface="Arial"/>
              <a:buChar char="•"/>
            </a:pPr>
            <a:r>
              <a:rPr lang="en-GB" sz="2200">
                <a:ea typeface="+mn-lt"/>
                <a:cs typeface="+mn-lt"/>
              </a:rPr>
              <a:t>You will receive </a:t>
            </a:r>
            <a:r>
              <a:rPr lang="en-GB" sz="2200" dirty="0">
                <a:ea typeface="+mn-lt"/>
                <a:cs typeface="+mn-lt"/>
                <a:hlinkClick r:id="rId3"/>
              </a:rPr>
              <a:t>guidance on any use of AI</a:t>
            </a:r>
            <a:r>
              <a:rPr lang="en-GB" sz="2200">
                <a:ea typeface="+mn-lt"/>
                <a:cs typeface="+mn-lt"/>
              </a:rPr>
              <a:t> in your work in your assignment brief (</a:t>
            </a:r>
            <a:r>
              <a:rPr lang="en-GB" sz="2200" dirty="0">
                <a:ea typeface="+mn-lt"/>
                <a:cs typeface="+mn-lt"/>
                <a:hlinkClick r:id="rId4"/>
              </a:rPr>
              <a:t>Need to Know</a:t>
            </a:r>
            <a:r>
              <a:rPr lang="en-GB" sz="2200" dirty="0">
                <a:ea typeface="+mn-lt"/>
                <a:cs typeface="+mn-lt"/>
              </a:rPr>
              <a:t> </a:t>
            </a:r>
            <a:r>
              <a:rPr lang="en-GB" sz="2200">
                <a:ea typeface="+mn-lt"/>
                <a:cs typeface="+mn-lt"/>
              </a:rPr>
              <a:t>pages on Student HWB).</a:t>
            </a:r>
          </a:p>
          <a:p>
            <a:pPr marL="342900" indent="-342900">
              <a:buFont typeface="Arial"/>
              <a:buChar char="•"/>
            </a:pPr>
            <a:endParaRPr lang="en-GB" sz="2200">
              <a:ea typeface="Calibri"/>
              <a:cs typeface="Calibri"/>
            </a:endParaRPr>
          </a:p>
        </p:txBody>
      </p:sp>
      <p:sp>
        <p:nvSpPr>
          <p:cNvPr id="13" name="TextBox 12">
            <a:extLst>
              <a:ext uri="{FF2B5EF4-FFF2-40B4-BE49-F238E27FC236}">
                <a16:creationId xmlns:a16="http://schemas.microsoft.com/office/drawing/2014/main" id="{F6EC4653-BAC1-C34A-07ED-F27064D9C943}"/>
              </a:ext>
            </a:extLst>
          </p:cNvPr>
          <p:cNvSpPr txBox="1"/>
          <p:nvPr/>
        </p:nvSpPr>
        <p:spPr>
          <a:xfrm>
            <a:off x="9389901" y="511614"/>
            <a:ext cx="229311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a:solidFill>
                  <a:schemeClr val="bg1"/>
                </a:solidFill>
                <a:latin typeface="Calibri "/>
                <a:hlinkClick r:id="rId5">
                  <a:extLst>
                    <a:ext uri="{A12FA001-AC4F-418D-AE19-62706E023703}">
                      <ahyp:hlinkClr xmlns:ahyp="http://schemas.microsoft.com/office/drawing/2018/hyperlinkcolor" val="tx"/>
                    </a:ext>
                  </a:extLst>
                </a:hlinkClick>
              </a:rPr>
              <a:t>  Generative AI</a:t>
            </a:r>
            <a:endParaRPr lang="en-US" sz="2400">
              <a:solidFill>
                <a:schemeClr val="bg1"/>
              </a:solidFill>
              <a:ea typeface="Calibri"/>
              <a:cs typeface="Calibri"/>
            </a:endParaRPr>
          </a:p>
        </p:txBody>
      </p:sp>
    </p:spTree>
    <p:extLst>
      <p:ext uri="{BB962C8B-B14F-4D97-AF65-F5344CB8AC3E}">
        <p14:creationId xmlns:p14="http://schemas.microsoft.com/office/powerpoint/2010/main" val="3776370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3"/>
          <a:stretch/>
        </p:blipFill>
        <p:spPr>
          <a:xfrm>
            <a:off x="2905629" y="539496"/>
            <a:ext cx="9045329" cy="5085164"/>
          </a:xfrm>
          <a:prstGeom prst="rect">
            <a:avLst/>
          </a:prstGeom>
          <a:noFill/>
        </p:spPr>
      </p:pic>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305050" y="224852"/>
            <a:ext cx="10795518" cy="662116"/>
          </a:xfrm>
        </p:spPr>
        <p:txBody>
          <a:bodyPr anchor="b">
            <a:normAutofit fontScale="90000"/>
          </a:bodyPr>
          <a:lstStyle/>
          <a:p>
            <a:r>
              <a:rPr lang="en-GB">
                <a:latin typeface="+mn-lt"/>
              </a:rPr>
              <a:t>AI CRAAP Test</a:t>
            </a:r>
          </a:p>
        </p:txBody>
      </p:sp>
      <p:sp>
        <p:nvSpPr>
          <p:cNvPr id="5" name="TextBox 4">
            <a:extLst>
              <a:ext uri="{FF2B5EF4-FFF2-40B4-BE49-F238E27FC236}">
                <a16:creationId xmlns:a16="http://schemas.microsoft.com/office/drawing/2014/main" id="{A4031F61-9EEF-324A-23ED-391EC6AB08B5}"/>
              </a:ext>
            </a:extLst>
          </p:cNvPr>
          <p:cNvSpPr txBox="1"/>
          <p:nvPr/>
        </p:nvSpPr>
        <p:spPr>
          <a:xfrm>
            <a:off x="509709" y="2828835"/>
            <a:ext cx="21912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rPr>
              <a:t>Adapted and reproduced with kind permission from </a:t>
            </a:r>
            <a:r>
              <a:rPr lang="en-GB">
                <a:latin typeface="Calibri"/>
                <a:ea typeface="Calibri Light"/>
                <a:cs typeface="Calibri Light"/>
                <a:hlinkClick r:id="rId4"/>
              </a:rPr>
              <a:t>Bristol University Library.</a:t>
            </a:r>
            <a:endParaRPr lang="en-GB">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2125DDF-F6D2-CBD2-60EB-EEBA1E1F3F23}"/>
              </a:ext>
            </a:extLst>
          </p:cNvPr>
          <p:cNvSpPr>
            <a:spLocks noGrp="1"/>
          </p:cNvSpPr>
          <p:nvPr>
            <p:ph type="body" idx="1"/>
          </p:nvPr>
        </p:nvSpPr>
        <p:spPr>
          <a:xfrm>
            <a:off x="698242" y="928209"/>
            <a:ext cx="4404853" cy="887437"/>
          </a:xfrm>
        </p:spPr>
        <p:txBody>
          <a:bodyPr>
            <a:normAutofit fontScale="77500" lnSpcReduction="20000"/>
          </a:bodyPr>
          <a:lstStyle/>
          <a:p>
            <a:r>
              <a:rPr lang="en-GB" sz="2900">
                <a:latin typeface="Calibri "/>
                <a:hlinkClick r:id="rId3"/>
              </a:rPr>
              <a:t>Library </a:t>
            </a:r>
            <a:r>
              <a:rPr lang="en-GB" sz="2900" err="1">
                <a:latin typeface="Calibri "/>
                <a:hlinkClick r:id="rId3"/>
              </a:rPr>
              <a:t>Infoskills</a:t>
            </a:r>
            <a:r>
              <a:rPr lang="en-GB" sz="2900">
                <a:latin typeface="Calibri "/>
              </a:rPr>
              <a:t>: </a:t>
            </a:r>
          </a:p>
          <a:p>
            <a:r>
              <a:rPr lang="en-GB">
                <a:latin typeface="Calibri "/>
              </a:rPr>
              <a:t>(</a:t>
            </a:r>
            <a:r>
              <a:rPr lang="en-GB">
                <a:latin typeface="Calibri "/>
                <a:hlinkClick r:id="rId4"/>
              </a:rPr>
              <a:t>Gen AI</a:t>
            </a:r>
            <a:r>
              <a:rPr lang="en-GB">
                <a:latin typeface="Calibri "/>
              </a:rPr>
              <a:t> &amp; </a:t>
            </a:r>
            <a:r>
              <a:rPr lang="en-GB">
                <a:latin typeface="Calibri "/>
                <a:hlinkClick r:id="rId5"/>
              </a:rPr>
              <a:t>Advanced searching</a:t>
            </a:r>
            <a:r>
              <a:rPr lang="en-GB">
                <a:latin typeface="Calibri "/>
              </a:rPr>
              <a:t> sections).</a:t>
            </a:r>
            <a:endParaRPr lang="en-US">
              <a:latin typeface="Calibri "/>
            </a:endParaRPr>
          </a:p>
        </p:txBody>
      </p:sp>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6"/>
          <a:stretch>
            <a:fillRect/>
          </a:stretch>
        </p:blipFill>
        <p:spPr>
          <a:xfrm>
            <a:off x="7040650" y="2149179"/>
            <a:ext cx="4217792" cy="32747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7848784" y="1022984"/>
            <a:ext cx="2432050" cy="513104"/>
          </a:xfrm>
        </p:spPr>
        <p:txBody>
          <a:bodyPr>
            <a:normAutofit/>
          </a:bodyPr>
          <a:lstStyle/>
          <a:p>
            <a:r>
              <a:rPr lang="en-GB">
                <a:latin typeface="Calibri "/>
                <a:hlinkClick r:id="rId7"/>
              </a:rPr>
              <a:t>Cite Them Right</a:t>
            </a:r>
            <a:endParaRPr lang="en-US">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8"/>
          <a:stretch>
            <a:fillRect/>
          </a:stretch>
        </p:blipFill>
        <p:spPr>
          <a:xfrm>
            <a:off x="1033681" y="2039112"/>
            <a:ext cx="3417394" cy="34948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a:xfrm>
            <a:off x="698242" y="265291"/>
            <a:ext cx="10795518" cy="533011"/>
          </a:xfrm>
        </p:spPr>
        <p:txBody>
          <a:bodyPr>
            <a:normAutofit fontScale="90000"/>
          </a:bodyPr>
          <a:lstStyle/>
          <a:p>
            <a:r>
              <a:rPr lang="en-GB">
                <a:latin typeface="+mn-lt"/>
              </a:rPr>
              <a:t>Further AI resources:</a:t>
            </a:r>
          </a:p>
        </p:txBody>
      </p:sp>
    </p:spTree>
    <p:extLst>
      <p:ext uri="{BB962C8B-B14F-4D97-AF65-F5344CB8AC3E}">
        <p14:creationId xmlns:p14="http://schemas.microsoft.com/office/powerpoint/2010/main" val="45024468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0D0B7-1D8D-697C-1A67-C6E1B40B4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8B3E6-C411-9145-FAA9-FD33BBA1BB39}"/>
              </a:ext>
            </a:extLst>
          </p:cNvPr>
          <p:cNvSpPr>
            <a:spLocks noGrp="1"/>
          </p:cNvSpPr>
          <p:nvPr>
            <p:ph type="title"/>
          </p:nvPr>
        </p:nvSpPr>
        <p:spPr>
          <a:xfrm>
            <a:off x="358219" y="365125"/>
            <a:ext cx="11481847" cy="668147"/>
          </a:xfrm>
        </p:spPr>
        <p:txBody>
          <a:bodyPr>
            <a:normAutofit fontScale="90000"/>
          </a:bodyPr>
          <a:lstStyle/>
          <a:p>
            <a:r>
              <a:rPr lang="en-GB" b="1">
                <a:latin typeface="+mn-lt"/>
              </a:rPr>
              <a:t>Referencing process in 5 simple steps…</a:t>
            </a:r>
            <a:endParaRPr lang="en-US" b="1">
              <a:latin typeface="+mn-lt"/>
            </a:endParaRPr>
          </a:p>
        </p:txBody>
      </p:sp>
      <p:graphicFrame>
        <p:nvGraphicFramePr>
          <p:cNvPr id="4" name="Content Placeholder 3">
            <a:extLst>
              <a:ext uri="{FF2B5EF4-FFF2-40B4-BE49-F238E27FC236}">
                <a16:creationId xmlns:a16="http://schemas.microsoft.com/office/drawing/2014/main" id="{1CDA5D4C-1A34-7168-3E87-5A7901AA9535}"/>
              </a:ext>
            </a:extLst>
          </p:cNvPr>
          <p:cNvGraphicFramePr>
            <a:graphicFrameLocks noGrp="1"/>
          </p:cNvGraphicFramePr>
          <p:nvPr>
            <p:ph sz="quarter" idx="10"/>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16910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73CD2DF-9858-6AD7-D844-DB7DAE15F4BB}"/>
              </a:ext>
            </a:extLst>
          </p:cNvPr>
          <p:cNvSpPr/>
          <p:nvPr/>
        </p:nvSpPr>
        <p:spPr>
          <a:xfrm>
            <a:off x="3554547" y="203672"/>
            <a:ext cx="7976249" cy="5337071"/>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961C0179-5EBE-87C7-CA74-CBE4C5C04689}"/>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3A0531-2096-3D56-B011-72493F32B7FB}"/>
              </a:ext>
            </a:extLst>
          </p:cNvPr>
          <p:cNvSpPr txBox="1"/>
          <p:nvPr/>
        </p:nvSpPr>
        <p:spPr>
          <a:xfrm>
            <a:off x="874591" y="2364377"/>
            <a:ext cx="1999238" cy="1015663"/>
          </a:xfrm>
          <a:prstGeom prst="rect">
            <a:avLst/>
          </a:prstGeom>
          <a:noFill/>
        </p:spPr>
        <p:txBody>
          <a:bodyPr wrap="square" rtlCol="0">
            <a:spAutoFit/>
          </a:bodyPr>
          <a:lstStyle/>
          <a:p>
            <a:r>
              <a:rPr lang="en-GB" sz="6000" b="1">
                <a:solidFill>
                  <a:schemeClr val="bg1"/>
                </a:solidFill>
                <a:latin typeface="Calibri "/>
              </a:rPr>
              <a:t>Find</a:t>
            </a:r>
            <a:endParaRPr lang="en-US" sz="6000" b="1">
              <a:solidFill>
                <a:schemeClr val="bg1"/>
              </a:solidFill>
              <a:latin typeface="Calibri "/>
            </a:endParaRPr>
          </a:p>
        </p:txBody>
      </p:sp>
      <p:sp>
        <p:nvSpPr>
          <p:cNvPr id="8" name="TextBox 7">
            <a:extLst>
              <a:ext uri="{FF2B5EF4-FFF2-40B4-BE49-F238E27FC236}">
                <a16:creationId xmlns:a16="http://schemas.microsoft.com/office/drawing/2014/main" id="{06CDE6CA-A8FC-C362-3683-59E2155151A7}"/>
              </a:ext>
            </a:extLst>
          </p:cNvPr>
          <p:cNvSpPr txBox="1"/>
          <p:nvPr/>
        </p:nvSpPr>
        <p:spPr>
          <a:xfrm>
            <a:off x="4018364" y="595351"/>
            <a:ext cx="7512432" cy="483209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b="1">
                <a:latin typeface="Calibri "/>
              </a:rPr>
              <a:t>Identify</a:t>
            </a:r>
            <a:r>
              <a:rPr lang="en-GB" sz="2200">
                <a:latin typeface="Calibri "/>
              </a:rPr>
              <a:t> what type of information you need (</a:t>
            </a:r>
            <a:r>
              <a:rPr lang="en-GB" sz="2200">
                <a:latin typeface="Calibri "/>
                <a:hlinkClick r:id="rId3"/>
              </a:rPr>
              <a:t>Identifying information</a:t>
            </a:r>
            <a:r>
              <a:rPr lang="en-GB" sz="2200">
                <a:latin typeface="Calibri "/>
              </a:rPr>
              <a:t> unit). </a:t>
            </a:r>
          </a:p>
          <a:p>
            <a:pPr marL="285750" indent="-285750">
              <a:buFont typeface="Arial" panose="020B0604020202020204" pitchFamily="34" charset="0"/>
              <a:buChar char="•"/>
            </a:pPr>
            <a:endParaRPr lang="en-GB" sz="2200">
              <a:latin typeface="Calibri "/>
            </a:endParaRPr>
          </a:p>
          <a:p>
            <a:pPr marL="285750" indent="-285750">
              <a:buFont typeface="Arial" panose="020B0604020202020204" pitchFamily="34" charset="0"/>
              <a:buChar char="•"/>
            </a:pPr>
            <a:r>
              <a:rPr lang="en-GB" sz="2200" b="1">
                <a:latin typeface="Calibri "/>
              </a:rPr>
              <a:t>Find </a:t>
            </a:r>
            <a:r>
              <a:rPr lang="en-GB" sz="2200">
                <a:latin typeface="Calibri "/>
              </a:rPr>
              <a:t>a suitable academic source - the library is best for this (</a:t>
            </a:r>
            <a:r>
              <a:rPr lang="en-GB" sz="2200">
                <a:latin typeface="Calibri "/>
                <a:hlinkClick r:id="rId4"/>
              </a:rPr>
              <a:t>Searching for information</a:t>
            </a:r>
            <a:r>
              <a:rPr lang="en-GB" sz="2200">
                <a:latin typeface="Calibri "/>
              </a:rPr>
              <a:t> unit).</a:t>
            </a:r>
          </a:p>
          <a:p>
            <a:pPr marL="285750" indent="-285750">
              <a:buFont typeface="Arial" panose="020B0604020202020204" pitchFamily="34" charset="0"/>
              <a:buChar char="•"/>
            </a:pPr>
            <a:endParaRPr lang="en-GB" sz="2200"/>
          </a:p>
          <a:p>
            <a:pPr marL="285750" indent="-285750">
              <a:buFont typeface="Arial" panose="020B0604020202020204" pitchFamily="34" charset="0"/>
              <a:buChar char="•"/>
            </a:pPr>
            <a:r>
              <a:rPr lang="en-GB" sz="2200" b="1">
                <a:latin typeface="Calibri "/>
              </a:rPr>
              <a:t>Evaluate</a:t>
            </a:r>
            <a:r>
              <a:rPr lang="en-GB" sz="2200">
                <a:latin typeface="Calibri "/>
              </a:rPr>
              <a:t> the source – use the CRAAP or SIFT test to help you. (</a:t>
            </a:r>
            <a:r>
              <a:rPr lang="en-GB" sz="2200">
                <a:latin typeface="Calibri "/>
                <a:hlinkClick r:id="rId5"/>
              </a:rPr>
              <a:t>Evaluating information unit</a:t>
            </a:r>
            <a:r>
              <a:rPr lang="en-GB" sz="2200">
                <a:latin typeface="Calibri "/>
              </a:rPr>
              <a:t>). </a:t>
            </a:r>
          </a:p>
          <a:p>
            <a:pPr marL="285750" indent="-285750">
              <a:buFont typeface="Arial" panose="020B0604020202020204" pitchFamily="34" charset="0"/>
              <a:buChar char="•"/>
            </a:pPr>
            <a:endParaRPr lang="en-GB" sz="2200">
              <a:latin typeface="Calibri "/>
            </a:endParaRPr>
          </a:p>
          <a:p>
            <a:pPr marL="285750" indent="-285750">
              <a:buFont typeface="Arial" panose="020B0604020202020204" pitchFamily="34" charset="0"/>
              <a:buChar char="•"/>
            </a:pPr>
            <a:r>
              <a:rPr lang="en-GB" sz="2200" b="1">
                <a:latin typeface="Calibri "/>
              </a:rPr>
              <a:t>Save</a:t>
            </a:r>
            <a:r>
              <a:rPr lang="en-GB" sz="2200">
                <a:latin typeface="Calibri "/>
              </a:rPr>
              <a:t> your source somewhere suitable so you can retrieve later – your favourites on your online resource list is great for this (</a:t>
            </a:r>
            <a:r>
              <a:rPr lang="en-GB" sz="2200">
                <a:latin typeface="Calibri "/>
                <a:hlinkClick r:id="rId6"/>
              </a:rPr>
              <a:t>Online resource list unit</a:t>
            </a:r>
            <a:r>
              <a:rPr lang="en-GB" sz="2200">
                <a:latin typeface="Calibri "/>
              </a:rPr>
              <a:t>).</a:t>
            </a:r>
          </a:p>
          <a:p>
            <a:pPr marL="285750" indent="-285750">
              <a:buFont typeface="Arial" panose="020B0604020202020204" pitchFamily="34" charset="0"/>
              <a:buChar char="•"/>
            </a:pPr>
            <a:endParaRPr lang="en-GB" sz="2200">
              <a:latin typeface="Calibri "/>
            </a:endParaRPr>
          </a:p>
          <a:p>
            <a:pPr marL="285750" indent="-285750">
              <a:buFont typeface="Arial" panose="020B0604020202020204" pitchFamily="34" charset="0"/>
              <a:buChar char="•"/>
            </a:pPr>
            <a:r>
              <a:rPr lang="en-GB" sz="2200" b="1">
                <a:latin typeface="Calibri "/>
              </a:rPr>
              <a:t>Note</a:t>
            </a:r>
            <a:r>
              <a:rPr lang="en-GB" sz="2200">
                <a:latin typeface="Calibri "/>
              </a:rPr>
              <a:t> all the information you will need for your reference.</a:t>
            </a:r>
            <a:endParaRPr lang="en-US" sz="2200">
              <a:latin typeface="Calibri "/>
            </a:endParaRPr>
          </a:p>
        </p:txBody>
      </p:sp>
    </p:spTree>
    <p:extLst>
      <p:ext uri="{BB962C8B-B14F-4D97-AF65-F5344CB8AC3E}">
        <p14:creationId xmlns:p14="http://schemas.microsoft.com/office/powerpoint/2010/main" val="6214783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EBC81-F1BA-F701-DADB-8A05570F954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A9DD438-43AA-0429-8EDB-A9F3E062ED4E}"/>
              </a:ext>
            </a:extLst>
          </p:cNvPr>
          <p:cNvSpPr/>
          <p:nvPr/>
        </p:nvSpPr>
        <p:spPr>
          <a:xfrm>
            <a:off x="3538743" y="1219375"/>
            <a:ext cx="8315662" cy="3904643"/>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025FA6A4-2890-EBBC-7C15-EEF73F7863AF}"/>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98C6F-F691-43B2-113B-51F2722F429A}"/>
              </a:ext>
            </a:extLst>
          </p:cNvPr>
          <p:cNvSpPr txBox="1"/>
          <p:nvPr/>
        </p:nvSpPr>
        <p:spPr>
          <a:xfrm>
            <a:off x="1053403" y="2503565"/>
            <a:ext cx="1999238" cy="1015663"/>
          </a:xfrm>
          <a:prstGeom prst="rect">
            <a:avLst/>
          </a:prstGeom>
          <a:noFill/>
        </p:spPr>
        <p:txBody>
          <a:bodyPr wrap="square" rtlCol="0">
            <a:spAutoFit/>
          </a:bodyPr>
          <a:lstStyle/>
          <a:p>
            <a:r>
              <a:rPr lang="en-GB" sz="6000" b="1">
                <a:solidFill>
                  <a:schemeClr val="bg1"/>
                </a:solidFill>
                <a:latin typeface="Calibri "/>
              </a:rPr>
              <a:t>Cite</a:t>
            </a:r>
            <a:endParaRPr lang="en-US" sz="6000" b="1">
              <a:solidFill>
                <a:schemeClr val="bg1"/>
              </a:solidFill>
              <a:latin typeface="Calibri "/>
            </a:endParaRPr>
          </a:p>
        </p:txBody>
      </p:sp>
      <p:sp>
        <p:nvSpPr>
          <p:cNvPr id="8" name="TextBox 7">
            <a:extLst>
              <a:ext uri="{FF2B5EF4-FFF2-40B4-BE49-F238E27FC236}">
                <a16:creationId xmlns:a16="http://schemas.microsoft.com/office/drawing/2014/main" id="{2D41EF3E-F9CE-CD7C-E4A2-916A5739195C}"/>
              </a:ext>
            </a:extLst>
          </p:cNvPr>
          <p:cNvSpPr txBox="1"/>
          <p:nvPr/>
        </p:nvSpPr>
        <p:spPr>
          <a:xfrm>
            <a:off x="3979404" y="2017534"/>
            <a:ext cx="7512432"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Calibri "/>
              </a:rPr>
              <a:t>Cite your source </a:t>
            </a:r>
            <a:r>
              <a:rPr lang="en-GB" sz="2400">
                <a:latin typeface="Calibri "/>
              </a:rPr>
              <a:t>in your text at the point you are paraphrasing, quoting or summarising your source material.</a:t>
            </a:r>
          </a:p>
          <a:p>
            <a:endParaRPr lang="en-GB" sz="2400">
              <a:latin typeface="Calibri "/>
            </a:endParaRPr>
          </a:p>
          <a:p>
            <a:pPr marL="285750" indent="-285750">
              <a:buFont typeface="Arial" panose="020B0604020202020204" pitchFamily="34" charset="0"/>
              <a:buChar char="•"/>
            </a:pPr>
            <a:r>
              <a:rPr lang="en-GB" sz="2400" b="1">
                <a:latin typeface="Calibri "/>
              </a:rPr>
              <a:t>Include </a:t>
            </a:r>
            <a:r>
              <a:rPr lang="en-GB" sz="2400">
                <a:latin typeface="Calibri "/>
              </a:rPr>
              <a:t>the author’s name, year of publication and page number (if applicable). </a:t>
            </a:r>
            <a:endParaRPr lang="en-US" sz="2400">
              <a:latin typeface="Calibri "/>
            </a:endParaRPr>
          </a:p>
        </p:txBody>
      </p:sp>
    </p:spTree>
    <p:extLst>
      <p:ext uri="{BB962C8B-B14F-4D97-AF65-F5344CB8AC3E}">
        <p14:creationId xmlns:p14="http://schemas.microsoft.com/office/powerpoint/2010/main" val="24131169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1541F-8BDE-C5A0-5DA4-F0AC2AADE12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0C2B613-19B3-27DD-8BDF-42220408F865}"/>
              </a:ext>
            </a:extLst>
          </p:cNvPr>
          <p:cNvSpPr/>
          <p:nvPr/>
        </p:nvSpPr>
        <p:spPr>
          <a:xfrm>
            <a:off x="3487961" y="652855"/>
            <a:ext cx="8315662" cy="474210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E997D881-2BE2-5CD3-25FA-F99492D851DA}"/>
              </a:ext>
            </a:extLst>
          </p:cNvPr>
          <p:cNvSpPr/>
          <p:nvPr/>
        </p:nvSpPr>
        <p:spPr>
          <a:xfrm rot="3401645">
            <a:off x="282269" y="1567516"/>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9C0EB6A-C8DA-306F-17B8-7F918CF358DF}"/>
              </a:ext>
            </a:extLst>
          </p:cNvPr>
          <p:cNvSpPr txBox="1"/>
          <p:nvPr/>
        </p:nvSpPr>
        <p:spPr>
          <a:xfrm>
            <a:off x="698242" y="2413337"/>
            <a:ext cx="2267026" cy="1015663"/>
          </a:xfrm>
          <a:prstGeom prst="rect">
            <a:avLst/>
          </a:prstGeom>
          <a:noFill/>
        </p:spPr>
        <p:txBody>
          <a:bodyPr wrap="square" rtlCol="0">
            <a:spAutoFit/>
          </a:bodyPr>
          <a:lstStyle/>
          <a:p>
            <a:r>
              <a:rPr lang="en-GB" sz="6000" b="1">
                <a:solidFill>
                  <a:schemeClr val="bg1"/>
                </a:solidFill>
                <a:latin typeface="Calibri "/>
              </a:rPr>
              <a:t>Create</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0AA1AC3-3AE9-914C-51F1-7B02BDDEDCC1}"/>
              </a:ext>
            </a:extLst>
          </p:cNvPr>
          <p:cNvSpPr txBox="1"/>
          <p:nvPr/>
        </p:nvSpPr>
        <p:spPr>
          <a:xfrm>
            <a:off x="4277750" y="1539674"/>
            <a:ext cx="7173961" cy="3046988"/>
          </a:xfrm>
          <a:prstGeom prst="rect">
            <a:avLst/>
          </a:prstGeom>
          <a:noFill/>
        </p:spPr>
        <p:txBody>
          <a:bodyPr wrap="square" lIns="91440" tIns="45720" rIns="91440" bIns="45720" rtlCol="0" anchor="t">
            <a:spAutoFit/>
          </a:bodyPr>
          <a:lstStyle/>
          <a:p>
            <a:r>
              <a:rPr lang="en-GB" sz="2400">
                <a:latin typeface="Calibri "/>
              </a:rPr>
              <a:t>Your reference list by:</a:t>
            </a:r>
          </a:p>
          <a:p>
            <a:pPr marL="285750" indent="-285750">
              <a:buFont typeface="Arial" panose="020B0604020202020204" pitchFamily="34" charset="0"/>
              <a:buChar char="•"/>
            </a:pPr>
            <a:r>
              <a:rPr lang="en-GB" sz="2400">
                <a:latin typeface="Calibri "/>
              </a:rPr>
              <a:t>Starting a new page at the end of your essay / report / assignment.</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Giving it a title: Reference List.</a:t>
            </a:r>
          </a:p>
          <a:p>
            <a:endParaRPr lang="en-GB" sz="2400">
              <a:latin typeface="Calibri "/>
            </a:endParaRPr>
          </a:p>
          <a:p>
            <a:pPr marL="285750" indent="-285750">
              <a:buFont typeface="Arial" panose="020B0604020202020204" pitchFamily="34" charset="0"/>
              <a:buChar char="•"/>
            </a:pPr>
            <a:r>
              <a:rPr lang="en-GB" sz="2400">
                <a:latin typeface="Calibri "/>
              </a:rPr>
              <a:t>Listing your references in alphabetical order by author’s surname.</a:t>
            </a:r>
            <a:endParaRPr lang="en-US" sz="2400">
              <a:latin typeface="Calibri "/>
            </a:endParaRPr>
          </a:p>
        </p:txBody>
      </p:sp>
    </p:spTree>
    <p:extLst>
      <p:ext uri="{BB962C8B-B14F-4D97-AF65-F5344CB8AC3E}">
        <p14:creationId xmlns:p14="http://schemas.microsoft.com/office/powerpoint/2010/main" val="6501196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C438-EDA6-B66F-E5D6-DE2682C065C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6C8FC71-225F-0039-F0F6-0413D3E81779}"/>
              </a:ext>
            </a:extLst>
          </p:cNvPr>
          <p:cNvSpPr/>
          <p:nvPr/>
        </p:nvSpPr>
        <p:spPr>
          <a:xfrm>
            <a:off x="3646565" y="603776"/>
            <a:ext cx="8315662" cy="470888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D9EA38AE-035D-20F8-5456-D05FC50589E2}"/>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C7B51F-DF6A-7129-7722-90535F151DFC}"/>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Format</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C45F2E4-B242-BE21-05A4-E03D6451F5BF}"/>
              </a:ext>
            </a:extLst>
          </p:cNvPr>
          <p:cNvSpPr txBox="1"/>
          <p:nvPr/>
        </p:nvSpPr>
        <p:spPr>
          <a:xfrm>
            <a:off x="4217415" y="1118571"/>
            <a:ext cx="7173961"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rPr>
              <a:t>Use the correct format for your source, e.g. book, journal article, website, report, etc. (</a:t>
            </a:r>
            <a:r>
              <a:rPr lang="en-GB" sz="2400">
                <a:latin typeface="Calibri "/>
                <a:hlinkClick r:id="rId2"/>
              </a:rPr>
              <a:t>Harvard referencing: the mechanics unit</a:t>
            </a:r>
            <a:r>
              <a:rPr lang="en-GB" sz="2400">
                <a:latin typeface="Calibri "/>
              </a:rPr>
              <a:t>). </a:t>
            </a:r>
          </a:p>
          <a:p>
            <a:endParaRPr lang="en-GB" sz="2400">
              <a:latin typeface="Calibri "/>
            </a:endParaRPr>
          </a:p>
          <a:p>
            <a:pPr marL="285750" indent="-285750">
              <a:buFont typeface="Arial" panose="020B0604020202020204" pitchFamily="34" charset="0"/>
              <a:buChar char="•"/>
            </a:pPr>
            <a:r>
              <a:rPr lang="en-GB" sz="2400">
                <a:latin typeface="Calibri "/>
              </a:rPr>
              <a:t>Use UWTSD’s </a:t>
            </a:r>
            <a:r>
              <a:rPr lang="en-GB" sz="2400">
                <a:latin typeface="Calibri "/>
                <a:hlinkClick r:id="rId3"/>
              </a:rPr>
              <a:t>Harvard Referencing Handbook</a:t>
            </a:r>
            <a:r>
              <a:rPr lang="en-GB" sz="2400">
                <a:latin typeface="Calibri "/>
              </a:rPr>
              <a:t> to help you format your reference. </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The </a:t>
            </a:r>
            <a:r>
              <a:rPr lang="en-GB" sz="2400">
                <a:latin typeface="Calibri "/>
                <a:hlinkClick r:id="rId4"/>
              </a:rPr>
              <a:t>Cite Them Right database</a:t>
            </a:r>
            <a:r>
              <a:rPr lang="en-GB" sz="2400">
                <a:latin typeface="Calibri "/>
              </a:rPr>
              <a:t> is also available online to support you. </a:t>
            </a:r>
          </a:p>
          <a:p>
            <a:pPr marL="285750" indent="-285750">
              <a:buFont typeface="Arial" panose="020B0604020202020204" pitchFamily="34" charset="0"/>
              <a:buChar char="•"/>
            </a:pPr>
            <a:endParaRPr lang="en-US" sz="2400">
              <a:latin typeface="Calibri "/>
            </a:endParaRPr>
          </a:p>
        </p:txBody>
      </p:sp>
    </p:spTree>
    <p:extLst>
      <p:ext uri="{BB962C8B-B14F-4D97-AF65-F5344CB8AC3E}">
        <p14:creationId xmlns:p14="http://schemas.microsoft.com/office/powerpoint/2010/main" val="304624984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53808-A602-B130-95DF-1F1BC0F61B8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2DA8AC-2A69-BDEA-784A-75CD124C3035}"/>
              </a:ext>
            </a:extLst>
          </p:cNvPr>
          <p:cNvSpPr/>
          <p:nvPr/>
        </p:nvSpPr>
        <p:spPr>
          <a:xfrm>
            <a:off x="3442241" y="548641"/>
            <a:ext cx="8315662" cy="50383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F63186E9-836E-20B8-6F30-2DBAED232E57}"/>
              </a:ext>
            </a:extLst>
          </p:cNvPr>
          <p:cNvSpPr/>
          <p:nvPr/>
        </p:nvSpPr>
        <p:spPr>
          <a:xfrm rot="3401645">
            <a:off x="227406" y="1515745"/>
            <a:ext cx="3090261" cy="2991305"/>
          </a:xfrm>
          <a:prstGeom prst="teardrop">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B2A7BA3-93C2-B8D9-2182-D997FFCB5308}"/>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Check</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F319582F-0776-D152-2DF8-4DB4412CB6EF}"/>
              </a:ext>
            </a:extLst>
          </p:cNvPr>
          <p:cNvSpPr txBox="1"/>
          <p:nvPr/>
        </p:nvSpPr>
        <p:spPr>
          <a:xfrm>
            <a:off x="3907743" y="797510"/>
            <a:ext cx="7462750" cy="526297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rPr>
              <a:t>Every in-text citation has a corresponding full reference in your reference list and vice-versa.</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Spelling.</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Punctuation, italicisation and capitalisation format is correct for that source.</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URL (with accessed date) or doi included for online sources, e.g. journal articles, websites, reports, etc.</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Check the links you provide can be accessed by your reader. </a:t>
            </a:r>
          </a:p>
          <a:p>
            <a:endParaRPr lang="en-US" sz="2400">
              <a:latin typeface="Calibri "/>
            </a:endParaRPr>
          </a:p>
        </p:txBody>
      </p:sp>
    </p:spTree>
    <p:extLst>
      <p:ext uri="{BB962C8B-B14F-4D97-AF65-F5344CB8AC3E}">
        <p14:creationId xmlns:p14="http://schemas.microsoft.com/office/powerpoint/2010/main" val="365838202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5076" y="365125"/>
            <a:ext cx="11481847" cy="684918"/>
          </a:xfrm>
        </p:spPr>
        <p:txBody>
          <a:bodyPr>
            <a:normAutofit fontScale="90000"/>
          </a:bodyPr>
          <a:lstStyle/>
          <a:p>
            <a:r>
              <a:rPr lang="en-US" b="1">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05318" y="1332729"/>
            <a:ext cx="4313087" cy="805839"/>
          </a:xfrm>
        </p:spPr>
        <p:txBody>
          <a:bodyPr vert="horz" lIns="91440" tIns="45720" rIns="91440" bIns="45720" rtlCol="0" anchor="t">
            <a:normAutofit/>
          </a:bodyPr>
          <a:lstStyle/>
          <a:p>
            <a:pPr marL="0" indent="0">
              <a:buNone/>
            </a:pPr>
            <a:r>
              <a:rPr lang="en-US" sz="2400">
                <a:latin typeface="Calibri"/>
                <a:ea typeface="Calibri Light"/>
                <a:cs typeface="Calibri Light"/>
              </a:rPr>
              <a:t>Citation tool in the item record on the library catalogue.</a:t>
            </a:r>
            <a:endParaRPr lang="en-US" sz="2400">
              <a:latin typeface="Calibri"/>
              <a:ea typeface="Calibri"/>
              <a:cs typeface="Calibri"/>
            </a:endParaRPr>
          </a:p>
          <a:p>
            <a:pPr marL="0" indent="0">
              <a:buNone/>
            </a:pPr>
            <a:endParaRPr lang="en-US">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3"/>
          <a:stretch>
            <a:fillRect/>
          </a:stretch>
        </p:blipFill>
        <p:spPr>
          <a:xfrm>
            <a:off x="4900362" y="791596"/>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515443" y="1983664"/>
            <a:ext cx="5579206" cy="1303952"/>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874649" y="4757763"/>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283316" y="3879834"/>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999880" y="39595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1090261" y="38323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4"/>
              </a:rPr>
              <a:t>Link to Catalogue record</a:t>
            </a:r>
            <a:endParaRPr lang="en-US"/>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5"/>
          <a:stretch>
            <a:fillRect/>
          </a:stretch>
        </p:blipFill>
        <p:spPr>
          <a:xfrm>
            <a:off x="1574841" y="2161090"/>
            <a:ext cx="1400891" cy="1713045"/>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270021" y="4335082"/>
            <a:ext cx="4438864" cy="1292662"/>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Calibri"/>
              </a:rPr>
              <a:t>Important! </a:t>
            </a:r>
            <a:r>
              <a:rPr lang="en-GB">
                <a:latin typeface="Calibri"/>
                <a:ea typeface="Calibri"/>
                <a:cs typeface="Calibri"/>
              </a:rPr>
              <a:t>The catalogue will show the earlier (12</a:t>
            </a:r>
            <a:r>
              <a:rPr lang="en-GB" baseline="30000">
                <a:latin typeface="Calibri"/>
                <a:ea typeface="Calibri"/>
                <a:cs typeface="Calibri"/>
              </a:rPr>
              <a:t>th</a:t>
            </a:r>
            <a:r>
              <a:rPr lang="en-GB">
                <a:latin typeface="Calibri"/>
                <a:ea typeface="Calibri"/>
                <a:cs typeface="Calibri"/>
              </a:rPr>
              <a:t>) edition of Cite Them Right Harvard. </a:t>
            </a:r>
            <a:r>
              <a:rPr lang="en-GB" b="1">
                <a:latin typeface="Calibri"/>
                <a:ea typeface="Calibri"/>
                <a:cs typeface="Calibri"/>
              </a:rPr>
              <a:t>We no longer include place of publication</a:t>
            </a:r>
            <a:r>
              <a:rPr lang="en-GB">
                <a:latin typeface="Calibri"/>
                <a:ea typeface="Calibri"/>
                <a:cs typeface="Calibri"/>
              </a:rPr>
              <a:t> (e.g. London) for most books.</a:t>
            </a:r>
            <a:endParaRPr 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0150"/>
          </a:xfrm>
        </p:spPr>
        <p:txBody>
          <a:bodyPr>
            <a:normAutofit fontScale="90000"/>
          </a:bodyPr>
          <a:lstStyle/>
          <a:p>
            <a:r>
              <a:rPr lang="en-US" b="1">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8461285" y="2735935"/>
            <a:ext cx="3259036" cy="2003119"/>
          </a:xfrm>
        </p:spPr>
        <p:txBody>
          <a:bodyPr vert="horz" lIns="91440" tIns="45720" rIns="91440" bIns="45720" rtlCol="0" anchor="t">
            <a:normAutofit/>
          </a:bodyPr>
          <a:lstStyle/>
          <a:p>
            <a:pPr marL="0" indent="0">
              <a:buNone/>
            </a:pPr>
            <a:r>
              <a:rPr lang="en-US">
                <a:latin typeface="Calibri"/>
                <a:ea typeface="Calibri Light"/>
                <a:cs typeface="Calibri Light"/>
              </a:rPr>
              <a:t>Export function (in </a:t>
            </a:r>
            <a:r>
              <a:rPr lang="en-US" err="1">
                <a:latin typeface="Calibri"/>
                <a:ea typeface="Calibri Light"/>
                <a:cs typeface="Calibri Light"/>
              </a:rPr>
              <a:t>favourites</a:t>
            </a:r>
            <a:r>
              <a:rPr lang="en-US">
                <a:latin typeface="Calibri"/>
                <a:ea typeface="Calibri Light"/>
                <a:cs typeface="Calibri Light"/>
              </a:rPr>
              <a:t>) in your </a:t>
            </a:r>
            <a:r>
              <a:rPr lang="en-US">
                <a:latin typeface="Calibri"/>
                <a:ea typeface="Calibri Light"/>
                <a:cs typeface="Calibri Light"/>
                <a:hlinkClick r:id="rId3"/>
              </a:rPr>
              <a:t>online resource list.</a:t>
            </a:r>
            <a:endParaRPr lang="en-US">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4"/>
          <a:stretch>
            <a:fillRect/>
          </a:stretch>
        </p:blipFill>
        <p:spPr>
          <a:xfrm>
            <a:off x="471679" y="1088119"/>
            <a:ext cx="6669617" cy="44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4531497" y="1631593"/>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1805342" y="2135874"/>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72DB647-E211-BF79-1E8D-13F7E282EF9D}"/>
              </a:ext>
            </a:extLst>
          </p:cNvPr>
          <p:cNvSpPr txBox="1"/>
          <p:nvPr/>
        </p:nvSpPr>
        <p:spPr>
          <a:xfrm>
            <a:off x="8846681" y="857286"/>
            <a:ext cx="2924129"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sz="2400">
              <a:solidFill>
                <a:schemeClr val="bg1"/>
              </a:solidFill>
            </a:endParaRPr>
          </a:p>
        </p:txBody>
      </p:sp>
    </p:spTree>
    <p:extLst>
      <p:ext uri="{BB962C8B-B14F-4D97-AF65-F5344CB8AC3E}">
        <p14:creationId xmlns:p14="http://schemas.microsoft.com/office/powerpoint/2010/main" val="15510750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3"/>
          <a:stretch>
            <a:fillRect/>
          </a:stretch>
        </p:blipFill>
        <p:spPr>
          <a:xfrm>
            <a:off x="673178" y="1719476"/>
            <a:ext cx="10650672" cy="37517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1714"/>
          </a:xfrm>
        </p:spPr>
        <p:txBody>
          <a:bodyPr>
            <a:normAutofit fontScale="90000"/>
          </a:bodyPr>
          <a:lstStyle/>
          <a:p>
            <a:r>
              <a:rPr lang="en-US" b="1">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582050" y="1075947"/>
            <a:ext cx="8250951" cy="1486284"/>
          </a:xfrm>
        </p:spPr>
        <p:txBody>
          <a:bodyPr vert="horz" lIns="91440" tIns="45720" rIns="91440" bIns="45720" rtlCol="0" anchor="t">
            <a:normAutofit/>
          </a:bodyPr>
          <a:lstStyle/>
          <a:p>
            <a:pPr marL="0" indent="0">
              <a:buNone/>
            </a:pPr>
            <a:r>
              <a:rPr lang="en-US">
                <a:latin typeface="Calibri"/>
                <a:ea typeface="Calibri Light"/>
                <a:cs typeface="Calibri Light"/>
              </a:rPr>
              <a:t>'You try' option in the </a:t>
            </a:r>
            <a:r>
              <a:rPr lang="en-US">
                <a:latin typeface="Calibri"/>
                <a:ea typeface="Calibri Light"/>
                <a:cs typeface="Calibri Light"/>
                <a:hlinkClick r:id="rId4"/>
              </a:rPr>
              <a:t>Cite Them Right Database.</a:t>
            </a:r>
            <a:endParaRPr lang="en-US">
              <a:ea typeface="Calibri Light"/>
              <a:cs typeface="Calibri Light"/>
            </a:endParaRPr>
          </a:p>
          <a:p>
            <a:pPr marL="0" indent="0">
              <a:buNone/>
            </a:pPr>
            <a:endParaRPr lang="en-US">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096001" y="2007541"/>
            <a:ext cx="5227850" cy="248592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58219" y="365125"/>
            <a:ext cx="11481847" cy="662979"/>
          </a:xfrm>
        </p:spPr>
        <p:txBody>
          <a:bodyPr>
            <a:normAutofit fontScale="90000"/>
          </a:bodyPr>
          <a:lstStyle/>
          <a:p>
            <a:r>
              <a:rPr lang="en-GB" b="1">
                <a:latin typeface="+mn-lt"/>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062565"/>
          </a:xfrm>
        </p:spPr>
        <p:txBody>
          <a:bodyPr vert="horz" lIns="91440" tIns="45720" rIns="91440" bIns="45720" rtlCol="0" anchor="t">
            <a:normAutofit lnSpcReduction="10000"/>
          </a:bodyPr>
          <a:lstStyle/>
          <a:p>
            <a:pPr>
              <a:buFont typeface="Arial" panose="020B0604020202020204" pitchFamily="34" charset="0"/>
              <a:buChar char="•"/>
            </a:pPr>
            <a:r>
              <a:rPr lang="en-GB" sz="2400">
                <a:latin typeface="Calibri"/>
                <a:ea typeface="Calibri"/>
                <a:cs typeface="Calibri"/>
              </a:rPr>
              <a:t>Many citation tools available, but they are </a:t>
            </a:r>
            <a:r>
              <a:rPr lang="en-GB" sz="2400" b="1">
                <a:solidFill>
                  <a:schemeClr val="accent2"/>
                </a:solidFill>
                <a:latin typeface="Calibri"/>
                <a:ea typeface="Calibri"/>
                <a:cs typeface="Calibri"/>
              </a:rPr>
              <a:t>not 100% accurate </a:t>
            </a:r>
            <a:r>
              <a:rPr lang="en-GB" sz="2400">
                <a:latin typeface="Calibri"/>
                <a:ea typeface="Calibri"/>
                <a:cs typeface="Calibri"/>
              </a:rPr>
              <a:t>all of the time.</a:t>
            </a:r>
          </a:p>
          <a:p>
            <a:pPr>
              <a:buFont typeface="Arial" panose="020B0604020202020204" pitchFamily="34" charset="0"/>
              <a:buChar char="•"/>
            </a:pPr>
            <a:r>
              <a:rPr lang="en-GB" sz="2400">
                <a:latin typeface="Calibri"/>
                <a:ea typeface="Calibri"/>
                <a:cs typeface="Calibri"/>
              </a:rPr>
              <a:t>Personal choice. </a:t>
            </a:r>
          </a:p>
          <a:p>
            <a:pPr marL="0" indent="0">
              <a:buNone/>
            </a:pPr>
            <a:r>
              <a:rPr lang="en-GB" sz="2400">
                <a:latin typeface="Calibri"/>
                <a:ea typeface="Calibri"/>
                <a:cs typeface="Calibri"/>
              </a:rPr>
              <a:t>Some you may wish to explore: </a:t>
            </a:r>
          </a:p>
          <a:p>
            <a:pPr marL="0" indent="0">
              <a:buNone/>
            </a:pPr>
            <a:r>
              <a:rPr lang="en-GB" sz="2400" b="1">
                <a:latin typeface="Calibri"/>
                <a:ea typeface="Calibri"/>
                <a:cs typeface="Calibri"/>
              </a:rPr>
              <a:t>Basic:</a:t>
            </a:r>
          </a:p>
          <a:p>
            <a:pPr>
              <a:buFont typeface="Arial" panose="020B0604020202020204" pitchFamily="34" charset="0"/>
              <a:buChar char="•"/>
            </a:pPr>
            <a:r>
              <a:rPr lang="en-GB" sz="2400">
                <a:latin typeface="Calibri"/>
                <a:ea typeface="Calibri"/>
                <a:cs typeface="Calibri"/>
                <a:hlinkClick r:id="rId3"/>
              </a:rPr>
              <a:t>MyBib</a:t>
            </a:r>
            <a:r>
              <a:rPr lang="en-GB" sz="2400">
                <a:latin typeface="Calibri"/>
                <a:ea typeface="Calibri"/>
                <a:cs typeface="Calibri"/>
              </a:rPr>
              <a:t>. </a:t>
            </a:r>
          </a:p>
          <a:p>
            <a:pPr>
              <a:buFont typeface="Arial" panose="020B0604020202020204" pitchFamily="34" charset="0"/>
              <a:buChar char="•"/>
            </a:pPr>
            <a:r>
              <a:rPr lang="en-GB" sz="2400">
                <a:latin typeface="Calibri"/>
                <a:ea typeface="Calibri"/>
                <a:cs typeface="Calibri"/>
                <a:hlinkClick r:id="rId4"/>
              </a:rPr>
              <a:t>ZoteroBib.</a:t>
            </a:r>
          </a:p>
          <a:p>
            <a:pPr marL="0" indent="0">
              <a:buNone/>
            </a:pPr>
            <a:r>
              <a:rPr lang="en-GB" sz="2400" b="1">
                <a:latin typeface="Calibri"/>
                <a:ea typeface="Calibri"/>
                <a:cs typeface="Calibri"/>
              </a:rPr>
              <a:t>More advanced:</a:t>
            </a:r>
          </a:p>
          <a:p>
            <a:pPr>
              <a:buFont typeface="Arial" panose="020B0604020202020204" pitchFamily="34" charset="0"/>
              <a:buChar char="•"/>
            </a:pPr>
            <a:r>
              <a:rPr lang="en-GB" sz="2400">
                <a:latin typeface="Calibri"/>
                <a:ea typeface="Calibri"/>
                <a:cs typeface="Calibri"/>
                <a:hlinkClick r:id="rId5"/>
              </a:rPr>
              <a:t>RefWorks </a:t>
            </a:r>
            <a:r>
              <a:rPr lang="en-GB" sz="2400">
                <a:latin typeface="Calibri"/>
                <a:ea typeface="Calibri"/>
                <a:cs typeface="Calibri"/>
              </a:rPr>
              <a:t>(Supported by UWTSD).</a:t>
            </a:r>
          </a:p>
          <a:p>
            <a:pPr>
              <a:buFont typeface="Arial" panose="020B0604020202020204" pitchFamily="34" charset="0"/>
              <a:buChar char="•"/>
            </a:pPr>
            <a:r>
              <a:rPr lang="en-GB" sz="2400">
                <a:latin typeface="Calibri"/>
                <a:ea typeface="Calibri"/>
                <a:cs typeface="Calibri"/>
                <a:hlinkClick r:id="rId6"/>
              </a:rPr>
              <a:t>Mendeley.</a:t>
            </a:r>
            <a:endParaRPr lang="en-GB" sz="240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41597" y="2828835"/>
            <a:ext cx="4711027" cy="1200329"/>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Note:</a:t>
            </a:r>
          </a:p>
          <a:p>
            <a:r>
              <a:rPr lang="en-GB" sz="2400">
                <a:latin typeface="Calibri"/>
                <a:ea typeface="Calibri"/>
                <a:cs typeface="Calibri"/>
              </a:rPr>
              <a:t>Not all tools are free or give full functionality on free versions.</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hlinkClick r:id="rId7"/>
              </a:rPr>
              <a:t>Library Link</a:t>
            </a:r>
            <a:endParaRPr lang="en-GB" sz="2000">
              <a:latin typeface="Calibri"/>
            </a:endParaRPr>
          </a:p>
        </p:txBody>
      </p:sp>
      <p:sp>
        <p:nvSpPr>
          <p:cNvPr id="6" name="TextBox 5">
            <a:extLst>
              <a:ext uri="{FF2B5EF4-FFF2-40B4-BE49-F238E27FC236}">
                <a16:creationId xmlns:a16="http://schemas.microsoft.com/office/drawing/2014/main" id="{61F22BA2-563C-29FD-D40E-E95FDE91BA37}"/>
              </a:ext>
            </a:extLst>
          </p:cNvPr>
          <p:cNvSpPr txBox="1"/>
          <p:nvPr/>
        </p:nvSpPr>
        <p:spPr>
          <a:xfrm>
            <a:off x="6929555" y="771430"/>
            <a:ext cx="4975906" cy="461665"/>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2400" b="1">
                <a:solidFill>
                  <a:schemeClr val="bg1"/>
                </a:solidFill>
                <a:latin typeface="Calibri "/>
                <a:hlinkClick r:id="rId8">
                  <a:extLst>
                    <a:ext uri="{A12FA001-AC4F-418D-AE19-62706E023703}">
                      <ahyp:hlinkClr xmlns:ahyp="http://schemas.microsoft.com/office/drawing/2018/hyperlinkcolor" val="tx"/>
                    </a:ext>
                  </a:extLst>
                </a:hlinkClick>
              </a:rPr>
              <a:t>Referencing: Managing Information</a:t>
            </a:r>
            <a:endParaRPr lang="en-US" sz="2400" b="1">
              <a:solidFill>
                <a:schemeClr val="bg1"/>
              </a:solidFill>
              <a:latin typeface="Calibri "/>
            </a:endParaRPr>
          </a:p>
        </p:txBody>
      </p:sp>
    </p:spTree>
    <p:extLst>
      <p:ext uri="{BB962C8B-B14F-4D97-AF65-F5344CB8AC3E}">
        <p14:creationId xmlns:p14="http://schemas.microsoft.com/office/powerpoint/2010/main" val="356707657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358219" y="365125"/>
            <a:ext cx="11481847" cy="616593"/>
          </a:xfrm>
        </p:spPr>
        <p:txBody>
          <a:bodyPr anchor="b">
            <a:normAutofit fontScale="90000"/>
          </a:bodyPr>
          <a:lstStyle/>
          <a:p>
            <a:r>
              <a:rPr lang="en-GB" b="1">
                <a:latin typeface="+mn-lt"/>
              </a:rPr>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937039" y="1315806"/>
            <a:ext cx="6903027" cy="4226388"/>
          </a:xfrm>
        </p:spPr>
        <p:txBody>
          <a:bodyPr vert="horz" lIns="91440" tIns="45720" rIns="91440" bIns="45720" rtlCol="0" anchor="t">
            <a:normAutofit/>
          </a:bodyPr>
          <a:lstStyle/>
          <a:p>
            <a:pPr>
              <a:buFont typeface="Arial" panose="020B0604020202020204" pitchFamily="34" charset="0"/>
              <a:buChar char="•"/>
            </a:pPr>
            <a:r>
              <a:rPr lang="en-GB">
                <a:latin typeface="Calibri"/>
                <a:ea typeface="Calibri"/>
                <a:cs typeface="Calibri"/>
              </a:rPr>
              <a:t> </a:t>
            </a:r>
            <a:r>
              <a:rPr lang="en-GB" sz="2400">
                <a:latin typeface="Calibri"/>
                <a:ea typeface="Calibri"/>
                <a:cs typeface="Calibri"/>
                <a:hlinkClick r:id="rId3"/>
              </a:rPr>
              <a:t>UWTSD’s Harvard  Referencing Handbook</a:t>
            </a:r>
            <a:r>
              <a:rPr lang="en-GB" sz="2400">
                <a:latin typeface="Calibri"/>
                <a:ea typeface="Calibri"/>
                <a:cs typeface="Calibri"/>
              </a:rPr>
              <a:t> </a:t>
            </a:r>
          </a:p>
          <a:p>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hlinkClick r:id="rId4"/>
              </a:rPr>
              <a:t> Cite Them Right Database</a:t>
            </a:r>
            <a:endParaRPr lang="en-GB" sz="2400">
              <a:latin typeface="Calibri"/>
              <a:ea typeface="Calibri"/>
              <a:cs typeface="Calibri"/>
            </a:endParaRPr>
          </a:p>
          <a:p>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hlinkClick r:id="rId5"/>
              </a:rPr>
              <a:t> Cite Them Right Harvard Articles</a:t>
            </a:r>
            <a:endParaRPr lang="en-GB" sz="2400">
              <a:latin typeface="Calibri" panose="020F0502020204030204" pitchFamily="34" charset="0"/>
              <a:ea typeface="Calibri"/>
              <a:cs typeface="Calibri" panose="020F0502020204030204" pitchFamily="34" charset="0"/>
            </a:endParaRPr>
          </a:p>
          <a:p>
            <a:endParaRPr lang="en-GB" sz="240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400">
                <a:latin typeface="Calibri"/>
                <a:ea typeface="Calibri"/>
                <a:cs typeface="Calibri"/>
                <a:hlinkClick r:id="rId6"/>
              </a:rPr>
              <a:t> Library Infoskills</a:t>
            </a:r>
            <a:endParaRPr lang="en-GB" sz="2400">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a:latin typeface="Calibri"/>
                <a:ea typeface="Calibri"/>
                <a:cs typeface="Calibri"/>
              </a:rPr>
              <a:t> </a:t>
            </a:r>
            <a:r>
              <a:rPr lang="en-GB" sz="2400">
                <a:latin typeface="Calibri"/>
                <a:ea typeface="Calibri"/>
                <a:cs typeface="Calibri"/>
                <a:hlinkClick r:id="rId7"/>
              </a:rPr>
              <a:t>RefWorks Library Page</a:t>
            </a:r>
            <a:endParaRPr lang="en-GB" sz="240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8"/>
          <a:stretch>
            <a:fillRect/>
          </a:stretch>
        </p:blipFill>
        <p:spPr>
          <a:xfrm>
            <a:off x="941648" y="1498738"/>
            <a:ext cx="2628272" cy="367478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19571015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418499" y="303333"/>
            <a:ext cx="10795518" cy="438361"/>
          </a:xfrm>
        </p:spPr>
        <p:txBody>
          <a:bodyPr>
            <a:normAutofit fontScale="90000"/>
          </a:bodyPr>
          <a:lstStyle/>
          <a:p>
            <a:r>
              <a:rPr lang="en-GB" b="1">
                <a:latin typeface="+mn-lt"/>
              </a:rPr>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767" r="11767"/>
          <a:stretch>
            <a:fillRect/>
          </a:stretch>
        </p:blipFill>
        <p:spPr>
          <a:xfrm>
            <a:off x="-1" y="1004043"/>
            <a:ext cx="5205909" cy="4723579"/>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1941284" y="5350692"/>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871336" y="442693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522301" y="1522483"/>
            <a:ext cx="6342744" cy="2123658"/>
          </a:xfrm>
          <a:prstGeom prst="rect">
            <a:avLst/>
          </a:prstGeom>
          <a:noFill/>
        </p:spPr>
        <p:txBody>
          <a:bodyPr wrap="square" lIns="91440" tIns="45720" rIns="91440" bIns="45720" rtlCol="0" anchor="t">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327972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68</Slides>
  <Notes>41</Notes>
  <HiddenSlides>0</HiddenSlides>
  <ScaleCrop>false</ScaleCrop>
  <HeadingPairs>
    <vt:vector size="4" baseType="variant">
      <vt:variant>
        <vt:lpstr>Theme</vt:lpstr>
      </vt:variant>
      <vt:variant>
        <vt:i4>3</vt:i4>
      </vt:variant>
      <vt:variant>
        <vt:lpstr>Slide Titles</vt:lpstr>
      </vt:variant>
      <vt:variant>
        <vt:i4>68</vt:i4>
      </vt:variant>
    </vt:vector>
  </HeadingPairs>
  <TitlesOfParts>
    <vt:vector size="71" baseType="lpstr">
      <vt:lpstr>UWTSD Holding Page</vt:lpstr>
      <vt:lpstr>UWTSD Text 2</vt:lpstr>
      <vt:lpstr>UWTSD Logo Variations place image in Background</vt:lpstr>
      <vt:lpstr>PowerPoint Presentation</vt:lpstr>
      <vt:lpstr>PowerPoint Presentation</vt:lpstr>
      <vt:lpstr>Aims of today's session</vt:lpstr>
      <vt:lpstr>Links in presentation</vt:lpstr>
      <vt:lpstr>Background &amp; purpose</vt:lpstr>
      <vt:lpstr>Re-cap: Why must we reference?</vt:lpstr>
      <vt:lpstr>Referencing process in 5 simple steps…</vt:lpstr>
      <vt:lpstr>Citing information in your work</vt:lpstr>
      <vt:lpstr>PowerPoint Presentation</vt:lpstr>
      <vt:lpstr>PowerPoint Presentation</vt:lpstr>
      <vt:lpstr>Integrating sources into your work</vt:lpstr>
      <vt:lpstr>Quoting v Paraphrasing &amp; Summarising</vt:lpstr>
      <vt:lpstr>Example...</vt:lpstr>
      <vt:lpstr>1. Parenthetical in-text citation</vt:lpstr>
      <vt:lpstr>1. Parenthetical in-text citation</vt:lpstr>
      <vt:lpstr>2. Narrative in-text citation</vt:lpstr>
      <vt:lpstr>Quoting in your text</vt:lpstr>
      <vt:lpstr>Quote Examples:</vt:lpstr>
      <vt:lpstr>In-text example</vt:lpstr>
      <vt:lpstr>Example: Parenthetical in-text citation</vt:lpstr>
      <vt:lpstr>Example: narrative &amp; parenthetical</vt:lpstr>
      <vt:lpstr>Example 1: Parenthetical</vt:lpstr>
      <vt:lpstr>Example 1: Parenthetical</vt:lpstr>
      <vt:lpstr>Example 2: Narrative &amp; Parenthetical</vt:lpstr>
      <vt:lpstr>Which in-text citation are correct?</vt:lpstr>
      <vt:lpstr>PowerPoint Presentation</vt:lpstr>
      <vt:lpstr>More examples...</vt:lpstr>
      <vt:lpstr>Useful Resources</vt:lpstr>
      <vt:lpstr>Formatting your reference list…</vt:lpstr>
      <vt:lpstr>Referencing a book</vt:lpstr>
      <vt:lpstr>Copyright page...</vt:lpstr>
      <vt:lpstr>Reference List: Book</vt:lpstr>
      <vt:lpstr>Referencing a journal article</vt:lpstr>
      <vt:lpstr>Finding the Information</vt:lpstr>
      <vt:lpstr>Reference List: journal article</vt:lpstr>
      <vt:lpstr>Referencing a webpage</vt:lpstr>
      <vt:lpstr>Web page</vt:lpstr>
      <vt:lpstr>Alphabetical reference list example</vt:lpstr>
      <vt:lpstr>Searching for cases and legislation</vt:lpstr>
      <vt:lpstr>Hansard</vt:lpstr>
      <vt:lpstr> Reference List: Hansard</vt:lpstr>
      <vt:lpstr>UK Statutes / Acts of Parliament</vt:lpstr>
      <vt:lpstr>Example</vt:lpstr>
      <vt:lpstr>Law Reports: case law</vt:lpstr>
      <vt:lpstr>Neutral Citations</vt:lpstr>
      <vt:lpstr>Lexis: Law Reports (cases)</vt:lpstr>
      <vt:lpstr>Example of Law reports (cases)</vt:lpstr>
      <vt:lpstr>Without a neutral citation (before 2002)</vt:lpstr>
      <vt:lpstr>Example:</vt:lpstr>
      <vt:lpstr>Statutory Instruments (SIs)</vt:lpstr>
      <vt:lpstr>Welsh Legislation</vt:lpstr>
      <vt:lpstr>Reference List Layout</vt:lpstr>
      <vt:lpstr>Artificial Intelligence (AI)</vt:lpstr>
      <vt:lpstr>AI CRAAP Test</vt:lpstr>
      <vt:lpstr>Further AI resources:</vt:lpstr>
      <vt:lpstr>Referencing process in 5 simple steps…</vt:lpstr>
      <vt:lpstr>PowerPoint Presentation</vt:lpstr>
      <vt:lpstr>PowerPoint Presentation</vt:lpstr>
      <vt:lpstr>PowerPoint Presentation</vt:lpstr>
      <vt:lpstr>PowerPoint Presentation</vt:lpstr>
      <vt:lpstr>PowerPoint Presentation</vt:lpstr>
      <vt:lpstr>Useful resources</vt:lpstr>
      <vt:lpstr>Useful resources</vt:lpstr>
      <vt:lpstr>Useful resources</vt:lpstr>
      <vt:lpstr>Citation manager tools</vt:lpstr>
      <vt:lpstr>Useful Resource Links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13</cp:revision>
  <dcterms:created xsi:type="dcterms:W3CDTF">2021-03-09T15:35:42Z</dcterms:created>
  <dcterms:modified xsi:type="dcterms:W3CDTF">2026-10-12T11:40:50Z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