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9144000" cy="51435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02B82D-6245-D816-457F-FF5801EEFFD3}" v="225" dt="2026-07-08T01:05:55.071"/>
    <p1510:client id="{1DAA42AC-33E3-F450-82D6-92893314E66D}" v="61" dt="2026-07-08T15:09:54.732"/>
    <p1510:client id="{B75EA923-4027-3EDA-7F3D-905A11561BB7}" v="70" dt="2026-07-08T09:58:44.397"/>
    <p1510:client id="{EC643A1E-1506-4BD0-A900-A060E6293F11}" v="12" dt="2026-07-08T19:09:14.303"/>
    <p1510:client id="{F7955AFA-E2FC-9EA8-86A1-99E12BFBD9A9}" v="61" dt="2026-07-08T18:17:36.37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940" y="56"/>
      </p:cViewPr>
      <p:guideLst>
        <p:guide orient="horz" pos="2880"/>
        <p:guide pos="2160"/>
      </p:guideLst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gget Saddiq (2441030)" userId="S::2441030@student.uwtsd.ac.uk::76b8296f-25bb-4343-90c0-e70751421b5f" providerId="AD" clId="Web-{F7955AFA-E2FC-9EA8-86A1-99E12BFBD9A9}"/>
    <pc:docChg chg="modSld">
      <pc:chgData name="Nigget Saddiq (2441030)" userId="S::2441030@student.uwtsd.ac.uk::76b8296f-25bb-4343-90c0-e70751421b5f" providerId="AD" clId="Web-{F7955AFA-E2FC-9EA8-86A1-99E12BFBD9A9}" dt="2026-07-08T18:17:36.374" v="33"/>
      <pc:docMkLst>
        <pc:docMk/>
      </pc:docMkLst>
      <pc:sldChg chg="addSp delSp modSp">
        <pc:chgData name="Nigget Saddiq (2441030)" userId="S::2441030@student.uwtsd.ac.uk::76b8296f-25bb-4343-90c0-e70751421b5f" providerId="AD" clId="Web-{F7955AFA-E2FC-9EA8-86A1-99E12BFBD9A9}" dt="2026-07-08T18:17:36.374" v="33"/>
        <pc:sldMkLst>
          <pc:docMk/>
          <pc:sldMk cId="0" sldId="256"/>
        </pc:sldMkLst>
        <pc:picChg chg="add del mod">
          <ac:chgData name="Nigget Saddiq (2441030)" userId="S::2441030@student.uwtsd.ac.uk::76b8296f-25bb-4343-90c0-e70751421b5f" providerId="AD" clId="Web-{F7955AFA-E2FC-9EA8-86A1-99E12BFBD9A9}" dt="2026-07-08T18:17:36.374" v="33"/>
          <ac:picMkLst>
            <pc:docMk/>
            <pc:sldMk cId="0" sldId="256"/>
            <ac:picMk id="4" creationId="{22CFB478-483E-2231-8C41-483640697D98}"/>
          </ac:picMkLst>
        </pc:picChg>
      </pc:sldChg>
      <pc:sldChg chg="modSp">
        <pc:chgData name="Nigget Saddiq (2441030)" userId="S::2441030@student.uwtsd.ac.uk::76b8296f-25bb-4343-90c0-e70751421b5f" providerId="AD" clId="Web-{F7955AFA-E2FC-9EA8-86A1-99E12BFBD9A9}" dt="2026-07-08T18:01:03.865" v="23" actId="20577"/>
        <pc:sldMkLst>
          <pc:docMk/>
          <pc:sldMk cId="0" sldId="259"/>
        </pc:sldMkLst>
        <pc:spChg chg="mod">
          <ac:chgData name="Nigget Saddiq (2441030)" userId="S::2441030@student.uwtsd.ac.uk::76b8296f-25bb-4343-90c0-e70751421b5f" providerId="AD" clId="Web-{F7955AFA-E2FC-9EA8-86A1-99E12BFBD9A9}" dt="2026-07-08T18:01:03.865" v="23" actId="20577"/>
          <ac:spMkLst>
            <pc:docMk/>
            <pc:sldMk cId="0" sldId="259"/>
            <ac:spMk id="7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F7955AFA-E2FC-9EA8-86A1-99E12BFBD9A9}" dt="2026-07-08T18:02:35.023" v="27" actId="20577"/>
        <pc:sldMkLst>
          <pc:docMk/>
          <pc:sldMk cId="0" sldId="260"/>
        </pc:sldMkLst>
        <pc:spChg chg="mod">
          <ac:chgData name="Nigget Saddiq (2441030)" userId="S::2441030@student.uwtsd.ac.uk::76b8296f-25bb-4343-90c0-e70751421b5f" providerId="AD" clId="Web-{F7955AFA-E2FC-9EA8-86A1-99E12BFBD9A9}" dt="2026-07-08T18:02:35.023" v="27" actId="20577"/>
          <ac:spMkLst>
            <pc:docMk/>
            <pc:sldMk cId="0" sldId="260"/>
            <ac:spMk id="11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F7955AFA-E2FC-9EA8-86A1-99E12BFBD9A9}" dt="2026-07-08T18:03:37.775" v="30" actId="1076"/>
        <pc:sldMkLst>
          <pc:docMk/>
          <pc:sldMk cId="0" sldId="261"/>
        </pc:sldMkLst>
        <pc:spChg chg="mod">
          <ac:chgData name="Nigget Saddiq (2441030)" userId="S::2441030@student.uwtsd.ac.uk::76b8296f-25bb-4343-90c0-e70751421b5f" providerId="AD" clId="Web-{F7955AFA-E2FC-9EA8-86A1-99E12BFBD9A9}" dt="2026-07-08T18:03:37.775" v="30" actId="1076"/>
          <ac:spMkLst>
            <pc:docMk/>
            <pc:sldMk cId="0" sldId="261"/>
            <ac:spMk id="16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F7955AFA-E2FC-9EA8-86A1-99E12BFBD9A9}" dt="2026-07-08T17:58:18.860" v="21" actId="20577"/>
        <pc:sldMkLst>
          <pc:docMk/>
          <pc:sldMk cId="0" sldId="263"/>
        </pc:sldMkLst>
        <pc:spChg chg="mod">
          <ac:chgData name="Nigget Saddiq (2441030)" userId="S::2441030@student.uwtsd.ac.uk::76b8296f-25bb-4343-90c0-e70751421b5f" providerId="AD" clId="Web-{F7955AFA-E2FC-9EA8-86A1-99E12BFBD9A9}" dt="2026-07-08T17:58:18.860" v="21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Nigget Saddiq (2441030)" userId="S::2441030@student.uwtsd.ac.uk::76b8296f-25bb-4343-90c0-e70751421b5f" providerId="AD" clId="Web-{F7955AFA-E2FC-9EA8-86A1-99E12BFBD9A9}" dt="2026-07-08T17:58:06.782" v="16" actId="20577"/>
          <ac:spMkLst>
            <pc:docMk/>
            <pc:sldMk cId="0" sldId="263"/>
            <ac:spMk id="4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F7955AFA-E2FC-9EA8-86A1-99E12BFBD9A9}" dt="2026-07-08T17:57:43.828" v="3" actId="20577"/>
        <pc:sldMkLst>
          <pc:docMk/>
          <pc:sldMk cId="0" sldId="265"/>
        </pc:sldMkLst>
        <pc:spChg chg="mod">
          <ac:chgData name="Nigget Saddiq (2441030)" userId="S::2441030@student.uwtsd.ac.uk::76b8296f-25bb-4343-90c0-e70751421b5f" providerId="AD" clId="Web-{F7955AFA-E2FC-9EA8-86A1-99E12BFBD9A9}" dt="2026-07-08T17:57:43.828" v="3" actId="20577"/>
          <ac:spMkLst>
            <pc:docMk/>
            <pc:sldMk cId="0" sldId="265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F7955AFA-E2FC-9EA8-86A1-99E12BFBD9A9}" dt="2026-07-08T17:57:15.687" v="1" actId="1076"/>
        <pc:sldMkLst>
          <pc:docMk/>
          <pc:sldMk cId="0" sldId="266"/>
        </pc:sldMkLst>
        <pc:picChg chg="mod">
          <ac:chgData name="Nigget Saddiq (2441030)" userId="S::2441030@student.uwtsd.ac.uk::76b8296f-25bb-4343-90c0-e70751421b5f" providerId="AD" clId="Web-{F7955AFA-E2FC-9EA8-86A1-99E12BFBD9A9}" dt="2026-07-08T17:57:15.687" v="1" actId="1076"/>
          <ac:picMkLst>
            <pc:docMk/>
            <pc:sldMk cId="0" sldId="266"/>
            <ac:picMk id="18" creationId="{383802C1-4873-B9D0-D48D-7BADCDE7F238}"/>
          </ac:picMkLst>
        </pc:picChg>
      </pc:sldChg>
      <pc:sldChg chg="modSp">
        <pc:chgData name="Nigget Saddiq (2441030)" userId="S::2441030@student.uwtsd.ac.uk::76b8296f-25bb-4343-90c0-e70751421b5f" providerId="AD" clId="Web-{F7955AFA-E2FC-9EA8-86A1-99E12BFBD9A9}" dt="2026-07-08T17:57:23.797" v="2" actId="20577"/>
        <pc:sldMkLst>
          <pc:docMk/>
          <pc:sldMk cId="0" sldId="267"/>
        </pc:sldMkLst>
        <pc:spChg chg="mod">
          <ac:chgData name="Nigget Saddiq (2441030)" userId="S::2441030@student.uwtsd.ac.uk::76b8296f-25bb-4343-90c0-e70751421b5f" providerId="AD" clId="Web-{F7955AFA-E2FC-9EA8-86A1-99E12BFBD9A9}" dt="2026-07-08T17:57:23.797" v="2" actId="20577"/>
          <ac:spMkLst>
            <pc:docMk/>
            <pc:sldMk cId="0" sldId="267"/>
            <ac:spMk id="2" creationId="{00000000-0000-0000-0000-000000000000}"/>
          </ac:spMkLst>
        </pc:spChg>
      </pc:sldChg>
    </pc:docChg>
  </pc:docChgLst>
  <pc:docChgLst>
    <pc:chgData name="Nigget Saddiq (2441030)" userId="S::2441030@student.uwtsd.ac.uk::76b8296f-25bb-4343-90c0-e70751421b5f" providerId="AD" clId="Web-{0702B82D-6245-D816-457F-FF5801EEFFD3}"/>
    <pc:docChg chg="modSld">
      <pc:chgData name="Nigget Saddiq (2441030)" userId="S::2441030@student.uwtsd.ac.uk::76b8296f-25bb-4343-90c0-e70751421b5f" providerId="AD" clId="Web-{0702B82D-6245-D816-457F-FF5801EEFFD3}" dt="2026-07-08T01:05:46.930" v="122" actId="20577"/>
      <pc:docMkLst>
        <pc:docMk/>
      </pc:docMkLst>
      <pc:sldChg chg="addSp delSp modSp">
        <pc:chgData name="Nigget Saddiq (2441030)" userId="S::2441030@student.uwtsd.ac.uk::76b8296f-25bb-4343-90c0-e70751421b5f" providerId="AD" clId="Web-{0702B82D-6245-D816-457F-FF5801EEFFD3}" dt="2026-07-08T00:40:30.975" v="98"/>
        <pc:sldMkLst>
          <pc:docMk/>
          <pc:sldMk cId="0" sldId="256"/>
        </pc:sldMkLst>
        <pc:spChg chg="mod">
          <ac:chgData name="Nigget Saddiq (2441030)" userId="S::2441030@student.uwtsd.ac.uk::76b8296f-25bb-4343-90c0-e70751421b5f" providerId="AD" clId="Web-{0702B82D-6245-D816-457F-FF5801EEFFD3}" dt="2026-07-08T00:40:30.975" v="98"/>
          <ac:spMkLst>
            <pc:docMk/>
            <pc:sldMk cId="0" sldId="256"/>
            <ac:spMk id="3" creationId="{00000000-0000-0000-0000-000000000000}"/>
          </ac:spMkLst>
        </pc:spChg>
        <pc:spChg chg="del topLvl">
          <ac:chgData name="Nigget Saddiq (2441030)" userId="S::2441030@student.uwtsd.ac.uk::76b8296f-25bb-4343-90c0-e70751421b5f" providerId="AD" clId="Web-{0702B82D-6245-D816-457F-FF5801EEFFD3}" dt="2026-07-08T00:37:39.845" v="42"/>
          <ac:spMkLst>
            <pc:docMk/>
            <pc:sldMk cId="0" sldId="256"/>
            <ac:spMk id="5" creationId="{00000000-0000-0000-0000-000000000000}"/>
          </ac:spMkLst>
        </pc:spChg>
        <pc:spChg chg="del topLvl">
          <ac:chgData name="Nigget Saddiq (2441030)" userId="S::2441030@student.uwtsd.ac.uk::76b8296f-25bb-4343-90c0-e70751421b5f" providerId="AD" clId="Web-{0702B82D-6245-D816-457F-FF5801EEFFD3}" dt="2026-07-08T00:37:51.392" v="44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Nigget Saddiq (2441030)" userId="S::2441030@student.uwtsd.ac.uk::76b8296f-25bb-4343-90c0-e70751421b5f" providerId="AD" clId="Web-{0702B82D-6245-D816-457F-FF5801EEFFD3}" dt="2026-07-08T00:37:12.516" v="37"/>
          <ac:spMkLst>
            <pc:docMk/>
            <pc:sldMk cId="0" sldId="256"/>
            <ac:spMk id="7" creationId="{00000000-0000-0000-0000-000000000000}"/>
          </ac:spMkLst>
        </pc:spChg>
        <pc:spChg chg="del mod">
          <ac:chgData name="Nigget Saddiq (2441030)" userId="S::2441030@student.uwtsd.ac.uk::76b8296f-25bb-4343-90c0-e70751421b5f" providerId="AD" clId="Web-{0702B82D-6245-D816-457F-FF5801EEFFD3}" dt="2026-07-08T00:37:14.594" v="38"/>
          <ac:spMkLst>
            <pc:docMk/>
            <pc:sldMk cId="0" sldId="256"/>
            <ac:spMk id="11" creationId="{00000000-0000-0000-0000-000000000000}"/>
          </ac:spMkLst>
        </pc:spChg>
        <pc:spChg chg="del mod">
          <ac:chgData name="Nigget Saddiq (2441030)" userId="S::2441030@student.uwtsd.ac.uk::76b8296f-25bb-4343-90c0-e70751421b5f" providerId="AD" clId="Web-{0702B82D-6245-D816-457F-FF5801EEFFD3}" dt="2026-07-08T00:37:32.423" v="41"/>
          <ac:spMkLst>
            <pc:docMk/>
            <pc:sldMk cId="0" sldId="256"/>
            <ac:spMk id="15" creationId="{00000000-0000-0000-0000-000000000000}"/>
          </ac:spMkLst>
        </pc:spChg>
        <pc:spChg chg="add mod">
          <ac:chgData name="Nigget Saddiq (2441030)" userId="S::2441030@student.uwtsd.ac.uk::76b8296f-25bb-4343-90c0-e70751421b5f" providerId="AD" clId="Web-{0702B82D-6245-D816-457F-FF5801EEFFD3}" dt="2026-07-08T00:40:21.882" v="97" actId="20577"/>
          <ac:spMkLst>
            <pc:docMk/>
            <pc:sldMk cId="0" sldId="256"/>
            <ac:spMk id="16" creationId="{F35B5A37-1CB0-9B3A-8F74-9812E9477922}"/>
          </ac:spMkLst>
        </pc:spChg>
        <pc:grpChg chg="del">
          <ac:chgData name="Nigget Saddiq (2441030)" userId="S::2441030@student.uwtsd.ac.uk::76b8296f-25bb-4343-90c0-e70751421b5f" providerId="AD" clId="Web-{0702B82D-6245-D816-457F-FF5801EEFFD3}" dt="2026-07-08T00:37:39.845" v="42"/>
          <ac:grpSpMkLst>
            <pc:docMk/>
            <pc:sldMk cId="0" sldId="256"/>
            <ac:grpSpMk id="4" creationId="{00000000-0000-0000-0000-000000000000}"/>
          </ac:grpSpMkLst>
        </pc:grpChg>
        <pc:grpChg chg="del">
          <ac:chgData name="Nigget Saddiq (2441030)" userId="S::2441030@student.uwtsd.ac.uk::76b8296f-25bb-4343-90c0-e70751421b5f" providerId="AD" clId="Web-{0702B82D-6245-D816-457F-FF5801EEFFD3}" dt="2026-07-08T00:37:43.736" v="43"/>
          <ac:grpSpMkLst>
            <pc:docMk/>
            <pc:sldMk cId="0" sldId="256"/>
            <ac:grpSpMk id="8" creationId="{00000000-0000-0000-0000-000000000000}"/>
          </ac:grpSpMkLst>
        </pc:grpChg>
        <pc:grpChg chg="del">
          <ac:chgData name="Nigget Saddiq (2441030)" userId="S::2441030@student.uwtsd.ac.uk::76b8296f-25bb-4343-90c0-e70751421b5f" providerId="AD" clId="Web-{0702B82D-6245-D816-457F-FF5801EEFFD3}" dt="2026-07-08T00:37:16.344" v="39"/>
          <ac:grpSpMkLst>
            <pc:docMk/>
            <pc:sldMk cId="0" sldId="256"/>
            <ac:grpSpMk id="12" creationId="{00000000-0000-0000-0000-000000000000}"/>
          </ac:grpSpMkLst>
        </pc:grpChg>
      </pc:sldChg>
      <pc:sldChg chg="modSp">
        <pc:chgData name="Nigget Saddiq (2441030)" userId="S::2441030@student.uwtsd.ac.uk::76b8296f-25bb-4343-90c0-e70751421b5f" providerId="AD" clId="Web-{0702B82D-6245-D816-457F-FF5801EEFFD3}" dt="2026-07-08T01:01:46.812" v="111" actId="20577"/>
        <pc:sldMkLst>
          <pc:docMk/>
          <pc:sldMk cId="0" sldId="262"/>
        </pc:sldMkLst>
        <pc:spChg chg="mod">
          <ac:chgData name="Nigget Saddiq (2441030)" userId="S::2441030@student.uwtsd.ac.uk::76b8296f-25bb-4343-90c0-e70751421b5f" providerId="AD" clId="Web-{0702B82D-6245-D816-457F-FF5801EEFFD3}" dt="2026-07-08T01:01:46.812" v="111" actId="20577"/>
          <ac:spMkLst>
            <pc:docMk/>
            <pc:sldMk cId="0" sldId="262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0702B82D-6245-D816-457F-FF5801EEFFD3}" dt="2026-07-08T01:05:46.930" v="122" actId="20577"/>
        <pc:sldMkLst>
          <pc:docMk/>
          <pc:sldMk cId="0" sldId="264"/>
        </pc:sldMkLst>
        <pc:spChg chg="mod">
          <ac:chgData name="Nigget Saddiq (2441030)" userId="S::2441030@student.uwtsd.ac.uk::76b8296f-25bb-4343-90c0-e70751421b5f" providerId="AD" clId="Web-{0702B82D-6245-D816-457F-FF5801EEFFD3}" dt="2026-07-08T01:05:46.930" v="122" actId="20577"/>
          <ac:spMkLst>
            <pc:docMk/>
            <pc:sldMk cId="0" sldId="264"/>
            <ac:spMk id="2" creationId="{00000000-0000-0000-0000-000000000000}"/>
          </ac:spMkLst>
        </pc:spChg>
      </pc:sldChg>
    </pc:docChg>
  </pc:docChgLst>
  <pc:docChgLst>
    <pc:chgData name="Nigget Saddiq (2441030)" userId="S::2441030@student.uwtsd.ac.uk::76b8296f-25bb-4343-90c0-e70751421b5f" providerId="AD" clId="Web-{B75EA923-4027-3EDA-7F3D-905A11561BB7}"/>
    <pc:docChg chg="modSld">
      <pc:chgData name="Nigget Saddiq (2441030)" userId="S::2441030@student.uwtsd.ac.uk::76b8296f-25bb-4343-90c0-e70751421b5f" providerId="AD" clId="Web-{B75EA923-4027-3EDA-7F3D-905A11561BB7}" dt="2026-07-08T09:58:44.397" v="43" actId="14100"/>
      <pc:docMkLst>
        <pc:docMk/>
      </pc:docMkLst>
      <pc:sldChg chg="modSp">
        <pc:chgData name="Nigget Saddiq (2441030)" userId="S::2441030@student.uwtsd.ac.uk::76b8296f-25bb-4343-90c0-e70751421b5f" providerId="AD" clId="Web-{B75EA923-4027-3EDA-7F3D-905A11561BB7}" dt="2026-07-08T09:50:08.379" v="3" actId="20577"/>
        <pc:sldMkLst>
          <pc:docMk/>
          <pc:sldMk cId="0" sldId="258"/>
        </pc:sldMkLst>
        <pc:spChg chg="mod">
          <ac:chgData name="Nigget Saddiq (2441030)" userId="S::2441030@student.uwtsd.ac.uk::76b8296f-25bb-4343-90c0-e70751421b5f" providerId="AD" clId="Web-{B75EA923-4027-3EDA-7F3D-905A11561BB7}" dt="2026-07-08T09:50:08.379" v="3" actId="20577"/>
          <ac:spMkLst>
            <pc:docMk/>
            <pc:sldMk cId="0" sldId="258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2:24.275" v="10" actId="20577"/>
        <pc:sldMkLst>
          <pc:docMk/>
          <pc:sldMk cId="0" sldId="259"/>
        </pc:sldMkLst>
        <pc:spChg chg="mod">
          <ac:chgData name="Nigget Saddiq (2441030)" userId="S::2441030@student.uwtsd.ac.uk::76b8296f-25bb-4343-90c0-e70751421b5f" providerId="AD" clId="Web-{B75EA923-4027-3EDA-7F3D-905A11561BB7}" dt="2026-07-08T09:52:24.275" v="10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2:31.728" v="11" actId="20577"/>
        <pc:sldMkLst>
          <pc:docMk/>
          <pc:sldMk cId="0" sldId="260"/>
        </pc:sldMkLst>
        <pc:spChg chg="mod">
          <ac:chgData name="Nigget Saddiq (2441030)" userId="S::2441030@student.uwtsd.ac.uk::76b8296f-25bb-4343-90c0-e70751421b5f" providerId="AD" clId="Web-{B75EA923-4027-3EDA-7F3D-905A11561BB7}" dt="2026-07-08T09:52:31.728" v="11" actId="20577"/>
          <ac:spMkLst>
            <pc:docMk/>
            <pc:sldMk cId="0" sldId="260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5:55.282" v="22" actId="20577"/>
        <pc:sldMkLst>
          <pc:docMk/>
          <pc:sldMk cId="0" sldId="262"/>
        </pc:sldMkLst>
        <pc:spChg chg="mod">
          <ac:chgData name="Nigget Saddiq (2441030)" userId="S::2441030@student.uwtsd.ac.uk::76b8296f-25bb-4343-90c0-e70751421b5f" providerId="AD" clId="Web-{B75EA923-4027-3EDA-7F3D-905A11561BB7}" dt="2026-07-08T09:55:55.282" v="22" actId="20577"/>
          <ac:spMkLst>
            <pc:docMk/>
            <pc:sldMk cId="0" sldId="262"/>
            <ac:spMk id="2" creationId="{00000000-0000-0000-0000-000000000000}"/>
          </ac:spMkLst>
        </pc:spChg>
        <pc:spChg chg="mod">
          <ac:chgData name="Nigget Saddiq (2441030)" userId="S::2441030@student.uwtsd.ac.uk::76b8296f-25bb-4343-90c0-e70751421b5f" providerId="AD" clId="Web-{B75EA923-4027-3EDA-7F3D-905A11561BB7}" dt="2026-07-08T09:52:50.869" v="13" actId="20577"/>
          <ac:spMkLst>
            <pc:docMk/>
            <pc:sldMk cId="0" sldId="262"/>
            <ac:spMk id="5" creationId="{00000000-0000-0000-0000-000000000000}"/>
          </ac:spMkLst>
        </pc:spChg>
        <pc:spChg chg="mod">
          <ac:chgData name="Nigget Saddiq (2441030)" userId="S::2441030@student.uwtsd.ac.uk::76b8296f-25bb-4343-90c0-e70751421b5f" providerId="AD" clId="Web-{B75EA923-4027-3EDA-7F3D-905A11561BB7}" dt="2026-07-08T09:55:44.110" v="21" actId="1076"/>
          <ac:spMkLst>
            <pc:docMk/>
            <pc:sldMk cId="0" sldId="262"/>
            <ac:spMk id="13" creationId="{00000000-0000-0000-0000-000000000000}"/>
          </ac:spMkLst>
        </pc:spChg>
        <pc:grpChg chg="mod">
          <ac:chgData name="Nigget Saddiq (2441030)" userId="S::2441030@student.uwtsd.ac.uk::76b8296f-25bb-4343-90c0-e70751421b5f" providerId="AD" clId="Web-{B75EA923-4027-3EDA-7F3D-905A11561BB7}" dt="2026-07-08T09:54:15.513" v="14" actId="1076"/>
          <ac:grpSpMkLst>
            <pc:docMk/>
            <pc:sldMk cId="0" sldId="262"/>
            <ac:grpSpMk id="10" creationId="{00000000-0000-0000-0000-000000000000}"/>
          </ac:grpSpMkLst>
        </pc:grpChg>
      </pc:sldChg>
      <pc:sldChg chg="modSp">
        <pc:chgData name="Nigget Saddiq (2441030)" userId="S::2441030@student.uwtsd.ac.uk::76b8296f-25bb-4343-90c0-e70751421b5f" providerId="AD" clId="Web-{B75EA923-4027-3EDA-7F3D-905A11561BB7}" dt="2026-07-08T09:56:06.033" v="24" actId="20577"/>
        <pc:sldMkLst>
          <pc:docMk/>
          <pc:sldMk cId="0" sldId="263"/>
        </pc:sldMkLst>
        <pc:spChg chg="mod">
          <ac:chgData name="Nigget Saddiq (2441030)" userId="S::2441030@student.uwtsd.ac.uk::76b8296f-25bb-4343-90c0-e70751421b5f" providerId="AD" clId="Web-{B75EA923-4027-3EDA-7F3D-905A11561BB7}" dt="2026-07-08T09:56:06.033" v="24" actId="20577"/>
          <ac:spMkLst>
            <pc:docMk/>
            <pc:sldMk cId="0" sldId="263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6:19.939" v="26" actId="20577"/>
        <pc:sldMkLst>
          <pc:docMk/>
          <pc:sldMk cId="0" sldId="265"/>
        </pc:sldMkLst>
        <pc:spChg chg="mod">
          <ac:chgData name="Nigget Saddiq (2441030)" userId="S::2441030@student.uwtsd.ac.uk::76b8296f-25bb-4343-90c0-e70751421b5f" providerId="AD" clId="Web-{B75EA923-4027-3EDA-7F3D-905A11561BB7}" dt="2026-07-08T09:56:19.939" v="26" actId="20577"/>
          <ac:spMkLst>
            <pc:docMk/>
            <pc:sldMk cId="0" sldId="265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7:00.003" v="30"/>
        <pc:sldMkLst>
          <pc:docMk/>
          <pc:sldMk cId="0" sldId="266"/>
        </pc:sldMkLst>
        <pc:spChg chg="mod">
          <ac:chgData name="Nigget Saddiq (2441030)" userId="S::2441030@student.uwtsd.ac.uk::76b8296f-25bb-4343-90c0-e70751421b5f" providerId="AD" clId="Web-{B75EA923-4027-3EDA-7F3D-905A11561BB7}" dt="2026-07-08T09:57:00.003" v="30"/>
          <ac:spMkLst>
            <pc:docMk/>
            <pc:sldMk cId="0" sldId="266"/>
            <ac:spMk id="3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7:44.411" v="35" actId="20577"/>
        <pc:sldMkLst>
          <pc:docMk/>
          <pc:sldMk cId="0" sldId="267"/>
        </pc:sldMkLst>
        <pc:spChg chg="mod">
          <ac:chgData name="Nigget Saddiq (2441030)" userId="S::2441030@student.uwtsd.ac.uk::76b8296f-25bb-4343-90c0-e70751421b5f" providerId="AD" clId="Web-{B75EA923-4027-3EDA-7F3D-905A11561BB7}" dt="2026-07-08T09:57:44.411" v="35" actId="20577"/>
          <ac:spMkLst>
            <pc:docMk/>
            <pc:sldMk cId="0" sldId="267"/>
            <ac:spMk id="2" creationId="{00000000-0000-0000-0000-000000000000}"/>
          </ac:spMkLst>
        </pc:spChg>
      </pc:sldChg>
      <pc:sldChg chg="modSp">
        <pc:chgData name="Nigget Saddiq (2441030)" userId="S::2441030@student.uwtsd.ac.uk::76b8296f-25bb-4343-90c0-e70751421b5f" providerId="AD" clId="Web-{B75EA923-4027-3EDA-7F3D-905A11561BB7}" dt="2026-07-08T09:58:44.397" v="43" actId="14100"/>
        <pc:sldMkLst>
          <pc:docMk/>
          <pc:sldMk cId="0" sldId="268"/>
        </pc:sldMkLst>
        <pc:spChg chg="mod">
          <ac:chgData name="Nigget Saddiq (2441030)" userId="S::2441030@student.uwtsd.ac.uk::76b8296f-25bb-4343-90c0-e70751421b5f" providerId="AD" clId="Web-{B75EA923-4027-3EDA-7F3D-905A11561BB7}" dt="2026-07-08T09:58:21.678" v="39" actId="20577"/>
          <ac:spMkLst>
            <pc:docMk/>
            <pc:sldMk cId="0" sldId="268"/>
            <ac:spMk id="3" creationId="{00000000-0000-0000-0000-000000000000}"/>
          </ac:spMkLst>
        </pc:spChg>
        <pc:picChg chg="mod">
          <ac:chgData name="Nigget Saddiq (2441030)" userId="S::2441030@student.uwtsd.ac.uk::76b8296f-25bb-4343-90c0-e70751421b5f" providerId="AD" clId="Web-{B75EA923-4027-3EDA-7F3D-905A11561BB7}" dt="2026-07-08T09:58:44.397" v="43" actId="14100"/>
          <ac:picMkLst>
            <pc:docMk/>
            <pc:sldMk cId="0" sldId="268"/>
            <ac:picMk id="2" creationId="{00000000-0000-0000-0000-000000000000}"/>
          </ac:picMkLst>
        </pc:picChg>
      </pc:sldChg>
      <pc:sldChg chg="modSp">
        <pc:chgData name="Nigget Saddiq (2441030)" userId="S::2441030@student.uwtsd.ac.uk::76b8296f-25bb-4343-90c0-e70751421b5f" providerId="AD" clId="Web-{B75EA923-4027-3EDA-7F3D-905A11561BB7}" dt="2026-07-08T09:58:32.553" v="42" actId="20577"/>
        <pc:sldMkLst>
          <pc:docMk/>
          <pc:sldMk cId="0" sldId="269"/>
        </pc:sldMkLst>
        <pc:spChg chg="mod">
          <ac:chgData name="Nigget Saddiq (2441030)" userId="S::2441030@student.uwtsd.ac.uk::76b8296f-25bb-4343-90c0-e70751421b5f" providerId="AD" clId="Web-{B75EA923-4027-3EDA-7F3D-905A11561BB7}" dt="2026-07-08T09:58:32.553" v="42" actId="20577"/>
          <ac:spMkLst>
            <pc:docMk/>
            <pc:sldMk cId="0" sldId="269"/>
            <ac:spMk id="2" creationId="{00000000-0000-0000-0000-000000000000}"/>
          </ac:spMkLst>
        </pc:spChg>
      </pc:sldChg>
    </pc:docChg>
  </pc:docChgLst>
  <pc:docChgLst>
    <pc:chgData name="Nigget Saddiq (2441030)" userId="76b8296f-25bb-4343-90c0-e70751421b5f" providerId="ADAL" clId="{D98ADCD9-2311-4427-8692-C65FA82BDF0B}"/>
    <pc:docChg chg="modSld">
      <pc:chgData name="Nigget Saddiq (2441030)" userId="76b8296f-25bb-4343-90c0-e70751421b5f" providerId="ADAL" clId="{D98ADCD9-2311-4427-8692-C65FA82BDF0B}" dt="2026-07-08T19:09:14.298" v="81"/>
      <pc:docMkLst>
        <pc:docMk/>
      </pc:docMkLst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56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56"/>
            <ac:picMk id="7" creationId="{4550A980-EEB1-CF79-369D-22722932F123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57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57"/>
            <ac:picMk id="12" creationId="{F671B85F-D46D-7822-D792-5BA61E125DDC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58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58"/>
            <ac:picMk id="10" creationId="{FD9B9B2D-CDE1-33A8-5339-0A4C81450ECE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59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59"/>
            <ac:picMk id="13" creationId="{562F895B-AA58-F47B-14A9-A2BC47A666B2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0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0"/>
            <ac:picMk id="16" creationId="{715CF422-8E1F-36A8-83DE-30F7E7292596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1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1"/>
            <ac:picMk id="19" creationId="{2E60D4D5-6D44-4B0F-1588-544E4F3047A0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2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2"/>
            <ac:picMk id="25" creationId="{DB5C68C7-A66C-C057-8E56-994D97980D61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3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3"/>
            <ac:picMk id="12" creationId="{04C97807-915F-533D-5704-B2A4AD4702E1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4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4"/>
            <ac:picMk id="14" creationId="{EE14B7FC-9B2E-B97F-9458-F8D29CDF81D2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5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5"/>
            <ac:picMk id="34" creationId="{F772B819-01EE-A1E9-1D0C-D343972B3245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6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6"/>
            <ac:picMk id="17" creationId="{376E0ECC-B5E8-BBE1-CC68-A3BF502DE0FE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7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7"/>
            <ac:picMk id="12" creationId="{0E0FD1A2-2E60-FFA0-81BB-2AF37A3BCD4D}"/>
          </ac:picMkLst>
        </pc:picChg>
      </pc:sldChg>
      <pc:sldChg chg="addSp modSp">
        <pc:chgData name="Nigget Saddiq (2441030)" userId="76b8296f-25bb-4343-90c0-e70751421b5f" providerId="ADAL" clId="{D98ADCD9-2311-4427-8692-C65FA82BDF0B}" dt="2026-07-08T18:45:11.414" v="0"/>
        <pc:sldMkLst>
          <pc:docMk/>
          <pc:sldMk cId="0" sldId="268"/>
        </pc:sldMkLst>
        <pc:picChg chg="add mod">
          <ac:chgData name="Nigget Saddiq (2441030)" userId="76b8296f-25bb-4343-90c0-e70751421b5f" providerId="ADAL" clId="{D98ADCD9-2311-4427-8692-C65FA82BDF0B}" dt="2026-07-08T18:45:11.414" v="0"/>
          <ac:picMkLst>
            <pc:docMk/>
            <pc:sldMk cId="0" sldId="268"/>
            <ac:picMk id="14" creationId="{31177726-48A6-8BCB-E601-1CB003A38275}"/>
          </ac:picMkLst>
        </pc:picChg>
      </pc:sldChg>
      <pc:sldChg chg="addSp delSp modSp mod modTransition modAnim">
        <pc:chgData name="Nigget Saddiq (2441030)" userId="76b8296f-25bb-4343-90c0-e70751421b5f" providerId="ADAL" clId="{D98ADCD9-2311-4427-8692-C65FA82BDF0B}" dt="2026-07-08T19:09:14.298" v="81"/>
        <pc:sldMkLst>
          <pc:docMk/>
          <pc:sldMk cId="0" sldId="269"/>
        </pc:sldMkLst>
        <pc:picChg chg="add del mod">
          <ac:chgData name="Nigget Saddiq (2441030)" userId="76b8296f-25bb-4343-90c0-e70751421b5f" providerId="ADAL" clId="{D98ADCD9-2311-4427-8692-C65FA82BDF0B}" dt="2026-07-08T19:02:50.705" v="68"/>
          <ac:picMkLst>
            <pc:docMk/>
            <pc:sldMk cId="0" sldId="269"/>
            <ac:picMk id="12" creationId="{4C3F0BAC-9EEC-E03A-22E5-7B59463B4AA5}"/>
          </ac:picMkLst>
        </pc:picChg>
        <pc:picChg chg="add del mod ord">
          <ac:chgData name="Nigget Saddiq (2441030)" userId="76b8296f-25bb-4343-90c0-e70751421b5f" providerId="ADAL" clId="{D98ADCD9-2311-4427-8692-C65FA82BDF0B}" dt="2026-07-08T19:03:11.346" v="69"/>
          <ac:picMkLst>
            <pc:docMk/>
            <pc:sldMk cId="0" sldId="269"/>
            <ac:picMk id="24" creationId="{96AD12A3-7798-924D-D4A2-C712B121D403}"/>
          </ac:picMkLst>
        </pc:picChg>
        <pc:picChg chg="add del mod">
          <ac:chgData name="Nigget Saddiq (2441030)" userId="76b8296f-25bb-4343-90c0-e70751421b5f" providerId="ADAL" clId="{D98ADCD9-2311-4427-8692-C65FA82BDF0B}" dt="2026-07-08T19:03:40.767" v="71"/>
          <ac:picMkLst>
            <pc:docMk/>
            <pc:sldMk cId="0" sldId="269"/>
            <ac:picMk id="25" creationId="{1298FC6D-BA2A-A701-AB13-9D58DBD1151A}"/>
          </ac:picMkLst>
        </pc:picChg>
        <pc:picChg chg="add del mod ord">
          <ac:chgData name="Nigget Saddiq (2441030)" userId="76b8296f-25bb-4343-90c0-e70751421b5f" providerId="ADAL" clId="{D98ADCD9-2311-4427-8692-C65FA82BDF0B}" dt="2026-07-08T19:04:48.763" v="72"/>
          <ac:picMkLst>
            <pc:docMk/>
            <pc:sldMk cId="0" sldId="269"/>
            <ac:picMk id="27" creationId="{202490D4-857F-9B10-1B88-522A48CEEB8A}"/>
          </ac:picMkLst>
        </pc:picChg>
        <pc:picChg chg="add del mod">
          <ac:chgData name="Nigget Saddiq (2441030)" userId="76b8296f-25bb-4343-90c0-e70751421b5f" providerId="ADAL" clId="{D98ADCD9-2311-4427-8692-C65FA82BDF0B}" dt="2026-07-08T19:04:53.640" v="74"/>
          <ac:picMkLst>
            <pc:docMk/>
            <pc:sldMk cId="0" sldId="269"/>
            <ac:picMk id="28" creationId="{3A89A1B7-D68A-44FC-7998-69F85B87348F}"/>
          </ac:picMkLst>
        </pc:picChg>
        <pc:picChg chg="add del mod ord">
          <ac:chgData name="Nigget Saddiq (2441030)" userId="76b8296f-25bb-4343-90c0-e70751421b5f" providerId="ADAL" clId="{D98ADCD9-2311-4427-8692-C65FA82BDF0B}" dt="2026-07-08T19:05:01.231" v="75"/>
          <ac:picMkLst>
            <pc:docMk/>
            <pc:sldMk cId="0" sldId="269"/>
            <ac:picMk id="31" creationId="{42B62F0C-3B61-9E2E-7F22-5C554B5FE25D}"/>
          </ac:picMkLst>
        </pc:picChg>
        <pc:picChg chg="add del mod">
          <ac:chgData name="Nigget Saddiq (2441030)" userId="76b8296f-25bb-4343-90c0-e70751421b5f" providerId="ADAL" clId="{D98ADCD9-2311-4427-8692-C65FA82BDF0B}" dt="2026-07-08T19:05:18.264" v="77"/>
          <ac:picMkLst>
            <pc:docMk/>
            <pc:sldMk cId="0" sldId="269"/>
            <ac:picMk id="32" creationId="{118B45B1-ABF3-A074-FCD4-33858D239F49}"/>
          </ac:picMkLst>
        </pc:picChg>
        <pc:picChg chg="add del mod ord">
          <ac:chgData name="Nigget Saddiq (2441030)" userId="76b8296f-25bb-4343-90c0-e70751421b5f" providerId="ADAL" clId="{D98ADCD9-2311-4427-8692-C65FA82BDF0B}" dt="2026-07-08T19:06:59.763" v="78"/>
          <ac:picMkLst>
            <pc:docMk/>
            <pc:sldMk cId="0" sldId="269"/>
            <ac:picMk id="35" creationId="{5EA0C456-9A2A-4DF0-CEFF-6867287152F5}"/>
          </ac:picMkLst>
        </pc:picChg>
        <pc:picChg chg="add del mod">
          <ac:chgData name="Nigget Saddiq (2441030)" userId="76b8296f-25bb-4343-90c0-e70751421b5f" providerId="ADAL" clId="{D98ADCD9-2311-4427-8692-C65FA82BDF0B}" dt="2026-07-08T19:07:23.176" v="80"/>
          <ac:picMkLst>
            <pc:docMk/>
            <pc:sldMk cId="0" sldId="269"/>
            <ac:picMk id="36" creationId="{DD680DBD-F509-9D19-040B-59559227C318}"/>
          </ac:picMkLst>
        </pc:picChg>
        <pc:picChg chg="add del mod ord">
          <ac:chgData name="Nigget Saddiq (2441030)" userId="76b8296f-25bb-4343-90c0-e70751421b5f" providerId="ADAL" clId="{D98ADCD9-2311-4427-8692-C65FA82BDF0B}" dt="2026-07-08T19:09:14.298" v="81"/>
          <ac:picMkLst>
            <pc:docMk/>
            <pc:sldMk cId="0" sldId="269"/>
            <ac:picMk id="40" creationId="{8B3A5B9D-4D77-0716-5286-96A7F772A7A1}"/>
          </ac:picMkLst>
        </pc:picChg>
        <pc:picChg chg="add mod">
          <ac:chgData name="Nigget Saddiq (2441030)" userId="76b8296f-25bb-4343-90c0-e70751421b5f" providerId="ADAL" clId="{D98ADCD9-2311-4427-8692-C65FA82BDF0B}" dt="2026-07-08T19:09:14.298" v="81"/>
          <ac:picMkLst>
            <pc:docMk/>
            <pc:sldMk cId="0" sldId="269"/>
            <ac:picMk id="41" creationId="{C2059128-8692-A15B-E876-F2CD1C346E38}"/>
          </ac:picMkLst>
        </pc:picChg>
      </pc:sldChg>
      <pc:sldChg chg="modSp mod">
        <pc:chgData name="Nigget Saddiq (2441030)" userId="76b8296f-25bb-4343-90c0-e70751421b5f" providerId="ADAL" clId="{D98ADCD9-2311-4427-8692-C65FA82BDF0B}" dt="2026-07-08T18:58:04.482" v="66" actId="20577"/>
        <pc:sldMkLst>
          <pc:docMk/>
          <pc:sldMk cId="0" sldId="270"/>
        </pc:sldMkLst>
        <pc:spChg chg="mod">
          <ac:chgData name="Nigget Saddiq (2441030)" userId="76b8296f-25bb-4343-90c0-e70751421b5f" providerId="ADAL" clId="{D98ADCD9-2311-4427-8692-C65FA82BDF0B}" dt="2026-07-08T18:57:51.875" v="58" actId="20577"/>
          <ac:spMkLst>
            <pc:docMk/>
            <pc:sldMk cId="0" sldId="270"/>
            <ac:spMk id="4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6:31.367" v="7" actId="20577"/>
          <ac:spMkLst>
            <pc:docMk/>
            <pc:sldMk cId="0" sldId="270"/>
            <ac:spMk id="6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7:55.011" v="60" actId="20577"/>
          <ac:spMkLst>
            <pc:docMk/>
            <pc:sldMk cId="0" sldId="270"/>
            <ac:spMk id="8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7:37.809" v="50" actId="20577"/>
          <ac:spMkLst>
            <pc:docMk/>
            <pc:sldMk cId="0" sldId="270"/>
            <ac:spMk id="10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7:58.351" v="62" actId="20577"/>
          <ac:spMkLst>
            <pc:docMk/>
            <pc:sldMk cId="0" sldId="270"/>
            <ac:spMk id="12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7:41.243" v="52" actId="20577"/>
          <ac:spMkLst>
            <pc:docMk/>
            <pc:sldMk cId="0" sldId="270"/>
            <ac:spMk id="14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8:01.440" v="64" actId="20577"/>
          <ac:spMkLst>
            <pc:docMk/>
            <pc:sldMk cId="0" sldId="270"/>
            <ac:spMk id="16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7:44.395" v="54" actId="20577"/>
          <ac:spMkLst>
            <pc:docMk/>
            <pc:sldMk cId="0" sldId="270"/>
            <ac:spMk id="18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8:04.482" v="66" actId="20577"/>
          <ac:spMkLst>
            <pc:docMk/>
            <pc:sldMk cId="0" sldId="270"/>
            <ac:spMk id="20" creationId="{00000000-0000-0000-0000-000000000000}"/>
          </ac:spMkLst>
        </pc:spChg>
        <pc:spChg chg="mod">
          <ac:chgData name="Nigget Saddiq (2441030)" userId="76b8296f-25bb-4343-90c0-e70751421b5f" providerId="ADAL" clId="{D98ADCD9-2311-4427-8692-C65FA82BDF0B}" dt="2026-07-08T18:57:47.766" v="56" actId="20577"/>
          <ac:spMkLst>
            <pc:docMk/>
            <pc:sldMk cId="0" sldId="270"/>
            <ac:spMk id="22" creationId="{00000000-0000-0000-0000-000000000000}"/>
          </ac:spMkLst>
        </pc:spChg>
      </pc:sldChg>
    </pc:docChg>
  </pc:docChgLst>
  <pc:docChgLst>
    <pc:chgData name="Nigget Saddiq (2441030)" userId="S::2441030@student.uwtsd.ac.uk::76b8296f-25bb-4343-90c0-e70751421b5f" providerId="AD" clId="Web-{17930590-A715-37D2-3E40-8661D5E8C8B3}"/>
    <pc:docChg chg="modSld">
      <pc:chgData name="Nigget Saddiq (2441030)" userId="S::2441030@student.uwtsd.ac.uk::76b8296f-25bb-4343-90c0-e70751421b5f" providerId="AD" clId="Web-{17930590-A715-37D2-3E40-8661D5E8C8B3}" dt="2026-07-03T08:44:06.243" v="3" actId="20577"/>
      <pc:docMkLst>
        <pc:docMk/>
      </pc:docMkLst>
      <pc:sldChg chg="modSp">
        <pc:chgData name="Nigget Saddiq (2441030)" userId="S::2441030@student.uwtsd.ac.uk::76b8296f-25bb-4343-90c0-e70751421b5f" providerId="AD" clId="Web-{17930590-A715-37D2-3E40-8661D5E8C8B3}" dt="2026-07-03T08:44:06.243" v="3" actId="20577"/>
        <pc:sldMkLst>
          <pc:docMk/>
          <pc:sldMk cId="0" sldId="257"/>
        </pc:sldMkLst>
        <pc:spChg chg="mod">
          <ac:chgData name="Nigget Saddiq (2441030)" userId="S::2441030@student.uwtsd.ac.uk::76b8296f-25bb-4343-90c0-e70751421b5f" providerId="AD" clId="Web-{17930590-A715-37D2-3E40-8661D5E8C8B3}" dt="2026-07-03T08:44:06.243" v="3" actId="20577"/>
          <ac:spMkLst>
            <pc:docMk/>
            <pc:sldMk cId="0" sldId="257"/>
            <ac:spMk id="8" creationId="{00000000-0000-0000-0000-000000000000}"/>
          </ac:spMkLst>
        </pc:spChg>
      </pc:sldChg>
    </pc:docChg>
  </pc:docChgLst>
  <pc:docChgLst>
    <pc:chgData name="Nigget Saddiq (2441030)" userId="S::2441030@student.uwtsd.ac.uk::76b8296f-25bb-4343-90c0-e70751421b5f" providerId="AD" clId="Web-{1DAA42AC-33E3-F450-82D6-92893314E66D}"/>
    <pc:docChg chg="modSld">
      <pc:chgData name="Nigget Saddiq (2441030)" userId="S::2441030@student.uwtsd.ac.uk::76b8296f-25bb-4343-90c0-e70751421b5f" providerId="AD" clId="Web-{1DAA42AC-33E3-F450-82D6-92893314E66D}" dt="2026-07-08T15:09:54.732" v="58" actId="14100"/>
      <pc:docMkLst>
        <pc:docMk/>
      </pc:docMkLst>
      <pc:sldChg chg="addSp delSp modSp">
        <pc:chgData name="Nigget Saddiq (2441030)" userId="S::2441030@student.uwtsd.ac.uk::76b8296f-25bb-4343-90c0-e70751421b5f" providerId="AD" clId="Web-{1DAA42AC-33E3-F450-82D6-92893314E66D}" dt="2026-07-08T15:01:17.725" v="14" actId="14100"/>
        <pc:sldMkLst>
          <pc:docMk/>
          <pc:sldMk cId="0" sldId="257"/>
        </pc:sldMkLst>
        <pc:spChg chg="mod">
          <ac:chgData name="Nigget Saddiq (2441030)" userId="S::2441030@student.uwtsd.ac.uk::76b8296f-25bb-4343-90c0-e70751421b5f" providerId="AD" clId="Web-{1DAA42AC-33E3-F450-82D6-92893314E66D}" dt="2026-07-08T14:59:37.030" v="0" actId="20577"/>
          <ac:spMkLst>
            <pc:docMk/>
            <pc:sldMk cId="0" sldId="257"/>
            <ac:spMk id="8" creationId="{00000000-0000-0000-0000-000000000000}"/>
          </ac:spMkLst>
        </pc:spChg>
        <pc:spChg chg="add mod">
          <ac:chgData name="Nigget Saddiq (2441030)" userId="S::2441030@student.uwtsd.ac.uk::76b8296f-25bb-4343-90c0-e70751421b5f" providerId="AD" clId="Web-{1DAA42AC-33E3-F450-82D6-92893314E66D}" dt="2026-07-08T15:01:17.725" v="14" actId="14100"/>
          <ac:spMkLst>
            <pc:docMk/>
            <pc:sldMk cId="0" sldId="257"/>
            <ac:spMk id="10" creationId="{57D90C15-43CD-FF83-F3E0-C129F7A1CBC9}"/>
          </ac:spMkLst>
        </pc:spChg>
        <pc:picChg chg="del">
          <ac:chgData name="Nigget Saddiq (2441030)" userId="S::2441030@student.uwtsd.ac.uk::76b8296f-25bb-4343-90c0-e70751421b5f" providerId="AD" clId="Web-{1DAA42AC-33E3-F450-82D6-92893314E66D}" dt="2026-07-08T15:00:29.550" v="5"/>
          <ac:picMkLst>
            <pc:docMk/>
            <pc:sldMk cId="0" sldId="257"/>
            <ac:picMk id="2" creationId="{00000000-0000-0000-0000-000000000000}"/>
          </ac:picMkLst>
        </pc:picChg>
        <pc:picChg chg="add mod">
          <ac:chgData name="Nigget Saddiq (2441030)" userId="S::2441030@student.uwtsd.ac.uk::76b8296f-25bb-4343-90c0-e70751421b5f" providerId="AD" clId="Web-{1DAA42AC-33E3-F450-82D6-92893314E66D}" dt="2026-07-08T15:00:53.239" v="10" actId="14100"/>
          <ac:picMkLst>
            <pc:docMk/>
            <pc:sldMk cId="0" sldId="257"/>
            <ac:picMk id="9" creationId="{5E58A7CA-66B5-3EF1-D253-2F4001DBE261}"/>
          </ac:picMkLst>
        </pc:picChg>
      </pc:sldChg>
      <pc:sldChg chg="addSp delSp modSp">
        <pc:chgData name="Nigget Saddiq (2441030)" userId="S::2441030@student.uwtsd.ac.uk::76b8296f-25bb-4343-90c0-e70751421b5f" providerId="AD" clId="Web-{1DAA42AC-33E3-F450-82D6-92893314E66D}" dt="2026-07-08T15:03:23.500" v="28" actId="14100"/>
        <pc:sldMkLst>
          <pc:docMk/>
          <pc:sldMk cId="0" sldId="259"/>
        </pc:sldMkLst>
        <pc:spChg chg="add mod">
          <ac:chgData name="Nigget Saddiq (2441030)" userId="S::2441030@student.uwtsd.ac.uk::76b8296f-25bb-4343-90c0-e70751421b5f" providerId="AD" clId="Web-{1DAA42AC-33E3-F450-82D6-92893314E66D}" dt="2026-07-08T15:03:23.500" v="28" actId="14100"/>
          <ac:spMkLst>
            <pc:docMk/>
            <pc:sldMk cId="0" sldId="259"/>
            <ac:spMk id="12" creationId="{A42CEFC0-D567-EC8B-3C09-45EC63F30C04}"/>
          </ac:spMkLst>
        </pc:spChg>
        <pc:picChg chg="del">
          <ac:chgData name="Nigget Saddiq (2441030)" userId="S::2441030@student.uwtsd.ac.uk::76b8296f-25bb-4343-90c0-e70751421b5f" providerId="AD" clId="Web-{1DAA42AC-33E3-F450-82D6-92893314E66D}" dt="2026-07-08T15:02:29.496" v="20"/>
          <ac:picMkLst>
            <pc:docMk/>
            <pc:sldMk cId="0" sldId="259"/>
            <ac:picMk id="2" creationId="{00000000-0000-0000-0000-000000000000}"/>
          </ac:picMkLst>
        </pc:picChg>
        <pc:picChg chg="add mod">
          <ac:chgData name="Nigget Saddiq (2441030)" userId="S::2441030@student.uwtsd.ac.uk::76b8296f-25bb-4343-90c0-e70751421b5f" providerId="AD" clId="Web-{1DAA42AC-33E3-F450-82D6-92893314E66D}" dt="2026-07-08T15:02:39.372" v="23" actId="1076"/>
          <ac:picMkLst>
            <pc:docMk/>
            <pc:sldMk cId="0" sldId="259"/>
            <ac:picMk id="11" creationId="{351CA36F-6949-228A-8810-FEA3338148CB}"/>
          </ac:picMkLst>
        </pc:picChg>
      </pc:sldChg>
      <pc:sldChg chg="addSp delSp modSp">
        <pc:chgData name="Nigget Saddiq (2441030)" userId="S::2441030@student.uwtsd.ac.uk::76b8296f-25bb-4343-90c0-e70751421b5f" providerId="AD" clId="Web-{1DAA42AC-33E3-F450-82D6-92893314E66D}" dt="2026-07-08T15:09:54.732" v="58" actId="14100"/>
        <pc:sldMkLst>
          <pc:docMk/>
          <pc:sldMk cId="0" sldId="261"/>
        </pc:sldMkLst>
        <pc:spChg chg="add mod">
          <ac:chgData name="Nigget Saddiq (2441030)" userId="S::2441030@student.uwtsd.ac.uk::76b8296f-25bb-4343-90c0-e70751421b5f" providerId="AD" clId="Web-{1DAA42AC-33E3-F450-82D6-92893314E66D}" dt="2026-07-08T15:09:54.732" v="58" actId="14100"/>
          <ac:spMkLst>
            <pc:docMk/>
            <pc:sldMk cId="0" sldId="261"/>
            <ac:spMk id="18" creationId="{761F1978-6567-6BE5-7851-73C115A123EC}"/>
          </ac:spMkLst>
        </pc:spChg>
        <pc:picChg chg="mod">
          <ac:chgData name="Nigget Saddiq (2441030)" userId="S::2441030@student.uwtsd.ac.uk::76b8296f-25bb-4343-90c0-e70751421b5f" providerId="AD" clId="Web-{1DAA42AC-33E3-F450-82D6-92893314E66D}" dt="2026-07-08T15:08:55.915" v="51" actId="14100"/>
          <ac:picMkLst>
            <pc:docMk/>
            <pc:sldMk cId="0" sldId="261"/>
            <ac:picMk id="2" creationId="{00000000-0000-0000-0000-000000000000}"/>
          </ac:picMkLst>
        </pc:picChg>
        <pc:picChg chg="add del mod">
          <ac:chgData name="Nigget Saddiq (2441030)" userId="S::2441030@student.uwtsd.ac.uk::76b8296f-25bb-4343-90c0-e70751421b5f" providerId="AD" clId="Web-{1DAA42AC-33E3-F450-82D6-92893314E66D}" dt="2026-07-08T15:09:36.996" v="56"/>
          <ac:picMkLst>
            <pc:docMk/>
            <pc:sldMk cId="0" sldId="261"/>
            <ac:picMk id="17" creationId="{C66C3BED-A4A4-6310-439D-3A4982ED876E}"/>
          </ac:picMkLst>
        </pc:picChg>
      </pc:sldChg>
      <pc:sldChg chg="addSp delSp modSp">
        <pc:chgData name="Nigget Saddiq (2441030)" userId="S::2441030@student.uwtsd.ac.uk::76b8296f-25bb-4343-90c0-e70751421b5f" providerId="AD" clId="Web-{1DAA42AC-33E3-F450-82D6-92893314E66D}" dt="2026-07-08T15:06:52.781" v="42" actId="1076"/>
        <pc:sldMkLst>
          <pc:docMk/>
          <pc:sldMk cId="0" sldId="266"/>
        </pc:sldMkLst>
        <pc:spChg chg="add mod">
          <ac:chgData name="Nigget Saddiq (2441030)" userId="S::2441030@student.uwtsd.ac.uk::76b8296f-25bb-4343-90c0-e70751421b5f" providerId="AD" clId="Web-{1DAA42AC-33E3-F450-82D6-92893314E66D}" dt="2026-07-08T15:06:52.781" v="42" actId="1076"/>
          <ac:spMkLst>
            <pc:docMk/>
            <pc:sldMk cId="0" sldId="266"/>
            <ac:spMk id="19" creationId="{6C72FBC9-FBB7-EF62-09B1-462D6F31626A}"/>
          </ac:spMkLst>
        </pc:spChg>
        <pc:picChg chg="del">
          <ac:chgData name="Nigget Saddiq (2441030)" userId="S::2441030@student.uwtsd.ac.uk::76b8296f-25bb-4343-90c0-e70751421b5f" providerId="AD" clId="Web-{1DAA42AC-33E3-F450-82D6-92893314E66D}" dt="2026-07-08T15:06:24.232" v="36"/>
          <ac:picMkLst>
            <pc:docMk/>
            <pc:sldMk cId="0" sldId="266"/>
            <ac:picMk id="2" creationId="{00000000-0000-0000-0000-000000000000}"/>
          </ac:picMkLst>
        </pc:picChg>
        <pc:picChg chg="add del mod">
          <ac:chgData name="Nigget Saddiq (2441030)" userId="S::2441030@student.uwtsd.ac.uk::76b8296f-25bb-4343-90c0-e70751421b5f" providerId="AD" clId="Web-{1DAA42AC-33E3-F450-82D6-92893314E66D}" dt="2026-07-08T15:04:13.410" v="30"/>
          <ac:picMkLst>
            <pc:docMk/>
            <pc:sldMk cId="0" sldId="266"/>
            <ac:picMk id="17" creationId="{912A870C-64A5-356E-6978-18950EE98A1D}"/>
          </ac:picMkLst>
        </pc:picChg>
        <pc:picChg chg="add mod">
          <ac:chgData name="Nigget Saddiq (2441030)" userId="S::2441030@student.uwtsd.ac.uk::76b8296f-25bb-4343-90c0-e70751421b5f" providerId="AD" clId="Web-{1DAA42AC-33E3-F450-82D6-92893314E66D}" dt="2026-07-08T15:06:42.249" v="40" actId="14100"/>
          <ac:picMkLst>
            <pc:docMk/>
            <pc:sldMk cId="0" sldId="266"/>
            <ac:picMk id="18" creationId="{383802C1-4873-B9D0-D48D-7BADCDE7F238}"/>
          </ac:picMkLst>
        </pc:picChg>
        <pc:picChg chg="add del mod">
          <ac:chgData name="Nigget Saddiq (2441030)" userId="S::2441030@student.uwtsd.ac.uk::76b8296f-25bb-4343-90c0-e70751421b5f" providerId="AD" clId="Web-{1DAA42AC-33E3-F450-82D6-92893314E66D}" dt="2026-07-08T15:06:33.045" v="38"/>
          <ac:picMkLst>
            <pc:docMk/>
            <pc:sldMk cId="0" sldId="266"/>
            <ac:picMk id="21" creationId="{B9AF6E95-3263-5D51-6B0F-98967FD1FE56}"/>
          </ac:picMkLst>
        </pc:picChg>
      </pc:sldChg>
      <pc:sldChg chg="addSp delSp modSp">
        <pc:chgData name="Nigget Saddiq (2441030)" userId="S::2441030@student.uwtsd.ac.uk::76b8296f-25bb-4343-90c0-e70751421b5f" providerId="AD" clId="Web-{1DAA42AC-33E3-F450-82D6-92893314E66D}" dt="2026-07-08T15:07:48.098" v="50" actId="14100"/>
        <pc:sldMkLst>
          <pc:docMk/>
          <pc:sldMk cId="0" sldId="268"/>
        </pc:sldMkLst>
        <pc:spChg chg="add mod">
          <ac:chgData name="Nigget Saddiq (2441030)" userId="S::2441030@student.uwtsd.ac.uk::76b8296f-25bb-4343-90c0-e70751421b5f" providerId="AD" clId="Web-{1DAA42AC-33E3-F450-82D6-92893314E66D}" dt="2026-07-08T15:07:48.098" v="50" actId="14100"/>
          <ac:spMkLst>
            <pc:docMk/>
            <pc:sldMk cId="0" sldId="268"/>
            <ac:spMk id="13" creationId="{BA789371-EF0A-7D8A-5070-BE4334D09C6A}"/>
          </ac:spMkLst>
        </pc:spChg>
        <pc:picChg chg="add del mod">
          <ac:chgData name="Nigget Saddiq (2441030)" userId="S::2441030@student.uwtsd.ac.uk::76b8296f-25bb-4343-90c0-e70751421b5f" providerId="AD" clId="Web-{1DAA42AC-33E3-F450-82D6-92893314E66D}" dt="2026-07-08T15:07:29.252" v="47"/>
          <ac:picMkLst>
            <pc:docMk/>
            <pc:sldMk cId="0" sldId="268"/>
            <ac:picMk id="12" creationId="{67B721D7-5910-7056-89D3-BD9FBC94470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7ED18A-1337-4709-98BF-38D0CA4BA87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642938"/>
            <a:ext cx="3086100" cy="1736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2474913"/>
            <a:ext cx="7315200" cy="20256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E7554A-2D0D-4D1D-B879-E3F342DEA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381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E7554A-2D0D-4D1D-B879-E3F342DEA5F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23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rgbClr val="00674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1" i="0">
                <a:solidFill>
                  <a:srgbClr val="4A4949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rgbClr val="00674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050" b="1" i="0">
                <a:solidFill>
                  <a:srgbClr val="4A4949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rgbClr val="00674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7/8/2026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rgbClr val="00674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7/8/2026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E4F8F1">
              <a:alpha val="949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83419" y="359215"/>
            <a:ext cx="8177161" cy="6629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rgbClr val="00674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025671" y="1216145"/>
            <a:ext cx="4440555" cy="3409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1" i="0">
                <a:solidFill>
                  <a:srgbClr val="4A4949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openxmlformats.org/officeDocument/2006/relationships/hyperlink" Target="https://www.thebeertimes.com/5-mitos-sobre-nutricion-y-la-diabetes-aclarados-para-desarrollar-una-vida-plena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://researchoutreach.org/articles/timely-insulin-therapy-treat-type-2-diabetes/" TargetMode="Externa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rnav/350211514/" TargetMode="Externa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8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hyperlink" Target="https://www.frontiersin.org/journals/nutrition/articles/10.3389/fnut.2021.707371/full" TargetMode="External"/><Relationship Id="rId18" Type="http://schemas.openxmlformats.org/officeDocument/2006/relationships/image" Target="../media/image46.png"/><Relationship Id="rId3" Type="http://schemas.openxmlformats.org/officeDocument/2006/relationships/slideLayout" Target="../slideLayouts/slideLayout3.xml"/><Relationship Id="rId21" Type="http://schemas.openxmlformats.org/officeDocument/2006/relationships/hyperlink" Target="https://www.diabetes.org.uk/for-professionals/improving-care/resources/diabetes-self-management-education" TargetMode="External"/><Relationship Id="rId7" Type="http://schemas.openxmlformats.org/officeDocument/2006/relationships/hyperlink" Target="https://www.nice.org.uk/guidance/qs209" TargetMode="External"/><Relationship Id="rId12" Type="http://schemas.openxmlformats.org/officeDocument/2006/relationships/image" Target="../media/image43.png"/><Relationship Id="rId17" Type="http://schemas.openxmlformats.org/officeDocument/2006/relationships/hyperlink" Target="https://www.ncbi.nlm.nih.gov/books/NBK513253/" TargetMode="External"/><Relationship Id="rId2" Type="http://schemas.openxmlformats.org/officeDocument/2006/relationships/audio" Target="../media/media15.m4a"/><Relationship Id="rId16" Type="http://schemas.openxmlformats.org/officeDocument/2006/relationships/image" Target="../media/image45.png"/><Relationship Id="rId20" Type="http://schemas.openxmlformats.org/officeDocument/2006/relationships/image" Target="../media/image47.png"/><Relationship Id="rId1" Type="http://schemas.microsoft.com/office/2007/relationships/media" Target="../media/media15.m4a"/><Relationship Id="rId6" Type="http://schemas.openxmlformats.org/officeDocument/2006/relationships/image" Target="../media/image40.png"/><Relationship Id="rId11" Type="http://schemas.openxmlformats.org/officeDocument/2006/relationships/hyperlink" Target="https://www.nhs.uk/conditions/type-2-diabetes/treatment/" TargetMode="External"/><Relationship Id="rId24" Type="http://schemas.openxmlformats.org/officeDocument/2006/relationships/image" Target="../media/image2.png"/><Relationship Id="rId5" Type="http://schemas.openxmlformats.org/officeDocument/2006/relationships/hyperlink" Target="https://www.nice.org.uk/guidance/ng28" TargetMode="External"/><Relationship Id="rId15" Type="http://schemas.openxmlformats.org/officeDocument/2006/relationships/hyperlink" Target="https://www.ncbi.nlm.nih.gov/books/NBK597416/" TargetMode="External"/><Relationship Id="rId23" Type="http://schemas.openxmlformats.org/officeDocument/2006/relationships/hyperlink" Target="https://pmc.ncbi.nlm.nih.gov/articles/PMC11683709/" TargetMode="External"/><Relationship Id="rId10" Type="http://schemas.openxmlformats.org/officeDocument/2006/relationships/image" Target="../media/image42.png"/><Relationship Id="rId19" Type="http://schemas.openxmlformats.org/officeDocument/2006/relationships/hyperlink" Target="https://abcd.care/sites/default/files/site_uploads/JBDS_Guidelines_Current/JBDS_04_Self_Management_Guideline_with_QR_code_February_2023.pdf" TargetMode="External"/><Relationship Id="rId4" Type="http://schemas.openxmlformats.org/officeDocument/2006/relationships/image" Target="../media/image39.png"/><Relationship Id="rId9" Type="http://schemas.openxmlformats.org/officeDocument/2006/relationships/hyperlink" Target="https://www.england.nhs.uk/diabetes/treatment-care/" TargetMode="External"/><Relationship Id="rId14" Type="http://schemas.openxmlformats.org/officeDocument/2006/relationships/image" Target="../media/image44.png"/><Relationship Id="rId22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543550" y="0"/>
            <a:ext cx="3600450" cy="51435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83419" y="704524"/>
            <a:ext cx="4528185" cy="153289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wrap="square" lIns="0" tIns="8255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65"/>
              </a:spcBef>
            </a:pPr>
            <a:r>
              <a:rPr sz="2400" spc="-20" dirty="0"/>
              <a:t>Person-</a:t>
            </a:r>
            <a:r>
              <a:rPr sz="2400" dirty="0"/>
              <a:t>Centred</a:t>
            </a:r>
            <a:r>
              <a:rPr sz="2400" spc="-65" dirty="0"/>
              <a:t> </a:t>
            </a:r>
            <a:r>
              <a:rPr sz="2400" dirty="0"/>
              <a:t>Care</a:t>
            </a:r>
            <a:r>
              <a:rPr sz="2400" spc="-60" dirty="0"/>
              <a:t> </a:t>
            </a:r>
            <a:r>
              <a:rPr sz="2400" spc="-10" dirty="0"/>
              <a:t>Planning </a:t>
            </a:r>
            <a:r>
              <a:rPr sz="2400" dirty="0"/>
              <a:t>for</a:t>
            </a:r>
            <a:r>
              <a:rPr sz="2400" spc="-30" dirty="0"/>
              <a:t> </a:t>
            </a:r>
            <a:r>
              <a:rPr sz="2400" dirty="0"/>
              <a:t>Type</a:t>
            </a:r>
            <a:r>
              <a:rPr sz="2400" spc="-30" dirty="0"/>
              <a:t> </a:t>
            </a:r>
            <a:r>
              <a:rPr sz="2400" dirty="0"/>
              <a:t>2</a:t>
            </a:r>
            <a:r>
              <a:rPr sz="2400" spc="-30" dirty="0"/>
              <a:t> </a:t>
            </a:r>
            <a:r>
              <a:rPr sz="2400" dirty="0"/>
              <a:t>Diabetes</a:t>
            </a:r>
            <a:r>
              <a:rPr sz="2400" spc="-30" dirty="0"/>
              <a:t> </a:t>
            </a:r>
            <a:r>
              <a:rPr sz="2400" spc="-10" dirty="0"/>
              <a:t>Mellitus: </a:t>
            </a:r>
            <a:r>
              <a:rPr sz="2400" dirty="0"/>
              <a:t>Endocrine</a:t>
            </a:r>
            <a:r>
              <a:rPr sz="2400" spc="-75" dirty="0"/>
              <a:t> </a:t>
            </a:r>
            <a:r>
              <a:rPr sz="2400" dirty="0"/>
              <a:t>System</a:t>
            </a:r>
            <a:r>
              <a:rPr sz="2400" spc="-70" dirty="0"/>
              <a:t> </a:t>
            </a:r>
            <a:r>
              <a:rPr sz="2400" spc="-25" dirty="0"/>
              <a:t>and </a:t>
            </a:r>
            <a:r>
              <a:rPr sz="2400" spc="-10" dirty="0"/>
              <a:t>Cardiovascular</a:t>
            </a:r>
            <a:r>
              <a:rPr sz="2400" spc="-45" dirty="0"/>
              <a:t> </a:t>
            </a:r>
            <a:r>
              <a:rPr sz="2400" dirty="0"/>
              <a:t>Risk</a:t>
            </a:r>
            <a:r>
              <a:rPr sz="2400" spc="-40" dirty="0"/>
              <a:t> </a:t>
            </a:r>
            <a:r>
              <a:rPr sz="2400" spc="-10" dirty="0"/>
              <a:t>Reduction</a:t>
            </a:r>
            <a:endParaRPr sz="24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5B5A37-1CB0-9B3A-8F74-9812E9477922}"/>
              </a:ext>
            </a:extLst>
          </p:cNvPr>
          <p:cNvSpPr txBox="1"/>
          <p:nvPr/>
        </p:nvSpPr>
        <p:spPr>
          <a:xfrm>
            <a:off x="593061" y="2488532"/>
            <a:ext cx="466309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Module: BMHP5023-Component 2</a:t>
            </a:r>
            <a:endParaRPr lang="en-US" dirty="0"/>
          </a:p>
          <a:p>
            <a:pPr algn="l"/>
            <a:r>
              <a:rPr lang="en-US" dirty="0"/>
              <a:t>Name: </a:t>
            </a:r>
            <a:r>
              <a:rPr lang="en-US" dirty="0" err="1"/>
              <a:t>Nigget</a:t>
            </a:r>
            <a:r>
              <a:rPr lang="en-US" dirty="0"/>
              <a:t> Saddiq</a:t>
            </a:r>
          </a:p>
          <a:p>
            <a:pPr algn="l"/>
            <a:r>
              <a:rPr lang="en-US">
                <a:solidFill>
                  <a:srgbClr val="000000"/>
                </a:solidFill>
              </a:rPr>
              <a:t>Student ID Number :2441030</a:t>
            </a:r>
          </a:p>
          <a:p>
            <a:pPr algn="l"/>
            <a:r>
              <a:rPr lang="en-US">
                <a:solidFill>
                  <a:srgbClr val="000000"/>
                </a:solidFill>
              </a:rPr>
              <a:t>Lecturer: Gillian Weaver</a:t>
            </a:r>
            <a:endParaRPr lang="en-US" dirty="0">
              <a:solidFill>
                <a:srgbClr val="000000"/>
              </a:solidFill>
            </a:endParaRPr>
          </a:p>
          <a:p>
            <a:pPr algn="l"/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550A980-EEB1-CF79-369D-22722932F1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14"/>
    </mc:Choice>
    <mc:Fallback>
      <p:transition spd="slow" advTm="9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912412" y="374116"/>
            <a:ext cx="4086225" cy="7562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ts val="2930"/>
              </a:lnSpc>
              <a:spcBef>
                <a:spcPts val="90"/>
              </a:spcBef>
            </a:pPr>
            <a:r>
              <a:rPr sz="2350" dirty="0"/>
              <a:t>Introduction</a:t>
            </a:r>
            <a:r>
              <a:rPr sz="2350" spc="-70" dirty="0"/>
              <a:t> </a:t>
            </a:r>
            <a:r>
              <a:rPr sz="2350" dirty="0"/>
              <a:t>and</a:t>
            </a:r>
            <a:r>
              <a:rPr sz="2350" spc="-65" dirty="0"/>
              <a:t> </a:t>
            </a:r>
            <a:r>
              <a:rPr sz="2350" dirty="0"/>
              <a:t>Aims</a:t>
            </a:r>
            <a:r>
              <a:rPr sz="2350" spc="-65" dirty="0"/>
              <a:t> </a:t>
            </a:r>
            <a:r>
              <a:rPr sz="2350" dirty="0"/>
              <a:t>of</a:t>
            </a:r>
            <a:r>
              <a:rPr sz="2350" spc="-65" dirty="0"/>
              <a:t> </a:t>
            </a:r>
            <a:r>
              <a:rPr sz="2350" spc="-25" dirty="0"/>
              <a:t>the </a:t>
            </a:r>
            <a:r>
              <a:rPr sz="2350" spc="-10" dirty="0"/>
              <a:t>Presentation</a:t>
            </a:r>
            <a:endParaRPr sz="2350"/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70134" y="1322374"/>
            <a:ext cx="180230" cy="1802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70134" y="2191156"/>
            <a:ext cx="180230" cy="1802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970134" y="3059938"/>
            <a:ext cx="180230" cy="18022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970134" y="3928732"/>
            <a:ext cx="180230" cy="1802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302874" y="1302905"/>
            <a:ext cx="4325620" cy="3387090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150" b="1" spc="-10" dirty="0">
                <a:solidFill>
                  <a:srgbClr val="4A4949"/>
                </a:solidFill>
                <a:latin typeface="Arial"/>
                <a:cs typeface="Arial"/>
              </a:rPr>
              <a:t>Person-</a:t>
            </a:r>
            <a:r>
              <a:rPr lang="en-US" sz="1150" b="1">
                <a:solidFill>
                  <a:srgbClr val="4A4949"/>
                </a:solidFill>
                <a:latin typeface="Arial"/>
                <a:cs typeface="Arial"/>
              </a:rPr>
              <a:t>Centered</a:t>
            </a:r>
            <a:r>
              <a:rPr sz="1150" b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4A4949"/>
                </a:solidFill>
                <a:latin typeface="Arial"/>
                <a:cs typeface="Arial"/>
              </a:rPr>
              <a:t>Care </a:t>
            </a:r>
            <a:r>
              <a:rPr sz="1150" b="1" spc="-20" dirty="0">
                <a:solidFill>
                  <a:srgbClr val="4A4949"/>
                </a:solidFill>
                <a:latin typeface="Arial"/>
                <a:cs typeface="Arial"/>
              </a:rPr>
              <a:t>Plan</a:t>
            </a:r>
            <a:endParaRPr sz="1150">
              <a:latin typeface="Arial"/>
              <a:cs typeface="Arial"/>
            </a:endParaRPr>
          </a:p>
          <a:p>
            <a:pPr marL="12700" marR="5080">
              <a:lnSpc>
                <a:spcPct val="131000"/>
              </a:lnSpc>
              <a:spcBef>
                <a:spcPts val="315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This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presentation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develops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US" sz="900" spc="-10" dirty="0">
                <a:solidFill>
                  <a:srgbClr val="4A4949"/>
                </a:solidFill>
                <a:latin typeface="Arial MT"/>
                <a:cs typeface="Arial MT"/>
              </a:rPr>
              <a:t>person-</a:t>
            </a:r>
            <a:r>
              <a:rPr lang="en-US" sz="900">
                <a:solidFill>
                  <a:srgbClr val="4A4949"/>
                </a:solidFill>
                <a:latin typeface="Arial MT"/>
                <a:cs typeface="Arial MT"/>
              </a:rPr>
              <a:t>centered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plan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>
                <a:solidFill>
                  <a:srgbClr val="4A4949"/>
                </a:solidFill>
                <a:latin typeface="Arial MT"/>
                <a:cs typeface="Arial MT"/>
              </a:rPr>
              <a:t>patient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with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type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two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mellitus.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45"/>
              </a:spcBef>
            </a:pPr>
            <a:endParaRPr sz="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150" b="1" dirty="0">
                <a:solidFill>
                  <a:srgbClr val="4A4949"/>
                </a:solidFill>
                <a:latin typeface="Arial"/>
                <a:cs typeface="Arial"/>
              </a:rPr>
              <a:t>Endocrine</a:t>
            </a:r>
            <a:r>
              <a:rPr sz="1150" b="1" spc="-3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4A4949"/>
                </a:solidFill>
                <a:latin typeface="Arial"/>
                <a:cs typeface="Arial"/>
              </a:rPr>
              <a:t>Foundation</a:t>
            </a:r>
            <a:endParaRPr sz="1150">
              <a:latin typeface="Arial"/>
              <a:cs typeface="Arial"/>
            </a:endParaRPr>
          </a:p>
          <a:p>
            <a:pPr marL="12700" marR="245745">
              <a:lnSpc>
                <a:spcPct val="131000"/>
              </a:lnSpc>
              <a:spcBef>
                <a:spcPts val="320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anatomy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physiology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endocrine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system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form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foundation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this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presentation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(Galicia-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Garcia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et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al.,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2021).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40"/>
              </a:spcBef>
            </a:pPr>
            <a:endParaRPr sz="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150" b="1" dirty="0">
                <a:solidFill>
                  <a:srgbClr val="4A4949"/>
                </a:solidFill>
                <a:latin typeface="Arial"/>
                <a:cs typeface="Arial"/>
              </a:rPr>
              <a:t>Cardiovascular</a:t>
            </a:r>
            <a:r>
              <a:rPr sz="1150" b="1" spc="-6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4A4949"/>
                </a:solidFill>
                <a:latin typeface="Arial"/>
                <a:cs typeface="Arial"/>
              </a:rPr>
              <a:t>Risk</a:t>
            </a:r>
            <a:endParaRPr sz="1150">
              <a:latin typeface="Arial"/>
              <a:cs typeface="Arial"/>
            </a:endParaRPr>
          </a:p>
          <a:p>
            <a:pPr marL="12700" marR="239395">
              <a:lnSpc>
                <a:spcPct val="131000"/>
              </a:lnSpc>
              <a:spcBef>
                <a:spcPts val="320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Type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two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significantly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disrupts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normal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regulation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increases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complications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2024).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40"/>
              </a:spcBef>
            </a:pPr>
            <a:endParaRPr sz="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150" b="1" spc="-10" dirty="0">
                <a:solidFill>
                  <a:srgbClr val="4A4949"/>
                </a:solidFill>
                <a:latin typeface="Arial"/>
                <a:cs typeface="Arial"/>
              </a:rPr>
              <a:t>Evidence-</a:t>
            </a:r>
            <a:r>
              <a:rPr sz="1150" b="1" dirty="0">
                <a:solidFill>
                  <a:srgbClr val="4A4949"/>
                </a:solidFill>
                <a:latin typeface="Arial"/>
                <a:cs typeface="Arial"/>
              </a:rPr>
              <a:t>Based</a:t>
            </a:r>
            <a:r>
              <a:rPr sz="1150" b="1" spc="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4A4949"/>
                </a:solidFill>
                <a:latin typeface="Arial"/>
                <a:cs typeface="Arial"/>
              </a:rPr>
              <a:t>Guidelines</a:t>
            </a:r>
            <a:endParaRPr sz="1150">
              <a:latin typeface="Arial"/>
              <a:cs typeface="Arial"/>
            </a:endParaRPr>
          </a:p>
          <a:p>
            <a:pPr marL="12700" marR="151130">
              <a:lnSpc>
                <a:spcPct val="131000"/>
              </a:lnSpc>
              <a:spcBef>
                <a:spcPts val="315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All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recommendations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follow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latest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NICE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guidelines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published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February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2026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(NICE,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2026),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addressing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monitoring,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pharmacological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management,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lifestyle interventions,</a:t>
            </a:r>
            <a:r>
              <a:rPr sz="90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communication,</a:t>
            </a:r>
            <a:r>
              <a:rPr sz="90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0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ethical</a:t>
            </a:r>
            <a:r>
              <a:rPr sz="90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considerations</a:t>
            </a:r>
            <a:r>
              <a:rPr sz="90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(NICE,</a:t>
            </a:r>
            <a:r>
              <a:rPr sz="90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2023).</a:t>
            </a:r>
            <a:endParaRPr sz="900">
              <a:latin typeface="Arial MT"/>
              <a:cs typeface="Arial M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58A7CA-66B5-3EF1-D253-2F4001DBE2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6956" y="374876"/>
            <a:ext cx="3635829" cy="33868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7D90C15-43CD-FF83-F3E0-C129F7A1CBC9}"/>
              </a:ext>
            </a:extLst>
          </p:cNvPr>
          <p:cNvSpPr txBox="1"/>
          <p:nvPr/>
        </p:nvSpPr>
        <p:spPr>
          <a:xfrm>
            <a:off x="146957" y="3761697"/>
            <a:ext cx="2661558" cy="181427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671B85F-D46D-7822-D792-5BA61E125D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708"/>
    </mc:Choice>
    <mc:Fallback>
      <p:transition spd="slow" advTm="567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879249"/>
            <a:ext cx="7221220" cy="368178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75"/>
              </a:spcBef>
            </a:pPr>
            <a:r>
              <a:rPr sz="2400" dirty="0"/>
              <a:t>Anatomy</a:t>
            </a:r>
            <a:r>
              <a:rPr sz="2400" spc="-40" dirty="0"/>
              <a:t> </a:t>
            </a:r>
            <a:r>
              <a:rPr sz="2400" dirty="0"/>
              <a:t>of</a:t>
            </a:r>
            <a:r>
              <a:rPr sz="2400" spc="-35" dirty="0"/>
              <a:t> </a:t>
            </a:r>
            <a:r>
              <a:rPr sz="2400" dirty="0"/>
              <a:t>the</a:t>
            </a:r>
            <a:r>
              <a:rPr sz="2400" spc="-35" dirty="0"/>
              <a:t> </a:t>
            </a:r>
            <a:r>
              <a:rPr sz="2400" dirty="0"/>
              <a:t>Endocrine</a:t>
            </a:r>
            <a:r>
              <a:rPr sz="2400" spc="-35" dirty="0"/>
              <a:t> </a:t>
            </a:r>
            <a:r>
              <a:rPr sz="2400"/>
              <a:t>System</a:t>
            </a:r>
            <a:r>
              <a:rPr sz="2400" spc="-35" dirty="0"/>
              <a:t> </a:t>
            </a:r>
            <a:endParaRPr lang="en-US" sz="2400" spc="-40" dirty="0"/>
          </a:p>
        </p:txBody>
      </p:sp>
      <p:sp>
        <p:nvSpPr>
          <p:cNvPr id="3" name="object 3"/>
          <p:cNvSpPr/>
          <p:nvPr/>
        </p:nvSpPr>
        <p:spPr>
          <a:xfrm>
            <a:off x="406821" y="1859533"/>
            <a:ext cx="4103370" cy="2385695"/>
          </a:xfrm>
          <a:custGeom>
            <a:avLst/>
            <a:gdLst/>
            <a:ahLst/>
            <a:cxnLst/>
            <a:rect l="l" t="t" r="r" b="b"/>
            <a:pathLst>
              <a:path w="4103370" h="2385695">
                <a:moveTo>
                  <a:pt x="3924554" y="0"/>
                </a:moveTo>
                <a:lnTo>
                  <a:pt x="178630" y="0"/>
                </a:lnTo>
                <a:lnTo>
                  <a:pt x="131373" y="6426"/>
                </a:lnTo>
                <a:lnTo>
                  <a:pt x="88766" y="24534"/>
                </a:lnTo>
                <a:lnTo>
                  <a:pt x="52567" y="52565"/>
                </a:lnTo>
                <a:lnTo>
                  <a:pt x="24535" y="88762"/>
                </a:lnTo>
                <a:lnTo>
                  <a:pt x="6426" y="131368"/>
                </a:lnTo>
                <a:lnTo>
                  <a:pt x="0" y="178625"/>
                </a:lnTo>
                <a:lnTo>
                  <a:pt x="0" y="2206929"/>
                </a:lnTo>
                <a:lnTo>
                  <a:pt x="6426" y="2254187"/>
                </a:lnTo>
                <a:lnTo>
                  <a:pt x="24535" y="2296795"/>
                </a:lnTo>
                <a:lnTo>
                  <a:pt x="52567" y="2332996"/>
                </a:lnTo>
                <a:lnTo>
                  <a:pt x="88766" y="2361030"/>
                </a:lnTo>
                <a:lnTo>
                  <a:pt x="131373" y="2379140"/>
                </a:lnTo>
                <a:lnTo>
                  <a:pt x="178630" y="2385568"/>
                </a:lnTo>
                <a:lnTo>
                  <a:pt x="3924554" y="2385568"/>
                </a:lnTo>
                <a:lnTo>
                  <a:pt x="3971816" y="2379140"/>
                </a:lnTo>
                <a:lnTo>
                  <a:pt x="4014425" y="2361030"/>
                </a:lnTo>
                <a:lnTo>
                  <a:pt x="4050625" y="2332996"/>
                </a:lnTo>
                <a:lnTo>
                  <a:pt x="4078657" y="2296795"/>
                </a:lnTo>
                <a:lnTo>
                  <a:pt x="4096765" y="2254187"/>
                </a:lnTo>
                <a:lnTo>
                  <a:pt x="4103192" y="2206929"/>
                </a:lnTo>
                <a:lnTo>
                  <a:pt x="4103192" y="178625"/>
                </a:lnTo>
                <a:lnTo>
                  <a:pt x="4096765" y="131368"/>
                </a:lnTo>
                <a:lnTo>
                  <a:pt x="4078657" y="88762"/>
                </a:lnTo>
                <a:lnTo>
                  <a:pt x="4050625" y="52565"/>
                </a:lnTo>
                <a:lnTo>
                  <a:pt x="4014425" y="24534"/>
                </a:lnTo>
                <a:lnTo>
                  <a:pt x="3971816" y="6426"/>
                </a:lnTo>
                <a:lnTo>
                  <a:pt x="3924554" y="0"/>
                </a:lnTo>
                <a:close/>
              </a:path>
            </a:pathLst>
          </a:custGeom>
          <a:solidFill>
            <a:srgbClr val="006746">
              <a:alpha val="949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18096" y="1967585"/>
            <a:ext cx="3861435" cy="155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Pancreas</a:t>
            </a:r>
            <a:r>
              <a:rPr sz="1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an</a:t>
            </a:r>
            <a:r>
              <a:rPr sz="12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Endocrine</a:t>
            </a: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Gland</a:t>
            </a:r>
            <a:endParaRPr sz="1200">
              <a:latin typeface="Arial"/>
              <a:cs typeface="Arial"/>
            </a:endParaRPr>
          </a:p>
          <a:p>
            <a:pPr marL="12700" marR="106045">
              <a:lnSpc>
                <a:spcPct val="133000"/>
              </a:lnSpc>
              <a:spcBef>
                <a:spcPts val="690"/>
              </a:spcBef>
            </a:pP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pancreas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functions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vital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endocrine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gland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responsible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for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hormone</a:t>
            </a:r>
            <a:r>
              <a:rPr sz="95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production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5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regulation.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Specialised</a:t>
            </a:r>
            <a:r>
              <a:rPr sz="95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islets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Langerhans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within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pancreas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contain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alpha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beta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cells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(Galicia-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Garcia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al., 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2021).</a:t>
            </a:r>
            <a:endParaRPr sz="950">
              <a:latin typeface="Arial MT"/>
              <a:cs typeface="Arial MT"/>
            </a:endParaRPr>
          </a:p>
          <a:p>
            <a:pPr marL="12700" marR="5080">
              <a:lnSpc>
                <a:spcPct val="133000"/>
              </a:lnSpc>
              <a:spcBef>
                <a:spcPts val="850"/>
              </a:spcBef>
            </a:pP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endocrine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pancreas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works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closely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liver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other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organs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to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maintain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metabolic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homeostasis.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728044" y="1999056"/>
            <a:ext cx="3924592" cy="991273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728044" y="1999056"/>
            <a:ext cx="3924935" cy="991869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Beta</a:t>
            </a:r>
            <a:r>
              <a:rPr sz="120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Cells</a:t>
            </a:r>
            <a:endParaRPr sz="1200">
              <a:latin typeface="Arial"/>
              <a:cs typeface="Arial"/>
            </a:endParaRPr>
          </a:p>
          <a:p>
            <a:pPr marL="194945" marR="247650">
              <a:lnSpc>
                <a:spcPct val="133000"/>
              </a:lnSpc>
              <a:spcBef>
                <a:spcPts val="69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Beta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cells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produce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secrete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response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rising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blood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levels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after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meals.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728044" y="3114306"/>
            <a:ext cx="3924592" cy="99127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728044" y="3114306"/>
            <a:ext cx="3924935" cy="991869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Alpha</a:t>
            </a:r>
            <a:r>
              <a:rPr sz="12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Cells</a:t>
            </a:r>
            <a:endParaRPr sz="1200">
              <a:latin typeface="Arial"/>
              <a:cs typeface="Arial"/>
            </a:endParaRPr>
          </a:p>
          <a:p>
            <a:pPr marL="194945" marR="462280">
              <a:lnSpc>
                <a:spcPct val="133000"/>
              </a:lnSpc>
              <a:spcBef>
                <a:spcPts val="69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Alpha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cells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release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glucagon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increase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blood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when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levels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fall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below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normal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range.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D9B9B2D-CDE1-33A8-5339-0A4C81450E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845"/>
    </mc:Choice>
    <mc:Fallback>
      <p:transition spd="slow" advTm="66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83419" y="359215"/>
            <a:ext cx="4624070" cy="634020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pPr marL="12700" marR="5080">
              <a:lnSpc>
                <a:spcPct val="104000"/>
              </a:lnSpc>
            </a:pPr>
            <a:r>
              <a:rPr lang="en-US" sz="2050" spc="-10"/>
              <a:t>Overview of Insulin Production and Glucose Regulation</a:t>
            </a:r>
            <a:endParaRPr lang="en-US"/>
          </a:p>
        </p:txBody>
      </p:sp>
      <p:sp>
        <p:nvSpPr>
          <p:cNvPr id="4" name="object 4"/>
          <p:cNvSpPr/>
          <p:nvPr/>
        </p:nvSpPr>
        <p:spPr>
          <a:xfrm>
            <a:off x="496119" y="1347787"/>
            <a:ext cx="4723130" cy="14604"/>
          </a:xfrm>
          <a:custGeom>
            <a:avLst/>
            <a:gdLst/>
            <a:ahLst/>
            <a:cxnLst/>
            <a:rect l="l" t="t" r="r" b="b"/>
            <a:pathLst>
              <a:path w="4723130" h="14605">
                <a:moveTo>
                  <a:pt x="4722761" y="0"/>
                </a:moveTo>
                <a:lnTo>
                  <a:pt x="0" y="0"/>
                </a:lnTo>
                <a:lnTo>
                  <a:pt x="0" y="14287"/>
                </a:lnTo>
                <a:lnTo>
                  <a:pt x="4722761" y="14287"/>
                </a:lnTo>
                <a:lnTo>
                  <a:pt x="4722761" y="0"/>
                </a:lnTo>
                <a:close/>
              </a:path>
            </a:pathLst>
          </a:custGeom>
          <a:solidFill>
            <a:srgbClr val="006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83419" y="1171745"/>
            <a:ext cx="4660265" cy="612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01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b="1" dirty="0">
                <a:solidFill>
                  <a:srgbClr val="4A4949"/>
                </a:solidFill>
                <a:latin typeface="Arial"/>
                <a:cs typeface="Arial"/>
              </a:rPr>
              <a:t>Postprandial</a:t>
            </a:r>
            <a:r>
              <a:rPr sz="1000" b="1" spc="-5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4A4949"/>
                </a:solidFill>
                <a:latin typeface="Arial"/>
                <a:cs typeface="Arial"/>
              </a:rPr>
              <a:t>Stimulus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Postprandial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rise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stimulates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beta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cells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release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appropriate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quantities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2024).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96119" y="2306612"/>
            <a:ext cx="4723130" cy="14604"/>
          </a:xfrm>
          <a:custGeom>
            <a:avLst/>
            <a:gdLst/>
            <a:ahLst/>
            <a:cxnLst/>
            <a:rect l="l" t="t" r="r" b="b"/>
            <a:pathLst>
              <a:path w="4723130" h="14605">
                <a:moveTo>
                  <a:pt x="4722761" y="0"/>
                </a:moveTo>
                <a:lnTo>
                  <a:pt x="0" y="0"/>
                </a:lnTo>
                <a:lnTo>
                  <a:pt x="0" y="14287"/>
                </a:lnTo>
                <a:lnTo>
                  <a:pt x="4722761" y="14287"/>
                </a:lnTo>
                <a:lnTo>
                  <a:pt x="4722761" y="0"/>
                </a:lnTo>
                <a:close/>
              </a:path>
            </a:pathLst>
          </a:custGeom>
          <a:solidFill>
            <a:srgbClr val="006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83419" y="2130564"/>
            <a:ext cx="4429760" cy="612140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02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b="1" dirty="0">
                <a:solidFill>
                  <a:srgbClr val="4A4949"/>
                </a:solidFill>
                <a:latin typeface="Arial"/>
                <a:cs typeface="Arial"/>
              </a:rPr>
              <a:t>Glucose</a:t>
            </a:r>
            <a:r>
              <a:rPr sz="100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4A4949"/>
                </a:solidFill>
                <a:latin typeface="Arial"/>
                <a:cs typeface="Arial"/>
              </a:rPr>
              <a:t>Uptake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facilitates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uptake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into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muscle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US" sz="800" spc="-10" dirty="0">
                <a:solidFill>
                  <a:srgbClr val="4A4949"/>
                </a:solidFill>
                <a:latin typeface="Arial MT"/>
                <a:cs typeface="Arial MT"/>
              </a:rPr>
              <a:t>fat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tissue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energy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storage.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6119" y="3265436"/>
            <a:ext cx="4723130" cy="14604"/>
          </a:xfrm>
          <a:custGeom>
            <a:avLst/>
            <a:gdLst/>
            <a:ahLst/>
            <a:cxnLst/>
            <a:rect l="l" t="t" r="r" b="b"/>
            <a:pathLst>
              <a:path w="4723130" h="14604">
                <a:moveTo>
                  <a:pt x="4722761" y="0"/>
                </a:moveTo>
                <a:lnTo>
                  <a:pt x="0" y="0"/>
                </a:lnTo>
                <a:lnTo>
                  <a:pt x="0" y="14287"/>
                </a:lnTo>
                <a:lnTo>
                  <a:pt x="4722761" y="14287"/>
                </a:lnTo>
                <a:lnTo>
                  <a:pt x="4722761" y="0"/>
                </a:lnTo>
                <a:close/>
              </a:path>
            </a:pathLst>
          </a:custGeom>
          <a:solidFill>
            <a:srgbClr val="006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96119" y="4065689"/>
            <a:ext cx="4723130" cy="14604"/>
          </a:xfrm>
          <a:custGeom>
            <a:avLst/>
            <a:gdLst/>
            <a:ahLst/>
            <a:cxnLst/>
            <a:rect l="l" t="t" r="r" b="b"/>
            <a:pathLst>
              <a:path w="4723130" h="14604">
                <a:moveTo>
                  <a:pt x="4722761" y="0"/>
                </a:moveTo>
                <a:lnTo>
                  <a:pt x="0" y="0"/>
                </a:lnTo>
                <a:lnTo>
                  <a:pt x="0" y="14287"/>
                </a:lnTo>
                <a:lnTo>
                  <a:pt x="4722761" y="14287"/>
                </a:lnTo>
                <a:lnTo>
                  <a:pt x="4722761" y="0"/>
                </a:lnTo>
                <a:close/>
              </a:path>
            </a:pathLst>
          </a:custGeom>
          <a:solidFill>
            <a:srgbClr val="006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83419" y="3089401"/>
            <a:ext cx="4745355" cy="1563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03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b="1" dirty="0">
                <a:solidFill>
                  <a:srgbClr val="4A4949"/>
                </a:solidFill>
                <a:latin typeface="Arial"/>
                <a:cs typeface="Arial"/>
              </a:rPr>
              <a:t>Hepatic</a:t>
            </a:r>
            <a:r>
              <a:rPr sz="100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4A4949"/>
                </a:solidFill>
                <a:latin typeface="Arial"/>
                <a:cs typeface="Arial"/>
              </a:rPr>
              <a:t>Regulation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promotes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glycogen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synthesis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liver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while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suppressing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hepatic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production.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65"/>
              </a:spcBef>
            </a:pPr>
            <a:endParaRPr sz="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A4949"/>
                </a:solidFill>
                <a:latin typeface="Arial MT"/>
                <a:cs typeface="Arial MT"/>
              </a:rPr>
              <a:t>04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00" b="1" dirty="0">
                <a:solidFill>
                  <a:srgbClr val="4A4949"/>
                </a:solidFill>
                <a:latin typeface="Arial"/>
                <a:cs typeface="Arial"/>
              </a:rPr>
              <a:t>Homeostatic</a:t>
            </a:r>
            <a:r>
              <a:rPr sz="1000" b="1" spc="-5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4A4949"/>
                </a:solidFill>
                <a:latin typeface="Arial"/>
                <a:cs typeface="Arial"/>
              </a:rPr>
              <a:t>Feedback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24000"/>
              </a:lnSpc>
              <a:spcBef>
                <a:spcPts val="315"/>
              </a:spcBef>
            </a:pP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Normal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sensitivity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allows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efficient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disposal.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Feedback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loops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between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8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glucagon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ensure</a:t>
            </a:r>
            <a:r>
              <a:rPr sz="8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precise</a:t>
            </a:r>
            <a:r>
              <a:rPr sz="8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control</a:t>
            </a:r>
            <a:r>
              <a:rPr sz="8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8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A4949"/>
                </a:solidFill>
                <a:latin typeface="Arial MT"/>
                <a:cs typeface="Arial MT"/>
              </a:rPr>
              <a:t>blood</a:t>
            </a:r>
            <a:r>
              <a:rPr sz="8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glucose</a:t>
            </a:r>
            <a:r>
              <a:rPr sz="8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A4949"/>
                </a:solidFill>
                <a:latin typeface="Arial MT"/>
                <a:cs typeface="Arial MT"/>
              </a:rPr>
              <a:t>homeostasis.</a:t>
            </a:r>
            <a:endParaRPr sz="800">
              <a:latin typeface="Arial MT"/>
              <a:cs typeface="Arial M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51CA36F-6949-228A-8810-FEA3338148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45145" y="741590"/>
            <a:ext cx="3900624" cy="29527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42CEFC0-D567-EC8B-3C09-45EC63F30C04}"/>
              </a:ext>
            </a:extLst>
          </p:cNvPr>
          <p:cNvSpPr txBox="1"/>
          <p:nvPr/>
        </p:nvSpPr>
        <p:spPr>
          <a:xfrm>
            <a:off x="5751739" y="3694340"/>
            <a:ext cx="2887436" cy="175987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62F895B-AA58-F47B-14A9-A2BC47A666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91"/>
    </mc:Choice>
    <mc:Fallback>
      <p:transition spd="slow" advTm="54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359215"/>
            <a:ext cx="8177161" cy="621356"/>
          </a:xfrm>
          <a:prstGeom prst="rect">
            <a:avLst/>
          </a:prstGeom>
        </p:spPr>
        <p:txBody>
          <a:bodyPr vert="horz" wrap="square" lIns="0" tIns="249587" rIns="0" bIns="0" rtlCol="0" anchor="t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sz="2400" spc="-10"/>
              <a:t>How Type 2 Diabetes Mellitus Develops</a:t>
            </a:r>
            <a:endParaRPr lang="en-US"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6119" y="1436865"/>
            <a:ext cx="4013898" cy="7143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96119" y="1436865"/>
            <a:ext cx="4014470" cy="714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20"/>
              </a:spcBef>
            </a:pPr>
            <a:endParaRPr sz="1200">
              <a:latin typeface="Times New Roman"/>
              <a:cs typeface="Times New Roman"/>
            </a:endParaRPr>
          </a:p>
          <a:p>
            <a:pPr marL="123825">
              <a:lnSpc>
                <a:spcPct val="100000"/>
              </a:lnSpc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Insulin</a:t>
            </a:r>
            <a:r>
              <a:rPr sz="120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Resistance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7391" y="2138133"/>
            <a:ext cx="3740785" cy="41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resistance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develops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when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peripheral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tissues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respond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poorly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to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circulating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(Galicia-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Garcia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et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al.,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2021).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633988" y="1250825"/>
            <a:ext cx="4013898" cy="71437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4633988" y="1250825"/>
            <a:ext cx="4014470" cy="714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20"/>
              </a:spcBef>
            </a:pPr>
            <a:endParaRPr sz="1200">
              <a:latin typeface="Times New Roman"/>
              <a:cs typeface="Times New Roman"/>
            </a:endParaRPr>
          </a:p>
          <a:p>
            <a:pPr marL="123825">
              <a:lnSpc>
                <a:spcPct val="100000"/>
              </a:lnSpc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Beta</a:t>
            </a:r>
            <a:r>
              <a:rPr sz="120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Cell</a:t>
            </a:r>
            <a:r>
              <a:rPr sz="120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Compensation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45266" y="1952104"/>
            <a:ext cx="3679825" cy="41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Beta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cells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initially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compensate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through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hypersecretion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but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eventually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fail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due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exhaustion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2024).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6119" y="3032074"/>
            <a:ext cx="4013898" cy="71437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96119" y="3032074"/>
            <a:ext cx="4014470" cy="714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20"/>
              </a:spcBef>
            </a:pPr>
            <a:endParaRPr sz="1200">
              <a:latin typeface="Times New Roman"/>
              <a:cs typeface="Times New Roman"/>
            </a:endParaRPr>
          </a:p>
          <a:p>
            <a:pPr marL="123825">
              <a:lnSpc>
                <a:spcPct val="100000"/>
              </a:lnSpc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Beta</a:t>
            </a:r>
            <a:r>
              <a:rPr sz="120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Cell</a:t>
            </a:r>
            <a:r>
              <a:rPr sz="120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Dysfunction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7391" y="3733355"/>
            <a:ext cx="3310890" cy="380810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lang="en-US" sz="950" spc="-10">
                <a:solidFill>
                  <a:srgbClr val="4A4949"/>
                </a:solidFill>
              </a:rPr>
              <a:t>As the pancreas makes less insulin, blood sugar stays too high for a long time.</a:t>
            </a:r>
            <a:endParaRPr lang="en-US"/>
          </a:p>
        </p:txBody>
      </p:sp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633988" y="2846044"/>
            <a:ext cx="4013898" cy="71437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633988" y="2846044"/>
            <a:ext cx="4014470" cy="714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20"/>
              </a:spcBef>
            </a:pPr>
            <a:endParaRPr sz="1200">
              <a:latin typeface="Times New Roman"/>
              <a:cs typeface="Times New Roman"/>
            </a:endParaRPr>
          </a:p>
          <a:p>
            <a:pPr marL="123825">
              <a:lnSpc>
                <a:spcPct val="100000"/>
              </a:lnSpc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Vascular</a:t>
            </a:r>
            <a:r>
              <a:rPr sz="120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Damage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745266" y="3547313"/>
            <a:ext cx="3698875" cy="603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Chronic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hyperglycaemia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causes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oxidative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stress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damages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vascular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endothelium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throughout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body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2024),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significantly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increasing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risk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complications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2023).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15CF422-8E1F-36A8-83DE-30F7E72925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343"/>
    </mc:Choice>
    <mc:Fallback>
      <p:transition spd="slow" advTm="51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3524250" cy="478427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41065" marR="5080">
              <a:lnSpc>
                <a:spcPct val="104000"/>
              </a:lnSpc>
            </a:pPr>
            <a:r>
              <a:rPr dirty="0"/>
              <a:t>Impact</a:t>
            </a:r>
            <a:r>
              <a:rPr spc="-15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Type</a:t>
            </a:r>
            <a:r>
              <a:rPr spc="-1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Diabetes</a:t>
            </a:r>
            <a:r>
              <a:rPr spc="-15" dirty="0"/>
              <a:t> </a:t>
            </a:r>
            <a:r>
              <a:rPr spc="-25" dirty="0"/>
              <a:t>on </a:t>
            </a:r>
            <a:r>
              <a:rPr dirty="0"/>
              <a:t>Cardiovascular</a:t>
            </a:r>
            <a:r>
              <a:rPr spc="-65" dirty="0"/>
              <a:t> </a:t>
            </a:r>
            <a:r>
              <a:rPr spc="-10" dirty="0"/>
              <a:t>Health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922731" y="1198735"/>
            <a:ext cx="4727575" cy="783590"/>
            <a:chOff x="3922731" y="1198735"/>
            <a:chExt cx="4727575" cy="783590"/>
          </a:xfrm>
        </p:grpSpPr>
        <p:sp>
          <p:nvSpPr>
            <p:cNvPr id="5" name="object 5"/>
            <p:cNvSpPr/>
            <p:nvPr/>
          </p:nvSpPr>
          <p:spPr>
            <a:xfrm>
              <a:off x="3925112" y="12011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4625073" y="0"/>
                  </a:moveTo>
                  <a:lnTo>
                    <a:pt x="97689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680897"/>
                  </a:lnTo>
                  <a:lnTo>
                    <a:pt x="7727" y="718773"/>
                  </a:lnTo>
                  <a:lnTo>
                    <a:pt x="28748" y="749846"/>
                  </a:lnTo>
                  <a:lnTo>
                    <a:pt x="59817" y="770869"/>
                  </a:lnTo>
                  <a:lnTo>
                    <a:pt x="97689" y="778598"/>
                  </a:lnTo>
                  <a:lnTo>
                    <a:pt x="4625073" y="778598"/>
                  </a:lnTo>
                  <a:lnTo>
                    <a:pt x="4662947" y="770869"/>
                  </a:lnTo>
                  <a:lnTo>
                    <a:pt x="4694015" y="749846"/>
                  </a:lnTo>
                  <a:lnTo>
                    <a:pt x="4715034" y="718773"/>
                  </a:lnTo>
                  <a:lnTo>
                    <a:pt x="4722761" y="680897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25112" y="12011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89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680897"/>
                  </a:lnTo>
                  <a:lnTo>
                    <a:pt x="4715034" y="718773"/>
                  </a:lnTo>
                  <a:lnTo>
                    <a:pt x="4694015" y="749846"/>
                  </a:lnTo>
                  <a:lnTo>
                    <a:pt x="4662947" y="770869"/>
                  </a:lnTo>
                  <a:lnTo>
                    <a:pt x="4625073" y="778598"/>
                  </a:lnTo>
                  <a:lnTo>
                    <a:pt x="97689" y="778598"/>
                  </a:lnTo>
                  <a:lnTo>
                    <a:pt x="59817" y="770869"/>
                  </a:lnTo>
                  <a:lnTo>
                    <a:pt x="28748" y="749846"/>
                  </a:lnTo>
                  <a:lnTo>
                    <a:pt x="7727" y="718773"/>
                  </a:lnTo>
                  <a:lnTo>
                    <a:pt x="0" y="680897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3922731" y="2072277"/>
            <a:ext cx="4727575" cy="783590"/>
            <a:chOff x="3922731" y="2072277"/>
            <a:chExt cx="4727575" cy="783590"/>
          </a:xfrm>
        </p:grpSpPr>
        <p:sp>
          <p:nvSpPr>
            <p:cNvPr id="8" name="object 8"/>
            <p:cNvSpPr/>
            <p:nvPr/>
          </p:nvSpPr>
          <p:spPr>
            <a:xfrm>
              <a:off x="3925112" y="2074659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4625073" y="0"/>
                  </a:moveTo>
                  <a:lnTo>
                    <a:pt x="97689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680897"/>
                  </a:lnTo>
                  <a:lnTo>
                    <a:pt x="7727" y="718773"/>
                  </a:lnTo>
                  <a:lnTo>
                    <a:pt x="28748" y="749846"/>
                  </a:lnTo>
                  <a:lnTo>
                    <a:pt x="59817" y="770869"/>
                  </a:lnTo>
                  <a:lnTo>
                    <a:pt x="97689" y="778598"/>
                  </a:lnTo>
                  <a:lnTo>
                    <a:pt x="4625073" y="778598"/>
                  </a:lnTo>
                  <a:lnTo>
                    <a:pt x="4662947" y="770869"/>
                  </a:lnTo>
                  <a:lnTo>
                    <a:pt x="4694015" y="749846"/>
                  </a:lnTo>
                  <a:lnTo>
                    <a:pt x="4715034" y="718773"/>
                  </a:lnTo>
                  <a:lnTo>
                    <a:pt x="4722761" y="680897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925112" y="2074659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89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680897"/>
                  </a:lnTo>
                  <a:lnTo>
                    <a:pt x="4715034" y="718773"/>
                  </a:lnTo>
                  <a:lnTo>
                    <a:pt x="4694015" y="749846"/>
                  </a:lnTo>
                  <a:lnTo>
                    <a:pt x="4662947" y="770869"/>
                  </a:lnTo>
                  <a:lnTo>
                    <a:pt x="4625073" y="778598"/>
                  </a:lnTo>
                  <a:lnTo>
                    <a:pt x="97689" y="778598"/>
                  </a:lnTo>
                  <a:lnTo>
                    <a:pt x="59817" y="770869"/>
                  </a:lnTo>
                  <a:lnTo>
                    <a:pt x="28748" y="749846"/>
                  </a:lnTo>
                  <a:lnTo>
                    <a:pt x="7727" y="718773"/>
                  </a:lnTo>
                  <a:lnTo>
                    <a:pt x="0" y="680897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3922731" y="2945834"/>
            <a:ext cx="4727575" cy="783590"/>
            <a:chOff x="3922731" y="2945834"/>
            <a:chExt cx="4727575" cy="783590"/>
          </a:xfrm>
        </p:grpSpPr>
        <p:sp>
          <p:nvSpPr>
            <p:cNvPr id="11" name="object 11"/>
            <p:cNvSpPr/>
            <p:nvPr/>
          </p:nvSpPr>
          <p:spPr>
            <a:xfrm>
              <a:off x="3925112" y="29482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5">
                  <a:moveTo>
                    <a:pt x="4625073" y="0"/>
                  </a:moveTo>
                  <a:lnTo>
                    <a:pt x="97689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680897"/>
                  </a:lnTo>
                  <a:lnTo>
                    <a:pt x="7727" y="718773"/>
                  </a:lnTo>
                  <a:lnTo>
                    <a:pt x="28748" y="749846"/>
                  </a:lnTo>
                  <a:lnTo>
                    <a:pt x="59817" y="770869"/>
                  </a:lnTo>
                  <a:lnTo>
                    <a:pt x="97689" y="778598"/>
                  </a:lnTo>
                  <a:lnTo>
                    <a:pt x="4625073" y="778598"/>
                  </a:lnTo>
                  <a:lnTo>
                    <a:pt x="4662947" y="770869"/>
                  </a:lnTo>
                  <a:lnTo>
                    <a:pt x="4694015" y="749846"/>
                  </a:lnTo>
                  <a:lnTo>
                    <a:pt x="4715034" y="718773"/>
                  </a:lnTo>
                  <a:lnTo>
                    <a:pt x="4722761" y="680897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925112" y="29482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5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89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680897"/>
                  </a:lnTo>
                  <a:lnTo>
                    <a:pt x="4715034" y="718773"/>
                  </a:lnTo>
                  <a:lnTo>
                    <a:pt x="4694015" y="749846"/>
                  </a:lnTo>
                  <a:lnTo>
                    <a:pt x="4662947" y="770869"/>
                  </a:lnTo>
                  <a:lnTo>
                    <a:pt x="4625073" y="778598"/>
                  </a:lnTo>
                  <a:lnTo>
                    <a:pt x="97689" y="778598"/>
                  </a:lnTo>
                  <a:lnTo>
                    <a:pt x="59817" y="770869"/>
                  </a:lnTo>
                  <a:lnTo>
                    <a:pt x="28748" y="749846"/>
                  </a:lnTo>
                  <a:lnTo>
                    <a:pt x="7727" y="718773"/>
                  </a:lnTo>
                  <a:lnTo>
                    <a:pt x="0" y="680897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3922731" y="3819378"/>
            <a:ext cx="4727575" cy="946785"/>
            <a:chOff x="3922731" y="3819378"/>
            <a:chExt cx="4727575" cy="946785"/>
          </a:xfrm>
        </p:grpSpPr>
        <p:sp>
          <p:nvSpPr>
            <p:cNvPr id="14" name="object 14"/>
            <p:cNvSpPr/>
            <p:nvPr/>
          </p:nvSpPr>
          <p:spPr>
            <a:xfrm>
              <a:off x="3925112" y="3821760"/>
              <a:ext cx="4723130" cy="941705"/>
            </a:xfrm>
            <a:custGeom>
              <a:avLst/>
              <a:gdLst/>
              <a:ahLst/>
              <a:cxnLst/>
              <a:rect l="l" t="t" r="r" b="b"/>
              <a:pathLst>
                <a:path w="4723130" h="941704">
                  <a:moveTo>
                    <a:pt x="4625073" y="0"/>
                  </a:moveTo>
                  <a:lnTo>
                    <a:pt x="97690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843724"/>
                  </a:lnTo>
                  <a:lnTo>
                    <a:pt x="7727" y="881598"/>
                  </a:lnTo>
                  <a:lnTo>
                    <a:pt x="28748" y="912666"/>
                  </a:lnTo>
                  <a:lnTo>
                    <a:pt x="59817" y="933685"/>
                  </a:lnTo>
                  <a:lnTo>
                    <a:pt x="97690" y="941412"/>
                  </a:lnTo>
                  <a:lnTo>
                    <a:pt x="4625073" y="941412"/>
                  </a:lnTo>
                  <a:lnTo>
                    <a:pt x="4662947" y="933685"/>
                  </a:lnTo>
                  <a:lnTo>
                    <a:pt x="4694015" y="912666"/>
                  </a:lnTo>
                  <a:lnTo>
                    <a:pt x="4715034" y="881598"/>
                  </a:lnTo>
                  <a:lnTo>
                    <a:pt x="4722761" y="843724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25112" y="3821760"/>
              <a:ext cx="4723130" cy="941705"/>
            </a:xfrm>
            <a:custGeom>
              <a:avLst/>
              <a:gdLst/>
              <a:ahLst/>
              <a:cxnLst/>
              <a:rect l="l" t="t" r="r" b="b"/>
              <a:pathLst>
                <a:path w="4723130" h="941704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90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843724"/>
                  </a:lnTo>
                  <a:lnTo>
                    <a:pt x="4715034" y="881598"/>
                  </a:lnTo>
                  <a:lnTo>
                    <a:pt x="4694015" y="912666"/>
                  </a:lnTo>
                  <a:lnTo>
                    <a:pt x="4662947" y="933685"/>
                  </a:lnTo>
                  <a:lnTo>
                    <a:pt x="4625073" y="941412"/>
                  </a:lnTo>
                  <a:lnTo>
                    <a:pt x="97690" y="941412"/>
                  </a:lnTo>
                  <a:lnTo>
                    <a:pt x="59817" y="933685"/>
                  </a:lnTo>
                  <a:lnTo>
                    <a:pt x="28748" y="912666"/>
                  </a:lnTo>
                  <a:lnTo>
                    <a:pt x="7727" y="881598"/>
                  </a:lnTo>
                  <a:lnTo>
                    <a:pt x="0" y="843724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3998457" y="1286902"/>
            <a:ext cx="4428490" cy="3444533"/>
          </a:xfrm>
          <a:prstGeom prst="rect">
            <a:avLst/>
          </a:prstGeom>
        </p:spPr>
        <p:txBody>
          <a:bodyPr vert="horz" wrap="square" lIns="0" tIns="9525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750"/>
              </a:spcBef>
            </a:pP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Atherosclerosis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Acceleration</a:t>
            </a:r>
            <a:endParaRPr sz="1050">
              <a:latin typeface="Arial"/>
              <a:cs typeface="Arial"/>
            </a:endParaRPr>
          </a:p>
          <a:p>
            <a:pPr marL="12700" marR="81280">
              <a:lnSpc>
                <a:spcPct val="125000"/>
              </a:lnSpc>
              <a:spcBef>
                <a:spcPts val="270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Type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two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accelerates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atherosclerosis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through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endothelial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dysfunction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chronic low-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grade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inflammation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2023).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spcBef>
                <a:spcPts val="5"/>
              </a:spcBef>
            </a:pPr>
            <a:r>
              <a:rPr sz="1050" b="1">
                <a:solidFill>
                  <a:srgbClr val="4A4949"/>
                </a:solidFill>
                <a:latin typeface="Arial"/>
                <a:cs typeface="Arial"/>
              </a:rPr>
              <a:t>Elevated</a:t>
            </a:r>
            <a:r>
              <a:rPr lang="en-US" sz="1050" b="1" spc="-50" dirty="0">
                <a:solidFill>
                  <a:srgbClr val="4A4949"/>
                </a:solidFill>
                <a:latin typeface="Arial"/>
                <a:cs typeface="Arial"/>
              </a:rPr>
              <a:t> </a:t>
            </a:r>
            <a:r>
              <a:rPr sz="105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20" dirty="0">
                <a:solidFill>
                  <a:srgbClr val="4A4949"/>
                </a:solidFill>
                <a:latin typeface="Arial"/>
                <a:cs typeface="Arial"/>
              </a:rPr>
              <a:t>Risk</a:t>
            </a:r>
            <a:endParaRPr sz="1050">
              <a:latin typeface="Arial"/>
              <a:cs typeface="Arial"/>
            </a:endParaRPr>
          </a:p>
          <a:p>
            <a:pPr marL="12700" marR="243840">
              <a:lnSpc>
                <a:spcPct val="125000"/>
              </a:lnSpc>
              <a:spcBef>
                <a:spcPts val="270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Patients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type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two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have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b="1" dirty="0">
                <a:solidFill>
                  <a:srgbClr val="4A4949"/>
                </a:solidFill>
                <a:latin typeface="Arial"/>
                <a:cs typeface="Arial"/>
              </a:rPr>
              <a:t>two</a:t>
            </a:r>
            <a:r>
              <a:rPr sz="8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b="1" dirty="0">
                <a:solidFill>
                  <a:srgbClr val="4A4949"/>
                </a:solidFill>
                <a:latin typeface="Arial"/>
                <a:cs typeface="Arial"/>
              </a:rPr>
              <a:t>to</a:t>
            </a:r>
            <a:r>
              <a:rPr sz="85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b="1" dirty="0">
                <a:solidFill>
                  <a:srgbClr val="4A4949"/>
                </a:solidFill>
                <a:latin typeface="Arial"/>
                <a:cs typeface="Arial"/>
              </a:rPr>
              <a:t>four</a:t>
            </a:r>
            <a:r>
              <a:rPr sz="8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b="1" dirty="0">
                <a:solidFill>
                  <a:srgbClr val="4A4949"/>
                </a:solidFill>
                <a:latin typeface="Arial"/>
                <a:cs typeface="Arial"/>
              </a:rPr>
              <a:t>times</a:t>
            </a:r>
            <a:r>
              <a:rPr sz="85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b="1" dirty="0">
                <a:solidFill>
                  <a:srgbClr val="4A4949"/>
                </a:solidFill>
                <a:latin typeface="Arial"/>
                <a:cs typeface="Arial"/>
              </a:rPr>
              <a:t>higher</a:t>
            </a:r>
            <a:r>
              <a:rPr sz="8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b="1" dirty="0">
                <a:solidFill>
                  <a:srgbClr val="4A4949"/>
                </a:solidFill>
                <a:latin typeface="Arial"/>
                <a:cs typeface="Arial"/>
              </a:rPr>
              <a:t>risk</a:t>
            </a:r>
            <a:r>
              <a:rPr sz="85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cardiovascular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disease</a:t>
            </a:r>
            <a:r>
              <a:rPr sz="850" spc="-4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850" spc="-4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2024).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Plaque</a:t>
            </a:r>
            <a:r>
              <a:rPr sz="1050" b="1" spc="-3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1050" b="1" spc="-3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Arterial</a:t>
            </a:r>
            <a:r>
              <a:rPr sz="1050" b="1" spc="-3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Stiffness</a:t>
            </a:r>
            <a:endParaRPr sz="1050">
              <a:latin typeface="Arial"/>
              <a:cs typeface="Arial"/>
            </a:endParaRPr>
          </a:p>
          <a:p>
            <a:pPr marL="12700" marR="5080">
              <a:lnSpc>
                <a:spcPct val="125000"/>
              </a:lnSpc>
              <a:spcBef>
                <a:spcPts val="275"/>
              </a:spcBef>
            </a:pPr>
            <a:r>
              <a:rPr sz="850" spc="-10" dirty="0" err="1">
                <a:solidFill>
                  <a:srgbClr val="4A4949"/>
                </a:solidFill>
                <a:latin typeface="Arial MT"/>
                <a:cs typeface="Arial MT"/>
              </a:rPr>
              <a:t>Hyperglycaemia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promotes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plaque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formation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increases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arterial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stiffness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over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time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(NCBI, 2023).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Compounding</a:t>
            </a:r>
            <a:r>
              <a:rPr sz="105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Risk</a:t>
            </a:r>
            <a:r>
              <a:rPr sz="105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Factors</a:t>
            </a:r>
            <a:endParaRPr sz="1050">
              <a:latin typeface="Arial"/>
              <a:cs typeface="Arial"/>
            </a:endParaRPr>
          </a:p>
          <a:p>
            <a:pPr marL="12700" marR="178435">
              <a:lnSpc>
                <a:spcPct val="125000"/>
              </a:lnSpc>
              <a:spcBef>
                <a:spcPts val="270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Co-existing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hypertension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 err="1">
                <a:solidFill>
                  <a:srgbClr val="4A4949"/>
                </a:solidFill>
                <a:latin typeface="Arial MT"/>
                <a:cs typeface="Arial MT"/>
              </a:rPr>
              <a:t>dyslipidaemia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further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amplify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risk.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Early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risk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reduction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now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central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priority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management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guidelines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(NICE,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61F1978-6567-6BE5-7851-73C115A123EC}"/>
              </a:ext>
            </a:extLst>
          </p:cNvPr>
          <p:cNvSpPr txBox="1"/>
          <p:nvPr/>
        </p:nvSpPr>
        <p:spPr>
          <a:xfrm>
            <a:off x="81189" y="4777467"/>
            <a:ext cx="3032579" cy="208644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2E60D4D5-6D44-4B0F-1588-544E4F3047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78"/>
    </mc:Choice>
    <mc:Fallback>
      <p:transition spd="slow" advTm="67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879249"/>
            <a:ext cx="8049259" cy="391160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sz="2400"/>
              <a:t>Patient Profile-</a:t>
            </a:r>
            <a:r>
              <a:rPr sz="2400" spc="-45" dirty="0"/>
              <a:t> </a:t>
            </a:r>
            <a:r>
              <a:rPr sz="2400" dirty="0"/>
              <a:t>Robert</a:t>
            </a:r>
            <a:r>
              <a:rPr sz="2400" spc="-45" dirty="0"/>
              <a:t> </a:t>
            </a:r>
            <a:r>
              <a:rPr sz="2400" spc="-10" dirty="0"/>
              <a:t>Ellis</a:t>
            </a:r>
            <a:endParaRPr sz="2400"/>
          </a:p>
        </p:txBody>
      </p:sp>
      <p:sp>
        <p:nvSpPr>
          <p:cNvPr id="3" name="object 3"/>
          <p:cNvSpPr/>
          <p:nvPr/>
        </p:nvSpPr>
        <p:spPr>
          <a:xfrm>
            <a:off x="406821" y="1859533"/>
            <a:ext cx="4103370" cy="2385695"/>
          </a:xfrm>
          <a:custGeom>
            <a:avLst/>
            <a:gdLst/>
            <a:ahLst/>
            <a:cxnLst/>
            <a:rect l="l" t="t" r="r" b="b"/>
            <a:pathLst>
              <a:path w="4103370" h="2385695">
                <a:moveTo>
                  <a:pt x="3924554" y="0"/>
                </a:moveTo>
                <a:lnTo>
                  <a:pt x="178630" y="0"/>
                </a:lnTo>
                <a:lnTo>
                  <a:pt x="131373" y="6426"/>
                </a:lnTo>
                <a:lnTo>
                  <a:pt x="88766" y="24534"/>
                </a:lnTo>
                <a:lnTo>
                  <a:pt x="52567" y="52565"/>
                </a:lnTo>
                <a:lnTo>
                  <a:pt x="24535" y="88762"/>
                </a:lnTo>
                <a:lnTo>
                  <a:pt x="6426" y="131368"/>
                </a:lnTo>
                <a:lnTo>
                  <a:pt x="0" y="178625"/>
                </a:lnTo>
                <a:lnTo>
                  <a:pt x="0" y="2206929"/>
                </a:lnTo>
                <a:lnTo>
                  <a:pt x="6426" y="2254187"/>
                </a:lnTo>
                <a:lnTo>
                  <a:pt x="24535" y="2296795"/>
                </a:lnTo>
                <a:lnTo>
                  <a:pt x="52567" y="2332996"/>
                </a:lnTo>
                <a:lnTo>
                  <a:pt x="88766" y="2361030"/>
                </a:lnTo>
                <a:lnTo>
                  <a:pt x="131373" y="2379140"/>
                </a:lnTo>
                <a:lnTo>
                  <a:pt x="178630" y="2385568"/>
                </a:lnTo>
                <a:lnTo>
                  <a:pt x="3924554" y="2385568"/>
                </a:lnTo>
                <a:lnTo>
                  <a:pt x="3971816" y="2379140"/>
                </a:lnTo>
                <a:lnTo>
                  <a:pt x="4014425" y="2361030"/>
                </a:lnTo>
                <a:lnTo>
                  <a:pt x="4050625" y="2332996"/>
                </a:lnTo>
                <a:lnTo>
                  <a:pt x="4078657" y="2296795"/>
                </a:lnTo>
                <a:lnTo>
                  <a:pt x="4096765" y="2254187"/>
                </a:lnTo>
                <a:lnTo>
                  <a:pt x="4103192" y="2206929"/>
                </a:lnTo>
                <a:lnTo>
                  <a:pt x="4103192" y="178625"/>
                </a:lnTo>
                <a:lnTo>
                  <a:pt x="4096765" y="131368"/>
                </a:lnTo>
                <a:lnTo>
                  <a:pt x="4078657" y="88762"/>
                </a:lnTo>
                <a:lnTo>
                  <a:pt x="4050625" y="52565"/>
                </a:lnTo>
                <a:lnTo>
                  <a:pt x="4014425" y="24534"/>
                </a:lnTo>
                <a:lnTo>
                  <a:pt x="3971816" y="6426"/>
                </a:lnTo>
                <a:lnTo>
                  <a:pt x="3924554" y="0"/>
                </a:lnTo>
                <a:close/>
              </a:path>
            </a:pathLst>
          </a:custGeom>
          <a:solidFill>
            <a:srgbClr val="006746">
              <a:alpha val="949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18096" y="1967585"/>
            <a:ext cx="12522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Patient</a:t>
            </a:r>
            <a:r>
              <a:rPr sz="12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Overview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8096" y="2238298"/>
            <a:ext cx="3853815" cy="575222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Mr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Robert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Ellis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b="1" spc="-10" dirty="0">
                <a:solidFill>
                  <a:srgbClr val="FFFFFF"/>
                </a:solidFill>
                <a:latin typeface="Arial"/>
                <a:cs typeface="Arial"/>
              </a:rPr>
              <a:t>fifty-eight-year-</a:t>
            </a:r>
            <a:r>
              <a:rPr sz="950" b="1" dirty="0">
                <a:solidFill>
                  <a:srgbClr val="FFFFFF"/>
                </a:solidFill>
                <a:latin typeface="Arial"/>
                <a:cs typeface="Arial"/>
              </a:rPr>
              <a:t>old</a:t>
            </a:r>
            <a:r>
              <a:rPr sz="95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FFFFFF"/>
                </a:solidFill>
                <a:latin typeface="Arial"/>
                <a:cs typeface="Arial"/>
              </a:rPr>
              <a:t>White</a:t>
            </a:r>
            <a:r>
              <a:rPr sz="95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FFFFFF"/>
                </a:solidFill>
                <a:latin typeface="Arial"/>
                <a:cs typeface="Arial"/>
              </a:rPr>
              <a:t>British</a:t>
            </a:r>
            <a:r>
              <a:rPr sz="95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FFFFFF"/>
                </a:solidFill>
                <a:latin typeface="Arial"/>
                <a:cs typeface="Arial"/>
              </a:rPr>
              <a:t>male</a:t>
            </a:r>
            <a:r>
              <a:rPr sz="950" b="1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living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95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the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United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Kingdom.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He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works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lang="en-US" sz="950" spc="-20" dirty="0">
                <a:solidFill>
                  <a:srgbClr val="FFFFFF"/>
                </a:solidFill>
                <a:latin typeface="Arial MT"/>
                <a:cs typeface="Arial MT"/>
              </a:rPr>
              <a:t> 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office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environment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95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very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limited</a:t>
            </a:r>
            <a:r>
              <a:rPr sz="95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daily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FFFFFF"/>
                </a:solidFill>
                <a:latin typeface="Arial MT"/>
                <a:cs typeface="Arial MT"/>
              </a:rPr>
              <a:t>physical</a:t>
            </a:r>
            <a:r>
              <a:rPr sz="95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FFFFFF"/>
                </a:solidFill>
                <a:latin typeface="Arial MT"/>
                <a:cs typeface="Arial MT"/>
              </a:rPr>
              <a:t>activity.</a:t>
            </a:r>
            <a:endParaRPr sz="950">
              <a:latin typeface="Arial MT"/>
              <a:cs typeface="Arial MT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720900" y="1991912"/>
            <a:ext cx="1915160" cy="1005840"/>
            <a:chOff x="4720900" y="1991912"/>
            <a:chExt cx="1915160" cy="1005840"/>
          </a:xfrm>
        </p:grpSpPr>
        <p:sp>
          <p:nvSpPr>
            <p:cNvPr id="7" name="object 7"/>
            <p:cNvSpPr/>
            <p:nvPr/>
          </p:nvSpPr>
          <p:spPr>
            <a:xfrm>
              <a:off x="4728044" y="199905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69">
                  <a:moveTo>
                    <a:pt x="1788668" y="0"/>
                  </a:moveTo>
                  <a:lnTo>
                    <a:pt x="111646" y="0"/>
                  </a:lnTo>
                  <a:lnTo>
                    <a:pt x="68362" y="8831"/>
                  </a:lnTo>
                  <a:lnTo>
                    <a:pt x="32855" y="32853"/>
                  </a:lnTo>
                  <a:lnTo>
                    <a:pt x="8831" y="68360"/>
                  </a:lnTo>
                  <a:lnTo>
                    <a:pt x="0" y="111645"/>
                  </a:lnTo>
                  <a:lnTo>
                    <a:pt x="0" y="879627"/>
                  </a:lnTo>
                  <a:lnTo>
                    <a:pt x="8831" y="922907"/>
                  </a:lnTo>
                  <a:lnTo>
                    <a:pt x="32855" y="958415"/>
                  </a:lnTo>
                  <a:lnTo>
                    <a:pt x="68362" y="982440"/>
                  </a:lnTo>
                  <a:lnTo>
                    <a:pt x="111646" y="991273"/>
                  </a:lnTo>
                  <a:lnTo>
                    <a:pt x="1788668" y="991273"/>
                  </a:lnTo>
                  <a:lnTo>
                    <a:pt x="1831948" y="982440"/>
                  </a:lnTo>
                  <a:lnTo>
                    <a:pt x="1867455" y="958415"/>
                  </a:lnTo>
                  <a:lnTo>
                    <a:pt x="1891480" y="922907"/>
                  </a:lnTo>
                  <a:lnTo>
                    <a:pt x="1900313" y="879627"/>
                  </a:lnTo>
                  <a:lnTo>
                    <a:pt x="1900313" y="111645"/>
                  </a:lnTo>
                  <a:lnTo>
                    <a:pt x="1891480" y="68360"/>
                  </a:lnTo>
                  <a:lnTo>
                    <a:pt x="1867455" y="32853"/>
                  </a:lnTo>
                  <a:lnTo>
                    <a:pt x="1831948" y="8831"/>
                  </a:lnTo>
                  <a:lnTo>
                    <a:pt x="1788668" y="0"/>
                  </a:lnTo>
                  <a:close/>
                </a:path>
              </a:pathLst>
            </a:custGeom>
            <a:solidFill>
              <a:srgbClr val="E4F8F1">
                <a:alpha val="9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728044" y="199905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69">
                  <a:moveTo>
                    <a:pt x="0" y="111645"/>
                  </a:moveTo>
                  <a:lnTo>
                    <a:pt x="8831" y="68360"/>
                  </a:lnTo>
                  <a:lnTo>
                    <a:pt x="32855" y="32853"/>
                  </a:lnTo>
                  <a:lnTo>
                    <a:pt x="68362" y="8831"/>
                  </a:lnTo>
                  <a:lnTo>
                    <a:pt x="111646" y="0"/>
                  </a:lnTo>
                  <a:lnTo>
                    <a:pt x="1788668" y="0"/>
                  </a:lnTo>
                  <a:lnTo>
                    <a:pt x="1831948" y="8831"/>
                  </a:lnTo>
                  <a:lnTo>
                    <a:pt x="1867455" y="32853"/>
                  </a:lnTo>
                  <a:lnTo>
                    <a:pt x="1891480" y="68360"/>
                  </a:lnTo>
                  <a:lnTo>
                    <a:pt x="1900313" y="111645"/>
                  </a:lnTo>
                  <a:lnTo>
                    <a:pt x="1900313" y="879627"/>
                  </a:lnTo>
                  <a:lnTo>
                    <a:pt x="1891480" y="922907"/>
                  </a:lnTo>
                  <a:lnTo>
                    <a:pt x="1867455" y="958415"/>
                  </a:lnTo>
                  <a:lnTo>
                    <a:pt x="1831948" y="982440"/>
                  </a:lnTo>
                  <a:lnTo>
                    <a:pt x="1788668" y="991273"/>
                  </a:lnTo>
                  <a:lnTo>
                    <a:pt x="111646" y="991273"/>
                  </a:lnTo>
                  <a:lnTo>
                    <a:pt x="68362" y="982440"/>
                  </a:lnTo>
                  <a:lnTo>
                    <a:pt x="32855" y="958415"/>
                  </a:lnTo>
                  <a:lnTo>
                    <a:pt x="8831" y="922907"/>
                  </a:lnTo>
                  <a:lnTo>
                    <a:pt x="0" y="879627"/>
                  </a:lnTo>
                  <a:lnTo>
                    <a:pt x="0" y="111645"/>
                  </a:lnTo>
                  <a:close/>
                </a:path>
              </a:pathLst>
            </a:custGeom>
            <a:ln w="14287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853609" y="2121395"/>
            <a:ext cx="1386840" cy="681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solidFill>
                  <a:srgbClr val="4A4949"/>
                </a:solidFill>
                <a:latin typeface="Arial"/>
                <a:cs typeface="Arial"/>
              </a:rPr>
              <a:t>BMI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69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BMI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31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—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classified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as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obese.</a:t>
            </a:r>
            <a:endParaRPr sz="95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6745192" y="2024569"/>
            <a:ext cx="1915160" cy="1005840"/>
            <a:chOff x="6745192" y="1991912"/>
            <a:chExt cx="1915160" cy="1005840"/>
          </a:xfrm>
        </p:grpSpPr>
        <p:sp>
          <p:nvSpPr>
            <p:cNvPr id="11" name="object 11"/>
            <p:cNvSpPr/>
            <p:nvPr/>
          </p:nvSpPr>
          <p:spPr>
            <a:xfrm>
              <a:off x="6752335" y="199905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69">
                  <a:moveTo>
                    <a:pt x="1788668" y="0"/>
                  </a:moveTo>
                  <a:lnTo>
                    <a:pt x="111646" y="0"/>
                  </a:lnTo>
                  <a:lnTo>
                    <a:pt x="68362" y="8831"/>
                  </a:lnTo>
                  <a:lnTo>
                    <a:pt x="32855" y="32853"/>
                  </a:lnTo>
                  <a:lnTo>
                    <a:pt x="8831" y="68360"/>
                  </a:lnTo>
                  <a:lnTo>
                    <a:pt x="0" y="111645"/>
                  </a:lnTo>
                  <a:lnTo>
                    <a:pt x="0" y="879627"/>
                  </a:lnTo>
                  <a:lnTo>
                    <a:pt x="8831" y="922907"/>
                  </a:lnTo>
                  <a:lnTo>
                    <a:pt x="32855" y="958415"/>
                  </a:lnTo>
                  <a:lnTo>
                    <a:pt x="68362" y="982440"/>
                  </a:lnTo>
                  <a:lnTo>
                    <a:pt x="111646" y="991273"/>
                  </a:lnTo>
                  <a:lnTo>
                    <a:pt x="1788668" y="991273"/>
                  </a:lnTo>
                  <a:lnTo>
                    <a:pt x="1831948" y="982440"/>
                  </a:lnTo>
                  <a:lnTo>
                    <a:pt x="1867455" y="958415"/>
                  </a:lnTo>
                  <a:lnTo>
                    <a:pt x="1891480" y="922907"/>
                  </a:lnTo>
                  <a:lnTo>
                    <a:pt x="1900313" y="879627"/>
                  </a:lnTo>
                  <a:lnTo>
                    <a:pt x="1900313" y="111645"/>
                  </a:lnTo>
                  <a:lnTo>
                    <a:pt x="1891480" y="68360"/>
                  </a:lnTo>
                  <a:lnTo>
                    <a:pt x="1867455" y="32853"/>
                  </a:lnTo>
                  <a:lnTo>
                    <a:pt x="1831948" y="8831"/>
                  </a:lnTo>
                  <a:lnTo>
                    <a:pt x="1788668" y="0"/>
                  </a:lnTo>
                  <a:close/>
                </a:path>
              </a:pathLst>
            </a:custGeom>
            <a:solidFill>
              <a:srgbClr val="E4F8F1">
                <a:alpha val="9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752335" y="199905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69">
                  <a:moveTo>
                    <a:pt x="0" y="111645"/>
                  </a:moveTo>
                  <a:lnTo>
                    <a:pt x="8831" y="68360"/>
                  </a:lnTo>
                  <a:lnTo>
                    <a:pt x="32855" y="32853"/>
                  </a:lnTo>
                  <a:lnTo>
                    <a:pt x="68362" y="8831"/>
                  </a:lnTo>
                  <a:lnTo>
                    <a:pt x="111646" y="0"/>
                  </a:lnTo>
                  <a:lnTo>
                    <a:pt x="1788668" y="0"/>
                  </a:lnTo>
                  <a:lnTo>
                    <a:pt x="1831948" y="8831"/>
                  </a:lnTo>
                  <a:lnTo>
                    <a:pt x="1867455" y="32853"/>
                  </a:lnTo>
                  <a:lnTo>
                    <a:pt x="1891480" y="68360"/>
                  </a:lnTo>
                  <a:lnTo>
                    <a:pt x="1900313" y="111645"/>
                  </a:lnTo>
                  <a:lnTo>
                    <a:pt x="1900313" y="879627"/>
                  </a:lnTo>
                  <a:lnTo>
                    <a:pt x="1891480" y="922907"/>
                  </a:lnTo>
                  <a:lnTo>
                    <a:pt x="1867455" y="958415"/>
                  </a:lnTo>
                  <a:lnTo>
                    <a:pt x="1831948" y="982440"/>
                  </a:lnTo>
                  <a:lnTo>
                    <a:pt x="1788668" y="991273"/>
                  </a:lnTo>
                  <a:lnTo>
                    <a:pt x="111646" y="991273"/>
                  </a:lnTo>
                  <a:lnTo>
                    <a:pt x="68362" y="982440"/>
                  </a:lnTo>
                  <a:lnTo>
                    <a:pt x="32855" y="958415"/>
                  </a:lnTo>
                  <a:lnTo>
                    <a:pt x="8831" y="922907"/>
                  </a:lnTo>
                  <a:lnTo>
                    <a:pt x="0" y="879627"/>
                  </a:lnTo>
                  <a:lnTo>
                    <a:pt x="0" y="111645"/>
                  </a:lnTo>
                  <a:close/>
                </a:path>
              </a:pathLst>
            </a:custGeom>
            <a:ln w="14287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6877887" y="2023424"/>
            <a:ext cx="1513205" cy="1025922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HbA1c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6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Recent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diagnosis: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HbA1c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endParaRPr sz="9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68</a:t>
            </a:r>
            <a:r>
              <a:rPr sz="950" b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mmol/mol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.</a:t>
            </a:r>
          </a:p>
          <a:p>
            <a:pPr marL="12700">
              <a:spcBef>
                <a:spcPts val="380"/>
              </a:spcBef>
            </a:pPr>
            <a:r>
              <a:rPr lang="en-US" sz="950" spc="-10">
                <a:solidFill>
                  <a:srgbClr val="4A4949"/>
                </a:solidFill>
              </a:rPr>
              <a:t>HbA1c measures average blood glucose levels</a:t>
            </a:r>
            <a:endParaRPr lang="en-US"/>
          </a:p>
        </p:txBody>
      </p:sp>
      <p:grpSp>
        <p:nvGrpSpPr>
          <p:cNvPr id="14" name="object 14"/>
          <p:cNvGrpSpPr/>
          <p:nvPr/>
        </p:nvGrpSpPr>
        <p:grpSpPr>
          <a:xfrm>
            <a:off x="4720900" y="3107162"/>
            <a:ext cx="1915160" cy="1005840"/>
            <a:chOff x="4720900" y="3107162"/>
            <a:chExt cx="1915160" cy="1005840"/>
          </a:xfrm>
        </p:grpSpPr>
        <p:sp>
          <p:nvSpPr>
            <p:cNvPr id="15" name="object 15"/>
            <p:cNvSpPr/>
            <p:nvPr/>
          </p:nvSpPr>
          <p:spPr>
            <a:xfrm>
              <a:off x="4728044" y="311430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70">
                  <a:moveTo>
                    <a:pt x="1788668" y="0"/>
                  </a:moveTo>
                  <a:lnTo>
                    <a:pt x="111646" y="0"/>
                  </a:lnTo>
                  <a:lnTo>
                    <a:pt x="68362" y="8831"/>
                  </a:lnTo>
                  <a:lnTo>
                    <a:pt x="32855" y="32853"/>
                  </a:lnTo>
                  <a:lnTo>
                    <a:pt x="8831" y="68360"/>
                  </a:lnTo>
                  <a:lnTo>
                    <a:pt x="0" y="111645"/>
                  </a:lnTo>
                  <a:lnTo>
                    <a:pt x="0" y="879627"/>
                  </a:lnTo>
                  <a:lnTo>
                    <a:pt x="8831" y="922907"/>
                  </a:lnTo>
                  <a:lnTo>
                    <a:pt x="32855" y="958415"/>
                  </a:lnTo>
                  <a:lnTo>
                    <a:pt x="68362" y="982440"/>
                  </a:lnTo>
                  <a:lnTo>
                    <a:pt x="111646" y="991273"/>
                  </a:lnTo>
                  <a:lnTo>
                    <a:pt x="1788668" y="991273"/>
                  </a:lnTo>
                  <a:lnTo>
                    <a:pt x="1831948" y="982440"/>
                  </a:lnTo>
                  <a:lnTo>
                    <a:pt x="1867455" y="958415"/>
                  </a:lnTo>
                  <a:lnTo>
                    <a:pt x="1891480" y="922907"/>
                  </a:lnTo>
                  <a:lnTo>
                    <a:pt x="1900313" y="879627"/>
                  </a:lnTo>
                  <a:lnTo>
                    <a:pt x="1900313" y="111645"/>
                  </a:lnTo>
                  <a:lnTo>
                    <a:pt x="1891480" y="68360"/>
                  </a:lnTo>
                  <a:lnTo>
                    <a:pt x="1867455" y="32853"/>
                  </a:lnTo>
                  <a:lnTo>
                    <a:pt x="1831948" y="8831"/>
                  </a:lnTo>
                  <a:lnTo>
                    <a:pt x="1788668" y="0"/>
                  </a:lnTo>
                  <a:close/>
                </a:path>
              </a:pathLst>
            </a:custGeom>
            <a:solidFill>
              <a:srgbClr val="E4F8F1">
                <a:alpha val="9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728044" y="311430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70">
                  <a:moveTo>
                    <a:pt x="0" y="111645"/>
                  </a:moveTo>
                  <a:lnTo>
                    <a:pt x="8831" y="68360"/>
                  </a:lnTo>
                  <a:lnTo>
                    <a:pt x="32855" y="32853"/>
                  </a:lnTo>
                  <a:lnTo>
                    <a:pt x="68362" y="8831"/>
                  </a:lnTo>
                  <a:lnTo>
                    <a:pt x="111646" y="0"/>
                  </a:lnTo>
                  <a:lnTo>
                    <a:pt x="1788668" y="0"/>
                  </a:lnTo>
                  <a:lnTo>
                    <a:pt x="1831948" y="8831"/>
                  </a:lnTo>
                  <a:lnTo>
                    <a:pt x="1867455" y="32853"/>
                  </a:lnTo>
                  <a:lnTo>
                    <a:pt x="1891480" y="68360"/>
                  </a:lnTo>
                  <a:lnTo>
                    <a:pt x="1900313" y="111645"/>
                  </a:lnTo>
                  <a:lnTo>
                    <a:pt x="1900313" y="879627"/>
                  </a:lnTo>
                  <a:lnTo>
                    <a:pt x="1891480" y="922907"/>
                  </a:lnTo>
                  <a:lnTo>
                    <a:pt x="1867455" y="958415"/>
                  </a:lnTo>
                  <a:lnTo>
                    <a:pt x="1831948" y="982440"/>
                  </a:lnTo>
                  <a:lnTo>
                    <a:pt x="1788668" y="991273"/>
                  </a:lnTo>
                  <a:lnTo>
                    <a:pt x="111646" y="991273"/>
                  </a:lnTo>
                  <a:lnTo>
                    <a:pt x="68362" y="982440"/>
                  </a:lnTo>
                  <a:lnTo>
                    <a:pt x="32855" y="958415"/>
                  </a:lnTo>
                  <a:lnTo>
                    <a:pt x="8831" y="922907"/>
                  </a:lnTo>
                  <a:lnTo>
                    <a:pt x="0" y="879627"/>
                  </a:lnTo>
                  <a:lnTo>
                    <a:pt x="0" y="111645"/>
                  </a:lnTo>
                  <a:close/>
                </a:path>
              </a:pathLst>
            </a:custGeom>
            <a:ln w="14287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4853609" y="3236633"/>
            <a:ext cx="9988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Hypertension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53609" y="3507358"/>
            <a:ext cx="1299845" cy="41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Stage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one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hypertension confirmed.</a:t>
            </a:r>
            <a:endParaRPr sz="950">
              <a:latin typeface="Arial MT"/>
              <a:cs typeface="Arial MT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6745192" y="3107162"/>
            <a:ext cx="1915160" cy="1005840"/>
            <a:chOff x="6745192" y="3107162"/>
            <a:chExt cx="1915160" cy="1005840"/>
          </a:xfrm>
        </p:grpSpPr>
        <p:sp>
          <p:nvSpPr>
            <p:cNvPr id="20" name="object 20"/>
            <p:cNvSpPr/>
            <p:nvPr/>
          </p:nvSpPr>
          <p:spPr>
            <a:xfrm>
              <a:off x="6752335" y="311430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70">
                  <a:moveTo>
                    <a:pt x="1788668" y="0"/>
                  </a:moveTo>
                  <a:lnTo>
                    <a:pt x="111646" y="0"/>
                  </a:lnTo>
                  <a:lnTo>
                    <a:pt x="68362" y="8831"/>
                  </a:lnTo>
                  <a:lnTo>
                    <a:pt x="32855" y="32853"/>
                  </a:lnTo>
                  <a:lnTo>
                    <a:pt x="8831" y="68360"/>
                  </a:lnTo>
                  <a:lnTo>
                    <a:pt x="0" y="111645"/>
                  </a:lnTo>
                  <a:lnTo>
                    <a:pt x="0" y="879627"/>
                  </a:lnTo>
                  <a:lnTo>
                    <a:pt x="8831" y="922907"/>
                  </a:lnTo>
                  <a:lnTo>
                    <a:pt x="32855" y="958415"/>
                  </a:lnTo>
                  <a:lnTo>
                    <a:pt x="68362" y="982440"/>
                  </a:lnTo>
                  <a:lnTo>
                    <a:pt x="111646" y="991273"/>
                  </a:lnTo>
                  <a:lnTo>
                    <a:pt x="1788668" y="991273"/>
                  </a:lnTo>
                  <a:lnTo>
                    <a:pt x="1831948" y="982440"/>
                  </a:lnTo>
                  <a:lnTo>
                    <a:pt x="1867455" y="958415"/>
                  </a:lnTo>
                  <a:lnTo>
                    <a:pt x="1891480" y="922907"/>
                  </a:lnTo>
                  <a:lnTo>
                    <a:pt x="1900313" y="879627"/>
                  </a:lnTo>
                  <a:lnTo>
                    <a:pt x="1900313" y="111645"/>
                  </a:lnTo>
                  <a:lnTo>
                    <a:pt x="1891480" y="68360"/>
                  </a:lnTo>
                  <a:lnTo>
                    <a:pt x="1867455" y="32853"/>
                  </a:lnTo>
                  <a:lnTo>
                    <a:pt x="1831948" y="8831"/>
                  </a:lnTo>
                  <a:lnTo>
                    <a:pt x="1788668" y="0"/>
                  </a:lnTo>
                  <a:close/>
                </a:path>
              </a:pathLst>
            </a:custGeom>
            <a:solidFill>
              <a:srgbClr val="E4F8F1">
                <a:alpha val="9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752335" y="3114306"/>
              <a:ext cx="1900555" cy="991869"/>
            </a:xfrm>
            <a:custGeom>
              <a:avLst/>
              <a:gdLst/>
              <a:ahLst/>
              <a:cxnLst/>
              <a:rect l="l" t="t" r="r" b="b"/>
              <a:pathLst>
                <a:path w="1900554" h="991870">
                  <a:moveTo>
                    <a:pt x="0" y="111645"/>
                  </a:moveTo>
                  <a:lnTo>
                    <a:pt x="8831" y="68360"/>
                  </a:lnTo>
                  <a:lnTo>
                    <a:pt x="32855" y="32853"/>
                  </a:lnTo>
                  <a:lnTo>
                    <a:pt x="68362" y="8831"/>
                  </a:lnTo>
                  <a:lnTo>
                    <a:pt x="111646" y="0"/>
                  </a:lnTo>
                  <a:lnTo>
                    <a:pt x="1788668" y="0"/>
                  </a:lnTo>
                  <a:lnTo>
                    <a:pt x="1831948" y="8831"/>
                  </a:lnTo>
                  <a:lnTo>
                    <a:pt x="1867455" y="32853"/>
                  </a:lnTo>
                  <a:lnTo>
                    <a:pt x="1891480" y="68360"/>
                  </a:lnTo>
                  <a:lnTo>
                    <a:pt x="1900313" y="111645"/>
                  </a:lnTo>
                  <a:lnTo>
                    <a:pt x="1900313" y="879627"/>
                  </a:lnTo>
                  <a:lnTo>
                    <a:pt x="1891480" y="922907"/>
                  </a:lnTo>
                  <a:lnTo>
                    <a:pt x="1867455" y="958415"/>
                  </a:lnTo>
                  <a:lnTo>
                    <a:pt x="1831948" y="982440"/>
                  </a:lnTo>
                  <a:lnTo>
                    <a:pt x="1788668" y="991273"/>
                  </a:lnTo>
                  <a:lnTo>
                    <a:pt x="111646" y="991273"/>
                  </a:lnTo>
                  <a:lnTo>
                    <a:pt x="68362" y="982440"/>
                  </a:lnTo>
                  <a:lnTo>
                    <a:pt x="32855" y="958415"/>
                  </a:lnTo>
                  <a:lnTo>
                    <a:pt x="8831" y="922907"/>
                  </a:lnTo>
                  <a:lnTo>
                    <a:pt x="0" y="879627"/>
                  </a:lnTo>
                  <a:lnTo>
                    <a:pt x="0" y="111645"/>
                  </a:lnTo>
                  <a:close/>
                </a:path>
              </a:pathLst>
            </a:custGeom>
            <a:ln w="14287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877887" y="3236633"/>
            <a:ext cx="10750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Family</a:t>
            </a:r>
            <a:r>
              <a:rPr sz="120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History</a:t>
            </a:r>
            <a:endParaRPr sz="12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877887" y="3507358"/>
            <a:ext cx="1319530" cy="41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000"/>
              </a:lnSpc>
              <a:spcBef>
                <a:spcPts val="1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Positive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family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history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of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diabetes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mellitus.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DB5C68C7-A66C-C057-8E56-994D97980D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401"/>
    </mc:Choice>
    <mc:Fallback>
      <p:transition spd="slow" advTm="89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687484"/>
            <a:ext cx="6868795" cy="368178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75"/>
              </a:spcBef>
            </a:pPr>
            <a:r>
              <a:rPr sz="2400" dirty="0"/>
              <a:t>Lifestyle</a:t>
            </a:r>
            <a:r>
              <a:rPr sz="2400" spc="-55" dirty="0"/>
              <a:t> </a:t>
            </a:r>
            <a:r>
              <a:rPr sz="2400" dirty="0"/>
              <a:t>Risk</a:t>
            </a:r>
            <a:r>
              <a:rPr sz="2400" spc="-55" dirty="0"/>
              <a:t> </a:t>
            </a:r>
            <a:r>
              <a:rPr sz="2400" dirty="0"/>
              <a:t>Factors</a:t>
            </a:r>
            <a:r>
              <a:rPr sz="2400" spc="-50" dirty="0"/>
              <a:t> </a:t>
            </a:r>
            <a:r>
              <a:rPr sz="2400" dirty="0"/>
              <a:t>to</a:t>
            </a:r>
            <a:r>
              <a:rPr lang="en-US" sz="2400" spc="-55"/>
              <a:t> Robert's</a:t>
            </a:r>
            <a:r>
              <a:rPr lang="en-US" sz="2400" dirty="0"/>
              <a:t> </a:t>
            </a:r>
            <a:r>
              <a:rPr sz="2400" spc="-10" dirty="0"/>
              <a:t> Condition</a:t>
            </a:r>
            <a:endParaRPr sz="2400"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6119" y="1729752"/>
            <a:ext cx="310083" cy="31008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83419" y="2178913"/>
            <a:ext cx="3819525" cy="502702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Poor</a:t>
            </a:r>
            <a:r>
              <a:rPr sz="120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20">
                <a:solidFill>
                  <a:srgbClr val="4A4949"/>
                </a:solidFill>
                <a:latin typeface="Arial"/>
                <a:cs typeface="Arial"/>
              </a:rPr>
              <a:t>Diet</a:t>
            </a:r>
            <a:endParaRPr lang="en-US" sz="950">
              <a:solidFill>
                <a:srgbClr val="000000"/>
              </a:solidFill>
              <a:latin typeface="Arial MT"/>
              <a:cs typeface="Arial"/>
            </a:endParaRPr>
          </a:p>
          <a:p>
            <a:pPr marL="12700">
              <a:spcBef>
                <a:spcPts val="100"/>
              </a:spcBef>
            </a:pPr>
            <a:r>
              <a:rPr lang="en-US" sz="950">
                <a:solidFill>
                  <a:srgbClr val="4A4949"/>
                </a:solidFill>
                <a:latin typeface="Arial MT"/>
                <a:cs typeface="Arial MT"/>
              </a:rPr>
              <a:t>Robert  </a:t>
            </a:r>
            <a:r>
              <a:rPr sz="950">
                <a:solidFill>
                  <a:srgbClr val="4A4949"/>
                </a:solidFill>
                <a:latin typeface="Arial MT"/>
                <a:cs typeface="Arial MT"/>
              </a:rPr>
              <a:t>regularly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consumes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diet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high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refined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carbohydrates,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added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sugars,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processed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foods.</a:t>
            </a:r>
            <a:endParaRPr lang="en-US" sz="95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649470" y="1729752"/>
            <a:ext cx="310083" cy="310083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636770" y="2178913"/>
            <a:ext cx="3418204" cy="631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Physical</a:t>
            </a:r>
            <a:r>
              <a:rPr sz="1200" b="1" spc="-3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Inactivity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3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engages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minimal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physical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exercise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due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desk-based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occupation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inactive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lifestyle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(NHS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England,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2025).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6119" y="3108045"/>
            <a:ext cx="310083" cy="31008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83419" y="3557219"/>
            <a:ext cx="3700145" cy="631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Smoking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3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has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smoked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fifteen</a:t>
            </a:r>
            <a:r>
              <a:rPr sz="9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cigarettes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daily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for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more</a:t>
            </a:r>
            <a:r>
              <a:rPr sz="9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than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thirty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years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,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significantly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increasing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risk.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649470" y="3108045"/>
            <a:ext cx="310083" cy="310083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636770" y="3557219"/>
            <a:ext cx="4020820" cy="824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Central</a:t>
            </a:r>
            <a:r>
              <a:rPr sz="120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Obesity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3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Excessive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calorie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intake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combined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with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physical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inactivity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has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resulted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in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central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obesity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insulin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resistance.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These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modifiable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behaviours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directly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contribute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his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condition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(NHS,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2025).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4C97807-915F-533D-5704-B2A4AD4702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028"/>
    </mc:Choice>
    <mc:Fallback>
      <p:transition spd="slow" advTm="660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739647"/>
            <a:ext cx="7997190" cy="391160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Additional</a:t>
            </a:r>
            <a:r>
              <a:rPr sz="2400" spc="-45" dirty="0"/>
              <a:t> </a:t>
            </a:r>
            <a:r>
              <a:rPr lang="en-US" sz="2400"/>
              <a:t>Risk</a:t>
            </a:r>
            <a:r>
              <a:rPr sz="2400" spc="-40" dirty="0"/>
              <a:t> </a:t>
            </a:r>
            <a:r>
              <a:rPr sz="2400" dirty="0"/>
              <a:t>Factors</a:t>
            </a:r>
            <a:r>
              <a:rPr sz="2400" spc="-40" dirty="0"/>
              <a:t> </a:t>
            </a:r>
            <a:r>
              <a:rPr sz="2400" spc="-10" dirty="0"/>
              <a:t>Identified</a:t>
            </a:r>
            <a:endParaRPr sz="2400"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6119" y="1781924"/>
            <a:ext cx="2634551" cy="114016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96119" y="1781924"/>
            <a:ext cx="2634615" cy="114046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spc="-25" dirty="0">
                <a:solidFill>
                  <a:srgbClr val="4A4949"/>
                </a:solidFill>
                <a:latin typeface="Arial"/>
                <a:cs typeface="Arial"/>
              </a:rPr>
              <a:t>Age</a:t>
            </a:r>
            <a:endParaRPr sz="1200">
              <a:latin typeface="Arial"/>
              <a:cs typeface="Arial"/>
            </a:endParaRPr>
          </a:p>
          <a:p>
            <a:pPr marL="194945" marR="158750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Age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above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fifty-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five years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constitutes </a:t>
            </a:r>
            <a:r>
              <a:rPr sz="950" spc="-50" dirty="0">
                <a:solidFill>
                  <a:srgbClr val="4A4949"/>
                </a:solidFill>
                <a:latin typeface="Arial MT"/>
                <a:cs typeface="Arial MT"/>
              </a:rPr>
              <a:t>a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non-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modifiable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risk</a:t>
            </a:r>
            <a:r>
              <a:rPr sz="95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factor</a:t>
            </a:r>
            <a:r>
              <a:rPr sz="95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developing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type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two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diabetes.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254641" y="1781924"/>
            <a:ext cx="2634627" cy="114016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254641" y="1781924"/>
            <a:ext cx="2635250" cy="114046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Sex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 Ethnicity</a:t>
            </a:r>
            <a:endParaRPr sz="1200">
              <a:latin typeface="Arial"/>
              <a:cs typeface="Arial"/>
            </a:endParaRPr>
          </a:p>
          <a:p>
            <a:pPr marL="194945" marR="198755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Male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sex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White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British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ethnicity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are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associated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with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increased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susceptibility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to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metabolic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disorders.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013246" y="1781924"/>
            <a:ext cx="2634551" cy="1140167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013246" y="1781924"/>
            <a:ext cx="2634615" cy="114046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Genetic</a:t>
            </a:r>
            <a:r>
              <a:rPr sz="1200" b="1" spc="-5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Predisposition</a:t>
            </a:r>
            <a:endParaRPr sz="1200">
              <a:latin typeface="Arial"/>
              <a:cs typeface="Arial"/>
            </a:endParaRPr>
          </a:p>
          <a:p>
            <a:pPr marL="194945" marR="326390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Family history indicates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genetic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predisposition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that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cannot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be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altered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by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lifestyle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changes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alone.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96119" y="3046069"/>
            <a:ext cx="2634551" cy="133863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96119" y="3046069"/>
            <a:ext cx="2634615" cy="1339215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Hypertension</a:t>
            </a:r>
            <a:endParaRPr sz="1200">
              <a:latin typeface="Arial"/>
              <a:cs typeface="Arial"/>
            </a:endParaRPr>
          </a:p>
          <a:p>
            <a:pPr marL="194945" marR="359410">
              <a:lnSpc>
                <a:spcPct val="133000"/>
              </a:lnSpc>
              <a:spcBef>
                <a:spcPts val="305"/>
              </a:spcBef>
            </a:pP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Co-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existing</a:t>
            </a:r>
            <a:r>
              <a:rPr sz="950" spc="-4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hypertension</a:t>
            </a:r>
            <a:r>
              <a:rPr sz="9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substantially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elevates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his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overall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and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metabolic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risk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profile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(NICE,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2026).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254641" y="3046069"/>
            <a:ext cx="2634627" cy="133863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254641" y="3046069"/>
            <a:ext cx="2635250" cy="1339215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94945">
              <a:lnSpc>
                <a:spcPct val="100000"/>
              </a:lnSpc>
              <a:spcBef>
                <a:spcPts val="106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Smoking</a:t>
            </a:r>
            <a:r>
              <a:rPr sz="12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History</a:t>
            </a:r>
            <a:endParaRPr sz="1200">
              <a:latin typeface="Arial"/>
              <a:cs typeface="Arial"/>
            </a:endParaRPr>
          </a:p>
          <a:p>
            <a:pPr marL="194945" marR="178435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Long-term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smoking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history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compounds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vascular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damage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accelerates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multiple diabetes-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related</a:t>
            </a:r>
            <a:r>
              <a:rPr sz="950" spc="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complications</a:t>
            </a:r>
            <a:r>
              <a:rPr sz="9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(NCBI, 2023).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E14B7FC-9B2E-B97F-9458-F8D29CDF8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708"/>
    </mc:Choice>
    <mc:Fallback>
      <p:transition spd="slow" advTm="597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362553"/>
            <a:ext cx="6738620" cy="345929"/>
          </a:xfrm>
          <a:prstGeom prst="rect">
            <a:avLst/>
          </a:prstGeom>
        </p:spPr>
        <p:txBody>
          <a:bodyPr vert="horz" wrap="square" lIns="0" tIns="10795" rIns="0" bIns="0" rtlCol="0" anchor="t">
            <a:spAutoFit/>
          </a:bodyPr>
          <a:lstStyle/>
          <a:p>
            <a:pPr marL="12700" marR="5080">
              <a:lnSpc>
                <a:spcPts val="2810"/>
              </a:lnSpc>
              <a:spcBef>
                <a:spcPts val="85"/>
              </a:spcBef>
            </a:pPr>
            <a:r>
              <a:rPr sz="2250" spc="-35" dirty="0"/>
              <a:t> </a:t>
            </a:r>
            <a:r>
              <a:rPr sz="2250" dirty="0"/>
              <a:t>Monitoring</a:t>
            </a:r>
            <a:r>
              <a:rPr sz="2250" spc="-40" dirty="0"/>
              <a:t> </a:t>
            </a:r>
            <a:r>
              <a:rPr sz="2250" dirty="0"/>
              <a:t>and</a:t>
            </a:r>
            <a:r>
              <a:rPr sz="2250" spc="-35" dirty="0"/>
              <a:t> </a:t>
            </a:r>
            <a:r>
              <a:rPr sz="2250" spc="-10"/>
              <a:t>Assessment </a:t>
            </a:r>
            <a:endParaRPr lang="en-US" sz="2250" spc="-10"/>
          </a:p>
        </p:txBody>
      </p:sp>
      <p:grpSp>
        <p:nvGrpSpPr>
          <p:cNvPr id="3" name="object 3"/>
          <p:cNvGrpSpPr/>
          <p:nvPr/>
        </p:nvGrpSpPr>
        <p:grpSpPr>
          <a:xfrm>
            <a:off x="4106608" y="1323517"/>
            <a:ext cx="598805" cy="3439160"/>
            <a:chOff x="4106608" y="1323517"/>
            <a:chExt cx="598805" cy="3439160"/>
          </a:xfrm>
        </p:grpSpPr>
        <p:sp>
          <p:nvSpPr>
            <p:cNvPr id="4" name="object 4"/>
            <p:cNvSpPr/>
            <p:nvPr/>
          </p:nvSpPr>
          <p:spPr>
            <a:xfrm>
              <a:off x="4106608" y="1326057"/>
              <a:ext cx="473075" cy="3436620"/>
            </a:xfrm>
            <a:custGeom>
              <a:avLst/>
              <a:gdLst/>
              <a:ahLst/>
              <a:cxnLst/>
              <a:rect l="l" t="t" r="r" b="b"/>
              <a:pathLst>
                <a:path w="473075" h="3436620">
                  <a:moveTo>
                    <a:pt x="348843" y="126898"/>
                  </a:moveTo>
                  <a:lnTo>
                    <a:pt x="345617" y="123672"/>
                  </a:lnTo>
                  <a:lnTo>
                    <a:pt x="3213" y="123672"/>
                  </a:lnTo>
                  <a:lnTo>
                    <a:pt x="0" y="126898"/>
                  </a:lnTo>
                  <a:lnTo>
                    <a:pt x="0" y="130810"/>
                  </a:lnTo>
                  <a:lnTo>
                    <a:pt x="0" y="134734"/>
                  </a:lnTo>
                  <a:lnTo>
                    <a:pt x="3213" y="137960"/>
                  </a:lnTo>
                  <a:lnTo>
                    <a:pt x="345617" y="137960"/>
                  </a:lnTo>
                  <a:lnTo>
                    <a:pt x="348843" y="134734"/>
                  </a:lnTo>
                  <a:lnTo>
                    <a:pt x="348843" y="126898"/>
                  </a:lnTo>
                  <a:close/>
                </a:path>
                <a:path w="473075" h="3436620">
                  <a:moveTo>
                    <a:pt x="472528" y="3225"/>
                  </a:moveTo>
                  <a:lnTo>
                    <a:pt x="469303" y="0"/>
                  </a:lnTo>
                  <a:lnTo>
                    <a:pt x="461454" y="0"/>
                  </a:lnTo>
                  <a:lnTo>
                    <a:pt x="458241" y="3225"/>
                  </a:lnTo>
                  <a:lnTo>
                    <a:pt x="458241" y="7137"/>
                  </a:lnTo>
                  <a:lnTo>
                    <a:pt x="458241" y="3432848"/>
                  </a:lnTo>
                  <a:lnTo>
                    <a:pt x="461454" y="3436074"/>
                  </a:lnTo>
                  <a:lnTo>
                    <a:pt x="469303" y="3436074"/>
                  </a:lnTo>
                  <a:lnTo>
                    <a:pt x="472528" y="3432848"/>
                  </a:lnTo>
                  <a:lnTo>
                    <a:pt x="472528" y="3225"/>
                  </a:lnTo>
                  <a:close/>
                </a:path>
              </a:pathLst>
            </a:custGeom>
            <a:solidFill>
              <a:srgbClr val="B7D4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441177" y="1326057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5">
                  <a:moveTo>
                    <a:pt x="156975" y="0"/>
                  </a:moveTo>
                  <a:lnTo>
                    <a:pt x="104663" y="0"/>
                  </a:lnTo>
                  <a:lnTo>
                    <a:pt x="64087" y="8279"/>
                  </a:lnTo>
                  <a:lnTo>
                    <a:pt x="30800" y="30799"/>
                  </a:lnTo>
                  <a:lnTo>
                    <a:pt x="8279" y="64084"/>
                  </a:lnTo>
                  <a:lnTo>
                    <a:pt x="0" y="104660"/>
                  </a:lnTo>
                  <a:lnTo>
                    <a:pt x="0" y="156972"/>
                  </a:lnTo>
                  <a:lnTo>
                    <a:pt x="8279" y="197549"/>
                  </a:lnTo>
                  <a:lnTo>
                    <a:pt x="30800" y="230839"/>
                  </a:lnTo>
                  <a:lnTo>
                    <a:pt x="64087" y="253364"/>
                  </a:lnTo>
                  <a:lnTo>
                    <a:pt x="104663" y="261645"/>
                  </a:lnTo>
                  <a:lnTo>
                    <a:pt x="156975" y="261645"/>
                  </a:lnTo>
                  <a:lnTo>
                    <a:pt x="197552" y="253364"/>
                  </a:lnTo>
                  <a:lnTo>
                    <a:pt x="230839" y="230839"/>
                  </a:lnTo>
                  <a:lnTo>
                    <a:pt x="253360" y="197549"/>
                  </a:lnTo>
                  <a:lnTo>
                    <a:pt x="261640" y="156972"/>
                  </a:lnTo>
                  <a:lnTo>
                    <a:pt x="261640" y="104660"/>
                  </a:lnTo>
                  <a:lnTo>
                    <a:pt x="253360" y="64084"/>
                  </a:lnTo>
                  <a:lnTo>
                    <a:pt x="230839" y="30799"/>
                  </a:lnTo>
                  <a:lnTo>
                    <a:pt x="197552" y="8279"/>
                  </a:lnTo>
                  <a:lnTo>
                    <a:pt x="156975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441177" y="1326057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5">
                  <a:moveTo>
                    <a:pt x="0" y="104660"/>
                  </a:moveTo>
                  <a:lnTo>
                    <a:pt x="8279" y="64084"/>
                  </a:lnTo>
                  <a:lnTo>
                    <a:pt x="30800" y="30799"/>
                  </a:lnTo>
                  <a:lnTo>
                    <a:pt x="64087" y="8279"/>
                  </a:lnTo>
                  <a:lnTo>
                    <a:pt x="104663" y="0"/>
                  </a:lnTo>
                  <a:lnTo>
                    <a:pt x="156975" y="0"/>
                  </a:lnTo>
                  <a:lnTo>
                    <a:pt x="197552" y="8279"/>
                  </a:lnTo>
                  <a:lnTo>
                    <a:pt x="230839" y="30799"/>
                  </a:lnTo>
                  <a:lnTo>
                    <a:pt x="253360" y="64084"/>
                  </a:lnTo>
                  <a:lnTo>
                    <a:pt x="261640" y="104660"/>
                  </a:lnTo>
                  <a:lnTo>
                    <a:pt x="261640" y="156972"/>
                  </a:lnTo>
                  <a:lnTo>
                    <a:pt x="253360" y="197549"/>
                  </a:lnTo>
                  <a:lnTo>
                    <a:pt x="230839" y="230839"/>
                  </a:lnTo>
                  <a:lnTo>
                    <a:pt x="197552" y="253364"/>
                  </a:lnTo>
                  <a:lnTo>
                    <a:pt x="156975" y="261645"/>
                  </a:lnTo>
                  <a:lnTo>
                    <a:pt x="104663" y="261645"/>
                  </a:lnTo>
                  <a:lnTo>
                    <a:pt x="64087" y="253364"/>
                  </a:lnTo>
                  <a:lnTo>
                    <a:pt x="30800" y="230839"/>
                  </a:lnTo>
                  <a:lnTo>
                    <a:pt x="8279" y="197549"/>
                  </a:lnTo>
                  <a:lnTo>
                    <a:pt x="0" y="156972"/>
                  </a:lnTo>
                  <a:lnTo>
                    <a:pt x="0" y="104660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511807" y="1337678"/>
            <a:ext cx="12128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50" dirty="0">
                <a:solidFill>
                  <a:srgbClr val="4A4949"/>
                </a:solidFill>
                <a:latin typeface="Arial"/>
                <a:cs typeface="Arial"/>
              </a:rPr>
              <a:t>1</a:t>
            </a:r>
            <a:endParaRPr sz="13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24348" y="1252637"/>
            <a:ext cx="3378835" cy="68516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870"/>
              </a:spcBef>
            </a:pP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HbA1c</a:t>
            </a:r>
            <a:r>
              <a:rPr sz="1100" b="1" spc="-5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4A4949"/>
                </a:solidFill>
                <a:latin typeface="Arial"/>
                <a:cs typeface="Arial"/>
              </a:rPr>
              <a:t>Testing</a:t>
            </a:r>
            <a:endParaRPr sz="11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630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Every</a:t>
            </a:r>
            <a:r>
              <a:rPr sz="90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b="1" spc="-10" dirty="0">
                <a:solidFill>
                  <a:srgbClr val="4A4949"/>
                </a:solidFill>
                <a:latin typeface="Arial"/>
                <a:cs typeface="Arial"/>
              </a:rPr>
              <a:t>3–</a:t>
            </a:r>
            <a:r>
              <a:rPr sz="900" b="1" dirty="0">
                <a:solidFill>
                  <a:srgbClr val="4A4949"/>
                </a:solidFill>
                <a:latin typeface="Arial"/>
                <a:cs typeface="Arial"/>
              </a:rPr>
              <a:t>6</a:t>
            </a:r>
            <a:r>
              <a:rPr sz="90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4A4949"/>
                </a:solidFill>
                <a:latin typeface="Arial"/>
                <a:cs typeface="Arial"/>
              </a:rPr>
              <a:t>months</a:t>
            </a:r>
            <a:r>
              <a:rPr sz="90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evaluate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long-term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glycaemic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control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(NICE,</a:t>
            </a:r>
            <a:endParaRPr sz="90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310"/>
              </a:spcBef>
            </a:pP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9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38637" y="2006714"/>
            <a:ext cx="598805" cy="267335"/>
            <a:chOff x="4438637" y="2006714"/>
            <a:chExt cx="598805" cy="267335"/>
          </a:xfrm>
        </p:grpSpPr>
        <p:sp>
          <p:nvSpPr>
            <p:cNvPr id="10" name="object 10"/>
            <p:cNvSpPr/>
            <p:nvPr/>
          </p:nvSpPr>
          <p:spPr>
            <a:xfrm>
              <a:off x="4688535" y="2132926"/>
              <a:ext cx="349250" cy="14604"/>
            </a:xfrm>
            <a:custGeom>
              <a:avLst/>
              <a:gdLst/>
              <a:ahLst/>
              <a:cxnLst/>
              <a:rect l="l" t="t" r="r" b="b"/>
              <a:pathLst>
                <a:path w="349250" h="14605">
                  <a:moveTo>
                    <a:pt x="345627" y="0"/>
                  </a:moveTo>
                  <a:lnTo>
                    <a:pt x="3224" y="0"/>
                  </a:lnTo>
                  <a:lnTo>
                    <a:pt x="0" y="3225"/>
                  </a:lnTo>
                  <a:lnTo>
                    <a:pt x="0" y="7137"/>
                  </a:lnTo>
                  <a:lnTo>
                    <a:pt x="0" y="11061"/>
                  </a:lnTo>
                  <a:lnTo>
                    <a:pt x="3224" y="14287"/>
                  </a:lnTo>
                  <a:lnTo>
                    <a:pt x="345627" y="14287"/>
                  </a:lnTo>
                  <a:lnTo>
                    <a:pt x="348852" y="11061"/>
                  </a:lnTo>
                  <a:lnTo>
                    <a:pt x="348852" y="3225"/>
                  </a:lnTo>
                  <a:lnTo>
                    <a:pt x="345627" y="0"/>
                  </a:lnTo>
                  <a:close/>
                </a:path>
              </a:pathLst>
            </a:custGeom>
            <a:solidFill>
              <a:srgbClr val="B7D4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441177" y="2009254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5">
                  <a:moveTo>
                    <a:pt x="156975" y="0"/>
                  </a:moveTo>
                  <a:lnTo>
                    <a:pt x="104663" y="0"/>
                  </a:lnTo>
                  <a:lnTo>
                    <a:pt x="64087" y="8279"/>
                  </a:lnTo>
                  <a:lnTo>
                    <a:pt x="30800" y="30799"/>
                  </a:lnTo>
                  <a:lnTo>
                    <a:pt x="8279" y="64084"/>
                  </a:lnTo>
                  <a:lnTo>
                    <a:pt x="0" y="104660"/>
                  </a:lnTo>
                  <a:lnTo>
                    <a:pt x="0" y="156972"/>
                  </a:lnTo>
                  <a:lnTo>
                    <a:pt x="8279" y="197549"/>
                  </a:lnTo>
                  <a:lnTo>
                    <a:pt x="30800" y="230839"/>
                  </a:lnTo>
                  <a:lnTo>
                    <a:pt x="64087" y="253364"/>
                  </a:lnTo>
                  <a:lnTo>
                    <a:pt x="104663" y="261645"/>
                  </a:lnTo>
                  <a:lnTo>
                    <a:pt x="156975" y="261645"/>
                  </a:lnTo>
                  <a:lnTo>
                    <a:pt x="197552" y="253364"/>
                  </a:lnTo>
                  <a:lnTo>
                    <a:pt x="230839" y="230839"/>
                  </a:lnTo>
                  <a:lnTo>
                    <a:pt x="253360" y="197549"/>
                  </a:lnTo>
                  <a:lnTo>
                    <a:pt x="261640" y="156972"/>
                  </a:lnTo>
                  <a:lnTo>
                    <a:pt x="261640" y="104660"/>
                  </a:lnTo>
                  <a:lnTo>
                    <a:pt x="253360" y="64084"/>
                  </a:lnTo>
                  <a:lnTo>
                    <a:pt x="230839" y="30799"/>
                  </a:lnTo>
                  <a:lnTo>
                    <a:pt x="197552" y="8279"/>
                  </a:lnTo>
                  <a:lnTo>
                    <a:pt x="156975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441177" y="2009254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5">
                  <a:moveTo>
                    <a:pt x="0" y="104660"/>
                  </a:moveTo>
                  <a:lnTo>
                    <a:pt x="8279" y="64084"/>
                  </a:lnTo>
                  <a:lnTo>
                    <a:pt x="30800" y="30799"/>
                  </a:lnTo>
                  <a:lnTo>
                    <a:pt x="64087" y="8279"/>
                  </a:lnTo>
                  <a:lnTo>
                    <a:pt x="104663" y="0"/>
                  </a:lnTo>
                  <a:lnTo>
                    <a:pt x="156975" y="0"/>
                  </a:lnTo>
                  <a:lnTo>
                    <a:pt x="197552" y="8279"/>
                  </a:lnTo>
                  <a:lnTo>
                    <a:pt x="230839" y="30799"/>
                  </a:lnTo>
                  <a:lnTo>
                    <a:pt x="253360" y="64084"/>
                  </a:lnTo>
                  <a:lnTo>
                    <a:pt x="261640" y="104660"/>
                  </a:lnTo>
                  <a:lnTo>
                    <a:pt x="261640" y="156972"/>
                  </a:lnTo>
                  <a:lnTo>
                    <a:pt x="253360" y="197549"/>
                  </a:lnTo>
                  <a:lnTo>
                    <a:pt x="230839" y="230839"/>
                  </a:lnTo>
                  <a:lnTo>
                    <a:pt x="197552" y="253364"/>
                  </a:lnTo>
                  <a:lnTo>
                    <a:pt x="156975" y="261645"/>
                  </a:lnTo>
                  <a:lnTo>
                    <a:pt x="104663" y="261645"/>
                  </a:lnTo>
                  <a:lnTo>
                    <a:pt x="64087" y="253364"/>
                  </a:lnTo>
                  <a:lnTo>
                    <a:pt x="30800" y="230839"/>
                  </a:lnTo>
                  <a:lnTo>
                    <a:pt x="8279" y="197549"/>
                  </a:lnTo>
                  <a:lnTo>
                    <a:pt x="0" y="156972"/>
                  </a:lnTo>
                  <a:lnTo>
                    <a:pt x="0" y="104660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4511807" y="2020874"/>
            <a:ext cx="12128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50" dirty="0">
                <a:solidFill>
                  <a:srgbClr val="4A4949"/>
                </a:solidFill>
                <a:latin typeface="Arial"/>
                <a:cs typeface="Arial"/>
              </a:rPr>
              <a:t>2</a:t>
            </a:r>
            <a:endParaRPr sz="13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140693" y="1935805"/>
            <a:ext cx="3455035" cy="68516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0"/>
              </a:spcBef>
            </a:pP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Blood</a:t>
            </a:r>
            <a:r>
              <a:rPr sz="11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Pressure</a:t>
            </a:r>
            <a:r>
              <a:rPr sz="11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11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4A4949"/>
                </a:solidFill>
                <a:latin typeface="Arial"/>
                <a:cs typeface="Arial"/>
              </a:rPr>
              <a:t>Lipids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129000"/>
              </a:lnSpc>
              <a:spcBef>
                <a:spcPts val="315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Annual</a:t>
            </a:r>
            <a:r>
              <a:rPr sz="90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assessment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blood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pressure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full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lipid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profile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monitor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risk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status.</a:t>
            </a:r>
            <a:endParaRPr sz="900">
              <a:latin typeface="Arial MT"/>
              <a:cs typeface="Arial MT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106608" y="2600832"/>
            <a:ext cx="598805" cy="267335"/>
            <a:chOff x="4106608" y="2600832"/>
            <a:chExt cx="598805" cy="267335"/>
          </a:xfrm>
        </p:grpSpPr>
        <p:sp>
          <p:nvSpPr>
            <p:cNvPr id="16" name="object 16"/>
            <p:cNvSpPr/>
            <p:nvPr/>
          </p:nvSpPr>
          <p:spPr>
            <a:xfrm>
              <a:off x="4106608" y="2727045"/>
              <a:ext cx="349250" cy="14604"/>
            </a:xfrm>
            <a:custGeom>
              <a:avLst/>
              <a:gdLst/>
              <a:ahLst/>
              <a:cxnLst/>
              <a:rect l="l" t="t" r="r" b="b"/>
              <a:pathLst>
                <a:path w="349250" h="14605">
                  <a:moveTo>
                    <a:pt x="345627" y="0"/>
                  </a:moveTo>
                  <a:lnTo>
                    <a:pt x="3224" y="0"/>
                  </a:lnTo>
                  <a:lnTo>
                    <a:pt x="0" y="3225"/>
                  </a:lnTo>
                  <a:lnTo>
                    <a:pt x="0" y="7137"/>
                  </a:lnTo>
                  <a:lnTo>
                    <a:pt x="0" y="11061"/>
                  </a:lnTo>
                  <a:lnTo>
                    <a:pt x="3224" y="14287"/>
                  </a:lnTo>
                  <a:lnTo>
                    <a:pt x="345627" y="14287"/>
                  </a:lnTo>
                  <a:lnTo>
                    <a:pt x="348852" y="11061"/>
                  </a:lnTo>
                  <a:lnTo>
                    <a:pt x="348852" y="3225"/>
                  </a:lnTo>
                  <a:lnTo>
                    <a:pt x="345627" y="0"/>
                  </a:lnTo>
                  <a:close/>
                </a:path>
              </a:pathLst>
            </a:custGeom>
            <a:solidFill>
              <a:srgbClr val="B7D4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441177" y="2603372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5">
                  <a:moveTo>
                    <a:pt x="156975" y="0"/>
                  </a:moveTo>
                  <a:lnTo>
                    <a:pt x="104663" y="0"/>
                  </a:lnTo>
                  <a:lnTo>
                    <a:pt x="64087" y="8279"/>
                  </a:lnTo>
                  <a:lnTo>
                    <a:pt x="30800" y="30799"/>
                  </a:lnTo>
                  <a:lnTo>
                    <a:pt x="8279" y="64084"/>
                  </a:lnTo>
                  <a:lnTo>
                    <a:pt x="0" y="104660"/>
                  </a:lnTo>
                  <a:lnTo>
                    <a:pt x="0" y="156972"/>
                  </a:lnTo>
                  <a:lnTo>
                    <a:pt x="8279" y="197549"/>
                  </a:lnTo>
                  <a:lnTo>
                    <a:pt x="30800" y="230839"/>
                  </a:lnTo>
                  <a:lnTo>
                    <a:pt x="64087" y="253364"/>
                  </a:lnTo>
                  <a:lnTo>
                    <a:pt x="104663" y="261645"/>
                  </a:lnTo>
                  <a:lnTo>
                    <a:pt x="156975" y="261645"/>
                  </a:lnTo>
                  <a:lnTo>
                    <a:pt x="197552" y="253364"/>
                  </a:lnTo>
                  <a:lnTo>
                    <a:pt x="230839" y="230839"/>
                  </a:lnTo>
                  <a:lnTo>
                    <a:pt x="253360" y="197549"/>
                  </a:lnTo>
                  <a:lnTo>
                    <a:pt x="261640" y="156972"/>
                  </a:lnTo>
                  <a:lnTo>
                    <a:pt x="261640" y="104660"/>
                  </a:lnTo>
                  <a:lnTo>
                    <a:pt x="253360" y="64084"/>
                  </a:lnTo>
                  <a:lnTo>
                    <a:pt x="230839" y="30799"/>
                  </a:lnTo>
                  <a:lnTo>
                    <a:pt x="197552" y="8279"/>
                  </a:lnTo>
                  <a:lnTo>
                    <a:pt x="156975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441177" y="2603372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5">
                  <a:moveTo>
                    <a:pt x="0" y="104660"/>
                  </a:moveTo>
                  <a:lnTo>
                    <a:pt x="8279" y="64084"/>
                  </a:lnTo>
                  <a:lnTo>
                    <a:pt x="30800" y="30799"/>
                  </a:lnTo>
                  <a:lnTo>
                    <a:pt x="64087" y="8279"/>
                  </a:lnTo>
                  <a:lnTo>
                    <a:pt x="104663" y="0"/>
                  </a:lnTo>
                  <a:lnTo>
                    <a:pt x="156975" y="0"/>
                  </a:lnTo>
                  <a:lnTo>
                    <a:pt x="197552" y="8279"/>
                  </a:lnTo>
                  <a:lnTo>
                    <a:pt x="230839" y="30799"/>
                  </a:lnTo>
                  <a:lnTo>
                    <a:pt x="253360" y="64084"/>
                  </a:lnTo>
                  <a:lnTo>
                    <a:pt x="261640" y="104660"/>
                  </a:lnTo>
                  <a:lnTo>
                    <a:pt x="261640" y="156972"/>
                  </a:lnTo>
                  <a:lnTo>
                    <a:pt x="253360" y="197549"/>
                  </a:lnTo>
                  <a:lnTo>
                    <a:pt x="230839" y="230839"/>
                  </a:lnTo>
                  <a:lnTo>
                    <a:pt x="197552" y="253364"/>
                  </a:lnTo>
                  <a:lnTo>
                    <a:pt x="156975" y="261645"/>
                  </a:lnTo>
                  <a:lnTo>
                    <a:pt x="104663" y="261645"/>
                  </a:lnTo>
                  <a:lnTo>
                    <a:pt x="64087" y="253364"/>
                  </a:lnTo>
                  <a:lnTo>
                    <a:pt x="30800" y="230839"/>
                  </a:lnTo>
                  <a:lnTo>
                    <a:pt x="8279" y="197549"/>
                  </a:lnTo>
                  <a:lnTo>
                    <a:pt x="0" y="156972"/>
                  </a:lnTo>
                  <a:lnTo>
                    <a:pt x="0" y="104660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4511807" y="2614993"/>
            <a:ext cx="12128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50" dirty="0">
                <a:solidFill>
                  <a:srgbClr val="4A4949"/>
                </a:solidFill>
                <a:latin typeface="Arial"/>
                <a:cs typeface="Arial"/>
              </a:rPr>
              <a:t>3</a:t>
            </a:r>
            <a:endParaRPr sz="13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09368" y="2529953"/>
            <a:ext cx="3093720" cy="68516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2540">
              <a:lnSpc>
                <a:spcPct val="100000"/>
              </a:lnSpc>
              <a:spcBef>
                <a:spcPts val="870"/>
              </a:spcBef>
            </a:pP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Foot</a:t>
            </a:r>
            <a:r>
              <a:rPr sz="110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110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Retinal</a:t>
            </a:r>
            <a:r>
              <a:rPr sz="110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4A4949"/>
                </a:solidFill>
                <a:latin typeface="Arial"/>
                <a:cs typeface="Arial"/>
              </a:rPr>
              <a:t>Screening</a:t>
            </a:r>
            <a:endParaRPr sz="11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630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Annual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foot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examination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retinal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screening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detect</a:t>
            </a:r>
            <a:r>
              <a:rPr sz="90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early</a:t>
            </a:r>
            <a:endParaRPr sz="90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310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microvascular complications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promptly.</a:t>
            </a:r>
            <a:endParaRPr sz="900">
              <a:latin typeface="Arial MT"/>
              <a:cs typeface="Arial MT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438637" y="3195027"/>
            <a:ext cx="598805" cy="267335"/>
            <a:chOff x="4438637" y="3195027"/>
            <a:chExt cx="598805" cy="267335"/>
          </a:xfrm>
        </p:grpSpPr>
        <p:sp>
          <p:nvSpPr>
            <p:cNvPr id="22" name="object 22"/>
            <p:cNvSpPr/>
            <p:nvPr/>
          </p:nvSpPr>
          <p:spPr>
            <a:xfrm>
              <a:off x="4688535" y="3321253"/>
              <a:ext cx="349250" cy="14604"/>
            </a:xfrm>
            <a:custGeom>
              <a:avLst/>
              <a:gdLst/>
              <a:ahLst/>
              <a:cxnLst/>
              <a:rect l="l" t="t" r="r" b="b"/>
              <a:pathLst>
                <a:path w="349250" h="14604">
                  <a:moveTo>
                    <a:pt x="345627" y="0"/>
                  </a:moveTo>
                  <a:lnTo>
                    <a:pt x="3224" y="0"/>
                  </a:lnTo>
                  <a:lnTo>
                    <a:pt x="0" y="3225"/>
                  </a:lnTo>
                  <a:lnTo>
                    <a:pt x="0" y="7137"/>
                  </a:lnTo>
                  <a:lnTo>
                    <a:pt x="0" y="11061"/>
                  </a:lnTo>
                  <a:lnTo>
                    <a:pt x="3224" y="14287"/>
                  </a:lnTo>
                  <a:lnTo>
                    <a:pt x="345627" y="14287"/>
                  </a:lnTo>
                  <a:lnTo>
                    <a:pt x="348852" y="11061"/>
                  </a:lnTo>
                  <a:lnTo>
                    <a:pt x="348852" y="3225"/>
                  </a:lnTo>
                  <a:lnTo>
                    <a:pt x="345627" y="0"/>
                  </a:lnTo>
                  <a:close/>
                </a:path>
              </a:pathLst>
            </a:custGeom>
            <a:solidFill>
              <a:srgbClr val="B7D4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441177" y="3197567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4">
                  <a:moveTo>
                    <a:pt x="156975" y="0"/>
                  </a:moveTo>
                  <a:lnTo>
                    <a:pt x="104663" y="0"/>
                  </a:lnTo>
                  <a:lnTo>
                    <a:pt x="64087" y="8279"/>
                  </a:lnTo>
                  <a:lnTo>
                    <a:pt x="30800" y="30799"/>
                  </a:lnTo>
                  <a:lnTo>
                    <a:pt x="8279" y="64084"/>
                  </a:lnTo>
                  <a:lnTo>
                    <a:pt x="0" y="104660"/>
                  </a:lnTo>
                  <a:lnTo>
                    <a:pt x="0" y="156972"/>
                  </a:lnTo>
                  <a:lnTo>
                    <a:pt x="8279" y="197549"/>
                  </a:lnTo>
                  <a:lnTo>
                    <a:pt x="30800" y="230839"/>
                  </a:lnTo>
                  <a:lnTo>
                    <a:pt x="64087" y="253364"/>
                  </a:lnTo>
                  <a:lnTo>
                    <a:pt x="104663" y="261645"/>
                  </a:lnTo>
                  <a:lnTo>
                    <a:pt x="156975" y="261645"/>
                  </a:lnTo>
                  <a:lnTo>
                    <a:pt x="197552" y="253364"/>
                  </a:lnTo>
                  <a:lnTo>
                    <a:pt x="230839" y="230839"/>
                  </a:lnTo>
                  <a:lnTo>
                    <a:pt x="253360" y="197549"/>
                  </a:lnTo>
                  <a:lnTo>
                    <a:pt x="261640" y="156972"/>
                  </a:lnTo>
                  <a:lnTo>
                    <a:pt x="261640" y="104660"/>
                  </a:lnTo>
                  <a:lnTo>
                    <a:pt x="253360" y="64084"/>
                  </a:lnTo>
                  <a:lnTo>
                    <a:pt x="230839" y="30799"/>
                  </a:lnTo>
                  <a:lnTo>
                    <a:pt x="197552" y="8279"/>
                  </a:lnTo>
                  <a:lnTo>
                    <a:pt x="156975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441177" y="3197567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4">
                  <a:moveTo>
                    <a:pt x="0" y="104660"/>
                  </a:moveTo>
                  <a:lnTo>
                    <a:pt x="8279" y="64084"/>
                  </a:lnTo>
                  <a:lnTo>
                    <a:pt x="30800" y="30799"/>
                  </a:lnTo>
                  <a:lnTo>
                    <a:pt x="64087" y="8279"/>
                  </a:lnTo>
                  <a:lnTo>
                    <a:pt x="104663" y="0"/>
                  </a:lnTo>
                  <a:lnTo>
                    <a:pt x="156975" y="0"/>
                  </a:lnTo>
                  <a:lnTo>
                    <a:pt x="197552" y="8279"/>
                  </a:lnTo>
                  <a:lnTo>
                    <a:pt x="230839" y="30799"/>
                  </a:lnTo>
                  <a:lnTo>
                    <a:pt x="253360" y="64084"/>
                  </a:lnTo>
                  <a:lnTo>
                    <a:pt x="261640" y="104660"/>
                  </a:lnTo>
                  <a:lnTo>
                    <a:pt x="261640" y="156972"/>
                  </a:lnTo>
                  <a:lnTo>
                    <a:pt x="253360" y="197549"/>
                  </a:lnTo>
                  <a:lnTo>
                    <a:pt x="230839" y="230839"/>
                  </a:lnTo>
                  <a:lnTo>
                    <a:pt x="197552" y="253364"/>
                  </a:lnTo>
                  <a:lnTo>
                    <a:pt x="156975" y="261645"/>
                  </a:lnTo>
                  <a:lnTo>
                    <a:pt x="104663" y="261645"/>
                  </a:lnTo>
                  <a:lnTo>
                    <a:pt x="64087" y="253364"/>
                  </a:lnTo>
                  <a:lnTo>
                    <a:pt x="30800" y="230839"/>
                  </a:lnTo>
                  <a:lnTo>
                    <a:pt x="8279" y="197549"/>
                  </a:lnTo>
                  <a:lnTo>
                    <a:pt x="0" y="156972"/>
                  </a:lnTo>
                  <a:lnTo>
                    <a:pt x="0" y="104660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4511807" y="3209188"/>
            <a:ext cx="12128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50" dirty="0">
                <a:solidFill>
                  <a:srgbClr val="4A4949"/>
                </a:solidFill>
                <a:latin typeface="Arial"/>
                <a:cs typeface="Arial"/>
              </a:rPr>
              <a:t>4</a:t>
            </a:r>
            <a:endParaRPr sz="135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140693" y="3124147"/>
            <a:ext cx="3474085" cy="68516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0"/>
              </a:spcBef>
            </a:pP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Kidney</a:t>
            </a:r>
            <a:r>
              <a:rPr sz="1100" b="1" spc="-6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4A4949"/>
                </a:solidFill>
                <a:latin typeface="Arial"/>
                <a:cs typeface="Arial"/>
              </a:rPr>
              <a:t>Function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129000"/>
              </a:lnSpc>
              <a:spcBef>
                <a:spcPts val="315"/>
              </a:spcBef>
            </a:pP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Estimated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glomerular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filtration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rate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(eGFR)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must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be</a:t>
            </a:r>
            <a:r>
              <a:rPr sz="90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checked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at</a:t>
            </a:r>
            <a:r>
              <a:rPr sz="90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least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once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per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year.</a:t>
            </a:r>
            <a:endParaRPr sz="900">
              <a:latin typeface="Arial MT"/>
              <a:cs typeface="Arial MT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4106608" y="3789381"/>
            <a:ext cx="598805" cy="266700"/>
            <a:chOff x="4106608" y="3789381"/>
            <a:chExt cx="598805" cy="266700"/>
          </a:xfrm>
        </p:grpSpPr>
        <p:sp>
          <p:nvSpPr>
            <p:cNvPr id="28" name="object 28"/>
            <p:cNvSpPr/>
            <p:nvPr/>
          </p:nvSpPr>
          <p:spPr>
            <a:xfrm>
              <a:off x="4106608" y="3915448"/>
              <a:ext cx="349250" cy="14604"/>
            </a:xfrm>
            <a:custGeom>
              <a:avLst/>
              <a:gdLst/>
              <a:ahLst/>
              <a:cxnLst/>
              <a:rect l="l" t="t" r="r" b="b"/>
              <a:pathLst>
                <a:path w="349250" h="14604">
                  <a:moveTo>
                    <a:pt x="345627" y="0"/>
                  </a:moveTo>
                  <a:lnTo>
                    <a:pt x="3224" y="0"/>
                  </a:lnTo>
                  <a:lnTo>
                    <a:pt x="0" y="3225"/>
                  </a:lnTo>
                  <a:lnTo>
                    <a:pt x="0" y="7137"/>
                  </a:lnTo>
                  <a:lnTo>
                    <a:pt x="0" y="11061"/>
                  </a:lnTo>
                  <a:lnTo>
                    <a:pt x="3224" y="14287"/>
                  </a:lnTo>
                  <a:lnTo>
                    <a:pt x="345627" y="14287"/>
                  </a:lnTo>
                  <a:lnTo>
                    <a:pt x="348852" y="11061"/>
                  </a:lnTo>
                  <a:lnTo>
                    <a:pt x="348852" y="3225"/>
                  </a:lnTo>
                  <a:lnTo>
                    <a:pt x="345627" y="0"/>
                  </a:lnTo>
                  <a:close/>
                </a:path>
              </a:pathLst>
            </a:custGeom>
            <a:solidFill>
              <a:srgbClr val="B7D4C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441177" y="3791762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4">
                  <a:moveTo>
                    <a:pt x="156975" y="0"/>
                  </a:moveTo>
                  <a:lnTo>
                    <a:pt x="104663" y="0"/>
                  </a:lnTo>
                  <a:lnTo>
                    <a:pt x="64087" y="8279"/>
                  </a:lnTo>
                  <a:lnTo>
                    <a:pt x="30800" y="30799"/>
                  </a:lnTo>
                  <a:lnTo>
                    <a:pt x="8279" y="64084"/>
                  </a:lnTo>
                  <a:lnTo>
                    <a:pt x="0" y="104660"/>
                  </a:lnTo>
                  <a:lnTo>
                    <a:pt x="0" y="156972"/>
                  </a:lnTo>
                  <a:lnTo>
                    <a:pt x="8279" y="197549"/>
                  </a:lnTo>
                  <a:lnTo>
                    <a:pt x="30800" y="230839"/>
                  </a:lnTo>
                  <a:lnTo>
                    <a:pt x="64087" y="253364"/>
                  </a:lnTo>
                  <a:lnTo>
                    <a:pt x="104663" y="261645"/>
                  </a:lnTo>
                  <a:lnTo>
                    <a:pt x="156975" y="261645"/>
                  </a:lnTo>
                  <a:lnTo>
                    <a:pt x="197552" y="253364"/>
                  </a:lnTo>
                  <a:lnTo>
                    <a:pt x="230839" y="230839"/>
                  </a:lnTo>
                  <a:lnTo>
                    <a:pt x="253360" y="197549"/>
                  </a:lnTo>
                  <a:lnTo>
                    <a:pt x="261640" y="156972"/>
                  </a:lnTo>
                  <a:lnTo>
                    <a:pt x="261640" y="104660"/>
                  </a:lnTo>
                  <a:lnTo>
                    <a:pt x="253360" y="64084"/>
                  </a:lnTo>
                  <a:lnTo>
                    <a:pt x="230839" y="30799"/>
                  </a:lnTo>
                  <a:lnTo>
                    <a:pt x="197552" y="8279"/>
                  </a:lnTo>
                  <a:lnTo>
                    <a:pt x="156975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441177" y="3791762"/>
              <a:ext cx="262255" cy="262255"/>
            </a:xfrm>
            <a:custGeom>
              <a:avLst/>
              <a:gdLst/>
              <a:ahLst/>
              <a:cxnLst/>
              <a:rect l="l" t="t" r="r" b="b"/>
              <a:pathLst>
                <a:path w="262254" h="262254">
                  <a:moveTo>
                    <a:pt x="0" y="104660"/>
                  </a:moveTo>
                  <a:lnTo>
                    <a:pt x="8279" y="64084"/>
                  </a:lnTo>
                  <a:lnTo>
                    <a:pt x="30800" y="30799"/>
                  </a:lnTo>
                  <a:lnTo>
                    <a:pt x="64087" y="8279"/>
                  </a:lnTo>
                  <a:lnTo>
                    <a:pt x="104663" y="0"/>
                  </a:lnTo>
                  <a:lnTo>
                    <a:pt x="156975" y="0"/>
                  </a:lnTo>
                  <a:lnTo>
                    <a:pt x="197552" y="8279"/>
                  </a:lnTo>
                  <a:lnTo>
                    <a:pt x="230839" y="30799"/>
                  </a:lnTo>
                  <a:lnTo>
                    <a:pt x="253360" y="64084"/>
                  </a:lnTo>
                  <a:lnTo>
                    <a:pt x="261640" y="104660"/>
                  </a:lnTo>
                  <a:lnTo>
                    <a:pt x="261640" y="156972"/>
                  </a:lnTo>
                  <a:lnTo>
                    <a:pt x="253360" y="197549"/>
                  </a:lnTo>
                  <a:lnTo>
                    <a:pt x="230839" y="230839"/>
                  </a:lnTo>
                  <a:lnTo>
                    <a:pt x="197552" y="253364"/>
                  </a:lnTo>
                  <a:lnTo>
                    <a:pt x="156975" y="261645"/>
                  </a:lnTo>
                  <a:lnTo>
                    <a:pt x="104663" y="261645"/>
                  </a:lnTo>
                  <a:lnTo>
                    <a:pt x="64087" y="253364"/>
                  </a:lnTo>
                  <a:lnTo>
                    <a:pt x="30800" y="230839"/>
                  </a:lnTo>
                  <a:lnTo>
                    <a:pt x="8279" y="197549"/>
                  </a:lnTo>
                  <a:lnTo>
                    <a:pt x="0" y="156972"/>
                  </a:lnTo>
                  <a:lnTo>
                    <a:pt x="0" y="104660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4511807" y="3803383"/>
            <a:ext cx="12128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50" dirty="0">
                <a:solidFill>
                  <a:srgbClr val="4A4949"/>
                </a:solidFill>
                <a:latin typeface="Arial"/>
                <a:cs typeface="Arial"/>
              </a:rPr>
              <a:t>5</a:t>
            </a:r>
            <a:endParaRPr sz="135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36287" y="3718342"/>
            <a:ext cx="3366770" cy="68516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 marR="5080" indent="1664970" algn="r">
              <a:lnSpc>
                <a:spcPct val="138300"/>
              </a:lnSpc>
              <a:spcBef>
                <a:spcPts val="360"/>
              </a:spcBef>
            </a:pPr>
            <a:r>
              <a:rPr sz="1100" b="1" dirty="0">
                <a:solidFill>
                  <a:srgbClr val="4A4949"/>
                </a:solidFill>
                <a:latin typeface="Arial"/>
                <a:cs typeface="Arial"/>
              </a:rPr>
              <a:t>Individualised</a:t>
            </a:r>
            <a:r>
              <a:rPr sz="1100" b="1" spc="-7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4A4949"/>
                </a:solidFill>
                <a:latin typeface="Arial"/>
                <a:cs typeface="Arial"/>
              </a:rPr>
              <a:t>Frequency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Monitoring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frequency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should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be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individualised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according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0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clinical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stability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NICE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recommendations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A4949"/>
                </a:solidFill>
                <a:latin typeface="Arial MT"/>
                <a:cs typeface="Arial MT"/>
              </a:rPr>
              <a:t>(NICE,</a:t>
            </a:r>
            <a:r>
              <a:rPr sz="900" spc="-10" dirty="0">
                <a:solidFill>
                  <a:srgbClr val="4A4949"/>
                </a:solidFill>
                <a:latin typeface="Arial MT"/>
                <a:cs typeface="Arial MT"/>
              </a:rPr>
              <a:t> 2023).</a:t>
            </a:r>
            <a:endParaRPr sz="900">
              <a:latin typeface="Arial MT"/>
              <a:cs typeface="Arial MT"/>
            </a:endParaRP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F772B819-01EE-A1E9-1D0C-D343972B32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87"/>
    </mc:Choice>
    <mc:Fallback>
      <p:transition spd="slow" advTm="63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83419" y="359215"/>
            <a:ext cx="8177161" cy="31341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pPr marL="3441065" marR="5080">
              <a:lnSpc>
                <a:spcPct val="104000"/>
              </a:lnSpc>
            </a:pPr>
            <a:r>
              <a:rPr lang="en-US"/>
              <a:t>Medication Management (NICE)</a:t>
            </a:r>
            <a:endParaRPr lang="en-US" spc="-20" dirty="0"/>
          </a:p>
        </p:txBody>
      </p:sp>
      <p:grpSp>
        <p:nvGrpSpPr>
          <p:cNvPr id="4" name="object 4"/>
          <p:cNvGrpSpPr/>
          <p:nvPr/>
        </p:nvGrpSpPr>
        <p:grpSpPr>
          <a:xfrm>
            <a:off x="3922731" y="1198735"/>
            <a:ext cx="4727575" cy="783590"/>
            <a:chOff x="3922731" y="1198735"/>
            <a:chExt cx="4727575" cy="783590"/>
          </a:xfrm>
        </p:grpSpPr>
        <p:sp>
          <p:nvSpPr>
            <p:cNvPr id="5" name="object 5"/>
            <p:cNvSpPr/>
            <p:nvPr/>
          </p:nvSpPr>
          <p:spPr>
            <a:xfrm>
              <a:off x="3925112" y="12011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4625073" y="0"/>
                  </a:moveTo>
                  <a:lnTo>
                    <a:pt x="97689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680897"/>
                  </a:lnTo>
                  <a:lnTo>
                    <a:pt x="7727" y="718773"/>
                  </a:lnTo>
                  <a:lnTo>
                    <a:pt x="28748" y="749846"/>
                  </a:lnTo>
                  <a:lnTo>
                    <a:pt x="59817" y="770869"/>
                  </a:lnTo>
                  <a:lnTo>
                    <a:pt x="97689" y="778598"/>
                  </a:lnTo>
                  <a:lnTo>
                    <a:pt x="4625073" y="778598"/>
                  </a:lnTo>
                  <a:lnTo>
                    <a:pt x="4662947" y="770869"/>
                  </a:lnTo>
                  <a:lnTo>
                    <a:pt x="4694015" y="749846"/>
                  </a:lnTo>
                  <a:lnTo>
                    <a:pt x="4715034" y="718773"/>
                  </a:lnTo>
                  <a:lnTo>
                    <a:pt x="4722761" y="680897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25112" y="12011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89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680897"/>
                  </a:lnTo>
                  <a:lnTo>
                    <a:pt x="4715034" y="718773"/>
                  </a:lnTo>
                  <a:lnTo>
                    <a:pt x="4694015" y="749846"/>
                  </a:lnTo>
                  <a:lnTo>
                    <a:pt x="4662947" y="770869"/>
                  </a:lnTo>
                  <a:lnTo>
                    <a:pt x="4625073" y="778598"/>
                  </a:lnTo>
                  <a:lnTo>
                    <a:pt x="97689" y="778598"/>
                  </a:lnTo>
                  <a:lnTo>
                    <a:pt x="59817" y="770869"/>
                  </a:lnTo>
                  <a:lnTo>
                    <a:pt x="28748" y="749846"/>
                  </a:lnTo>
                  <a:lnTo>
                    <a:pt x="7727" y="718773"/>
                  </a:lnTo>
                  <a:lnTo>
                    <a:pt x="0" y="680897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3922731" y="2072277"/>
            <a:ext cx="4727575" cy="783590"/>
            <a:chOff x="3922731" y="2072277"/>
            <a:chExt cx="4727575" cy="783590"/>
          </a:xfrm>
        </p:grpSpPr>
        <p:sp>
          <p:nvSpPr>
            <p:cNvPr id="8" name="object 8"/>
            <p:cNvSpPr/>
            <p:nvPr/>
          </p:nvSpPr>
          <p:spPr>
            <a:xfrm>
              <a:off x="3925112" y="2074659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4625073" y="0"/>
                  </a:moveTo>
                  <a:lnTo>
                    <a:pt x="97689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680897"/>
                  </a:lnTo>
                  <a:lnTo>
                    <a:pt x="7727" y="718773"/>
                  </a:lnTo>
                  <a:lnTo>
                    <a:pt x="28748" y="749846"/>
                  </a:lnTo>
                  <a:lnTo>
                    <a:pt x="59817" y="770869"/>
                  </a:lnTo>
                  <a:lnTo>
                    <a:pt x="97689" y="778598"/>
                  </a:lnTo>
                  <a:lnTo>
                    <a:pt x="4625073" y="778598"/>
                  </a:lnTo>
                  <a:lnTo>
                    <a:pt x="4662947" y="770869"/>
                  </a:lnTo>
                  <a:lnTo>
                    <a:pt x="4694015" y="749846"/>
                  </a:lnTo>
                  <a:lnTo>
                    <a:pt x="4715034" y="718773"/>
                  </a:lnTo>
                  <a:lnTo>
                    <a:pt x="4722761" y="680897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925112" y="2074659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4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89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680897"/>
                  </a:lnTo>
                  <a:lnTo>
                    <a:pt x="4715034" y="718773"/>
                  </a:lnTo>
                  <a:lnTo>
                    <a:pt x="4694015" y="749846"/>
                  </a:lnTo>
                  <a:lnTo>
                    <a:pt x="4662947" y="770869"/>
                  </a:lnTo>
                  <a:lnTo>
                    <a:pt x="4625073" y="778598"/>
                  </a:lnTo>
                  <a:lnTo>
                    <a:pt x="97689" y="778598"/>
                  </a:lnTo>
                  <a:lnTo>
                    <a:pt x="59817" y="770869"/>
                  </a:lnTo>
                  <a:lnTo>
                    <a:pt x="28748" y="749846"/>
                  </a:lnTo>
                  <a:lnTo>
                    <a:pt x="7727" y="718773"/>
                  </a:lnTo>
                  <a:lnTo>
                    <a:pt x="0" y="680897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3922731" y="2945834"/>
            <a:ext cx="4727575" cy="783590"/>
            <a:chOff x="3922731" y="2945834"/>
            <a:chExt cx="4727575" cy="783590"/>
          </a:xfrm>
        </p:grpSpPr>
        <p:sp>
          <p:nvSpPr>
            <p:cNvPr id="11" name="object 11"/>
            <p:cNvSpPr/>
            <p:nvPr/>
          </p:nvSpPr>
          <p:spPr>
            <a:xfrm>
              <a:off x="3925112" y="29482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5">
                  <a:moveTo>
                    <a:pt x="4625073" y="0"/>
                  </a:moveTo>
                  <a:lnTo>
                    <a:pt x="97689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680897"/>
                  </a:lnTo>
                  <a:lnTo>
                    <a:pt x="7727" y="718773"/>
                  </a:lnTo>
                  <a:lnTo>
                    <a:pt x="28748" y="749846"/>
                  </a:lnTo>
                  <a:lnTo>
                    <a:pt x="59817" y="770869"/>
                  </a:lnTo>
                  <a:lnTo>
                    <a:pt x="97689" y="778598"/>
                  </a:lnTo>
                  <a:lnTo>
                    <a:pt x="4625073" y="778598"/>
                  </a:lnTo>
                  <a:lnTo>
                    <a:pt x="4662947" y="770869"/>
                  </a:lnTo>
                  <a:lnTo>
                    <a:pt x="4694015" y="749846"/>
                  </a:lnTo>
                  <a:lnTo>
                    <a:pt x="4715034" y="718773"/>
                  </a:lnTo>
                  <a:lnTo>
                    <a:pt x="4722761" y="680897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925112" y="2948216"/>
              <a:ext cx="4723130" cy="779145"/>
            </a:xfrm>
            <a:custGeom>
              <a:avLst/>
              <a:gdLst/>
              <a:ahLst/>
              <a:cxnLst/>
              <a:rect l="l" t="t" r="r" b="b"/>
              <a:pathLst>
                <a:path w="4723130" h="779145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89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680897"/>
                  </a:lnTo>
                  <a:lnTo>
                    <a:pt x="4715034" y="718773"/>
                  </a:lnTo>
                  <a:lnTo>
                    <a:pt x="4694015" y="749846"/>
                  </a:lnTo>
                  <a:lnTo>
                    <a:pt x="4662947" y="770869"/>
                  </a:lnTo>
                  <a:lnTo>
                    <a:pt x="4625073" y="778598"/>
                  </a:lnTo>
                  <a:lnTo>
                    <a:pt x="97689" y="778598"/>
                  </a:lnTo>
                  <a:lnTo>
                    <a:pt x="59817" y="770869"/>
                  </a:lnTo>
                  <a:lnTo>
                    <a:pt x="28748" y="749846"/>
                  </a:lnTo>
                  <a:lnTo>
                    <a:pt x="7727" y="718773"/>
                  </a:lnTo>
                  <a:lnTo>
                    <a:pt x="0" y="680897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3922731" y="3819378"/>
            <a:ext cx="4727575" cy="946785"/>
            <a:chOff x="3922731" y="3819378"/>
            <a:chExt cx="4727575" cy="946785"/>
          </a:xfrm>
        </p:grpSpPr>
        <p:sp>
          <p:nvSpPr>
            <p:cNvPr id="14" name="object 14"/>
            <p:cNvSpPr/>
            <p:nvPr/>
          </p:nvSpPr>
          <p:spPr>
            <a:xfrm>
              <a:off x="3925112" y="3821760"/>
              <a:ext cx="4723130" cy="941705"/>
            </a:xfrm>
            <a:custGeom>
              <a:avLst/>
              <a:gdLst/>
              <a:ahLst/>
              <a:cxnLst/>
              <a:rect l="l" t="t" r="r" b="b"/>
              <a:pathLst>
                <a:path w="4723130" h="941704">
                  <a:moveTo>
                    <a:pt x="4625073" y="0"/>
                  </a:moveTo>
                  <a:lnTo>
                    <a:pt x="97690" y="0"/>
                  </a:lnTo>
                  <a:lnTo>
                    <a:pt x="59817" y="7727"/>
                  </a:lnTo>
                  <a:lnTo>
                    <a:pt x="28748" y="28746"/>
                  </a:lnTo>
                  <a:lnTo>
                    <a:pt x="7727" y="59814"/>
                  </a:lnTo>
                  <a:lnTo>
                    <a:pt x="0" y="97688"/>
                  </a:lnTo>
                  <a:lnTo>
                    <a:pt x="0" y="843724"/>
                  </a:lnTo>
                  <a:lnTo>
                    <a:pt x="7727" y="881598"/>
                  </a:lnTo>
                  <a:lnTo>
                    <a:pt x="28748" y="912666"/>
                  </a:lnTo>
                  <a:lnTo>
                    <a:pt x="59817" y="933685"/>
                  </a:lnTo>
                  <a:lnTo>
                    <a:pt x="97690" y="941412"/>
                  </a:lnTo>
                  <a:lnTo>
                    <a:pt x="4625073" y="941412"/>
                  </a:lnTo>
                  <a:lnTo>
                    <a:pt x="4662947" y="933685"/>
                  </a:lnTo>
                  <a:lnTo>
                    <a:pt x="4694015" y="912666"/>
                  </a:lnTo>
                  <a:lnTo>
                    <a:pt x="4715034" y="881598"/>
                  </a:lnTo>
                  <a:lnTo>
                    <a:pt x="4722761" y="843724"/>
                  </a:lnTo>
                  <a:lnTo>
                    <a:pt x="4722761" y="97688"/>
                  </a:lnTo>
                  <a:lnTo>
                    <a:pt x="4715034" y="59814"/>
                  </a:lnTo>
                  <a:lnTo>
                    <a:pt x="4694015" y="28746"/>
                  </a:lnTo>
                  <a:lnTo>
                    <a:pt x="4662947" y="7727"/>
                  </a:lnTo>
                  <a:lnTo>
                    <a:pt x="4625073" y="0"/>
                  </a:lnTo>
                  <a:close/>
                </a:path>
              </a:pathLst>
            </a:custGeom>
            <a:solidFill>
              <a:srgbClr val="D1EE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25112" y="3821760"/>
              <a:ext cx="4723130" cy="941705"/>
            </a:xfrm>
            <a:custGeom>
              <a:avLst/>
              <a:gdLst/>
              <a:ahLst/>
              <a:cxnLst/>
              <a:rect l="l" t="t" r="r" b="b"/>
              <a:pathLst>
                <a:path w="4723130" h="941704">
                  <a:moveTo>
                    <a:pt x="0" y="97688"/>
                  </a:moveTo>
                  <a:lnTo>
                    <a:pt x="7727" y="59814"/>
                  </a:lnTo>
                  <a:lnTo>
                    <a:pt x="28748" y="28746"/>
                  </a:lnTo>
                  <a:lnTo>
                    <a:pt x="59817" y="7727"/>
                  </a:lnTo>
                  <a:lnTo>
                    <a:pt x="97690" y="0"/>
                  </a:lnTo>
                  <a:lnTo>
                    <a:pt x="4625073" y="0"/>
                  </a:lnTo>
                  <a:lnTo>
                    <a:pt x="4662947" y="7727"/>
                  </a:lnTo>
                  <a:lnTo>
                    <a:pt x="4694015" y="28746"/>
                  </a:lnTo>
                  <a:lnTo>
                    <a:pt x="4715034" y="59814"/>
                  </a:lnTo>
                  <a:lnTo>
                    <a:pt x="4722761" y="97688"/>
                  </a:lnTo>
                  <a:lnTo>
                    <a:pt x="4722761" y="843724"/>
                  </a:lnTo>
                  <a:lnTo>
                    <a:pt x="4715034" y="881598"/>
                  </a:lnTo>
                  <a:lnTo>
                    <a:pt x="4694015" y="912666"/>
                  </a:lnTo>
                  <a:lnTo>
                    <a:pt x="4662947" y="933685"/>
                  </a:lnTo>
                  <a:lnTo>
                    <a:pt x="4625073" y="941412"/>
                  </a:lnTo>
                  <a:lnTo>
                    <a:pt x="97690" y="941412"/>
                  </a:lnTo>
                  <a:lnTo>
                    <a:pt x="59817" y="933685"/>
                  </a:lnTo>
                  <a:lnTo>
                    <a:pt x="28748" y="912666"/>
                  </a:lnTo>
                  <a:lnTo>
                    <a:pt x="7727" y="881598"/>
                  </a:lnTo>
                  <a:lnTo>
                    <a:pt x="0" y="843724"/>
                  </a:lnTo>
                  <a:lnTo>
                    <a:pt x="0" y="97688"/>
                  </a:lnTo>
                  <a:close/>
                </a:path>
              </a:pathLst>
            </a:custGeom>
            <a:ln w="4762">
              <a:solidFill>
                <a:srgbClr val="B7D4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0"/>
              </a:spcBef>
            </a:pPr>
            <a:r>
              <a:rPr spc="-10" dirty="0"/>
              <a:t>First-</a:t>
            </a:r>
            <a:r>
              <a:rPr dirty="0"/>
              <a:t>Line</a:t>
            </a:r>
            <a:r>
              <a:rPr spc="15" dirty="0"/>
              <a:t> </a:t>
            </a:r>
            <a:r>
              <a:rPr spc="-10" dirty="0"/>
              <a:t>Therapy</a:t>
            </a:r>
          </a:p>
          <a:p>
            <a:pPr marL="12700" marR="5080" indent="-635">
              <a:lnSpc>
                <a:spcPct val="125000"/>
              </a:lnSpc>
              <a:spcBef>
                <a:spcPts val="270"/>
              </a:spcBef>
            </a:pPr>
            <a:r>
              <a:rPr sz="850" b="0" dirty="0">
                <a:latin typeface="Arial MT"/>
                <a:cs typeface="Arial MT"/>
              </a:rPr>
              <a:t>NICE</a:t>
            </a:r>
            <a:r>
              <a:rPr sz="850" b="0" spc="-1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(2026)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now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recommends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offering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spc="-10" dirty="0"/>
              <a:t>metformin together</a:t>
            </a:r>
            <a:r>
              <a:rPr sz="850" spc="-5" dirty="0"/>
              <a:t> </a:t>
            </a:r>
            <a:r>
              <a:rPr sz="850" dirty="0"/>
              <a:t>with</a:t>
            </a:r>
            <a:r>
              <a:rPr sz="850" spc="-5" dirty="0"/>
              <a:t> </a:t>
            </a:r>
            <a:r>
              <a:rPr sz="850" dirty="0"/>
              <a:t>an</a:t>
            </a:r>
            <a:r>
              <a:rPr sz="850" spc="-5" dirty="0"/>
              <a:t> </a:t>
            </a:r>
            <a:r>
              <a:rPr sz="850" spc="-20" dirty="0"/>
              <a:t>SGLT-</a:t>
            </a:r>
            <a:r>
              <a:rPr sz="850" dirty="0"/>
              <a:t>2</a:t>
            </a:r>
            <a:r>
              <a:rPr sz="850" spc="-5" dirty="0"/>
              <a:t> </a:t>
            </a:r>
            <a:r>
              <a:rPr sz="850" spc="-10" dirty="0"/>
              <a:t>inhibitor</a:t>
            </a:r>
            <a:r>
              <a:rPr sz="850" dirty="0"/>
              <a:t> </a:t>
            </a:r>
            <a:r>
              <a:rPr sz="850" b="0" spc="-20" dirty="0">
                <a:latin typeface="Arial MT"/>
                <a:cs typeface="Arial MT"/>
              </a:rPr>
              <a:t>from </a:t>
            </a:r>
            <a:r>
              <a:rPr sz="850" b="0" dirty="0">
                <a:latin typeface="Arial MT"/>
                <a:cs typeface="Arial MT"/>
              </a:rPr>
              <a:t>the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point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of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diagnosis.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SGLT-</a:t>
            </a:r>
            <a:r>
              <a:rPr dirty="0"/>
              <a:t>2</a:t>
            </a:r>
            <a:r>
              <a:rPr spc="30" dirty="0"/>
              <a:t> </a:t>
            </a:r>
            <a:r>
              <a:rPr spc="-10" dirty="0"/>
              <a:t>Benefits</a:t>
            </a:r>
          </a:p>
          <a:p>
            <a:pPr marL="12700" marR="220345">
              <a:lnSpc>
                <a:spcPct val="125000"/>
              </a:lnSpc>
              <a:spcBef>
                <a:spcPts val="270"/>
              </a:spcBef>
            </a:pPr>
            <a:r>
              <a:rPr sz="850" b="0" spc="-20" dirty="0">
                <a:latin typeface="Arial MT"/>
                <a:cs typeface="Arial MT"/>
              </a:rPr>
              <a:t>SGLT-</a:t>
            </a:r>
            <a:r>
              <a:rPr sz="850" b="0" dirty="0">
                <a:latin typeface="Arial MT"/>
                <a:cs typeface="Arial MT"/>
              </a:rPr>
              <a:t>2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inhibitors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provide</a:t>
            </a:r>
            <a:r>
              <a:rPr sz="850" b="0" spc="-1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important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cardiovascular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and</a:t>
            </a:r>
            <a:r>
              <a:rPr sz="850" b="0" spc="-1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renal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protective</a:t>
            </a:r>
            <a:r>
              <a:rPr sz="850" b="0" spc="-1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benefits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beyond </a:t>
            </a:r>
            <a:r>
              <a:rPr sz="850" b="0" dirty="0">
                <a:latin typeface="Arial MT"/>
                <a:cs typeface="Arial MT"/>
              </a:rPr>
              <a:t>glucose</a:t>
            </a:r>
            <a:r>
              <a:rPr sz="850" b="0" spc="-6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lowering.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dirty="0"/>
              <a:t>Blood</a:t>
            </a:r>
            <a:r>
              <a:rPr spc="-45" dirty="0"/>
              <a:t> </a:t>
            </a:r>
            <a:r>
              <a:rPr dirty="0"/>
              <a:t>Pressure</a:t>
            </a:r>
            <a:r>
              <a:rPr spc="-45" dirty="0"/>
              <a:t> </a:t>
            </a:r>
            <a:r>
              <a:rPr spc="-10" dirty="0"/>
              <a:t>Target</a:t>
            </a:r>
          </a:p>
          <a:p>
            <a:pPr marL="12700" marR="183515">
              <a:lnSpc>
                <a:spcPct val="125000"/>
              </a:lnSpc>
              <a:spcBef>
                <a:spcPts val="275"/>
              </a:spcBef>
            </a:pPr>
            <a:r>
              <a:rPr sz="850" b="0" spc="-10" dirty="0">
                <a:latin typeface="Arial MT"/>
                <a:cs typeface="Arial MT"/>
              </a:rPr>
              <a:t>Antihypertensive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treatment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should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be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optimised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to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achieve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blood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pressure</a:t>
            </a:r>
            <a:r>
              <a:rPr sz="850" b="0" spc="-15" dirty="0">
                <a:latin typeface="Arial MT"/>
                <a:cs typeface="Arial MT"/>
              </a:rPr>
              <a:t> </a:t>
            </a:r>
            <a:r>
              <a:rPr sz="850" dirty="0"/>
              <a:t>below</a:t>
            </a:r>
            <a:r>
              <a:rPr sz="850" spc="-25" dirty="0"/>
              <a:t> </a:t>
            </a:r>
            <a:r>
              <a:rPr sz="850" spc="-10" dirty="0"/>
              <a:t>130/80 mmHg</a:t>
            </a:r>
            <a:r>
              <a:rPr sz="850" b="0" spc="-10" dirty="0">
                <a:latin typeface="Arial MT"/>
                <a:cs typeface="Arial MT"/>
              </a:rPr>
              <a:t>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dirty="0"/>
              <a:t>Statin</a:t>
            </a:r>
            <a:r>
              <a:rPr spc="-20" dirty="0"/>
              <a:t> </a:t>
            </a:r>
            <a:r>
              <a:rPr spc="-10" dirty="0"/>
              <a:t>Therapy</a:t>
            </a:r>
          </a:p>
          <a:p>
            <a:pPr marL="12700" marR="280035">
              <a:lnSpc>
                <a:spcPct val="125000"/>
              </a:lnSpc>
              <a:spcBef>
                <a:spcPts val="270"/>
              </a:spcBef>
            </a:pPr>
            <a:r>
              <a:rPr sz="850" b="0" dirty="0">
                <a:latin typeface="Arial MT"/>
                <a:cs typeface="Arial MT"/>
              </a:rPr>
              <a:t>Statin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therapy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is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indicated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for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cardiovascular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risk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reduction</a:t>
            </a:r>
            <a:r>
              <a:rPr sz="850" b="0" spc="-1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in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most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adults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with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type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25" dirty="0">
                <a:latin typeface="Arial MT"/>
                <a:cs typeface="Arial MT"/>
              </a:rPr>
              <a:t>two </a:t>
            </a:r>
            <a:r>
              <a:rPr sz="850" b="0" dirty="0">
                <a:latin typeface="Arial MT"/>
                <a:cs typeface="Arial MT"/>
              </a:rPr>
              <a:t>diabetes</a:t>
            </a:r>
            <a:r>
              <a:rPr sz="850" b="0" spc="-2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(NICE,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2026).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All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medication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decisions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must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consider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comorbidities,</a:t>
            </a:r>
            <a:r>
              <a:rPr sz="850" b="0" spc="-20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patient preferences,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and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potential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dirty="0">
                <a:latin typeface="Arial MT"/>
                <a:cs typeface="Arial MT"/>
              </a:rPr>
              <a:t>side</a:t>
            </a:r>
            <a:r>
              <a:rPr sz="850" b="0" spc="-5" dirty="0">
                <a:latin typeface="Arial MT"/>
                <a:cs typeface="Arial MT"/>
              </a:rPr>
              <a:t> </a:t>
            </a:r>
            <a:r>
              <a:rPr sz="850" b="0" spc="-10" dirty="0">
                <a:latin typeface="Arial MT"/>
                <a:cs typeface="Arial MT"/>
              </a:rPr>
              <a:t>effects.</a:t>
            </a:r>
            <a:endParaRPr sz="850">
              <a:latin typeface="Arial MT"/>
              <a:cs typeface="Arial MT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83802C1-4873-B9D0-D48D-7BADCDE7F2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0243" y="148318"/>
            <a:ext cx="3526971" cy="462915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C72FBC9-FBB7-EF62-09B1-462D6F31626A}"/>
              </a:ext>
            </a:extLst>
          </p:cNvPr>
          <p:cNvSpPr txBox="1"/>
          <p:nvPr/>
        </p:nvSpPr>
        <p:spPr>
          <a:xfrm>
            <a:off x="876300" y="4967967"/>
            <a:ext cx="3695700" cy="50801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76E0ECC-B5E8-BBE1-CC68-A3BF502DE0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645"/>
    </mc:Choice>
    <mc:Fallback>
      <p:transition spd="slow" advTm="66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972713"/>
            <a:ext cx="7134225" cy="368178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75"/>
              </a:spcBef>
            </a:pPr>
            <a:r>
              <a:rPr lang="en-US" sz="2400" spc="-40"/>
              <a:t>Managing Diabetes Through Lifestyle</a:t>
            </a:r>
            <a:endParaRPr lang="en-US" sz="2400" spc="-10"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04082" y="2014982"/>
            <a:ext cx="845492" cy="52254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83419" y="2676601"/>
            <a:ext cx="1896110" cy="10172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Structured</a:t>
            </a:r>
            <a:r>
              <a:rPr sz="1200" b="1" spc="-5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Education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3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Referral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structured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education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programme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such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DESMOND</a:t>
            </a:r>
            <a:r>
              <a:rPr sz="95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spc="-25" dirty="0">
                <a:solidFill>
                  <a:srgbClr val="4A4949"/>
                </a:solidFill>
                <a:latin typeface="Arial"/>
                <a:cs typeface="Arial"/>
              </a:rPr>
              <a:t>or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X-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PERT</a:t>
            </a:r>
            <a:r>
              <a:rPr sz="9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essential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at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diagnosis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(Diabetes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UK,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2025).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980753" y="2014982"/>
            <a:ext cx="845492" cy="522541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560091" y="2676601"/>
            <a:ext cx="1908810" cy="10172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Physical</a:t>
            </a:r>
            <a:r>
              <a:rPr sz="1200" b="1" spc="-3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Activity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133000"/>
              </a:lnSpc>
              <a:spcBef>
                <a:spcPts val="300"/>
              </a:spcBef>
            </a:pP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Physical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activity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should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increase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to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at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least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150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minutes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of</a:t>
            </a:r>
            <a:r>
              <a:rPr sz="950" b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moderate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intensity</a:t>
            </a:r>
            <a:r>
              <a:rPr sz="950" b="1" spc="-3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per</a:t>
            </a:r>
            <a:r>
              <a:rPr sz="9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week</a:t>
            </a:r>
            <a:r>
              <a:rPr sz="95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(NHS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England, 2025).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057431" y="2014982"/>
            <a:ext cx="845492" cy="52254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636770" y="2676601"/>
            <a:ext cx="1842770" cy="140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Diet</a:t>
            </a:r>
            <a:r>
              <a:rPr sz="1200" b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120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Weight</a:t>
            </a:r>
            <a:r>
              <a:rPr sz="1200" b="1" spc="-20" dirty="0">
                <a:solidFill>
                  <a:srgbClr val="4A4949"/>
                </a:solidFill>
                <a:latin typeface="Arial"/>
                <a:cs typeface="Arial"/>
              </a:rPr>
              <a:t> Loss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3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realistic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weight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loss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target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50" spc="500" dirty="0">
                <a:solidFill>
                  <a:srgbClr val="4A4949"/>
                </a:solidFill>
                <a:latin typeface="Arial MT"/>
                <a:cs typeface="Arial MT"/>
              </a:rPr>
              <a:t>  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5–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10%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of</a:t>
            </a:r>
            <a:r>
              <a:rPr sz="950" b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body</a:t>
            </a:r>
            <a:r>
              <a:rPr sz="950" b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weight</a:t>
            </a:r>
            <a:r>
              <a:rPr sz="950" b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should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be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supported.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Dietary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changes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must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focus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on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reducing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refined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sugars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while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increasing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fibre,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vegetables,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whole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grains.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134097" y="2014982"/>
            <a:ext cx="845567" cy="522541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713435" y="2676601"/>
            <a:ext cx="1903095" cy="10172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Smoking</a:t>
            </a:r>
            <a:r>
              <a:rPr sz="12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Cessation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3000"/>
              </a:lnSpc>
              <a:spcBef>
                <a:spcPts val="300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Smoking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cessation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support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50" dirty="0">
                <a:solidFill>
                  <a:srgbClr val="4A4949"/>
                </a:solidFill>
                <a:latin typeface="Arial MT"/>
                <a:cs typeface="Arial MT"/>
              </a:rPr>
              <a:t>a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critical</a:t>
            </a:r>
            <a:r>
              <a:rPr sz="9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4A4949"/>
                </a:solidFill>
                <a:latin typeface="Arial"/>
                <a:cs typeface="Arial"/>
              </a:rPr>
              <a:t>component</a:t>
            </a:r>
            <a:r>
              <a:rPr sz="950" b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of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risk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reduction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this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patient</a:t>
            </a:r>
            <a:r>
              <a:rPr sz="950" spc="-4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(NHS,</a:t>
            </a:r>
            <a:r>
              <a:rPr sz="950" spc="-4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2025).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E0FD1A2-2E60-FFA0-81BB-2AF37A3BC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532"/>
    </mc:Choice>
    <mc:Fallback>
      <p:transition spd="slow" advTm="87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3600450" cy="48006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83419" y="359215"/>
            <a:ext cx="8177161" cy="31341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pPr marL="3441065" marR="5080">
              <a:lnSpc>
                <a:spcPct val="104000"/>
              </a:lnSpc>
            </a:pPr>
            <a:r>
              <a:rPr lang="en-US" spc="-20"/>
              <a:t>Communication and Ethical Care</a:t>
            </a:r>
            <a:endParaRPr lang="en-US"/>
          </a:p>
        </p:txBody>
      </p:sp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25112" y="1163016"/>
            <a:ext cx="4722761" cy="79764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925112" y="1163016"/>
            <a:ext cx="4723130" cy="798195"/>
          </a:xfrm>
          <a:prstGeom prst="rect">
            <a:avLst/>
          </a:prstGeom>
        </p:spPr>
        <p:txBody>
          <a:bodyPr vert="horz" wrap="square" lIns="0" tIns="120015" rIns="0" bIns="0" rtlCol="0">
            <a:spAutoFit/>
          </a:bodyPr>
          <a:lstStyle/>
          <a:p>
            <a:pPr marL="542925">
              <a:lnSpc>
                <a:spcPct val="100000"/>
              </a:lnSpc>
              <a:spcBef>
                <a:spcPts val="945"/>
              </a:spcBef>
            </a:pP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Person-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Centred</a:t>
            </a:r>
            <a:r>
              <a:rPr sz="1050" b="1" spc="-6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20" dirty="0">
                <a:solidFill>
                  <a:srgbClr val="4A4949"/>
                </a:solidFill>
                <a:latin typeface="Arial"/>
                <a:cs typeface="Arial"/>
              </a:rPr>
              <a:t>Care</a:t>
            </a:r>
            <a:endParaRPr sz="1050">
              <a:latin typeface="Arial"/>
              <a:cs typeface="Arial"/>
            </a:endParaRPr>
          </a:p>
          <a:p>
            <a:pPr marL="542925" marR="511175">
              <a:lnSpc>
                <a:spcPct val="125000"/>
              </a:lnSpc>
              <a:spcBef>
                <a:spcPts val="270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8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delivery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must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remain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person-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centred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fully</a:t>
            </a:r>
            <a:r>
              <a:rPr sz="8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respect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Mr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Ellis's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values, preferences,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autonomy.</a:t>
            </a:r>
            <a:endParaRPr sz="85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925112" y="2055609"/>
            <a:ext cx="4722761" cy="79764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925112" y="2055609"/>
            <a:ext cx="4723130" cy="798195"/>
          </a:xfrm>
          <a:prstGeom prst="rect">
            <a:avLst/>
          </a:prstGeom>
        </p:spPr>
        <p:txBody>
          <a:bodyPr vert="horz" wrap="square" lIns="0" tIns="120015" rIns="0" bIns="0" rtlCol="0">
            <a:spAutoFit/>
          </a:bodyPr>
          <a:lstStyle/>
          <a:p>
            <a:pPr marL="542925">
              <a:lnSpc>
                <a:spcPct val="100000"/>
              </a:lnSpc>
              <a:spcBef>
                <a:spcPts val="945"/>
              </a:spcBef>
            </a:pP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Clear</a:t>
            </a:r>
            <a:r>
              <a:rPr sz="1050" b="1" spc="-5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Communication</a:t>
            </a:r>
            <a:endParaRPr sz="1050">
              <a:latin typeface="Arial"/>
              <a:cs typeface="Arial"/>
            </a:endParaRPr>
          </a:p>
          <a:p>
            <a:pPr marL="542925" marR="224790">
              <a:lnSpc>
                <a:spcPct val="125000"/>
              </a:lnSpc>
              <a:spcBef>
                <a:spcPts val="270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Clear,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jargon-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free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language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should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be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used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all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consultations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support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informed decision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making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(JBDS,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2023).</a:t>
            </a:r>
            <a:endParaRPr sz="850">
              <a:latin typeface="Arial MT"/>
              <a:cs typeface="Arial MT"/>
            </a:endParaRPr>
          </a:p>
        </p:txBody>
      </p:sp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925112" y="2948216"/>
            <a:ext cx="4722761" cy="79764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925112" y="2948216"/>
            <a:ext cx="4723130" cy="798195"/>
          </a:xfrm>
          <a:prstGeom prst="rect">
            <a:avLst/>
          </a:prstGeom>
        </p:spPr>
        <p:txBody>
          <a:bodyPr vert="horz" wrap="square" lIns="0" tIns="120015" rIns="0" bIns="0" rtlCol="0">
            <a:spAutoFit/>
          </a:bodyPr>
          <a:lstStyle/>
          <a:p>
            <a:pPr marL="542925">
              <a:lnSpc>
                <a:spcPct val="100000"/>
              </a:lnSpc>
              <a:spcBef>
                <a:spcPts val="945"/>
              </a:spcBef>
            </a:pP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Shared</a:t>
            </a:r>
            <a:r>
              <a:rPr sz="105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Decision</a:t>
            </a:r>
            <a:r>
              <a:rPr sz="105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Making</a:t>
            </a:r>
            <a:endParaRPr sz="1050">
              <a:latin typeface="Arial"/>
              <a:cs typeface="Arial"/>
            </a:endParaRPr>
          </a:p>
          <a:p>
            <a:pPr marL="542925" marR="530225">
              <a:lnSpc>
                <a:spcPct val="125000"/>
              </a:lnSpc>
              <a:spcBef>
                <a:spcPts val="270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Shared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decision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making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enables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patient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actively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participate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his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own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self-management.</a:t>
            </a:r>
            <a:endParaRPr sz="850">
              <a:latin typeface="Arial MT"/>
              <a:cs typeface="Arial MT"/>
            </a:endParaRPr>
          </a:p>
        </p:txBody>
      </p:sp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925112" y="3840810"/>
            <a:ext cx="4722761" cy="96046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3925112" y="3840810"/>
            <a:ext cx="4723130" cy="960755"/>
          </a:xfrm>
          <a:prstGeom prst="rect">
            <a:avLst/>
          </a:prstGeom>
        </p:spPr>
        <p:txBody>
          <a:bodyPr vert="horz" wrap="square" lIns="0" tIns="120015" rIns="0" bIns="0" rtlCol="0">
            <a:spAutoFit/>
          </a:bodyPr>
          <a:lstStyle/>
          <a:p>
            <a:pPr marL="542925">
              <a:lnSpc>
                <a:spcPct val="100000"/>
              </a:lnSpc>
              <a:spcBef>
                <a:spcPts val="945"/>
              </a:spcBef>
            </a:pP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Dignity</a:t>
            </a:r>
            <a:r>
              <a:rPr sz="10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1050" b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4A4949"/>
                </a:solidFill>
                <a:latin typeface="Arial"/>
                <a:cs typeface="Arial"/>
              </a:rPr>
              <a:t>Confidentiality</a:t>
            </a:r>
            <a:endParaRPr sz="1050">
              <a:latin typeface="Arial"/>
              <a:cs typeface="Arial"/>
            </a:endParaRPr>
          </a:p>
          <a:p>
            <a:pPr marL="542925" marR="332105">
              <a:lnSpc>
                <a:spcPct val="125000"/>
              </a:lnSpc>
              <a:spcBef>
                <a:spcPts val="270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Confidentiality,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dignity,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privacy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must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upheld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during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all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discussions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about lifestyle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health.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Ethical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practice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requires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balancing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clinical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recommendations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patient's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quality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life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personal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goals.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789371-EF0A-7D8A-5070-BE4334D09C6A}"/>
              </a:ext>
            </a:extLst>
          </p:cNvPr>
          <p:cNvSpPr txBox="1"/>
          <p:nvPr/>
        </p:nvSpPr>
        <p:spPr>
          <a:xfrm>
            <a:off x="0" y="4810806"/>
            <a:ext cx="4713515" cy="170543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31177726-48A6-8BCB-E601-1CB003A382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893"/>
    </mc:Choice>
    <mc:Fallback>
      <p:transition spd="slow" advTm="39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857892"/>
            <a:ext cx="8047990" cy="368178"/>
          </a:xfrm>
          <a:prstGeom prst="rect">
            <a:avLst/>
          </a:prstGeom>
        </p:spPr>
        <p:txBody>
          <a:bodyPr vert="horz" wrap="square" lIns="0" tIns="9525" rIns="0" bIns="0" rtlCol="0" anchor="t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75"/>
              </a:spcBef>
            </a:pPr>
            <a:r>
              <a:rPr sz="2400"/>
              <a:t>Conclusion</a:t>
            </a:r>
            <a:r>
              <a:rPr sz="2400" spc="-40" dirty="0"/>
              <a:t> </a:t>
            </a:r>
            <a:endParaRPr lang="en-US" sz="2400" spc="-10" dirty="0"/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6119" y="1900161"/>
            <a:ext cx="4013898" cy="92265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96119" y="1900161"/>
            <a:ext cx="4014470" cy="922655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128270">
              <a:lnSpc>
                <a:spcPct val="100000"/>
              </a:lnSpc>
              <a:spcBef>
                <a:spcPts val="985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Endocrine</a:t>
            </a:r>
            <a:r>
              <a:rPr sz="12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Knowledge</a:t>
            </a:r>
            <a:endParaRPr sz="1200">
              <a:latin typeface="Arial"/>
              <a:cs typeface="Arial"/>
            </a:endParaRPr>
          </a:p>
          <a:p>
            <a:pPr marL="128270" marR="202565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Comprehensive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understanding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of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endocrine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anatomy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physiology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essential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effective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patient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education.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633988" y="1900161"/>
            <a:ext cx="4013898" cy="92265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633988" y="1900161"/>
            <a:ext cx="4014470" cy="922655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128270">
              <a:lnSpc>
                <a:spcPct val="100000"/>
              </a:lnSpc>
              <a:spcBef>
                <a:spcPts val="985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Cardiovascular</a:t>
            </a:r>
            <a:r>
              <a:rPr sz="12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Risk</a:t>
            </a:r>
            <a:r>
              <a:rPr sz="1200" b="1" spc="-4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Reduction</a:t>
            </a:r>
            <a:endParaRPr sz="1200">
              <a:latin typeface="Arial"/>
              <a:cs typeface="Arial"/>
            </a:endParaRPr>
          </a:p>
          <a:p>
            <a:pPr marL="128270" marR="418465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Early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intensive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risk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reduction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significantly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improves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long-term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outcomes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in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type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two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(NCBI,</a:t>
            </a:r>
            <a:r>
              <a:rPr sz="9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2023).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6119" y="2946793"/>
            <a:ext cx="4013898" cy="131958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96119" y="2946793"/>
            <a:ext cx="4014470" cy="1320165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128270">
              <a:lnSpc>
                <a:spcPct val="100000"/>
              </a:lnSpc>
              <a:spcBef>
                <a:spcPts val="985"/>
              </a:spcBef>
            </a:pP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Holistic</a:t>
            </a:r>
            <a:r>
              <a:rPr sz="120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Care</a:t>
            </a:r>
            <a:r>
              <a:rPr sz="1200" b="1" spc="-4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20" dirty="0">
                <a:solidFill>
                  <a:srgbClr val="4A4949"/>
                </a:solidFill>
                <a:latin typeface="Arial"/>
                <a:cs typeface="Arial"/>
              </a:rPr>
              <a:t>Plan</a:t>
            </a:r>
            <a:endParaRPr sz="1200">
              <a:latin typeface="Arial"/>
              <a:cs typeface="Arial"/>
            </a:endParaRPr>
          </a:p>
          <a:p>
            <a:pPr marL="128270" marR="546100">
              <a:lnSpc>
                <a:spcPct val="133000"/>
              </a:lnSpc>
              <a:spcBef>
                <a:spcPts val="305"/>
              </a:spcBef>
            </a:pP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holistic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plan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combining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monitoring,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medication,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lifestyle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change,</a:t>
            </a:r>
            <a:r>
              <a:rPr sz="950" spc="-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education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produces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optimal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results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(NICE,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633988" y="2946793"/>
            <a:ext cx="4013898" cy="131958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633988" y="2946793"/>
            <a:ext cx="4014470" cy="1320165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128270">
              <a:lnSpc>
                <a:spcPct val="100000"/>
              </a:lnSpc>
              <a:spcBef>
                <a:spcPts val="985"/>
              </a:spcBef>
            </a:pP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Person-</a:t>
            </a:r>
            <a:r>
              <a:rPr sz="1200" b="1" dirty="0">
                <a:solidFill>
                  <a:srgbClr val="4A4949"/>
                </a:solidFill>
                <a:latin typeface="Arial"/>
                <a:cs typeface="Arial"/>
              </a:rPr>
              <a:t>Centred</a:t>
            </a:r>
            <a:r>
              <a:rPr sz="1200" b="1" spc="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A4949"/>
                </a:solidFill>
                <a:latin typeface="Arial"/>
                <a:cs typeface="Arial"/>
              </a:rPr>
              <a:t>Ethics</a:t>
            </a:r>
            <a:endParaRPr sz="1200">
              <a:latin typeface="Arial"/>
              <a:cs typeface="Arial"/>
            </a:endParaRPr>
          </a:p>
          <a:p>
            <a:pPr marL="128270" marR="190500">
              <a:lnSpc>
                <a:spcPct val="133000"/>
              </a:lnSpc>
              <a:spcBef>
                <a:spcPts val="305"/>
              </a:spcBef>
            </a:pP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Person-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centred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communication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ethical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considerations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underpin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high-quality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nursing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practice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(JBDS,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2023).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All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interventions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should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align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with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the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most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recent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NICE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guidelines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to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ensure</a:t>
            </a:r>
            <a:r>
              <a:rPr sz="9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safe</a:t>
            </a:r>
            <a:r>
              <a:rPr sz="9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and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effective</a:t>
            </a:r>
            <a:r>
              <a:rPr sz="950" spc="-4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9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4A4949"/>
                </a:solidFill>
                <a:latin typeface="Arial MT"/>
                <a:cs typeface="Arial MT"/>
              </a:rPr>
              <a:t>delivery.</a:t>
            </a:r>
            <a:endParaRPr sz="950">
              <a:latin typeface="Arial MT"/>
              <a:cs typeface="Arial MT"/>
            </a:endParaRP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C2059128-8692-A15B-E876-F2CD1C346E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746"/>
    </mc:Choice>
    <mc:Fallback>
      <p:transition spd="slow" advTm="107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83419" y="362289"/>
            <a:ext cx="186245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Reference</a:t>
            </a:r>
            <a:r>
              <a:rPr spc="-45" dirty="0"/>
              <a:t> </a:t>
            </a:r>
            <a:r>
              <a:rPr spc="-20" dirty="0"/>
              <a:t>List</a:t>
            </a:r>
          </a:p>
        </p:txBody>
      </p:sp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1830" y="895423"/>
            <a:ext cx="4030789" cy="51702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81830" y="895423"/>
            <a:ext cx="4030979" cy="48154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National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Institute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Health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Excellence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(NICE)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(2026)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Type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2</a:t>
            </a:r>
            <a:r>
              <a:rPr sz="850" i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diabetes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in</a:t>
            </a:r>
            <a:r>
              <a:rPr sz="850" i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adults:</a:t>
            </a:r>
            <a:r>
              <a:rPr sz="850" i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management.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NG28.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endParaRPr sz="850" dirty="0">
              <a:latin typeface="Arial MT"/>
              <a:cs typeface="Arial MT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5"/>
              </a:rPr>
              <a:t>https://www.nice.org.uk/guidance/ng28</a:t>
            </a:r>
            <a:r>
              <a:rPr sz="850" b="1" spc="-5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Ju</a:t>
            </a:r>
            <a:r>
              <a:rPr lang="en-GB" sz="85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617021" y="895423"/>
            <a:ext cx="4030865" cy="51702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617021" y="895423"/>
            <a:ext cx="4030979" cy="48154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National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Institute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Health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Excellence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(NICE)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(2023)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Type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2</a:t>
            </a:r>
            <a:r>
              <a:rPr sz="850" i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diabetes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in</a:t>
            </a:r>
            <a:r>
              <a:rPr sz="850" i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adults.</a:t>
            </a:r>
            <a:r>
              <a:rPr sz="850" i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QS209.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7"/>
              </a:rPr>
              <a:t>https://www.nice.org.uk/guidance/qs209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8 July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81830" y="1573783"/>
            <a:ext cx="4030789" cy="51702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81830" y="1573783"/>
            <a:ext cx="4030979" cy="453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NHS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England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(2025)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Diabetes</a:t>
            </a:r>
            <a:r>
              <a:rPr sz="850" i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treatment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care</a:t>
            </a:r>
            <a:r>
              <a:rPr sz="850" i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programme.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endParaRPr sz="850" dirty="0">
              <a:latin typeface="Arial MT"/>
              <a:cs typeface="Arial MT"/>
            </a:endParaRPr>
          </a:p>
          <a:p>
            <a:pPr marL="151130" marR="182880">
              <a:lnSpc>
                <a:spcPct val="125000"/>
              </a:lnSpc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9"/>
              </a:rPr>
              <a:t>https://www.england.nhs.uk/diabetes/treatment-</a:t>
            </a:r>
            <a:r>
              <a:rPr sz="850" b="1" u="sng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9"/>
              </a:rPr>
              <a:t>care/</a:t>
            </a:r>
            <a:r>
              <a:rPr sz="850" b="1" spc="30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spc="-2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9" name="object 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617021" y="1573783"/>
            <a:ext cx="4030865" cy="517029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617021" y="1573783"/>
            <a:ext cx="4030979" cy="48154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NHS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(2025)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Type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2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diabetes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–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Treatment.</a:t>
            </a:r>
            <a:r>
              <a:rPr sz="850" i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endParaRPr sz="850" dirty="0">
              <a:latin typeface="Arial MT"/>
              <a:cs typeface="Arial MT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1"/>
              </a:rPr>
              <a:t>https://www.nhs.uk/conditions/type-2-diabetes/treatment/</a:t>
            </a:r>
            <a:r>
              <a:rPr sz="850" b="1" spc="65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3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spc="-25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endParaRPr sz="850" dirty="0">
              <a:latin typeface="Arial MT"/>
              <a:cs typeface="Arial MT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spc="-3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481830" y="2252141"/>
            <a:ext cx="4030789" cy="84267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481830" y="2252141"/>
            <a:ext cx="4030979" cy="78098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Galicia-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Garcia,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U.,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Benito-Vicente,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A.,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Jebari,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S.,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Larrea-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Sebal,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A.,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Siddiqi,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H.,</a:t>
            </a:r>
            <a:endParaRPr sz="850" dirty="0">
              <a:latin typeface="Arial MT"/>
              <a:cs typeface="Arial MT"/>
            </a:endParaRPr>
          </a:p>
          <a:p>
            <a:pPr marL="151130" marR="33655">
              <a:lnSpc>
                <a:spcPct val="125000"/>
              </a:lnSpc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Uribe,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K.B.,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Ostolaza,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H.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Martín,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C.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(2021)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'Type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2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Mellitus: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A4949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Pathophysiologic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Perspective',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Frontiers</a:t>
            </a:r>
            <a:r>
              <a:rPr sz="850" i="1" spc="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in</a:t>
            </a:r>
            <a:r>
              <a:rPr sz="850" i="1" spc="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Nutrition,</a:t>
            </a:r>
            <a:r>
              <a:rPr sz="850" i="1" spc="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8,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p.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707371.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 </a:t>
            </a: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3"/>
              </a:rPr>
              <a:t>https://www.frontiersin.org/journals/nutrition/articles/10.3389/fnut.2021.707</a:t>
            </a:r>
            <a:r>
              <a:rPr sz="850" b="1" spc="-10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3"/>
              </a:rPr>
              <a:t>371/full</a:t>
            </a:r>
            <a:r>
              <a:rPr sz="850" b="1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13" name="object 13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4617021" y="2252141"/>
            <a:ext cx="4030865" cy="84267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4617021" y="2252141"/>
            <a:ext cx="4030979" cy="48154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National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Center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Biotechnology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Information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(NCBI)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(2023)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Heart</a:t>
            </a:r>
            <a:r>
              <a:rPr sz="850" i="1" spc="-2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disease</a:t>
            </a:r>
            <a:r>
              <a:rPr sz="850" i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4A4949"/>
                </a:solidFill>
                <a:latin typeface="Arial"/>
                <a:cs typeface="Arial"/>
              </a:rPr>
              <a:t>and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diabetes.</a:t>
            </a:r>
            <a:r>
              <a:rPr sz="850" i="1" spc="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StatPearls.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endParaRPr sz="850" dirty="0">
              <a:latin typeface="Arial MT"/>
              <a:cs typeface="Arial MT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5"/>
              </a:rPr>
              <a:t>https://www.ncbi.nlm.nih.gov/books/NBK597416/</a:t>
            </a:r>
            <a:r>
              <a:rPr sz="850" b="1" spc="25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Ju</a:t>
            </a:r>
            <a:r>
              <a:rPr lang="en-GB" sz="85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15" name="object 15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481830" y="3256140"/>
            <a:ext cx="4030789" cy="679843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481830" y="3256140"/>
            <a:ext cx="4030979" cy="48154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National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Center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Biotechnology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Information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(NCBI)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(2024)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Type</a:t>
            </a:r>
            <a:r>
              <a:rPr sz="850" i="1" spc="-2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2</a:t>
            </a:r>
            <a:r>
              <a:rPr sz="850" i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diabetes.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StatPearls.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7"/>
              </a:rPr>
              <a:t>https://www.ncbi.nlm.nih.gov/books/NBK513253/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17" name="object 17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4617021" y="3256140"/>
            <a:ext cx="4030865" cy="679843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4617021" y="3256140"/>
            <a:ext cx="4030979" cy="6508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Joint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British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Societies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Inpatient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Care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(JBDS)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(2023)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Self-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management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of</a:t>
            </a:r>
            <a:r>
              <a:rPr sz="850" i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diabetes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in</a:t>
            </a:r>
            <a:r>
              <a:rPr sz="850" i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hospital.</a:t>
            </a:r>
            <a:r>
              <a:rPr sz="850" i="1" spc="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JBDS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04.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endParaRPr sz="850" dirty="0">
              <a:latin typeface="Arial MT"/>
              <a:cs typeface="Arial MT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9"/>
              </a:rPr>
              <a:t>https://abcd.care/…/JBDS_04_Self_Management_Guideline_with_QR_code</a:t>
            </a:r>
            <a:endParaRPr sz="850" dirty="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254"/>
              </a:spcBef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19"/>
              </a:rPr>
              <a:t>_February_2023.pdf</a:t>
            </a:r>
            <a:r>
              <a:rPr sz="850" b="1" spc="15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19" name="object 19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481830" y="4097311"/>
            <a:ext cx="4030789" cy="679843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481830" y="4097311"/>
            <a:ext cx="4030979" cy="61747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Diabetes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UK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(2025)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Diabetes</a:t>
            </a:r>
            <a:r>
              <a:rPr sz="850" i="1" spc="-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A4949"/>
                </a:solidFill>
                <a:latin typeface="Arial"/>
                <a:cs typeface="Arial"/>
              </a:rPr>
              <a:t>self-management education.</a:t>
            </a:r>
            <a:r>
              <a:rPr sz="850" i="1" spc="10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</a:t>
            </a:r>
            <a:endParaRPr sz="850" dirty="0">
              <a:latin typeface="Arial MT"/>
              <a:cs typeface="Arial MT"/>
            </a:endParaRPr>
          </a:p>
          <a:p>
            <a:pPr marL="151130" marR="188595">
              <a:lnSpc>
                <a:spcPct val="125000"/>
              </a:lnSpc>
            </a:pP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21"/>
              </a:rPr>
              <a:t>https://www.diabetes.org.uk/for-</a:t>
            </a:r>
            <a:r>
              <a:rPr sz="850" b="1" u="sng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21"/>
              </a:rPr>
              <a:t>professionals/improving-</a:t>
            </a: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21"/>
              </a:rPr>
              <a:t>care/resources/diabetes-self-</a:t>
            </a:r>
            <a:r>
              <a:rPr sz="850" b="1" u="sng" spc="-2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21"/>
              </a:rPr>
              <a:t>management-</a:t>
            </a:r>
            <a:r>
              <a:rPr sz="850" b="1" u="sng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21"/>
              </a:rPr>
              <a:t>education</a:t>
            </a:r>
            <a:r>
              <a:rPr sz="850" b="1" spc="45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spc="-2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21" name="object 21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4617021" y="4097311"/>
            <a:ext cx="4030865" cy="679843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4617021" y="4097311"/>
            <a:ext cx="4030979" cy="61747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95"/>
              </a:spcBef>
            </a:pP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National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Center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Biotechnology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Information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(NCBI)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(2024)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'Diabetes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Mellitus</a:t>
            </a:r>
            <a:endParaRPr sz="850" dirty="0">
              <a:latin typeface="Arial MT"/>
              <a:cs typeface="Arial MT"/>
            </a:endParaRPr>
          </a:p>
          <a:p>
            <a:pPr marL="151130" marR="236854">
              <a:lnSpc>
                <a:spcPct val="125000"/>
              </a:lnSpc>
            </a:pP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A4949"/>
                </a:solidFill>
                <a:latin typeface="Arial MT"/>
                <a:cs typeface="Arial MT"/>
              </a:rPr>
              <a:t>Cardiovascular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Disease',</a:t>
            </a:r>
            <a:r>
              <a:rPr sz="850" spc="-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4A4949"/>
                </a:solidFill>
                <a:latin typeface="Arial"/>
                <a:cs typeface="Arial"/>
              </a:rPr>
              <a:t>PMC.</a:t>
            </a:r>
            <a:r>
              <a:rPr sz="850" i="1" spc="-15" dirty="0">
                <a:solidFill>
                  <a:srgbClr val="4A4949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Available</a:t>
            </a:r>
            <a:r>
              <a:rPr sz="850" spc="-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A4949"/>
                </a:solidFill>
                <a:latin typeface="Arial MT"/>
                <a:cs typeface="Arial MT"/>
              </a:rPr>
              <a:t>at: </a:t>
            </a:r>
            <a:r>
              <a:rPr sz="850" b="1" u="sng" spc="-10" dirty="0">
                <a:solidFill>
                  <a:srgbClr val="006746"/>
                </a:solidFill>
                <a:uFill>
                  <a:solidFill>
                    <a:srgbClr val="006746"/>
                  </a:solidFill>
                </a:uFill>
                <a:latin typeface="Arial"/>
                <a:cs typeface="Arial"/>
                <a:hlinkClick r:id="rId23"/>
              </a:rPr>
              <a:t>https://pmc.ncbi.nlm.nih.gov/articles/PMC11683709/</a:t>
            </a:r>
            <a:r>
              <a:rPr sz="850" b="1" spc="50" dirty="0">
                <a:solidFill>
                  <a:srgbClr val="006746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(Accessed:</a:t>
            </a:r>
            <a:r>
              <a:rPr sz="850" spc="1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lang="en-GB" sz="850" dirty="0">
                <a:solidFill>
                  <a:srgbClr val="4A4949"/>
                </a:solidFill>
                <a:latin typeface="Arial MT"/>
                <a:cs typeface="Arial MT"/>
              </a:rPr>
              <a:t>10</a:t>
            </a:r>
            <a:r>
              <a:rPr sz="850" spc="15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Ju</a:t>
            </a:r>
            <a:r>
              <a:rPr lang="en-GB" sz="850" spc="-20" dirty="0" err="1">
                <a:solidFill>
                  <a:srgbClr val="4A4949"/>
                </a:solidFill>
                <a:latin typeface="Arial MT"/>
                <a:cs typeface="Arial MT"/>
              </a:rPr>
              <a:t>ly</a:t>
            </a:r>
            <a:r>
              <a:rPr sz="850" spc="-20" dirty="0">
                <a:solidFill>
                  <a:srgbClr val="4A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A4949"/>
                </a:solidFill>
                <a:latin typeface="Arial MT"/>
                <a:cs typeface="Arial MT"/>
              </a:rPr>
              <a:t>2026).</a:t>
            </a:r>
            <a:endParaRPr sz="850" dirty="0">
              <a:latin typeface="Arial MT"/>
              <a:cs typeface="Arial MT"/>
            </a:endParaRPr>
          </a:p>
        </p:txBody>
      </p:sp>
      <p:pic>
        <p:nvPicPr>
          <p:cNvPr id="30" name="type 2 diabetes">
            <a:hlinkClick r:id="" action="ppaction://media"/>
            <a:extLst>
              <a:ext uri="{FF2B5EF4-FFF2-40B4-BE49-F238E27FC236}">
                <a16:creationId xmlns:a16="http://schemas.microsoft.com/office/drawing/2014/main" id="{FF03D226-7D2B-BA60-9DFD-1B01BDC836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4368800" y="236855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68"/>
    </mc:Choice>
    <mc:Fallback>
      <p:transition spd="slow" advTm="14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68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746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</TotalTime>
  <Words>1797</Words>
  <Application>Microsoft Office PowerPoint</Application>
  <PresentationFormat>On-screen Show (16:9)</PresentationFormat>
  <Paragraphs>204</Paragraphs>
  <Slides>15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Arial MT</vt:lpstr>
      <vt:lpstr>Times New Roman</vt:lpstr>
      <vt:lpstr>Office Theme</vt:lpstr>
      <vt:lpstr>Person-Centred Care Planning for Type 2 Diabetes Mellitus: Endocrine System and Cardiovascular Risk Reduction</vt:lpstr>
      <vt:lpstr>Introduction and Aims of the Presentation</vt:lpstr>
      <vt:lpstr>Anatomy of the Endocrine System </vt:lpstr>
      <vt:lpstr>Overview of Insulin Production and Glucose Regulation</vt:lpstr>
      <vt:lpstr>How Type 2 Diabetes Mellitus Develops</vt:lpstr>
      <vt:lpstr>Impact of Type 2 Diabetes on Cardiovascular Health</vt:lpstr>
      <vt:lpstr>Patient Profile- Robert Ellis</vt:lpstr>
      <vt:lpstr>Lifestyle Risk Factors to Robert's  Condition</vt:lpstr>
      <vt:lpstr>Additional Risk Factors Identified</vt:lpstr>
      <vt:lpstr> Monitoring and Assessment </vt:lpstr>
      <vt:lpstr>Medication Management (NICE)</vt:lpstr>
      <vt:lpstr>Managing Diabetes Through Lifestyle</vt:lpstr>
      <vt:lpstr>Communication and Ethical Care</vt:lpstr>
      <vt:lpstr>Conclusion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Admin</dc:creator>
  <cp:lastModifiedBy>Nigget Saddiq (2441030)</cp:lastModifiedBy>
  <cp:revision>121</cp:revision>
  <dcterms:created xsi:type="dcterms:W3CDTF">2026-06-27T06:00:13Z</dcterms:created>
  <dcterms:modified xsi:type="dcterms:W3CDTF">2026-07-08T19:09:23Z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2026-06-27T00:00:00Z</vt:filetime>
  </property>
  <property fmtid="{D5CDD505-2E9C-101B-9397-08002B2CF9AE}" pid="4" name="LastSaved">
    <vt:filetime>2026-06-27T00:00:00Z</vt:filetime>
  </property>
  <property fmtid="{D5CDD505-2E9C-101B-9397-08002B2CF9AE}" pid="5" name="Producer">
    <vt:lpwstr>Pdftools SDK</vt:lpwstr>
  </property>
</Properties>
</file>