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notesMasterIdLst>
    <p:notesMasterId r:id="rId22"/>
  </p:notesMasterIdLst>
  <p:sldIdLst>
    <p:sldId id="362" r:id="rId2"/>
    <p:sldId id="352" r:id="rId3"/>
    <p:sldId id="282" r:id="rId4"/>
    <p:sldId id="366" r:id="rId5"/>
    <p:sldId id="348" r:id="rId6"/>
    <p:sldId id="349" r:id="rId7"/>
    <p:sldId id="350" r:id="rId8"/>
    <p:sldId id="351" r:id="rId9"/>
    <p:sldId id="367" r:id="rId10"/>
    <p:sldId id="368" r:id="rId11"/>
    <p:sldId id="369" r:id="rId12"/>
    <p:sldId id="370" r:id="rId13"/>
    <p:sldId id="371" r:id="rId14"/>
    <p:sldId id="372" r:id="rId15"/>
    <p:sldId id="355" r:id="rId16"/>
    <p:sldId id="373" r:id="rId17"/>
    <p:sldId id="374" r:id="rId18"/>
    <p:sldId id="364" r:id="rId19"/>
    <p:sldId id="354" r:id="rId20"/>
    <p:sldId id="347" r:id="rId21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17" autoAdjust="0"/>
    <p:restoredTop sz="71454" autoAdjust="0"/>
  </p:normalViewPr>
  <p:slideViewPr>
    <p:cSldViewPr>
      <p:cViewPr varScale="1">
        <p:scale>
          <a:sx n="73" d="100"/>
          <a:sy n="73" d="100"/>
        </p:scale>
        <p:origin x="135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4" d="100"/>
          <a:sy n="54" d="100"/>
        </p:scale>
        <p:origin x="289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fld id="{021839C1-BDAB-4A4A-939F-508DEBFD8544}" type="datetime1">
              <a:rPr lang="en-US"/>
              <a:pPr>
                <a:defRPr/>
              </a:pPr>
              <a:t>1/30/2020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cy-GB" noProof="0" smtClean="0"/>
              <a:t>Click to edit Master text styles</a:t>
            </a:r>
          </a:p>
          <a:p>
            <a:pPr lvl="1"/>
            <a:r>
              <a:rPr lang="cy-GB" noProof="0" smtClean="0"/>
              <a:t>Second level</a:t>
            </a:r>
          </a:p>
          <a:p>
            <a:pPr lvl="2"/>
            <a:r>
              <a:rPr lang="cy-GB" noProof="0" smtClean="0"/>
              <a:t>Third level</a:t>
            </a:r>
          </a:p>
          <a:p>
            <a:pPr lvl="3"/>
            <a:r>
              <a:rPr lang="cy-GB" noProof="0" smtClean="0"/>
              <a:t>Fourth level</a:t>
            </a:r>
          </a:p>
          <a:p>
            <a:pPr lvl="4"/>
            <a:r>
              <a:rPr lang="cy-GB" noProof="0" smtClean="0"/>
              <a:t>Fifth level</a:t>
            </a:r>
            <a:endParaRPr lang="en-US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57D5C66-5666-44AC-AFB5-878B4BA9B49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57D5C66-5666-44AC-AFB5-878B4BA9B49C}" type="slidenum">
              <a:rPr lang="en-US" altLang="en-US" smtClean="0"/>
              <a:pPr>
                <a:defRPr/>
              </a:pPr>
              <a:t>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552717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07767408-3713-4204-BBB1-60B6DE6E74F6}" type="slidenum">
              <a:rPr lang="en-US" altLang="en-US" smtClean="0"/>
              <a:pPr/>
              <a:t>2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/>
          </a:p>
        </p:txBody>
      </p:sp>
      <p:sp>
        <p:nvSpPr>
          <p:cNvPr id="102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9DB57BF5-52B0-4AE6-8BD1-96B96E5CDDA1}" type="slidenum">
              <a:rPr lang="en-US" altLang="en-US" smtClean="0"/>
              <a:pPr/>
              <a:t>3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115F9A76-146A-4802-A997-88CC8742DB93}" type="slidenum">
              <a:rPr lang="en-US" altLang="en-US" smtClean="0"/>
              <a:pPr/>
              <a:t>4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18B149D6-5FCB-4649-9A4D-2316BDD7D964}" type="slidenum">
              <a:rPr lang="en-US" altLang="en-US" smtClean="0"/>
              <a:pPr/>
              <a:t>5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9EB9481C-514B-4428-983A-EE475CBE9BEE}" type="slidenum">
              <a:rPr lang="en-US" altLang="en-US" smtClean="0"/>
              <a:pPr/>
              <a:t>6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89B217DC-A3A5-4677-8B52-6844F8903DC4}" type="slidenum">
              <a:rPr lang="en-US" altLang="en-US" smtClean="0"/>
              <a:pPr/>
              <a:t>7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/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E51F9111-3A24-4A91-BB79-A7FE164EC894}" type="slidenum">
              <a:rPr lang="en-US" altLang="en-US" smtClean="0"/>
              <a:pPr/>
              <a:t>8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0E940839-D433-442C-B0C3-EA4B692F8788}" type="slidenum">
              <a:rPr lang="en-US" altLang="en-US" smtClean="0"/>
              <a:pPr/>
              <a:t>10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CEF7F1B-C0C3-4F5F-BF0A-AC3AB4D51D89}" type="slidenum">
              <a:rPr lang="en-US" altLang="en-US" smtClean="0"/>
              <a:pPr/>
              <a:t>11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9151E39B-3C00-450A-AD0F-8B2CDA6B37D7}" type="slidenum">
              <a:rPr lang="en-US" altLang="en-US" smtClean="0"/>
              <a:pPr/>
              <a:t>15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8D7D7871-EB17-4A1D-9737-08DCAD00FC0C}" type="slidenum">
              <a:rPr lang="en-US" altLang="en-US" smtClean="0"/>
              <a:pPr/>
              <a:t>19</a:t>
            </a:fld>
            <a:endParaRPr lang="en-US" alt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CA654CB4-348C-458B-9246-F84083DE272B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20</a:t>
            </a:fld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EEF809-87F2-4DD8-BD13-E59A2FD0755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2088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42C23-38B0-40C9-832C-DBFBB5AF9C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84602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DFFE8D-41D6-44AB-8D49-0FC12C1A9D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1770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D94BF7-2BBE-476E-937D-B8FDA9E7363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37302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ea typeface="+mn-ea"/>
            </a:endParaRPr>
          </a:p>
        </p:txBody>
      </p:sp>
      <p:sp>
        <p:nvSpPr>
          <p:cNvPr id="6" name="Freeform 15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2147483646 w 5591"/>
              <a:gd name="T3" fmla="*/ 0 h 588"/>
              <a:gd name="T4" fmla="*/ 2147483646 w 5591"/>
              <a:gd name="T5" fmla="*/ 2147483646 h 588"/>
              <a:gd name="T6" fmla="*/ 2147483646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7" name="Right Triangle 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hevron 8"/>
          <p:cNvSpPr>
            <a:spLocks noChangeArrowheads="1"/>
          </p:cNvSpPr>
          <p:nvPr/>
        </p:nvSpPr>
        <p:spPr bwMode="auto"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rotWithShape="1">
            <a:gsLst>
              <a:gs pos="0">
                <a:srgbClr val="3265A1"/>
              </a:gs>
              <a:gs pos="72000">
                <a:srgbClr val="6391D5"/>
              </a:gs>
              <a:gs pos="100000">
                <a:srgbClr val="8AA8DA"/>
              </a:gs>
            </a:gsLst>
            <a:lin ang="16200000"/>
          </a:gradFill>
          <a:ln w="3175" cap="rnd">
            <a:solidFill>
              <a:srgbClr val="385D8A"/>
            </a:solidFill>
            <a:miter lim="800000"/>
            <a:headEnd/>
            <a:tailEnd/>
          </a:ln>
          <a:effectLst>
            <a:outerShdw blurRad="63500" dist="26940" dir="5400000" rotWithShape="0">
              <a:srgbClr val="000000">
                <a:alpha val="45999"/>
              </a:srgbClr>
            </a:outerShdw>
          </a:effectLst>
        </p:spPr>
        <p:txBody>
          <a:bodyPr anchor="ctr"/>
          <a:lstStyle/>
          <a:p>
            <a:pPr eaLnBrk="1" hangingPunct="1">
              <a:defRPr/>
            </a:pPr>
            <a:endParaRPr lang="en-US">
              <a:solidFill>
                <a:schemeClr val="lt1"/>
              </a:solidFill>
              <a:latin typeface="+mn-lt"/>
              <a:ea typeface="+mn-ea"/>
            </a:endParaRPr>
          </a:p>
        </p:txBody>
      </p:sp>
      <p:sp>
        <p:nvSpPr>
          <p:cNvPr id="10" name="Chevron 9"/>
          <p:cNvSpPr>
            <a:spLocks noChangeArrowheads="1"/>
          </p:cNvSpPr>
          <p:nvPr/>
        </p:nvSpPr>
        <p:spPr bwMode="auto"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rotWithShape="1">
            <a:gsLst>
              <a:gs pos="0">
                <a:srgbClr val="3265A1"/>
              </a:gs>
              <a:gs pos="72000">
                <a:srgbClr val="6391D5"/>
              </a:gs>
              <a:gs pos="100000">
                <a:srgbClr val="8AA8DA"/>
              </a:gs>
            </a:gsLst>
            <a:lin ang="16200000"/>
          </a:gradFill>
          <a:ln w="3175" cap="rnd">
            <a:solidFill>
              <a:srgbClr val="385D8A"/>
            </a:solidFill>
            <a:miter lim="800000"/>
            <a:headEnd/>
            <a:tailEnd/>
          </a:ln>
          <a:effectLst>
            <a:outerShdw blurRad="63500" dist="26940" dir="5400000" rotWithShape="0">
              <a:srgbClr val="000000">
                <a:alpha val="45999"/>
              </a:srgbClr>
            </a:outerShdw>
          </a:effectLst>
        </p:spPr>
        <p:txBody>
          <a:bodyPr anchor="ctr"/>
          <a:lstStyle/>
          <a:p>
            <a:pPr eaLnBrk="1" hangingPunct="1">
              <a:defRPr/>
            </a:pPr>
            <a:endParaRPr lang="en-US">
              <a:solidFill>
                <a:schemeClr val="lt1"/>
              </a:solidFill>
              <a:latin typeface="+mn-lt"/>
              <a:ea typeface="+mn-ea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54816-5D60-4B9D-9ED6-FA8F9724275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0137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E9AE9A-8118-4F02-BF6E-2A635E5684B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79244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62ED85-33F7-433E-A35F-7DAC7570610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51051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Freeform 5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eaLnBrk="1" hangingPunct="1">
                <a:defRPr/>
              </a:pPr>
              <a:endParaRPr lang="en-US">
                <a:ea typeface="ＭＳ Ｐゴシック" panose="020B0600070205080204" pitchFamily="34" charset="-128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/>
              <a:gdLst>
                <a:gd name="T0" fmla="*/ 0 w 5760"/>
                <a:gd name="T1" fmla="*/ 0 h 528"/>
                <a:gd name="T2" fmla="*/ 2147483646 w 5760"/>
                <a:gd name="T3" fmla="*/ 0 h 528"/>
                <a:gd name="T4" fmla="*/ 2147483646 w 5760"/>
                <a:gd name="T5" fmla="*/ 2147483646 h 528"/>
                <a:gd name="T6" fmla="*/ 2147483646 w 5760"/>
                <a:gd name="T7" fmla="*/ 0 h 528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5760"/>
                <a:gd name="T13" fmla="*/ 0 h 528"/>
                <a:gd name="T14" fmla="*/ 5760 w 5760"/>
                <a:gd name="T15" fmla="*/ 528 h 528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 cmpd="sng" algn="ctr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en-US"/>
            </a:p>
          </p:txBody>
        </p:sp>
        <p:cxnSp>
          <p:nvCxnSpPr>
            <p:cNvPr id="10" name="Straight Connector 9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49AFAA02-F201-4A96-98C6-9A9AA03265D2}" type="datetime1">
              <a:rPr lang="en-GB"/>
              <a:pPr>
                <a:defRPr/>
              </a:pPr>
              <a:t>30/01/2020</a:t>
            </a:fld>
            <a:endParaRPr lang="en-GB"/>
          </a:p>
        </p:txBody>
      </p:sp>
      <p:sp>
        <p:nvSpPr>
          <p:cNvPr id="12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r>
              <a:rPr lang="en-GB"/>
              <a:t>Law in Action</a:t>
            </a:r>
          </a:p>
        </p:txBody>
      </p:sp>
      <p:sp>
        <p:nvSpPr>
          <p:cNvPr id="13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D9FAE2C-21AE-4D26-9042-71C7E1C06E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3679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eaLnBrk="1" hangingPunct="1">
              <a:defRPr/>
            </a:pPr>
            <a:endParaRPr lang="en-US">
              <a:latin typeface="Arial" charset="0"/>
              <a:ea typeface="+mn-ea"/>
            </a:endParaRPr>
          </a:p>
        </p:txBody>
      </p:sp>
      <p:sp>
        <p:nvSpPr>
          <p:cNvPr id="1027" name="Freeform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/>
            <a:gdLst>
              <a:gd name="T0" fmla="*/ 0 w 5591"/>
              <a:gd name="T1" fmla="*/ 0 h 588"/>
              <a:gd name="T2" fmla="*/ 2147483646 w 5591"/>
              <a:gd name="T3" fmla="*/ 0 h 588"/>
              <a:gd name="T4" fmla="*/ 2147483646 w 5591"/>
              <a:gd name="T5" fmla="*/ 2147483646 h 588"/>
              <a:gd name="T6" fmla="*/ 2147483646 w 5591"/>
              <a:gd name="T7" fmla="*/ 0 h 588"/>
              <a:gd name="T8" fmla="*/ 0 60000 65536"/>
              <a:gd name="T9" fmla="*/ 0 60000 65536"/>
              <a:gd name="T10" fmla="*/ 0 60000 65536"/>
              <a:gd name="T11" fmla="*/ 0 60000 65536"/>
              <a:gd name="T12" fmla="*/ 0 w 5591"/>
              <a:gd name="T13" fmla="*/ 0 h 588"/>
              <a:gd name="T14" fmla="*/ 5591 w 5591"/>
              <a:gd name="T15" fmla="*/ 588 h 588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0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33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000"/>
            </a:lvl1pPr>
          </a:lstStyle>
          <a:p>
            <a:pPr>
              <a:defRPr/>
            </a:pPr>
            <a:fld id="{13342C97-395E-4FF7-BB2B-60F6E059D1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6" r:id="rId2"/>
    <p:sldLayoutId id="2147484082" r:id="rId3"/>
    <p:sldLayoutId id="2147484083" r:id="rId4"/>
    <p:sldLayoutId id="2147484087" r:id="rId5"/>
    <p:sldLayoutId id="2147484084" r:id="rId6"/>
    <p:sldLayoutId id="2147484085" r:id="rId7"/>
    <p:sldLayoutId id="2147484088" r:id="rId8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MS PGothic" pitchFamily="34" charset="-128"/>
          <a:cs typeface="ＭＳ Ｐゴシック" charset="-128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charset="0"/>
          <a:ea typeface="MS PGothic" pitchFamily="34" charset="-128"/>
          <a:cs typeface="ＭＳ Ｐゴシック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charset="0"/>
          <a:ea typeface="MS PGothic" pitchFamily="34" charset="-128"/>
          <a:cs typeface="ＭＳ Ｐゴシック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charset="0"/>
          <a:ea typeface="MS PGothic" pitchFamily="34" charset="-128"/>
          <a:cs typeface="ＭＳ Ｐゴシック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charset="0"/>
          <a:ea typeface="MS PGothic" pitchFamily="34" charset="-128"/>
          <a:cs typeface="ＭＳ Ｐゴシック" charset="-128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charset="0"/>
        </a:defRPr>
      </a:lvl9pPr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anose="05040102010807070707" pitchFamily="18" charset="2"/>
        <a:buChar char=""/>
        <a:defRPr sz="2700" kern="1200">
          <a:solidFill>
            <a:schemeClr val="tx1"/>
          </a:solidFill>
          <a:latin typeface="+mn-lt"/>
          <a:ea typeface="MS PGothic" pitchFamily="34" charset="-128"/>
          <a:cs typeface="ＭＳ Ｐゴシック" charset="-128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anose="020B0604030504040204" pitchFamily="34" charset="0"/>
        <a:buChar char="◦"/>
        <a:defRPr sz="2300" kern="1200">
          <a:solidFill>
            <a:schemeClr val="tx1"/>
          </a:solidFill>
          <a:latin typeface="+mn-lt"/>
          <a:ea typeface="MS PGothic" pitchFamily="34" charset="-128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anose="05020102010507070707" pitchFamily="18" charset="2"/>
        <a:buChar char=""/>
        <a:defRPr sz="2100" kern="1200">
          <a:solidFill>
            <a:schemeClr val="tx1"/>
          </a:solidFill>
          <a:latin typeface="+mn-lt"/>
          <a:ea typeface="MS PGothic" pitchFamily="34" charset="-128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sz="1900" kern="1200">
          <a:solidFill>
            <a:schemeClr val="tx1"/>
          </a:solidFill>
          <a:latin typeface="+mn-lt"/>
          <a:ea typeface="MS PGothic" pitchFamily="34" charset="-128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anose="05020102010507070707" pitchFamily="18" charset="2"/>
        <a:buChar char=""/>
        <a:defRPr sz="2000" kern="1200">
          <a:solidFill>
            <a:schemeClr val="tx1"/>
          </a:solidFill>
          <a:latin typeface="+mn-lt"/>
          <a:ea typeface="MS PGothic" pitchFamily="34" charset="-128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bF5s4J195I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rsa.org/events/rsaanimate/animate/rsa-animate-changing-paradigms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images.co.uk/" TargetMode="External"/><Relationship Id="rId5" Type="http://schemas.openxmlformats.org/officeDocument/2006/relationships/hyperlink" Target="https://epubs.scu.edu.au/cgi/viewcontent.cgi?article=1143&amp;context=educ_pubs" TargetMode="External"/><Relationship Id="rId4" Type="http://schemas.openxmlformats.org/officeDocument/2006/relationships/hyperlink" Target="https://www.youtube.com/watch?v=7bF5s4J195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682031" y="0"/>
            <a:ext cx="7772400" cy="3222322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en-GB" u="sng" dirty="0" smtClean="0">
                <a:effectLst/>
                <a:ea typeface="ＭＳ Ｐゴシック" charset="-128"/>
              </a:rPr>
              <a:t/>
            </a:r>
            <a:br>
              <a:rPr lang="en-GB" u="sng" dirty="0" smtClean="0">
                <a:effectLst/>
                <a:ea typeface="ＭＳ Ｐゴシック" charset="-128"/>
              </a:rPr>
            </a:br>
            <a:r>
              <a:rPr lang="en-GB" u="sng" dirty="0">
                <a:effectLst/>
                <a:ea typeface="ＭＳ Ｐゴシック" charset="-128"/>
              </a:rPr>
              <a:t/>
            </a:r>
            <a:br>
              <a:rPr lang="en-GB" u="sng" dirty="0">
                <a:effectLst/>
                <a:ea typeface="ＭＳ Ｐゴシック" charset="-128"/>
              </a:rPr>
            </a:br>
            <a:r>
              <a:rPr lang="en-GB" u="sng" dirty="0" smtClean="0">
                <a:effectLst/>
                <a:ea typeface="ＭＳ Ｐゴシック" charset="-128"/>
              </a:rPr>
              <a:t/>
            </a:r>
            <a:br>
              <a:rPr lang="en-GB" u="sng" dirty="0" smtClean="0">
                <a:effectLst/>
                <a:ea typeface="ＭＳ Ｐゴシック" charset="-128"/>
              </a:rPr>
            </a:br>
            <a:r>
              <a:rPr lang="en-GB" u="sng" dirty="0" smtClean="0">
                <a:effectLst/>
                <a:ea typeface="ＭＳ Ｐゴシック" charset="-128"/>
              </a:rPr>
              <a:t/>
            </a:r>
            <a:br>
              <a:rPr lang="en-GB" u="sng" dirty="0" smtClean="0">
                <a:effectLst/>
                <a:ea typeface="ＭＳ Ｐゴシック" charset="-128"/>
              </a:rPr>
            </a:br>
            <a:r>
              <a:rPr lang="en-GB" u="sng" dirty="0">
                <a:effectLst/>
                <a:ea typeface="ＭＳ Ｐゴシック" charset="-128"/>
              </a:rPr>
              <a:t/>
            </a:r>
            <a:br>
              <a:rPr lang="en-GB" u="sng" dirty="0">
                <a:effectLst/>
                <a:ea typeface="ＭＳ Ｐゴシック" charset="-128"/>
              </a:rPr>
            </a:br>
            <a:r>
              <a:rPr lang="en-GB" u="sng" dirty="0" smtClean="0">
                <a:effectLst/>
                <a:ea typeface="ＭＳ Ｐゴシック" charset="-128"/>
              </a:rPr>
              <a:t/>
            </a:r>
            <a:br>
              <a:rPr lang="en-GB" u="sng" dirty="0" smtClean="0">
                <a:effectLst/>
                <a:ea typeface="ＭＳ Ｐゴシック" charset="-128"/>
              </a:rPr>
            </a:br>
            <a:r>
              <a:rPr lang="en-GB" sz="3600" dirty="0" smtClean="0">
                <a:effectLst/>
                <a:ea typeface="ＭＳ Ｐゴシック" charset="-128"/>
              </a:rPr>
              <a:t>ECES4005/C </a:t>
            </a:r>
            <a:r>
              <a:rPr lang="en-GB" sz="3600" dirty="0">
                <a:effectLst/>
                <a:ea typeface="ＭＳ Ｐゴシック" charset="-128"/>
              </a:rPr>
              <a:t/>
            </a:r>
            <a:br>
              <a:rPr lang="en-GB" sz="3600" dirty="0">
                <a:effectLst/>
                <a:ea typeface="ＭＳ Ｐゴシック" charset="-128"/>
              </a:rPr>
            </a:br>
            <a:r>
              <a:rPr lang="en-GB" sz="3600" dirty="0" smtClean="0">
                <a:effectLst/>
                <a:ea typeface="ＭＳ Ｐゴシック" charset="-128"/>
              </a:rPr>
              <a:t>Rights and Responsibilities</a:t>
            </a:r>
            <a:br>
              <a:rPr lang="en-GB" sz="3600" dirty="0" smtClean="0">
                <a:effectLst/>
                <a:ea typeface="ＭＳ Ｐゴシック" charset="-128"/>
              </a:rPr>
            </a:br>
            <a:r>
              <a:rPr lang="en-GB" sz="3600" i="1" dirty="0" err="1" smtClean="0">
                <a:effectLst/>
                <a:ea typeface="ＭＳ Ｐゴシック" charset="-128"/>
              </a:rPr>
              <a:t>Hawliau</a:t>
            </a:r>
            <a:r>
              <a:rPr lang="en-GB" sz="3600" i="1" dirty="0" smtClean="0">
                <a:effectLst/>
                <a:ea typeface="ＭＳ Ｐゴシック" charset="-128"/>
              </a:rPr>
              <a:t> a </a:t>
            </a:r>
            <a:r>
              <a:rPr lang="en-GB" sz="3600" i="1" dirty="0" err="1" smtClean="0">
                <a:effectLst/>
                <a:ea typeface="ＭＳ Ｐゴシック" charset="-128"/>
              </a:rPr>
              <a:t>Chyfrifoldebau</a:t>
            </a:r>
            <a:r>
              <a:rPr lang="en-GB" sz="3600" dirty="0" smtClean="0">
                <a:effectLst/>
                <a:ea typeface="ＭＳ Ｐゴシック" charset="-128"/>
              </a:rPr>
              <a:t/>
            </a:r>
            <a:br>
              <a:rPr lang="en-GB" sz="3600" dirty="0" smtClean="0">
                <a:effectLst/>
                <a:ea typeface="ＭＳ Ｐゴシック" charset="-128"/>
              </a:rPr>
            </a:br>
            <a:r>
              <a:rPr lang="en-GB" sz="3600" dirty="0" smtClean="0">
                <a:effectLst/>
                <a:ea typeface="ＭＳ Ｐゴシック" charset="-128"/>
              </a:rPr>
              <a:t/>
            </a:r>
            <a:br>
              <a:rPr lang="en-GB" sz="3600" dirty="0" smtClean="0">
                <a:effectLst/>
                <a:ea typeface="ＭＳ Ｐゴシック" charset="-128"/>
              </a:rPr>
            </a:br>
            <a:r>
              <a:rPr lang="en-GB" sz="3600" dirty="0" smtClean="0">
                <a:ea typeface="ＭＳ Ｐゴシック" charset="-128"/>
              </a:rPr>
              <a:t>Session 1</a:t>
            </a:r>
            <a:br>
              <a:rPr lang="en-GB" sz="3600" dirty="0" smtClean="0">
                <a:ea typeface="ＭＳ Ｐゴシック" charset="-128"/>
              </a:rPr>
            </a:br>
            <a:r>
              <a:rPr lang="en-GB" sz="3600" i="1" dirty="0" smtClean="0">
                <a:ea typeface="ＭＳ Ｐゴシック" charset="-128"/>
              </a:rPr>
              <a:t>Sesiwn1</a:t>
            </a:r>
            <a:endParaRPr lang="en-GB" sz="3600" dirty="0">
              <a:ea typeface="ＭＳ Ｐゴシック" charset="-128"/>
            </a:endParaRPr>
          </a:p>
        </p:txBody>
      </p:sp>
      <p:sp>
        <p:nvSpPr>
          <p:cNvPr id="6147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1D820A87-7F15-4B25-9711-8AFC5AB13DAD}" type="slidenum">
              <a:rPr lang="en-GB" altLang="en-US" sz="1000" smtClean="0">
                <a:solidFill>
                  <a:srgbClr val="FFFFFF"/>
                </a:solidFill>
                <a:latin typeface="Times New Roman" panose="02020603050405020304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</a:t>
            </a:fld>
            <a:endParaRPr lang="en-GB" altLang="en-US" sz="1000" smtClean="0">
              <a:solidFill>
                <a:srgbClr val="FFFFFF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6148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3284538"/>
            <a:ext cx="3887787" cy="180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 sz="3200" i="1" dirty="0" smtClean="0">
                <a:ea typeface="+mj-ea"/>
                <a:cs typeface="+mj-cs"/>
              </a:rPr>
              <a:t>Pam </a:t>
            </a:r>
            <a:r>
              <a:rPr lang="en-GB" sz="3200" i="1" dirty="0" err="1" smtClean="0">
                <a:ea typeface="+mj-ea"/>
                <a:cs typeface="+mj-cs"/>
              </a:rPr>
              <a:t>mae</a:t>
            </a:r>
            <a:r>
              <a:rPr lang="en-GB" sz="3200" i="1" dirty="0" smtClean="0">
                <a:ea typeface="+mj-ea"/>
                <a:cs typeface="+mj-cs"/>
              </a:rPr>
              <a:t> </a:t>
            </a:r>
            <a:r>
              <a:rPr lang="en-GB" sz="3200" i="1" dirty="0" err="1" smtClean="0">
                <a:ea typeface="+mj-ea"/>
                <a:cs typeface="+mj-cs"/>
              </a:rPr>
              <a:t>Deilliannau</a:t>
            </a:r>
            <a:r>
              <a:rPr lang="en-GB" sz="3200" i="1" dirty="0" smtClean="0">
                <a:ea typeface="+mj-ea"/>
                <a:cs typeface="+mj-cs"/>
              </a:rPr>
              <a:t> </a:t>
            </a:r>
            <a:r>
              <a:rPr lang="en-GB" sz="3200" i="1" dirty="0" err="1" smtClean="0">
                <a:ea typeface="+mj-ea"/>
                <a:cs typeface="+mj-cs"/>
              </a:rPr>
              <a:t>Dysgu’n</a:t>
            </a:r>
            <a:r>
              <a:rPr lang="en-GB" sz="3200" i="1" dirty="0" smtClean="0">
                <a:ea typeface="+mj-ea"/>
                <a:cs typeface="+mj-cs"/>
              </a:rPr>
              <a:t> </a:t>
            </a:r>
            <a:r>
              <a:rPr lang="en-GB" sz="3200" i="1" dirty="0" err="1" smtClean="0">
                <a:ea typeface="+mj-ea"/>
                <a:cs typeface="+mj-cs"/>
              </a:rPr>
              <a:t>bwysig</a:t>
            </a:r>
            <a:r>
              <a:rPr lang="en-GB" sz="3200" i="1" dirty="0" smtClean="0">
                <a:ea typeface="+mj-ea"/>
                <a:cs typeface="+mj-cs"/>
              </a:rPr>
              <a:t>?</a:t>
            </a:r>
            <a:br>
              <a:rPr lang="en-GB" sz="3200" i="1" dirty="0" smtClean="0">
                <a:ea typeface="+mj-ea"/>
                <a:cs typeface="+mj-cs"/>
              </a:rPr>
            </a:br>
            <a:r>
              <a:rPr lang="en-GB" sz="3200" i="1" dirty="0" smtClean="0">
                <a:ea typeface="+mj-ea"/>
                <a:cs typeface="+mj-cs"/>
              </a:rPr>
              <a:t>Why are Learning Outcomes important?</a:t>
            </a:r>
            <a:endParaRPr lang="en-GB" sz="3200" i="1" dirty="0">
              <a:ea typeface="+mj-ea"/>
              <a:cs typeface="+mj-cs"/>
            </a:endParaRPr>
          </a:p>
        </p:txBody>
      </p:sp>
      <p:sp>
        <p:nvSpPr>
          <p:cNvPr id="7171" name="Text Placeholder 4"/>
          <p:cNvSpPr>
            <a:spLocks noGrp="1"/>
          </p:cNvSpPr>
          <p:nvPr>
            <p:ph type="body" idx="1"/>
          </p:nvPr>
        </p:nvSpPr>
        <p:spPr>
          <a:ln>
            <a:headEnd/>
            <a:tailEnd/>
          </a:ln>
        </p:spPr>
        <p:txBody>
          <a:bodyPr/>
          <a:lstStyle/>
          <a:p>
            <a:endParaRPr lang="en-US" altLang="en-US" smtClean="0"/>
          </a:p>
        </p:txBody>
      </p:sp>
      <p:sp>
        <p:nvSpPr>
          <p:cNvPr id="7172" name="Text Placeholder 5"/>
          <p:cNvSpPr>
            <a:spLocks noGrp="1"/>
          </p:cNvSpPr>
          <p:nvPr>
            <p:ph type="body" sz="half" idx="3"/>
          </p:nvPr>
        </p:nvSpPr>
        <p:spPr>
          <a:xfrm>
            <a:off x="4645025" y="5410200"/>
            <a:ext cx="4041775" cy="762000"/>
          </a:xfrm>
          <a:ln>
            <a:headEnd/>
            <a:tailEnd/>
          </a:ln>
        </p:spPr>
        <p:txBody>
          <a:bodyPr/>
          <a:lstStyle/>
          <a:p>
            <a:endParaRPr lang="en-US" altLang="en-US" smtClean="0"/>
          </a:p>
        </p:txBody>
      </p:sp>
      <p:sp>
        <p:nvSpPr>
          <p:cNvPr id="7173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2636838"/>
            <a:ext cx="4040188" cy="2749550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/>
              <a:t>Trafodwch:</a:t>
            </a:r>
          </a:p>
          <a:p>
            <a:pPr lvl="1"/>
            <a:r>
              <a:rPr lang="en-GB" altLang="en-US" smtClean="0"/>
              <a:t>Beth oedd eich defnydd chi o ddeilliannau dysgu semester diwethaf?</a:t>
            </a:r>
          </a:p>
          <a:p>
            <a:pPr lvl="1"/>
            <a:r>
              <a:rPr lang="en-GB" altLang="en-US" smtClean="0"/>
              <a:t>Beth yw eich bwriad semester yma er mwyn wella eich defnydd?</a:t>
            </a:r>
          </a:p>
        </p:txBody>
      </p:sp>
      <p:sp>
        <p:nvSpPr>
          <p:cNvPr id="7174" name="Content Placeholder 6"/>
          <p:cNvSpPr>
            <a:spLocks noGrp="1"/>
          </p:cNvSpPr>
          <p:nvPr>
            <p:ph sz="quarter" idx="4"/>
          </p:nvPr>
        </p:nvSpPr>
        <p:spPr>
          <a:xfrm>
            <a:off x="4645025" y="2565400"/>
            <a:ext cx="4041775" cy="282098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i="1" dirty="0" smtClean="0"/>
              <a:t>Discuss:</a:t>
            </a:r>
          </a:p>
          <a:p>
            <a:pPr lvl="1"/>
            <a:r>
              <a:rPr lang="en-GB" altLang="en-US" i="1" dirty="0" smtClean="0"/>
              <a:t>How did you use the learning outcomes provided last semester?</a:t>
            </a:r>
          </a:p>
          <a:p>
            <a:pPr lvl="1"/>
            <a:r>
              <a:rPr lang="en-GB" altLang="en-US" i="1" dirty="0" smtClean="0"/>
              <a:t>Consider one way you wish to develop your use of learning outcomes this semester. </a:t>
            </a:r>
          </a:p>
          <a:p>
            <a:pPr>
              <a:spcBef>
                <a:spcPct val="0"/>
              </a:spcBef>
            </a:pPr>
            <a:endParaRPr lang="en-GB" altLang="en-US" dirty="0" smtClean="0"/>
          </a:p>
        </p:txBody>
      </p:sp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2950" y="1484313"/>
            <a:ext cx="2500313" cy="109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dirty="0" err="1" smtClean="0">
                <a:ea typeface="+mj-ea"/>
                <a:cs typeface="+mj-cs"/>
              </a:rPr>
              <a:t>Amcan</a:t>
            </a:r>
            <a:r>
              <a:rPr lang="en-GB" dirty="0" smtClean="0">
                <a:ea typeface="+mj-ea"/>
                <a:cs typeface="+mj-cs"/>
              </a:rPr>
              <a:t>                           Aim</a:t>
            </a:r>
            <a:endParaRPr lang="en-GB" i="1" dirty="0">
              <a:ea typeface="+mj-ea"/>
              <a:cs typeface="+mj-cs"/>
            </a:endParaRPr>
          </a:p>
        </p:txBody>
      </p:sp>
      <p:sp>
        <p:nvSpPr>
          <p:cNvPr id="9219" name="Text Placeholder 1"/>
          <p:cNvSpPr>
            <a:spLocks noGrp="1"/>
          </p:cNvSpPr>
          <p:nvPr>
            <p:ph type="body" idx="1"/>
          </p:nvPr>
        </p:nvSpPr>
        <p:spPr>
          <a:ln>
            <a:headEnd/>
            <a:tailEnd/>
          </a:ln>
        </p:spPr>
        <p:txBody>
          <a:bodyPr/>
          <a:lstStyle/>
          <a:p>
            <a:endParaRPr lang="en-US" altLang="en-US" smtClean="0"/>
          </a:p>
        </p:txBody>
      </p:sp>
      <p:sp>
        <p:nvSpPr>
          <p:cNvPr id="9220" name="Text Placeholder 2"/>
          <p:cNvSpPr>
            <a:spLocks noGrp="1"/>
          </p:cNvSpPr>
          <p:nvPr>
            <p:ph type="body" sz="half" idx="3"/>
          </p:nvPr>
        </p:nvSpPr>
        <p:spPr>
          <a:xfrm>
            <a:off x="4645025" y="5410200"/>
            <a:ext cx="4041775" cy="762000"/>
          </a:xfrm>
          <a:ln>
            <a:headEnd/>
            <a:tailEnd/>
          </a:ln>
        </p:spPr>
        <p:txBody>
          <a:bodyPr/>
          <a:lstStyle/>
          <a:p>
            <a:endParaRPr lang="en-US" altLang="en-US" smtClean="0"/>
          </a:p>
        </p:txBody>
      </p:sp>
      <p:sp>
        <p:nvSpPr>
          <p:cNvPr id="9221" name="Rectangle 3"/>
          <p:cNvSpPr>
            <a:spLocks noGrp="1" noChangeArrowheads="1"/>
          </p:cNvSpPr>
          <p:nvPr>
            <p:ph sz="quarter" idx="2"/>
          </p:nvPr>
        </p:nvSpPr>
        <p:spPr>
          <a:xfrm>
            <a:off x="457200" y="1444625"/>
            <a:ext cx="4040188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y-GB" altLang="en-US" sz="3600" smtClean="0"/>
          </a:p>
          <a:p>
            <a:pPr eaLnBrk="1" hangingPunct="1"/>
            <a:r>
              <a:rPr lang="cy-GB" altLang="en-US" sz="3600" smtClean="0"/>
              <a:t>Cyflwyno’r cysyniad o hawliau dynol.</a:t>
            </a:r>
            <a:endParaRPr lang="en-GB" altLang="en-US" sz="3600" smtClean="0"/>
          </a:p>
          <a:p>
            <a:pPr eaLnBrk="1" hangingPunct="1"/>
            <a:endParaRPr lang="en-GB" altLang="en-US" smtClean="0"/>
          </a:p>
        </p:txBody>
      </p:sp>
      <p:sp>
        <p:nvSpPr>
          <p:cNvPr id="2" name="Content Placeholder 6"/>
          <p:cNvSpPr>
            <a:spLocks noGrp="1"/>
          </p:cNvSpPr>
          <p:nvPr>
            <p:ph sz="quarter" idx="4"/>
          </p:nvPr>
        </p:nvSpPr>
        <p:spPr>
          <a:xfrm>
            <a:off x="4645025" y="2060848"/>
            <a:ext cx="4041775" cy="332554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  <a:defRPr/>
            </a:pPr>
            <a:r>
              <a:rPr lang="en-GB" b="1" i="1" dirty="0">
                <a:ea typeface="ＭＳ Ｐゴシック" charset="-128"/>
              </a:rPr>
              <a:t> </a:t>
            </a:r>
            <a:r>
              <a:rPr lang="en-GB" sz="4000" i="1" dirty="0">
                <a:ea typeface="ＭＳ Ｐゴシック" charset="-128"/>
              </a:rPr>
              <a:t>To introduce the concept of human rights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en-US" i="1" dirty="0" smtClean="0">
              <a:ea typeface="ＭＳ Ｐゴシック" charset="-128"/>
            </a:endParaRPr>
          </a:p>
          <a:p>
            <a:pPr>
              <a:defRPr/>
            </a:pPr>
            <a:endParaRPr lang="en-US" altLang="en-US" dirty="0" smtClean="0">
              <a:ea typeface="ＭＳ Ｐゴシック" pitchFamily="34" charset="-128"/>
            </a:endParaRPr>
          </a:p>
        </p:txBody>
      </p:sp>
      <p:pic>
        <p:nvPicPr>
          <p:cNvPr id="9223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938" y="3644900"/>
            <a:ext cx="1473200" cy="153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0" y="1481138"/>
            <a:ext cx="4038600" cy="4525962"/>
          </a:xfrm>
        </p:spPr>
        <p:txBody>
          <a:bodyPr/>
          <a:lstStyle/>
          <a:p>
            <a:pPr eaLnBrk="1" hangingPunct="1"/>
            <a:endParaRPr lang="cy-GB" altLang="en-US" sz="3600" smtClean="0"/>
          </a:p>
          <a:p>
            <a:pPr eaLnBrk="1" hangingPunct="1"/>
            <a:r>
              <a:rPr lang="en-GB" altLang="en-US" sz="3600" smtClean="0"/>
              <a:t>I ystyried y cysyniad o gyfrifoldeb</a:t>
            </a:r>
          </a:p>
          <a:p>
            <a:pPr eaLnBrk="1" hangingPunct="1"/>
            <a:endParaRPr lang="en-GB" altLang="en-US" sz="2400" smtClean="0"/>
          </a:p>
        </p:txBody>
      </p:sp>
      <p:sp>
        <p:nvSpPr>
          <p:cNvPr id="7171" name="Content Placeholder 6"/>
          <p:cNvSpPr>
            <a:spLocks noGrp="1"/>
          </p:cNvSpPr>
          <p:nvPr>
            <p:ph sz="half" idx="4294967295"/>
          </p:nvPr>
        </p:nvSpPr>
        <p:spPr>
          <a:xfrm>
            <a:off x="4572000" y="1481138"/>
            <a:ext cx="3887788" cy="4525962"/>
          </a:xfrm>
        </p:spPr>
        <p:txBody>
          <a:bodyPr/>
          <a:lstStyle/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en-GB" sz="2400" b="1" i="1" dirty="0">
                <a:ea typeface="ＭＳ Ｐゴシック" charset="-128"/>
              </a:rPr>
              <a:t> </a:t>
            </a:r>
            <a:endParaRPr lang="en-US" sz="2400" i="1" dirty="0">
              <a:ea typeface="ＭＳ Ｐゴシック" charset="-128"/>
            </a:endParaRPr>
          </a:p>
          <a:p>
            <a:pPr>
              <a:defRPr/>
            </a:pPr>
            <a:r>
              <a:rPr lang="en-GB" sz="3600" i="1" dirty="0">
                <a:ea typeface="ＭＳ Ｐゴシック" charset="-128"/>
              </a:rPr>
              <a:t>To consider the principle of responsibilities</a:t>
            </a:r>
          </a:p>
          <a:p>
            <a:pPr>
              <a:defRPr/>
            </a:pPr>
            <a:endParaRPr lang="en-US" altLang="en-US" sz="2400" dirty="0" smtClean="0">
              <a:ea typeface="ＭＳ Ｐゴシック" pitchFamily="34" charset="-128"/>
            </a:endParaRPr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dirty="0" err="1" smtClean="0">
                <a:ea typeface="+mj-ea"/>
                <a:cs typeface="+mj-cs"/>
              </a:rPr>
              <a:t>Amcan</a:t>
            </a:r>
            <a:r>
              <a:rPr lang="en-GB" dirty="0" smtClean="0">
                <a:ea typeface="+mj-ea"/>
                <a:cs typeface="+mj-cs"/>
              </a:rPr>
              <a:t>                           Aim</a:t>
            </a:r>
            <a:endParaRPr lang="en-GB" i="1" dirty="0">
              <a:ea typeface="+mj-ea"/>
              <a:cs typeface="+mj-cs"/>
            </a:endParaRPr>
          </a:p>
        </p:txBody>
      </p:sp>
      <p:pic>
        <p:nvPicPr>
          <p:cNvPr id="11269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5963" y="4221163"/>
            <a:ext cx="2095500" cy="218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0" y="1481138"/>
            <a:ext cx="4038600" cy="4525962"/>
          </a:xfrm>
        </p:spPr>
        <p:txBody>
          <a:bodyPr/>
          <a:lstStyle/>
          <a:p>
            <a:r>
              <a:rPr lang="cy-GB" altLang="en-US" sz="3200" smtClean="0"/>
              <a:t>Ddangos ymwybyddiaeth o hawliau dynol, gan gynnwys hawliau a chyfrifoldebau plant yn y Gymru gyfoes, yn seiliedig ar bolisi ac arfer cyfredol</a:t>
            </a:r>
            <a:endParaRPr lang="en-GB" altLang="en-US" sz="3200" smtClean="0"/>
          </a:p>
          <a:p>
            <a:endParaRPr lang="en-GB" altLang="en-US" sz="2400" smtClean="0"/>
          </a:p>
        </p:txBody>
      </p:sp>
      <p:sp>
        <p:nvSpPr>
          <p:cNvPr id="13315" name="Content Placeholder 6"/>
          <p:cNvSpPr>
            <a:spLocks noGrp="1"/>
          </p:cNvSpPr>
          <p:nvPr>
            <p:ph sz="half" idx="4294967295"/>
          </p:nvPr>
        </p:nvSpPr>
        <p:spPr>
          <a:xfrm>
            <a:off x="4572000" y="1481138"/>
            <a:ext cx="4176713" cy="4525962"/>
          </a:xfrm>
        </p:spPr>
        <p:txBody>
          <a:bodyPr/>
          <a:lstStyle/>
          <a:p>
            <a:r>
              <a:rPr lang="en-US" altLang="en-US" sz="2400" dirty="0" smtClean="0"/>
              <a:t> </a:t>
            </a:r>
            <a:r>
              <a:rPr lang="en-GB" altLang="en-US" sz="2400" i="1" dirty="0" smtClean="0"/>
              <a:t> </a:t>
            </a:r>
            <a:r>
              <a:rPr lang="en-GB" altLang="en-US" sz="3200" i="1" dirty="0" smtClean="0"/>
              <a:t>Demonstrate an awareness of human rights including children’s rights and responsibilities in contemporary Wales, based on current policy and practice</a:t>
            </a:r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sz="3600" dirty="0" err="1" smtClean="0">
                <a:ea typeface="+mj-ea"/>
                <a:cs typeface="+mj-cs"/>
              </a:rPr>
              <a:t>Deilliannau</a:t>
            </a:r>
            <a:r>
              <a:rPr lang="en-GB" sz="3600" dirty="0" smtClean="0">
                <a:ea typeface="+mj-ea"/>
                <a:cs typeface="+mj-cs"/>
              </a:rPr>
              <a:t>                             Learning</a:t>
            </a:r>
            <a:br>
              <a:rPr lang="en-GB" sz="3600" dirty="0" smtClean="0">
                <a:ea typeface="+mj-ea"/>
                <a:cs typeface="+mj-cs"/>
              </a:rPr>
            </a:br>
            <a:r>
              <a:rPr lang="en-GB" sz="3600" dirty="0" smtClean="0">
                <a:ea typeface="+mj-ea"/>
                <a:cs typeface="+mj-cs"/>
              </a:rPr>
              <a:t> </a:t>
            </a:r>
            <a:r>
              <a:rPr lang="en-GB" sz="3600" dirty="0" err="1" smtClean="0">
                <a:ea typeface="+mj-ea"/>
                <a:cs typeface="+mj-cs"/>
              </a:rPr>
              <a:t>Dysgu</a:t>
            </a:r>
            <a:r>
              <a:rPr lang="en-GB" sz="3600" dirty="0" smtClean="0">
                <a:ea typeface="+mj-ea"/>
                <a:cs typeface="+mj-cs"/>
              </a:rPr>
              <a:t>                                    Outcomes</a:t>
            </a:r>
            <a:r>
              <a:rPr lang="en-US" dirty="0">
                <a:effectLst/>
                <a:ea typeface="ＭＳ Ｐゴシック" charset="-128"/>
              </a:rPr>
              <a:t/>
            </a:r>
            <a:br>
              <a:rPr lang="en-US" dirty="0">
                <a:effectLst/>
                <a:ea typeface="ＭＳ Ｐゴシック" charset="-128"/>
              </a:rPr>
            </a:br>
            <a:endParaRPr lang="en-GB" i="1" dirty="0">
              <a:ea typeface="+mj-ea"/>
              <a:cs typeface="+mj-cs"/>
            </a:endParaRPr>
          </a:p>
        </p:txBody>
      </p:sp>
      <p:pic>
        <p:nvPicPr>
          <p:cNvPr id="13317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2725" y="0"/>
            <a:ext cx="2724150" cy="1481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0" y="1481138"/>
            <a:ext cx="4038600" cy="4525962"/>
          </a:xfrm>
        </p:spPr>
        <p:txBody>
          <a:bodyPr/>
          <a:lstStyle/>
          <a:p>
            <a:pPr eaLnBrk="1" hangingPunct="1">
              <a:defRPr/>
            </a:pPr>
            <a:r>
              <a:rPr lang="cy-GB" sz="2800" dirty="0">
                <a:ea typeface="ＭＳ Ｐゴシック" charset="-128"/>
              </a:rPr>
              <a:t>Dangos dealltwriaeth o hawliau ym maes cyfiawnder cymdeithasol, ac mewn amrywiaeth o gyd-destunau a sefyllfaoedd, a dangos ymwybyddiaeth o rwystrau a phroblemau a allai godi</a:t>
            </a:r>
            <a:endParaRPr lang="en-GB" sz="2800" dirty="0" smtClean="0">
              <a:ea typeface="ＭＳ Ｐゴシック" charset="-128"/>
            </a:endParaRPr>
          </a:p>
          <a:p>
            <a:pPr marL="109537" indent="0" eaLnBrk="1" hangingPunct="1">
              <a:buFont typeface="Wingdings 3" panose="05040102010807070707" pitchFamily="18" charset="2"/>
              <a:buNone/>
              <a:defRPr/>
            </a:pPr>
            <a:r>
              <a:rPr lang="cy-GB" altLang="en-US" sz="2400" dirty="0" smtClean="0">
                <a:ea typeface="ＭＳ Ｐゴシック" panose="020B0600070205080204" pitchFamily="34" charset="-128"/>
              </a:rPr>
              <a:t>.</a:t>
            </a:r>
            <a:endParaRPr lang="en-GB" altLang="en-US" sz="2400" dirty="0" smtClean="0">
              <a:ea typeface="ＭＳ Ｐゴシック" panose="020B0600070205080204" pitchFamily="34" charset="-128"/>
            </a:endParaRPr>
          </a:p>
          <a:p>
            <a:pPr eaLnBrk="1" hangingPunct="1">
              <a:defRPr/>
            </a:pPr>
            <a:endParaRPr lang="en-US" altLang="en-US" sz="2800" dirty="0" smtClean="0">
              <a:ea typeface="ＭＳ Ｐゴシック" panose="020B0600070205080204" pitchFamily="34" charset="-128"/>
            </a:endParaRPr>
          </a:p>
        </p:txBody>
      </p:sp>
      <p:sp>
        <p:nvSpPr>
          <p:cNvPr id="15363" name="Content Placeholder 6"/>
          <p:cNvSpPr>
            <a:spLocks noGrp="1"/>
          </p:cNvSpPr>
          <p:nvPr>
            <p:ph sz="half" idx="4294967295"/>
          </p:nvPr>
        </p:nvSpPr>
        <p:spPr>
          <a:xfrm>
            <a:off x="4572000" y="1481138"/>
            <a:ext cx="3887788" cy="4525962"/>
          </a:xfrm>
        </p:spPr>
        <p:txBody>
          <a:bodyPr/>
          <a:lstStyle/>
          <a:p>
            <a:r>
              <a:rPr lang="en-US" altLang="en-US" sz="2800" dirty="0" smtClean="0"/>
              <a:t> </a:t>
            </a:r>
            <a:r>
              <a:rPr lang="en-GB" altLang="en-US" sz="2800" i="1" dirty="0" smtClean="0"/>
              <a:t>Indicate an understanding of rights in terms of the social justice arena, and in a variety of contexts and situations and demonstrate an awareness of barriers and issues that may arise</a:t>
            </a:r>
          </a:p>
          <a:p>
            <a:endParaRPr lang="en-US" altLang="en-US" sz="3600" dirty="0" smtClean="0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sz="3600" dirty="0" err="1" smtClean="0">
                <a:ea typeface="+mj-ea"/>
                <a:cs typeface="+mj-cs"/>
              </a:rPr>
              <a:t>Deilliannau</a:t>
            </a:r>
            <a:r>
              <a:rPr lang="en-GB" sz="3600" dirty="0" smtClean="0">
                <a:ea typeface="+mj-ea"/>
                <a:cs typeface="+mj-cs"/>
              </a:rPr>
              <a:t>                             Learning</a:t>
            </a:r>
            <a:br>
              <a:rPr lang="en-GB" sz="3600" dirty="0" smtClean="0">
                <a:ea typeface="+mj-ea"/>
                <a:cs typeface="+mj-cs"/>
              </a:rPr>
            </a:br>
            <a:r>
              <a:rPr lang="en-GB" sz="3600" dirty="0" smtClean="0">
                <a:ea typeface="+mj-ea"/>
                <a:cs typeface="+mj-cs"/>
              </a:rPr>
              <a:t> </a:t>
            </a:r>
            <a:r>
              <a:rPr lang="en-GB" sz="3600" dirty="0" err="1" smtClean="0">
                <a:ea typeface="+mj-ea"/>
                <a:cs typeface="+mj-cs"/>
              </a:rPr>
              <a:t>Dysgu</a:t>
            </a:r>
            <a:r>
              <a:rPr lang="en-GB" sz="3600" dirty="0" smtClean="0">
                <a:ea typeface="+mj-ea"/>
                <a:cs typeface="+mj-cs"/>
              </a:rPr>
              <a:t>                                    Outcomes</a:t>
            </a:r>
            <a:r>
              <a:rPr lang="en-US" dirty="0">
                <a:effectLst/>
                <a:ea typeface="ＭＳ Ｐゴシック" charset="-128"/>
              </a:rPr>
              <a:t/>
            </a:r>
            <a:br>
              <a:rPr lang="en-US" dirty="0">
                <a:effectLst/>
                <a:ea typeface="ＭＳ Ｐゴシック" charset="-128"/>
              </a:rPr>
            </a:br>
            <a:endParaRPr lang="en-GB" i="1" dirty="0">
              <a:ea typeface="+mj-ea"/>
              <a:cs typeface="+mj-cs"/>
            </a:endParaRPr>
          </a:p>
        </p:txBody>
      </p:sp>
      <p:pic>
        <p:nvPicPr>
          <p:cNvPr id="15365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6525" y="350838"/>
            <a:ext cx="272415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0" y="1481138"/>
            <a:ext cx="4038600" cy="4525962"/>
          </a:xfrm>
        </p:spPr>
        <p:txBody>
          <a:bodyPr/>
          <a:lstStyle/>
          <a:p>
            <a:pPr eaLnBrk="1" hangingPunct="1"/>
            <a:r>
              <a:rPr lang="cy-GB" altLang="en-US" sz="3600" smtClean="0"/>
              <a:t>Deall deddfwriaeth allweddol yng Nghymru yn ymwneud â hawliau a diogelu plant ac oedolion.</a:t>
            </a:r>
            <a:r>
              <a:rPr lang="en-GB" altLang="en-US" sz="3600" smtClean="0"/>
              <a:t>  </a:t>
            </a:r>
          </a:p>
          <a:p>
            <a:pPr eaLnBrk="1" hangingPunct="1"/>
            <a:endParaRPr lang="en-US" altLang="en-US" sz="3600" smtClean="0"/>
          </a:p>
        </p:txBody>
      </p:sp>
      <p:sp>
        <p:nvSpPr>
          <p:cNvPr id="17411" name="Content Placeholder 6"/>
          <p:cNvSpPr>
            <a:spLocks noGrp="1"/>
          </p:cNvSpPr>
          <p:nvPr>
            <p:ph sz="half" idx="4294967295"/>
          </p:nvPr>
        </p:nvSpPr>
        <p:spPr>
          <a:xfrm>
            <a:off x="4572000" y="1481138"/>
            <a:ext cx="3887788" cy="4525962"/>
          </a:xfrm>
        </p:spPr>
        <p:txBody>
          <a:bodyPr/>
          <a:lstStyle/>
          <a:p>
            <a:r>
              <a:rPr lang="en-US" altLang="en-US" sz="2400" dirty="0" smtClean="0"/>
              <a:t> </a:t>
            </a:r>
            <a:r>
              <a:rPr lang="en-GB" altLang="en-US" sz="3600" dirty="0" smtClean="0"/>
              <a:t> </a:t>
            </a:r>
            <a:r>
              <a:rPr lang="en-GB" altLang="en-US" sz="3600" i="1" dirty="0" smtClean="0"/>
              <a:t>Understand key legislation in Wales regarding adults’ and children’s rights and safeguarding</a:t>
            </a:r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sz="3600" dirty="0" err="1" smtClean="0">
                <a:ea typeface="+mj-ea"/>
                <a:cs typeface="+mj-cs"/>
              </a:rPr>
              <a:t>Deilliannau</a:t>
            </a:r>
            <a:r>
              <a:rPr lang="en-GB" sz="3600" dirty="0" smtClean="0">
                <a:ea typeface="+mj-ea"/>
                <a:cs typeface="+mj-cs"/>
              </a:rPr>
              <a:t>                             Learning</a:t>
            </a:r>
            <a:br>
              <a:rPr lang="en-GB" sz="3600" dirty="0" smtClean="0">
                <a:ea typeface="+mj-ea"/>
                <a:cs typeface="+mj-cs"/>
              </a:rPr>
            </a:br>
            <a:r>
              <a:rPr lang="en-GB" sz="3600" dirty="0" smtClean="0">
                <a:ea typeface="+mj-ea"/>
                <a:cs typeface="+mj-cs"/>
              </a:rPr>
              <a:t> </a:t>
            </a:r>
            <a:r>
              <a:rPr lang="en-GB" sz="3600" dirty="0" err="1" smtClean="0">
                <a:ea typeface="+mj-ea"/>
                <a:cs typeface="+mj-cs"/>
              </a:rPr>
              <a:t>Dysgu</a:t>
            </a:r>
            <a:r>
              <a:rPr lang="en-GB" sz="3600" dirty="0" smtClean="0">
                <a:ea typeface="+mj-ea"/>
                <a:cs typeface="+mj-cs"/>
              </a:rPr>
              <a:t>                                    Outcomes</a:t>
            </a:r>
            <a:r>
              <a:rPr lang="en-US" dirty="0">
                <a:effectLst/>
                <a:ea typeface="ＭＳ Ｐゴシック" charset="-128"/>
              </a:rPr>
              <a:t/>
            </a:r>
            <a:br>
              <a:rPr lang="en-US" dirty="0">
                <a:effectLst/>
                <a:ea typeface="ＭＳ Ｐゴシック" charset="-128"/>
              </a:rPr>
            </a:br>
            <a:endParaRPr lang="en-GB" i="1" dirty="0">
              <a:ea typeface="+mj-ea"/>
              <a:cs typeface="+mj-cs"/>
            </a:endParaRPr>
          </a:p>
        </p:txBody>
      </p:sp>
      <p:pic>
        <p:nvPicPr>
          <p:cNvPr id="17413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115888"/>
            <a:ext cx="2724150" cy="136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0" y="1481138"/>
            <a:ext cx="4038600" cy="4525962"/>
          </a:xfrm>
        </p:spPr>
        <p:txBody>
          <a:bodyPr/>
          <a:lstStyle/>
          <a:p>
            <a:pPr eaLnBrk="1" hangingPunct="1"/>
            <a:r>
              <a:rPr lang="cy-GB" altLang="en-US" sz="2800" dirty="0" smtClean="0"/>
              <a:t>Trefnu eu gwybodaeth a’r hyn y maent wedi’i ddysgu drwy ddefnyddio amrywiaeth o ffynonellau gwybodaeth, yn cynnwys </a:t>
            </a:r>
            <a:r>
              <a:rPr lang="cy-GB" altLang="en-US" sz="2800" dirty="0" err="1" smtClean="0"/>
              <a:t>TGCh</a:t>
            </a:r>
            <a:r>
              <a:rPr lang="cy-GB" altLang="en-US" sz="2800" dirty="0" smtClean="0"/>
              <a:t>, a chyflwyno’u gwaith ar y lefel briodol</a:t>
            </a:r>
            <a:r>
              <a:rPr lang="cy-GB" altLang="en-US" sz="2400" dirty="0" smtClean="0"/>
              <a:t>.</a:t>
            </a:r>
            <a:endParaRPr lang="en-US" altLang="en-US" sz="2400" dirty="0" smtClean="0"/>
          </a:p>
          <a:p>
            <a:pPr eaLnBrk="1" hangingPunct="1"/>
            <a:endParaRPr lang="en-US" altLang="en-US" sz="3600" dirty="0" smtClean="0"/>
          </a:p>
        </p:txBody>
      </p:sp>
      <p:sp>
        <p:nvSpPr>
          <p:cNvPr id="7171" name="Content Placeholder 6"/>
          <p:cNvSpPr>
            <a:spLocks noGrp="1"/>
          </p:cNvSpPr>
          <p:nvPr>
            <p:ph sz="half" idx="4294967295"/>
          </p:nvPr>
        </p:nvSpPr>
        <p:spPr>
          <a:xfrm>
            <a:off x="4572000" y="1481138"/>
            <a:ext cx="3887788" cy="4525962"/>
          </a:xfrm>
        </p:spPr>
        <p:txBody>
          <a:bodyPr/>
          <a:lstStyle/>
          <a:p>
            <a:pPr>
              <a:defRPr/>
            </a:pPr>
            <a:r>
              <a:rPr lang="en-US" sz="2400" dirty="0">
                <a:ea typeface="ＭＳ Ｐゴシック" charset="-128"/>
              </a:rPr>
              <a:t> </a:t>
            </a:r>
            <a:r>
              <a:rPr lang="en-GB" sz="3200" i="1" dirty="0">
                <a:ea typeface="ＭＳ Ｐゴシック" charset="-128"/>
              </a:rPr>
              <a:t>Organise their knowledge and learning through the use of a range of information sources, including ICT and present their work at the appropriate level.</a:t>
            </a:r>
            <a:endParaRPr lang="en-US" sz="3200" i="1" dirty="0">
              <a:ea typeface="ＭＳ Ｐゴシック" charset="-128"/>
            </a:endParaRPr>
          </a:p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en-US" sz="3600" i="1" dirty="0">
                <a:ea typeface="ＭＳ Ｐゴシック" charset="-128"/>
              </a:rPr>
              <a:t> 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en-US" sz="3600" dirty="0">
                <a:ea typeface="ＭＳ Ｐゴシック" charset="-128"/>
              </a:rPr>
              <a:t> </a:t>
            </a:r>
          </a:p>
          <a:p>
            <a:pPr>
              <a:defRPr/>
            </a:pPr>
            <a:endParaRPr lang="en-US" sz="3600" dirty="0">
              <a:ea typeface="ＭＳ Ｐゴシック" charset="-128"/>
            </a:endParaRPr>
          </a:p>
          <a:p>
            <a:pPr>
              <a:defRPr/>
            </a:pPr>
            <a:endParaRPr lang="en-US" sz="3600" dirty="0">
              <a:ea typeface="ＭＳ Ｐゴシック" charset="-128"/>
            </a:endParaRPr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  <a:cs typeface="+mj-cs"/>
              </a:rPr>
              <a:t/>
            </a:r>
            <a:br>
              <a:rPr lang="en-GB" dirty="0" smtClean="0">
                <a:ea typeface="+mj-ea"/>
                <a:cs typeface="+mj-cs"/>
              </a:rPr>
            </a:br>
            <a:r>
              <a:rPr lang="en-GB" sz="3600" dirty="0" err="1" smtClean="0">
                <a:ea typeface="+mj-ea"/>
                <a:cs typeface="+mj-cs"/>
              </a:rPr>
              <a:t>Deilliannau</a:t>
            </a:r>
            <a:r>
              <a:rPr lang="en-GB" sz="3600" dirty="0" smtClean="0">
                <a:ea typeface="+mj-ea"/>
                <a:cs typeface="+mj-cs"/>
              </a:rPr>
              <a:t>                             Learning</a:t>
            </a:r>
            <a:br>
              <a:rPr lang="en-GB" sz="3600" dirty="0" smtClean="0">
                <a:ea typeface="+mj-ea"/>
                <a:cs typeface="+mj-cs"/>
              </a:rPr>
            </a:br>
            <a:r>
              <a:rPr lang="en-GB" sz="3600" dirty="0" smtClean="0">
                <a:ea typeface="+mj-ea"/>
                <a:cs typeface="+mj-cs"/>
              </a:rPr>
              <a:t> </a:t>
            </a:r>
            <a:r>
              <a:rPr lang="en-GB" sz="3600" dirty="0" err="1" smtClean="0">
                <a:ea typeface="+mj-ea"/>
                <a:cs typeface="+mj-cs"/>
              </a:rPr>
              <a:t>Dysgu</a:t>
            </a:r>
            <a:r>
              <a:rPr lang="en-GB" sz="3600" dirty="0" smtClean="0">
                <a:ea typeface="+mj-ea"/>
                <a:cs typeface="+mj-cs"/>
              </a:rPr>
              <a:t>                                    Outcomes</a:t>
            </a:r>
            <a:r>
              <a:rPr lang="en-US" dirty="0">
                <a:effectLst/>
                <a:ea typeface="ＭＳ Ｐゴシック" charset="-128"/>
              </a:rPr>
              <a:t/>
            </a:r>
            <a:br>
              <a:rPr lang="en-US" dirty="0">
                <a:effectLst/>
                <a:ea typeface="ＭＳ Ｐゴシック" charset="-128"/>
              </a:rPr>
            </a:br>
            <a:endParaRPr lang="en-GB" i="1" dirty="0">
              <a:ea typeface="+mj-ea"/>
              <a:cs typeface="+mj-cs"/>
            </a:endParaRPr>
          </a:p>
        </p:txBody>
      </p:sp>
      <p:pic>
        <p:nvPicPr>
          <p:cNvPr id="19461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6525" y="395747"/>
            <a:ext cx="2724150" cy="9007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en-GB" dirty="0" smtClean="0"/>
              <a:t>What is a ‘right’? </a:t>
            </a:r>
            <a:br>
              <a:rPr lang="en-GB" dirty="0" smtClean="0"/>
            </a:br>
            <a:r>
              <a:rPr lang="en-GB" b="0" i="1" dirty="0" smtClean="0"/>
              <a:t>Beth </a:t>
            </a:r>
            <a:r>
              <a:rPr lang="en-GB" b="0" i="1" dirty="0" err="1" smtClean="0"/>
              <a:t>yw</a:t>
            </a:r>
            <a:r>
              <a:rPr lang="en-GB" b="0" i="1" dirty="0" smtClean="0"/>
              <a:t> ‘</a:t>
            </a:r>
            <a:r>
              <a:rPr lang="en-GB" b="0" i="1" dirty="0" err="1" smtClean="0"/>
              <a:t>hawl</a:t>
            </a:r>
            <a:r>
              <a:rPr lang="en-GB" b="0" i="1" dirty="0" smtClean="0"/>
              <a:t>’?</a:t>
            </a:r>
            <a:endParaRPr lang="en-GB" b="0" i="1" dirty="0"/>
          </a:p>
        </p:txBody>
      </p:sp>
      <p:sp>
        <p:nvSpPr>
          <p:cNvPr id="21507" name="Text Placeholder 2"/>
          <p:cNvSpPr>
            <a:spLocks noGrp="1"/>
          </p:cNvSpPr>
          <p:nvPr>
            <p:ph type="body" idx="1"/>
          </p:nvPr>
        </p:nvSpPr>
        <p:spPr>
          <a:ln>
            <a:headEnd/>
            <a:tailEnd/>
          </a:ln>
        </p:spPr>
        <p:txBody>
          <a:bodyPr/>
          <a:lstStyle/>
          <a:p>
            <a:endParaRPr lang="en-US" altLang="en-US" dirty="0" smtClean="0"/>
          </a:p>
        </p:txBody>
      </p:sp>
      <p:sp>
        <p:nvSpPr>
          <p:cNvPr id="21508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10200"/>
            <a:ext cx="4041775" cy="762000"/>
          </a:xfrm>
          <a:ln>
            <a:headEnd/>
            <a:tailEnd/>
          </a:ln>
        </p:spPr>
        <p:txBody>
          <a:bodyPr/>
          <a:lstStyle/>
          <a:p>
            <a:endParaRPr lang="en-US" altLang="en-US" smtClean="0"/>
          </a:p>
        </p:txBody>
      </p:sp>
      <p:sp>
        <p:nvSpPr>
          <p:cNvPr id="21509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625"/>
            <a:ext cx="4040188" cy="3941763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 err="1" smtClean="0"/>
              <a:t>Mewn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pâr</a:t>
            </a:r>
            <a:r>
              <a:rPr lang="en-GB" altLang="en-US" dirty="0" smtClean="0"/>
              <a:t>, </a:t>
            </a:r>
            <a:r>
              <a:rPr lang="en-GB" altLang="en-US" dirty="0" err="1" smtClean="0"/>
              <a:t>ystyriwch</a:t>
            </a:r>
            <a:r>
              <a:rPr lang="en-GB" altLang="en-US" dirty="0" smtClean="0"/>
              <a:t>:</a:t>
            </a:r>
          </a:p>
          <a:p>
            <a:pPr lvl="1"/>
            <a:r>
              <a:rPr lang="en-GB" altLang="en-US" sz="2400" dirty="0" smtClean="0"/>
              <a:t>Beth </a:t>
            </a:r>
            <a:r>
              <a:rPr lang="en-GB" altLang="en-US" sz="2400" dirty="0" err="1" smtClean="0"/>
              <a:t>yw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hawl</a:t>
            </a:r>
            <a:r>
              <a:rPr lang="en-GB" altLang="en-US" sz="2400" dirty="0" smtClean="0"/>
              <a:t>?</a:t>
            </a:r>
          </a:p>
          <a:p>
            <a:pPr lvl="1"/>
            <a:r>
              <a:rPr lang="en-GB" altLang="en-US" sz="2400" dirty="0" err="1" smtClean="0"/>
              <a:t>Pwy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sydd</a:t>
            </a:r>
            <a:r>
              <a:rPr lang="en-GB" altLang="en-US" sz="2400" dirty="0" smtClean="0"/>
              <a:t> â </a:t>
            </a:r>
            <a:r>
              <a:rPr lang="en-GB" altLang="en-US" sz="2400" dirty="0" err="1" smtClean="0"/>
              <a:t>hawliau</a:t>
            </a:r>
            <a:r>
              <a:rPr lang="en-GB" altLang="en-US" sz="2400" dirty="0" smtClean="0"/>
              <a:t>?</a:t>
            </a:r>
          </a:p>
          <a:p>
            <a:pPr lvl="1"/>
            <a:r>
              <a:rPr lang="en-GB" altLang="en-US" sz="2400" dirty="0" err="1" smtClean="0"/>
              <a:t>Dylai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pawb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cael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hawliau</a:t>
            </a:r>
            <a:r>
              <a:rPr lang="en-GB" altLang="en-US" sz="2400" dirty="0" smtClean="0"/>
              <a:t>?</a:t>
            </a:r>
          </a:p>
          <a:p>
            <a:pPr lvl="1"/>
            <a:r>
              <a:rPr lang="en-GB" altLang="en-US" sz="2400" dirty="0" err="1" smtClean="0"/>
              <a:t>Oes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modd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tynnu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hawliau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i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ffwrdd</a:t>
            </a:r>
            <a:r>
              <a:rPr lang="en-GB" altLang="en-US" sz="2400" dirty="0" smtClean="0"/>
              <a:t>?</a:t>
            </a:r>
          </a:p>
          <a:p>
            <a:endParaRPr lang="en-GB" altLang="en-US" dirty="0" smtClean="0"/>
          </a:p>
          <a:p>
            <a:r>
              <a:rPr lang="en-GB" altLang="en-US" dirty="0" err="1" smtClean="0"/>
              <a:t>Ysgrifennwch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ddiffiniad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o’r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gair</a:t>
            </a:r>
            <a:r>
              <a:rPr lang="en-GB" altLang="en-US" dirty="0" smtClean="0"/>
              <a:t> ‘</a:t>
            </a:r>
            <a:r>
              <a:rPr lang="en-GB" altLang="en-US" dirty="0" err="1" smtClean="0"/>
              <a:t>hawl</a:t>
            </a:r>
            <a:r>
              <a:rPr lang="en-GB" altLang="en-US" dirty="0" smtClean="0"/>
              <a:t>’.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625"/>
            <a:ext cx="4041775" cy="3941763"/>
          </a:xfrm>
        </p:spPr>
        <p:txBody>
          <a:bodyPr/>
          <a:lstStyle/>
          <a:p>
            <a:pPr>
              <a:defRPr/>
            </a:pPr>
            <a:r>
              <a:rPr lang="en-GB" i="1" dirty="0" smtClean="0"/>
              <a:t>In pairs, consider the following:</a:t>
            </a:r>
          </a:p>
          <a:p>
            <a:pPr lvl="1">
              <a:defRPr/>
            </a:pPr>
            <a:r>
              <a:rPr lang="en-GB" sz="2400" i="1" dirty="0" smtClean="0"/>
              <a:t>What is a right?</a:t>
            </a:r>
          </a:p>
          <a:p>
            <a:pPr lvl="1">
              <a:defRPr/>
            </a:pPr>
            <a:r>
              <a:rPr lang="en-GB" sz="2400" i="1" dirty="0" smtClean="0"/>
              <a:t>Who has rights?</a:t>
            </a:r>
          </a:p>
          <a:p>
            <a:pPr lvl="1">
              <a:defRPr/>
            </a:pPr>
            <a:r>
              <a:rPr lang="en-GB" sz="2400" i="1" dirty="0" smtClean="0"/>
              <a:t>Should everyone have rights? </a:t>
            </a:r>
          </a:p>
          <a:p>
            <a:pPr lvl="1">
              <a:defRPr/>
            </a:pPr>
            <a:r>
              <a:rPr lang="en-GB" sz="2400" i="1" dirty="0" smtClean="0"/>
              <a:t>Can rights be removed?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en-GB" i="1" dirty="0" smtClean="0"/>
          </a:p>
          <a:p>
            <a:pPr>
              <a:defRPr/>
            </a:pPr>
            <a:r>
              <a:rPr lang="en-GB" i="1" dirty="0" smtClean="0"/>
              <a:t>Write a definition of the word ‘right’.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22531" name="Text Placeholder 2"/>
          <p:cNvSpPr>
            <a:spLocks noGrp="1"/>
          </p:cNvSpPr>
          <p:nvPr>
            <p:ph type="body" idx="1"/>
          </p:nvPr>
        </p:nvSpPr>
        <p:spPr>
          <a:ln>
            <a:headEnd/>
            <a:tailEnd/>
          </a:ln>
        </p:spPr>
        <p:txBody>
          <a:bodyPr/>
          <a:lstStyle/>
          <a:p>
            <a:endParaRPr lang="en-US" altLang="en-US" smtClean="0"/>
          </a:p>
        </p:txBody>
      </p:sp>
      <p:sp>
        <p:nvSpPr>
          <p:cNvPr id="22532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10200"/>
            <a:ext cx="4041775" cy="762000"/>
          </a:xfrm>
          <a:ln>
            <a:headEnd/>
            <a:tailEnd/>
          </a:ln>
        </p:spPr>
        <p:txBody>
          <a:bodyPr/>
          <a:lstStyle/>
          <a:p>
            <a:endParaRPr lang="en-US" altLang="en-US" smtClean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625"/>
            <a:ext cx="4040188" cy="3941763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hawl</a:t>
            </a:r>
            <a:r>
              <a:rPr lang="en-GB" dirty="0" smtClean="0"/>
              <a:t>?</a:t>
            </a:r>
          </a:p>
          <a:p>
            <a:pPr>
              <a:defRPr/>
            </a:pPr>
            <a:r>
              <a:rPr lang="en-GB" dirty="0" err="1" smtClean="0"/>
              <a:t>Adlewyrchwch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ddeffiniad</a:t>
            </a:r>
            <a:r>
              <a:rPr lang="en-GB" dirty="0" smtClean="0"/>
              <a:t>:</a:t>
            </a:r>
          </a:p>
          <a:p>
            <a:pPr>
              <a:defRPr/>
            </a:pPr>
            <a:r>
              <a:rPr lang="en-GB" dirty="0"/>
              <a:t>“This is something you should always be able to do, to have, to know, to say, or to be protected from.” </a:t>
            </a:r>
          </a:p>
          <a:p>
            <a:pPr marL="109537" indent="0" algn="r">
              <a:buFont typeface="Wingdings 3" panose="05040102010807070707" pitchFamily="18" charset="2"/>
              <a:buNone/>
              <a:defRPr/>
            </a:pPr>
            <a:r>
              <a:rPr lang="en-GB" sz="1400" dirty="0"/>
              <a:t>Ministry of Justice, 2009, p.5 </a:t>
            </a:r>
          </a:p>
          <a:p>
            <a:pPr marL="109537" indent="0" algn="r">
              <a:buFont typeface="Wingdings 3" panose="05040102010807070707" pitchFamily="18" charset="2"/>
              <a:buNone/>
              <a:defRPr/>
            </a:pPr>
            <a:r>
              <a:rPr lang="en-GB" sz="1400" dirty="0"/>
              <a:t>cited in Jones and Walker, 2011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625"/>
            <a:ext cx="4041775" cy="3941763"/>
          </a:xfrm>
        </p:spPr>
        <p:txBody>
          <a:bodyPr/>
          <a:lstStyle/>
          <a:p>
            <a:pPr>
              <a:defRPr/>
            </a:pPr>
            <a:r>
              <a:rPr lang="en-GB" i="1" dirty="0" smtClean="0"/>
              <a:t>What is a right?</a:t>
            </a:r>
          </a:p>
          <a:p>
            <a:pPr>
              <a:defRPr/>
            </a:pPr>
            <a:r>
              <a:rPr lang="en-GB" i="1" dirty="0" smtClean="0"/>
              <a:t>Reflect on your own definition in relation  below: </a:t>
            </a:r>
            <a:endParaRPr lang="en-GB" i="1" dirty="0"/>
          </a:p>
          <a:p>
            <a:pPr>
              <a:defRPr/>
            </a:pPr>
            <a:r>
              <a:rPr lang="en-GB" i="1" dirty="0" smtClean="0"/>
              <a:t>“This is something you should always be able to do, to have, to know, to say, or to be protected from.” </a:t>
            </a:r>
          </a:p>
          <a:p>
            <a:pPr marL="109537" indent="0" algn="r">
              <a:buFont typeface="Wingdings 3" panose="05040102010807070707" pitchFamily="18" charset="2"/>
              <a:buNone/>
              <a:defRPr/>
            </a:pPr>
            <a:r>
              <a:rPr lang="en-GB" sz="1400" dirty="0" smtClean="0"/>
              <a:t>Ministry of Justice, 2009, p.5 </a:t>
            </a:r>
          </a:p>
          <a:p>
            <a:pPr marL="109537" indent="0" algn="r">
              <a:buFont typeface="Wingdings 3" panose="05040102010807070707" pitchFamily="18" charset="2"/>
              <a:buNone/>
              <a:defRPr/>
            </a:pPr>
            <a:r>
              <a:rPr lang="en-GB" sz="1400" dirty="0" smtClean="0"/>
              <a:t>cited in Jones and Walker, 2011</a:t>
            </a:r>
            <a:endParaRPr lang="en-GB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539750" y="2060848"/>
            <a:ext cx="8229600" cy="4248472"/>
          </a:xfrm>
          <a:ln>
            <a:solidFill>
              <a:srgbClr val="00B050"/>
            </a:solidFill>
          </a:ln>
        </p:spPr>
        <p:txBody>
          <a:bodyPr/>
          <a:lstStyle/>
          <a:p>
            <a:pPr>
              <a:defRPr/>
            </a:pPr>
            <a:r>
              <a:rPr lang="en-GB" dirty="0" smtClean="0"/>
              <a:t>“The core concept of a right is that of an agreement or ‘social contract’ which is established between the person(s) who holds a right… and the person(s) or institution(s) which then have obligations and responsibilities in relation to the realisation of that right.”</a:t>
            </a:r>
          </a:p>
          <a:p>
            <a:pPr marL="109537" indent="0" algn="r">
              <a:buFont typeface="Wingdings 3" panose="05040102010807070707" pitchFamily="18" charset="2"/>
              <a:buNone/>
              <a:defRPr/>
            </a:pPr>
            <a:r>
              <a:rPr lang="en-GB" sz="1800" dirty="0" smtClean="0"/>
              <a:t>(Save the Children, 2005, p. 14 cited in Jones and Walker, 2011) </a:t>
            </a:r>
            <a:endParaRPr lang="en-GB" sz="1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en-GB" dirty="0" smtClean="0"/>
              <a:t>Rights as a Contract</a:t>
            </a:r>
            <a:br>
              <a:rPr lang="en-GB" dirty="0" smtClean="0"/>
            </a:br>
            <a:r>
              <a:rPr lang="en-GB" i="1" dirty="0" err="1" smtClean="0"/>
              <a:t>Hawl</a:t>
            </a:r>
            <a:r>
              <a:rPr lang="en-GB" i="1" dirty="0" smtClean="0"/>
              <a:t> </a:t>
            </a:r>
            <a:r>
              <a:rPr lang="en-GB" i="1" dirty="0" err="1" smtClean="0"/>
              <a:t>fel</a:t>
            </a:r>
            <a:r>
              <a:rPr lang="en-GB" i="1" dirty="0" smtClean="0"/>
              <a:t> Contract</a:t>
            </a:r>
            <a:endParaRPr lang="en-GB" i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en-GB" dirty="0" smtClean="0"/>
              <a:t>Rights </a:t>
            </a:r>
            <a:r>
              <a:rPr lang="en-GB" u="sng" dirty="0" smtClean="0"/>
              <a:t>AND</a:t>
            </a:r>
            <a:r>
              <a:rPr lang="en-GB" dirty="0" smtClean="0"/>
              <a:t> Responsibilities</a:t>
            </a:r>
            <a:br>
              <a:rPr lang="en-GB" dirty="0" smtClean="0"/>
            </a:br>
            <a:r>
              <a:rPr lang="en-GB" i="1" dirty="0" err="1" smtClean="0"/>
              <a:t>Hawliau</a:t>
            </a:r>
            <a:r>
              <a:rPr lang="en-GB" i="1" dirty="0" smtClean="0"/>
              <a:t> </a:t>
            </a:r>
            <a:r>
              <a:rPr lang="en-GB" i="1" u="sng" dirty="0" smtClean="0"/>
              <a:t>A</a:t>
            </a:r>
            <a:r>
              <a:rPr lang="en-GB" i="1" dirty="0" smtClean="0"/>
              <a:t> </a:t>
            </a:r>
            <a:r>
              <a:rPr lang="en-GB" i="1" dirty="0" err="1" smtClean="0"/>
              <a:t>Chyfrifoldebau</a:t>
            </a:r>
            <a:endParaRPr lang="en-GB" i="1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625"/>
            <a:ext cx="4040188" cy="3941763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cyfrifoldeb</a:t>
            </a:r>
            <a:r>
              <a:rPr lang="en-GB" dirty="0" smtClean="0"/>
              <a:t>?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en-GB" dirty="0"/>
              <a:t>“This is something you should do for other people, for society or for the environment”</a:t>
            </a:r>
          </a:p>
          <a:p>
            <a:pPr marL="109537" indent="0" algn="r">
              <a:buFont typeface="Wingdings 3" panose="05040102010807070707" pitchFamily="18" charset="2"/>
              <a:buNone/>
              <a:defRPr/>
            </a:pPr>
            <a:r>
              <a:rPr lang="en-GB" sz="1400" dirty="0"/>
              <a:t> Ministry of Justice, 2009, p.5 </a:t>
            </a:r>
          </a:p>
          <a:p>
            <a:pPr marL="109537" indent="0" algn="r">
              <a:buFont typeface="Wingdings 3" panose="05040102010807070707" pitchFamily="18" charset="2"/>
              <a:buNone/>
              <a:defRPr/>
            </a:pPr>
            <a:r>
              <a:rPr lang="en-GB" sz="1400" dirty="0"/>
              <a:t>cited in Jones and Walker, 2011</a:t>
            </a:r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enghraifft</a:t>
            </a:r>
            <a:r>
              <a:rPr lang="en-GB" dirty="0" smtClean="0"/>
              <a:t>,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blentyn</a:t>
            </a:r>
            <a:r>
              <a:rPr lang="en-GB" dirty="0" smtClean="0"/>
              <a:t> </a:t>
            </a:r>
            <a:r>
              <a:rPr lang="en-GB" dirty="0" err="1" smtClean="0"/>
              <a:t>hawl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addysg</a:t>
            </a:r>
            <a:r>
              <a:rPr lang="en-GB" dirty="0" smtClean="0"/>
              <a:t> on dim </a:t>
            </a:r>
            <a:r>
              <a:rPr lang="en-GB" dirty="0" err="1" smtClean="0"/>
              <a:t>ond</a:t>
            </a:r>
            <a:r>
              <a:rPr lang="en-GB" dirty="0" smtClean="0"/>
              <a:t> </a:t>
            </a:r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llywodraeth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cymryd</a:t>
            </a:r>
            <a:r>
              <a:rPr lang="en-GB" dirty="0" smtClean="0"/>
              <a:t> </a:t>
            </a:r>
            <a:r>
              <a:rPr lang="en-GB" dirty="0" err="1" smtClean="0"/>
              <a:t>cyfrifoldeb</a:t>
            </a:r>
            <a:r>
              <a:rPr lang="en-GB" dirty="0" smtClean="0"/>
              <a:t> </a:t>
            </a:r>
            <a:r>
              <a:rPr lang="en-GB" dirty="0" err="1" smtClean="0"/>
              <a:t>amdano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625"/>
            <a:ext cx="4041775" cy="4792663"/>
          </a:xfrm>
        </p:spPr>
        <p:txBody>
          <a:bodyPr/>
          <a:lstStyle/>
          <a:p>
            <a:pPr>
              <a:defRPr/>
            </a:pPr>
            <a:r>
              <a:rPr lang="en-GB" i="1" dirty="0" smtClean="0"/>
              <a:t>What is a responsibility?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en-GB" i="1" dirty="0" smtClean="0"/>
              <a:t>“This is something you should do for other people, for society or for the environment”</a:t>
            </a:r>
          </a:p>
          <a:p>
            <a:pPr marL="109537" indent="0" algn="r">
              <a:buFont typeface="Wingdings 3" panose="05040102010807070707" pitchFamily="18" charset="2"/>
              <a:buNone/>
              <a:defRPr/>
            </a:pPr>
            <a:r>
              <a:rPr lang="en-GB" sz="1400" i="1" dirty="0" smtClean="0"/>
              <a:t> </a:t>
            </a:r>
            <a:r>
              <a:rPr lang="en-GB" sz="1400" i="1" dirty="0"/>
              <a:t>Ministry of Justice, 2009, p.5 </a:t>
            </a:r>
          </a:p>
          <a:p>
            <a:pPr marL="109537" indent="0" algn="r">
              <a:buFont typeface="Wingdings 3" panose="05040102010807070707" pitchFamily="18" charset="2"/>
              <a:buNone/>
              <a:defRPr/>
            </a:pPr>
            <a:r>
              <a:rPr lang="en-GB" sz="1400" i="1" dirty="0"/>
              <a:t>cited in Jones and Walker, 2011</a:t>
            </a:r>
          </a:p>
          <a:p>
            <a:pPr>
              <a:defRPr/>
            </a:pPr>
            <a:endParaRPr lang="en-GB" i="1" dirty="0" smtClean="0"/>
          </a:p>
          <a:p>
            <a:pPr>
              <a:defRPr/>
            </a:pPr>
            <a:r>
              <a:rPr lang="en-GB" i="1" dirty="0" smtClean="0"/>
              <a:t>For example, a child has a right to education, but only if government locally and nationally assumes responsibility for it</a:t>
            </a:r>
            <a:r>
              <a:rPr lang="en-GB" dirty="0" smtClean="0"/>
              <a:t>. 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en-GB" dirty="0" smtClean="0"/>
              <a:t>Timetable</a:t>
            </a:r>
            <a:br>
              <a:rPr lang="en-GB" dirty="0" smtClean="0"/>
            </a:br>
            <a:r>
              <a:rPr lang="en-GB" i="1" dirty="0" err="1" smtClean="0"/>
              <a:t>Amserlen</a:t>
            </a:r>
            <a:endParaRPr lang="en-GB" i="1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8030387"/>
              </p:ext>
            </p:extLst>
          </p:nvPr>
        </p:nvGraphicFramePr>
        <p:xfrm>
          <a:off x="457200" y="1628775"/>
          <a:ext cx="8229599" cy="504058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183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629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483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10761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Week / </a:t>
                      </a:r>
                      <a:r>
                        <a:rPr lang="en-GB" sz="2000" dirty="0" err="1">
                          <a:effectLst/>
                        </a:rPr>
                        <a:t>Wythnos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</a:rPr>
                        <a:t>Testun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Topic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2674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</a:rPr>
                        <a:t>Cyflwyniad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i’r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modiwl</a:t>
                      </a:r>
                      <a:r>
                        <a:rPr lang="en-GB" sz="2000" dirty="0">
                          <a:effectLst/>
                        </a:rPr>
                        <a:t>  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Introduction to the module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8142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2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Pam </a:t>
                      </a:r>
                      <a:r>
                        <a:rPr lang="en-GB" sz="2000" dirty="0" err="1">
                          <a:effectLst/>
                        </a:rPr>
                        <a:t>fod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angen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hawliau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ar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r>
                        <a:rPr lang="en-GB" sz="2000" dirty="0" err="1">
                          <a:effectLst/>
                        </a:rPr>
                        <a:t>blant</a:t>
                      </a:r>
                      <a:r>
                        <a:rPr lang="en-GB" sz="2000" dirty="0">
                          <a:effectLst/>
                        </a:rPr>
                        <a:t>?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Why do children have rights? 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166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3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Y Ffordd Cywir – Dull Cymru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The Right Way – Wales’ Approach 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2674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4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Gweithdy CCUHP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UNCRC Workshop 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8142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5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</a:rPr>
                        <a:t>Rights </a:t>
                      </a:r>
                      <a:r>
                        <a:rPr lang="en-GB" sz="2000" dirty="0">
                          <a:effectLst/>
                        </a:rPr>
                        <a:t>Respecting Schools Award 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539750" y="549275"/>
          <a:ext cx="7920038" cy="59039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800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326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0735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1807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6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73" marR="685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>
                          <a:effectLst/>
                        </a:rPr>
                        <a:t>Amddiffyn</a:t>
                      </a:r>
                      <a:r>
                        <a:rPr lang="en-GB" sz="2400" dirty="0">
                          <a:effectLst/>
                        </a:rPr>
                        <a:t> plant a </a:t>
                      </a:r>
                      <a:r>
                        <a:rPr lang="en-GB" sz="2400" dirty="0" err="1">
                          <a:effectLst/>
                        </a:rPr>
                        <a:t>cefnogi</a:t>
                      </a:r>
                      <a:r>
                        <a:rPr lang="en-GB" sz="2400" dirty="0">
                          <a:effectLst/>
                        </a:rPr>
                        <a:t> </a:t>
                      </a:r>
                      <a:r>
                        <a:rPr lang="en-GB" sz="2400" dirty="0" err="1">
                          <a:effectLst/>
                        </a:rPr>
                        <a:t>lles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73" marR="685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Safeguarding children and supporting wellbeing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73" marR="68573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8642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7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73" marR="685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>
                          <a:effectLst/>
                        </a:rPr>
                        <a:t>Hawliau</a:t>
                      </a:r>
                      <a:r>
                        <a:rPr lang="en-GB" sz="2400" dirty="0">
                          <a:effectLst/>
                        </a:rPr>
                        <a:t> a </a:t>
                      </a:r>
                      <a:r>
                        <a:rPr lang="en-GB" sz="2400" dirty="0" err="1">
                          <a:effectLst/>
                        </a:rPr>
                        <a:t>meisydd</a:t>
                      </a:r>
                      <a:r>
                        <a:rPr lang="en-GB" sz="2400" dirty="0">
                          <a:effectLst/>
                        </a:rPr>
                        <a:t> </a:t>
                      </a:r>
                      <a:r>
                        <a:rPr lang="en-GB" sz="2400" dirty="0" err="1">
                          <a:effectLst/>
                        </a:rPr>
                        <a:t>cyfoes</a:t>
                      </a:r>
                      <a:r>
                        <a:rPr lang="en-GB" sz="2400" dirty="0">
                          <a:effectLst/>
                        </a:rPr>
                        <a:t> </a:t>
                      </a:r>
                      <a:r>
                        <a:rPr lang="en-GB" sz="2400" dirty="0" err="1">
                          <a:effectLst/>
                        </a:rPr>
                        <a:t>plentyndod</a:t>
                      </a:r>
                      <a:r>
                        <a:rPr lang="en-GB" sz="2400" dirty="0">
                          <a:effectLst/>
                        </a:rPr>
                        <a:t> (</a:t>
                      </a:r>
                      <a:r>
                        <a:rPr lang="en-GB" sz="2400" dirty="0" err="1">
                          <a:effectLst/>
                        </a:rPr>
                        <a:t>Bwlio</a:t>
                      </a:r>
                      <a:r>
                        <a:rPr lang="en-GB" sz="2400" dirty="0">
                          <a:effectLst/>
                        </a:rPr>
                        <a:t>; </a:t>
                      </a:r>
                      <a:r>
                        <a:rPr lang="en-GB" sz="2400" dirty="0" err="1">
                          <a:effectLst/>
                        </a:rPr>
                        <a:t>Diogelwch</a:t>
                      </a:r>
                      <a:r>
                        <a:rPr lang="en-GB" sz="2400" dirty="0">
                          <a:effectLst/>
                        </a:rPr>
                        <a:t> </a:t>
                      </a:r>
                      <a:r>
                        <a:rPr lang="en-GB" sz="2400" dirty="0" err="1">
                          <a:effectLst/>
                        </a:rPr>
                        <a:t>digidol</a:t>
                      </a:r>
                      <a:r>
                        <a:rPr lang="en-GB" sz="2400" dirty="0">
                          <a:effectLst/>
                        </a:rPr>
                        <a:t>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73" marR="685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Rights and contemporary childhood issues (Bullying; Digital safety)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73" marR="68573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807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8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73" marR="685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Hawliau ac addysg: llais a ddewis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73" marR="685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Rights in education: having a voice and a choice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73" marR="68573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807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9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73" marR="685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Tensiynau a ddadleuon mewn cyflawni hawliau plant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73" marR="685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Tensions and debates in fulfilling children’s rights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73" marR="68573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514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10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73" marR="685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 err="1">
                          <a:effectLst/>
                        </a:rPr>
                        <a:t>Tiwtorialau</a:t>
                      </a:r>
                      <a:r>
                        <a:rPr lang="en-GB" sz="2400" dirty="0">
                          <a:effectLst/>
                        </a:rPr>
                        <a:t>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73" marR="685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Tutorials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73" marR="68573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3050"/>
            <a:ext cx="8229600" cy="1171575"/>
          </a:xfrm>
        </p:spPr>
        <p:txBody>
          <a:bodyPr rtlCol="0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3200" i="1" dirty="0" err="1" smtClean="0">
                <a:ea typeface="+mj-ea"/>
                <a:cs typeface="+mj-cs"/>
              </a:rPr>
              <a:t>Asesiad</a:t>
            </a:r>
            <a:r>
              <a:rPr lang="en-GB" sz="3200" i="1" dirty="0" smtClean="0">
                <a:ea typeface="+mj-ea"/>
                <a:cs typeface="+mj-cs"/>
              </a:rPr>
              <a:t/>
            </a:r>
            <a:br>
              <a:rPr lang="en-GB" sz="3200" i="1" dirty="0" smtClean="0">
                <a:ea typeface="+mj-ea"/>
                <a:cs typeface="+mj-cs"/>
              </a:rPr>
            </a:br>
            <a:r>
              <a:rPr lang="en-GB" sz="3200" i="1" dirty="0" smtClean="0">
                <a:ea typeface="+mj-ea"/>
                <a:cs typeface="+mj-cs"/>
              </a:rPr>
              <a:t>Assessment</a:t>
            </a:r>
            <a:br>
              <a:rPr lang="en-GB" sz="3200" i="1" dirty="0" smtClean="0">
                <a:ea typeface="+mj-ea"/>
                <a:cs typeface="+mj-cs"/>
              </a:rPr>
            </a:br>
            <a:r>
              <a:rPr lang="en-GB" sz="3200" i="1" dirty="0" smtClean="0">
                <a:solidFill>
                  <a:srgbClr val="FF0000"/>
                </a:solidFill>
                <a:ea typeface="+mj-ea"/>
                <a:cs typeface="+mj-cs"/>
              </a:rPr>
              <a:t>25.03.20</a:t>
            </a:r>
            <a:endParaRPr lang="en-GB" sz="3200" i="1" dirty="0">
              <a:solidFill>
                <a:srgbClr val="FF0000"/>
              </a:solidFill>
              <a:ea typeface="+mj-ea"/>
              <a:cs typeface="+mj-cs"/>
            </a:endParaRPr>
          </a:p>
        </p:txBody>
      </p:sp>
      <p:sp>
        <p:nvSpPr>
          <p:cNvPr id="29699" name="Text Placeholder 1"/>
          <p:cNvSpPr>
            <a:spLocks noGrp="1"/>
          </p:cNvSpPr>
          <p:nvPr>
            <p:ph type="body" idx="1"/>
          </p:nvPr>
        </p:nvSpPr>
        <p:spPr>
          <a:ln>
            <a:headEnd/>
            <a:tailEnd/>
          </a:ln>
        </p:spPr>
        <p:txBody>
          <a:bodyPr/>
          <a:lstStyle/>
          <a:p>
            <a:endParaRPr lang="en-US" altLang="en-US" smtClean="0"/>
          </a:p>
        </p:txBody>
      </p:sp>
      <p:sp>
        <p:nvSpPr>
          <p:cNvPr id="29700" name="Text Placeholder 2"/>
          <p:cNvSpPr>
            <a:spLocks noGrp="1"/>
          </p:cNvSpPr>
          <p:nvPr>
            <p:ph type="body" sz="half" idx="3"/>
          </p:nvPr>
        </p:nvSpPr>
        <p:spPr>
          <a:xfrm>
            <a:off x="4645025" y="5410200"/>
            <a:ext cx="4041775" cy="762000"/>
          </a:xfrm>
          <a:ln>
            <a:headEnd/>
            <a:tailEnd/>
          </a:ln>
        </p:spPr>
        <p:txBody>
          <a:bodyPr/>
          <a:lstStyle/>
          <a:p>
            <a:endParaRPr lang="en-US" altLang="en-US" smtClean="0"/>
          </a:p>
        </p:txBody>
      </p:sp>
      <p:sp>
        <p:nvSpPr>
          <p:cNvPr id="29701" name="Rectangle 3"/>
          <p:cNvSpPr>
            <a:spLocks noGrp="1" noChangeArrowheads="1"/>
          </p:cNvSpPr>
          <p:nvPr>
            <p:ph sz="quarter" idx="2"/>
          </p:nvPr>
        </p:nvSpPr>
        <p:spPr>
          <a:xfrm>
            <a:off x="457200" y="1628800"/>
            <a:ext cx="4040188" cy="375758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y-GB" b="1" dirty="0"/>
              <a:t>1 (100%)</a:t>
            </a:r>
            <a:endParaRPr lang="en-GB" dirty="0"/>
          </a:p>
          <a:p>
            <a:r>
              <a:rPr lang="cy-GB" dirty="0"/>
              <a:t>Pamffled</a:t>
            </a:r>
            <a:endParaRPr lang="en-GB" dirty="0"/>
          </a:p>
          <a:p>
            <a:r>
              <a:rPr lang="cy-GB" dirty="0"/>
              <a:t>(3000 o eiriau</a:t>
            </a:r>
            <a:r>
              <a:rPr lang="cy-GB" dirty="0" smtClean="0"/>
              <a:t>)</a:t>
            </a:r>
          </a:p>
          <a:p>
            <a:r>
              <a:rPr lang="en-GB" dirty="0" err="1"/>
              <a:t>Cynhyrchwch</a:t>
            </a:r>
            <a:r>
              <a:rPr lang="en-GB" dirty="0"/>
              <a:t> </a:t>
            </a:r>
            <a:r>
              <a:rPr lang="en-GB" dirty="0" err="1"/>
              <a:t>bamffled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rieni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arddangos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gweithredu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endParaRPr lang="cy-GB" altLang="en-US" dirty="0" smtClean="0"/>
          </a:p>
        </p:txBody>
      </p:sp>
      <p:sp>
        <p:nvSpPr>
          <p:cNvPr id="29702" name="Content Placeholder 6"/>
          <p:cNvSpPr>
            <a:spLocks noGrp="1"/>
          </p:cNvSpPr>
          <p:nvPr>
            <p:ph sz="quarter" idx="4"/>
          </p:nvPr>
        </p:nvSpPr>
        <p:spPr>
          <a:xfrm>
            <a:off x="4645025" y="1628800"/>
            <a:ext cx="4041775" cy="3757588"/>
          </a:xfrm>
          <a:ln>
            <a:prstDash val="solid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prstDash val="sysDash"/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b="1" i="1" dirty="0"/>
              <a:t>1 (100%)</a:t>
            </a:r>
            <a:endParaRPr lang="en-GB" i="1" dirty="0"/>
          </a:p>
          <a:p>
            <a:r>
              <a:rPr lang="en-GB" i="1" dirty="0"/>
              <a:t>Pamphlet </a:t>
            </a:r>
          </a:p>
          <a:p>
            <a:r>
              <a:rPr lang="en-GB" i="1" dirty="0"/>
              <a:t>(3000 words</a:t>
            </a:r>
            <a:r>
              <a:rPr lang="en-GB" i="1" dirty="0" smtClean="0"/>
              <a:t>)</a:t>
            </a:r>
          </a:p>
          <a:p>
            <a:r>
              <a:rPr lang="en-GB" i="1" dirty="0"/>
              <a:t>Produce a pamphlet for parents which demonstrates how children’s rights are implemented in school</a:t>
            </a:r>
            <a:endParaRPr lang="en-GB" altLang="en-US" i="1" dirty="0" smtClean="0"/>
          </a:p>
          <a:p>
            <a:pPr>
              <a:spcBef>
                <a:spcPct val="0"/>
              </a:spcBef>
            </a:pPr>
            <a:endParaRPr lang="en-US" altLang="en-US" sz="3600" i="1" dirty="0" smtClean="0"/>
          </a:p>
          <a:p>
            <a:pPr>
              <a:spcBef>
                <a:spcPct val="0"/>
              </a:spcBef>
            </a:pPr>
            <a:endParaRPr lang="en-US" altLang="en-US" sz="3600" dirty="0" smtClean="0"/>
          </a:p>
          <a:p>
            <a:pPr>
              <a:spcBef>
                <a:spcPct val="0"/>
              </a:spcBef>
            </a:pPr>
            <a:endParaRPr lang="en-US" altLang="en-US" sz="3600" dirty="0" smtClean="0"/>
          </a:p>
        </p:txBody>
      </p:sp>
      <p:pic>
        <p:nvPicPr>
          <p:cNvPr id="29703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0" y="4981575"/>
            <a:ext cx="1778000" cy="161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Pamffledi</a:t>
            </a:r>
            <a:r>
              <a:rPr lang="en-GB" dirty="0" smtClean="0"/>
              <a:t> </a:t>
            </a:r>
            <a:r>
              <a:rPr lang="en-GB" dirty="0" err="1" smtClean="0"/>
              <a:t>effeithiol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Effective pamphlets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109537" indent="0">
              <a:buNone/>
            </a:pPr>
            <a:r>
              <a:rPr lang="en-GB" dirty="0" smtClean="0"/>
              <a:t>1. </a:t>
            </a:r>
            <a:r>
              <a:rPr lang="en-GB" dirty="0" err="1" smtClean="0"/>
              <a:t>Defnyddiwch</a:t>
            </a:r>
            <a:r>
              <a:rPr lang="en-GB" dirty="0" smtClean="0"/>
              <a:t> </a:t>
            </a:r>
            <a:r>
              <a:rPr lang="en-GB" dirty="0" err="1" smtClean="0"/>
              <a:t>deitl</a:t>
            </a:r>
            <a:r>
              <a:rPr lang="en-GB" dirty="0" smtClean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esbonio'r</a:t>
            </a:r>
            <a:r>
              <a:rPr lang="en-GB" dirty="0"/>
              <a:t> </a:t>
            </a:r>
            <a:r>
              <a:rPr lang="en-GB" dirty="0" err="1"/>
              <a:t>deunyddiau</a:t>
            </a:r>
            <a:r>
              <a:rPr lang="en-GB" dirty="0"/>
              <a:t>.</a:t>
            </a:r>
          </a:p>
          <a:p>
            <a:pPr marL="109537" indent="0">
              <a:buNone/>
            </a:pPr>
            <a:r>
              <a:rPr lang="en-GB" dirty="0" smtClean="0"/>
              <a:t>2. </a:t>
            </a:r>
            <a:r>
              <a:rPr lang="en-GB" dirty="0" err="1" smtClean="0"/>
              <a:t>Rhowch</a:t>
            </a:r>
            <a:r>
              <a:rPr lang="en-GB" dirty="0" smtClean="0"/>
              <a:t> </a:t>
            </a:r>
            <a:r>
              <a:rPr lang="en-GB" dirty="0"/>
              <a:t>y </a:t>
            </a:r>
            <a:r>
              <a:rPr lang="en-GB" dirty="0" err="1"/>
              <a:t>pwynt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gyntaf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deunyddiau</a:t>
            </a:r>
            <a:r>
              <a:rPr lang="en-GB" dirty="0"/>
              <a:t>.</a:t>
            </a:r>
          </a:p>
          <a:p>
            <a:pPr marL="109537" indent="0">
              <a:buNone/>
            </a:pPr>
            <a:r>
              <a:rPr lang="en-GB" dirty="0" smtClean="0"/>
              <a:t>3. </a:t>
            </a:r>
            <a:r>
              <a:rPr lang="en-GB" dirty="0" err="1" smtClean="0"/>
              <a:t>Ailadroddwch</a:t>
            </a:r>
            <a:r>
              <a:rPr lang="en-GB" dirty="0" smtClean="0"/>
              <a:t> </a:t>
            </a:r>
            <a:r>
              <a:rPr lang="en-GB" dirty="0"/>
              <a:t>y </a:t>
            </a:r>
            <a:r>
              <a:rPr lang="en-GB" dirty="0" err="1"/>
              <a:t>pwyntiau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deunyddiau</a:t>
            </a:r>
            <a:r>
              <a:rPr lang="en-GB" dirty="0"/>
              <a:t>.</a:t>
            </a:r>
          </a:p>
          <a:p>
            <a:pPr marL="109537" indent="0">
              <a:buNone/>
            </a:pPr>
            <a:r>
              <a:rPr lang="en-GB" dirty="0" smtClean="0"/>
              <a:t>4. </a:t>
            </a:r>
            <a:r>
              <a:rPr lang="en-GB" dirty="0" err="1" smtClean="0"/>
              <a:t>Defnyddiwch</a:t>
            </a:r>
            <a:r>
              <a:rPr lang="en-GB" dirty="0" smtClean="0"/>
              <a:t> </a:t>
            </a:r>
            <a:r>
              <a:rPr lang="en-GB" dirty="0" err="1"/>
              <a:t>benawdau</a:t>
            </a:r>
            <a:r>
              <a:rPr lang="en-GB" dirty="0"/>
              <a:t> </a:t>
            </a:r>
            <a:r>
              <a:rPr lang="en-GB" dirty="0" err="1"/>
              <a:t>paragraffau</a:t>
            </a:r>
            <a:r>
              <a:rPr lang="en-GB" dirty="0"/>
              <a:t> </a:t>
            </a:r>
            <a:r>
              <a:rPr lang="en-GB" dirty="0" err="1"/>
              <a:t>wedi'u</a:t>
            </a:r>
            <a:r>
              <a:rPr lang="en-GB" dirty="0"/>
              <a:t> </a:t>
            </a:r>
            <a:r>
              <a:rPr lang="en-GB" dirty="0" err="1"/>
              <a:t>seilio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gwestiynau</a:t>
            </a:r>
            <a:r>
              <a:rPr lang="en-GB" dirty="0"/>
              <a:t>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</p:spPr>
        <p:txBody>
          <a:bodyPr/>
          <a:lstStyle/>
          <a:p>
            <a:pPr marL="109537" indent="0">
              <a:buNone/>
            </a:pPr>
            <a:r>
              <a:rPr lang="en-GB" i="1" dirty="0" smtClean="0"/>
              <a:t>1. Have </a:t>
            </a:r>
            <a:r>
              <a:rPr lang="en-GB" i="1" dirty="0"/>
              <a:t>a title which explains the materials.</a:t>
            </a:r>
          </a:p>
          <a:p>
            <a:pPr marL="109537" indent="0">
              <a:buNone/>
            </a:pPr>
            <a:r>
              <a:rPr lang="en-GB" i="1" dirty="0" smtClean="0"/>
              <a:t>2. Put </a:t>
            </a:r>
            <a:r>
              <a:rPr lang="en-GB" i="1" dirty="0"/>
              <a:t>the key point first in the materials.</a:t>
            </a:r>
          </a:p>
          <a:p>
            <a:pPr marL="109537" indent="0">
              <a:buNone/>
            </a:pPr>
            <a:r>
              <a:rPr lang="en-GB" i="1" dirty="0" smtClean="0"/>
              <a:t>3. Repeat </a:t>
            </a:r>
            <a:r>
              <a:rPr lang="en-GB" i="1" dirty="0"/>
              <a:t>the key points within the materials.</a:t>
            </a:r>
          </a:p>
          <a:p>
            <a:pPr marL="109537" indent="0">
              <a:buNone/>
            </a:pPr>
            <a:r>
              <a:rPr lang="en-GB" i="1" dirty="0" smtClean="0"/>
              <a:t>4. Use </a:t>
            </a:r>
            <a:r>
              <a:rPr lang="en-GB" i="1" dirty="0"/>
              <a:t>question-based paragraph headings</a:t>
            </a:r>
            <a:r>
              <a:rPr lang="en-GB" i="1" dirty="0" smtClean="0"/>
              <a:t>.</a:t>
            </a:r>
          </a:p>
          <a:p>
            <a:pPr marL="109537" indent="0">
              <a:buNone/>
            </a:pPr>
            <a:endParaRPr lang="en-GB" sz="1600" i="1" dirty="0" smtClean="0"/>
          </a:p>
          <a:p>
            <a:pPr marL="109537" indent="0">
              <a:buNone/>
            </a:pPr>
            <a:endParaRPr lang="en-GB" sz="1600" i="1" dirty="0"/>
          </a:p>
          <a:p>
            <a:pPr marL="109537" indent="0">
              <a:buNone/>
            </a:pPr>
            <a:r>
              <a:rPr lang="en-GB" sz="1600" i="1" dirty="0" smtClean="0"/>
              <a:t>( Newell 1996) </a:t>
            </a:r>
            <a:endParaRPr lang="en-GB" sz="1600" i="1" dirty="0"/>
          </a:p>
          <a:p>
            <a:pPr marL="109537" indent="0">
              <a:buNone/>
            </a:pPr>
            <a:r>
              <a:rPr lang="en-GB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7666643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109537" indent="0">
              <a:buNone/>
            </a:pPr>
            <a:r>
              <a:rPr lang="en-GB" dirty="0" smtClean="0"/>
              <a:t>5. </a:t>
            </a:r>
            <a:r>
              <a:rPr lang="en-GB" dirty="0" err="1" smtClean="0"/>
              <a:t>Pwysleisiwch</a:t>
            </a:r>
            <a:r>
              <a:rPr lang="en-GB" dirty="0" smtClean="0"/>
              <a:t> </a:t>
            </a:r>
            <a:r>
              <a:rPr lang="en-GB" dirty="0"/>
              <a:t>y </a:t>
            </a:r>
            <a:r>
              <a:rPr lang="en-GB" dirty="0" err="1"/>
              <a:t>pwyntiau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weledol</a:t>
            </a:r>
            <a:r>
              <a:rPr lang="en-GB" dirty="0"/>
              <a:t> </a:t>
            </a:r>
            <a:r>
              <a:rPr lang="en-GB" dirty="0" smtClean="0"/>
              <a:t>– </a:t>
            </a:r>
            <a:r>
              <a:rPr lang="en-GB" dirty="0" err="1" smtClean="0"/>
              <a:t>h.y</a:t>
            </a:r>
            <a:r>
              <a:rPr lang="en-GB" dirty="0" smtClean="0"/>
              <a:t>. </a:t>
            </a:r>
            <a:r>
              <a:rPr lang="en-GB" dirty="0" err="1"/>
              <a:t>ychwanegu</a:t>
            </a:r>
            <a:r>
              <a:rPr lang="en-GB" dirty="0"/>
              <a:t>, </a:t>
            </a:r>
            <a:r>
              <a:rPr lang="en-GB" dirty="0" err="1"/>
              <a:t>tanlinellu</a:t>
            </a:r>
            <a:r>
              <a:rPr lang="en-GB" dirty="0"/>
              <a:t>,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lliw</a:t>
            </a:r>
            <a:r>
              <a:rPr lang="en-GB" dirty="0"/>
              <a:t>, ac </a:t>
            </a:r>
            <a:r>
              <a:rPr lang="en-GB" dirty="0" err="1"/>
              <a:t>ati</a:t>
            </a:r>
            <a:r>
              <a:rPr lang="en-GB" dirty="0"/>
              <a:t>.</a:t>
            </a:r>
          </a:p>
          <a:p>
            <a:pPr marL="109537" indent="0">
              <a:buNone/>
            </a:pPr>
            <a:r>
              <a:rPr lang="en-GB" dirty="0" smtClean="0"/>
              <a:t>6. </a:t>
            </a:r>
            <a:r>
              <a:rPr lang="en-GB" dirty="0" err="1" smtClean="0"/>
              <a:t>Osgowch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/>
              <a:t>symbolau</a:t>
            </a:r>
            <a:r>
              <a:rPr lang="en-GB" dirty="0"/>
              <a:t>.</a:t>
            </a:r>
          </a:p>
          <a:p>
            <a:pPr marL="109537" indent="0">
              <a:buNone/>
            </a:pPr>
            <a:r>
              <a:rPr lang="en-GB" dirty="0" smtClean="0"/>
              <a:t>7. </a:t>
            </a:r>
            <a:r>
              <a:rPr lang="en-GB" dirty="0" err="1" smtClean="0"/>
              <a:t>Defnyddiwch</a:t>
            </a:r>
            <a:r>
              <a:rPr lang="en-GB" dirty="0" smtClean="0"/>
              <a:t> </a:t>
            </a:r>
            <a:r>
              <a:rPr lang="en-GB" dirty="0" err="1"/>
              <a:t>ddarluniau</a:t>
            </a:r>
            <a:r>
              <a:rPr lang="en-GB" dirty="0"/>
              <a:t> - </a:t>
            </a:r>
            <a:r>
              <a:rPr lang="en-GB" dirty="0" err="1"/>
              <a:t>ceisiwch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mor</a:t>
            </a:r>
            <a:r>
              <a:rPr lang="en-GB" dirty="0"/>
              <a:t> </a:t>
            </a:r>
            <a:r>
              <a:rPr lang="en-GB" dirty="0" err="1"/>
              <a:t>briodol</a:t>
            </a:r>
            <a:r>
              <a:rPr lang="en-GB" dirty="0"/>
              <a:t> â </a:t>
            </a:r>
            <a:r>
              <a:rPr lang="en-GB" dirty="0" err="1"/>
              <a:t>phosibl</a:t>
            </a:r>
            <a:r>
              <a:rPr lang="en-GB" dirty="0"/>
              <a:t> </a:t>
            </a:r>
            <a:r>
              <a:rPr lang="en-GB" dirty="0" err="1"/>
              <a:t>i'ch</a:t>
            </a:r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targed</a:t>
            </a:r>
            <a:r>
              <a:rPr lang="en-GB" dirty="0"/>
              <a:t> </a:t>
            </a:r>
            <a:r>
              <a:rPr lang="en-GB" dirty="0" err="1"/>
              <a:t>a'ch</a:t>
            </a:r>
            <a:r>
              <a:rPr lang="en-GB" dirty="0"/>
              <a:t> </a:t>
            </a:r>
            <a:r>
              <a:rPr lang="en-GB" dirty="0" err="1"/>
              <a:t>pwnc</a:t>
            </a:r>
            <a:r>
              <a:rPr lang="en-GB" dirty="0"/>
              <a:t>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109537" indent="0">
              <a:buNone/>
            </a:pPr>
            <a:r>
              <a:rPr lang="en-GB" i="1" dirty="0" smtClean="0"/>
              <a:t>5. Visually emphasise </a:t>
            </a:r>
            <a:r>
              <a:rPr lang="en-GB" i="1" dirty="0"/>
              <a:t>the key points </a:t>
            </a:r>
            <a:r>
              <a:rPr lang="en-GB" i="1" dirty="0" smtClean="0"/>
              <a:t>– i.e. </a:t>
            </a:r>
            <a:r>
              <a:rPr lang="en-GB" i="1" dirty="0"/>
              <a:t>bolding, underlining, using colour, etc.</a:t>
            </a:r>
          </a:p>
          <a:p>
            <a:pPr marL="109537" indent="0">
              <a:buNone/>
            </a:pPr>
            <a:r>
              <a:rPr lang="en-GB" i="1" dirty="0" smtClean="0"/>
              <a:t>6. Avoid </a:t>
            </a:r>
            <a:r>
              <a:rPr lang="en-GB" i="1" dirty="0"/>
              <a:t>the use of symbols.</a:t>
            </a:r>
          </a:p>
          <a:p>
            <a:pPr marL="109537" indent="0">
              <a:buNone/>
            </a:pPr>
            <a:r>
              <a:rPr lang="en-GB" i="1" dirty="0" smtClean="0"/>
              <a:t>7. Use </a:t>
            </a:r>
            <a:r>
              <a:rPr lang="en-GB" i="1" dirty="0"/>
              <a:t>illustrations - try to make them as appropriate to your target group and topic as possible</a:t>
            </a:r>
            <a:r>
              <a:rPr lang="en-GB" i="1" dirty="0" smtClean="0"/>
              <a:t>.</a:t>
            </a:r>
          </a:p>
          <a:p>
            <a:pPr marL="109537" indent="0">
              <a:buNone/>
            </a:pPr>
            <a:r>
              <a:rPr lang="en-GB" sz="1600" i="1" dirty="0" smtClean="0"/>
              <a:t>( Newell 1996)</a:t>
            </a:r>
            <a:endParaRPr lang="en-GB" sz="1600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3308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7950" indent="0">
              <a:buFont typeface="Wingdings 3" panose="05040102010807070707" pitchFamily="18" charset="2"/>
              <a:buNone/>
            </a:pPr>
            <a:endParaRPr lang="en-GB" altLang="en-US" sz="4000" smtClean="0"/>
          </a:p>
          <a:p>
            <a:pPr marL="107950" indent="0">
              <a:buFont typeface="Wingdings 3" panose="05040102010807070707" pitchFamily="18" charset="2"/>
              <a:buNone/>
            </a:pPr>
            <a:r>
              <a:rPr lang="en-GB" altLang="en-US" sz="4000" smtClean="0"/>
              <a:t>P – Purpose</a:t>
            </a:r>
          </a:p>
          <a:p>
            <a:pPr marL="107950" indent="0">
              <a:buFont typeface="Wingdings 3" panose="05040102010807070707" pitchFamily="18" charset="2"/>
              <a:buNone/>
            </a:pPr>
            <a:r>
              <a:rPr lang="en-GB" altLang="en-US" sz="4000" smtClean="0"/>
              <a:t>A – Audience</a:t>
            </a:r>
          </a:p>
          <a:p>
            <a:pPr marL="107950" indent="0">
              <a:buFont typeface="Wingdings 3" panose="05040102010807070707" pitchFamily="18" charset="2"/>
              <a:buNone/>
            </a:pPr>
            <a:r>
              <a:rPr lang="en-GB" altLang="en-US" sz="4000" smtClean="0"/>
              <a:t>L – Language</a:t>
            </a:r>
          </a:p>
          <a:p>
            <a:pPr marL="107950" indent="0">
              <a:buFont typeface="Wingdings 3" panose="05040102010807070707" pitchFamily="18" charset="2"/>
              <a:buNone/>
            </a:pPr>
            <a:r>
              <a:rPr lang="en-GB" altLang="en-US" sz="4000" smtClean="0"/>
              <a:t>L - Layout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dirty="0" smtClean="0">
                <a:ea typeface="ＭＳ Ｐゴシック" charset="-128"/>
              </a:rPr>
              <a:t>Who’s your PALL?</a:t>
            </a:r>
            <a:endParaRPr lang="en-GB" dirty="0">
              <a:ea typeface="ＭＳ Ｐゴシック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323850" y="1481138"/>
            <a:ext cx="3714750" cy="4525962"/>
          </a:xfrm>
        </p:spPr>
        <p:txBody>
          <a:bodyPr/>
          <a:lstStyle/>
          <a:p>
            <a:pPr eaLnBrk="1" hangingPunct="1"/>
            <a:r>
              <a:rPr lang="en-GB" altLang="en-US" sz="3200" smtClean="0">
                <a:hlinkClick r:id="rId3"/>
              </a:rPr>
              <a:t>Hawliau Plant</a:t>
            </a:r>
            <a:endParaRPr lang="en-GB" altLang="en-US" sz="3200" smtClean="0"/>
          </a:p>
          <a:p>
            <a:pPr eaLnBrk="1" hangingPunct="1"/>
            <a:endParaRPr lang="en-GB" altLang="en-US" sz="3200" smtClean="0"/>
          </a:p>
          <a:p>
            <a:pPr eaLnBrk="1" hangingPunct="1"/>
            <a:r>
              <a:rPr lang="en-GB" altLang="en-US" sz="3200" smtClean="0"/>
              <a:t>Map Cytuno</a:t>
            </a:r>
            <a:endParaRPr lang="en-US" altLang="en-US" sz="2800" smtClean="0"/>
          </a:p>
          <a:p>
            <a:pPr lvl="1" eaLnBrk="1" hangingPunct="1"/>
            <a:r>
              <a:rPr lang="en-GB" altLang="en-US" sz="2800" smtClean="0"/>
              <a:t>Rhestrwch o leiaf 15 hawl yr ydych yn ystyried y dylai plant gael yn eich gofod</a:t>
            </a:r>
          </a:p>
        </p:txBody>
      </p:sp>
      <p:sp>
        <p:nvSpPr>
          <p:cNvPr id="21507" name="Content Placeholder 6"/>
          <p:cNvSpPr>
            <a:spLocks noGrp="1"/>
          </p:cNvSpPr>
          <p:nvPr>
            <p:ph sz="half" idx="4294967295"/>
          </p:nvPr>
        </p:nvSpPr>
        <p:spPr>
          <a:xfrm>
            <a:off x="4427538" y="1481138"/>
            <a:ext cx="3960812" cy="452596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3200" i="1" dirty="0" smtClean="0">
                <a:hlinkClick r:id="rId3"/>
              </a:rPr>
              <a:t>Children’s Rights</a:t>
            </a:r>
            <a:endParaRPr lang="en-GB" altLang="en-US" sz="3200" i="1" dirty="0" smtClean="0"/>
          </a:p>
          <a:p>
            <a:pPr marL="109537" indent="0" eaLnBrk="1" hangingPunct="1">
              <a:buFont typeface="Wingdings 3" panose="05040102010807070707" pitchFamily="18" charset="2"/>
              <a:buNone/>
              <a:defRPr/>
            </a:pPr>
            <a:endParaRPr lang="en-GB" altLang="en-US" sz="3200" i="1" dirty="0" smtClean="0"/>
          </a:p>
          <a:p>
            <a:pPr eaLnBrk="1" hangingPunct="1">
              <a:defRPr/>
            </a:pPr>
            <a:r>
              <a:rPr lang="en-GB" altLang="en-US" sz="3200" i="1" dirty="0" smtClean="0"/>
              <a:t>Concept </a:t>
            </a:r>
            <a:r>
              <a:rPr lang="en-GB" altLang="en-US" sz="3200" i="1" dirty="0" smtClean="0"/>
              <a:t>Map  </a:t>
            </a:r>
          </a:p>
          <a:p>
            <a:pPr lvl="1" eaLnBrk="1" hangingPunct="1">
              <a:defRPr/>
            </a:pPr>
            <a:r>
              <a:rPr lang="en-GB" altLang="en-US" sz="2800" i="1" dirty="0" smtClean="0"/>
              <a:t>List at least 15 rights that you consider all children should have in your space. </a:t>
            </a:r>
          </a:p>
          <a:p>
            <a:pPr lvl="1" eaLnBrk="1" hangingPunct="1">
              <a:defRPr/>
            </a:pPr>
            <a:endParaRPr lang="en-GB" altLang="en-US" sz="2800" i="1" dirty="0"/>
          </a:p>
        </p:txBody>
      </p:sp>
      <p:sp>
        <p:nvSpPr>
          <p:cNvPr id="512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  <a:cs typeface="+mj-cs"/>
              </a:rPr>
              <a:t>    </a:t>
            </a:r>
            <a:r>
              <a:rPr lang="en-GB" dirty="0" err="1" smtClean="0">
                <a:ea typeface="+mj-ea"/>
                <a:cs typeface="+mj-cs"/>
              </a:rPr>
              <a:t>Tasg</a:t>
            </a:r>
            <a:r>
              <a:rPr lang="en-GB" dirty="0" smtClean="0">
                <a:ea typeface="+mj-ea"/>
                <a:cs typeface="+mj-cs"/>
              </a:rPr>
              <a:t>                         Task</a:t>
            </a:r>
            <a:endParaRPr lang="en-GB" dirty="0">
              <a:ea typeface="+mj-ea"/>
              <a:cs typeface="+mj-cs"/>
            </a:endParaRPr>
          </a:p>
        </p:txBody>
      </p:sp>
      <p:pic>
        <p:nvPicPr>
          <p:cNvPr id="39941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413" y="31750"/>
            <a:ext cx="2709862" cy="1449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9244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endParaRPr lang="en-US" altLang="en-US" sz="1800" dirty="0">
              <a:ea typeface="ＭＳ Ｐゴシック" pitchFamily="34" charset="-128"/>
              <a:hlinkClick r:id="rId3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1800" dirty="0" smtClean="0">
                <a:ea typeface="ＭＳ Ｐゴシック" charset="-128"/>
              </a:rPr>
              <a:t>Holland, S. ( 2015) Why are Children’s Rights Important? Available at </a:t>
            </a:r>
          </a:p>
          <a:p>
            <a:pPr marL="109537" indent="0" eaLnBrk="1" hangingPunct="1">
              <a:lnSpc>
                <a:spcPct val="80000"/>
              </a:lnSpc>
              <a:buNone/>
              <a:defRPr/>
            </a:pPr>
            <a:r>
              <a:rPr lang="en-GB" sz="1800" dirty="0" smtClean="0">
                <a:hlinkClick r:id="rId4"/>
              </a:rPr>
              <a:t>https</a:t>
            </a:r>
            <a:r>
              <a:rPr lang="en-GB" sz="1800" dirty="0">
                <a:hlinkClick r:id="rId4"/>
              </a:rPr>
              <a:t>://</a:t>
            </a:r>
            <a:r>
              <a:rPr lang="en-GB" sz="1800" dirty="0" smtClean="0">
                <a:hlinkClick r:id="rId4"/>
              </a:rPr>
              <a:t>www.youtube.com/watch?v=7bF5s4J195I</a:t>
            </a:r>
            <a:r>
              <a:rPr lang="en-GB" sz="1800" dirty="0" smtClean="0"/>
              <a:t> ( Accessed 04.07.19)</a:t>
            </a:r>
            <a:endParaRPr lang="en-GB" altLang="en-US" sz="1800" dirty="0">
              <a:ea typeface="ＭＳ Ｐゴシック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 smtClean="0">
              <a:ea typeface="ＭＳ Ｐゴシック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1800" dirty="0" smtClean="0">
                <a:ea typeface="ＭＳ Ｐゴシック" charset="-128"/>
              </a:rPr>
              <a:t>Jones, P. &amp; Walker, G. (</a:t>
            </a:r>
            <a:r>
              <a:rPr lang="en-GB" altLang="en-US" sz="1800" dirty="0" err="1" smtClean="0">
                <a:ea typeface="ＭＳ Ｐゴシック" charset="-128"/>
              </a:rPr>
              <a:t>eds</a:t>
            </a:r>
            <a:r>
              <a:rPr lang="en-GB" altLang="en-US" sz="1800" dirty="0" smtClean="0">
                <a:ea typeface="ＭＳ Ｐゴシック" charset="-128"/>
              </a:rPr>
              <a:t>) (2011) </a:t>
            </a:r>
            <a:r>
              <a:rPr lang="en-GB" altLang="en-US" sz="1800" i="1" dirty="0" smtClean="0">
                <a:ea typeface="ＭＳ Ｐゴシック" charset="-128"/>
              </a:rPr>
              <a:t>Children’s Rights in Practice, </a:t>
            </a:r>
            <a:r>
              <a:rPr lang="en-GB" altLang="en-US" sz="1800" dirty="0" smtClean="0">
                <a:ea typeface="ＭＳ Ｐゴシック" charset="-128"/>
              </a:rPr>
              <a:t>SAGE: London.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1800" dirty="0">
                <a:ea typeface="ＭＳ Ｐゴシック" charset="-128"/>
              </a:rPr>
              <a:t>Newell, S.( 1996) </a:t>
            </a:r>
            <a:r>
              <a:rPr lang="en-GB" altLang="en-US" sz="1800" i="1" dirty="0">
                <a:ea typeface="ＭＳ Ｐゴシック" charset="-128"/>
              </a:rPr>
              <a:t>Writing effective pamphlets: a basic </a:t>
            </a:r>
            <a:r>
              <a:rPr lang="en-GB" altLang="en-US" sz="1800" i="1" dirty="0" smtClean="0">
                <a:ea typeface="ＭＳ Ｐゴシック" charset="-128"/>
              </a:rPr>
              <a:t>guide. </a:t>
            </a:r>
            <a:r>
              <a:rPr lang="en-GB" altLang="en-US" sz="1800" dirty="0" smtClean="0">
                <a:ea typeface="ＭＳ Ｐゴシック" charset="-128"/>
              </a:rPr>
              <a:t>Available at </a:t>
            </a:r>
            <a:r>
              <a:rPr lang="en-GB" sz="1800" dirty="0">
                <a:hlinkClick r:id="rId4"/>
              </a:rPr>
              <a:t>https://www.youtube.com/watch?v=7bF5s4J195I</a:t>
            </a:r>
            <a:r>
              <a:rPr lang="en-GB" sz="1800" dirty="0" smtClean="0">
                <a:hlinkClick r:id="rId5"/>
              </a:rPr>
              <a:t>https</a:t>
            </a:r>
            <a:r>
              <a:rPr lang="en-GB" sz="1800" dirty="0">
                <a:hlinkClick r:id="rId5"/>
              </a:rPr>
              <a:t>://epubs.scu.edu.au/cgi/viewcontent.cgi?article=1143&amp;context=educ_pubs</a:t>
            </a:r>
            <a:r>
              <a:rPr lang="en-GB" altLang="en-US" sz="1800" i="1" dirty="0" smtClean="0">
                <a:ea typeface="ＭＳ Ｐゴシック" charset="-128"/>
              </a:rPr>
              <a:t> . ( Accessed 04.07.19) </a:t>
            </a:r>
          </a:p>
          <a:p>
            <a:pPr marL="109537" indent="0" eaLnBrk="1" hangingPunct="1">
              <a:lnSpc>
                <a:spcPct val="80000"/>
              </a:lnSpc>
              <a:buFont typeface="Wingdings 3" panose="05040102010807070707" pitchFamily="18" charset="2"/>
              <a:buNone/>
              <a:defRPr/>
            </a:pPr>
            <a:endParaRPr lang="en-GB" altLang="en-US" sz="1800" i="1" dirty="0">
              <a:ea typeface="ＭＳ Ｐゴシック" charset="-128"/>
            </a:endParaRPr>
          </a:p>
          <a:p>
            <a:pPr marL="109537" indent="0" eaLnBrk="1" hangingPunct="1">
              <a:lnSpc>
                <a:spcPct val="80000"/>
              </a:lnSpc>
              <a:buNone/>
              <a:defRPr/>
            </a:pPr>
            <a:r>
              <a:rPr lang="en-US" altLang="en-US" sz="1800" dirty="0">
                <a:ea typeface="ＭＳ Ｐゴシック" panose="020B0600070205080204" pitchFamily="34" charset="-128"/>
              </a:rPr>
              <a:t>Images available at </a:t>
            </a:r>
            <a:r>
              <a:rPr lang="en-US" altLang="en-US" sz="1800" dirty="0">
                <a:ea typeface="ＭＳ Ｐゴシック" panose="020B0600070205080204" pitchFamily="34" charset="-128"/>
                <a:hlinkClick r:id="rId6"/>
              </a:rPr>
              <a:t>http://www.googleimages.co.uk</a:t>
            </a:r>
            <a:r>
              <a:rPr lang="en-US" altLang="en-US" sz="1800" dirty="0">
                <a:ea typeface="ＭＳ Ｐゴシック" panose="020B0600070205080204" pitchFamily="34" charset="-128"/>
              </a:rPr>
              <a:t> [Accessed 09.09.14]</a:t>
            </a:r>
            <a:endParaRPr lang="en-GB" altLang="en-US" sz="1800" dirty="0">
              <a:ea typeface="ＭＳ Ｐゴシック" charset="-128"/>
            </a:endParaRPr>
          </a:p>
          <a:p>
            <a:pPr marL="109537" indent="0" eaLnBrk="1" hangingPunct="1">
              <a:lnSpc>
                <a:spcPct val="80000"/>
              </a:lnSpc>
              <a:buFont typeface="Wingdings 3" panose="05040102010807070707" pitchFamily="18" charset="2"/>
              <a:buNone/>
              <a:defRPr/>
            </a:pPr>
            <a:endParaRPr lang="en-GB" altLang="en-US" sz="1800" i="1" dirty="0">
              <a:ea typeface="ＭＳ Ｐゴシック" charset="-128"/>
            </a:endParaRPr>
          </a:p>
          <a:p>
            <a:pPr marL="109537" indent="0" eaLnBrk="1" hangingPunct="1">
              <a:lnSpc>
                <a:spcPct val="80000"/>
              </a:lnSpc>
              <a:buFont typeface="Wingdings 3" panose="05040102010807070707" pitchFamily="18" charset="2"/>
              <a:buNone/>
              <a:defRPr/>
            </a:pPr>
            <a:endParaRPr lang="en-GB" altLang="en-US" sz="1800" dirty="0" smtClean="0">
              <a:ea typeface="ＭＳ Ｐゴシック" charset="-128"/>
            </a:endParaRPr>
          </a:p>
        </p:txBody>
      </p:sp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ＭＳ Ｐゴシック" charset="-128"/>
              </a:rPr>
              <a:t>Bibliography</a:t>
            </a:r>
            <a:br>
              <a:rPr lang="en-GB" dirty="0" smtClean="0">
                <a:ea typeface="ＭＳ Ｐゴシック" charset="-128"/>
              </a:rPr>
            </a:br>
            <a:r>
              <a:rPr lang="en-GB" dirty="0" err="1" smtClean="0">
                <a:ea typeface="ＭＳ Ｐゴシック" charset="-128"/>
              </a:rPr>
              <a:t>Llyfryddiaeth</a:t>
            </a:r>
            <a:r>
              <a:rPr lang="en-GB" dirty="0" smtClean="0">
                <a:ea typeface="ＭＳ Ｐゴシック" charset="-128"/>
              </a:rPr>
              <a:t> </a:t>
            </a:r>
            <a:endParaRPr lang="en-GB" dirty="0">
              <a:ea typeface="ＭＳ Ｐゴシック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2433</TotalTime>
  <Words>1051</Words>
  <Application>Microsoft Office PowerPoint</Application>
  <PresentationFormat>On-screen Show (4:3)</PresentationFormat>
  <Paragraphs>174</Paragraphs>
  <Slides>20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30" baseType="lpstr">
      <vt:lpstr>MS PGothic</vt:lpstr>
      <vt:lpstr>MS PGothic</vt:lpstr>
      <vt:lpstr>Arial</vt:lpstr>
      <vt:lpstr>Calibri</vt:lpstr>
      <vt:lpstr>Lucida Sans Unicode</vt:lpstr>
      <vt:lpstr>Times New Roman</vt:lpstr>
      <vt:lpstr>Verdana</vt:lpstr>
      <vt:lpstr>Wingdings 2</vt:lpstr>
      <vt:lpstr>Wingdings 3</vt:lpstr>
      <vt:lpstr>Concourse</vt:lpstr>
      <vt:lpstr>      ECES4005/C  Rights and Responsibilities Hawliau a Chyfrifoldebau  Session 1 Sesiwn1</vt:lpstr>
      <vt:lpstr>Pam mae Deilliannau Dysgu’n bwysig? Why are Learning Outcomes important?</vt:lpstr>
      <vt:lpstr>Amcan                           Aim</vt:lpstr>
      <vt:lpstr>Amcan                           Aim</vt:lpstr>
      <vt:lpstr> Deilliannau                             Learning  Dysgu                                    Outcomes </vt:lpstr>
      <vt:lpstr> Deilliannau                             Learning  Dysgu                                    Outcomes </vt:lpstr>
      <vt:lpstr> Deilliannau                             Learning  Dysgu                                    Outcomes </vt:lpstr>
      <vt:lpstr> Deilliannau                             Learning  Dysgu                                    Outcomes </vt:lpstr>
      <vt:lpstr>What is a ‘right’?  Beth yw ‘hawl’?</vt:lpstr>
      <vt:lpstr>PowerPoint Presentation</vt:lpstr>
      <vt:lpstr>Rights as a Contract Hawl fel Contract</vt:lpstr>
      <vt:lpstr>Rights AND Responsibilities Hawliau A Chyfrifoldebau</vt:lpstr>
      <vt:lpstr>Timetable Amserlen</vt:lpstr>
      <vt:lpstr>PowerPoint Presentation</vt:lpstr>
      <vt:lpstr>Asesiad Assessment 25.03.20</vt:lpstr>
      <vt:lpstr>Pamffledi effeithiol Effective pamphlets</vt:lpstr>
      <vt:lpstr>PowerPoint Presentation</vt:lpstr>
      <vt:lpstr>Who’s your PALL?</vt:lpstr>
      <vt:lpstr>    Tasg                         Task</vt:lpstr>
      <vt:lpstr>Bibliography Llyfryddiaeth 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ED-418 Session 1 Education as Moral Practice</dc:title>
  <dc:creator>IT</dc:creator>
  <cp:lastModifiedBy>Darrel Williams</cp:lastModifiedBy>
  <cp:revision>146</cp:revision>
  <dcterms:created xsi:type="dcterms:W3CDTF">2013-01-23T16:02:24Z</dcterms:created>
  <dcterms:modified xsi:type="dcterms:W3CDTF">2020-01-30T09:54:53Z</dcterms:modified>
</cp:coreProperties>
</file>