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 id="2147483660" r:id="rId2"/>
  </p:sldMasterIdLst>
  <p:notesMasterIdLst>
    <p:notesMasterId r:id="rId23"/>
  </p:notesMasterIdLst>
  <p:handoutMasterIdLst>
    <p:handoutMasterId r:id="rId24"/>
  </p:handoutMasterIdLst>
  <p:sldIdLst>
    <p:sldId id="256" r:id="rId3"/>
    <p:sldId id="257" r:id="rId4"/>
    <p:sldId id="258" r:id="rId5"/>
    <p:sldId id="259" r:id="rId6"/>
    <p:sldId id="260" r:id="rId7"/>
    <p:sldId id="275" r:id="rId8"/>
    <p:sldId id="276" r:id="rId9"/>
    <p:sldId id="271" r:id="rId10"/>
    <p:sldId id="261" r:id="rId11"/>
    <p:sldId id="273" r:id="rId12"/>
    <p:sldId id="277" r:id="rId13"/>
    <p:sldId id="278" r:id="rId14"/>
    <p:sldId id="262" r:id="rId15"/>
    <p:sldId id="263" r:id="rId16"/>
    <p:sldId id="264" r:id="rId17"/>
    <p:sldId id="266" r:id="rId18"/>
    <p:sldId id="267" r:id="rId19"/>
    <p:sldId id="268" r:id="rId20"/>
    <p:sldId id="269" r:id="rId21"/>
    <p:sldId id="270"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p:scale>
          <a:sx n="100" d="100"/>
          <a:sy n="100"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C10646-1003-E836-96AB-836A2E1E8DE4}"/>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5D19CE82-7E57-85B8-BEBB-6F99F68AFEC6}"/>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BEDF0704-5A79-99A7-4CA1-7027A4C9BABB}"/>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11009EB5-FAAD-A4F9-724C-D20D71E35A20}"/>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BFE973B3-0A6F-47D0-BFC8-EF43914D7EBF}"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4149727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138227-96D4-263D-5D2E-1762C7C79400}"/>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45A5B99E-F70D-9FC5-BBE8-19A62F952EFA}"/>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7FB84FCC-BD59-1987-3F00-2407E08A7DC1}"/>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736F0F6F-9237-DF32-1D1D-8169E5A2D703}"/>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3C41A3F1-69D3-363F-A1DE-4E91918024C9}"/>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E9FF041E-AA18-9AD1-F70B-244F6FD95908}"/>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C7D61CBE-5E1A-4E21-92CB-CE39EA4C7DB2}" type="slidenum">
              <a:t>‹#›</a:t>
            </a:fld>
            <a:endParaRPr lang="en-GB"/>
          </a:p>
        </p:txBody>
      </p:sp>
    </p:spTree>
    <p:extLst>
      <p:ext uri="{BB962C8B-B14F-4D97-AF65-F5344CB8AC3E}">
        <p14:creationId xmlns:p14="http://schemas.microsoft.com/office/powerpoint/2010/main" val="1237704491"/>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pl4UYZfVmTA"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530A7B0-071F-08BE-AEA3-130745517B02}"/>
              </a:ext>
            </a:extLst>
          </p:cNvPr>
          <p:cNvSpPr txBox="1">
            <a:spLocks noGrp="1"/>
          </p:cNvSpPr>
          <p:nvPr>
            <p:ph type="sldNum" sz="quarter" idx="5"/>
          </p:nvPr>
        </p:nvSpPr>
        <p:spPr>
          <a:ln/>
        </p:spPr>
        <p:txBody>
          <a:bodyPr lIns="0" tIns="0" rIns="0" bIns="0" anchor="b" anchorCtr="0">
            <a:noAutofit/>
          </a:bodyPr>
          <a:lstStyle/>
          <a:p>
            <a:pPr lvl="0"/>
            <a:fld id="{25CE7DEA-0BCC-4BFE-8CC3-805FCEB98441}" type="slidenum">
              <a:t>1</a:t>
            </a:fld>
            <a:endParaRPr lang="en-GB"/>
          </a:p>
        </p:txBody>
      </p:sp>
      <p:sp>
        <p:nvSpPr>
          <p:cNvPr id="2" name="Slide Image Placeholder 1">
            <a:extLst>
              <a:ext uri="{FF2B5EF4-FFF2-40B4-BE49-F238E27FC236}">
                <a16:creationId xmlns:a16="http://schemas.microsoft.com/office/drawing/2014/main" id="{B8A39704-0720-C16E-D08E-7DDC208FAEC2}"/>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658F9F2B-7610-D8AC-BADA-C34C496EDAD9}"/>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3610478-7893-582E-E1F2-B50F59E4A154}"/>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B3AD6B6-EFA4-4EAA-B282-896DB9BFE287}" type="slidenum">
              <a:t>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8F319E9F-59A6-CF4E-6335-C65B7042823F}"/>
              </a:ext>
            </a:extLst>
          </p:cNvPr>
          <p:cNvSpPr txBox="1">
            <a:spLocks noGrp="1"/>
          </p:cNvSpPr>
          <p:nvPr>
            <p:ph type="sldNum" sz="quarter" idx="5"/>
          </p:nvPr>
        </p:nvSpPr>
        <p:spPr>
          <a:ln/>
        </p:spPr>
        <p:txBody>
          <a:bodyPr lIns="0" tIns="0" rIns="0" bIns="0" anchor="b" anchorCtr="0">
            <a:noAutofit/>
          </a:bodyPr>
          <a:lstStyle/>
          <a:p>
            <a:pPr lvl="0"/>
            <a:fld id="{C2F8E26D-2CEE-4703-8E76-17A64831CD47}" type="slidenum">
              <a:t>2</a:t>
            </a:fld>
            <a:endParaRPr lang="en-GB"/>
          </a:p>
        </p:txBody>
      </p:sp>
      <p:sp>
        <p:nvSpPr>
          <p:cNvPr id="2" name="Slide Image Placeholder 1">
            <a:extLst>
              <a:ext uri="{FF2B5EF4-FFF2-40B4-BE49-F238E27FC236}">
                <a16:creationId xmlns:a16="http://schemas.microsoft.com/office/drawing/2014/main" id="{15579757-8739-B9F2-528B-6A2A982D2254}"/>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A815166-2AB0-9179-4581-576DFE62C6FA}"/>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cs typeface="Arial" pitchFamily="34"/>
              </a:rPr>
              <a:t>The lecturer can ask students to take turn writing key words on the board, read their notes, give examples, show their homework, or do case studies.</a:t>
            </a:r>
          </a:p>
          <a:p>
            <a:pPr lvl="0" hangingPunct="1"/>
            <a:endParaRPr lang="en-GB">
              <a:cs typeface="Arial" pitchFamily="34"/>
            </a:endParaRPr>
          </a:p>
          <a:p>
            <a:pPr lvl="0" hangingPunct="1"/>
            <a:r>
              <a:rPr lang="en-GB" sz="1200">
                <a:cs typeface="Arial" pitchFamily="34"/>
              </a:rPr>
              <a:t>Can link the student’s answer to the content of this week – what organisational structure would best fit this company?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A88905C2-458B-CFF8-19BE-E25D6E7A28AB}"/>
              </a:ext>
            </a:extLst>
          </p:cNvPr>
          <p:cNvSpPr txBox="1">
            <a:spLocks noGrp="1"/>
          </p:cNvSpPr>
          <p:nvPr>
            <p:ph type="sldNum" sz="quarter" idx="5"/>
          </p:nvPr>
        </p:nvSpPr>
        <p:spPr>
          <a:ln/>
        </p:spPr>
        <p:txBody>
          <a:bodyPr lIns="0" tIns="0" rIns="0" bIns="0" anchor="b" anchorCtr="0">
            <a:noAutofit/>
          </a:bodyPr>
          <a:lstStyle/>
          <a:p>
            <a:pPr lvl="0"/>
            <a:fld id="{422FA7FB-6E58-4EFD-B391-00038DC117E6}" type="slidenum">
              <a:t>3</a:t>
            </a:fld>
            <a:endParaRPr lang="en-GB"/>
          </a:p>
        </p:txBody>
      </p:sp>
      <p:sp>
        <p:nvSpPr>
          <p:cNvPr id="2" name="Slide Image Placeholder 1">
            <a:extLst>
              <a:ext uri="{FF2B5EF4-FFF2-40B4-BE49-F238E27FC236}">
                <a16:creationId xmlns:a16="http://schemas.microsoft.com/office/drawing/2014/main" id="{BE9059EE-3F7E-E37C-C492-592A4AAD6623}"/>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0FEFD9D-3171-A1E7-EABB-8747A0339DD7}"/>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E1D411-3B67-ACC1-2A2D-21171B8C3C02}"/>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AA1C5868-9CEC-45CC-958E-C09D99B52445}" type="slidenum">
              <a:t>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0053A1A2-35D0-3B8B-B26C-C48ED59965F9}"/>
              </a:ext>
            </a:extLst>
          </p:cNvPr>
          <p:cNvSpPr txBox="1">
            <a:spLocks noGrp="1"/>
          </p:cNvSpPr>
          <p:nvPr>
            <p:ph type="sldNum" sz="quarter" idx="5"/>
          </p:nvPr>
        </p:nvSpPr>
        <p:spPr>
          <a:ln/>
        </p:spPr>
        <p:txBody>
          <a:bodyPr lIns="0" tIns="0" rIns="0" bIns="0" anchor="b" anchorCtr="0">
            <a:noAutofit/>
          </a:bodyPr>
          <a:lstStyle/>
          <a:p>
            <a:pPr lvl="0"/>
            <a:fld id="{C13DDB91-9803-4A64-9E5F-08892D8512C9}" type="slidenum">
              <a:t>4</a:t>
            </a:fld>
            <a:endParaRPr lang="en-GB"/>
          </a:p>
        </p:txBody>
      </p:sp>
      <p:sp>
        <p:nvSpPr>
          <p:cNvPr id="2" name="Slide Image Placeholder 1">
            <a:extLst>
              <a:ext uri="{FF2B5EF4-FFF2-40B4-BE49-F238E27FC236}">
                <a16:creationId xmlns:a16="http://schemas.microsoft.com/office/drawing/2014/main" id="{8536C1F7-B8A2-B410-BBEC-F6C8F9B24151}"/>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995347F-487C-45DD-3886-54EF54381798}"/>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r>
              <a:rPr lang="en-GB">
                <a:solidFill>
                  <a:srgbClr val="555555"/>
                </a:solidFill>
                <a:latin typeface="robotoregular" pitchFamily="18"/>
              </a:rPr>
              <a:t>Reference: Robbins and Coulter (2021)</a:t>
            </a:r>
          </a:p>
          <a:p>
            <a:pPr marL="0" lvl="0" indent="0"/>
            <a:r>
              <a:rPr lang="en-GB">
                <a:solidFill>
                  <a:srgbClr val="555555"/>
                </a:solidFill>
                <a:latin typeface="robotoregular" pitchFamily="18"/>
              </a:rPr>
              <a:t>Activity: When to have these cultures?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09F624-48C0-3110-0F9A-527320025F90}"/>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30F15F18-E4EE-49DD-B9F5-AA3566703B83}" type="slidenum">
              <a:t>5</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7C325345-C5C4-E05B-0B26-5C75F93667CB}"/>
              </a:ext>
            </a:extLst>
          </p:cNvPr>
          <p:cNvSpPr txBox="1">
            <a:spLocks noGrp="1"/>
          </p:cNvSpPr>
          <p:nvPr>
            <p:ph type="sldNum" sz="quarter" idx="5"/>
          </p:nvPr>
        </p:nvSpPr>
        <p:spPr>
          <a:ln/>
        </p:spPr>
        <p:txBody>
          <a:bodyPr lIns="0" tIns="0" rIns="0" bIns="0" anchor="b" anchorCtr="0">
            <a:noAutofit/>
          </a:bodyPr>
          <a:lstStyle/>
          <a:p>
            <a:pPr lvl="0"/>
            <a:fld id="{444A0140-7186-416A-B2F1-990D87FC1000}" type="slidenum">
              <a:t>5</a:t>
            </a:fld>
            <a:endParaRPr lang="en-GB"/>
          </a:p>
        </p:txBody>
      </p:sp>
      <p:sp>
        <p:nvSpPr>
          <p:cNvPr id="2" name="Slide Image Placeholder 1">
            <a:extLst>
              <a:ext uri="{FF2B5EF4-FFF2-40B4-BE49-F238E27FC236}">
                <a16:creationId xmlns:a16="http://schemas.microsoft.com/office/drawing/2014/main" id="{4F8A9083-7455-6E97-1C05-D7D1DC7783F5}"/>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25687F2-872B-0302-F0C0-B82FA09E25C5}"/>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sz="1200" b="1"/>
              <a:t>Power culture: </a:t>
            </a:r>
            <a:r>
              <a:rPr lang="en-GB" sz="1200"/>
              <a:t>when there are significant differences in terms of capabilities between leaders and followers. Or when there are crises and time is short. depends on a central power source with influence throughout the organisation.</a:t>
            </a:r>
          </a:p>
          <a:p>
            <a:pPr lvl="0"/>
            <a:r>
              <a:rPr lang="en-GB" sz="1200" b="1"/>
              <a:t>Role culture:</a:t>
            </a:r>
            <a:r>
              <a:rPr lang="en-GB" sz="1200"/>
              <a:t> where tasks are highly definitive and/or require fairness, such as accounting firms, government activities, computer programming, data analysis, quality assurance, business analysis.</a:t>
            </a:r>
          </a:p>
          <a:p>
            <a:pPr lvl="0"/>
            <a:r>
              <a:rPr lang="en-GB" sz="1200" b="1"/>
              <a:t>Task culture:</a:t>
            </a:r>
            <a:r>
              <a:rPr lang="en-GB" sz="1200"/>
              <a:t> where there are fasting changing environments, such as R&amp;D, entrepreneurship, software development companies, construction, etc.</a:t>
            </a:r>
          </a:p>
          <a:p>
            <a:pPr lvl="0"/>
            <a:r>
              <a:rPr lang="en-GB" sz="1200" b="1"/>
              <a:t>Person culture: </a:t>
            </a:r>
            <a:r>
              <a:rPr lang="en-GB" sz="1200"/>
              <a:t>where the people are the most important (most likely due to their specialist and know-how), for example in education, health care, legal and accountancy firms.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3F3CCA-9652-A072-420C-92206C04A786}"/>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09170E23-EAFA-4433-BEE2-90824429FCD2}" type="slidenum">
              <a:t>9</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B4D6D9D6-E679-5632-0BE5-F7D36805B2D5}"/>
              </a:ext>
            </a:extLst>
          </p:cNvPr>
          <p:cNvSpPr txBox="1">
            <a:spLocks noGrp="1"/>
          </p:cNvSpPr>
          <p:nvPr>
            <p:ph type="sldNum" sz="quarter" idx="5"/>
          </p:nvPr>
        </p:nvSpPr>
        <p:spPr>
          <a:ln/>
        </p:spPr>
        <p:txBody>
          <a:bodyPr lIns="0" tIns="0" rIns="0" bIns="0" anchor="b" anchorCtr="0">
            <a:noAutofit/>
          </a:bodyPr>
          <a:lstStyle/>
          <a:p>
            <a:pPr lvl="0"/>
            <a:fld id="{B275C8D4-4A10-49EF-8F43-B7D372D1FED6}" type="slidenum">
              <a:t>9</a:t>
            </a:fld>
            <a:endParaRPr lang="en-GB"/>
          </a:p>
        </p:txBody>
      </p:sp>
      <p:sp>
        <p:nvSpPr>
          <p:cNvPr id="2" name="Slide Image Placeholder 1">
            <a:extLst>
              <a:ext uri="{FF2B5EF4-FFF2-40B4-BE49-F238E27FC236}">
                <a16:creationId xmlns:a16="http://schemas.microsoft.com/office/drawing/2014/main" id="{119E0142-FB4C-55B1-F1E9-2DCC1CA72CF3}"/>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4EEC3E8B-2ED7-DE47-FE0C-D40EC65ED87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b="1"/>
              <a:t>Tough-guy, macho culture</a:t>
            </a:r>
            <a:r>
              <a:rPr lang="en-GB"/>
              <a:t>: police departments, surgeons, construction, cosmetics, management consulting and the entertainment industry. Financial stakes are high and there is a focus on speed</a:t>
            </a:r>
          </a:p>
          <a:p>
            <a:pPr lvl="0" hangingPunct="1"/>
            <a:r>
              <a:rPr lang="en-GB" sz="1200" b="1"/>
              <a:t>Work-hard/play-hard culture </a:t>
            </a:r>
            <a:r>
              <a:rPr lang="en-GB" sz="1200"/>
              <a:t>– Sales organisations, estate agents, computer companies, mass consumer companies (McDonald’s), office equipment manufacturers, retail stores.</a:t>
            </a:r>
          </a:p>
          <a:p>
            <a:pPr lvl="0" hangingPunct="1"/>
            <a:r>
              <a:rPr lang="en-GB" sz="1200" b="1"/>
              <a:t>Bet-your-company culture </a:t>
            </a:r>
            <a:r>
              <a:rPr lang="en-GB" sz="1200"/>
              <a:t>– Oil companies, investment banks, architectural firms, the military.</a:t>
            </a:r>
          </a:p>
          <a:p>
            <a:pPr lvl="0" hangingPunct="1"/>
            <a:r>
              <a:rPr lang="en-GB" sz="1200" b="1"/>
              <a:t>Process culture </a:t>
            </a:r>
            <a:r>
              <a:rPr lang="en-GB" sz="1200"/>
              <a:t>– insurance companies, financial services, the civil service. The individual financial stakes are low and employees get very little feedback on their effectiveness.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3E9319B-4A30-CC44-CA9F-DB5118B59A9C}"/>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D136C8E8-3440-4141-9A93-A75C8B6D14C9}" type="slidenum">
              <a:t>13</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569F9C1B-2238-9331-D5AE-4E7D7ECCCB82}"/>
              </a:ext>
            </a:extLst>
          </p:cNvPr>
          <p:cNvSpPr txBox="1">
            <a:spLocks noGrp="1"/>
          </p:cNvSpPr>
          <p:nvPr>
            <p:ph type="sldNum" sz="quarter" idx="5"/>
          </p:nvPr>
        </p:nvSpPr>
        <p:spPr>
          <a:ln/>
        </p:spPr>
        <p:txBody>
          <a:bodyPr lIns="0" tIns="0" rIns="0" bIns="0" anchor="b" anchorCtr="0">
            <a:noAutofit/>
          </a:bodyPr>
          <a:lstStyle/>
          <a:p>
            <a:pPr lvl="0"/>
            <a:fld id="{A64784E4-A9EC-4484-9296-17BB851CACAB}" type="slidenum">
              <a:t>13</a:t>
            </a:fld>
            <a:endParaRPr lang="en-GB"/>
          </a:p>
        </p:txBody>
      </p:sp>
      <p:sp>
        <p:nvSpPr>
          <p:cNvPr id="2" name="Slide Image Placeholder 1">
            <a:extLst>
              <a:ext uri="{FF2B5EF4-FFF2-40B4-BE49-F238E27FC236}">
                <a16:creationId xmlns:a16="http://schemas.microsoft.com/office/drawing/2014/main" id="{920734C2-8D5B-3F37-FEAF-00DAF67792A4}"/>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3107DFC-45E8-2A38-D3F7-27772D9EF9F3}"/>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a:lnSpc>
                <a:spcPct val="200000"/>
              </a:lnSpc>
            </a:pPr>
            <a:r>
              <a:rPr lang="en-GB" b="1">
                <a:solidFill>
                  <a:srgbClr val="0F0F0F"/>
                </a:solidFill>
                <a:latin typeface="Roboto" pitchFamily="18"/>
              </a:rPr>
              <a:t>Netflix Culture: Freedom and Responsibility</a:t>
            </a:r>
          </a:p>
          <a:p>
            <a:pPr marL="0" lvl="0" indent="0" algn="l" hangingPunct="1">
              <a:lnSpc>
                <a:spcPct val="200000"/>
              </a:lnSpc>
            </a:pPr>
            <a:r>
              <a:rPr lang="en-GB">
                <a:solidFill>
                  <a:srgbClr val="0F0F0F"/>
                </a:solidFill>
                <a:latin typeface="YouTube Sans" pitchFamily="18"/>
                <a:hlinkClick r:id="rId3"/>
              </a:rPr>
              <a:t>https://www.youtube.com/watch?v=pl4UYZfVmTA</a:t>
            </a:r>
          </a:p>
          <a:p>
            <a:pPr marL="0" lvl="0" indent="0" algn="l" hangingPunct="1">
              <a:lnSpc>
                <a:spcPct val="200000"/>
              </a:lnSpc>
            </a:pPr>
            <a:r>
              <a:rPr lang="en-GB" b="1">
                <a:solidFill>
                  <a:srgbClr val="0F0F0F"/>
                </a:solidFill>
                <a:latin typeface="YouTube Sans" pitchFamily="18"/>
              </a:rPr>
              <a:t>3:30</a:t>
            </a:r>
          </a:p>
          <a:p>
            <a:pPr marL="0" lvl="0" indent="0" algn="l" hangingPunct="1">
              <a:lnSpc>
                <a:spcPct val="200000"/>
              </a:lnSpc>
            </a:pPr>
            <a:endParaRPr lang="en-GB">
              <a:solidFill>
                <a:srgbClr val="0F0F0F"/>
              </a:solidFill>
              <a:latin typeface="YouTube Sans" pitchFamily="1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523FA0F-BB37-0F0F-0AEE-8D15B1E46112}"/>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7A68E7C-79A4-4208-9962-A619503011C0}" type="slidenum">
              <a:t>14</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DF3AA6DD-7C28-831D-FC8A-988500B62257}"/>
              </a:ext>
            </a:extLst>
          </p:cNvPr>
          <p:cNvSpPr txBox="1">
            <a:spLocks noGrp="1"/>
          </p:cNvSpPr>
          <p:nvPr>
            <p:ph type="sldNum" sz="quarter" idx="5"/>
          </p:nvPr>
        </p:nvSpPr>
        <p:spPr>
          <a:ln/>
        </p:spPr>
        <p:txBody>
          <a:bodyPr lIns="0" tIns="0" rIns="0" bIns="0" anchor="b" anchorCtr="0">
            <a:noAutofit/>
          </a:bodyPr>
          <a:lstStyle/>
          <a:p>
            <a:pPr lvl="0"/>
            <a:fld id="{013C493D-5441-48E4-8CE9-8EC90B0D5603}" type="slidenum">
              <a:t>14</a:t>
            </a:fld>
            <a:endParaRPr lang="en-GB"/>
          </a:p>
        </p:txBody>
      </p:sp>
      <p:sp>
        <p:nvSpPr>
          <p:cNvPr id="2" name="Slide Image Placeholder 1">
            <a:extLst>
              <a:ext uri="{FF2B5EF4-FFF2-40B4-BE49-F238E27FC236}">
                <a16:creationId xmlns:a16="http://schemas.microsoft.com/office/drawing/2014/main" id="{4985E0E2-4EBC-7350-341B-65000EF32FB7}"/>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E71D510-86AD-4C2F-E399-D5B91F8D72D7}"/>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64933F1-5C0E-0316-46D9-B717A4028DD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69D71DAF-A538-4CF6-AF94-22A6371E9F92}" type="slidenum">
              <a:t>15</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0E2173AA-E2BF-D76F-AE58-4BB661FC0DFF}"/>
              </a:ext>
            </a:extLst>
          </p:cNvPr>
          <p:cNvSpPr txBox="1">
            <a:spLocks noGrp="1"/>
          </p:cNvSpPr>
          <p:nvPr>
            <p:ph type="sldNum" sz="quarter" idx="5"/>
          </p:nvPr>
        </p:nvSpPr>
        <p:spPr>
          <a:ln/>
        </p:spPr>
        <p:txBody>
          <a:bodyPr lIns="0" tIns="0" rIns="0" bIns="0" anchor="b" anchorCtr="0">
            <a:noAutofit/>
          </a:bodyPr>
          <a:lstStyle/>
          <a:p>
            <a:pPr lvl="0"/>
            <a:fld id="{71CB3425-8371-4DD9-B1AB-7E0EB2341F49}" type="slidenum">
              <a:t>15</a:t>
            </a:fld>
            <a:endParaRPr lang="en-GB"/>
          </a:p>
        </p:txBody>
      </p:sp>
      <p:sp>
        <p:nvSpPr>
          <p:cNvPr id="2" name="Slide Image Placeholder 1">
            <a:extLst>
              <a:ext uri="{FF2B5EF4-FFF2-40B4-BE49-F238E27FC236}">
                <a16:creationId xmlns:a16="http://schemas.microsoft.com/office/drawing/2014/main" id="{5C57488A-CF26-E902-0599-DF3F40745BB2}"/>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B592ADB-E604-8B83-96FB-86FA759EB78B}"/>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Students should share some of their experience in reading organisational cultures.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761D9BA-0841-97A8-EEB3-5C4FEBE6BE2C}"/>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05CB3018-A45F-4B41-AE47-70179F02E711}" type="slidenum">
              <a:t>16</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EF6F0D21-7D13-BA96-3712-0635D9777BA4}"/>
              </a:ext>
            </a:extLst>
          </p:cNvPr>
          <p:cNvSpPr txBox="1">
            <a:spLocks noGrp="1"/>
          </p:cNvSpPr>
          <p:nvPr>
            <p:ph type="sldNum" sz="quarter" idx="5"/>
          </p:nvPr>
        </p:nvSpPr>
        <p:spPr>
          <a:ln/>
        </p:spPr>
        <p:txBody>
          <a:bodyPr lIns="0" tIns="0" rIns="0" bIns="0" anchor="b" anchorCtr="0">
            <a:noAutofit/>
          </a:bodyPr>
          <a:lstStyle/>
          <a:p>
            <a:pPr lvl="0"/>
            <a:fld id="{D41CC3A0-1AB1-4575-8BAF-BD4690FE1E7F}" type="slidenum">
              <a:t>16</a:t>
            </a:fld>
            <a:endParaRPr lang="en-GB"/>
          </a:p>
        </p:txBody>
      </p:sp>
      <p:sp>
        <p:nvSpPr>
          <p:cNvPr id="2" name="Slide Image Placeholder 1">
            <a:extLst>
              <a:ext uri="{FF2B5EF4-FFF2-40B4-BE49-F238E27FC236}">
                <a16:creationId xmlns:a16="http://schemas.microsoft.com/office/drawing/2014/main" id="{74415B76-017F-20CB-ABB1-9547A9A0FC8A}"/>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BD8C5C6-D863-D202-C149-2594F9664076}"/>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t>“How do students learn the culture here in this campus?”</a:t>
            </a:r>
          </a:p>
          <a:p>
            <a:pPr lvl="0" hangingPunct="1"/>
            <a:r>
              <a:rPr lang="en-GB"/>
              <a:t>Tell us one story/ritual/artifacts and symbol/language of your friends/organisation/country of origin/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855C2F7-8A48-84D7-C867-33F898AB3016}"/>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CF9678B9-0BE3-42B8-A089-FF4271666577}" type="slidenum">
              <a:t>17</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E1A052AA-4114-E1AE-A26E-5ADCBF0BD4C3}"/>
              </a:ext>
            </a:extLst>
          </p:cNvPr>
          <p:cNvSpPr txBox="1">
            <a:spLocks noGrp="1"/>
          </p:cNvSpPr>
          <p:nvPr>
            <p:ph type="sldNum" sz="quarter" idx="5"/>
          </p:nvPr>
        </p:nvSpPr>
        <p:spPr>
          <a:ln/>
        </p:spPr>
        <p:txBody>
          <a:bodyPr lIns="0" tIns="0" rIns="0" bIns="0" anchor="b" anchorCtr="0">
            <a:noAutofit/>
          </a:bodyPr>
          <a:lstStyle/>
          <a:p>
            <a:pPr lvl="0"/>
            <a:fld id="{5E482904-82EE-4ABB-B668-347EB0EDFEA7}" type="slidenum">
              <a:t>17</a:t>
            </a:fld>
            <a:endParaRPr lang="en-GB"/>
          </a:p>
        </p:txBody>
      </p:sp>
      <p:sp>
        <p:nvSpPr>
          <p:cNvPr id="2" name="Slide Image Placeholder 1">
            <a:extLst>
              <a:ext uri="{FF2B5EF4-FFF2-40B4-BE49-F238E27FC236}">
                <a16:creationId xmlns:a16="http://schemas.microsoft.com/office/drawing/2014/main" id="{EEBDDA3F-BE76-75C8-E0A0-67B3D6DD476F}"/>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B46BC77F-B0B2-355A-9DB1-C2608D26634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1C946B3-75F2-1B2F-43A7-1F285EBCA431}"/>
              </a:ext>
            </a:extLst>
          </p:cNvPr>
          <p:cNvSpPr txBox="1">
            <a:spLocks noGrp="1"/>
          </p:cNvSpPr>
          <p:nvPr>
            <p:ph type="sldNum" sz="quarter" idx="5"/>
          </p:nvPr>
        </p:nvSpPr>
        <p:spPr>
          <a:ln/>
        </p:spPr>
        <p:txBody>
          <a:bodyPr lIns="0" tIns="0" rIns="0" bIns="0" anchor="b" anchorCtr="0">
            <a:noAutofit/>
          </a:bodyPr>
          <a:lstStyle/>
          <a:p>
            <a:pPr lvl="0"/>
            <a:fld id="{33D3EB34-69A8-4B84-B90C-7B24EFF3C4E5}" type="slidenum">
              <a:t>18</a:t>
            </a:fld>
            <a:endParaRPr lang="en-GB"/>
          </a:p>
        </p:txBody>
      </p:sp>
      <p:sp>
        <p:nvSpPr>
          <p:cNvPr id="2" name="Slide Image Placeholder 1">
            <a:extLst>
              <a:ext uri="{FF2B5EF4-FFF2-40B4-BE49-F238E27FC236}">
                <a16:creationId xmlns:a16="http://schemas.microsoft.com/office/drawing/2014/main" id="{95E78B78-9DD1-FCAF-4F3D-54558C295BB5}"/>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47C7FB81-6C4A-BE0F-33B7-698F247AE6DD}"/>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409FD22-743B-07A8-1C39-45873E5C77F5}"/>
              </a:ext>
            </a:extLst>
          </p:cNvPr>
          <p:cNvSpPr txBox="1">
            <a:spLocks noGrp="1"/>
          </p:cNvSpPr>
          <p:nvPr>
            <p:ph type="sldNum" sz="quarter" idx="5"/>
          </p:nvPr>
        </p:nvSpPr>
        <p:spPr>
          <a:ln/>
        </p:spPr>
        <p:txBody>
          <a:bodyPr lIns="0" tIns="0" rIns="0" bIns="0" anchor="b" anchorCtr="0">
            <a:noAutofit/>
          </a:bodyPr>
          <a:lstStyle/>
          <a:p>
            <a:pPr lvl="0"/>
            <a:fld id="{EB8C4580-55F9-4215-9497-2267E07C6467}" type="slidenum">
              <a:t>19</a:t>
            </a:fld>
            <a:endParaRPr lang="en-GB"/>
          </a:p>
        </p:txBody>
      </p:sp>
      <p:sp>
        <p:nvSpPr>
          <p:cNvPr id="2" name="Slide Image Placeholder 1">
            <a:extLst>
              <a:ext uri="{FF2B5EF4-FFF2-40B4-BE49-F238E27FC236}">
                <a16:creationId xmlns:a16="http://schemas.microsoft.com/office/drawing/2014/main" id="{FAA1DD8E-267D-7BE4-E232-9748C5C152E9}"/>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E26C4C2-5117-94A8-6B36-A1BCDB65BA9E}"/>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32D480F-136B-7D7F-6215-1A7FC3D06C0A}"/>
              </a:ext>
            </a:extLst>
          </p:cNvPr>
          <p:cNvSpPr txBox="1">
            <a:spLocks noGrp="1"/>
          </p:cNvSpPr>
          <p:nvPr>
            <p:ph type="sldNum" sz="quarter" idx="5"/>
          </p:nvPr>
        </p:nvSpPr>
        <p:spPr>
          <a:ln/>
        </p:spPr>
        <p:txBody>
          <a:bodyPr lIns="0" tIns="0" rIns="0" bIns="0" anchor="b" anchorCtr="0">
            <a:noAutofit/>
          </a:bodyPr>
          <a:lstStyle/>
          <a:p>
            <a:pPr lvl="0"/>
            <a:fld id="{CD398A6C-E971-47F9-87A1-CF6084F11C6E}" type="slidenum">
              <a:t>20</a:t>
            </a:fld>
            <a:endParaRPr lang="en-GB"/>
          </a:p>
        </p:txBody>
      </p:sp>
      <p:sp>
        <p:nvSpPr>
          <p:cNvPr id="2" name="Slide Image Placeholder 1">
            <a:extLst>
              <a:ext uri="{FF2B5EF4-FFF2-40B4-BE49-F238E27FC236}">
                <a16:creationId xmlns:a16="http://schemas.microsoft.com/office/drawing/2014/main" id="{FFC421CF-9F3B-6804-CDB1-B694006A9FEE}"/>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07A7DE6-B5AF-B133-C887-ED57D742AAC1}"/>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F4521-60FC-9EA5-BBA2-8DB9E00ACA36}"/>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8654B6-0C0D-1687-778A-A9DAC41CEC6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E08EDD-C05F-C246-DBE0-26CE33ACA01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A3410979-CBC2-6317-8526-1CC4ED7051C7}"/>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88B555CE-4D29-73BC-1538-8875BF23CA2C}"/>
              </a:ext>
            </a:extLst>
          </p:cNvPr>
          <p:cNvSpPr>
            <a:spLocks noGrp="1"/>
          </p:cNvSpPr>
          <p:nvPr>
            <p:ph type="sldNum" sz="quarter" idx="12"/>
          </p:nvPr>
        </p:nvSpPr>
        <p:spPr/>
        <p:txBody>
          <a:bodyPr/>
          <a:lstStyle/>
          <a:p>
            <a:pPr lvl="0"/>
            <a:fld id="{CF7F8788-EBA5-4924-ACD8-8C8EEB7F9A10}" type="slidenum">
              <a:t>‹#›</a:t>
            </a:fld>
            <a:endParaRPr lang="en-GB"/>
          </a:p>
        </p:txBody>
      </p:sp>
    </p:spTree>
    <p:extLst>
      <p:ext uri="{BB962C8B-B14F-4D97-AF65-F5344CB8AC3E}">
        <p14:creationId xmlns:p14="http://schemas.microsoft.com/office/powerpoint/2010/main" val="3951673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A11C6-EF72-A075-B416-D454999A5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8ADDF5-8335-F0C8-7EF8-8AE731FB2C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DE901-769B-7C09-70F1-8B072F71E4F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3B01715-734F-D421-A8EA-149DB07C357F}"/>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5C1AB5B7-17A9-170F-1F0F-8C41EA75802B}"/>
              </a:ext>
            </a:extLst>
          </p:cNvPr>
          <p:cNvSpPr>
            <a:spLocks noGrp="1"/>
          </p:cNvSpPr>
          <p:nvPr>
            <p:ph type="sldNum" sz="quarter" idx="12"/>
          </p:nvPr>
        </p:nvSpPr>
        <p:spPr/>
        <p:txBody>
          <a:bodyPr/>
          <a:lstStyle/>
          <a:p>
            <a:pPr lvl="0"/>
            <a:fld id="{7B098F5A-C666-46E6-B16F-4861EAA68EC1}" type="slidenum">
              <a:t>‹#›</a:t>
            </a:fld>
            <a:endParaRPr lang="en-GB"/>
          </a:p>
        </p:txBody>
      </p:sp>
    </p:spTree>
    <p:extLst>
      <p:ext uri="{BB962C8B-B14F-4D97-AF65-F5344CB8AC3E}">
        <p14:creationId xmlns:p14="http://schemas.microsoft.com/office/powerpoint/2010/main" val="254112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DD25-6CF9-721A-9636-A6F2A58966E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D7ADFD-7D3C-8F9D-4211-006FC9D5268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9790EB-FF3C-630A-C54F-1AC8457A0E79}"/>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AF9AF83-BBC6-6E10-296E-C138D3594443}"/>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E36DB62-6A6F-F2C3-5573-31A689617E5A}"/>
              </a:ext>
            </a:extLst>
          </p:cNvPr>
          <p:cNvSpPr>
            <a:spLocks noGrp="1"/>
          </p:cNvSpPr>
          <p:nvPr>
            <p:ph type="sldNum" sz="quarter" idx="12"/>
          </p:nvPr>
        </p:nvSpPr>
        <p:spPr/>
        <p:txBody>
          <a:bodyPr/>
          <a:lstStyle/>
          <a:p>
            <a:pPr lvl="0"/>
            <a:fld id="{C08CD599-3026-4915-B75A-C40B3243B1B1}" type="slidenum">
              <a:t>‹#›</a:t>
            </a:fld>
            <a:endParaRPr lang="en-GB"/>
          </a:p>
        </p:txBody>
      </p:sp>
    </p:spTree>
    <p:extLst>
      <p:ext uri="{BB962C8B-B14F-4D97-AF65-F5344CB8AC3E}">
        <p14:creationId xmlns:p14="http://schemas.microsoft.com/office/powerpoint/2010/main" val="2824244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CF248-53C4-E53D-2223-EE460174E3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0B5ED1-4667-D7BF-049E-1960658728C7}"/>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C6E745-9DD7-C1C0-8673-32A0FA73D91A}"/>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A6F52E-98ED-D57C-B40B-63F886733ECD}"/>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70CCCF19-C8D9-5671-AD61-114E2D57BF2D}"/>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D90BA907-483F-CF84-DEA9-D4522B4F3871}"/>
              </a:ext>
            </a:extLst>
          </p:cNvPr>
          <p:cNvSpPr>
            <a:spLocks noGrp="1"/>
          </p:cNvSpPr>
          <p:nvPr>
            <p:ph type="sldNum" sz="quarter" idx="12"/>
          </p:nvPr>
        </p:nvSpPr>
        <p:spPr/>
        <p:txBody>
          <a:bodyPr/>
          <a:lstStyle/>
          <a:p>
            <a:pPr lvl="0"/>
            <a:fld id="{B6A7BC24-ED44-4B2D-8E5B-6D2574031A6F}" type="slidenum">
              <a:t>‹#›</a:t>
            </a:fld>
            <a:endParaRPr lang="en-GB"/>
          </a:p>
        </p:txBody>
      </p:sp>
    </p:spTree>
    <p:extLst>
      <p:ext uri="{BB962C8B-B14F-4D97-AF65-F5344CB8AC3E}">
        <p14:creationId xmlns:p14="http://schemas.microsoft.com/office/powerpoint/2010/main" val="104128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45666-63C5-D7D7-FB18-4AAA1DA38DC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945537-7798-87CB-5451-71692BE4EA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A28AC5-01A4-57A8-0DC3-7B0AE25AF10D}"/>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BBAE31-08BA-4A56-6967-35BE52A6210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30A02D-FA04-2DB4-EFCB-C22F7C3D4D4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16F374-F5F4-CC0C-1615-CB53B373B491}"/>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26E79F96-4E51-F93C-C975-6402D4C9765C}"/>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6CE1DE4B-44BC-A23D-9120-ACFAFFF7569F}"/>
              </a:ext>
            </a:extLst>
          </p:cNvPr>
          <p:cNvSpPr>
            <a:spLocks noGrp="1"/>
          </p:cNvSpPr>
          <p:nvPr>
            <p:ph type="sldNum" sz="quarter" idx="12"/>
          </p:nvPr>
        </p:nvSpPr>
        <p:spPr/>
        <p:txBody>
          <a:bodyPr/>
          <a:lstStyle/>
          <a:p>
            <a:pPr lvl="0"/>
            <a:fld id="{9AE69F78-5122-4E79-8924-BB8125A4B87D}" type="slidenum">
              <a:t>‹#›</a:t>
            </a:fld>
            <a:endParaRPr lang="en-GB"/>
          </a:p>
        </p:txBody>
      </p:sp>
    </p:spTree>
    <p:extLst>
      <p:ext uri="{BB962C8B-B14F-4D97-AF65-F5344CB8AC3E}">
        <p14:creationId xmlns:p14="http://schemas.microsoft.com/office/powerpoint/2010/main" val="3907630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919EA-31BF-E426-4F22-2EBF6F0E10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8C95D2-1B1F-10C3-8424-99DB0E95F717}"/>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3AB08F3F-11C5-D038-B6D9-32C63ADA74E2}"/>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5B681558-8A6B-9842-187E-34582A093119}"/>
              </a:ext>
            </a:extLst>
          </p:cNvPr>
          <p:cNvSpPr>
            <a:spLocks noGrp="1"/>
          </p:cNvSpPr>
          <p:nvPr>
            <p:ph type="sldNum" sz="quarter" idx="12"/>
          </p:nvPr>
        </p:nvSpPr>
        <p:spPr/>
        <p:txBody>
          <a:bodyPr/>
          <a:lstStyle/>
          <a:p>
            <a:pPr lvl="0"/>
            <a:fld id="{5AD6C90D-7E40-4146-BC99-3DC341FA9FCC}" type="slidenum">
              <a:t>‹#›</a:t>
            </a:fld>
            <a:endParaRPr lang="en-GB"/>
          </a:p>
        </p:txBody>
      </p:sp>
    </p:spTree>
    <p:extLst>
      <p:ext uri="{BB962C8B-B14F-4D97-AF65-F5344CB8AC3E}">
        <p14:creationId xmlns:p14="http://schemas.microsoft.com/office/powerpoint/2010/main" val="3970788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920D4B-E779-544E-722D-D96C2A11506F}"/>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7F7BC02D-22F5-703A-5736-E3FB4C931F59}"/>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095D883D-5ECE-C298-BE2E-5DFA5C950073}"/>
              </a:ext>
            </a:extLst>
          </p:cNvPr>
          <p:cNvSpPr>
            <a:spLocks noGrp="1"/>
          </p:cNvSpPr>
          <p:nvPr>
            <p:ph type="sldNum" sz="quarter" idx="12"/>
          </p:nvPr>
        </p:nvSpPr>
        <p:spPr/>
        <p:txBody>
          <a:bodyPr/>
          <a:lstStyle/>
          <a:p>
            <a:pPr lvl="0"/>
            <a:fld id="{1CAF4A6D-0BE7-41BF-BBAC-E191FAB77E60}" type="slidenum">
              <a:t>‹#›</a:t>
            </a:fld>
            <a:endParaRPr lang="en-GB"/>
          </a:p>
        </p:txBody>
      </p:sp>
    </p:spTree>
    <p:extLst>
      <p:ext uri="{BB962C8B-B14F-4D97-AF65-F5344CB8AC3E}">
        <p14:creationId xmlns:p14="http://schemas.microsoft.com/office/powerpoint/2010/main" val="52646640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53DF2-3BF2-607B-4230-768963602A98}"/>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2CCD23-F4BC-AF23-9EF3-514B0F0A1C9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888AFA-065D-B7EF-374C-ADEB63BC462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659F4-93BD-109F-81F9-6F9C30C60206}"/>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6CA8D93C-D152-D559-0956-DE5DC8069AFE}"/>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7F85E525-BB08-9DA4-ADB9-C93D4F4DB06D}"/>
              </a:ext>
            </a:extLst>
          </p:cNvPr>
          <p:cNvSpPr>
            <a:spLocks noGrp="1"/>
          </p:cNvSpPr>
          <p:nvPr>
            <p:ph type="sldNum" sz="quarter" idx="12"/>
          </p:nvPr>
        </p:nvSpPr>
        <p:spPr/>
        <p:txBody>
          <a:bodyPr/>
          <a:lstStyle/>
          <a:p>
            <a:pPr lvl="0"/>
            <a:fld id="{F4471586-3F4F-44D7-A12B-883161F08E35}" type="slidenum">
              <a:t>‹#›</a:t>
            </a:fld>
            <a:endParaRPr lang="en-GB"/>
          </a:p>
        </p:txBody>
      </p:sp>
    </p:spTree>
    <p:extLst>
      <p:ext uri="{BB962C8B-B14F-4D97-AF65-F5344CB8AC3E}">
        <p14:creationId xmlns:p14="http://schemas.microsoft.com/office/powerpoint/2010/main" val="3292452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7A75-4016-DD5E-841B-4B81F5EA489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DCF03A-C710-C04D-EB64-73F84289493C}"/>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74FBC6-F023-FDD0-B43C-A87A75359B6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D9A9C9-B2AA-71D1-445A-61B446E44606}"/>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1A0CE91D-D592-2725-5A73-EB960F24D699}"/>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4734B6C2-D03A-B767-8A2D-F0D8E922C061}"/>
              </a:ext>
            </a:extLst>
          </p:cNvPr>
          <p:cNvSpPr>
            <a:spLocks noGrp="1"/>
          </p:cNvSpPr>
          <p:nvPr>
            <p:ph type="sldNum" sz="quarter" idx="12"/>
          </p:nvPr>
        </p:nvSpPr>
        <p:spPr/>
        <p:txBody>
          <a:bodyPr/>
          <a:lstStyle/>
          <a:p>
            <a:pPr lvl="0"/>
            <a:fld id="{66EE106F-0015-4FCB-8E84-ACAF88DC0A51}" type="slidenum">
              <a:t>‹#›</a:t>
            </a:fld>
            <a:endParaRPr lang="en-GB"/>
          </a:p>
        </p:txBody>
      </p:sp>
    </p:spTree>
    <p:extLst>
      <p:ext uri="{BB962C8B-B14F-4D97-AF65-F5344CB8AC3E}">
        <p14:creationId xmlns:p14="http://schemas.microsoft.com/office/powerpoint/2010/main" val="247957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54824-FAFA-1035-7034-19D469F550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E94FD7-1200-B902-0198-001BEF8520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0423D-E065-AD78-D564-C46CEA64B7F3}"/>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8559E17-7863-EE1C-9568-BD9DD31C40F1}"/>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58F5AB6-8004-097C-EE76-D164026CF0B5}"/>
              </a:ext>
            </a:extLst>
          </p:cNvPr>
          <p:cNvSpPr>
            <a:spLocks noGrp="1"/>
          </p:cNvSpPr>
          <p:nvPr>
            <p:ph type="sldNum" sz="quarter" idx="12"/>
          </p:nvPr>
        </p:nvSpPr>
        <p:spPr/>
        <p:txBody>
          <a:bodyPr/>
          <a:lstStyle/>
          <a:p>
            <a:pPr lvl="0"/>
            <a:fld id="{2E5977E6-50D2-4392-971F-9D528E7FAD5A}" type="slidenum">
              <a:t>‹#›</a:t>
            </a:fld>
            <a:endParaRPr lang="en-GB"/>
          </a:p>
        </p:txBody>
      </p:sp>
    </p:spTree>
    <p:extLst>
      <p:ext uri="{BB962C8B-B14F-4D97-AF65-F5344CB8AC3E}">
        <p14:creationId xmlns:p14="http://schemas.microsoft.com/office/powerpoint/2010/main" val="295351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FA726D-BA40-6EF6-EB0F-82D0F92C36B9}"/>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980AE9-479C-BBD2-503A-54694D70D774}"/>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68CCAE-4649-F589-5EDF-71438E148E23}"/>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361EE753-FE6D-D5F5-E233-2CF315CDD8FF}"/>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75CCDF22-163D-676F-12BB-2B88C2D5C960}"/>
              </a:ext>
            </a:extLst>
          </p:cNvPr>
          <p:cNvSpPr>
            <a:spLocks noGrp="1"/>
          </p:cNvSpPr>
          <p:nvPr>
            <p:ph type="sldNum" sz="quarter" idx="12"/>
          </p:nvPr>
        </p:nvSpPr>
        <p:spPr/>
        <p:txBody>
          <a:bodyPr/>
          <a:lstStyle/>
          <a:p>
            <a:pPr lvl="0"/>
            <a:fld id="{31071B53-9778-433E-94DE-353DCEF94D04}" type="slidenum">
              <a:t>‹#›</a:t>
            </a:fld>
            <a:endParaRPr lang="en-GB"/>
          </a:p>
        </p:txBody>
      </p:sp>
    </p:spTree>
    <p:extLst>
      <p:ext uri="{BB962C8B-B14F-4D97-AF65-F5344CB8AC3E}">
        <p14:creationId xmlns:p14="http://schemas.microsoft.com/office/powerpoint/2010/main" val="800131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6B94C-8DA1-EF20-564B-F2E0C499C604}"/>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CFEF48-3E99-BADC-BBF5-D08F2BB7F80D}"/>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62DA4A-867D-F664-E318-4359D07C54B4}"/>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84F69B9B-7F53-7284-BB60-E095986EAFE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C15F359-C806-5B00-4254-DA2926435826}"/>
              </a:ext>
            </a:extLst>
          </p:cNvPr>
          <p:cNvSpPr>
            <a:spLocks noGrp="1"/>
          </p:cNvSpPr>
          <p:nvPr>
            <p:ph type="sldNum" sz="quarter" idx="12"/>
          </p:nvPr>
        </p:nvSpPr>
        <p:spPr/>
        <p:txBody>
          <a:bodyPr/>
          <a:lstStyle/>
          <a:p>
            <a:pPr lvl="0"/>
            <a:fld id="{3F30DD36-996E-4417-A87E-DECA7A082ABE}" type="slidenum">
              <a:t>‹#›</a:t>
            </a:fld>
            <a:endParaRPr lang="en-GB"/>
          </a:p>
        </p:txBody>
      </p:sp>
    </p:spTree>
    <p:extLst>
      <p:ext uri="{BB962C8B-B14F-4D97-AF65-F5344CB8AC3E}">
        <p14:creationId xmlns:p14="http://schemas.microsoft.com/office/powerpoint/2010/main" val="93238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7AFF5-A964-D0F2-1E50-8F9D040D0D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D2A01B-B3C6-3DD2-DF1C-832E4C1143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8A5CAC-E736-EC47-D78A-D56E30799CE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10F4B9B9-21E7-F26B-D90E-4E861AFE5EAC}"/>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4C0C682A-7DAE-47BD-E8A3-F502FC87ED9F}"/>
              </a:ext>
            </a:extLst>
          </p:cNvPr>
          <p:cNvSpPr>
            <a:spLocks noGrp="1"/>
          </p:cNvSpPr>
          <p:nvPr>
            <p:ph type="sldNum" sz="quarter" idx="12"/>
          </p:nvPr>
        </p:nvSpPr>
        <p:spPr/>
        <p:txBody>
          <a:bodyPr/>
          <a:lstStyle/>
          <a:p>
            <a:pPr lvl="0"/>
            <a:fld id="{C6FF0070-76B4-4E9D-9CB3-4FC04DD59C48}" type="slidenum">
              <a:t>‹#›</a:t>
            </a:fld>
            <a:endParaRPr lang="en-GB"/>
          </a:p>
        </p:txBody>
      </p:sp>
    </p:spTree>
    <p:extLst>
      <p:ext uri="{BB962C8B-B14F-4D97-AF65-F5344CB8AC3E}">
        <p14:creationId xmlns:p14="http://schemas.microsoft.com/office/powerpoint/2010/main" val="19341861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B4CBA-3202-3771-1CE0-572B56A7163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90FA2F-6DE0-F4DD-A146-EFF66BC7C316}"/>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EC5417-15E7-E4BD-4E84-566D3153D73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DD3A9288-ABE9-33F8-C7BF-EA3EFD7AF47F}"/>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108E03DA-FB84-3683-E252-068B3D43AD7E}"/>
              </a:ext>
            </a:extLst>
          </p:cNvPr>
          <p:cNvSpPr>
            <a:spLocks noGrp="1"/>
          </p:cNvSpPr>
          <p:nvPr>
            <p:ph type="sldNum" sz="quarter" idx="12"/>
          </p:nvPr>
        </p:nvSpPr>
        <p:spPr/>
        <p:txBody>
          <a:bodyPr/>
          <a:lstStyle/>
          <a:p>
            <a:pPr lvl="0"/>
            <a:fld id="{0A307C15-0632-4D06-A36C-9CB1F10F83BC}" type="slidenum">
              <a:t>‹#›</a:t>
            </a:fld>
            <a:endParaRPr lang="en-GB"/>
          </a:p>
        </p:txBody>
      </p:sp>
    </p:spTree>
    <p:extLst>
      <p:ext uri="{BB962C8B-B14F-4D97-AF65-F5344CB8AC3E}">
        <p14:creationId xmlns:p14="http://schemas.microsoft.com/office/powerpoint/2010/main" val="36246075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6E935-B114-E3EB-0A22-AB688E4641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1D5E79-39F9-8CA8-331A-66E1C5EC96A7}"/>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72F1C1-DFE3-CFF2-3CE5-DCBEE9276D29}"/>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28A76F-9D8B-17BD-0A3F-D9E4E2B6EC09}"/>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F1616E66-5123-FAA0-5B52-BC77C07BC710}"/>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9CB6EFE2-445B-900D-8449-2135BABABAAD}"/>
              </a:ext>
            </a:extLst>
          </p:cNvPr>
          <p:cNvSpPr>
            <a:spLocks noGrp="1"/>
          </p:cNvSpPr>
          <p:nvPr>
            <p:ph type="sldNum" sz="quarter" idx="12"/>
          </p:nvPr>
        </p:nvSpPr>
        <p:spPr/>
        <p:txBody>
          <a:bodyPr/>
          <a:lstStyle/>
          <a:p>
            <a:pPr lvl="0"/>
            <a:fld id="{12E0EEF8-5671-4743-8AA5-2D34B73AFC3C}" type="slidenum">
              <a:t>‹#›</a:t>
            </a:fld>
            <a:endParaRPr lang="en-GB"/>
          </a:p>
        </p:txBody>
      </p:sp>
    </p:spTree>
    <p:extLst>
      <p:ext uri="{BB962C8B-B14F-4D97-AF65-F5344CB8AC3E}">
        <p14:creationId xmlns:p14="http://schemas.microsoft.com/office/powerpoint/2010/main" val="950930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2B835-ADE1-7E0B-BA85-8E515B06B2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3B7B3A-2CE4-63FA-F7A2-BBA60555EA91}"/>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28C32A-3737-D0FA-EE4D-36D3D019735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F1B2EA-36FD-BC37-6182-BEFB1E3BF1C9}"/>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16FB3-B898-B8F0-BB32-0AFFB71AEA7D}"/>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96CFCF-B941-1679-A0DC-B04B8FBBDCEF}"/>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FB0F5D84-E492-F002-987D-FA14A02E0226}"/>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F5DBE593-C997-A042-0027-417D55978E90}"/>
              </a:ext>
            </a:extLst>
          </p:cNvPr>
          <p:cNvSpPr>
            <a:spLocks noGrp="1"/>
          </p:cNvSpPr>
          <p:nvPr>
            <p:ph type="sldNum" sz="quarter" idx="12"/>
          </p:nvPr>
        </p:nvSpPr>
        <p:spPr/>
        <p:txBody>
          <a:bodyPr/>
          <a:lstStyle/>
          <a:p>
            <a:pPr lvl="0"/>
            <a:fld id="{24D68922-1217-4C03-B80A-3A922B4D9DF6}" type="slidenum">
              <a:t>‹#›</a:t>
            </a:fld>
            <a:endParaRPr lang="en-GB"/>
          </a:p>
        </p:txBody>
      </p:sp>
    </p:spTree>
    <p:extLst>
      <p:ext uri="{BB962C8B-B14F-4D97-AF65-F5344CB8AC3E}">
        <p14:creationId xmlns:p14="http://schemas.microsoft.com/office/powerpoint/2010/main" val="2160169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9B3E0-0267-DD60-0BBB-982E6F245A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47029C-75DB-C9CB-FD00-FE0EEE979778}"/>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8DA090B1-C80E-6395-A7C6-D6617206DB60}"/>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EF94D7F3-72E6-5ADE-09D1-660468FE6AAC}"/>
              </a:ext>
            </a:extLst>
          </p:cNvPr>
          <p:cNvSpPr>
            <a:spLocks noGrp="1"/>
          </p:cNvSpPr>
          <p:nvPr>
            <p:ph type="sldNum" sz="quarter" idx="12"/>
          </p:nvPr>
        </p:nvSpPr>
        <p:spPr/>
        <p:txBody>
          <a:bodyPr/>
          <a:lstStyle/>
          <a:p>
            <a:pPr lvl="0"/>
            <a:fld id="{73A49D91-5E6F-46E9-9DF6-59F593375C3B}" type="slidenum">
              <a:t>‹#›</a:t>
            </a:fld>
            <a:endParaRPr lang="en-GB"/>
          </a:p>
        </p:txBody>
      </p:sp>
    </p:spTree>
    <p:extLst>
      <p:ext uri="{BB962C8B-B14F-4D97-AF65-F5344CB8AC3E}">
        <p14:creationId xmlns:p14="http://schemas.microsoft.com/office/powerpoint/2010/main" val="3217909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73FDB4-8157-58E8-21AF-E3E4423BAB7B}"/>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7526CD00-72E6-365D-D591-1AFA4CBAB299}"/>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4F9BA9F9-9C99-7082-C316-41E350675EC1}"/>
              </a:ext>
            </a:extLst>
          </p:cNvPr>
          <p:cNvSpPr>
            <a:spLocks noGrp="1"/>
          </p:cNvSpPr>
          <p:nvPr>
            <p:ph type="sldNum" sz="quarter" idx="12"/>
          </p:nvPr>
        </p:nvSpPr>
        <p:spPr/>
        <p:txBody>
          <a:bodyPr/>
          <a:lstStyle/>
          <a:p>
            <a:pPr lvl="0"/>
            <a:fld id="{A521AF09-9AE9-4194-8597-6675BD198D12}" type="slidenum">
              <a:t>‹#›</a:t>
            </a:fld>
            <a:endParaRPr lang="en-GB"/>
          </a:p>
        </p:txBody>
      </p:sp>
    </p:spTree>
    <p:extLst>
      <p:ext uri="{BB962C8B-B14F-4D97-AF65-F5344CB8AC3E}">
        <p14:creationId xmlns:p14="http://schemas.microsoft.com/office/powerpoint/2010/main" val="2176375420"/>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9B0C-98CF-3C4A-4EAD-0B04B596DA1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C6A4F1-32B3-B36B-F922-D3677AA78FED}"/>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228816-8F26-F858-7E48-2D79CC55634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DD1AEA-D25F-FFCC-C1B3-BD4F776DC639}"/>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32AFFFC9-7D86-7A7D-90A9-5F693C798474}"/>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F1CA9F38-AF5C-8736-433F-8DE85CCBAC86}"/>
              </a:ext>
            </a:extLst>
          </p:cNvPr>
          <p:cNvSpPr>
            <a:spLocks noGrp="1"/>
          </p:cNvSpPr>
          <p:nvPr>
            <p:ph type="sldNum" sz="quarter" idx="12"/>
          </p:nvPr>
        </p:nvSpPr>
        <p:spPr/>
        <p:txBody>
          <a:bodyPr/>
          <a:lstStyle/>
          <a:p>
            <a:pPr lvl="0"/>
            <a:fld id="{B0BBF571-B1F1-42C5-A367-C8F21FDF2B63}" type="slidenum">
              <a:t>‹#›</a:t>
            </a:fld>
            <a:endParaRPr lang="en-GB"/>
          </a:p>
        </p:txBody>
      </p:sp>
    </p:spTree>
    <p:extLst>
      <p:ext uri="{BB962C8B-B14F-4D97-AF65-F5344CB8AC3E}">
        <p14:creationId xmlns:p14="http://schemas.microsoft.com/office/powerpoint/2010/main" val="17921239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E7287-D3E4-BD8B-167E-B6E4BB94B05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2348A5-7F38-27C3-1AE7-13AD608E13BB}"/>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47E4C3-E79B-5F0C-64FC-321E62B2D9C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9F58BF-308B-4179-B097-984C2BE336BE}"/>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0A8BAE02-712A-2C3B-4FBE-D1D58863FEB3}"/>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5B78D6BC-0372-E903-4234-3492993ACF66}"/>
              </a:ext>
            </a:extLst>
          </p:cNvPr>
          <p:cNvSpPr>
            <a:spLocks noGrp="1"/>
          </p:cNvSpPr>
          <p:nvPr>
            <p:ph type="sldNum" sz="quarter" idx="12"/>
          </p:nvPr>
        </p:nvSpPr>
        <p:spPr/>
        <p:txBody>
          <a:bodyPr/>
          <a:lstStyle/>
          <a:p>
            <a:pPr lvl="0"/>
            <a:fld id="{693C3264-7924-4851-B8A3-6EE9B32EEA7A}" type="slidenum">
              <a:t>‹#›</a:t>
            </a:fld>
            <a:endParaRPr lang="en-GB"/>
          </a:p>
        </p:txBody>
      </p:sp>
    </p:spTree>
    <p:extLst>
      <p:ext uri="{BB962C8B-B14F-4D97-AF65-F5344CB8AC3E}">
        <p14:creationId xmlns:p14="http://schemas.microsoft.com/office/powerpoint/2010/main" val="35470365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E866C-E58D-83A0-BA6E-09094C78D2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46CA52-7C69-3DEB-7FE3-30BCB974AC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CDBA7-341A-F773-BD86-013A5B9BCD4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559D97A6-EED1-056A-FC5C-C0A2F6B86342}"/>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6064540-5642-B9E3-1ACC-1A6B5E115157}"/>
              </a:ext>
            </a:extLst>
          </p:cNvPr>
          <p:cNvSpPr>
            <a:spLocks noGrp="1"/>
          </p:cNvSpPr>
          <p:nvPr>
            <p:ph type="sldNum" sz="quarter" idx="12"/>
          </p:nvPr>
        </p:nvSpPr>
        <p:spPr/>
        <p:txBody>
          <a:bodyPr/>
          <a:lstStyle/>
          <a:p>
            <a:pPr lvl="0"/>
            <a:fld id="{435A5FDF-44D7-4DA2-9698-3CE63A8575A2}" type="slidenum">
              <a:t>‹#›</a:t>
            </a:fld>
            <a:endParaRPr lang="en-GB"/>
          </a:p>
        </p:txBody>
      </p:sp>
    </p:spTree>
    <p:extLst>
      <p:ext uri="{BB962C8B-B14F-4D97-AF65-F5344CB8AC3E}">
        <p14:creationId xmlns:p14="http://schemas.microsoft.com/office/powerpoint/2010/main" val="2454691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1AF185-CEF7-A460-C800-2482831A3C70}"/>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ADDA86-5616-3B8B-653A-77406F66A7DF}"/>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487EF-876D-39D2-937E-44C4857CBEB2}"/>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BF084645-EA98-8A7D-3ACE-94865A6C49B2}"/>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88100927-2A4B-5C18-96C2-98776BB7A245}"/>
              </a:ext>
            </a:extLst>
          </p:cNvPr>
          <p:cNvSpPr>
            <a:spLocks noGrp="1"/>
          </p:cNvSpPr>
          <p:nvPr>
            <p:ph type="sldNum" sz="quarter" idx="12"/>
          </p:nvPr>
        </p:nvSpPr>
        <p:spPr/>
        <p:txBody>
          <a:bodyPr/>
          <a:lstStyle/>
          <a:p>
            <a:pPr lvl="0"/>
            <a:fld id="{F74936B3-DF5A-476E-837C-F1237438B26B}" type="slidenum">
              <a:t>‹#›</a:t>
            </a:fld>
            <a:endParaRPr lang="en-GB"/>
          </a:p>
        </p:txBody>
      </p:sp>
    </p:spTree>
    <p:extLst>
      <p:ext uri="{BB962C8B-B14F-4D97-AF65-F5344CB8AC3E}">
        <p14:creationId xmlns:p14="http://schemas.microsoft.com/office/powerpoint/2010/main" val="1835755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FC984-AEB3-AD84-2F7E-B90B4CFCE015}"/>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86BBC5FA-F5D0-BC75-E311-10FF04162C81}"/>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17D6F576-4CC3-F0F1-991C-7025382F1ADF}"/>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530A4D0C-AD79-3BA0-5679-D87E3E46906A}"/>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2F229A84-8653-456D-AEDE-429B7298A0A5}" type="slidenum">
              <a:t>‹#›</a:t>
            </a:fld>
            <a:endParaRPr lang="en-GB"/>
          </a:p>
        </p:txBody>
      </p:sp>
      <p:sp>
        <p:nvSpPr>
          <p:cNvPr id="6" name="Text Placeholder 5">
            <a:extLst>
              <a:ext uri="{FF2B5EF4-FFF2-40B4-BE49-F238E27FC236}">
                <a16:creationId xmlns:a16="http://schemas.microsoft.com/office/drawing/2014/main" id="{476B39E5-9F18-4DF7-BB5E-6B8E74B30DA2}"/>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1CABC-FE2F-9250-AC56-74E2B5EAA53E}"/>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DC2D9343-5A15-42AB-CA92-2EEB79561E97}"/>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8E711B-292A-D69A-3771-D69EEB338301}"/>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E4B4D1CD-B177-1CB5-D7BF-1388EB53B99D}"/>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BABD5E81-0B61-0A0D-060C-E27929D3E056}"/>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B76ECE86-487E-43E4-B25E-E424E87B14F3}"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E1NrJqYudPw"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pl4UYZfVmTA" TargetMode="External"/><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3036F-68C3-2D13-E7CB-788AA5398E17}"/>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3" name="Title 1">
            <a:extLst>
              <a:ext uri="{FF2B5EF4-FFF2-40B4-BE49-F238E27FC236}">
                <a16:creationId xmlns:a16="http://schemas.microsoft.com/office/drawing/2014/main" id="{FE33A802-CB59-3D51-BF0E-02E04BC4E137}"/>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4" name="TextBox 1">
            <a:extLst>
              <a:ext uri="{FF2B5EF4-FFF2-40B4-BE49-F238E27FC236}">
                <a16:creationId xmlns:a16="http://schemas.microsoft.com/office/drawing/2014/main" id="{4189676A-D47D-EA7C-FED0-F2FA22BDC752}"/>
              </a:ext>
            </a:extLst>
          </p:cNvPr>
          <p:cNvSpPr/>
          <p:nvPr/>
        </p:nvSpPr>
        <p:spPr>
          <a:xfrm>
            <a:off x="1600200" y="3816359"/>
            <a:ext cx="7496640" cy="13698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pPr>
            <a:r>
              <a:rPr lang="en-GB" sz="2800" b="1" i="0" u="none" strike="noStrike" kern="1200" spc="0">
                <a:ln>
                  <a:noFill/>
                </a:ln>
                <a:solidFill>
                  <a:srgbClr val="000000"/>
                </a:solidFill>
                <a:latin typeface="Arial" pitchFamily="34"/>
                <a:ea typeface="Microsoft YaHei" pitchFamily="2"/>
                <a:cs typeface="Arial" pitchFamily="2"/>
              </a:rPr>
              <a:t>Week 5: Session 1</a:t>
            </a:r>
          </a:p>
          <a:p>
            <a:pPr marL="0" marR="0" lvl="0" indent="0" algn="r" rtl="0" hangingPunct="1">
              <a:lnSpc>
                <a:spcPct val="150000"/>
              </a:lnSpc>
              <a:spcBef>
                <a:spcPts val="0"/>
              </a:spcBef>
              <a:spcAft>
                <a:spcPts val="0"/>
              </a:spcAft>
              <a:buNone/>
              <a:tabLst/>
            </a:pPr>
            <a:r>
              <a:rPr lang="en-GB" sz="2800" b="1" i="0" u="none" strike="noStrike" kern="1200" spc="0">
                <a:ln>
                  <a:noFill/>
                </a:ln>
                <a:solidFill>
                  <a:srgbClr val="000000"/>
                </a:solidFill>
                <a:latin typeface="Arial" pitchFamily="34"/>
                <a:ea typeface="Microsoft YaHei" pitchFamily="2"/>
                <a:cs typeface="Arial" pitchFamily="2"/>
              </a:rPr>
              <a:t>Organisational culture – part 2</a:t>
            </a:r>
          </a:p>
        </p:txBody>
      </p:sp>
      <p:sp>
        <p:nvSpPr>
          <p:cNvPr id="5" name="Subtitle 4">
            <a:extLst>
              <a:ext uri="{FF2B5EF4-FFF2-40B4-BE49-F238E27FC236}">
                <a16:creationId xmlns:a16="http://schemas.microsoft.com/office/drawing/2014/main" id="{289CF73F-43C7-20C9-CC50-52BA37ED34B0}"/>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What we did the last ti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4B959-263E-8B25-FA61-D4D4A7E66D5B}"/>
              </a:ext>
            </a:extLst>
          </p:cNvPr>
          <p:cNvSpPr txBox="1">
            <a:spLocks noGrp="1"/>
          </p:cNvSpPr>
          <p:nvPr>
            <p:ph type="title" idx="4294967295"/>
          </p:nvPr>
        </p:nvSpPr>
        <p:spPr/>
        <p:txBody>
          <a:bodyPr/>
          <a:lstStyle/>
          <a:p>
            <a:pPr lvl="0"/>
            <a:r>
              <a:rPr lang="en-US" b="1"/>
              <a:t>What we did the last time</a:t>
            </a:r>
          </a:p>
        </p:txBody>
      </p:sp>
      <p:sp>
        <p:nvSpPr>
          <p:cNvPr id="3" name="Content Placeholder 2">
            <a:extLst>
              <a:ext uri="{FF2B5EF4-FFF2-40B4-BE49-F238E27FC236}">
                <a16:creationId xmlns:a16="http://schemas.microsoft.com/office/drawing/2014/main" id="{18E4A863-7516-DEDF-2ABB-FE1A23103DF3}"/>
              </a:ext>
            </a:extLst>
          </p:cNvPr>
          <p:cNvSpPr txBox="1">
            <a:spLocks noGrp="1"/>
          </p:cNvSpPr>
          <p:nvPr>
            <p:ph type="body" idx="4294967295"/>
          </p:nvPr>
        </p:nvSpPr>
        <p:spPr>
          <a:xfrm>
            <a:off x="457200" y="1600200"/>
            <a:ext cx="8120520" cy="3916080"/>
          </a:xfrm>
        </p:spPr>
        <p:txBody>
          <a:bodyPr/>
          <a:lstStyle/>
          <a:p>
            <a:pPr lvl="0">
              <a:spcBef>
                <a:spcPts val="479"/>
              </a:spcBef>
              <a:spcAft>
                <a:spcPts val="0"/>
              </a:spcAft>
              <a:buAutoNum type="arabicPeriod"/>
            </a:pPr>
            <a:r>
              <a:rPr lang="en-US" sz="2800"/>
              <a:t>What did you learn last class?</a:t>
            </a:r>
          </a:p>
          <a:p>
            <a:pPr lvl="0">
              <a:spcBef>
                <a:spcPts val="479"/>
              </a:spcBef>
              <a:spcAft>
                <a:spcPts val="0"/>
              </a:spcAft>
              <a:buAutoNum type="arabicPeriod"/>
            </a:pPr>
            <a:r>
              <a:rPr lang="en-US" sz="2800"/>
              <a:t>What were the key terms?</a:t>
            </a:r>
          </a:p>
          <a:p>
            <a:pPr lvl="0">
              <a:spcBef>
                <a:spcPts val="479"/>
              </a:spcBef>
              <a:spcAft>
                <a:spcPts val="0"/>
              </a:spcAft>
              <a:buAutoNum type="arabicPeriod"/>
            </a:pPr>
            <a:r>
              <a:rPr lang="en-US" sz="2800"/>
              <a:t>Do you have any questions?</a:t>
            </a:r>
          </a:p>
        </p:txBody>
      </p:sp>
      <p:sp>
        <p:nvSpPr>
          <p:cNvPr id="4" name="Date Placeholder 3">
            <a:extLst>
              <a:ext uri="{FF2B5EF4-FFF2-40B4-BE49-F238E27FC236}">
                <a16:creationId xmlns:a16="http://schemas.microsoft.com/office/drawing/2014/main" id="{7FC8C156-1AD3-6D48-1B07-45685F2C7F9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7CC88F7-0752-4800-96F7-962C309F69A1}"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2C8F100D-401C-71E2-6A74-C7347427E8E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86F03CEA-82AA-4C50-A99D-F5954FCAEC90}" type="slidenum">
              <a:rPr/>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E5DC5-E9B2-7617-27D7-EACB3C4FFFC4}"/>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93132DE9-222D-D31A-9890-961EE901A36E}"/>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sz="2800"/>
              <a:t>By the end of this session, students should be aware of important aspects of organisational culture, including:</a:t>
            </a:r>
          </a:p>
          <a:p>
            <a:pPr lvl="0" algn="just" hangingPunct="1">
              <a:spcBef>
                <a:spcPts val="479"/>
              </a:spcBef>
              <a:spcAft>
                <a:spcPts val="0"/>
              </a:spcAft>
              <a:buAutoNum type="arabicPeriod"/>
            </a:pPr>
            <a:r>
              <a:rPr lang="en-US"/>
              <a:t>Important organisational culture types</a:t>
            </a:r>
          </a:p>
          <a:p>
            <a:pPr lvl="0" algn="just" hangingPunct="1">
              <a:spcBef>
                <a:spcPts val="479"/>
              </a:spcBef>
              <a:spcAft>
                <a:spcPts val="0"/>
              </a:spcAft>
              <a:buAutoNum type="arabicPeriod"/>
            </a:pPr>
            <a:r>
              <a:rPr lang="en-US"/>
              <a:t>How employees learn culture</a:t>
            </a:r>
          </a:p>
        </p:txBody>
      </p:sp>
      <p:sp>
        <p:nvSpPr>
          <p:cNvPr id="4" name="Date Placeholder 3">
            <a:extLst>
              <a:ext uri="{FF2B5EF4-FFF2-40B4-BE49-F238E27FC236}">
                <a16:creationId xmlns:a16="http://schemas.microsoft.com/office/drawing/2014/main" id="{F221D9F7-FB0D-4A82-46C7-109ACEBEB0B5}"/>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4D339253-1A00-4DFA-9A45-680771CB0D13}"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8CC7FEA-186A-C48E-CE58-BEC512E84C5D}"/>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4528E57-6B3D-4DE7-96E1-1F50E6C28716}" type="slidenum">
              <a:rPr/>
              <a:t>3</a:t>
            </a:fld>
            <a:endParaRPr lang="en-GB" sz="1200">
              <a:solidFill>
                <a:srgbClr val="000000"/>
              </a:solidFill>
              <a:latin typeface="Myriad Pro" pitchFamily="18"/>
              <a:cs typeface="Tahoma" pitchFamily="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Important organizational culture typ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CAF7-ADBD-9A83-2D34-4A8344E54303}"/>
              </a:ext>
            </a:extLst>
          </p:cNvPr>
          <p:cNvSpPr txBox="1">
            <a:spLocks noGrp="1"/>
          </p:cNvSpPr>
          <p:nvPr>
            <p:ph type="title" idx="4294967295"/>
          </p:nvPr>
        </p:nvSpPr>
        <p:spPr/>
        <p:txBody>
          <a:bodyPr/>
          <a:lstStyle/>
          <a:p>
            <a:pPr lvl="0"/>
            <a:r>
              <a:rPr lang="en-US" b="1"/>
              <a:t>Important organizational culture types</a:t>
            </a:r>
          </a:p>
        </p:txBody>
      </p:sp>
      <p:sp>
        <p:nvSpPr>
          <p:cNvPr id="3" name="Date Placeholder 3">
            <a:extLst>
              <a:ext uri="{FF2B5EF4-FFF2-40B4-BE49-F238E27FC236}">
                <a16:creationId xmlns:a16="http://schemas.microsoft.com/office/drawing/2014/main" id="{4102B70D-1501-97AD-56F5-F96FB3CF5A93}"/>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B3490CD-56E0-4CC7-A819-0FD8144FCBA2}"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5CB780F3-CF87-F1E7-12AC-BB4B82E4990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51552CE-5128-4C52-A77A-18FE28BDD198}" type="slidenum">
              <a:rPr/>
              <a:t>4</a:t>
            </a:fld>
            <a:endParaRPr lang="en-GB" sz="1200">
              <a:solidFill>
                <a:srgbClr val="000000"/>
              </a:solidFill>
              <a:latin typeface="Myriad Pro" pitchFamily="18"/>
              <a:cs typeface="Tahoma" pitchFamily="2"/>
            </a:endParaRPr>
          </a:p>
        </p:txBody>
      </p:sp>
      <p:sp>
        <p:nvSpPr>
          <p:cNvPr id="5" name="Content Placeholder 2">
            <a:extLst>
              <a:ext uri="{FF2B5EF4-FFF2-40B4-BE49-F238E27FC236}">
                <a16:creationId xmlns:a16="http://schemas.microsoft.com/office/drawing/2014/main" id="{3D06AF5C-5A84-09DC-C53F-4BAB13112334}"/>
              </a:ext>
            </a:extLst>
          </p:cNvPr>
          <p:cNvSpPr/>
          <p:nvPr/>
        </p:nvSpPr>
        <p:spPr>
          <a:xfrm>
            <a:off x="474480" y="1573920"/>
            <a:ext cx="3944520" cy="21171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D4EAE4"/>
          </a:solidFill>
          <a:ln>
            <a:noFill/>
            <a:prstDash val="solid"/>
          </a:ln>
        </p:spPr>
        <p:txBody>
          <a:bodyPr vert="horz" wrap="square" lIns="91440" tIns="45720" rIns="91440" bIns="45720" anchor="t" anchorCtr="0" compatLnSpc="0">
            <a:noAutofit/>
          </a:bodyPr>
          <a:lstStyle/>
          <a:p>
            <a:pPr marL="0" marR="0" lvl="0" indent="0" algn="l" rtl="0" hangingPunct="1">
              <a:lnSpc>
                <a:spcPct val="100000"/>
              </a:lnSpc>
              <a:spcBef>
                <a:spcPts val="601"/>
              </a:spcBef>
              <a:spcAft>
                <a:spcPts val="0"/>
              </a:spcAft>
              <a:buSzPct val="100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Risk taking and change discouraged</a:t>
            </a:r>
          </a:p>
          <a:p>
            <a:pPr marL="0" marR="0" lvl="0" indent="0" algn="l" rtl="0" hangingPunct="1">
              <a:lnSpc>
                <a:spcPct val="100000"/>
              </a:lnSpc>
              <a:spcBef>
                <a:spcPts val="601"/>
              </a:spcBef>
              <a:spcAft>
                <a:spcPts val="0"/>
              </a:spcAft>
              <a:buSzPct val="100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Creativity discouraged</a:t>
            </a:r>
          </a:p>
          <a:p>
            <a:pPr marL="0" marR="0" lvl="0" indent="0" algn="l" rtl="0" hangingPunct="1">
              <a:lnSpc>
                <a:spcPct val="100000"/>
              </a:lnSpc>
              <a:spcBef>
                <a:spcPts val="601"/>
              </a:spcBef>
              <a:spcAft>
                <a:spcPts val="0"/>
              </a:spcAft>
              <a:buSzPct val="100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Close managerial supervision</a:t>
            </a:r>
          </a:p>
          <a:p>
            <a:pPr marL="0" marR="0" lvl="0" indent="0" algn="l" rtl="0" hangingPunct="1">
              <a:lnSpc>
                <a:spcPct val="100000"/>
              </a:lnSpc>
              <a:spcBef>
                <a:spcPts val="601"/>
              </a:spcBef>
              <a:spcAft>
                <a:spcPts val="5400"/>
              </a:spcAft>
              <a:buSzPct val="100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Work designed around individual employees</a:t>
            </a:r>
          </a:p>
        </p:txBody>
      </p:sp>
      <p:pic>
        <p:nvPicPr>
          <p:cNvPr id="6" name="Picture 3">
            <a:extLst>
              <a:ext uri="{FF2B5EF4-FFF2-40B4-BE49-F238E27FC236}">
                <a16:creationId xmlns:a16="http://schemas.microsoft.com/office/drawing/2014/main" id="{0A7B3B0A-1FAB-5A2F-38A8-0D3C5A1404F8}"/>
              </a:ext>
            </a:extLst>
          </p:cNvPr>
          <p:cNvPicPr>
            <a:picLocks noChangeAspect="1"/>
          </p:cNvPicPr>
          <p:nvPr/>
        </p:nvPicPr>
        <p:blipFill>
          <a:blip r:embed="rId3">
            <a:lum/>
            <a:alphaModFix/>
          </a:blip>
          <a:srcRect/>
          <a:stretch>
            <a:fillRect/>
          </a:stretch>
        </p:blipFill>
        <p:spPr>
          <a:xfrm>
            <a:off x="4572000" y="1556639"/>
            <a:ext cx="4098600" cy="1320840"/>
          </a:xfrm>
          <a:prstGeom prst="rect">
            <a:avLst/>
          </a:prstGeom>
          <a:noFill/>
          <a:ln>
            <a:noFill/>
          </a:ln>
        </p:spPr>
      </p:pic>
      <p:sp>
        <p:nvSpPr>
          <p:cNvPr id="7" name="Content Placeholder 3">
            <a:extLst>
              <a:ext uri="{FF2B5EF4-FFF2-40B4-BE49-F238E27FC236}">
                <a16:creationId xmlns:a16="http://schemas.microsoft.com/office/drawing/2014/main" id="{B1AB63A5-04BA-50BE-ECC4-2D9E6AE4EDCE}"/>
              </a:ext>
            </a:extLst>
          </p:cNvPr>
          <p:cNvSpPr/>
          <p:nvPr/>
        </p:nvSpPr>
        <p:spPr>
          <a:xfrm>
            <a:off x="474480" y="3795839"/>
            <a:ext cx="3944520" cy="17931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D4EAE4"/>
          </a:solid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01"/>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Risk taking and change rewarded</a:t>
            </a:r>
          </a:p>
          <a:p>
            <a:pPr marL="0" marR="0" lvl="0" indent="0" algn="l" rtl="0" hangingPunct="1">
              <a:lnSpc>
                <a:spcPct val="100000"/>
              </a:lnSpc>
              <a:spcBef>
                <a:spcPts val="601"/>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Creativity and innovation rewarded</a:t>
            </a:r>
          </a:p>
          <a:p>
            <a:pPr marL="0" marR="0" lvl="0" indent="0" algn="l" rtl="0" hangingPunct="1">
              <a:lnSpc>
                <a:spcPct val="100000"/>
              </a:lnSpc>
              <a:spcBef>
                <a:spcPts val="601"/>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Management trusts employees</a:t>
            </a:r>
          </a:p>
          <a:p>
            <a:pPr marL="0" marR="0" lvl="0" indent="0" algn="l" rtl="0" hangingPunct="1">
              <a:lnSpc>
                <a:spcPct val="100000"/>
              </a:lnSpc>
              <a:spcBef>
                <a:spcPts val="601"/>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Work designed around teams</a:t>
            </a:r>
          </a:p>
        </p:txBody>
      </p:sp>
      <p:pic>
        <p:nvPicPr>
          <p:cNvPr id="8" name="Picture 5">
            <a:extLst>
              <a:ext uri="{FF2B5EF4-FFF2-40B4-BE49-F238E27FC236}">
                <a16:creationId xmlns:a16="http://schemas.microsoft.com/office/drawing/2014/main" id="{8E797A81-23B5-6C69-ADD7-B11A03E6178F}"/>
              </a:ext>
            </a:extLst>
          </p:cNvPr>
          <p:cNvPicPr>
            <a:picLocks noChangeAspect="1"/>
          </p:cNvPicPr>
          <p:nvPr/>
        </p:nvPicPr>
        <p:blipFill>
          <a:blip r:embed="rId4">
            <a:lum/>
            <a:alphaModFix/>
          </a:blip>
          <a:srcRect/>
          <a:stretch>
            <a:fillRect/>
          </a:stretch>
        </p:blipFill>
        <p:spPr>
          <a:xfrm>
            <a:off x="4578479" y="3791880"/>
            <a:ext cx="4083480" cy="1364760"/>
          </a:xfrm>
          <a:prstGeom prst="rect">
            <a:avLst/>
          </a:prstGeom>
          <a:noFill/>
          <a:ln>
            <a:noFill/>
          </a:ln>
        </p:spPr>
      </p:pic>
      <p:sp>
        <p:nvSpPr>
          <p:cNvPr id="9" name="TextBox 6">
            <a:extLst>
              <a:ext uri="{FF2B5EF4-FFF2-40B4-BE49-F238E27FC236}">
                <a16:creationId xmlns:a16="http://schemas.microsoft.com/office/drawing/2014/main" id="{A7EC3BFD-BE12-7243-DCFC-9CF17AF135FE}"/>
              </a:ext>
            </a:extLst>
          </p:cNvPr>
          <p:cNvSpPr/>
          <p:nvPr/>
        </p:nvSpPr>
        <p:spPr>
          <a:xfrm>
            <a:off x="4419720" y="5230800"/>
            <a:ext cx="4716360"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ctr" rtl="0" hangingPunct="1">
              <a:lnSpc>
                <a:spcPct val="100000"/>
              </a:lnSpc>
              <a:spcBef>
                <a:spcPts val="0"/>
              </a:spcBef>
              <a:spcAft>
                <a:spcPts val="0"/>
              </a:spcAft>
              <a:buNone/>
              <a:tabLst/>
            </a:pPr>
            <a:r>
              <a:rPr lang="en-GB" sz="1350" b="0" i="0" u="none" strike="noStrike" kern="1200" spc="0">
                <a:ln>
                  <a:noFill/>
                </a:ln>
                <a:solidFill>
                  <a:srgbClr val="000000"/>
                </a:solidFill>
                <a:latin typeface="Myriad Pro" pitchFamily="18"/>
                <a:ea typeface="Microsoft YaHei" pitchFamily="2"/>
                <a:cs typeface="Arial" pitchFamily="2"/>
              </a:rPr>
              <a:t>Source: Robbins and Coulter (2021, p. 103)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Important organizational culture typ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15E6E-18E0-CC29-785B-7F4489B5ED58}"/>
              </a:ext>
            </a:extLst>
          </p:cNvPr>
          <p:cNvSpPr txBox="1">
            <a:spLocks noGrp="1"/>
          </p:cNvSpPr>
          <p:nvPr>
            <p:ph type="title" idx="4294967295"/>
          </p:nvPr>
        </p:nvSpPr>
        <p:spPr>
          <a:xfrm>
            <a:off x="457200" y="198360"/>
            <a:ext cx="8229240" cy="1142640"/>
          </a:xfrm>
        </p:spPr>
        <p:txBody>
          <a:bodyPr/>
          <a:lstStyle/>
          <a:p>
            <a:pPr lvl="0"/>
            <a:r>
              <a:rPr lang="en-US" b="1"/>
              <a:t>Important organizational culture types</a:t>
            </a:r>
          </a:p>
        </p:txBody>
      </p:sp>
      <p:sp>
        <p:nvSpPr>
          <p:cNvPr id="3" name="Content Placeholder 2">
            <a:extLst>
              <a:ext uri="{FF2B5EF4-FFF2-40B4-BE49-F238E27FC236}">
                <a16:creationId xmlns:a16="http://schemas.microsoft.com/office/drawing/2014/main" id="{DF38D133-786E-A1DC-C0E5-B6ECB11BCF34}"/>
              </a:ext>
            </a:extLst>
          </p:cNvPr>
          <p:cNvSpPr txBox="1">
            <a:spLocks noGrp="1"/>
          </p:cNvSpPr>
          <p:nvPr>
            <p:ph type="body" idx="4294967295"/>
          </p:nvPr>
        </p:nvSpPr>
        <p:spPr>
          <a:xfrm>
            <a:off x="362606" y="993227"/>
            <a:ext cx="8576441" cy="5388493"/>
          </a:xfrm>
        </p:spPr>
        <p:txBody>
          <a:bodyPr/>
          <a:lstStyle/>
          <a:p>
            <a:pPr lvl="0">
              <a:spcBef>
                <a:spcPts val="479"/>
              </a:spcBef>
              <a:spcAft>
                <a:spcPts val="0"/>
              </a:spcAft>
              <a:buNone/>
            </a:pPr>
            <a:r>
              <a:rPr lang="en-US" sz="1600" b="1" dirty="0"/>
              <a:t>According to Handy (Mullins and McLean, 2019, p.565)</a:t>
            </a:r>
          </a:p>
          <a:p>
            <a:pPr lvl="0">
              <a:spcBef>
                <a:spcPts val="479"/>
              </a:spcBef>
              <a:spcAft>
                <a:spcPts val="0"/>
              </a:spcAft>
              <a:buNone/>
            </a:pPr>
            <a:endParaRPr lang="en-US" sz="1600" b="1" dirty="0"/>
          </a:p>
          <a:p>
            <a:pPr lvl="0">
              <a:spcBef>
                <a:spcPts val="479"/>
              </a:spcBef>
              <a:spcAft>
                <a:spcPts val="0"/>
              </a:spcAft>
              <a:buNone/>
            </a:pPr>
            <a:r>
              <a:rPr lang="en-US" sz="1600" b="1" dirty="0">
                <a:hlinkClick r:id="rId3"/>
              </a:rPr>
              <a:t>https://www.youtube.com/watch?v=E1NrJqYudPw</a:t>
            </a:r>
            <a:r>
              <a:rPr lang="en-US" sz="1600" b="1" dirty="0"/>
              <a:t> </a:t>
            </a:r>
          </a:p>
          <a:p>
            <a:pPr>
              <a:spcBef>
                <a:spcPts val="479"/>
              </a:spcBef>
              <a:spcAft>
                <a:spcPts val="0"/>
              </a:spcAft>
              <a:buNone/>
            </a:pPr>
            <a:endParaRPr lang="en-US" sz="1600" b="1" dirty="0"/>
          </a:p>
          <a:p>
            <a:pPr>
              <a:spcBef>
                <a:spcPts val="479"/>
              </a:spcBef>
              <a:spcAft>
                <a:spcPts val="0"/>
              </a:spcAft>
              <a:buNone/>
            </a:pPr>
            <a:r>
              <a:rPr lang="en-US" sz="1600" b="1" dirty="0"/>
              <a:t>Power culture </a:t>
            </a:r>
            <a:r>
              <a:rPr lang="en-GB" sz="1600" dirty="0"/>
              <a:t>depends on a central power source with rays of influence from the central figure throughout the organisation</a:t>
            </a:r>
          </a:p>
          <a:p>
            <a:pPr lvl="0">
              <a:spcBef>
                <a:spcPts val="479"/>
              </a:spcBef>
              <a:spcAft>
                <a:spcPts val="0"/>
              </a:spcAft>
              <a:buNone/>
            </a:pPr>
            <a:endParaRPr lang="en-GB" sz="1600" dirty="0"/>
          </a:p>
          <a:p>
            <a:pPr marL="285750" lvl="2" indent="-285750">
              <a:spcBef>
                <a:spcPts val="479"/>
              </a:spcBef>
              <a:spcAft>
                <a:spcPts val="0"/>
              </a:spcAft>
            </a:pPr>
            <a:r>
              <a:rPr lang="en-GB" sz="1600" dirty="0"/>
              <a:t>It is frequently found in small entrepreneurial organisations and relies on trust, empathy and personal communications for its effectiveness. </a:t>
            </a:r>
          </a:p>
          <a:p>
            <a:pPr marL="285750" lvl="2" indent="-285750">
              <a:spcBef>
                <a:spcPts val="479"/>
              </a:spcBef>
              <a:spcAft>
                <a:spcPts val="0"/>
              </a:spcAft>
            </a:pPr>
            <a:r>
              <a:rPr lang="en-GB" sz="1600" dirty="0"/>
              <a:t>Control is exercised from the centre by the selection of key individuals. </a:t>
            </a:r>
          </a:p>
          <a:p>
            <a:pPr marL="285750" lvl="2" indent="-285750">
              <a:spcBef>
                <a:spcPts val="479"/>
              </a:spcBef>
              <a:spcAft>
                <a:spcPts val="0"/>
              </a:spcAft>
            </a:pPr>
            <a:r>
              <a:rPr lang="en-GB" sz="1600" dirty="0"/>
              <a:t>There are few rules and procedures, and little bureaucracy. </a:t>
            </a:r>
          </a:p>
          <a:p>
            <a:pPr marL="285750" lvl="2" indent="-285750">
              <a:spcBef>
                <a:spcPts val="479"/>
              </a:spcBef>
              <a:spcAft>
                <a:spcPts val="0"/>
              </a:spcAft>
            </a:pPr>
            <a:r>
              <a:rPr lang="en-GB" sz="1600" dirty="0"/>
              <a:t>It is a political organisation with decisions taken largely on the balance of influence.</a:t>
            </a:r>
          </a:p>
          <a:p>
            <a:pPr marL="285750" lvl="2" indent="-285750">
              <a:spcBef>
                <a:spcPts val="479"/>
              </a:spcBef>
              <a:spcAft>
                <a:spcPts val="0"/>
              </a:spcAft>
            </a:pPr>
            <a:endParaRPr lang="en-GB" sz="1400" dirty="0"/>
          </a:p>
          <a:p>
            <a:pPr marL="285750" lvl="2" indent="-285750">
              <a:spcBef>
                <a:spcPts val="479"/>
              </a:spcBef>
              <a:spcAft>
                <a:spcPts val="0"/>
              </a:spcAft>
            </a:pPr>
            <a:endParaRPr lang="en-US" sz="1200" dirty="0"/>
          </a:p>
          <a:p>
            <a:pPr marL="285750" lvl="2" indent="-285750">
              <a:spcBef>
                <a:spcPts val="479"/>
              </a:spcBef>
              <a:spcAft>
                <a:spcPts val="0"/>
              </a:spcAft>
            </a:pPr>
            <a:endParaRPr lang="en-GB" sz="1400" dirty="0"/>
          </a:p>
          <a:p>
            <a:pPr marL="0" indent="0" algn="just">
              <a:lnSpc>
                <a:spcPct val="90000"/>
              </a:lnSpc>
              <a:buSzPct val="90000"/>
              <a:buNone/>
            </a:pPr>
            <a:endParaRPr lang="en-GB" sz="1400" dirty="0"/>
          </a:p>
          <a:p>
            <a:pPr lvl="0">
              <a:spcBef>
                <a:spcPts val="479"/>
              </a:spcBef>
              <a:spcAft>
                <a:spcPts val="0"/>
              </a:spcAft>
              <a:buFont typeface="Arial" pitchFamily="32"/>
              <a:buChar char="•"/>
            </a:pPr>
            <a:endParaRPr lang="en-US" sz="1400" dirty="0"/>
          </a:p>
          <a:p>
            <a:pPr lvl="0">
              <a:spcBef>
                <a:spcPts val="479"/>
              </a:spcBef>
              <a:spcAft>
                <a:spcPts val="0"/>
              </a:spcAft>
              <a:buNone/>
            </a:pPr>
            <a:endParaRPr lang="en-US" sz="1400" dirty="0"/>
          </a:p>
          <a:p>
            <a:pPr lvl="0">
              <a:spcBef>
                <a:spcPts val="479"/>
              </a:spcBef>
              <a:spcAft>
                <a:spcPts val="0"/>
              </a:spcAft>
              <a:buFont typeface="Arial" pitchFamily="32"/>
              <a:buChar char="•"/>
            </a:pPr>
            <a:r>
              <a:rPr lang="en-US" sz="1400" b="1" dirty="0"/>
              <a:t> </a:t>
            </a:r>
            <a:endParaRPr lang="en-US" sz="2000" dirty="0"/>
          </a:p>
        </p:txBody>
      </p:sp>
      <p:sp>
        <p:nvSpPr>
          <p:cNvPr id="4" name="Date Placeholder 3">
            <a:extLst>
              <a:ext uri="{FF2B5EF4-FFF2-40B4-BE49-F238E27FC236}">
                <a16:creationId xmlns:a16="http://schemas.microsoft.com/office/drawing/2014/main" id="{817271C3-E674-CB60-7283-9075981379B0}"/>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F5E616E-3163-4B66-8C44-2B2BEB84A11B}"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16282E24-60D4-1465-8130-7636E313C243}"/>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F55D4A86-8289-40C9-8175-B3F9EB7777FD}" type="slidenum">
              <a:rPr/>
              <a:t>5</a:t>
            </a:fld>
            <a:endParaRPr lang="en-GB" sz="1200">
              <a:solidFill>
                <a:srgbClr val="000000"/>
              </a:solidFill>
              <a:latin typeface="Myriad Pro" pitchFamily="18"/>
              <a:cs typeface="Tahoma"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021AC7-D58F-63BB-0115-74D0BF4C33B4}"/>
              </a:ext>
            </a:extLst>
          </p:cNvPr>
          <p:cNvSpPr txBox="1"/>
          <p:nvPr/>
        </p:nvSpPr>
        <p:spPr>
          <a:xfrm>
            <a:off x="387927" y="475962"/>
            <a:ext cx="8368145" cy="6659772"/>
          </a:xfrm>
          <a:prstGeom prst="rect">
            <a:avLst/>
          </a:prstGeom>
          <a:noFill/>
        </p:spPr>
        <p:txBody>
          <a:bodyPr wrap="square">
            <a:spAutoFit/>
          </a:bodyPr>
          <a:lstStyle/>
          <a:p>
            <a:pPr marL="0" lvl="2">
              <a:spcBef>
                <a:spcPts val="479"/>
              </a:spcBef>
            </a:pPr>
            <a:r>
              <a:rPr lang="en-US" sz="1600" b="1" dirty="0"/>
              <a:t>Role culture </a:t>
            </a:r>
            <a:r>
              <a:rPr lang="en-GB" sz="1600" dirty="0"/>
              <a:t>is often stereotyped as a bureaucracy and works by logic and rationality.</a:t>
            </a:r>
          </a:p>
          <a:p>
            <a:pPr marL="0" lvl="2">
              <a:spcBef>
                <a:spcPts val="479"/>
              </a:spcBef>
            </a:pPr>
            <a:endParaRPr lang="en-GB" sz="1600" dirty="0"/>
          </a:p>
          <a:p>
            <a:pPr marL="285750" indent="-285750">
              <a:lnSpc>
                <a:spcPct val="90000"/>
              </a:lnSpc>
              <a:buSzPct val="90000"/>
              <a:buFont typeface="Arial" panose="020B0604020202020204" pitchFamily="34" charset="0"/>
              <a:buChar char="•"/>
            </a:pPr>
            <a:r>
              <a:rPr lang="en-GB" sz="1600" dirty="0"/>
              <a:t>It rests on the strength of strong organisational ‘pillars’ – the functions of specialists in, for example, finance, purchasing and production. The work of, and interaction between, the pillars is controlled by procedures and rules, and co-ordinated by the pediment of a small band of senior managers. </a:t>
            </a:r>
          </a:p>
          <a:p>
            <a:pPr marL="285750" indent="-285750">
              <a:lnSpc>
                <a:spcPct val="90000"/>
              </a:lnSpc>
              <a:buSzPct val="90000"/>
              <a:buFont typeface="Arial" panose="020B0604020202020204" pitchFamily="34" charset="0"/>
              <a:buChar char="•"/>
            </a:pPr>
            <a:endParaRPr lang="en-GB" sz="1600" dirty="0"/>
          </a:p>
          <a:p>
            <a:pPr marL="285750" indent="-285750">
              <a:lnSpc>
                <a:spcPct val="90000"/>
              </a:lnSpc>
              <a:buSzPct val="90000"/>
              <a:buFont typeface="Arial" panose="020B0604020202020204" pitchFamily="34" charset="0"/>
              <a:buChar char="•"/>
            </a:pPr>
            <a:r>
              <a:rPr lang="en-GB" sz="1600" dirty="0"/>
              <a:t>Role or job description is often more important than the individual, and position is the main source of power.</a:t>
            </a:r>
          </a:p>
          <a:p>
            <a:pPr>
              <a:lnSpc>
                <a:spcPct val="90000"/>
              </a:lnSpc>
              <a:buSzPct val="90000"/>
            </a:pPr>
            <a:endParaRPr lang="en-GB" sz="1600" dirty="0"/>
          </a:p>
          <a:p>
            <a:pPr>
              <a:lnSpc>
                <a:spcPct val="90000"/>
              </a:lnSpc>
              <a:buSzPct val="90000"/>
            </a:pPr>
            <a:endParaRPr lang="en-GB" sz="1600" dirty="0"/>
          </a:p>
          <a:p>
            <a:pPr marL="0" indent="0" algn="just">
              <a:lnSpc>
                <a:spcPct val="90000"/>
              </a:lnSpc>
              <a:buSzPct val="90000"/>
              <a:buNone/>
            </a:pPr>
            <a:r>
              <a:rPr lang="en-GB" sz="1600" b="1" dirty="0"/>
              <a:t>Task Culture </a:t>
            </a:r>
            <a:r>
              <a:rPr lang="en-GB" sz="1600" dirty="0"/>
              <a:t>is job orientated or project orientated. </a:t>
            </a:r>
          </a:p>
          <a:p>
            <a:pPr marL="0" indent="0" algn="just">
              <a:lnSpc>
                <a:spcPct val="90000"/>
              </a:lnSpc>
              <a:buSzPct val="90000"/>
              <a:buNone/>
            </a:pPr>
            <a:endParaRPr lang="en-GB" sz="1600" dirty="0"/>
          </a:p>
          <a:p>
            <a:pPr marL="285750" indent="-285750" algn="just">
              <a:lnSpc>
                <a:spcPct val="90000"/>
              </a:lnSpc>
              <a:buSzPct val="90000"/>
              <a:buFont typeface="Arial" panose="020B0604020202020204" pitchFamily="34" charset="0"/>
              <a:buChar char="•"/>
            </a:pPr>
            <a:r>
              <a:rPr lang="en-GB" sz="1600" dirty="0"/>
              <a:t>In terms of structure, the task culture can be likened to a net, some strands of which are stronger than others, and with much of the power and influence at the interstices. An example is the matrix organisation. </a:t>
            </a:r>
          </a:p>
          <a:p>
            <a:pPr marL="285750" indent="-285750" algn="just">
              <a:lnSpc>
                <a:spcPct val="90000"/>
              </a:lnSpc>
              <a:buSzPct val="90000"/>
              <a:buFont typeface="Arial" panose="020B0604020202020204" pitchFamily="34" charset="0"/>
              <a:buChar char="•"/>
            </a:pPr>
            <a:endParaRPr lang="en-GB" sz="1600" dirty="0"/>
          </a:p>
          <a:p>
            <a:pPr marL="285750" indent="-285750" algn="just">
              <a:lnSpc>
                <a:spcPct val="90000"/>
              </a:lnSpc>
              <a:buSzPct val="90000"/>
              <a:buFont typeface="Arial" panose="020B0604020202020204" pitchFamily="34" charset="0"/>
              <a:buChar char="•"/>
            </a:pPr>
            <a:r>
              <a:rPr lang="en-GB" sz="1600" dirty="0"/>
              <a:t>It seeks to bring together the right resources and people and utilises the unifying power of the group. </a:t>
            </a:r>
          </a:p>
          <a:p>
            <a:pPr marL="285750" indent="-285750" algn="just">
              <a:lnSpc>
                <a:spcPct val="90000"/>
              </a:lnSpc>
              <a:buSzPct val="90000"/>
              <a:buFont typeface="Arial" panose="020B0604020202020204" pitchFamily="34" charset="0"/>
              <a:buChar char="•"/>
            </a:pPr>
            <a:endParaRPr lang="en-GB" sz="1600" dirty="0"/>
          </a:p>
          <a:p>
            <a:pPr marL="285750" indent="-285750" algn="just">
              <a:lnSpc>
                <a:spcPct val="90000"/>
              </a:lnSpc>
              <a:buSzPct val="90000"/>
              <a:buFont typeface="Arial" panose="020B0604020202020204" pitchFamily="34" charset="0"/>
              <a:buChar char="•"/>
            </a:pPr>
            <a:r>
              <a:rPr lang="en-GB" sz="1600" dirty="0"/>
              <a:t>Influence is widely spread and based more on expert power than on position or personal power</a:t>
            </a:r>
          </a:p>
          <a:p>
            <a:pPr marL="285750" indent="-285750" algn="just">
              <a:lnSpc>
                <a:spcPct val="90000"/>
              </a:lnSpc>
              <a:buSzPct val="90000"/>
              <a:buFont typeface="Arial" panose="020B0604020202020204" pitchFamily="34" charset="0"/>
              <a:buChar char="•"/>
            </a:pPr>
            <a:endParaRPr lang="en-GB" sz="1600" dirty="0"/>
          </a:p>
          <a:p>
            <a:pPr marL="285750" indent="-285750" algn="just">
              <a:lnSpc>
                <a:spcPct val="90000"/>
              </a:lnSpc>
              <a:buSzPct val="90000"/>
              <a:buFont typeface="Arial" panose="020B0604020202020204" pitchFamily="34" charset="0"/>
              <a:buChar char="•"/>
            </a:pPr>
            <a:endParaRPr lang="en-GB" sz="1600" dirty="0"/>
          </a:p>
          <a:p>
            <a:pPr marL="285750" indent="-285750" algn="just">
              <a:lnSpc>
                <a:spcPct val="90000"/>
              </a:lnSpc>
              <a:buSzPct val="90000"/>
              <a:buFont typeface="Arial" panose="020B0604020202020204" pitchFamily="34" charset="0"/>
              <a:buChar char="•"/>
            </a:pPr>
            <a:endParaRPr lang="en-GB" altLang="en-US" sz="1600" dirty="0"/>
          </a:p>
          <a:p>
            <a:pPr algn="just">
              <a:lnSpc>
                <a:spcPct val="90000"/>
              </a:lnSpc>
              <a:buSzPct val="90000"/>
            </a:pPr>
            <a:endParaRPr lang="en-GB" altLang="en-US" sz="1600" dirty="0"/>
          </a:p>
          <a:p>
            <a:pPr algn="just">
              <a:lnSpc>
                <a:spcPct val="90000"/>
              </a:lnSpc>
              <a:buSzPct val="90000"/>
            </a:pPr>
            <a:endParaRPr lang="en-US" altLang="en-US" sz="1200" dirty="0"/>
          </a:p>
          <a:p>
            <a:pPr marL="285750" indent="-285750" algn="just">
              <a:lnSpc>
                <a:spcPct val="90000"/>
              </a:lnSpc>
              <a:buSzPct val="90000"/>
              <a:buFont typeface="Arial" panose="020B0604020202020204" pitchFamily="34" charset="0"/>
              <a:buChar char="•"/>
            </a:pPr>
            <a:endParaRPr lang="en-GB" sz="1400" dirty="0"/>
          </a:p>
          <a:p>
            <a:pPr marL="285750" indent="-285750">
              <a:lnSpc>
                <a:spcPct val="90000"/>
              </a:lnSpc>
              <a:buSzPct val="90000"/>
              <a:buFont typeface="Arial" panose="020B0604020202020204" pitchFamily="34" charset="0"/>
              <a:buChar char="•"/>
            </a:pPr>
            <a:endParaRPr lang="en-GB" altLang="en-US" sz="1400" dirty="0"/>
          </a:p>
          <a:p>
            <a:pPr marL="285750" indent="-285750">
              <a:lnSpc>
                <a:spcPct val="90000"/>
              </a:lnSpc>
              <a:buSzPct val="90000"/>
              <a:buFont typeface="Arial" panose="020B0604020202020204" pitchFamily="34" charset="0"/>
              <a:buChar char="•"/>
            </a:pPr>
            <a:endParaRPr lang="en-GB" altLang="en-US" sz="1400" dirty="0"/>
          </a:p>
          <a:p>
            <a:pPr>
              <a:lnSpc>
                <a:spcPct val="90000"/>
              </a:lnSpc>
              <a:buSzPct val="90000"/>
            </a:pPr>
            <a:endParaRPr lang="en-US" altLang="en-US" sz="1200" dirty="0"/>
          </a:p>
        </p:txBody>
      </p:sp>
    </p:spTree>
    <p:extLst>
      <p:ext uri="{BB962C8B-B14F-4D97-AF65-F5344CB8AC3E}">
        <p14:creationId xmlns:p14="http://schemas.microsoft.com/office/powerpoint/2010/main" val="896150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03D5DF-61C5-1344-236C-EBBB37F84A21}"/>
              </a:ext>
            </a:extLst>
          </p:cNvPr>
          <p:cNvSpPr txBox="1"/>
          <p:nvPr/>
        </p:nvSpPr>
        <p:spPr>
          <a:xfrm>
            <a:off x="276225" y="733425"/>
            <a:ext cx="8553450" cy="4302716"/>
          </a:xfrm>
          <a:prstGeom prst="rect">
            <a:avLst/>
          </a:prstGeom>
          <a:noFill/>
        </p:spPr>
        <p:txBody>
          <a:bodyPr wrap="square">
            <a:spAutoFit/>
          </a:bodyPr>
          <a:lstStyle/>
          <a:p>
            <a:pPr marL="0" indent="0" algn="just">
              <a:lnSpc>
                <a:spcPct val="90000"/>
              </a:lnSpc>
              <a:buSzPct val="90000"/>
              <a:buNone/>
            </a:pPr>
            <a:r>
              <a:rPr lang="en-GB" sz="1800" b="1" dirty="0"/>
              <a:t>Person Culture </a:t>
            </a:r>
            <a:r>
              <a:rPr lang="en-GB" sz="1800" dirty="0"/>
              <a:t>is where the individual is the central focus and any structure exists to serve the individuals within it. </a:t>
            </a:r>
          </a:p>
          <a:p>
            <a:pPr marL="0" indent="0" algn="just">
              <a:lnSpc>
                <a:spcPct val="90000"/>
              </a:lnSpc>
              <a:buSzPct val="90000"/>
              <a:buNone/>
            </a:pPr>
            <a:endParaRPr lang="en-GB" sz="1800" dirty="0"/>
          </a:p>
          <a:p>
            <a:pPr marL="285750" indent="-285750" algn="just">
              <a:lnSpc>
                <a:spcPct val="90000"/>
              </a:lnSpc>
              <a:buSzPct val="90000"/>
              <a:buFont typeface="Arial" panose="020B0604020202020204" pitchFamily="34" charset="0"/>
              <a:buChar char="•"/>
            </a:pPr>
            <a:r>
              <a:rPr lang="en-GB" sz="1800" dirty="0"/>
              <a:t>When a group of people decide that it is in their own interests to band together to do their own thing and share office space, equipment or clerical assistance, then the resulting organisation would have a person culture. </a:t>
            </a:r>
          </a:p>
          <a:p>
            <a:pPr marL="0" indent="0" algn="just">
              <a:lnSpc>
                <a:spcPct val="90000"/>
              </a:lnSpc>
              <a:buSzPct val="90000"/>
              <a:buNone/>
            </a:pPr>
            <a:endParaRPr lang="en-GB" sz="1800" dirty="0"/>
          </a:p>
          <a:p>
            <a:pPr marL="285750" indent="-285750" algn="just">
              <a:lnSpc>
                <a:spcPct val="90000"/>
              </a:lnSpc>
              <a:buSzPct val="90000"/>
              <a:buFont typeface="Arial" panose="020B0604020202020204" pitchFamily="34" charset="0"/>
              <a:buChar char="•"/>
            </a:pPr>
            <a:r>
              <a:rPr lang="en-GB" sz="1800" dirty="0"/>
              <a:t>Examples are groups of barristers, architects, doctors or consultants.</a:t>
            </a:r>
            <a:endParaRPr lang="en-US" sz="1600" dirty="0"/>
          </a:p>
          <a:p>
            <a:pPr marL="285750" indent="-285750" algn="just">
              <a:lnSpc>
                <a:spcPct val="90000"/>
              </a:lnSpc>
              <a:buSzPct val="90000"/>
              <a:buFont typeface="Arial" panose="020B0604020202020204" pitchFamily="34" charset="0"/>
              <a:buChar char="•"/>
            </a:pPr>
            <a:endParaRPr lang="en-US" sz="1600" dirty="0"/>
          </a:p>
          <a:p>
            <a:pPr marL="285750" indent="-285750" algn="just">
              <a:lnSpc>
                <a:spcPct val="90000"/>
              </a:lnSpc>
              <a:buSzPct val="90000"/>
              <a:buFont typeface="Arial" panose="020B0604020202020204" pitchFamily="34" charset="0"/>
              <a:buChar char="•"/>
            </a:pPr>
            <a:r>
              <a:rPr lang="en-GB" sz="1800" dirty="0"/>
              <a:t>Although it is found in only a few organisations, many individuals have a preference for person culture – for example, university professors and specialists. </a:t>
            </a:r>
          </a:p>
          <a:p>
            <a:pPr marL="285750" indent="-285750" algn="just">
              <a:lnSpc>
                <a:spcPct val="90000"/>
              </a:lnSpc>
              <a:buSzPct val="90000"/>
              <a:buFont typeface="Arial" panose="020B0604020202020204" pitchFamily="34" charset="0"/>
              <a:buChar char="•"/>
            </a:pPr>
            <a:endParaRPr lang="en-GB" dirty="0"/>
          </a:p>
          <a:p>
            <a:pPr marL="285750" indent="-285750" algn="just">
              <a:lnSpc>
                <a:spcPct val="90000"/>
              </a:lnSpc>
              <a:buSzPct val="90000"/>
              <a:buFont typeface="Arial" panose="020B0604020202020204" pitchFamily="34" charset="0"/>
              <a:buChar char="•"/>
            </a:pPr>
            <a:r>
              <a:rPr lang="en-GB" sz="1800" dirty="0"/>
              <a:t>Management hierarchies and control mechanisms are possible only by mutual consent. </a:t>
            </a:r>
          </a:p>
          <a:p>
            <a:pPr marL="285750" indent="-285750" algn="just">
              <a:lnSpc>
                <a:spcPct val="90000"/>
              </a:lnSpc>
              <a:buSzPct val="90000"/>
              <a:buFont typeface="Arial" panose="020B0604020202020204" pitchFamily="34" charset="0"/>
              <a:buChar char="•"/>
            </a:pPr>
            <a:endParaRPr lang="en-GB" dirty="0"/>
          </a:p>
          <a:p>
            <a:pPr marL="285750" indent="-285750" algn="just">
              <a:lnSpc>
                <a:spcPct val="90000"/>
              </a:lnSpc>
              <a:buSzPct val="90000"/>
              <a:buFont typeface="Arial" panose="020B0604020202020204" pitchFamily="34" charset="0"/>
              <a:buChar char="•"/>
            </a:pPr>
            <a:r>
              <a:rPr lang="en-GB" sz="1800" dirty="0"/>
              <a:t>Individuals have almost complete autonomy and any influence over them is likely to be on the basis of personal power.</a:t>
            </a:r>
            <a:endParaRPr lang="en-US" altLang="en-US" sz="1600" dirty="0"/>
          </a:p>
        </p:txBody>
      </p:sp>
    </p:spTree>
    <p:extLst>
      <p:ext uri="{BB962C8B-B14F-4D97-AF65-F5344CB8AC3E}">
        <p14:creationId xmlns:p14="http://schemas.microsoft.com/office/powerpoint/2010/main" val="4171830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414F90-0725-E6B4-2B7C-0AF28A289EA1}"/>
              </a:ext>
            </a:extLst>
          </p:cNvPr>
          <p:cNvSpPr txBox="1"/>
          <p:nvPr/>
        </p:nvSpPr>
        <p:spPr>
          <a:xfrm>
            <a:off x="1095702" y="2024266"/>
            <a:ext cx="7425559" cy="710451"/>
          </a:xfrm>
          <a:prstGeom prst="rect">
            <a:avLst/>
          </a:prstGeom>
          <a:noFill/>
        </p:spPr>
        <p:txBody>
          <a:bodyPr wrap="square">
            <a:spAutoFit/>
          </a:bodyPr>
          <a:lstStyle/>
          <a:p>
            <a:pPr lvl="0">
              <a:spcBef>
                <a:spcPts val="479"/>
              </a:spcBef>
              <a:spcAft>
                <a:spcPts val="0"/>
              </a:spcAft>
              <a:buNone/>
            </a:pPr>
            <a:r>
              <a:rPr lang="en-US" sz="1800" b="1" dirty="0"/>
              <a:t>Question</a:t>
            </a:r>
            <a:r>
              <a:rPr lang="en-US" sz="1800" dirty="0"/>
              <a:t>: Which situations will be beneficial from this type of culture?</a:t>
            </a:r>
          </a:p>
          <a:p>
            <a:pPr lvl="0">
              <a:spcBef>
                <a:spcPts val="479"/>
              </a:spcBef>
              <a:spcAft>
                <a:spcPts val="0"/>
              </a:spcAft>
              <a:buNone/>
            </a:pPr>
            <a:r>
              <a:rPr lang="en-US" sz="1800" dirty="0"/>
              <a:t>Which situation might allow the power culture to work best?</a:t>
            </a:r>
          </a:p>
        </p:txBody>
      </p:sp>
    </p:spTree>
    <p:extLst>
      <p:ext uri="{BB962C8B-B14F-4D97-AF65-F5344CB8AC3E}">
        <p14:creationId xmlns:p14="http://schemas.microsoft.com/office/powerpoint/2010/main" val="3216499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Important organizational culture typ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67401-897C-E6A7-A15D-BCF580628359}"/>
              </a:ext>
            </a:extLst>
          </p:cNvPr>
          <p:cNvSpPr txBox="1">
            <a:spLocks noGrp="1"/>
          </p:cNvSpPr>
          <p:nvPr>
            <p:ph type="title" idx="4294967295"/>
          </p:nvPr>
        </p:nvSpPr>
        <p:spPr>
          <a:xfrm>
            <a:off x="92340" y="77356"/>
            <a:ext cx="8933238" cy="308899"/>
          </a:xfrm>
        </p:spPr>
        <p:txBody>
          <a:bodyPr/>
          <a:lstStyle/>
          <a:p>
            <a:pPr lvl="0"/>
            <a:r>
              <a:rPr lang="en-US" b="1" dirty="0"/>
              <a:t>Important organizational culture types</a:t>
            </a:r>
          </a:p>
        </p:txBody>
      </p:sp>
      <p:sp>
        <p:nvSpPr>
          <p:cNvPr id="4" name="Date Placeholder 3">
            <a:extLst>
              <a:ext uri="{FF2B5EF4-FFF2-40B4-BE49-F238E27FC236}">
                <a16:creationId xmlns:a16="http://schemas.microsoft.com/office/drawing/2014/main" id="{9D83F846-2440-8CC6-07A3-92E62B5FD9C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91EBA25F-DAAE-4A9F-808A-9B4BA425CF19}"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6E2288A8-2236-7322-898B-FFD9B112214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A778B0BC-AB26-4225-953D-8BCC5EBAF3BA}" type="slidenum">
              <a:rPr/>
              <a:t>9</a:t>
            </a:fld>
            <a:endParaRPr lang="en-GB" sz="1200">
              <a:solidFill>
                <a:srgbClr val="000000"/>
              </a:solidFill>
              <a:latin typeface="Myriad Pro" pitchFamily="18"/>
              <a:cs typeface="Tahoma" pitchFamily="2"/>
            </a:endParaRPr>
          </a:p>
        </p:txBody>
      </p:sp>
      <p:pic>
        <p:nvPicPr>
          <p:cNvPr id="7" name="Picture 6">
            <a:extLst>
              <a:ext uri="{FF2B5EF4-FFF2-40B4-BE49-F238E27FC236}">
                <a16:creationId xmlns:a16="http://schemas.microsoft.com/office/drawing/2014/main" id="{B164CDF3-981E-B7C0-A17D-8B15D42C6A4E}"/>
              </a:ext>
            </a:extLst>
          </p:cNvPr>
          <p:cNvPicPr>
            <a:picLocks noChangeAspect="1"/>
          </p:cNvPicPr>
          <p:nvPr/>
        </p:nvPicPr>
        <p:blipFill>
          <a:blip r:embed="rId3"/>
          <a:stretch>
            <a:fillRect/>
          </a:stretch>
        </p:blipFill>
        <p:spPr>
          <a:xfrm>
            <a:off x="5163207" y="1024759"/>
            <a:ext cx="4040800" cy="2920321"/>
          </a:xfrm>
          <a:prstGeom prst="rect">
            <a:avLst/>
          </a:prstGeom>
        </p:spPr>
      </p:pic>
      <p:graphicFrame>
        <p:nvGraphicFramePr>
          <p:cNvPr id="8" name="Table 7">
            <a:extLst>
              <a:ext uri="{FF2B5EF4-FFF2-40B4-BE49-F238E27FC236}">
                <a16:creationId xmlns:a16="http://schemas.microsoft.com/office/drawing/2014/main" id="{324D8F64-EC78-FBBF-98DE-3D37C3D28B16}"/>
              </a:ext>
            </a:extLst>
          </p:cNvPr>
          <p:cNvGraphicFramePr>
            <a:graphicFrameLocks noGrp="1"/>
          </p:cNvGraphicFramePr>
          <p:nvPr>
            <p:extLst>
              <p:ext uri="{D42A27DB-BD31-4B8C-83A1-F6EECF244321}">
                <p14:modId xmlns:p14="http://schemas.microsoft.com/office/powerpoint/2010/main" val="1085464508"/>
              </p:ext>
            </p:extLst>
          </p:nvPr>
        </p:nvGraphicFramePr>
        <p:xfrm>
          <a:off x="156327" y="1024759"/>
          <a:ext cx="5077825" cy="5608320"/>
        </p:xfrm>
        <a:graphic>
          <a:graphicData uri="http://schemas.openxmlformats.org/drawingml/2006/table">
            <a:tbl>
              <a:tblPr/>
              <a:tblGrid>
                <a:gridCol w="5077825">
                  <a:extLst>
                    <a:ext uri="{9D8B030D-6E8A-4147-A177-3AD203B41FA5}">
                      <a16:colId xmlns:a16="http://schemas.microsoft.com/office/drawing/2014/main" val="1001996842"/>
                    </a:ext>
                  </a:extLst>
                </a:gridCol>
              </a:tblGrid>
              <a:tr h="45719">
                <a:tc>
                  <a:txBody>
                    <a:bodyPr/>
                    <a:lstStyle/>
                    <a:p>
                      <a:r>
                        <a:rPr lang="en-US" sz="1600" b="1" dirty="0">
                          <a:solidFill>
                            <a:srgbClr val="000080"/>
                          </a:solidFill>
                          <a:effectLst/>
                        </a:rPr>
                        <a:t>Feedback and reward</a:t>
                      </a:r>
                    </a:p>
                    <a:p>
                      <a:r>
                        <a:rPr lang="en-US" sz="1600" dirty="0">
                          <a:effectLst/>
                        </a:rPr>
                        <a:t>A major driver of people in companies and hence their culture is the general feedback and specific rewards that tell them they are doing a good or bad job.</a:t>
                      </a:r>
                    </a:p>
                    <a:p>
                      <a:r>
                        <a:rPr lang="en-US" sz="1600" dirty="0">
                          <a:effectLst/>
                        </a:rPr>
                        <a:t>If this feedback is immediate or shorter-term, it will quickly correct any ineffective behavior and hence lead to a consistent culture (those who cannot survive will quickly find out and either leave or be sacked).</a:t>
                      </a:r>
                    </a:p>
                    <a:p>
                      <a:r>
                        <a:rPr lang="en-US" sz="1600" dirty="0">
                          <a:effectLst/>
                        </a:rPr>
                        <a:t>If the feedback takes longer to arrive, then can leave mistakes uncorrected, but it also lets people look further out into the future. Either way, there is likely to be some substitute activity (such as process management) to help keep things on track until actual results are known.</a:t>
                      </a:r>
                    </a:p>
                    <a:p>
                      <a:endParaRPr lang="en-US" sz="1600" dirty="0">
                        <a:effectLst/>
                      </a:endParaRPr>
                    </a:p>
                    <a:p>
                      <a:r>
                        <a:rPr lang="en-US" sz="1600" b="1" dirty="0">
                          <a:solidFill>
                            <a:srgbClr val="000080"/>
                          </a:solidFill>
                          <a:effectLst/>
                        </a:rPr>
                        <a:t>Risk</a:t>
                      </a:r>
                    </a:p>
                    <a:p>
                      <a:r>
                        <a:rPr lang="en-US" sz="1600" dirty="0">
                          <a:effectLst/>
                        </a:rPr>
                        <a:t>Uncertainty and risk are something that some people hate and some people thrive on. In either case, it is another motivating force that leads people to focus on managing it.</a:t>
                      </a:r>
                    </a:p>
                    <a:p>
                      <a:r>
                        <a:rPr lang="en-US" sz="1600" dirty="0">
                          <a:effectLst/>
                        </a:rPr>
                        <a:t>Where the risk is low, people may be willing to take risks up to their acceptable limit. Where they are high, the risks need to be managed or accepted. High risk companies are more likely to include people who enjoy the frisson of taking a gamble.</a:t>
                      </a:r>
                    </a:p>
                  </a:txBody>
                  <a:tcPr marL="0" marR="0" marT="0" marB="0" anchor="ctr">
                    <a:lnL>
                      <a:noFill/>
                    </a:lnL>
                    <a:lnR>
                      <a:noFill/>
                    </a:lnR>
                    <a:lnT>
                      <a:noFill/>
                    </a:lnT>
                    <a:lnB>
                      <a:noFill/>
                    </a:lnB>
                    <a:noFill/>
                  </a:tcPr>
                </a:tc>
                <a:extLst>
                  <a:ext uri="{0D108BD9-81ED-4DB2-BD59-A6C34878D82A}">
                    <a16:rowId xmlns:a16="http://schemas.microsoft.com/office/drawing/2014/main" val="2795154206"/>
                  </a:ext>
                </a:extLst>
              </a:tr>
            </a:tbl>
          </a:graphicData>
        </a:graphic>
      </p:graphicFrame>
      <p:sp>
        <p:nvSpPr>
          <p:cNvPr id="10" name="TextBox 9">
            <a:extLst>
              <a:ext uri="{FF2B5EF4-FFF2-40B4-BE49-F238E27FC236}">
                <a16:creationId xmlns:a16="http://schemas.microsoft.com/office/drawing/2014/main" id="{1BB2C65B-D2F2-74E1-8C0B-BBE1F1590F6A}"/>
              </a:ext>
            </a:extLst>
          </p:cNvPr>
          <p:cNvSpPr txBox="1"/>
          <p:nvPr/>
        </p:nvSpPr>
        <p:spPr>
          <a:xfrm>
            <a:off x="5078911" y="4098865"/>
            <a:ext cx="3804598" cy="646331"/>
          </a:xfrm>
          <a:prstGeom prst="rect">
            <a:avLst/>
          </a:prstGeom>
          <a:noFill/>
        </p:spPr>
        <p:txBody>
          <a:bodyPr wrap="square">
            <a:spAutoFit/>
          </a:bodyPr>
          <a:lstStyle/>
          <a:p>
            <a:pPr>
              <a:spcBef>
                <a:spcPts val="479"/>
              </a:spcBef>
              <a:spcAft>
                <a:spcPts val="0"/>
              </a:spcAft>
              <a:buFont typeface="StarSymbol"/>
              <a:buNone/>
            </a:pPr>
            <a:r>
              <a:rPr lang="en-US" sz="1800" b="1" dirty="0"/>
              <a:t>Deal and Kennedy (Mullins and McLean, 2019, p.565)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511883A-39D8-3E98-F3BF-71C7EA67AB2B}"/>
              </a:ext>
            </a:extLst>
          </p:cNvPr>
          <p:cNvPicPr>
            <a:picLocks noChangeAspect="1"/>
          </p:cNvPicPr>
          <p:nvPr/>
        </p:nvPicPr>
        <p:blipFill>
          <a:blip r:embed="rId2"/>
          <a:stretch>
            <a:fillRect/>
          </a:stretch>
        </p:blipFill>
        <p:spPr>
          <a:xfrm>
            <a:off x="0" y="531969"/>
            <a:ext cx="8166538" cy="4710066"/>
          </a:xfrm>
          <a:prstGeom prst="rect">
            <a:avLst/>
          </a:prstGeom>
        </p:spPr>
      </p:pic>
    </p:spTree>
    <p:extLst>
      <p:ext uri="{BB962C8B-B14F-4D97-AF65-F5344CB8AC3E}">
        <p14:creationId xmlns:p14="http://schemas.microsoft.com/office/powerpoint/2010/main" val="3813351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0A7A57-4F4A-6C43-EAED-F737D65D3E86}"/>
              </a:ext>
            </a:extLst>
          </p:cNvPr>
          <p:cNvSpPr txBox="1"/>
          <p:nvPr/>
        </p:nvSpPr>
        <p:spPr>
          <a:xfrm>
            <a:off x="257175" y="381001"/>
            <a:ext cx="8553450" cy="6158609"/>
          </a:xfrm>
          <a:prstGeom prst="rect">
            <a:avLst/>
          </a:prstGeom>
          <a:noFill/>
        </p:spPr>
        <p:txBody>
          <a:bodyPr wrap="square">
            <a:spAutoFit/>
          </a:bodyPr>
          <a:lstStyle/>
          <a:p>
            <a:pPr marL="0" indent="0" algn="just">
              <a:lnSpc>
                <a:spcPct val="90000"/>
              </a:lnSpc>
              <a:buSzPct val="90000"/>
              <a:buNone/>
            </a:pPr>
            <a:r>
              <a:rPr lang="en-GB" sz="1800" b="1" i="1" dirty="0">
                <a:solidFill>
                  <a:srgbClr val="FF0000"/>
                </a:solidFill>
              </a:rPr>
              <a:t>The tough-guy is a macho culture </a:t>
            </a:r>
            <a:r>
              <a:rPr lang="en-GB" sz="1800" dirty="0"/>
              <a:t>in which employees often take high risks and obtain fast feedback on their actions (Deal &amp; Kennedy 2000:12). </a:t>
            </a:r>
          </a:p>
          <a:p>
            <a:pPr marL="0" indent="0" algn="just">
              <a:lnSpc>
                <a:spcPct val="90000"/>
              </a:lnSpc>
              <a:buSzPct val="90000"/>
              <a:buNone/>
            </a:pPr>
            <a:r>
              <a:rPr lang="en-GB" sz="1800" dirty="0"/>
              <a:t>Rewards in this type of culture may be high even though it may be quite demanding to work within. </a:t>
            </a:r>
          </a:p>
          <a:p>
            <a:pPr marL="0" indent="0" algn="just">
              <a:lnSpc>
                <a:spcPct val="90000"/>
              </a:lnSpc>
              <a:buSzPct val="90000"/>
              <a:buNone/>
            </a:pPr>
            <a:r>
              <a:rPr lang="en-GB" sz="1800" dirty="0"/>
              <a:t>An example of organisations with tough-guy cultures may be stockbrokers, due to their hectic monetary deeds.</a:t>
            </a:r>
          </a:p>
          <a:p>
            <a:pPr marL="0" indent="0" algn="just">
              <a:lnSpc>
                <a:spcPct val="90000"/>
              </a:lnSpc>
              <a:buSzPct val="90000"/>
              <a:buNone/>
            </a:pPr>
            <a:endParaRPr lang="en-GB" altLang="en-US" dirty="0"/>
          </a:p>
          <a:p>
            <a:pPr marL="0" indent="0" algn="just">
              <a:lnSpc>
                <a:spcPct val="90000"/>
              </a:lnSpc>
              <a:buSzPct val="90000"/>
              <a:buNone/>
            </a:pPr>
            <a:endParaRPr lang="en-GB" altLang="en-US" sz="1600" dirty="0"/>
          </a:p>
          <a:p>
            <a:pPr marL="0" indent="0" algn="just">
              <a:lnSpc>
                <a:spcPct val="90000"/>
              </a:lnSpc>
              <a:buSzPct val="90000"/>
              <a:buNone/>
            </a:pPr>
            <a:r>
              <a:rPr lang="en-GB" sz="2000" b="1" i="1" dirty="0">
                <a:solidFill>
                  <a:srgbClr val="FF0000"/>
                </a:solidFill>
              </a:rPr>
              <a:t>The work hard/play hard culture </a:t>
            </a:r>
            <a:r>
              <a:rPr lang="en-GB" sz="2000" dirty="0"/>
              <a:t>represents sales organisations, which do their utmost for high quality customer service and employees, take few risks but receive fast feedback.</a:t>
            </a:r>
          </a:p>
          <a:p>
            <a:pPr marL="0" indent="0" algn="just">
              <a:lnSpc>
                <a:spcPct val="90000"/>
              </a:lnSpc>
              <a:buSzPct val="90000"/>
              <a:buNone/>
            </a:pPr>
            <a:endParaRPr lang="en-GB" sz="2000" dirty="0"/>
          </a:p>
          <a:p>
            <a:pPr marL="0" indent="0" algn="just">
              <a:lnSpc>
                <a:spcPct val="90000"/>
              </a:lnSpc>
              <a:buSzPct val="90000"/>
              <a:buNone/>
            </a:pPr>
            <a:r>
              <a:rPr lang="en-GB" sz="2000" dirty="0"/>
              <a:t>Employees operating in this type of culture are required to be highly active and positive most of the time.</a:t>
            </a:r>
          </a:p>
          <a:p>
            <a:pPr marL="0" indent="0" algn="just">
              <a:lnSpc>
                <a:spcPct val="90000"/>
              </a:lnSpc>
              <a:buSzPct val="90000"/>
              <a:buNone/>
            </a:pPr>
            <a:endParaRPr lang="en-GB" altLang="en-US" sz="2000" dirty="0"/>
          </a:p>
          <a:p>
            <a:pPr marL="0" indent="0" algn="just">
              <a:lnSpc>
                <a:spcPct val="90000"/>
              </a:lnSpc>
              <a:buSzPct val="90000"/>
              <a:buNone/>
            </a:pPr>
            <a:endParaRPr lang="en-GB" altLang="en-US" sz="2000" dirty="0"/>
          </a:p>
          <a:p>
            <a:pPr marL="0" indent="0" algn="just">
              <a:lnSpc>
                <a:spcPct val="90000"/>
              </a:lnSpc>
              <a:buSzPct val="90000"/>
              <a:buNone/>
            </a:pPr>
            <a:r>
              <a:rPr lang="en-GB" sz="2000" dirty="0"/>
              <a:t>In a </a:t>
            </a:r>
            <a:r>
              <a:rPr lang="en-GB" sz="2000" b="1" i="1" dirty="0">
                <a:solidFill>
                  <a:srgbClr val="FF0000"/>
                </a:solidFill>
              </a:rPr>
              <a:t>bet-your-company organisational culture </a:t>
            </a:r>
            <a:r>
              <a:rPr lang="en-GB" sz="2000" dirty="0"/>
              <a:t>‘big stakes’ decisions are taken but results, and whether the decisions were right or wrong, are known after a very long period of years. </a:t>
            </a:r>
          </a:p>
          <a:p>
            <a:pPr marL="0" indent="0" algn="just">
              <a:lnSpc>
                <a:spcPct val="90000"/>
              </a:lnSpc>
              <a:buSzPct val="90000"/>
              <a:buNone/>
            </a:pPr>
            <a:endParaRPr lang="en-GB" sz="2000" dirty="0"/>
          </a:p>
          <a:p>
            <a:pPr marL="0" indent="0" algn="just">
              <a:lnSpc>
                <a:spcPct val="90000"/>
              </a:lnSpc>
              <a:buSzPct val="90000"/>
              <a:buNone/>
            </a:pPr>
            <a:r>
              <a:rPr lang="en-GB" sz="2000" dirty="0"/>
              <a:t>Typical organisations may include development and construction businesses where the end result comes after a number of years.</a:t>
            </a:r>
            <a:endParaRPr lang="en-US" altLang="en-US" dirty="0"/>
          </a:p>
          <a:p>
            <a:pPr marL="0" indent="0" algn="just">
              <a:lnSpc>
                <a:spcPct val="90000"/>
              </a:lnSpc>
              <a:buSzPct val="90000"/>
              <a:buNone/>
            </a:pPr>
            <a:endParaRPr lang="en-US" altLang="en-US" sz="1600" dirty="0"/>
          </a:p>
        </p:txBody>
      </p:sp>
    </p:spTree>
    <p:extLst>
      <p:ext uri="{BB962C8B-B14F-4D97-AF65-F5344CB8AC3E}">
        <p14:creationId xmlns:p14="http://schemas.microsoft.com/office/powerpoint/2010/main" val="1143506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E7C071-FDEA-8D4C-B4EA-A7C183284A93}"/>
              </a:ext>
            </a:extLst>
          </p:cNvPr>
          <p:cNvSpPr txBox="1"/>
          <p:nvPr/>
        </p:nvSpPr>
        <p:spPr>
          <a:xfrm>
            <a:off x="523874" y="476250"/>
            <a:ext cx="8067675" cy="4302716"/>
          </a:xfrm>
          <a:prstGeom prst="rect">
            <a:avLst/>
          </a:prstGeom>
          <a:noFill/>
        </p:spPr>
        <p:txBody>
          <a:bodyPr wrap="square">
            <a:spAutoFit/>
          </a:bodyPr>
          <a:lstStyle/>
          <a:p>
            <a:pPr marL="0" indent="0" algn="just">
              <a:lnSpc>
                <a:spcPct val="90000"/>
              </a:lnSpc>
              <a:buSzPct val="90000"/>
              <a:buNone/>
            </a:pPr>
            <a:r>
              <a:rPr lang="en-GB" b="1" i="1" dirty="0">
                <a:solidFill>
                  <a:srgbClr val="FF0000"/>
                </a:solidFill>
              </a:rPr>
              <a:t>The process culture </a:t>
            </a:r>
            <a:r>
              <a:rPr lang="en-GB" dirty="0"/>
              <a:t>reflects organisations that take no risks, there is very little feedback and employees are more concerned with how the work is done rather than what is the end result.</a:t>
            </a:r>
          </a:p>
          <a:p>
            <a:pPr marL="0" indent="0" algn="just">
              <a:lnSpc>
                <a:spcPct val="90000"/>
              </a:lnSpc>
              <a:buSzPct val="90000"/>
              <a:buNone/>
            </a:pPr>
            <a:endParaRPr lang="en-GB" dirty="0"/>
          </a:p>
          <a:p>
            <a:pPr marL="0" indent="0" algn="just">
              <a:lnSpc>
                <a:spcPct val="90000"/>
              </a:lnSpc>
              <a:buSzPct val="90000"/>
              <a:buNone/>
            </a:pPr>
            <a:r>
              <a:rPr lang="en-GB" dirty="0"/>
              <a:t>Organisations in the public service adopt this kind of culture, where high bureaucracy and red tape are present.</a:t>
            </a:r>
          </a:p>
          <a:p>
            <a:pPr marL="0" indent="0" algn="just">
              <a:lnSpc>
                <a:spcPct val="90000"/>
              </a:lnSpc>
              <a:buSzPct val="90000"/>
              <a:buNone/>
            </a:pPr>
            <a:endParaRPr lang="en-GB" altLang="en-US" dirty="0"/>
          </a:p>
          <a:p>
            <a:pPr marL="0" indent="0" algn="just">
              <a:lnSpc>
                <a:spcPct val="90000"/>
              </a:lnSpc>
              <a:buSzPct val="90000"/>
              <a:buNone/>
            </a:pPr>
            <a:endParaRPr lang="en-GB" altLang="en-US" dirty="0"/>
          </a:p>
          <a:p>
            <a:pPr marL="0" indent="0" algn="just">
              <a:lnSpc>
                <a:spcPct val="90000"/>
              </a:lnSpc>
              <a:buSzPct val="90000"/>
              <a:buNone/>
            </a:pPr>
            <a:endParaRPr lang="en-GB" altLang="en-US" dirty="0"/>
          </a:p>
          <a:p>
            <a:pPr marL="0" indent="0" algn="just">
              <a:lnSpc>
                <a:spcPct val="90000"/>
              </a:lnSpc>
              <a:buSzPct val="90000"/>
              <a:buNone/>
            </a:pPr>
            <a:endParaRPr lang="en-GB" altLang="en-US" dirty="0"/>
          </a:p>
          <a:p>
            <a:pPr marL="0" indent="0" algn="just">
              <a:lnSpc>
                <a:spcPct val="90000"/>
              </a:lnSpc>
              <a:buSzPct val="90000"/>
              <a:buNone/>
            </a:pPr>
            <a:r>
              <a:rPr lang="en-GB" dirty="0"/>
              <a:t>Deal &amp; Kennedy (2000) argue that </a:t>
            </a:r>
            <a:r>
              <a:rPr lang="en-GB" dirty="0">
                <a:solidFill>
                  <a:srgbClr val="FF0000"/>
                </a:solidFill>
              </a:rPr>
              <a:t>no organisation corresponds specifically to any one type of culture and, hence a combination of all four may exist</a:t>
            </a:r>
            <a:r>
              <a:rPr lang="en-GB" dirty="0"/>
              <a:t>. </a:t>
            </a:r>
          </a:p>
          <a:p>
            <a:pPr marL="0" indent="0" algn="just">
              <a:lnSpc>
                <a:spcPct val="90000"/>
              </a:lnSpc>
              <a:buSzPct val="90000"/>
              <a:buNone/>
            </a:pPr>
            <a:endParaRPr lang="en-GB" dirty="0"/>
          </a:p>
          <a:p>
            <a:pPr marL="0" indent="0" algn="just">
              <a:lnSpc>
                <a:spcPct val="90000"/>
              </a:lnSpc>
              <a:buSzPct val="90000"/>
              <a:buNone/>
            </a:pPr>
            <a:r>
              <a:rPr lang="en-GB" dirty="0"/>
              <a:t>In addition, Deal &amp; Kennedy postulate that organisations with strong cultures, ‘artfully blend’ the essential positive characteristics of all four types and shape them up in a manner that guarantees top performance.</a:t>
            </a:r>
            <a:endParaRPr lang="en-US" altLang="en-US" dirty="0"/>
          </a:p>
          <a:p>
            <a:pPr marL="0" indent="0" algn="just">
              <a:lnSpc>
                <a:spcPct val="90000"/>
              </a:lnSpc>
              <a:buSzPct val="90000"/>
              <a:buNone/>
            </a:pPr>
            <a:endParaRPr lang="en-US" altLang="en-US" sz="1600" dirty="0"/>
          </a:p>
        </p:txBody>
      </p:sp>
    </p:spTree>
    <p:extLst>
      <p:ext uri="{BB962C8B-B14F-4D97-AF65-F5344CB8AC3E}">
        <p14:creationId xmlns:p14="http://schemas.microsoft.com/office/powerpoint/2010/main" val="4008672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Culture of Netfli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26AD5-B8BB-8D73-6813-9000FF9B5D90}"/>
              </a:ext>
            </a:extLst>
          </p:cNvPr>
          <p:cNvSpPr txBox="1">
            <a:spLocks noGrp="1"/>
          </p:cNvSpPr>
          <p:nvPr>
            <p:ph type="title" idx="4294967295"/>
          </p:nvPr>
        </p:nvSpPr>
        <p:spPr>
          <a:xfrm>
            <a:off x="457200" y="198360"/>
            <a:ext cx="8229240" cy="1142640"/>
          </a:xfrm>
        </p:spPr>
        <p:txBody>
          <a:bodyPr/>
          <a:lstStyle/>
          <a:p>
            <a:pPr lvl="0"/>
            <a:r>
              <a:rPr lang="en-US" sz="3600" b="1"/>
              <a:t>Culture of Netflix</a:t>
            </a:r>
          </a:p>
        </p:txBody>
      </p:sp>
      <p:sp>
        <p:nvSpPr>
          <p:cNvPr id="3" name="Content Placeholder 2">
            <a:extLst>
              <a:ext uri="{FF2B5EF4-FFF2-40B4-BE49-F238E27FC236}">
                <a16:creationId xmlns:a16="http://schemas.microsoft.com/office/drawing/2014/main" id="{CE074231-483C-EDF1-31CD-CCF7D4E796DC}"/>
              </a:ext>
            </a:extLst>
          </p:cNvPr>
          <p:cNvSpPr txBox="1">
            <a:spLocks noGrp="1"/>
          </p:cNvSpPr>
          <p:nvPr>
            <p:ph type="body" idx="4294967295"/>
          </p:nvPr>
        </p:nvSpPr>
        <p:spPr>
          <a:xfrm>
            <a:off x="457200" y="1600200"/>
            <a:ext cx="8229240" cy="3916080"/>
          </a:xfrm>
        </p:spPr>
        <p:txBody>
          <a:bodyPr/>
          <a:lstStyle/>
          <a:p>
            <a:pPr lvl="0">
              <a:lnSpc>
                <a:spcPct val="150000"/>
              </a:lnSpc>
              <a:spcBef>
                <a:spcPts val="479"/>
              </a:spcBef>
              <a:spcAft>
                <a:spcPts val="0"/>
              </a:spcAft>
              <a:buNone/>
            </a:pPr>
            <a:r>
              <a:rPr lang="en-US" sz="2000" b="1">
                <a:latin typeface="Roboto" pitchFamily="18"/>
              </a:rPr>
              <a:t>Netflix Culture: Freedom and Responsibility (</a:t>
            </a:r>
            <a:r>
              <a:rPr lang="en-US" sz="2000" b="1">
                <a:latin typeface="YouTube Sans" pitchFamily="18"/>
              </a:rPr>
              <a:t>3:30)</a:t>
            </a:r>
          </a:p>
          <a:p>
            <a:pPr lvl="0" hangingPunct="1">
              <a:lnSpc>
                <a:spcPct val="150000"/>
              </a:lnSpc>
              <a:spcAft>
                <a:spcPts val="0"/>
              </a:spcAft>
              <a:buNone/>
            </a:pPr>
            <a:r>
              <a:rPr lang="en-US" sz="2000">
                <a:latin typeface="YouTube Sans" pitchFamily="18"/>
                <a:hlinkClick r:id="rId3"/>
              </a:rPr>
              <a:t>https://www.youtube.com/watch?v=pl4UYZfVmTA</a:t>
            </a:r>
          </a:p>
          <a:p>
            <a:pPr lvl="0" hangingPunct="1">
              <a:lnSpc>
                <a:spcPct val="150000"/>
              </a:lnSpc>
              <a:spcAft>
                <a:spcPts val="0"/>
              </a:spcAft>
              <a:buNone/>
            </a:pPr>
            <a:r>
              <a:rPr lang="en-US" sz="2000" b="1">
                <a:latin typeface="YouTube Sans" pitchFamily="18"/>
              </a:rPr>
              <a:t>Discussion question:</a:t>
            </a:r>
          </a:p>
          <a:p>
            <a:pPr lvl="0" hangingPunct="1">
              <a:lnSpc>
                <a:spcPct val="150000"/>
              </a:lnSpc>
              <a:spcAft>
                <a:spcPts val="0"/>
              </a:spcAft>
              <a:buClr>
                <a:srgbClr val="0F0F0F"/>
              </a:buClr>
              <a:buAutoNum type="arabicPeriod"/>
            </a:pPr>
            <a:r>
              <a:rPr lang="en-US" sz="2000">
                <a:latin typeface="YouTube Sans" pitchFamily="18"/>
              </a:rPr>
              <a:t>Which is Netflix’s culture type?</a:t>
            </a:r>
          </a:p>
          <a:p>
            <a:pPr lvl="0" hangingPunct="1">
              <a:lnSpc>
                <a:spcPct val="150000"/>
              </a:lnSpc>
              <a:spcAft>
                <a:spcPts val="0"/>
              </a:spcAft>
              <a:buNone/>
            </a:pPr>
            <a:r>
              <a:rPr lang="en-US" sz="2000">
                <a:latin typeface="YouTube Sans" pitchFamily="18"/>
              </a:rPr>
              <a:t>Power culture - Role culture- Task culture- Person culture?</a:t>
            </a:r>
          </a:p>
          <a:p>
            <a:pPr lvl="0" hangingPunct="1">
              <a:lnSpc>
                <a:spcPct val="150000"/>
              </a:lnSpc>
              <a:spcAft>
                <a:spcPts val="0"/>
              </a:spcAft>
              <a:buNone/>
            </a:pPr>
            <a:r>
              <a:rPr lang="en-US" sz="2000">
                <a:latin typeface="YouTube Sans" pitchFamily="18"/>
              </a:rPr>
              <a:t>Or Tough-guy, macho culture - Work-hard/play-hard culture -  Bet-your-company culture - Process culture?</a:t>
            </a:r>
          </a:p>
          <a:p>
            <a:pPr lvl="0" hangingPunct="1">
              <a:lnSpc>
                <a:spcPct val="150000"/>
              </a:lnSpc>
              <a:spcAft>
                <a:spcPts val="0"/>
              </a:spcAft>
              <a:buClr>
                <a:srgbClr val="0F0F0F"/>
              </a:buClr>
              <a:buAutoNum type="arabicPeriod"/>
            </a:pPr>
            <a:r>
              <a:rPr lang="en-US" sz="2000">
                <a:latin typeface="YouTube Sans" pitchFamily="18"/>
              </a:rPr>
              <a:t>Is Netflix’s culture appropriate for the firm? Why or why not?</a:t>
            </a:r>
          </a:p>
          <a:p>
            <a:pPr lvl="0" hangingPunct="1">
              <a:lnSpc>
                <a:spcPct val="150000"/>
              </a:lnSpc>
              <a:spcAft>
                <a:spcPts val="0"/>
              </a:spcAft>
              <a:buNone/>
            </a:pPr>
            <a:endParaRPr lang="en-US" sz="2000"/>
          </a:p>
        </p:txBody>
      </p:sp>
      <p:sp>
        <p:nvSpPr>
          <p:cNvPr id="4" name="Date Placeholder 3">
            <a:extLst>
              <a:ext uri="{FF2B5EF4-FFF2-40B4-BE49-F238E27FC236}">
                <a16:creationId xmlns:a16="http://schemas.microsoft.com/office/drawing/2014/main" id="{6FD236FC-0277-A40A-B290-CA756DCD3A26}"/>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1F77115F-58B3-4582-9765-DCD5140E399B}"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16755621-04F3-C846-4194-2511201E2879}"/>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E33B34FA-DB32-45BC-99D1-31CBF1AFC3D3}" type="slidenum">
              <a:rPr/>
              <a:t>13</a:t>
            </a:fld>
            <a:endParaRPr lang="en-GB" sz="1200">
              <a:solidFill>
                <a:srgbClr val="000000"/>
              </a:solidFill>
              <a:latin typeface="Myriad Pro" pitchFamily="18"/>
              <a:cs typeface="Tahoma" pitchFamily="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Identify an organisational culture typ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B1074-FF9E-B612-DA9E-FADEAB62A10C}"/>
              </a:ext>
            </a:extLst>
          </p:cNvPr>
          <p:cNvSpPr txBox="1">
            <a:spLocks noGrp="1"/>
          </p:cNvSpPr>
          <p:nvPr>
            <p:ph type="title" idx="4294967295"/>
          </p:nvPr>
        </p:nvSpPr>
        <p:spPr>
          <a:xfrm>
            <a:off x="2613960" y="274680"/>
            <a:ext cx="6072479" cy="1142640"/>
          </a:xfrm>
        </p:spPr>
        <p:txBody>
          <a:bodyPr/>
          <a:lstStyle/>
          <a:p>
            <a:pPr lvl="0"/>
            <a:r>
              <a:rPr lang="en-US" b="1"/>
              <a:t>Identify an organisational culture type</a:t>
            </a:r>
          </a:p>
        </p:txBody>
      </p:sp>
      <p:sp>
        <p:nvSpPr>
          <p:cNvPr id="3" name="Title 1">
            <a:extLst>
              <a:ext uri="{FF2B5EF4-FFF2-40B4-BE49-F238E27FC236}">
                <a16:creationId xmlns:a16="http://schemas.microsoft.com/office/drawing/2014/main" id="{28573BD1-2B3B-DFAB-4F6B-0E28FA239B37}"/>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4" name="Content Placeholder 2">
            <a:extLst>
              <a:ext uri="{FF2B5EF4-FFF2-40B4-BE49-F238E27FC236}">
                <a16:creationId xmlns:a16="http://schemas.microsoft.com/office/drawing/2014/main" id="{37E72B01-EF42-A05F-E57A-503DAF0BD891}"/>
              </a:ext>
            </a:extLst>
          </p:cNvPr>
          <p:cNvSpPr txBox="1">
            <a:spLocks noGrp="1"/>
          </p:cNvSpPr>
          <p:nvPr>
            <p:ph type="body" idx="4294967295"/>
          </p:nvPr>
        </p:nvSpPr>
        <p:spPr>
          <a:xfrm>
            <a:off x="457200" y="1600200"/>
            <a:ext cx="4676400" cy="3916800"/>
          </a:xfrm>
        </p:spPr>
        <p:txBody>
          <a:bodyPr/>
          <a:lstStyle/>
          <a:p>
            <a:pPr lvl="0">
              <a:spcBef>
                <a:spcPts val="479"/>
              </a:spcBef>
              <a:spcAft>
                <a:spcPts val="0"/>
              </a:spcAft>
              <a:buNone/>
            </a:pPr>
            <a:r>
              <a:rPr lang="en-US" dirty="0"/>
              <a:t>Group: 20 minutes.</a:t>
            </a:r>
          </a:p>
          <a:p>
            <a:pPr lvl="0">
              <a:spcBef>
                <a:spcPts val="479"/>
              </a:spcBef>
              <a:spcAft>
                <a:spcPts val="0"/>
              </a:spcAft>
              <a:buNone/>
            </a:pPr>
            <a:r>
              <a:rPr lang="en-US" dirty="0"/>
              <a:t>Identify an </a:t>
            </a:r>
            <a:r>
              <a:rPr lang="en-US" dirty="0" err="1"/>
              <a:t>organisation</a:t>
            </a:r>
            <a:r>
              <a:rPr lang="en-US" dirty="0"/>
              <a:t>. What is its </a:t>
            </a:r>
            <a:r>
              <a:rPr lang="en-US" dirty="0" err="1"/>
              <a:t>organisational</a:t>
            </a:r>
            <a:r>
              <a:rPr lang="en-US" dirty="0"/>
              <a:t> culture type? How do you know?</a:t>
            </a:r>
          </a:p>
          <a:p>
            <a:pPr lvl="0">
              <a:spcBef>
                <a:spcPts val="479"/>
              </a:spcBef>
              <a:spcAft>
                <a:spcPts val="0"/>
              </a:spcAft>
              <a:buNone/>
            </a:pPr>
            <a:endParaRPr lang="en-US" dirty="0"/>
          </a:p>
          <a:p>
            <a:pPr lvl="0">
              <a:spcBef>
                <a:spcPts val="479"/>
              </a:spcBef>
              <a:spcAft>
                <a:spcPts val="0"/>
              </a:spcAft>
              <a:buNone/>
            </a:pPr>
            <a:r>
              <a:rPr lang="en-US" dirty="0"/>
              <a:t>Prepare to present your answer to the class.</a:t>
            </a:r>
          </a:p>
        </p:txBody>
      </p:sp>
      <p:pic>
        <p:nvPicPr>
          <p:cNvPr id="5" name="Picture 2">
            <a:extLst>
              <a:ext uri="{FF2B5EF4-FFF2-40B4-BE49-F238E27FC236}">
                <a16:creationId xmlns:a16="http://schemas.microsoft.com/office/drawing/2014/main" id="{C26F9861-0E82-D5F9-E4DC-D9B72C0ADDDD}"/>
              </a:ext>
            </a:extLst>
          </p:cNvPr>
          <p:cNvPicPr>
            <a:picLocks noChangeAspect="1"/>
          </p:cNvPicPr>
          <p:nvPr/>
        </p:nvPicPr>
        <p:blipFill>
          <a:blip r:embed="rId3">
            <a:lum/>
            <a:alphaModFix/>
          </a:blip>
          <a:srcRect/>
          <a:stretch>
            <a:fillRect/>
          </a:stretch>
        </p:blipFill>
        <p:spPr>
          <a:xfrm>
            <a:off x="5574600" y="1757519"/>
            <a:ext cx="3267000" cy="360216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Reading an Organisation’s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FC5F6-8FE7-2DF5-83AA-AE5F663FA476}"/>
              </a:ext>
            </a:extLst>
          </p:cNvPr>
          <p:cNvSpPr txBox="1">
            <a:spLocks noGrp="1"/>
          </p:cNvSpPr>
          <p:nvPr>
            <p:ph type="title" idx="4294967295"/>
          </p:nvPr>
        </p:nvSpPr>
        <p:spPr>
          <a:xfrm>
            <a:off x="2613960" y="274680"/>
            <a:ext cx="6072479" cy="1142640"/>
          </a:xfrm>
        </p:spPr>
        <p:txBody>
          <a:bodyPr/>
          <a:lstStyle/>
          <a:p>
            <a:pPr lvl="0"/>
            <a:r>
              <a:rPr lang="en-US" sz="2800" b="1"/>
              <a:t>Reading an Organisation’s culture</a:t>
            </a:r>
          </a:p>
        </p:txBody>
      </p:sp>
      <p:sp>
        <p:nvSpPr>
          <p:cNvPr id="3" name="Title 1">
            <a:extLst>
              <a:ext uri="{FF2B5EF4-FFF2-40B4-BE49-F238E27FC236}">
                <a16:creationId xmlns:a16="http://schemas.microsoft.com/office/drawing/2014/main" id="{BF98C85A-0916-F076-878E-DE51E5771D43}"/>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pPr>
            <a:r>
              <a:rPr lang="en-GB" sz="3300" b="0" i="0" u="none" strike="noStrike" kern="1200" spc="0">
                <a:ln>
                  <a:noFill/>
                </a:ln>
                <a:solidFill>
                  <a:srgbClr val="000000"/>
                </a:solidFill>
                <a:latin typeface="Arial" pitchFamily="34"/>
                <a:ea typeface="Microsoft YaHei" pitchFamily="2"/>
                <a:cs typeface="Arial" pitchFamily="34"/>
              </a:rPr>
              <a:t>Activity</a:t>
            </a:r>
          </a:p>
        </p:txBody>
      </p:sp>
      <p:pic>
        <p:nvPicPr>
          <p:cNvPr id="4" name="Picture 5">
            <a:extLst>
              <a:ext uri="{FF2B5EF4-FFF2-40B4-BE49-F238E27FC236}">
                <a16:creationId xmlns:a16="http://schemas.microsoft.com/office/drawing/2014/main" id="{8BF3EE7B-3496-FDB6-88F1-29C2FBC3742D}"/>
              </a:ext>
            </a:extLst>
          </p:cNvPr>
          <p:cNvPicPr>
            <a:picLocks noChangeAspect="1"/>
          </p:cNvPicPr>
          <p:nvPr/>
        </p:nvPicPr>
        <p:blipFill>
          <a:blip r:embed="rId3">
            <a:lum/>
            <a:alphaModFix/>
          </a:blip>
          <a:srcRect t="2418"/>
          <a:stretch>
            <a:fillRect/>
          </a:stretch>
        </p:blipFill>
        <p:spPr>
          <a:xfrm>
            <a:off x="4271040" y="1221480"/>
            <a:ext cx="4704120" cy="4360680"/>
          </a:xfrm>
          <a:prstGeom prst="rect">
            <a:avLst/>
          </a:prstGeom>
          <a:noFill/>
          <a:ln>
            <a:noFill/>
          </a:ln>
        </p:spPr>
      </p:pic>
      <p:sp>
        <p:nvSpPr>
          <p:cNvPr id="5" name="TextBox 6">
            <a:extLst>
              <a:ext uri="{FF2B5EF4-FFF2-40B4-BE49-F238E27FC236}">
                <a16:creationId xmlns:a16="http://schemas.microsoft.com/office/drawing/2014/main" id="{1ABA6841-0518-0F04-45A4-5A1B2B52C7DD}"/>
              </a:ext>
            </a:extLst>
          </p:cNvPr>
          <p:cNvSpPr/>
          <p:nvPr/>
        </p:nvSpPr>
        <p:spPr>
          <a:xfrm>
            <a:off x="1666439" y="2940479"/>
            <a:ext cx="2496240" cy="50148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l" rtl="0" hangingPunct="1">
              <a:lnSpc>
                <a:spcPct val="100000"/>
              </a:lnSpc>
              <a:spcBef>
                <a:spcPts val="0"/>
              </a:spcBef>
              <a:spcAft>
                <a:spcPts val="0"/>
              </a:spcAft>
              <a:buNone/>
              <a:tabLst/>
            </a:pPr>
            <a:r>
              <a:rPr lang="en-GB" sz="1350" b="0" i="0" u="none" strike="noStrike" kern="1200" spc="0">
                <a:ln>
                  <a:noFill/>
                </a:ln>
                <a:solidFill>
                  <a:srgbClr val="000000"/>
                </a:solidFill>
                <a:latin typeface="Myriad Pro" pitchFamily="18"/>
                <a:ea typeface="Microsoft YaHei" pitchFamily="2"/>
                <a:cs typeface="Arial" pitchFamily="2"/>
              </a:rPr>
              <a:t>Source: Robbins and Coulter (2021, p. 107)</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How employees learn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06D3C-B1B7-299D-4ACD-57D8D069B4EB}"/>
              </a:ext>
            </a:extLst>
          </p:cNvPr>
          <p:cNvSpPr txBox="1">
            <a:spLocks noGrp="1"/>
          </p:cNvSpPr>
          <p:nvPr>
            <p:ph type="title" idx="4294967295"/>
          </p:nvPr>
        </p:nvSpPr>
        <p:spPr>
          <a:xfrm>
            <a:off x="457200" y="198360"/>
            <a:ext cx="8229240" cy="1142640"/>
          </a:xfrm>
        </p:spPr>
        <p:txBody>
          <a:bodyPr/>
          <a:lstStyle/>
          <a:p>
            <a:pPr lvl="0"/>
            <a:r>
              <a:rPr lang="en-US" b="1"/>
              <a:t>How employees learn culture</a:t>
            </a:r>
          </a:p>
        </p:txBody>
      </p:sp>
      <p:sp>
        <p:nvSpPr>
          <p:cNvPr id="3" name="Content Placeholder 2">
            <a:extLst>
              <a:ext uri="{FF2B5EF4-FFF2-40B4-BE49-F238E27FC236}">
                <a16:creationId xmlns:a16="http://schemas.microsoft.com/office/drawing/2014/main" id="{D20572F2-DF7B-816A-7918-BDBA96186AEE}"/>
              </a:ext>
            </a:extLst>
          </p:cNvPr>
          <p:cNvSpPr txBox="1">
            <a:spLocks noGrp="1"/>
          </p:cNvSpPr>
          <p:nvPr>
            <p:ph type="body" idx="4294967295"/>
          </p:nvPr>
        </p:nvSpPr>
        <p:spPr>
          <a:xfrm>
            <a:off x="149771" y="1079938"/>
            <a:ext cx="8773511" cy="5301782"/>
          </a:xfrm>
        </p:spPr>
        <p:txBody>
          <a:bodyPr/>
          <a:lstStyle/>
          <a:p>
            <a:pPr lvl="0">
              <a:spcBef>
                <a:spcPts val="479"/>
              </a:spcBef>
              <a:spcAft>
                <a:spcPts val="0"/>
              </a:spcAft>
              <a:buFont typeface="Arial" pitchFamily="32"/>
              <a:buChar char="•"/>
            </a:pPr>
            <a:r>
              <a:rPr lang="en-US" b="1" dirty="0"/>
              <a:t>Stories</a:t>
            </a:r>
            <a:r>
              <a:rPr lang="en-US" dirty="0"/>
              <a:t>: contain a narrative of significant events of people, including such things as the </a:t>
            </a:r>
            <a:r>
              <a:rPr lang="en-US" dirty="0" err="1"/>
              <a:t>organisation’s</a:t>
            </a:r>
            <a:r>
              <a:rPr lang="en-US" dirty="0"/>
              <a:t> founders, rule breaking, reactions to past mistakes, etc.</a:t>
            </a:r>
          </a:p>
          <a:p>
            <a:pPr lvl="0">
              <a:spcBef>
                <a:spcPts val="479"/>
              </a:spcBef>
              <a:spcAft>
                <a:spcPts val="0"/>
              </a:spcAft>
              <a:buNone/>
            </a:pPr>
            <a:endParaRPr lang="en-US" dirty="0"/>
          </a:p>
          <a:p>
            <a:pPr lvl="0">
              <a:spcBef>
                <a:spcPts val="479"/>
              </a:spcBef>
              <a:spcAft>
                <a:spcPts val="0"/>
              </a:spcAft>
              <a:buClr>
                <a:srgbClr val="242021"/>
              </a:buClr>
              <a:buFont typeface="Arial" pitchFamily="32"/>
              <a:buChar char="•"/>
            </a:pPr>
            <a:r>
              <a:rPr lang="en-US" b="1" dirty="0"/>
              <a:t>Rituals</a:t>
            </a:r>
            <a:r>
              <a:rPr lang="en-US" dirty="0"/>
              <a:t>: repetitive sequences of activities that express and reinforce key values and goals of the </a:t>
            </a:r>
            <a:r>
              <a:rPr lang="en-US" dirty="0" err="1"/>
              <a:t>organisations</a:t>
            </a:r>
            <a:r>
              <a:rPr lang="en-US" dirty="0"/>
              <a:t>.</a:t>
            </a:r>
          </a:p>
          <a:p>
            <a:pPr lvl="0">
              <a:spcBef>
                <a:spcPts val="479"/>
              </a:spcBef>
              <a:spcAft>
                <a:spcPts val="0"/>
              </a:spcAft>
              <a:buClr>
                <a:srgbClr val="242021"/>
              </a:buClr>
              <a:buNone/>
            </a:pPr>
            <a:endParaRPr lang="en-US" dirty="0"/>
          </a:p>
          <a:p>
            <a:pPr lvl="0">
              <a:spcBef>
                <a:spcPts val="479"/>
              </a:spcBef>
              <a:spcAft>
                <a:spcPts val="0"/>
              </a:spcAft>
              <a:buClr>
                <a:srgbClr val="242021"/>
              </a:buClr>
              <a:buFont typeface="Arial" pitchFamily="32"/>
              <a:buChar char="•"/>
            </a:pPr>
            <a:r>
              <a:rPr lang="en-US" b="1" dirty="0"/>
              <a:t>Material artifacts and symbols: </a:t>
            </a:r>
            <a:r>
              <a:rPr lang="en-US" dirty="0"/>
              <a:t>the layout of the facilities, size of offices, decorations, dress code, transportation, perks, etc.</a:t>
            </a:r>
          </a:p>
          <a:p>
            <a:pPr lvl="0">
              <a:spcBef>
                <a:spcPts val="479"/>
              </a:spcBef>
              <a:spcAft>
                <a:spcPts val="0"/>
              </a:spcAft>
              <a:buClr>
                <a:srgbClr val="242021"/>
              </a:buClr>
              <a:buNone/>
            </a:pPr>
            <a:endParaRPr lang="en-US" dirty="0"/>
          </a:p>
          <a:p>
            <a:pPr lvl="0">
              <a:spcBef>
                <a:spcPts val="479"/>
              </a:spcBef>
              <a:spcAft>
                <a:spcPts val="0"/>
              </a:spcAft>
              <a:buClr>
                <a:srgbClr val="242021"/>
              </a:buClr>
              <a:buFont typeface="Arial" pitchFamily="32"/>
              <a:buChar char="•"/>
            </a:pPr>
            <a:r>
              <a:rPr lang="en-US" b="1" dirty="0"/>
              <a:t>Language</a:t>
            </a:r>
            <a:r>
              <a:rPr lang="en-US" dirty="0"/>
              <a:t>: acronyms (ex: UWTSD) and jargon unique to the </a:t>
            </a:r>
            <a:r>
              <a:rPr lang="en-US" dirty="0" err="1"/>
              <a:t>organisation</a:t>
            </a:r>
            <a:r>
              <a:rPr lang="en-US" dirty="0"/>
              <a:t>.</a:t>
            </a:r>
          </a:p>
        </p:txBody>
      </p:sp>
      <p:sp>
        <p:nvSpPr>
          <p:cNvPr id="4" name="Date Placeholder 3">
            <a:extLst>
              <a:ext uri="{FF2B5EF4-FFF2-40B4-BE49-F238E27FC236}">
                <a16:creationId xmlns:a16="http://schemas.microsoft.com/office/drawing/2014/main" id="{DB93DC5E-15AC-6B8B-CD69-E1421EB57ED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AC84A3F-B83C-44D7-A667-430D39059C40}"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FEA2743E-0814-6C43-AE23-5FE750B8742C}"/>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5C5A2FCD-4C7E-410D-9F74-81EBAD89069E}" type="slidenum">
              <a:rPr/>
              <a:t>16</a:t>
            </a:fld>
            <a:endParaRPr lang="en-GB" sz="1200">
              <a:solidFill>
                <a:srgbClr val="000000"/>
              </a:solidFill>
              <a:latin typeface="Myriad Pro" pitchFamily="18"/>
              <a:cs typeface="Tahoma" pitchFamily="2"/>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How did you learn a cultural va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57E82-BAA9-5D68-91A1-B430879D8988}"/>
              </a:ext>
            </a:extLst>
          </p:cNvPr>
          <p:cNvSpPr txBox="1">
            <a:spLocks noGrp="1"/>
          </p:cNvSpPr>
          <p:nvPr>
            <p:ph type="title" idx="4294967295"/>
          </p:nvPr>
        </p:nvSpPr>
        <p:spPr>
          <a:xfrm>
            <a:off x="2613960" y="274680"/>
            <a:ext cx="6072479" cy="1142640"/>
          </a:xfrm>
        </p:spPr>
        <p:txBody>
          <a:bodyPr/>
          <a:lstStyle/>
          <a:p>
            <a:pPr lvl="0"/>
            <a:r>
              <a:rPr lang="en-US" b="1"/>
              <a:t>How did you learn a cultural value?</a:t>
            </a:r>
          </a:p>
        </p:txBody>
      </p:sp>
      <p:sp>
        <p:nvSpPr>
          <p:cNvPr id="3" name="Title 1">
            <a:extLst>
              <a:ext uri="{FF2B5EF4-FFF2-40B4-BE49-F238E27FC236}">
                <a16:creationId xmlns:a16="http://schemas.microsoft.com/office/drawing/2014/main" id="{4B3CE533-546B-18D2-E96F-B765A1E38C2F}"/>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4" name="Content Placeholder 2">
            <a:extLst>
              <a:ext uri="{FF2B5EF4-FFF2-40B4-BE49-F238E27FC236}">
                <a16:creationId xmlns:a16="http://schemas.microsoft.com/office/drawing/2014/main" id="{451E452F-5974-02D1-5400-6F7C799A0069}"/>
              </a:ext>
            </a:extLst>
          </p:cNvPr>
          <p:cNvSpPr txBox="1">
            <a:spLocks noGrp="1"/>
          </p:cNvSpPr>
          <p:nvPr>
            <p:ph type="body" idx="4294967295"/>
          </p:nvPr>
        </p:nvSpPr>
        <p:spPr>
          <a:xfrm>
            <a:off x="457200" y="1600200"/>
            <a:ext cx="4676400" cy="3916800"/>
          </a:xfrm>
        </p:spPr>
        <p:txBody>
          <a:bodyPr/>
          <a:lstStyle/>
          <a:p>
            <a:pPr lvl="0">
              <a:spcBef>
                <a:spcPts val="479"/>
              </a:spcBef>
              <a:spcAft>
                <a:spcPts val="0"/>
              </a:spcAft>
              <a:buNone/>
            </a:pPr>
            <a:r>
              <a:rPr lang="en-US" dirty="0"/>
              <a:t>Individual. 20 minutes.</a:t>
            </a:r>
          </a:p>
          <a:p>
            <a:pPr lvl="0">
              <a:spcBef>
                <a:spcPts val="479"/>
              </a:spcBef>
              <a:spcAft>
                <a:spcPts val="0"/>
              </a:spcAft>
              <a:buNone/>
            </a:pPr>
            <a:r>
              <a:rPr lang="en-US" dirty="0"/>
              <a:t>Reflect on your experience to examine how you learned a cultural value (based on four elements above) in an </a:t>
            </a:r>
            <a:r>
              <a:rPr lang="en-US" dirty="0" err="1"/>
              <a:t>organisation</a:t>
            </a:r>
            <a:r>
              <a:rPr lang="en-US" dirty="0"/>
              <a:t> (e.g., a university, a community, a company, etc.)</a:t>
            </a:r>
          </a:p>
          <a:p>
            <a:pPr lvl="0">
              <a:spcBef>
                <a:spcPts val="479"/>
              </a:spcBef>
              <a:spcAft>
                <a:spcPts val="0"/>
              </a:spcAft>
              <a:buNone/>
            </a:pPr>
            <a:endParaRPr lang="en-US" dirty="0"/>
          </a:p>
          <a:p>
            <a:pPr lvl="0">
              <a:spcBef>
                <a:spcPts val="479"/>
              </a:spcBef>
              <a:spcAft>
                <a:spcPts val="0"/>
              </a:spcAft>
              <a:buNone/>
            </a:pPr>
            <a:r>
              <a:rPr lang="en-US" dirty="0"/>
              <a:t>Prepare to provide your answer to the class.</a:t>
            </a:r>
          </a:p>
        </p:txBody>
      </p:sp>
      <p:pic>
        <p:nvPicPr>
          <p:cNvPr id="5" name="Picture 2">
            <a:extLst>
              <a:ext uri="{FF2B5EF4-FFF2-40B4-BE49-F238E27FC236}">
                <a16:creationId xmlns:a16="http://schemas.microsoft.com/office/drawing/2014/main" id="{EF64811F-9D13-2ECE-D91E-7CF9CF349822}"/>
              </a:ext>
            </a:extLst>
          </p:cNvPr>
          <p:cNvPicPr>
            <a:picLocks noChangeAspect="1"/>
          </p:cNvPicPr>
          <p:nvPr/>
        </p:nvPicPr>
        <p:blipFill>
          <a:blip r:embed="rId3">
            <a:lum/>
            <a:alphaModFix/>
          </a:blip>
          <a:srcRect/>
          <a:stretch>
            <a:fillRect/>
          </a:stretch>
        </p:blipFill>
        <p:spPr>
          <a:xfrm>
            <a:off x="5574600" y="1757519"/>
            <a:ext cx="3267000" cy="360216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EFF52286-4233-FB15-0A1B-51E8453EF46B}"/>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
        <p:nvSpPr>
          <p:cNvPr id="3" name="Title 1">
            <a:extLst>
              <a:ext uri="{FF2B5EF4-FFF2-40B4-BE49-F238E27FC236}">
                <a16:creationId xmlns:a16="http://schemas.microsoft.com/office/drawing/2014/main" id="{795CD476-A842-7FE1-1785-825B93D500E0}"/>
              </a:ext>
            </a:extLst>
          </p:cNvPr>
          <p:cNvSpPr txBox="1">
            <a:spLocks noGrp="1"/>
          </p:cNvSpPr>
          <p:nvPr>
            <p:ph type="title" idx="4294967295"/>
          </p:nvPr>
        </p:nvSpPr>
        <p:spPr/>
        <p:txBody>
          <a:bodyPr/>
          <a:lstStyle/>
          <a:p>
            <a:pPr lvl="0"/>
            <a:r>
              <a:rPr lang="en-US" b="1"/>
              <a:t>Key terms</a:t>
            </a:r>
          </a:p>
        </p:txBody>
      </p:sp>
      <p:sp>
        <p:nvSpPr>
          <p:cNvPr id="4" name="Content Placeholder 2">
            <a:extLst>
              <a:ext uri="{FF2B5EF4-FFF2-40B4-BE49-F238E27FC236}">
                <a16:creationId xmlns:a16="http://schemas.microsoft.com/office/drawing/2014/main" id="{0E08ED87-1BDD-BE7B-E2AD-38555C9A34D0}"/>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sz="1800"/>
              <a:t>Power culture</a:t>
            </a:r>
          </a:p>
          <a:p>
            <a:pPr lvl="0">
              <a:spcBef>
                <a:spcPts val="479"/>
              </a:spcBef>
              <a:spcAft>
                <a:spcPts val="0"/>
              </a:spcAft>
              <a:buFont typeface="Arial" pitchFamily="32"/>
              <a:buChar char="•"/>
            </a:pPr>
            <a:r>
              <a:rPr lang="en-US" sz="1800"/>
              <a:t>Role culture</a:t>
            </a:r>
          </a:p>
          <a:p>
            <a:pPr lvl="0">
              <a:spcBef>
                <a:spcPts val="479"/>
              </a:spcBef>
              <a:spcAft>
                <a:spcPts val="0"/>
              </a:spcAft>
              <a:buFont typeface="Arial" pitchFamily="32"/>
              <a:buChar char="•"/>
            </a:pPr>
            <a:r>
              <a:rPr lang="en-US" sz="1800"/>
              <a:t>Task culture</a:t>
            </a:r>
          </a:p>
          <a:p>
            <a:pPr lvl="0">
              <a:spcBef>
                <a:spcPts val="479"/>
              </a:spcBef>
              <a:spcAft>
                <a:spcPts val="0"/>
              </a:spcAft>
              <a:buFont typeface="Arial" pitchFamily="32"/>
              <a:buChar char="•"/>
            </a:pPr>
            <a:r>
              <a:rPr lang="en-US" sz="1800"/>
              <a:t>Person culture</a:t>
            </a:r>
          </a:p>
          <a:p>
            <a:pPr lvl="0">
              <a:spcBef>
                <a:spcPts val="479"/>
              </a:spcBef>
              <a:spcAft>
                <a:spcPts val="0"/>
              </a:spcAft>
              <a:buFont typeface="Arial" pitchFamily="32"/>
              <a:buChar char="•"/>
            </a:pPr>
            <a:r>
              <a:rPr lang="en-US" sz="1800"/>
              <a:t>Tough-guy, macho culture</a:t>
            </a:r>
          </a:p>
          <a:p>
            <a:pPr lvl="0">
              <a:spcBef>
                <a:spcPts val="479"/>
              </a:spcBef>
              <a:spcAft>
                <a:spcPts val="0"/>
              </a:spcAft>
              <a:buFont typeface="Arial" pitchFamily="32"/>
              <a:buChar char="•"/>
            </a:pPr>
            <a:r>
              <a:rPr lang="en-US" sz="1800"/>
              <a:t>Work-hard/play-hard culture</a:t>
            </a:r>
          </a:p>
          <a:p>
            <a:pPr lvl="0">
              <a:spcBef>
                <a:spcPts val="479"/>
              </a:spcBef>
              <a:spcAft>
                <a:spcPts val="0"/>
              </a:spcAft>
              <a:buNone/>
            </a:pPr>
            <a:endParaRPr lang="en-US" sz="1800"/>
          </a:p>
        </p:txBody>
      </p:sp>
      <p:sp>
        <p:nvSpPr>
          <p:cNvPr id="5" name="Date Placeholder 3">
            <a:extLst>
              <a:ext uri="{FF2B5EF4-FFF2-40B4-BE49-F238E27FC236}">
                <a16:creationId xmlns:a16="http://schemas.microsoft.com/office/drawing/2014/main" id="{8E438C33-DDC8-3D3B-D3E2-8D449392CB30}"/>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862ECBE1-9858-468B-B83D-C28F4ABE7884}"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53F61BC1-F7E7-F64A-BA2A-F57B0D4F072C}"/>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13372DE4-6A0F-4EB3-89C2-0412EF6EFB41}" type="slidenum">
              <a:rPr/>
              <a:t>18</a:t>
            </a:fld>
            <a:endParaRPr lang="en-GB" sz="1350">
              <a:solidFill>
                <a:srgbClr val="000000"/>
              </a:solidFill>
              <a:latin typeface="Myriad Pro" pitchFamily="18"/>
              <a:cs typeface="Tahoma" pitchFamily="2"/>
            </a:endParaRPr>
          </a:p>
        </p:txBody>
      </p:sp>
      <p:sp>
        <p:nvSpPr>
          <p:cNvPr id="7" name="Content Placeholder 2">
            <a:extLst>
              <a:ext uri="{FF2B5EF4-FFF2-40B4-BE49-F238E27FC236}">
                <a16:creationId xmlns:a16="http://schemas.microsoft.com/office/drawing/2014/main" id="{B2C6A887-3EB8-F722-B8A6-E9E568027D14}"/>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Bet-your-company culture</a:t>
            </a:r>
          </a:p>
          <a:p>
            <a:pPr marL="0" marR="0" lvl="0" indent="0" algn="l" rtl="0" hangingPunct="1">
              <a:lnSpc>
                <a:spcPct val="100000"/>
              </a:lnSpc>
              <a:spcBef>
                <a:spcPts val="638"/>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Process culture</a:t>
            </a:r>
          </a:p>
          <a:p>
            <a:pPr marL="0" marR="0" lvl="0" indent="0" algn="l" rtl="0" hangingPunct="1">
              <a:lnSpc>
                <a:spcPct val="100000"/>
              </a:lnSpc>
              <a:spcBef>
                <a:spcPts val="638"/>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Stories</a:t>
            </a:r>
          </a:p>
          <a:p>
            <a:pPr marL="0" marR="0" lvl="0" indent="0" algn="l" rtl="0" hangingPunct="1">
              <a:lnSpc>
                <a:spcPct val="100000"/>
              </a:lnSpc>
              <a:spcBef>
                <a:spcPts val="638"/>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Rituals</a:t>
            </a:r>
          </a:p>
          <a:p>
            <a:pPr marL="0" marR="0" lvl="0" indent="0" algn="l" rtl="0" hangingPunct="1">
              <a:lnSpc>
                <a:spcPct val="100000"/>
              </a:lnSpc>
              <a:spcBef>
                <a:spcPts val="638"/>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Material artifacts and symbols</a:t>
            </a:r>
          </a:p>
          <a:p>
            <a:pPr marL="0" marR="0" lvl="0" indent="0" algn="l" rtl="0" hangingPunct="1">
              <a:lnSpc>
                <a:spcPct val="100000"/>
              </a:lnSpc>
              <a:spcBef>
                <a:spcPts val="638"/>
              </a:spcBef>
              <a:spcAft>
                <a:spcPts val="0"/>
              </a:spcAft>
              <a:buSzPct val="45000"/>
              <a:buFont typeface="Arial" pitchFamily="32"/>
              <a:buChar char="•"/>
              <a:tabLst/>
            </a:pPr>
            <a:r>
              <a:rPr lang="en-GB" sz="1800" b="0" i="0" u="none" strike="noStrike" kern="1200" spc="0">
                <a:ln>
                  <a:noFill/>
                </a:ln>
                <a:solidFill>
                  <a:srgbClr val="000000"/>
                </a:solidFill>
                <a:latin typeface="Myriad Pro" pitchFamily="18"/>
                <a:ea typeface="Microsoft YaHei" pitchFamily="2"/>
                <a:cs typeface="Arial" pitchFamily="2"/>
              </a:rPr>
              <a:t>Languages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4DF8E-8E31-DBB9-3BB5-0E345FB75981}"/>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5E077F3B-EC8A-780D-222E-20E63B2AC523}"/>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E41F49C3-AEE8-329B-F3CA-0FBA0D8AC25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3AE3C4D-D9D2-4BF8-8173-CA4816CDE2B6}"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5966EAF-2B13-E08B-21B7-CA81E9C68CD2}"/>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A0CD87FC-690B-494A-BE1F-A30C50663EDD}" type="slidenum">
              <a:rPr/>
              <a:t>19</a:t>
            </a:fld>
            <a:endParaRPr lang="en-GB" sz="1200">
              <a:solidFill>
                <a:srgbClr val="000000"/>
              </a:solidFill>
              <a:latin typeface="Myriad Pro" pitchFamily="18"/>
              <a:cs typeface="Tahoma" pitchFamily="2"/>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page15">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7F15F32E-7227-3282-732B-7979CBC2BB15}"/>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08785427-2251-C755-5CE6-71A1AB3F1B7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08B0B40-FCA0-471F-BD9D-76837E4D973F}" type="datetime1">
              <a:rPr lang="en-GB" sz="1350">
                <a:solidFill>
                  <a:srgbClr val="000000"/>
                </a:solidFill>
                <a:latin typeface="Myriad Pro" pitchFamily="18"/>
                <a:cs typeface="Tahoma" pitchFamily="2"/>
              </a:rPr>
              <a:pPr lvl="0"/>
              <a:t>11/06/2025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D7C61C70-16D9-4541-78DA-197E33BBF2BA}"/>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486805DC-99F2-4CA3-90D0-226B68CC4D0C}" type="slidenum">
              <a:rPr/>
              <a:t>20</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510BA7A7-0A66-B0C5-6AF0-5491799F5354}"/>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1918</Words>
  <Application>Microsoft Office PowerPoint</Application>
  <PresentationFormat>On-screen Show (4:3)</PresentationFormat>
  <Paragraphs>219</Paragraphs>
  <Slides>20</Slides>
  <Notes>14</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20</vt:i4>
      </vt:variant>
    </vt:vector>
  </HeadingPairs>
  <TitlesOfParts>
    <vt:vector size="32" baseType="lpstr">
      <vt:lpstr>Myriad Pro</vt:lpstr>
      <vt:lpstr>robotoregular</vt:lpstr>
      <vt:lpstr>StarSymbol</vt:lpstr>
      <vt:lpstr>YouTube Sans</vt:lpstr>
      <vt:lpstr>Aharoni</vt:lpstr>
      <vt:lpstr>Arial</vt:lpstr>
      <vt:lpstr>Calibri</vt:lpstr>
      <vt:lpstr>Roboto</vt:lpstr>
      <vt:lpstr>Times New Roman</vt:lpstr>
      <vt:lpstr>Verdana</vt:lpstr>
      <vt:lpstr>Default</vt:lpstr>
      <vt:lpstr>Default 1</vt:lpstr>
      <vt:lpstr>LCBB4009</vt:lpstr>
      <vt:lpstr>What we did the last time</vt:lpstr>
      <vt:lpstr>Lesson Aims</vt:lpstr>
      <vt:lpstr>Important organizational culture types</vt:lpstr>
      <vt:lpstr>Important organizational culture types</vt:lpstr>
      <vt:lpstr>PowerPoint Presentation</vt:lpstr>
      <vt:lpstr>PowerPoint Presentation</vt:lpstr>
      <vt:lpstr>PowerPoint Presentation</vt:lpstr>
      <vt:lpstr>Important organizational culture types</vt:lpstr>
      <vt:lpstr>PowerPoint Presentation</vt:lpstr>
      <vt:lpstr>PowerPoint Presentation</vt:lpstr>
      <vt:lpstr>PowerPoint Presentation</vt:lpstr>
      <vt:lpstr>Culture of Netflix</vt:lpstr>
      <vt:lpstr>Identify an organisational culture type</vt:lpstr>
      <vt:lpstr>Reading an Organisation’s culture</vt:lpstr>
      <vt:lpstr>How employees learn culture</vt:lpstr>
      <vt:lpstr>How did you learn a cultural value?</vt:lpstr>
      <vt:lpstr>Key terms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Fatima Hashmi</cp:lastModifiedBy>
  <cp:revision>8</cp:revision>
  <dcterms:modified xsi:type="dcterms:W3CDTF">2025-06-12T07:35:41Z</dcterms:modified>
</cp:coreProperties>
</file>