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543502-A4D2-362C-BB48-D4275E313D05}" v="44" dt="2023-04-24T20:54:13.883"/>
    <p1510:client id="{B20F9A0E-451C-423A-991B-3C56FE1AAD30}" v="31" dt="2023-04-13T22:06:31.588"/>
    <p1510:client id="{BE84B3F3-C3C2-66A0-89A8-F0F74DAEDE19}" v="378" dt="2023-04-24T20:48:35.840"/>
    <p1510:client id="{D33876CA-D8FE-2435-DF81-112E346CA20D}" v="2108" dt="2023-04-23T23:32:32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3668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049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572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722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390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675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65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77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34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50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32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0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yougov.co.uk/topics/society/articles-reports/2020/03/13/what-age-do-kids-get-phones-tablet-laptops-" TargetMode="External"/><Relationship Id="rId13" Type="http://schemas.openxmlformats.org/officeDocument/2006/relationships/hyperlink" Target="https://www.nspcc.org.uk/keeping-children-safe/online-safety/social-media/" TargetMode="External"/><Relationship Id="rId18" Type="http://schemas.openxmlformats.org/officeDocument/2006/relationships/hyperlink" Target="https://onlinelibrary.wiley.com/doi/full/10.1111/j.1099-0860.2008.00180.x?casa_token=4DYaJSs-nDIAAAAA%3A4NKhndmq47zYJa73cPL9qti5Yj6cDqPZyKjp1kO2tScQkX3wD76R4pJA1JlLe5QPbpvV6rQsR4O8HA" TargetMode="External"/><Relationship Id="rId3" Type="http://schemas.openxmlformats.org/officeDocument/2006/relationships/hyperlink" Target="https://eric.ed.gov/?id=ED554557" TargetMode="External"/><Relationship Id="rId7" Type="http://schemas.openxmlformats.org/officeDocument/2006/relationships/hyperlink" Target="https://doi.org/10.1089/cyber.2020.29194.gri" TargetMode="External"/><Relationship Id="rId12" Type="http://schemas.openxmlformats.org/officeDocument/2006/relationships/hyperlink" Target="http://dln.jaipuria.ac.in:8080/jspui/bitstream/123456789/1891/1/MGI-Future-of-Work-Briefing-note-May-2017.pdf" TargetMode="External"/><Relationship Id="rId17" Type="http://schemas.openxmlformats.org/officeDocument/2006/relationships/hyperlink" Target="https://languages.oup.com/google-dictionary-en/" TargetMode="External"/><Relationship Id="rId2" Type="http://schemas.openxmlformats.org/officeDocument/2006/relationships/hyperlink" Target="https://cdn.literacytrust.org.uk/media/documents/2016_06_16_free_research_-_digital_technology_early_literacy_review_2016_oWCanmt.pdf" TargetMode="External"/><Relationship Id="rId16" Type="http://schemas.openxmlformats.org/officeDocument/2006/relationships/hyperlink" Target="https://www.ofcom.org.uk/__data/assets/pdf_file/0024/234609/childrens-media-use-and-attitudes-report-2022.pdf" TargetMode="External"/><Relationship Id="rId20" Type="http://schemas.openxmlformats.org/officeDocument/2006/relationships/hyperlink" Target="https://www.unicef.org/end-violence/how-to-stop-cyberbullyi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xplore-education-statistics.service.gov.uk/find-statistics/special-educational-needs-in-england" TargetMode="External"/><Relationship Id="rId11" Type="http://schemas.openxmlformats.org/officeDocument/2006/relationships/hyperlink" Target="https://go.gale.com/ps/i.do?id=GALE%7CA143721674&amp;sid=googleScholar&amp;v=2.1&amp;it=r&amp;linkaccess=abs&amp;issn=00921815&amp;p=AONE&amp;sw=w&amp;userGroupName=anon%7E68334d91" TargetMode="External"/><Relationship Id="rId5" Type="http://schemas.openxmlformats.org/officeDocument/2006/relationships/hyperlink" Target="https://www.educationalappstore.com/best-apps/5-best-apps-for-special-educational-needs" TargetMode="External"/><Relationship Id="rId15" Type="http://schemas.openxmlformats.org/officeDocument/2006/relationships/hyperlink" Target="https://www.ons.gov.uk/businessindustryandtrade/itandinternetindustry/bulletins/internetusers/2020" TargetMode="External"/><Relationship Id="rId10" Type="http://schemas.openxmlformats.org/officeDocument/2006/relationships/hyperlink" Target="https://go.gale.com/ps/advancedSearch.do?method=doSearch&amp;searchType=AdvancedSearchForm&amp;userGroupName=anon%7E68334d91&amp;inputFieldNames%5b0%5d=AU&amp;prodId=AONE&amp;inputFieldValues%5b0%5d=%22Anthony+Olinzock%22" TargetMode="External"/><Relationship Id="rId19" Type="http://schemas.openxmlformats.org/officeDocument/2006/relationships/hyperlink" Target="https://www.fenews.co.uk/education/new-data-uk-schools-are-leading-the-way-in-embracing-technology/#:~:text=Almost%20three%20quarters%20(64%25),teaching%20approaches%20and%20learning%20outcomes" TargetMode="External"/><Relationship Id="rId4" Type="http://schemas.openxmlformats.org/officeDocument/2006/relationships/hyperlink" Target="https://www.education.vic.gov.au/school/teachers/teachingresources/digital/Pages/teach.aspx#:~:text=Digital%20technologies%20are%20electronic%20tools,of%20learning%20that%20uses%20technology.(Accessed" TargetMode="External"/><Relationship Id="rId9" Type="http://schemas.openxmlformats.org/officeDocument/2006/relationships/hyperlink" Target="https://go.gale.com/ps/advancedSearch.do?method=doSearch&amp;searchType=AdvancedSearchForm&amp;userGroupName=anon%7E68334d91&amp;inputFieldNames%5b0%5d=AU&amp;prodId=AONE&amp;inputFieldValues%5b0%5d=%22Mabel+C.P.O.+Okojie%22" TargetMode="External"/><Relationship Id="rId14" Type="http://schemas.openxmlformats.org/officeDocument/2006/relationships/hyperlink" Target="https://journals.sagepub.com/doi/10.1177/146879841561977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 Drawn Floating Icons">
            <a:extLst>
              <a:ext uri="{FF2B5EF4-FFF2-40B4-BE49-F238E27FC236}">
                <a16:creationId xmlns:a16="http://schemas.microsoft.com/office/drawing/2014/main" id="{D1F61785-5E57-B425-AB2C-78DFDF2C0EA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  <a:cs typeface="Calibri Light"/>
              </a:rPr>
              <a:t>Children young people and the media</a:t>
            </a:r>
            <a:endParaRPr lang="en-GB" sz="48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Implications of digital and social media on children.</a:t>
            </a:r>
            <a:endParaRPr lang="en-GB" sz="2000">
              <a:solidFill>
                <a:schemeClr val="bg1"/>
              </a:solidFill>
              <a:cs typeface="Calibri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23EEE1-C067-965C-25ED-616C92C7C270}"/>
              </a:ext>
            </a:extLst>
          </p:cNvPr>
          <p:cNvSpPr txBox="1"/>
          <p:nvPr/>
        </p:nvSpPr>
        <p:spPr>
          <a:xfrm>
            <a:off x="726229" y="657046"/>
            <a:ext cx="10506456" cy="11570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latin typeface="+mj-lt"/>
                <a:ea typeface="+mj-ea"/>
                <a:cs typeface="+mj-cs"/>
              </a:rPr>
              <a:t>What is digital technology?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b="1">
              <a:latin typeface="+mj-lt"/>
              <a:ea typeface="+mj-ea"/>
              <a:cs typeface="+mj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180272-29B6-BD7D-ADB8-4996781B3878}"/>
              </a:ext>
            </a:extLst>
          </p:cNvPr>
          <p:cNvSpPr txBox="1"/>
          <p:nvPr/>
        </p:nvSpPr>
        <p:spPr>
          <a:xfrm>
            <a:off x="218544" y="2237743"/>
            <a:ext cx="1111320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694944">
              <a:spcAft>
                <a:spcPts val="600"/>
              </a:spcAft>
            </a:pPr>
            <a:r>
              <a:rPr lang="en-GB" sz="2800" kern="1200" dirty="0">
                <a:latin typeface="Calibri"/>
                <a:ea typeface="+mn-ea"/>
                <a:cs typeface="Calibri"/>
              </a:rPr>
              <a:t>Digital technology is electronic tool used through the use of devised like mobile phones, online gaming and social media in order to gain and store processed data.</a:t>
            </a:r>
            <a:endParaRPr lang="en-GB" sz="4000"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85A801-0279-C79B-5DAD-9A7BF55929F3}"/>
              </a:ext>
            </a:extLst>
          </p:cNvPr>
          <p:cNvSpPr txBox="1"/>
          <p:nvPr/>
        </p:nvSpPr>
        <p:spPr>
          <a:xfrm>
            <a:off x="496121" y="6587354"/>
            <a:ext cx="2980026" cy="6801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520" kern="1200">
                <a:solidFill>
                  <a:schemeClr val="tx1"/>
                </a:solidFill>
                <a:latin typeface="Calibri"/>
                <a:ea typeface="+mn-ea"/>
                <a:cs typeface="Calibri"/>
              </a:rPr>
              <a:t>(Department Of Education ,2019).</a:t>
            </a:r>
          </a:p>
          <a:p>
            <a:pPr algn="l">
              <a:spcAft>
                <a:spcPts val="600"/>
              </a:spcAft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8E5F64-C3AA-8157-89BD-F8144C53469B}"/>
              </a:ext>
            </a:extLst>
          </p:cNvPr>
          <p:cNvSpPr txBox="1"/>
          <p:nvPr/>
        </p:nvSpPr>
        <p:spPr>
          <a:xfrm>
            <a:off x="330334" y="4443911"/>
            <a:ext cx="660303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</a:rPr>
              <a:t> 99% of children in 2021 used the internet and of those 72% of those did so on a phone or tablet.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8D4E52-F84E-A716-F96F-F974720CFE83}"/>
              </a:ext>
            </a:extLst>
          </p:cNvPr>
          <p:cNvSpPr txBox="1"/>
          <p:nvPr/>
        </p:nvSpPr>
        <p:spPr>
          <a:xfrm>
            <a:off x="7197608" y="6514733"/>
            <a:ext cx="158612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ea typeface="Calibri"/>
                <a:cs typeface="Calibri"/>
              </a:rPr>
              <a:t> (Ofcom 2022). 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992E5-6533-2C41-0E11-1450806B721E}"/>
              </a:ext>
            </a:extLst>
          </p:cNvPr>
          <p:cNvSpPr txBox="1"/>
          <p:nvPr/>
        </p:nvSpPr>
        <p:spPr>
          <a:xfrm>
            <a:off x="3946875" y="6586619"/>
            <a:ext cx="317677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ea typeface="Calibri"/>
                <a:cs typeface="Calibri"/>
              </a:rPr>
              <a:t>Office of national statistics (2020)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159B7A-5D1B-D4AD-5D35-E7D8F34DE067}"/>
              </a:ext>
            </a:extLst>
          </p:cNvPr>
          <p:cNvSpPr txBox="1"/>
          <p:nvPr/>
        </p:nvSpPr>
        <p:spPr>
          <a:xfrm>
            <a:off x="472417" y="3624574"/>
            <a:ext cx="65819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Technology is used daily with evidence suggesting 92% of adults use the internet 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D2419C-12E4-B44A-4974-E7A02A3CD429}"/>
              </a:ext>
            </a:extLst>
          </p:cNvPr>
          <p:cNvSpPr txBox="1"/>
          <p:nvPr/>
        </p:nvSpPr>
        <p:spPr>
          <a:xfrm>
            <a:off x="478762" y="5389334"/>
            <a:ext cx="629907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Children as young six years old owning their own smart phone averaging 10% of children 6 or under.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D466CF-AFDE-5F2E-F87E-404A925554AF}"/>
              </a:ext>
            </a:extLst>
          </p:cNvPr>
          <p:cNvSpPr txBox="1"/>
          <p:nvPr/>
        </p:nvSpPr>
        <p:spPr>
          <a:xfrm>
            <a:off x="9545803" y="6390578"/>
            <a:ext cx="23574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 </a:t>
            </a:r>
            <a:r>
              <a:rPr lang="en-GB" dirty="0" err="1">
                <a:latin typeface="Calibri"/>
                <a:ea typeface="Calibri"/>
                <a:cs typeface="Calibri"/>
              </a:rPr>
              <a:t>lbbetson</a:t>
            </a:r>
            <a:r>
              <a:rPr lang="en-GB" dirty="0">
                <a:latin typeface="Calibri"/>
                <a:ea typeface="Calibri"/>
                <a:cs typeface="Calibri"/>
              </a:rPr>
              <a:t> (2020).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895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a solar panel">
            <a:extLst>
              <a:ext uri="{FF2B5EF4-FFF2-40B4-BE49-F238E27FC236}">
                <a16:creationId xmlns:a16="http://schemas.microsoft.com/office/drawing/2014/main" id="{FBDAE5E2-92A8-CFF8-8290-BD97D9280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7" r="-2" b="14426"/>
          <a:stretch/>
        </p:blipFill>
        <p:spPr>
          <a:xfrm>
            <a:off x="6570472" y="-57501"/>
            <a:ext cx="5693416" cy="703052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DBF348-E94D-C96C-2D5C-94D16E1F9E18}"/>
              </a:ext>
            </a:extLst>
          </p:cNvPr>
          <p:cNvSpPr txBox="1"/>
          <p:nvPr/>
        </p:nvSpPr>
        <p:spPr>
          <a:xfrm>
            <a:off x="219189" y="777304"/>
            <a:ext cx="7905246" cy="63058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1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How will technology effect our children?</a:t>
            </a:r>
            <a:endParaRPr lang="en-US" sz="4000" i="1" dirty="0">
              <a:solidFill>
                <a:srgbClr val="000000"/>
              </a:solidFill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4597BD-1D9A-ECD7-658A-16B3C9C634F2}"/>
              </a:ext>
            </a:extLst>
          </p:cNvPr>
          <p:cNvSpPr txBox="1"/>
          <p:nvPr/>
        </p:nvSpPr>
        <p:spPr>
          <a:xfrm>
            <a:off x="-4655" y="1712316"/>
            <a:ext cx="639612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</a:rPr>
              <a:t>Technology is used everywhere, doctors appointment  , online food shop, school.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C447C2-CD02-A8A2-5835-BA8334B29830}"/>
              </a:ext>
            </a:extLst>
          </p:cNvPr>
          <p:cNvSpPr txBox="1"/>
          <p:nvPr/>
        </p:nvSpPr>
        <p:spPr>
          <a:xfrm>
            <a:off x="226313" y="6433881"/>
            <a:ext cx="24398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Costley (2014) </a:t>
            </a:r>
            <a:endParaRPr lang="en-US" b="1">
              <a:solidFill>
                <a:srgbClr val="00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A47B0F-AA0E-4E2E-538C-FD3C6B985C14}"/>
              </a:ext>
            </a:extLst>
          </p:cNvPr>
          <p:cNvSpPr txBox="1"/>
          <p:nvPr/>
        </p:nvSpPr>
        <p:spPr>
          <a:xfrm>
            <a:off x="113569" y="2902845"/>
            <a:ext cx="638978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b="1" dirty="0">
                <a:solidFill>
                  <a:srgbClr val="000000"/>
                </a:solidFill>
              </a:rPr>
              <a:t>Children will use technology in schools and for many will go home and use it to communicate with their friends and family.</a:t>
            </a:r>
            <a:endParaRPr lang="en-GB" sz="2200">
              <a:solidFill>
                <a:srgbClr val="00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80A959-DD2C-DE47-1815-FEB5C3C60C2E}"/>
              </a:ext>
            </a:extLst>
          </p:cNvPr>
          <p:cNvSpPr txBox="1"/>
          <p:nvPr/>
        </p:nvSpPr>
        <p:spPr>
          <a:xfrm>
            <a:off x="2102" y="4570686"/>
            <a:ext cx="626607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rgbClr val="000000"/>
                </a:solidFill>
              </a:rPr>
              <a:t>Financial strain on families.</a:t>
            </a:r>
          </a:p>
        </p:txBody>
      </p:sp>
    </p:spTree>
    <p:extLst>
      <p:ext uri="{BB962C8B-B14F-4D97-AF65-F5344CB8AC3E}">
        <p14:creationId xmlns:p14="http://schemas.microsoft.com/office/powerpoint/2010/main" val="697287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61FA92F0-1DC1-8BE0-CF93-D8FFED76F6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7" r="-2" b="14426"/>
          <a:stretch/>
        </p:blipFill>
        <p:spPr>
          <a:xfrm>
            <a:off x="6714245" y="-100633"/>
            <a:ext cx="5477755" cy="6958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38226A-C82D-9FCE-B838-57BC4677C5C9}"/>
              </a:ext>
            </a:extLst>
          </p:cNvPr>
          <p:cNvSpPr txBox="1"/>
          <p:nvPr/>
        </p:nvSpPr>
        <p:spPr>
          <a:xfrm>
            <a:off x="3319272" y="603504"/>
            <a:ext cx="66196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D5E73-721C-A613-5F79-60B19B1B1241}"/>
              </a:ext>
            </a:extLst>
          </p:cNvPr>
          <p:cNvSpPr txBox="1"/>
          <p:nvPr/>
        </p:nvSpPr>
        <p:spPr>
          <a:xfrm>
            <a:off x="72196" y="206006"/>
            <a:ext cx="773815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1" dirty="0">
                <a:solidFill>
                  <a:srgbClr val="000000"/>
                </a:solidFill>
              </a:rPr>
              <a:t>Digital and social media for young people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707873E-3EBD-0297-D4CB-2301944F4CD4}"/>
              </a:ext>
            </a:extLst>
          </p:cNvPr>
          <p:cNvSpPr txBox="1"/>
          <p:nvPr/>
        </p:nvSpPr>
        <p:spPr>
          <a:xfrm>
            <a:off x="78643" y="1207766"/>
            <a:ext cx="59463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Preparing for adult hood, college university, Jobs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27975B-B931-7ECB-5279-1151CC9273D9}"/>
              </a:ext>
            </a:extLst>
          </p:cNvPr>
          <p:cNvSpPr txBox="1"/>
          <p:nvPr/>
        </p:nvSpPr>
        <p:spPr>
          <a:xfrm>
            <a:off x="-345" y="6296452"/>
            <a:ext cx="21650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Mckinsley (2017)</a:t>
            </a:r>
            <a:endParaRPr lang="en-GB" b="1">
              <a:solidFill>
                <a:srgbClr val="00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652052-63E7-6773-263B-C2061DD988E8}"/>
              </a:ext>
            </a:extLst>
          </p:cNvPr>
          <p:cNvSpPr txBox="1"/>
          <p:nvPr/>
        </p:nvSpPr>
        <p:spPr>
          <a:xfrm>
            <a:off x="76023" y="2042825"/>
            <a:ext cx="607310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30% out of 60% of the job roles  are already automated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F796D9-914E-60EB-C3F1-16AED9A8BF0D}"/>
              </a:ext>
            </a:extLst>
          </p:cNvPr>
          <p:cNvSpPr txBox="1"/>
          <p:nvPr/>
        </p:nvSpPr>
        <p:spPr>
          <a:xfrm>
            <a:off x="102917" y="2774795"/>
            <a:ext cx="661816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The importance of technology specifically in the early years can provide a head start in the ability to progress in awareness of print, emergent writing and phonetical knowledge,</a:t>
            </a:r>
            <a:endParaRPr lang="en-US" sz="2000" b="1">
              <a:solidFill>
                <a:srgbClr val="00000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F108AD-22A8-ADCC-F4E2-BB5AC06435EE}"/>
              </a:ext>
            </a:extLst>
          </p:cNvPr>
          <p:cNvSpPr txBox="1"/>
          <p:nvPr/>
        </p:nvSpPr>
        <p:spPr>
          <a:xfrm>
            <a:off x="1726523" y="6270318"/>
            <a:ext cx="243228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err="1">
                <a:latin typeface="Calibri"/>
                <a:ea typeface="Calibri"/>
                <a:cs typeface="Calibri"/>
              </a:rPr>
              <a:t>Nuemann</a:t>
            </a:r>
            <a:r>
              <a:rPr lang="en-GB" sz="1600" b="1" dirty="0">
                <a:latin typeface="Calibri"/>
                <a:ea typeface="Calibri"/>
                <a:cs typeface="Calibri"/>
              </a:rPr>
              <a:t> and Neumann (2014)</a:t>
            </a:r>
            <a:endParaRPr lang="en-US" sz="16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661617-F3F7-D49C-15ED-590E9B226EAD}"/>
              </a:ext>
            </a:extLst>
          </p:cNvPr>
          <p:cNvSpPr txBox="1"/>
          <p:nvPr/>
        </p:nvSpPr>
        <p:spPr>
          <a:xfrm>
            <a:off x="4156605" y="6300762"/>
            <a:ext cx="26214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Calibri"/>
                <a:ea typeface="Calibri"/>
                <a:cs typeface="Calibri"/>
              </a:rPr>
              <a:t>Billington (2016) </a:t>
            </a:r>
            <a:endParaRPr lang="en-US" sz="1600" b="1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EFC056-2A3E-2B7A-1287-06E413B6C6AC}"/>
              </a:ext>
            </a:extLst>
          </p:cNvPr>
          <p:cNvSpPr txBox="1"/>
          <p:nvPr/>
        </p:nvSpPr>
        <p:spPr>
          <a:xfrm>
            <a:off x="91505" y="4356544"/>
            <a:ext cx="636064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6 in 10 early years practitioners are for the use of technology where as 23.7% don’t feel it is suitable in a early years setting </a:t>
            </a:r>
          </a:p>
        </p:txBody>
      </p:sp>
    </p:spTree>
    <p:extLst>
      <p:ext uri="{BB962C8B-B14F-4D97-AF65-F5344CB8AC3E}">
        <p14:creationId xmlns:p14="http://schemas.microsoft.com/office/powerpoint/2010/main" val="264089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E0E2A435-A37F-3176-67DB-82D95F8FF3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4" r="7813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E5BBE4-F64F-5D9B-38F3-32C53DF2CF8C}"/>
              </a:ext>
            </a:extLst>
          </p:cNvPr>
          <p:cNvSpPr txBox="1"/>
          <p:nvPr/>
        </p:nvSpPr>
        <p:spPr>
          <a:xfrm>
            <a:off x="477981" y="130325"/>
            <a:ext cx="8580982" cy="130632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Use of technology for Special educational needs (SEN)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65CDD1-6355-6562-3B41-4B6472E69015}"/>
              </a:ext>
            </a:extLst>
          </p:cNvPr>
          <p:cNvSpPr txBox="1"/>
          <p:nvPr/>
        </p:nvSpPr>
        <p:spPr>
          <a:xfrm>
            <a:off x="339471" y="2149983"/>
            <a:ext cx="475259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Communication for SEN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7E2074-A25E-9F75-D133-E8EC88A73CE3}"/>
              </a:ext>
            </a:extLst>
          </p:cNvPr>
          <p:cNvSpPr txBox="1"/>
          <p:nvPr/>
        </p:nvSpPr>
        <p:spPr>
          <a:xfrm>
            <a:off x="226313" y="3187255"/>
            <a:ext cx="514560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Apps -</a:t>
            </a:r>
            <a:r>
              <a:rPr lang="en-GB" sz="2000" b="1" dirty="0">
                <a:latin typeface="Calibri"/>
                <a:cs typeface="Calibri"/>
              </a:rPr>
              <a:t>Speech blubs, </a:t>
            </a:r>
            <a:r>
              <a:rPr lang="en-GB" sz="2000" b="1" dirty="0" err="1">
                <a:latin typeface="Calibri"/>
                <a:cs typeface="Calibri"/>
              </a:rPr>
              <a:t>Voca</a:t>
            </a:r>
            <a:r>
              <a:rPr lang="en-GB" sz="2000" b="1" dirty="0">
                <a:latin typeface="Calibri"/>
                <a:cs typeface="Calibri"/>
              </a:rPr>
              <a:t> quest  clicker dots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9FD34D-DD50-D5A9-5F87-8A10D12D9944}"/>
              </a:ext>
            </a:extLst>
          </p:cNvPr>
          <p:cNvSpPr txBox="1"/>
          <p:nvPr/>
        </p:nvSpPr>
        <p:spPr>
          <a:xfrm>
            <a:off x="377189" y="6412229"/>
            <a:ext cx="358330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Calibri"/>
              </a:rPr>
              <a:t>(Educational app store 2023).</a:t>
            </a:r>
            <a:endParaRPr lang="en-US" sz="2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83E2F9-DEAA-B40E-9331-083343DCBD70}"/>
              </a:ext>
            </a:extLst>
          </p:cNvPr>
          <p:cNvSpPr txBox="1"/>
          <p:nvPr/>
        </p:nvSpPr>
        <p:spPr>
          <a:xfrm>
            <a:off x="320611" y="4507420"/>
            <a:ext cx="49977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12.6% of children have SEN in the UK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7D23DF-36A8-1E99-5A5F-7B293BDE80F5}"/>
              </a:ext>
            </a:extLst>
          </p:cNvPr>
          <p:cNvSpPr txBox="1"/>
          <p:nvPr/>
        </p:nvSpPr>
        <p:spPr>
          <a:xfrm>
            <a:off x="3809618" y="6299073"/>
            <a:ext cx="3413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Calibri"/>
              </a:rPr>
              <a:t>Gov.uk,2023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9413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837A708F-AF48-CFE5-D847-60193AC939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5" r="7812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1A53C4-8614-59C8-2FF8-FFD9EF241E7C}"/>
              </a:ext>
            </a:extLst>
          </p:cNvPr>
          <p:cNvSpPr txBox="1"/>
          <p:nvPr/>
        </p:nvSpPr>
        <p:spPr>
          <a:xfrm>
            <a:off x="788037" y="374545"/>
            <a:ext cx="5796792" cy="82061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3200" b="1" dirty="0"/>
              <a:t>Technology during covid 19</a:t>
            </a:r>
            <a:endParaRPr lang="en-US" sz="3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9DB529-D486-A787-14F1-3E88E5140636}"/>
              </a:ext>
            </a:extLst>
          </p:cNvPr>
          <p:cNvSpPr txBox="1"/>
          <p:nvPr/>
        </p:nvSpPr>
        <p:spPr>
          <a:xfrm>
            <a:off x="145291" y="6301693"/>
            <a:ext cx="19205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 err="1">
                <a:latin typeface="Calibri"/>
                <a:ea typeface="Calibri"/>
                <a:cs typeface="Calibri"/>
              </a:rPr>
              <a:t>Riva,Etal</a:t>
            </a:r>
            <a:r>
              <a:rPr lang="en-GB" sz="2000" b="1" dirty="0">
                <a:latin typeface="Calibri"/>
                <a:ea typeface="Calibri"/>
                <a:cs typeface="Calibri"/>
              </a:rPr>
              <a:t>(2020)</a:t>
            </a:r>
            <a:endParaRPr lang="en-GB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715D0-1A56-130F-92CB-14A1F779B700}"/>
              </a:ext>
            </a:extLst>
          </p:cNvPr>
          <p:cNvSpPr txBox="1"/>
          <p:nvPr/>
        </p:nvSpPr>
        <p:spPr>
          <a:xfrm>
            <a:off x="237726" y="2139329"/>
            <a:ext cx="56201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Providing the ability to communicate with loved ones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6F8FA2-A562-B81B-1C1C-BF38AA79FC6C}"/>
              </a:ext>
            </a:extLst>
          </p:cNvPr>
          <p:cNvSpPr txBox="1"/>
          <p:nvPr/>
        </p:nvSpPr>
        <p:spPr>
          <a:xfrm>
            <a:off x="237898" y="3755247"/>
            <a:ext cx="48657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Used as a tool in schools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A4DA76-8545-D03A-83DE-5233A6ED2762}"/>
              </a:ext>
            </a:extLst>
          </p:cNvPr>
          <p:cNvSpPr txBox="1"/>
          <p:nvPr/>
        </p:nvSpPr>
        <p:spPr>
          <a:xfrm>
            <a:off x="239760" y="4965047"/>
            <a:ext cx="31872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Home delivery food shops</a:t>
            </a:r>
          </a:p>
        </p:txBody>
      </p:sp>
    </p:spTree>
    <p:extLst>
      <p:ext uri="{BB962C8B-B14F-4D97-AF65-F5344CB8AC3E}">
        <p14:creationId xmlns:p14="http://schemas.microsoft.com/office/powerpoint/2010/main" val="26370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" name="Rectangle 10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14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6D8A768A-7A01-5BF9-F42E-A18D4EFEE1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6" r="781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6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A9A5BF-B783-390A-32F9-F2A220F5E077}"/>
              </a:ext>
            </a:extLst>
          </p:cNvPr>
          <p:cNvSpPr txBox="1"/>
          <p:nvPr/>
        </p:nvSpPr>
        <p:spPr>
          <a:xfrm>
            <a:off x="356717" y="216394"/>
            <a:ext cx="3525170" cy="50431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000" b="1" dirty="0"/>
              <a:t>Negative's of technology </a:t>
            </a:r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9FF042-2483-4BE9-9E0B-C96029701BD0}"/>
              </a:ext>
            </a:extLst>
          </p:cNvPr>
          <p:cNvSpPr txBox="1"/>
          <p:nvPr/>
        </p:nvSpPr>
        <p:spPr>
          <a:xfrm>
            <a:off x="358330" y="1659636"/>
            <a:ext cx="33510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Childrens mental health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72282CB-16C9-20F3-DF77-29DCD183F384}"/>
              </a:ext>
            </a:extLst>
          </p:cNvPr>
          <p:cNvSpPr txBox="1"/>
          <p:nvPr/>
        </p:nvSpPr>
        <p:spPr>
          <a:xfrm>
            <a:off x="438251" y="2451734"/>
            <a:ext cx="40730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Ability to screen shot and share images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1B0EA8-C343-8DF4-8FF6-1FC64AD74775}"/>
              </a:ext>
            </a:extLst>
          </p:cNvPr>
          <p:cNvSpPr txBox="1"/>
          <p:nvPr/>
        </p:nvSpPr>
        <p:spPr>
          <a:xfrm>
            <a:off x="358330" y="3922775"/>
            <a:ext cx="40736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Becoming reliant on technology to communicate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A0129B4-9193-0195-B733-300C2F948D14}"/>
              </a:ext>
            </a:extLst>
          </p:cNvPr>
          <p:cNvSpPr txBox="1"/>
          <p:nvPr/>
        </p:nvSpPr>
        <p:spPr>
          <a:xfrm>
            <a:off x="414908" y="4960048"/>
            <a:ext cx="43188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Parents suggesting time limitations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CA09AF5-DEA4-C9C0-20F9-433E529AE50F}"/>
              </a:ext>
            </a:extLst>
          </p:cNvPr>
          <p:cNvSpPr txBox="1"/>
          <p:nvPr/>
        </p:nvSpPr>
        <p:spPr>
          <a:xfrm>
            <a:off x="497457" y="610462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WordVisi_MSFontService"/>
              </a:rPr>
              <a:t>Plowman Etal(2009)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84274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8" grpId="0"/>
      <p:bldP spid="20" grpId="0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a solar panel">
            <a:extLst>
              <a:ext uri="{FF2B5EF4-FFF2-40B4-BE49-F238E27FC236}">
                <a16:creationId xmlns:a16="http://schemas.microsoft.com/office/drawing/2014/main" id="{88DE4EA2-7441-D6A0-2C2B-565ED9405C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7" r="7810" b="-1"/>
          <a:stretch/>
        </p:blipFill>
        <p:spPr>
          <a:xfrm>
            <a:off x="4688054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142F750-EB8A-9EA1-2B1C-8F9C33E3DF0E}"/>
              </a:ext>
            </a:extLst>
          </p:cNvPr>
          <p:cNvSpPr txBox="1"/>
          <p:nvPr/>
        </p:nvSpPr>
        <p:spPr>
          <a:xfrm>
            <a:off x="823038" y="928"/>
            <a:ext cx="6021812" cy="8893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Cyber bullying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FF1FC8-AC03-02AA-7D65-755E147D964B}"/>
              </a:ext>
            </a:extLst>
          </p:cNvPr>
          <p:cNvSpPr txBox="1"/>
          <p:nvPr/>
        </p:nvSpPr>
        <p:spPr>
          <a:xfrm>
            <a:off x="335576" y="1529136"/>
            <a:ext cx="795943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 Cyber bullying is still bullying in the ordinary form but with the use of technology to do so </a:t>
            </a:r>
            <a:endParaRPr lang="en-US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525076-4614-5AA5-DBEB-A07BD335F41D}"/>
              </a:ext>
            </a:extLst>
          </p:cNvPr>
          <p:cNvSpPr txBox="1"/>
          <p:nvPr/>
        </p:nvSpPr>
        <p:spPr>
          <a:xfrm>
            <a:off x="328644" y="3376954"/>
            <a:ext cx="66574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Fake profiles and cat fishing,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7D5C9EA-6083-3E68-42B9-8C416875127A}"/>
              </a:ext>
            </a:extLst>
          </p:cNvPr>
          <p:cNvSpPr txBox="1"/>
          <p:nvPr/>
        </p:nvSpPr>
        <p:spPr>
          <a:xfrm>
            <a:off x="2683911" y="6544351"/>
            <a:ext cx="23035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>
                <a:latin typeface="WordVisi_MSFontService"/>
              </a:rPr>
              <a:t>UNICEF(2023)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CC8D8F-3046-ECEA-359B-702C420AD101}"/>
              </a:ext>
            </a:extLst>
          </p:cNvPr>
          <p:cNvSpPr txBox="1"/>
          <p:nvPr/>
        </p:nvSpPr>
        <p:spPr>
          <a:xfrm>
            <a:off x="4573826" y="6539763"/>
            <a:ext cx="38473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(Fortinet 2023),</a:t>
            </a:r>
            <a:endParaRPr lang="en-US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0FEC38-0439-4527-34D4-DDAFA090C1E0}"/>
              </a:ext>
            </a:extLst>
          </p:cNvPr>
          <p:cNvSpPr txBox="1"/>
          <p:nvPr/>
        </p:nvSpPr>
        <p:spPr>
          <a:xfrm>
            <a:off x="5240" y="6552038"/>
            <a:ext cx="25271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Calibri"/>
                <a:ea typeface="Calibri"/>
                <a:cs typeface="Calibri"/>
              </a:rPr>
              <a:t>Oxford Languages 2023)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CD1BA3-5E99-BB2A-B561-D7AF2118B780}"/>
              </a:ext>
            </a:extLst>
          </p:cNvPr>
          <p:cNvSpPr txBox="1"/>
          <p:nvPr/>
        </p:nvSpPr>
        <p:spPr>
          <a:xfrm>
            <a:off x="414908" y="2376297"/>
            <a:ext cx="52363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Differs by providing evidence via a digital footprint</a:t>
            </a:r>
          </a:p>
        </p:txBody>
      </p:sp>
    </p:spTree>
    <p:extLst>
      <p:ext uri="{BB962C8B-B14F-4D97-AF65-F5344CB8AC3E}">
        <p14:creationId xmlns:p14="http://schemas.microsoft.com/office/powerpoint/2010/main" val="1417066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3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1FA1D2E5-EEBD-2956-9522-329CF54095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7" r="7810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AE56EE-6BB5-CA89-6A82-3AAB9139361F}"/>
              </a:ext>
            </a:extLst>
          </p:cNvPr>
          <p:cNvSpPr txBox="1"/>
          <p:nvPr/>
        </p:nvSpPr>
        <p:spPr>
          <a:xfrm>
            <a:off x="377340" y="777306"/>
            <a:ext cx="5173548" cy="8893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Authors views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CC1974-ACF9-F2AF-ADE5-3323289A30E0}"/>
              </a:ext>
            </a:extLst>
          </p:cNvPr>
          <p:cNvSpPr txBox="1"/>
          <p:nvPr/>
        </p:nvSpPr>
        <p:spPr>
          <a:xfrm>
            <a:off x="569335" y="2134502"/>
            <a:ext cx="43188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>
                <a:latin typeface="Calibri"/>
                <a:ea typeface="Calibri"/>
                <a:cs typeface="Calibri"/>
              </a:rPr>
              <a:t>Schools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4A71CD-8AC4-E4DC-C2E4-5A9B67D63655}"/>
              </a:ext>
            </a:extLst>
          </p:cNvPr>
          <p:cNvSpPr txBox="1"/>
          <p:nvPr/>
        </p:nvSpPr>
        <p:spPr>
          <a:xfrm>
            <a:off x="479520" y="3048722"/>
            <a:ext cx="30458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>
                <a:latin typeface="Calibri"/>
                <a:ea typeface="Calibri"/>
                <a:cs typeface="Calibri"/>
              </a:rPr>
              <a:t>Communication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C4EB82-9B92-8DAA-3EC8-06971D3FE394}"/>
              </a:ext>
            </a:extLst>
          </p:cNvPr>
          <p:cNvSpPr txBox="1"/>
          <p:nvPr/>
        </p:nvSpPr>
        <p:spPr>
          <a:xfrm>
            <a:off x="-100229" y="4024175"/>
            <a:ext cx="333813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dirty="0">
                <a:latin typeface="Calibri"/>
                <a:ea typeface="Calibri"/>
                <a:cs typeface="Calibri"/>
              </a:rPr>
              <a:t>Early years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041CC0-FF5B-80D6-8FD6-DAA17CD82FE5}"/>
              </a:ext>
            </a:extLst>
          </p:cNvPr>
          <p:cNvSpPr txBox="1"/>
          <p:nvPr/>
        </p:nvSpPr>
        <p:spPr>
          <a:xfrm>
            <a:off x="565784" y="4809172"/>
            <a:ext cx="401707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Mental health disorders</a:t>
            </a:r>
          </a:p>
        </p:txBody>
      </p:sp>
    </p:spTree>
    <p:extLst>
      <p:ext uri="{BB962C8B-B14F-4D97-AF65-F5344CB8AC3E}">
        <p14:creationId xmlns:p14="http://schemas.microsoft.com/office/powerpoint/2010/main" val="226862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of a solar panel">
            <a:extLst>
              <a:ext uri="{FF2B5EF4-FFF2-40B4-BE49-F238E27FC236}">
                <a16:creationId xmlns:a16="http://schemas.microsoft.com/office/drawing/2014/main" id="{D10A7621-9781-68F1-12D8-95B614F611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8" r="780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EEDADF-1E05-5C8F-5B77-91361C184E8D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Authors final opinion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86094A0-CBEE-FD56-6D88-D45D225DF92B}"/>
              </a:ext>
            </a:extLst>
          </p:cNvPr>
          <p:cNvSpPr txBox="1"/>
          <p:nvPr/>
        </p:nvSpPr>
        <p:spPr>
          <a:xfrm>
            <a:off x="4724400" y="3200400"/>
            <a:ext cx="274320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1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9912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Close up of a solar panel">
            <a:extLst>
              <a:ext uri="{FF2B5EF4-FFF2-40B4-BE49-F238E27FC236}">
                <a16:creationId xmlns:a16="http://schemas.microsoft.com/office/drawing/2014/main" id="{A921CFFF-8FE5-81FA-A4EF-A03F919535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18" r="7809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207C44-7FB1-1E61-61F0-A778FEFFD954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latin typeface="+mj-lt"/>
                <a:ea typeface="+mj-ea"/>
                <a:cs typeface="+mj-cs"/>
              </a:rPr>
              <a:t>Thank you 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5397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48C3D0-DA65-C90F-6346-89CDE1C57586}"/>
              </a:ext>
            </a:extLst>
          </p:cNvPr>
          <p:cNvSpPr txBox="1"/>
          <p:nvPr/>
        </p:nvSpPr>
        <p:spPr>
          <a:xfrm>
            <a:off x="4841064" y="260482"/>
            <a:ext cx="242794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893179-2FA4-258E-8AEB-E343F3C5D007}"/>
              </a:ext>
            </a:extLst>
          </p:cNvPr>
          <p:cNvSpPr txBox="1"/>
          <p:nvPr/>
        </p:nvSpPr>
        <p:spPr>
          <a:xfrm>
            <a:off x="319507" y="529236"/>
            <a:ext cx="11453442" cy="66941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Billington (2016) </a:t>
            </a:r>
            <a:r>
              <a:rPr lang="en-GB" sz="1100" i="1" dirty="0">
                <a:latin typeface="Calibri"/>
                <a:cs typeface="Calibri"/>
              </a:rPr>
              <a:t>How digital technology can support early language and literacy outcomes in early years settings: A review of the literature </a:t>
            </a:r>
            <a:r>
              <a:rPr lang="en-GB" sz="1100" dirty="0">
                <a:latin typeface="Calibri"/>
                <a:cs typeface="Calibri"/>
              </a:rPr>
              <a:t>,The National literacy trust, Available at </a:t>
            </a:r>
            <a:r>
              <a:rPr lang="en-GB" sz="1100" dirty="0">
                <a:latin typeface="Calibri"/>
                <a:cs typeface="Calibri"/>
                <a:hlinkClick r:id="rId2"/>
              </a:rPr>
              <a:t>https://cdn.literacytrust.org.uk/media/documents/2016_06_16_free_research_-_digital_technology_early_literacy_review_2016_oWCanmt.pdf</a:t>
            </a:r>
            <a:r>
              <a:rPr lang="en-GB" sz="1100" dirty="0">
                <a:latin typeface="Calibri"/>
                <a:cs typeface="Calibri"/>
              </a:rPr>
              <a:t>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Costley(2014) </a:t>
            </a:r>
            <a:r>
              <a:rPr lang="en-GB" sz="1100" i="1" dirty="0">
                <a:latin typeface="Calibri"/>
                <a:cs typeface="Calibri"/>
              </a:rPr>
              <a:t>The Positive Effects of Technology on Teaching and Student Learning </a:t>
            </a:r>
            <a:r>
              <a:rPr lang="en-GB" sz="1100" dirty="0">
                <a:latin typeface="Calibri"/>
                <a:cs typeface="Calibri"/>
              </a:rPr>
              <a:t>Available at </a:t>
            </a:r>
            <a:r>
              <a:rPr lang="en-GB" sz="1100" dirty="0">
                <a:latin typeface="Calibri"/>
                <a:cs typeface="Calibri"/>
                <a:hlinkClick r:id="rId3"/>
              </a:rPr>
              <a:t>https://eric.ed.gov/?id=ED554557</a:t>
            </a:r>
            <a:r>
              <a:rPr lang="en-GB" sz="1100" dirty="0">
                <a:latin typeface="Calibri"/>
                <a:cs typeface="Calibri"/>
              </a:rPr>
              <a:t> (Accessed on 6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(Department Of Education ,2019),</a:t>
            </a:r>
            <a:r>
              <a:rPr lang="en-GB" sz="1100" i="1" dirty="0">
                <a:latin typeface="Calibri"/>
                <a:cs typeface="Calibri"/>
              </a:rPr>
              <a:t>Teach with digital technologies, Available at </a:t>
            </a:r>
            <a:r>
              <a:rPr lang="en-GB" sz="1100" dirty="0">
                <a:latin typeface="Calibri"/>
                <a:cs typeface="Calibri"/>
                <a:hlinkClick r:id="rId4"/>
              </a:rPr>
              <a:t>https://www.education.vic.gov.au/school/teachers/teachingresources/digital/Pages/teach.aspx#:~:text=Digital%20technologies%20are%20electronic%20tools,of%20learning%20that%20uses%20technology.(Accessed</a:t>
            </a:r>
            <a:r>
              <a:rPr lang="en-GB" sz="1100" dirty="0">
                <a:latin typeface="Calibri"/>
                <a:cs typeface="Calibri"/>
              </a:rPr>
              <a:t> </a:t>
            </a:r>
            <a:r>
              <a:rPr lang="en-GB" sz="1100" i="1" dirty="0">
                <a:latin typeface="Calibri"/>
                <a:cs typeface="Calibri"/>
              </a:rPr>
              <a:t>on 23</a:t>
            </a:r>
            <a:r>
              <a:rPr lang="en-GB" sz="1100" i="1" baseline="30000" dirty="0">
                <a:latin typeface="Calibri"/>
                <a:cs typeface="Calibri"/>
              </a:rPr>
              <a:t>rd</a:t>
            </a:r>
            <a:r>
              <a:rPr lang="en-GB" sz="1100" i="1" dirty="0">
                <a:latin typeface="Calibri"/>
                <a:cs typeface="Calibri"/>
              </a:rPr>
              <a:t> April 2023).</a:t>
            </a:r>
            <a:endParaRPr lang="en-GB" sz="11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Educational app store (2023) </a:t>
            </a:r>
            <a:r>
              <a:rPr lang="en-GB" sz="1100" i="1" dirty="0">
                <a:latin typeface="Calibri"/>
                <a:cs typeface="Calibri"/>
              </a:rPr>
              <a:t>10 best special needs apps for kids ,</a:t>
            </a:r>
            <a:r>
              <a:rPr lang="en-GB" sz="1100" dirty="0">
                <a:latin typeface="Calibri"/>
                <a:cs typeface="Calibri"/>
              </a:rPr>
              <a:t>Available at </a:t>
            </a:r>
            <a:r>
              <a:rPr lang="en-GB" sz="1100" dirty="0">
                <a:latin typeface="Calibri"/>
                <a:cs typeface="Calibri"/>
                <a:hlinkClick r:id="rId5"/>
              </a:rPr>
              <a:t>https://www.educationalappstore.com/best-apps/5-best-apps-for-special-educational-needs</a:t>
            </a:r>
            <a:r>
              <a:rPr lang="en-GB" sz="1100" dirty="0">
                <a:latin typeface="Calibri"/>
                <a:cs typeface="Calibri"/>
              </a:rPr>
              <a:t>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 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Gov.uk(2023)</a:t>
            </a:r>
            <a:r>
              <a:rPr lang="en-GB" sz="1100" i="1" dirty="0">
                <a:latin typeface="Calibri"/>
                <a:cs typeface="Calibri"/>
              </a:rPr>
              <a:t> Special educational needs </a:t>
            </a:r>
            <a:r>
              <a:rPr lang="en-GB" sz="1100" i="1" dirty="0" err="1">
                <a:latin typeface="Calibri"/>
                <a:cs typeface="Calibri"/>
              </a:rPr>
              <a:t>England,</a:t>
            </a:r>
            <a:r>
              <a:rPr lang="en-GB" sz="1100" dirty="0" err="1">
                <a:latin typeface="Calibri"/>
                <a:cs typeface="Calibri"/>
              </a:rPr>
              <a:t>Available</a:t>
            </a:r>
            <a:r>
              <a:rPr lang="en-GB" sz="1100" dirty="0">
                <a:latin typeface="Calibri"/>
                <a:cs typeface="Calibri"/>
              </a:rPr>
              <a:t> at </a:t>
            </a:r>
            <a:r>
              <a:rPr lang="en-GB" sz="1100" dirty="0">
                <a:latin typeface="Calibri"/>
                <a:cs typeface="Calibri"/>
                <a:hlinkClick r:id="rId6"/>
              </a:rPr>
              <a:t>https://explore-education-statistics.service.gov.uk/find-statistics/special-educational-needs-in-england</a:t>
            </a:r>
            <a:r>
              <a:rPr lang="en-GB" sz="1100" dirty="0">
                <a:latin typeface="Calibri"/>
                <a:cs typeface="Calibri"/>
              </a:rPr>
              <a:t>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Giuseppe Fabrizia Mantovani, and Brenda K. Wiederhold,(2020) </a:t>
            </a:r>
            <a:r>
              <a:rPr lang="en-GB" sz="1100" i="1" dirty="0">
                <a:latin typeface="Calibri"/>
                <a:cs typeface="Calibri"/>
              </a:rPr>
              <a:t>Positive Technology and COVID-19.Cyberpsychology, Behaviour, and Social Networking</a:t>
            </a:r>
            <a:r>
              <a:rPr lang="en-GB" sz="1100" dirty="0">
                <a:latin typeface="Calibri"/>
                <a:cs typeface="Calibri"/>
              </a:rPr>
              <a:t>. Available at </a:t>
            </a:r>
            <a:r>
              <a:rPr lang="en-GB" sz="1100" dirty="0">
                <a:latin typeface="Calibri"/>
                <a:cs typeface="Calibri"/>
                <a:hlinkClick r:id="rId7"/>
              </a:rPr>
              <a:t>http://doi.org/10.1089/cyber.2020.29194.gri</a:t>
            </a:r>
            <a:r>
              <a:rPr lang="en-GB" sz="1100" dirty="0">
                <a:latin typeface="Calibri"/>
                <a:cs typeface="Calibri"/>
              </a:rPr>
              <a:t> (Accessed on 6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Ibbetson (2020) </a:t>
            </a:r>
            <a:r>
              <a:rPr lang="en-GB" sz="1100" i="1" dirty="0">
                <a:latin typeface="Calibri"/>
                <a:cs typeface="Calibri"/>
              </a:rPr>
              <a:t>How many children have their own tech? </a:t>
            </a:r>
            <a:r>
              <a:rPr lang="en-GB" sz="1100" dirty="0">
                <a:latin typeface="Calibri"/>
                <a:cs typeface="Calibri"/>
              </a:rPr>
              <a:t>Available at </a:t>
            </a:r>
            <a:r>
              <a:rPr lang="en-GB" sz="1100" dirty="0">
                <a:latin typeface="Calibri"/>
                <a:cs typeface="Calibri"/>
                <a:hlinkClick r:id="rId8"/>
              </a:rPr>
              <a:t>https://yougov.co.uk/topics/society/articles-reports/2020/03/13/what-age-do-kids-get-phones-tablet-laptops-</a:t>
            </a:r>
            <a:r>
              <a:rPr lang="en-GB" sz="1100" dirty="0">
                <a:latin typeface="Calibri"/>
                <a:cs typeface="Calibri"/>
              </a:rPr>
              <a:t>  (Accessed on 10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Mable C.P.O </a:t>
            </a:r>
            <a:r>
              <a:rPr lang="en-GB" sz="1100" dirty="0">
                <a:latin typeface="Calibri"/>
                <a:cs typeface="Calibri"/>
                <a:hlinkClick r:id="rId9"/>
              </a:rPr>
              <a:t>Okojie</a:t>
            </a:r>
            <a:r>
              <a:rPr lang="en-GB" sz="1100" dirty="0">
                <a:latin typeface="Calibri"/>
                <a:cs typeface="Calibri"/>
              </a:rPr>
              <a:t> and </a:t>
            </a:r>
            <a:r>
              <a:rPr lang="en-GB" sz="1100" dirty="0">
                <a:latin typeface="Calibri"/>
                <a:cs typeface="Calibri"/>
                <a:hlinkClick r:id="rId10"/>
              </a:rPr>
              <a:t>Anthony Olinzock</a:t>
            </a:r>
            <a:r>
              <a:rPr lang="en-GB" sz="1100" dirty="0">
                <a:latin typeface="Calibri"/>
                <a:cs typeface="Calibri"/>
              </a:rPr>
              <a:t> (2006) </a:t>
            </a:r>
            <a:r>
              <a:rPr lang="en-GB" sz="1100" i="1" dirty="0">
                <a:latin typeface="Calibri"/>
                <a:cs typeface="Calibri"/>
              </a:rPr>
              <a:t>Developing a positive mind-set toward the use of technology for classroom instruction</a:t>
            </a:r>
            <a:r>
              <a:rPr lang="en-GB" sz="1100" dirty="0">
                <a:latin typeface="Calibri"/>
                <a:cs typeface="Calibri"/>
              </a:rPr>
              <a:t>, vol 33 ,Westwood press </a:t>
            </a:r>
            <a:r>
              <a:rPr lang="en-GB" sz="1100" i="1" dirty="0">
                <a:latin typeface="Calibri"/>
                <a:cs typeface="Calibri"/>
              </a:rPr>
              <a:t>Available at </a:t>
            </a:r>
            <a:r>
              <a:rPr lang="en-GB" sz="1100" dirty="0">
                <a:latin typeface="Calibri"/>
                <a:cs typeface="Calibri"/>
                <a:hlinkClick r:id="rId11"/>
              </a:rPr>
              <a:t>https://go.gale.com/ps/i.do?id=GALE%7CA143721674&amp;sid=googleScholar&amp;v=2.1&amp;it=r&amp;linkaccess=abs&amp;issn=00921815&amp;p=AONE&amp;sw=w&amp;userGroupName=anon%7E68334d91</a:t>
            </a:r>
            <a:r>
              <a:rPr lang="en-GB" sz="1100" i="1" dirty="0">
                <a:latin typeface="Calibri"/>
                <a:cs typeface="Calibri"/>
              </a:rPr>
              <a:t> (Accessed on6th April 2023)</a:t>
            </a:r>
            <a:endParaRPr lang="en-GB" sz="1100" dirty="0">
              <a:latin typeface="Calibri"/>
              <a:cs typeface="Calibri"/>
            </a:endParaRPr>
          </a:p>
          <a:p>
            <a:endParaRPr lang="en-GB" sz="11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Mckinsley (2017) </a:t>
            </a:r>
            <a:r>
              <a:rPr lang="en-GB" sz="1100" i="1" dirty="0">
                <a:latin typeface="Calibri"/>
                <a:cs typeface="Calibri"/>
              </a:rPr>
              <a:t>Technology, jobs and the future of work, Available</a:t>
            </a:r>
            <a:r>
              <a:rPr lang="en-GB" sz="1100" dirty="0">
                <a:latin typeface="Calibri"/>
                <a:cs typeface="Calibri"/>
              </a:rPr>
              <a:t> at </a:t>
            </a:r>
            <a:r>
              <a:rPr lang="en-GB" sz="1100" dirty="0">
                <a:latin typeface="Calibri"/>
                <a:cs typeface="Calibri"/>
                <a:hlinkClick r:id="rId12"/>
              </a:rPr>
              <a:t>http://dln.jaipuria.ac.in:8080/jspui/bitstream/123456789/1891/1/MGI-Future-of-Work-Briefing-note-May-2017.pdf</a:t>
            </a:r>
            <a:r>
              <a:rPr lang="en-GB" sz="1100" dirty="0">
                <a:latin typeface="Calibri"/>
                <a:cs typeface="Calibri"/>
              </a:rPr>
              <a:t> (Accessed in 8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 err="1">
                <a:latin typeface="Calibri"/>
                <a:cs typeface="Calibri"/>
              </a:rPr>
              <a:t>Nspcc</a:t>
            </a:r>
            <a:r>
              <a:rPr lang="en-GB" sz="1100" dirty="0">
                <a:latin typeface="Calibri"/>
                <a:cs typeface="Calibri"/>
              </a:rPr>
              <a:t>(2023)</a:t>
            </a:r>
            <a:r>
              <a:rPr lang="en-GB" sz="1100" i="1" dirty="0">
                <a:latin typeface="Calibri"/>
                <a:cs typeface="Calibri"/>
              </a:rPr>
              <a:t> Social media, Available</a:t>
            </a:r>
            <a:r>
              <a:rPr lang="en-GB" sz="1100" dirty="0">
                <a:latin typeface="Calibri"/>
                <a:cs typeface="Calibri"/>
              </a:rPr>
              <a:t> at </a:t>
            </a:r>
            <a:r>
              <a:rPr lang="en-GB" sz="1100" dirty="0">
                <a:latin typeface="Calibri"/>
                <a:cs typeface="Calibri"/>
                <a:hlinkClick r:id="rId13"/>
              </a:rPr>
              <a:t>https://www.nspcc.org.uk/keeping-children-safe/online-safety/social-media/</a:t>
            </a:r>
            <a:r>
              <a:rPr lang="en-GB" sz="1100" dirty="0">
                <a:latin typeface="Calibri"/>
                <a:cs typeface="Calibri"/>
              </a:rPr>
              <a:t>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 err="1">
                <a:latin typeface="Calibri"/>
                <a:cs typeface="Calibri"/>
              </a:rPr>
              <a:t>Nuemann</a:t>
            </a:r>
            <a:r>
              <a:rPr lang="en-GB" sz="1100" dirty="0">
                <a:latin typeface="Calibri"/>
                <a:cs typeface="Calibri"/>
              </a:rPr>
              <a:t>, M.M &amp; </a:t>
            </a:r>
            <a:r>
              <a:rPr lang="en-GB" sz="1100" dirty="0" err="1">
                <a:latin typeface="Calibri"/>
                <a:cs typeface="Calibri"/>
              </a:rPr>
              <a:t>Nuemann</a:t>
            </a:r>
            <a:r>
              <a:rPr lang="en-GB" sz="1100" dirty="0">
                <a:latin typeface="Calibri"/>
                <a:cs typeface="Calibri"/>
              </a:rPr>
              <a:t>, D.L (2014) </a:t>
            </a:r>
            <a:r>
              <a:rPr lang="en-GB" sz="1100" i="1" dirty="0">
                <a:latin typeface="Calibri"/>
                <a:cs typeface="Calibri"/>
              </a:rPr>
              <a:t>Touch screen tablets and emergent literacy. Early Childhood</a:t>
            </a:r>
            <a:r>
              <a:rPr lang="en-GB" sz="1100" dirty="0">
                <a:latin typeface="Calibri"/>
                <a:cs typeface="Calibri"/>
              </a:rPr>
              <a:t> Education Journal 42:4 231-39 ,Available at </a:t>
            </a:r>
            <a:r>
              <a:rPr lang="en-GB" sz="1100" dirty="0">
                <a:latin typeface="Calibri"/>
                <a:cs typeface="Calibri"/>
                <a:hlinkClick r:id="rId14"/>
              </a:rPr>
              <a:t>https://journals.sagepub.com/doi/10.1177/1468798415619773</a:t>
            </a:r>
            <a:r>
              <a:rPr lang="en-GB" sz="1100" dirty="0">
                <a:latin typeface="Calibri"/>
                <a:cs typeface="Calibri"/>
              </a:rPr>
              <a:t> ( 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Office of national statistics (2020) </a:t>
            </a:r>
            <a:r>
              <a:rPr lang="en-GB" sz="1100" i="1" dirty="0">
                <a:latin typeface="Calibri"/>
                <a:cs typeface="Calibri"/>
              </a:rPr>
              <a:t>Internet users UK:2020 ,Available at </a:t>
            </a:r>
            <a:r>
              <a:rPr lang="en-GB" sz="1100" dirty="0">
                <a:latin typeface="Calibri"/>
                <a:cs typeface="Calibri"/>
                <a:hlinkClick r:id="rId15"/>
              </a:rPr>
              <a:t>https://www.ons.gov.uk/businessindustryandtrade/itandinternetindustry/bulletins/internetusers/2020</a:t>
            </a:r>
            <a:r>
              <a:rPr lang="en-GB" sz="1100" i="1" dirty="0">
                <a:latin typeface="Calibri"/>
                <a:cs typeface="Calibri"/>
              </a:rPr>
              <a:t> (Accessed on 10</a:t>
            </a:r>
            <a:r>
              <a:rPr lang="en-GB" sz="1100" i="1" baseline="30000" dirty="0">
                <a:latin typeface="Calibri"/>
                <a:cs typeface="Calibri"/>
              </a:rPr>
              <a:t>th</a:t>
            </a:r>
            <a:r>
              <a:rPr lang="en-GB" sz="1100" i="1" dirty="0">
                <a:latin typeface="Calibri"/>
                <a:cs typeface="Calibri"/>
              </a:rPr>
              <a:t> April 2023).</a:t>
            </a:r>
            <a:endParaRPr lang="en-GB" sz="11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100" i="1" dirty="0">
                <a:latin typeface="Calibri"/>
                <a:cs typeface="Calibri"/>
              </a:rPr>
              <a:t>Ofcom(2022) Children and parents: media use and attitudes report 2022, Available</a:t>
            </a:r>
            <a:r>
              <a:rPr lang="en-GB" sz="1100" dirty="0">
                <a:latin typeface="Calibri"/>
                <a:cs typeface="Calibri"/>
              </a:rPr>
              <a:t> at </a:t>
            </a:r>
            <a:r>
              <a:rPr lang="en-GB" sz="1100" dirty="0">
                <a:latin typeface="Calibri"/>
                <a:cs typeface="Calibri"/>
                <a:hlinkClick r:id="rId16"/>
              </a:rPr>
              <a:t>https://www.ofcom.org.uk/__data/assets/pdf_file/0024/234609/childrens-media-use-and-attitudes-report-2022.pdf</a:t>
            </a:r>
            <a:r>
              <a:rPr lang="en-GB" sz="1100" dirty="0">
                <a:latin typeface="Calibri"/>
                <a:cs typeface="Calibri"/>
              </a:rPr>
              <a:t> (Accessed on 10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2022).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Oxford languages (2023) </a:t>
            </a:r>
            <a:r>
              <a:rPr lang="en-GB" sz="1100" i="1" dirty="0">
                <a:latin typeface="Calibri"/>
                <a:cs typeface="Calibri"/>
              </a:rPr>
              <a:t>Cyberbullying,</a:t>
            </a:r>
            <a:r>
              <a:rPr lang="en-GB" sz="1100" dirty="0">
                <a:latin typeface="Calibri"/>
                <a:cs typeface="Calibri"/>
              </a:rPr>
              <a:t> Available at </a:t>
            </a:r>
            <a:r>
              <a:rPr lang="en-GB" sz="1100" u="sng" dirty="0">
                <a:latin typeface="Calibri"/>
                <a:cs typeface="Calibri"/>
                <a:hlinkClick r:id="rId17"/>
              </a:rPr>
              <a:t>https://languages.oup.com/google-dictionary-en/</a:t>
            </a:r>
            <a:r>
              <a:rPr lang="en-GB" sz="1100" dirty="0">
                <a:latin typeface="Calibri"/>
                <a:cs typeface="Calibri"/>
              </a:rPr>
              <a:t> ( 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</a:t>
            </a: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Plowman Etal(2009)</a:t>
            </a:r>
            <a:r>
              <a:rPr lang="en-GB" sz="1100" b="1" dirty="0">
                <a:solidFill>
                  <a:srgbClr val="1C1D1E"/>
                </a:solidFill>
                <a:latin typeface="Open Sans"/>
                <a:ea typeface="Open Sans"/>
                <a:cs typeface="Open Sans"/>
              </a:rPr>
              <a:t> </a:t>
            </a:r>
            <a:r>
              <a:rPr lang="en-GB" sz="1100" dirty="0">
                <a:solidFill>
                  <a:srgbClr val="1C1D1E"/>
                </a:solidFill>
                <a:latin typeface="Calibri"/>
                <a:cs typeface="Calibri"/>
              </a:rPr>
              <a:t>The </a:t>
            </a:r>
            <a:r>
              <a:rPr lang="en-GB" sz="1100" dirty="0" err="1">
                <a:solidFill>
                  <a:srgbClr val="1C1D1E"/>
                </a:solidFill>
                <a:latin typeface="Calibri"/>
                <a:cs typeface="Calibri"/>
              </a:rPr>
              <a:t>Technologisation</a:t>
            </a:r>
            <a:r>
              <a:rPr lang="en-GB" sz="1100" dirty="0">
                <a:solidFill>
                  <a:srgbClr val="1C1D1E"/>
                </a:solidFill>
                <a:latin typeface="Calibri"/>
                <a:cs typeface="Calibri"/>
              </a:rPr>
              <a:t> of Childhood? Young Children and Technology in the Home, Available at </a:t>
            </a:r>
            <a:r>
              <a:rPr lang="en-GB" sz="1100" dirty="0">
                <a:latin typeface="Calibri"/>
                <a:cs typeface="Calibri"/>
                <a:hlinkClick r:id="rId18"/>
              </a:rPr>
              <a:t>https://onlinelibrary.wiley.com/doi/full/10.1111/j.1099-0860.2008.00180.x?casa_token=4DYaJSs-nDIAAAAA%3A4NKhndmq47zYJa73cPL9qti5Yj6cDqPZyKjp1kO2tScQkX3wD76R4pJA1JlLe5QPbpvV6rQsR4O8HA</a:t>
            </a:r>
            <a:r>
              <a:rPr lang="en-GB" sz="1100" dirty="0">
                <a:latin typeface="Calibri"/>
                <a:cs typeface="Calibri"/>
              </a:rPr>
              <a:t> </a:t>
            </a:r>
            <a:r>
              <a:rPr lang="en-GB" sz="1100" dirty="0">
                <a:solidFill>
                  <a:srgbClr val="1C1D1E"/>
                </a:solidFill>
                <a:latin typeface="Calibri"/>
                <a:cs typeface="Calibri"/>
              </a:rPr>
              <a:t>(Accessed on 11</a:t>
            </a:r>
            <a:r>
              <a:rPr lang="en-GB" sz="1100" baseline="30000" dirty="0">
                <a:solidFill>
                  <a:srgbClr val="1C1D1E"/>
                </a:solidFill>
                <a:latin typeface="Calibri"/>
                <a:cs typeface="Calibri"/>
              </a:rPr>
              <a:t>th</a:t>
            </a:r>
            <a:r>
              <a:rPr lang="en-GB" sz="1100" dirty="0">
                <a:solidFill>
                  <a:srgbClr val="1C1D1E"/>
                </a:solidFill>
                <a:latin typeface="Calibri"/>
                <a:cs typeface="Calibri"/>
              </a:rPr>
              <a:t> April 2023) .</a:t>
            </a:r>
          </a:p>
          <a:p>
            <a:endParaRPr lang="en-GB" sz="11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Remon(2020</a:t>
            </a:r>
            <a:r>
              <a:rPr lang="en-GB" sz="1100" i="1" dirty="0">
                <a:latin typeface="Calibri"/>
                <a:cs typeface="Calibri"/>
              </a:rPr>
              <a:t>) UK schools are leading the way in embracing technology </a:t>
            </a:r>
            <a:r>
              <a:rPr lang="en-GB" sz="1100" dirty="0">
                <a:latin typeface="Calibri"/>
                <a:cs typeface="Calibri"/>
              </a:rPr>
              <a:t>,Available at </a:t>
            </a:r>
            <a:r>
              <a:rPr lang="en-GB" sz="1100" dirty="0">
                <a:latin typeface="Calibri"/>
                <a:cs typeface="Calibri"/>
                <a:hlinkClick r:id="rId19"/>
              </a:rPr>
              <a:t>https://www.fenews.co.uk/education/new-data-uk-schools-are-leading-the-way-in-embracing-technology/#:~:text=Almost%20three%20quarters%20(64%25),teaching%20approaches%20and%20learning%20outcomes</a:t>
            </a:r>
            <a:r>
              <a:rPr lang="en-GB" sz="1100" dirty="0">
                <a:latin typeface="Calibri"/>
                <a:cs typeface="Calibri"/>
              </a:rPr>
              <a:t>.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endParaRPr lang="en-GB" sz="1100" dirty="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100" dirty="0">
                <a:latin typeface="Calibri"/>
                <a:cs typeface="Calibri"/>
              </a:rPr>
              <a:t>UNICEF (2023) C</a:t>
            </a:r>
            <a:r>
              <a:rPr lang="en-GB" sz="1100" i="1" dirty="0">
                <a:latin typeface="Calibri"/>
                <a:cs typeface="Calibri"/>
              </a:rPr>
              <a:t>yberbullying what is it and how to stop it, Available</a:t>
            </a:r>
            <a:r>
              <a:rPr lang="en-GB" sz="1100" dirty="0">
                <a:latin typeface="Calibri"/>
                <a:cs typeface="Calibri"/>
              </a:rPr>
              <a:t> at </a:t>
            </a:r>
            <a:r>
              <a:rPr lang="en-GB" sz="1100" dirty="0">
                <a:latin typeface="Calibri"/>
                <a:cs typeface="Calibri"/>
                <a:hlinkClick r:id="rId20"/>
              </a:rPr>
              <a:t>https://www.unicef.org/end-violence/how-to-stop-cyberbullying</a:t>
            </a:r>
            <a:r>
              <a:rPr lang="en-GB" sz="1100" dirty="0">
                <a:latin typeface="Calibri"/>
                <a:cs typeface="Calibri"/>
              </a:rPr>
              <a:t> (Accessed on 12</a:t>
            </a:r>
            <a:r>
              <a:rPr lang="en-GB" sz="1100" baseline="30000" dirty="0">
                <a:latin typeface="Calibri"/>
                <a:cs typeface="Calibri"/>
              </a:rPr>
              <a:t>th</a:t>
            </a:r>
            <a:r>
              <a:rPr lang="en-GB" sz="1100" dirty="0">
                <a:latin typeface="Calibri"/>
                <a:cs typeface="Calibri"/>
              </a:rPr>
              <a:t> April 2023).</a:t>
            </a:r>
          </a:p>
          <a:p>
            <a:endParaRPr lang="en-GB" sz="1100" dirty="0">
              <a:latin typeface="Calibri"/>
              <a:cs typeface="Calibri"/>
            </a:endParaRPr>
          </a:p>
          <a:p>
            <a:endParaRPr lang="en-GB" sz="1100" dirty="0">
              <a:latin typeface="Calibri"/>
              <a:cs typeface="Calibri"/>
            </a:endParaRPr>
          </a:p>
          <a:p>
            <a:endParaRPr lang="en-GB" sz="1100" dirty="0">
              <a:latin typeface="Calibri"/>
              <a:cs typeface="Calibri"/>
            </a:endParaRPr>
          </a:p>
          <a:p>
            <a:endParaRPr lang="en-GB" sz="11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3054816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LightSeedLeftStep">
      <a:dk1>
        <a:srgbClr val="000000"/>
      </a:dk1>
      <a:lt1>
        <a:srgbClr val="FFFFFF"/>
      </a:lt1>
      <a:dk2>
        <a:srgbClr val="243741"/>
      </a:dk2>
      <a:lt2>
        <a:srgbClr val="E8E7E2"/>
      </a:lt2>
      <a:accent1>
        <a:srgbClr val="96A2C6"/>
      </a:accent1>
      <a:accent2>
        <a:srgbClr val="7FA6BA"/>
      </a:accent2>
      <a:accent3>
        <a:srgbClr val="82ACA9"/>
      </a:accent3>
      <a:accent4>
        <a:srgbClr val="77AE93"/>
      </a:accent4>
      <a:accent5>
        <a:srgbClr val="83AF87"/>
      </a:accent5>
      <a:accent6>
        <a:srgbClr val="89AF77"/>
      </a:accent6>
      <a:hlink>
        <a:srgbClr val="908257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Children young people and the media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498</cp:revision>
  <dcterms:created xsi:type="dcterms:W3CDTF">2023-04-13T22:02:06Z</dcterms:created>
  <dcterms:modified xsi:type="dcterms:W3CDTF">2023-04-26T20:44:51Z</dcterms:modified>
</cp:coreProperties>
</file>