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</p:sldIdLst>
  <p:sldSz cy="6858000" cx="9144000"/>
  <p:notesSz cx="6858000" cy="9144000"/>
  <p:embeddedFontLst>
    <p:embeddedFont>
      <p:font typeface="Play"/>
      <p:regular r:id="rId33"/>
      <p:bold r:id="rId3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r:id="rId35" roundtripDataSignature="AMtx7mh+fPCj8IUI+oAe6vpAUfwXe3cHc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font" Target="fonts/Play-regular.fntdata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customschemas.google.com/relationships/presentationmetadata" Target="metadata"/><Relationship Id="rId12" Type="http://schemas.openxmlformats.org/officeDocument/2006/relationships/slide" Target="slides/slide7.xml"/><Relationship Id="rId34" Type="http://schemas.openxmlformats.org/officeDocument/2006/relationships/font" Target="fonts/Play-bold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2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2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" name="Google Shape;124;p2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2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2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9" name="Google Shape;159;p2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p2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2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p2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3" name="Google Shape;193;p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3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3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8" name="Google Shape;228;p3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" name="Google Shape;236;p3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3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2" name="Google Shape;252;p3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3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" name="Google Shape;267;p3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4" name="Google Shape;274;p3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p3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3" name="Google Shape;293;p4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1" name="Google Shape;301;p4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8" name="Google Shape;308;p4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13" name="Google Shape;313;p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27" name="Google Shape;327;p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4" name="Google Shape;334;p4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45"/>
          <p:cNvSpPr txBox="1"/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Play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45"/>
          <p:cNvSpPr txBox="1"/>
          <p:nvPr>
            <p:ph idx="1" type="subTitle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/>
            </a:lvl3pPr>
            <a:lvl4pPr lvl="3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/>
        </p:txBody>
      </p:sp>
      <p:sp>
        <p:nvSpPr>
          <p:cNvPr id="14" name="Google Shape;14;p45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45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45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6"/>
          <p:cNvSpPr txBox="1"/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46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46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46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46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7"/>
          <p:cNvSpPr txBox="1"/>
          <p:nvPr>
            <p:ph type="title"/>
          </p:nvPr>
        </p:nvSpPr>
        <p:spPr>
          <a:xfrm>
            <a:off x="623888" y="1709739"/>
            <a:ext cx="78867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Play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7"/>
          <p:cNvSpPr txBox="1"/>
          <p:nvPr>
            <p:ph idx="1" type="body"/>
          </p:nvPr>
        </p:nvSpPr>
        <p:spPr>
          <a:xfrm>
            <a:off x="623888" y="4589464"/>
            <a:ext cx="78867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500"/>
              <a:buNone/>
              <a:defRPr sz="15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350"/>
              <a:buNone/>
              <a:defRPr sz="135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200"/>
              <a:buNone/>
              <a:defRPr sz="12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200"/>
              <a:buNone/>
              <a:defRPr sz="12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200"/>
              <a:buNone/>
              <a:defRPr sz="12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200"/>
              <a:buNone/>
              <a:defRPr sz="12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200"/>
              <a:buNone/>
              <a:defRPr sz="12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rgbClr val="757575"/>
              </a:buClr>
              <a:buSzPts val="1200"/>
              <a:buNone/>
              <a:defRPr sz="12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47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7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7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8"/>
          <p:cNvSpPr txBox="1"/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8"/>
          <p:cNvSpPr txBox="1"/>
          <p:nvPr>
            <p:ph idx="1" type="body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48"/>
          <p:cNvSpPr txBox="1"/>
          <p:nvPr>
            <p:ph idx="2" type="body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48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48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48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49"/>
          <p:cNvSpPr txBox="1"/>
          <p:nvPr>
            <p:ph type="title"/>
          </p:nvPr>
        </p:nvSpPr>
        <p:spPr>
          <a:xfrm>
            <a:off x="629841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49"/>
          <p:cNvSpPr txBox="1"/>
          <p:nvPr>
            <p:ph idx="1" type="body"/>
          </p:nvPr>
        </p:nvSpPr>
        <p:spPr>
          <a:xfrm>
            <a:off x="629842" y="1681163"/>
            <a:ext cx="3868340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1pPr>
            <a:lvl2pPr indent="-2286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b="1" sz="1500"/>
            </a:lvl2pPr>
            <a:lvl3pPr indent="-2286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3pPr>
            <a:lvl4pPr indent="-2286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4pPr>
            <a:lvl5pPr indent="-2286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5pPr>
            <a:lvl6pPr indent="-2286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6pPr>
            <a:lvl7pPr indent="-2286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7pPr>
            <a:lvl8pPr indent="-2286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8pPr>
            <a:lvl9pPr indent="-2286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9pPr>
          </a:lstStyle>
          <a:p/>
        </p:txBody>
      </p:sp>
      <p:sp>
        <p:nvSpPr>
          <p:cNvPr id="39" name="Google Shape;39;p49"/>
          <p:cNvSpPr txBox="1"/>
          <p:nvPr>
            <p:ph idx="2" type="body"/>
          </p:nvPr>
        </p:nvSpPr>
        <p:spPr>
          <a:xfrm>
            <a:off x="629842" y="2505075"/>
            <a:ext cx="3868340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49"/>
          <p:cNvSpPr txBox="1"/>
          <p:nvPr>
            <p:ph idx="3" type="body"/>
          </p:nvPr>
        </p:nvSpPr>
        <p:spPr>
          <a:xfrm>
            <a:off x="4629150" y="1681163"/>
            <a:ext cx="3887391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1pPr>
            <a:lvl2pPr indent="-2286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b="1" sz="1500"/>
            </a:lvl2pPr>
            <a:lvl3pPr indent="-2286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b="1" sz="1350"/>
            </a:lvl3pPr>
            <a:lvl4pPr indent="-2286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4pPr>
            <a:lvl5pPr indent="-2286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5pPr>
            <a:lvl6pPr indent="-2286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6pPr>
            <a:lvl7pPr indent="-2286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7pPr>
            <a:lvl8pPr indent="-2286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8pPr>
            <a:lvl9pPr indent="-2286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9pPr>
          </a:lstStyle>
          <a:p/>
        </p:txBody>
      </p:sp>
      <p:sp>
        <p:nvSpPr>
          <p:cNvPr id="41" name="Google Shape;41;p49"/>
          <p:cNvSpPr txBox="1"/>
          <p:nvPr>
            <p:ph idx="4" type="body"/>
          </p:nvPr>
        </p:nvSpPr>
        <p:spPr>
          <a:xfrm>
            <a:off x="4629150" y="2505075"/>
            <a:ext cx="3887391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49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49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49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50"/>
          <p:cNvSpPr txBox="1"/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50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50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50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51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51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51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52"/>
          <p:cNvSpPr txBox="1"/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la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52"/>
          <p:cNvSpPr txBox="1"/>
          <p:nvPr>
            <p:ph idx="1" type="body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6195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2385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4pPr>
            <a:lvl5pPr indent="-32385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5pPr>
            <a:lvl6pPr indent="-32385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indent="-32385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indent="-32385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indent="-32385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/>
        </p:txBody>
      </p:sp>
      <p:sp>
        <p:nvSpPr>
          <p:cNvPr id="57" name="Google Shape;57;p52"/>
          <p:cNvSpPr txBox="1"/>
          <p:nvPr>
            <p:ph idx="2" type="body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indent="-2286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2pPr>
            <a:lvl3pPr indent="-2286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indent="-2286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4pPr>
            <a:lvl5pPr indent="-2286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5pPr>
            <a:lvl6pPr indent="-2286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6pPr>
            <a:lvl7pPr indent="-2286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7pPr>
            <a:lvl8pPr indent="-2286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8pPr>
            <a:lvl9pPr indent="-2286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9pPr>
          </a:lstStyle>
          <a:p/>
        </p:txBody>
      </p:sp>
      <p:sp>
        <p:nvSpPr>
          <p:cNvPr id="58" name="Google Shape;58;p52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52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52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53"/>
          <p:cNvSpPr txBox="1"/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la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53"/>
          <p:cNvSpPr/>
          <p:nvPr>
            <p:ph idx="2" type="pic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53"/>
          <p:cNvSpPr txBox="1"/>
          <p:nvPr>
            <p:ph idx="1" type="body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indent="-2286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2pPr>
            <a:lvl3pPr indent="-2286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indent="-2286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4pPr>
            <a:lvl5pPr indent="-2286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5pPr>
            <a:lvl6pPr indent="-2286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6pPr>
            <a:lvl7pPr indent="-2286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7pPr>
            <a:lvl8pPr indent="-2286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8pPr>
            <a:lvl9pPr indent="-2286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9pPr>
          </a:lstStyle>
          <a:p/>
        </p:txBody>
      </p:sp>
      <p:sp>
        <p:nvSpPr>
          <p:cNvPr id="65" name="Google Shape;65;p53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53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53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54"/>
          <p:cNvSpPr txBox="1"/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54"/>
          <p:cNvSpPr txBox="1"/>
          <p:nvPr>
            <p:ph idx="1" type="body"/>
          </p:nvPr>
        </p:nvSpPr>
        <p:spPr>
          <a:xfrm rot="5400000">
            <a:off x="2396331" y="57944"/>
            <a:ext cx="4351338" cy="78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54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54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54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55"/>
          <p:cNvSpPr txBox="1"/>
          <p:nvPr>
            <p:ph type="title"/>
          </p:nvPr>
        </p:nvSpPr>
        <p:spPr>
          <a:xfrm rot="5400000">
            <a:off x="4623594" y="2285207"/>
            <a:ext cx="5811838" cy="19716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55"/>
          <p:cNvSpPr txBox="1"/>
          <p:nvPr>
            <p:ph idx="1" type="body"/>
          </p:nvPr>
        </p:nvSpPr>
        <p:spPr>
          <a:xfrm rot="5400000">
            <a:off x="623094" y="370681"/>
            <a:ext cx="5811838" cy="5800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55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55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55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1pPr>
            <a:lvl2pPr indent="0" lvl="1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2pPr>
            <a:lvl3pPr indent="0" lvl="2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3pPr>
            <a:lvl4pPr indent="0" lvl="3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4pPr>
            <a:lvl5pPr indent="0" lvl="4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5pPr>
            <a:lvl6pPr indent="0" lvl="5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6pPr>
            <a:lvl7pPr indent="0" lvl="6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7pPr>
            <a:lvl8pPr indent="0" lvl="7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8pPr>
            <a:lvl9pPr indent="0" lvl="8" mar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44"/>
          <p:cNvSpPr txBox="1"/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  <a:defRPr b="0" i="0" sz="33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44"/>
          <p:cNvSpPr txBox="1"/>
          <p:nvPr>
            <p:ph idx="1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61950" lvl="0" marL="457200" marR="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b="0" i="0" sz="21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42900" lvl="1" marL="9144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23850" lvl="2" marL="13716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4325" lvl="3" marL="18288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4325" lvl="4" marL="22860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4325" lvl="5" marL="27432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4325" lvl="6" marL="32004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4325" lvl="7" marL="36576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4325" lvl="8" marL="4114800" marR="0" rtl="0" algn="l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>
                <a:schemeClr val="dk1"/>
              </a:buClr>
              <a:buSzPts val="1350"/>
              <a:buFont typeface="Arial"/>
              <a:buChar char="•"/>
              <a:defRPr b="0" i="0" sz="135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44"/>
          <p:cNvSpPr txBox="1"/>
          <p:nvPr>
            <p:ph idx="10" type="dt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44"/>
          <p:cNvSpPr txBox="1"/>
          <p:nvPr>
            <p:ph idx="11" type="ftr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44"/>
          <p:cNvSpPr txBox="1"/>
          <p:nvPr>
            <p:ph idx="12" type="sldNum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Clr>
                <a:srgbClr val="757575"/>
              </a:buClr>
              <a:buSzPts val="900"/>
              <a:buFont typeface="Arial"/>
              <a:buNone/>
              <a:defRPr b="0" i="0" sz="9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7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9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8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7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8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3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2.png"/><Relationship Id="rId4" Type="http://schemas.openxmlformats.org/officeDocument/2006/relationships/image" Target="../media/image6.png"/><Relationship Id="rId5" Type="http://schemas.openxmlformats.org/officeDocument/2006/relationships/image" Target="../media/image16.png"/><Relationship Id="rId6" Type="http://schemas.openxmlformats.org/officeDocument/2006/relationships/image" Target="../media/image10.png"/><Relationship Id="rId7" Type="http://schemas.openxmlformats.org/officeDocument/2006/relationships/image" Target="../media/image4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5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9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4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5" Type="http://schemas.openxmlformats.org/officeDocument/2006/relationships/image" Target="../media/image20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hyperlink" Target="https://www.pmi.org/pmbok-guide-standards/foundational/pmbok" TargetMode="External"/><Relationship Id="rId4" Type="http://schemas.openxmlformats.org/officeDocument/2006/relationships/hyperlink" Target="https://www.wiley.com/en-us/Project+Management:+A+Systems+Approach+to+Planning,+Scheduling,+and+Controlling,+12th+Edition-p-9781119165354" TargetMode="External"/><Relationship Id="rId5" Type="http://schemas.openxmlformats.org/officeDocument/2006/relationships/hyperlink" Target="https://www.acha.org/NCHA" TargetMode="External"/><Relationship Id="rId6" Type="http://schemas.openxmlformats.org/officeDocument/2006/relationships/hyperlink" Target="https://www.ncbi.nlm.nih.gov/pmc/articles/PMC7324346/" TargetMode="Externa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s://www.sciencedirect.com/science/article/pii/S2215036618303062" TargetMode="External"/><Relationship Id="rId4" Type="http://schemas.openxmlformats.org/officeDocument/2006/relationships/hyperlink" Target="https://www.who.int/publications/i/item/9789241550505" TargetMode="External"/><Relationship Id="rId9" Type="http://schemas.openxmlformats.org/officeDocument/2006/relationships/hyperlink" Target="https://www.jmir.org/2019/6/e13117/" TargetMode="External"/><Relationship Id="rId5" Type="http://schemas.openxmlformats.org/officeDocument/2006/relationships/hyperlink" Target="https://mitpress.mit.edu/9780262028943/positive-computing/" TargetMode="External"/><Relationship Id="rId6" Type="http://schemas.openxmlformats.org/officeDocument/2006/relationships/hyperlink" Target="https://www.iso.org/standard/77520.html" TargetMode="External"/><Relationship Id="rId7" Type="http://schemas.openxmlformats.org/officeDocument/2006/relationships/hyperlink" Target="https://selfdeterminationtheory.org/theory/" TargetMode="External"/><Relationship Id="rId8" Type="http://schemas.openxmlformats.org/officeDocument/2006/relationships/hyperlink" Target="https://www.nimh.nih.gov/health/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457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"/>
          <p:cNvSpPr/>
          <p:nvPr/>
        </p:nvSpPr>
        <p:spPr>
          <a:xfrm>
            <a:off x="3637935" y="0"/>
            <a:ext cx="5388078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"/>
          <p:cNvSpPr txBox="1"/>
          <p:nvPr>
            <p:ph type="ctrTitle"/>
          </p:nvPr>
        </p:nvSpPr>
        <p:spPr>
          <a:xfrm>
            <a:off x="3973322" y="640080"/>
            <a:ext cx="4915040" cy="35661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700"/>
              <a:buFont typeface="Calibri"/>
              <a:buNone/>
            </a:pPr>
            <a:r>
              <a:rPr lang="en-US" sz="4700"/>
              <a:t>Mental Health Daily Check‑In App</a:t>
            </a:r>
            <a:endParaRPr/>
          </a:p>
        </p:txBody>
      </p:sp>
      <p:sp>
        <p:nvSpPr>
          <p:cNvPr id="87" name="Google Shape;87;p1"/>
          <p:cNvSpPr txBox="1"/>
          <p:nvPr>
            <p:ph idx="1" type="subTitle"/>
          </p:nvPr>
        </p:nvSpPr>
        <p:spPr>
          <a:xfrm>
            <a:off x="3973320" y="4636008"/>
            <a:ext cx="4688333" cy="15727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rgbClr val="888888"/>
                </a:solidFill>
              </a:rPr>
              <a:t>A simple digital health solution for daily mental wellbeing awareness</a:t>
            </a:r>
            <a:endParaRPr/>
          </a:p>
        </p:txBody>
      </p:sp>
      <p:sp>
        <p:nvSpPr>
          <p:cNvPr id="88" name="Google Shape;88;p1"/>
          <p:cNvSpPr/>
          <p:nvPr/>
        </p:nvSpPr>
        <p:spPr>
          <a:xfrm>
            <a:off x="4059646" y="4409267"/>
            <a:ext cx="3182692" cy="18288"/>
          </a:xfrm>
          <a:custGeom>
            <a:rect b="b" l="l" r="r" t="t"/>
            <a:pathLst>
              <a:path extrusionOk="0" fill="none" h="18288" w="3182692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extrusionOk="0" h="18288" w="3182692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1"/>
          <p:cNvSpPr txBox="1"/>
          <p:nvPr>
            <p:ph type="title"/>
          </p:nvPr>
        </p:nvSpPr>
        <p:spPr>
          <a:xfrm>
            <a:off x="457200" y="-22238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</a:pPr>
            <a:r>
              <a:rPr b="1" lang="en-US" u="sng"/>
              <a:t>Structured Planning – Mihai F</a:t>
            </a:r>
            <a:endParaRPr/>
          </a:p>
        </p:txBody>
      </p:sp>
      <p:sp>
        <p:nvSpPr>
          <p:cNvPr id="94" name="Google Shape;94;p21"/>
          <p:cNvSpPr txBox="1"/>
          <p:nvPr>
            <p:ph idx="1" type="body"/>
          </p:nvPr>
        </p:nvSpPr>
        <p:spPr>
          <a:xfrm>
            <a:off x="4724399" y="1038851"/>
            <a:ext cx="4296695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1143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We used a structured planning approach based on a Gantt chart to organize the development of the MHD Check-in application.[1] The project was divided into clearly defined phases to ensure efficient time management and team coordination.</a:t>
            </a:r>
            <a:endParaRPr/>
          </a:p>
        </p:txBody>
      </p:sp>
      <p:sp>
        <p:nvSpPr>
          <p:cNvPr descr="Output image" id="95" name="Google Shape;95;p21"/>
          <p:cNvSpPr/>
          <p:nvPr/>
        </p:nvSpPr>
        <p:spPr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6" name="Google Shape;96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2905" y="920620"/>
            <a:ext cx="4601495" cy="3432862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21"/>
          <p:cNvSpPr/>
          <p:nvPr/>
        </p:nvSpPr>
        <p:spPr>
          <a:xfrm>
            <a:off x="4822722" y="2977082"/>
            <a:ext cx="4317207" cy="17543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-Planning and task allocation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-Research and literature review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-Idea development and feature definition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-Design and prototype creation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-Evaluation and feedback analysis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-Final presentation preparation</a:t>
            </a:r>
            <a:endParaRPr/>
          </a:p>
        </p:txBody>
      </p:sp>
      <p:sp>
        <p:nvSpPr>
          <p:cNvPr id="98" name="Google Shape;98;p21"/>
          <p:cNvSpPr txBox="1"/>
          <p:nvPr/>
        </p:nvSpPr>
        <p:spPr>
          <a:xfrm>
            <a:off x="206477" y="5412246"/>
            <a:ext cx="881461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Gantt chart helped us visualize task duration, dependencies, and overlapping activities, ensuring that each phase was completed within the project timeline.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2"/>
          <p:cNvSpPr txBox="1"/>
          <p:nvPr/>
        </p:nvSpPr>
        <p:spPr>
          <a:xfrm>
            <a:off x="617318" y="252505"/>
            <a:ext cx="8760541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dk1"/>
              </a:buClr>
              <a:buSzPts val="3500"/>
              <a:buFont typeface="Calibri"/>
              <a:buNone/>
            </a:pPr>
            <a:r>
              <a:rPr b="1" i="0" lang="en-US" sz="3300" u="sng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Team Planning &amp; Role Distribution – Mihai F.</a:t>
            </a:r>
            <a:endParaRPr/>
          </a:p>
        </p:txBody>
      </p:sp>
      <p:sp>
        <p:nvSpPr>
          <p:cNvPr id="104" name="Google Shape;104;p22"/>
          <p:cNvSpPr/>
          <p:nvPr/>
        </p:nvSpPr>
        <p:spPr>
          <a:xfrm>
            <a:off x="935433" y="4245775"/>
            <a:ext cx="5992368" cy="213904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Role Allocation:</a:t>
            </a:r>
            <a:endParaRPr/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Mihai Fartais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– Project Planning &amp; Coordination</a:t>
            </a:r>
            <a:endParaRPr/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Mihai Lungu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– Research &amp; Literature Review</a:t>
            </a:r>
            <a:endParaRPr/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Ciprian Panait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– Innovative Idea Development</a:t>
            </a:r>
            <a:endParaRPr/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Cristian Ispas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– Design &amp; Technical Prototype</a:t>
            </a:r>
            <a:endParaRPr/>
          </a:p>
          <a:p>
            <a:pPr indent="0" lvl="0" marL="0" marR="0" rtl="0" algn="l"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Yassir El Ouafai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– Evaluation &amp; Feedback Analysis</a:t>
            </a:r>
            <a:endParaRPr/>
          </a:p>
        </p:txBody>
      </p:sp>
      <p:grpSp>
        <p:nvGrpSpPr>
          <p:cNvPr id="105" name="Google Shape;105;p22"/>
          <p:cNvGrpSpPr/>
          <p:nvPr/>
        </p:nvGrpSpPr>
        <p:grpSpPr>
          <a:xfrm>
            <a:off x="617479" y="1330066"/>
            <a:ext cx="8292497" cy="2346933"/>
            <a:chOff x="161" y="958360"/>
            <a:chExt cx="8292497" cy="2346933"/>
          </a:xfrm>
        </p:grpSpPr>
        <p:sp>
          <p:nvSpPr>
            <p:cNvPr id="106" name="Google Shape;106;p22"/>
            <p:cNvSpPr/>
            <p:nvPr/>
          </p:nvSpPr>
          <p:spPr>
            <a:xfrm>
              <a:off x="161" y="958360"/>
              <a:ext cx="1955777" cy="2346933"/>
            </a:xfrm>
            <a:prstGeom prst="rect">
              <a:avLst/>
            </a:prstGeom>
            <a:solidFill>
              <a:srgbClr val="E97131"/>
            </a:solidFill>
            <a:ln cap="flat" cmpd="sng" w="19050">
              <a:solidFill>
                <a:srgbClr val="E9713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22"/>
            <p:cNvSpPr txBox="1"/>
            <p:nvPr/>
          </p:nvSpPr>
          <p:spPr>
            <a:xfrm>
              <a:off x="161" y="1897133"/>
              <a:ext cx="1955777" cy="14081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93175" spcFirstLastPara="1" rIns="19317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The project was structured using a task-based on planning approach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" name="Google Shape;108;p22"/>
            <p:cNvSpPr/>
            <p:nvPr/>
          </p:nvSpPr>
          <p:spPr>
            <a:xfrm>
              <a:off x="16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22"/>
            <p:cNvSpPr txBox="1"/>
            <p:nvPr/>
          </p:nvSpPr>
          <p:spPr>
            <a:xfrm>
              <a:off x="16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100" lIns="193175" spcFirstLastPara="1" rIns="193175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300"/>
                <a:buFont typeface="Arial"/>
                <a:buNone/>
              </a:pPr>
              <a:r>
                <a:rPr lang="en-US" sz="43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01</a:t>
              </a:r>
              <a:endParaRPr/>
            </a:p>
          </p:txBody>
        </p:sp>
        <p:sp>
          <p:nvSpPr>
            <p:cNvPr id="110" name="Google Shape;110;p22"/>
            <p:cNvSpPr/>
            <p:nvPr/>
          </p:nvSpPr>
          <p:spPr>
            <a:xfrm>
              <a:off x="2112401" y="958360"/>
              <a:ext cx="1955777" cy="2346933"/>
            </a:xfrm>
            <a:prstGeom prst="rect">
              <a:avLst/>
            </a:prstGeom>
            <a:solidFill>
              <a:srgbClr val="176B22"/>
            </a:solidFill>
            <a:ln cap="flat" cmpd="sng" w="19050">
              <a:solidFill>
                <a:srgbClr val="176B22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22"/>
            <p:cNvSpPr txBox="1"/>
            <p:nvPr/>
          </p:nvSpPr>
          <p:spPr>
            <a:xfrm>
              <a:off x="2112401" y="1897133"/>
              <a:ext cx="1955777" cy="14081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93175" spcFirstLastPara="1" rIns="19317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Each team member was assigned to a specific responsibility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" name="Google Shape;112;p22"/>
            <p:cNvSpPr/>
            <p:nvPr/>
          </p:nvSpPr>
          <p:spPr>
            <a:xfrm>
              <a:off x="211240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22"/>
            <p:cNvSpPr txBox="1"/>
            <p:nvPr/>
          </p:nvSpPr>
          <p:spPr>
            <a:xfrm>
              <a:off x="211240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100" lIns="193175" spcFirstLastPara="1" rIns="193175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300"/>
                <a:buFont typeface="Arial"/>
                <a:buNone/>
              </a:pPr>
              <a:r>
                <a:rPr lang="en-US" sz="43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02</a:t>
              </a:r>
              <a:endParaRPr/>
            </a:p>
          </p:txBody>
        </p:sp>
        <p:sp>
          <p:nvSpPr>
            <p:cNvPr id="114" name="Google Shape;114;p22"/>
            <p:cNvSpPr/>
            <p:nvPr/>
          </p:nvSpPr>
          <p:spPr>
            <a:xfrm>
              <a:off x="4224641" y="958360"/>
              <a:ext cx="1955777" cy="2346933"/>
            </a:xfrm>
            <a:prstGeom prst="rect">
              <a:avLst/>
            </a:prstGeom>
            <a:solidFill>
              <a:srgbClr val="0C9ED5"/>
            </a:solidFill>
            <a:ln cap="flat" cmpd="sng" w="19050">
              <a:solidFill>
                <a:srgbClr val="0C9ED5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22"/>
            <p:cNvSpPr txBox="1"/>
            <p:nvPr/>
          </p:nvSpPr>
          <p:spPr>
            <a:xfrm>
              <a:off x="4224641" y="1897133"/>
              <a:ext cx="1955777" cy="14081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93175" spcFirstLastPara="1" rIns="19317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Tasks were divided into research, design, development, evaluation, and presentation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6" name="Google Shape;116;p22"/>
            <p:cNvSpPr/>
            <p:nvPr/>
          </p:nvSpPr>
          <p:spPr>
            <a:xfrm>
              <a:off x="422464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22"/>
            <p:cNvSpPr txBox="1"/>
            <p:nvPr/>
          </p:nvSpPr>
          <p:spPr>
            <a:xfrm>
              <a:off x="422464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100" lIns="193175" spcFirstLastPara="1" rIns="193175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300"/>
                <a:buFont typeface="Arial"/>
                <a:buNone/>
              </a:pPr>
              <a:r>
                <a:rPr lang="en-US" sz="43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03</a:t>
              </a:r>
              <a:endParaRPr sz="43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" name="Google Shape;118;p22"/>
            <p:cNvSpPr/>
            <p:nvPr/>
          </p:nvSpPr>
          <p:spPr>
            <a:xfrm>
              <a:off x="6336881" y="958360"/>
              <a:ext cx="1955777" cy="2346933"/>
            </a:xfrm>
            <a:prstGeom prst="rect">
              <a:avLst/>
            </a:prstGeom>
            <a:solidFill>
              <a:srgbClr val="A02891"/>
            </a:solidFill>
            <a:ln cap="flat" cmpd="sng" w="19050">
              <a:solidFill>
                <a:srgbClr val="A0289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22"/>
            <p:cNvSpPr txBox="1"/>
            <p:nvPr/>
          </p:nvSpPr>
          <p:spPr>
            <a:xfrm>
              <a:off x="6336881" y="1897133"/>
              <a:ext cx="1955777" cy="14081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93175" spcFirstLastPara="1" rIns="19317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Weekly internal check-ins were used to monitor progress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" name="Google Shape;120;p22"/>
            <p:cNvSpPr/>
            <p:nvPr/>
          </p:nvSpPr>
          <p:spPr>
            <a:xfrm>
              <a:off x="633688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22"/>
            <p:cNvSpPr txBox="1"/>
            <p:nvPr/>
          </p:nvSpPr>
          <p:spPr>
            <a:xfrm>
              <a:off x="6336881" y="958360"/>
              <a:ext cx="1955777" cy="9387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100" lIns="193175" spcFirstLastPara="1" rIns="193175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300"/>
                <a:buFont typeface="Arial"/>
                <a:buNone/>
              </a:pPr>
              <a:r>
                <a:rPr lang="en-US" sz="43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04</a:t>
              </a:r>
              <a:endParaRPr sz="43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3"/>
          <p:cNvSpPr txBox="1"/>
          <p:nvPr>
            <p:ph type="title"/>
          </p:nvPr>
        </p:nvSpPr>
        <p:spPr>
          <a:xfrm>
            <a:off x="228085" y="271422"/>
            <a:ext cx="6772483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lay"/>
              <a:buNone/>
            </a:pPr>
            <a:r>
              <a:rPr b="1" lang="en-US" sz="2400" u="sng"/>
              <a:t>The importance of Structured Planning in a Hackathon Environment – Mihai F.</a:t>
            </a:r>
            <a:endParaRPr/>
          </a:p>
        </p:txBody>
      </p:sp>
      <p:sp>
        <p:nvSpPr>
          <p:cNvPr id="127" name="Google Shape;127;p23"/>
          <p:cNvSpPr txBox="1"/>
          <p:nvPr>
            <p:ph idx="1" type="body"/>
          </p:nvPr>
        </p:nvSpPr>
        <p:spPr>
          <a:xfrm>
            <a:off x="109214" y="1156227"/>
            <a:ext cx="6020353" cy="48414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This structured planning approach was important due to the limited timeframe of the hackathon. </a:t>
            </a:r>
            <a:br>
              <a:rPr lang="en-US" sz="1600"/>
            </a:br>
            <a:br>
              <a:rPr lang="en-US" sz="1600"/>
            </a:br>
            <a:r>
              <a:rPr lang="en-US" sz="1600"/>
              <a:t>With strict deadlines and time constraints, I organize tasks efficiently and avoid unnecessary delays.</a:t>
            </a:r>
            <a:br>
              <a:rPr lang="en-US" sz="1600"/>
            </a:br>
            <a:br>
              <a:rPr lang="en-US" sz="1600"/>
            </a:br>
            <a:r>
              <a:rPr lang="en-US" sz="1600"/>
              <a:t>The time management helped us to complete all required components, including research, design, prototype development, evaluation, and presentation preparation. </a:t>
            </a:r>
            <a:br>
              <a:rPr lang="en-US" sz="1600"/>
            </a:br>
            <a:br>
              <a:rPr lang="en-US" sz="1600"/>
            </a:br>
            <a:r>
              <a:rPr lang="en-US" sz="1600"/>
              <a:t>The structured approach enabled us to deliver a complete, coherent, and well-organized solution within the available time.[2]</a:t>
            </a:r>
            <a:endParaRPr/>
          </a:p>
        </p:txBody>
      </p:sp>
      <p:sp>
        <p:nvSpPr>
          <p:cNvPr id="128" name="Google Shape;128;p23"/>
          <p:cNvSpPr/>
          <p:nvPr/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9" name="Google Shape;129;p23"/>
          <p:cNvSpPr/>
          <p:nvPr/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cap="flat" cmpd="sng" w="22225">
            <a:solidFill>
              <a:schemeClr val="accen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Check List" id="130" name="Google Shape;130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624964" y="2865141"/>
            <a:ext cx="1143455" cy="11434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4"/>
          <p:cNvSpPr txBox="1"/>
          <p:nvPr>
            <p:ph type="title"/>
          </p:nvPr>
        </p:nvSpPr>
        <p:spPr>
          <a:xfrm>
            <a:off x="457199" y="232074"/>
            <a:ext cx="9645445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lay"/>
              <a:buNone/>
            </a:pPr>
            <a:r>
              <a:rPr b="1" lang="en-US" sz="2800" u="sng"/>
              <a:t>Research Context &amp; Problem Identification – Lungu M.</a:t>
            </a:r>
            <a:endParaRPr/>
          </a:p>
        </p:txBody>
      </p:sp>
      <p:sp>
        <p:nvSpPr>
          <p:cNvPr id="136" name="Google Shape;136;p24"/>
          <p:cNvSpPr txBox="1"/>
          <p:nvPr>
            <p:ph idx="1" type="body"/>
          </p:nvPr>
        </p:nvSpPr>
        <p:spPr>
          <a:xfrm>
            <a:off x="339213" y="1919052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1143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US" sz="2000" u="sng"/>
              <a:t>Student Mental Health Challenges</a:t>
            </a:r>
            <a:endParaRPr/>
          </a:p>
        </p:txBody>
      </p:sp>
      <p:sp>
        <p:nvSpPr>
          <p:cNvPr id="137" name="Google Shape;137;p24"/>
          <p:cNvSpPr txBox="1"/>
          <p:nvPr/>
        </p:nvSpPr>
        <p:spPr>
          <a:xfrm>
            <a:off x="457200" y="2521785"/>
            <a:ext cx="8534400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research phase began by analyzing the current state of student mental health in higher education environments. Studies show increasing levels of stress, anxiety, and emotional exhaustion among students.[3]</a:t>
            </a:r>
            <a:endParaRPr/>
          </a:p>
        </p:txBody>
      </p:sp>
      <p:grpSp>
        <p:nvGrpSpPr>
          <p:cNvPr id="138" name="Google Shape;138;p24"/>
          <p:cNvGrpSpPr/>
          <p:nvPr/>
        </p:nvGrpSpPr>
        <p:grpSpPr>
          <a:xfrm>
            <a:off x="457199" y="3622177"/>
            <a:ext cx="8431161" cy="2030743"/>
            <a:chOff x="0" y="581"/>
            <a:chExt cx="8431161" cy="2030743"/>
          </a:xfrm>
        </p:grpSpPr>
        <p:sp>
          <p:nvSpPr>
            <p:cNvPr id="139" name="Google Shape;139;p24"/>
            <p:cNvSpPr/>
            <p:nvPr/>
          </p:nvSpPr>
          <p:spPr>
            <a:xfrm>
              <a:off x="0" y="581"/>
              <a:ext cx="8431161" cy="397876"/>
            </a:xfrm>
            <a:prstGeom prst="roundRect">
              <a:avLst>
                <a:gd fmla="val 16667" name="adj"/>
              </a:avLst>
            </a:prstGeom>
            <a:solidFill>
              <a:srgbClr val="126082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24"/>
            <p:cNvSpPr txBox="1"/>
            <p:nvPr/>
          </p:nvSpPr>
          <p:spPr>
            <a:xfrm>
              <a:off x="19423" y="20004"/>
              <a:ext cx="8392315" cy="359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3325" lIns="53325" spcFirstLastPara="1" rIns="53325" wrap="square" tIns="533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1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We explored academic literature and industry reports related to: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" name="Google Shape;141;p24"/>
            <p:cNvSpPr/>
            <p:nvPr/>
          </p:nvSpPr>
          <p:spPr>
            <a:xfrm>
              <a:off x="0" y="408653"/>
              <a:ext cx="8431161" cy="397876"/>
            </a:xfrm>
            <a:prstGeom prst="roundRect">
              <a:avLst>
                <a:gd fmla="val 16667" name="adj"/>
              </a:avLst>
            </a:prstGeom>
            <a:solidFill>
              <a:srgbClr val="126082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" name="Google Shape;142;p24"/>
            <p:cNvSpPr txBox="1"/>
            <p:nvPr/>
          </p:nvSpPr>
          <p:spPr>
            <a:xfrm>
              <a:off x="19423" y="428076"/>
              <a:ext cx="8392315" cy="359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3325" lIns="53325" spcFirstLastPara="1" rIns="53325" wrap="square" tIns="533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-Mood tracking applications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" name="Google Shape;143;p24"/>
            <p:cNvSpPr/>
            <p:nvPr/>
          </p:nvSpPr>
          <p:spPr>
            <a:xfrm>
              <a:off x="0" y="816724"/>
              <a:ext cx="8431161" cy="397876"/>
            </a:xfrm>
            <a:prstGeom prst="roundRect">
              <a:avLst>
                <a:gd fmla="val 16667" name="adj"/>
              </a:avLst>
            </a:prstGeom>
            <a:solidFill>
              <a:srgbClr val="126082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24"/>
            <p:cNvSpPr txBox="1"/>
            <p:nvPr/>
          </p:nvSpPr>
          <p:spPr>
            <a:xfrm>
              <a:off x="19423" y="836147"/>
              <a:ext cx="8392315" cy="359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3325" lIns="53325" spcFirstLastPara="1" rIns="53325" wrap="square" tIns="533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-Digital self-monitoring tools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" name="Google Shape;145;p24"/>
            <p:cNvSpPr/>
            <p:nvPr/>
          </p:nvSpPr>
          <p:spPr>
            <a:xfrm>
              <a:off x="0" y="1224795"/>
              <a:ext cx="8431161" cy="397876"/>
            </a:xfrm>
            <a:prstGeom prst="roundRect">
              <a:avLst>
                <a:gd fmla="val 16667" name="adj"/>
              </a:avLst>
            </a:prstGeom>
            <a:solidFill>
              <a:srgbClr val="126082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" name="Google Shape;146;p24"/>
            <p:cNvSpPr txBox="1"/>
            <p:nvPr/>
          </p:nvSpPr>
          <p:spPr>
            <a:xfrm>
              <a:off x="19423" y="1244218"/>
              <a:ext cx="8392315" cy="359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3325" lIns="53325" spcFirstLastPara="1" rIns="53325" wrap="square" tIns="533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-Mobile mental health solutions</a:t>
              </a:r>
              <a:b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</a:b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" name="Google Shape;147;p24"/>
            <p:cNvSpPr/>
            <p:nvPr/>
          </p:nvSpPr>
          <p:spPr>
            <a:xfrm>
              <a:off x="0" y="1633448"/>
              <a:ext cx="8431161" cy="397876"/>
            </a:xfrm>
            <a:prstGeom prst="roundRect">
              <a:avLst>
                <a:gd fmla="val 16667" name="adj"/>
              </a:avLst>
            </a:prstGeom>
            <a:solidFill>
              <a:srgbClr val="126082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24"/>
            <p:cNvSpPr txBox="1"/>
            <p:nvPr/>
          </p:nvSpPr>
          <p:spPr>
            <a:xfrm>
              <a:off x="19423" y="1652871"/>
              <a:ext cx="8392315" cy="35903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3325" lIns="53325" spcFirstLastPara="1" rIns="53325" wrap="square" tIns="533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Arial"/>
                <a:buNone/>
              </a:pPr>
              <a:r>
                <a:rPr b="0" i="0" lang="en-US" sz="14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The research helped us clearly define the real-world problem: students often do not reflect on their emotional state until difficulties become more serious.</a:t>
              </a:r>
              <a:endParaRPr sz="1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5"/>
          <p:cNvSpPr txBox="1"/>
          <p:nvPr>
            <p:ph type="title"/>
          </p:nvPr>
        </p:nvSpPr>
        <p:spPr>
          <a:xfrm>
            <a:off x="403123" y="365126"/>
            <a:ext cx="8578645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</a:pPr>
            <a:r>
              <a:rPr b="1" lang="en-US" sz="3200" u="sng"/>
              <a:t>Critical Analysis of Existing Solutions – Lungu M.</a:t>
            </a:r>
            <a:endParaRPr/>
          </a:p>
        </p:txBody>
      </p:sp>
      <p:sp>
        <p:nvSpPr>
          <p:cNvPr id="154" name="Google Shape;154;p25"/>
          <p:cNvSpPr txBox="1"/>
          <p:nvPr>
            <p:ph idx="1" type="body"/>
          </p:nvPr>
        </p:nvSpPr>
        <p:spPr>
          <a:xfrm>
            <a:off x="162232" y="1678858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1143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US" sz="2400"/>
              <a:t>Analysis of Existing Digital Mental Health Apps</a:t>
            </a:r>
            <a:endParaRPr sz="2400"/>
          </a:p>
          <a:p>
            <a:pPr indent="-38100" lvl="0" marL="17145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</a:pPr>
            <a:r>
              <a:t/>
            </a:r>
            <a:endParaRPr/>
          </a:p>
        </p:txBody>
      </p:sp>
      <p:sp>
        <p:nvSpPr>
          <p:cNvPr id="155" name="Google Shape;155;p25"/>
          <p:cNvSpPr txBox="1"/>
          <p:nvPr/>
        </p:nvSpPr>
        <p:spPr>
          <a:xfrm>
            <a:off x="255639" y="2182054"/>
            <a:ext cx="8726129" cy="25545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Research findings indicate that daily reflection and mood tracking can significantly improve self-awareness.[4]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However, many existing applications fail due to: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-Overly complex interfaces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-Clinical or diagnostic focus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-Excessive data collection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-Privacy and security concerns[5]</a:t>
            </a:r>
            <a:endParaRPr/>
          </a:p>
        </p:txBody>
      </p:sp>
      <p:sp>
        <p:nvSpPr>
          <p:cNvPr id="156" name="Google Shape;156;p25"/>
          <p:cNvSpPr txBox="1"/>
          <p:nvPr/>
        </p:nvSpPr>
        <p:spPr>
          <a:xfrm>
            <a:off x="255639" y="5767063"/>
            <a:ext cx="8613058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These limitations reduce user trust and long-term engagement, especially for users who are not in crisis but need preventative support.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6"/>
          <p:cNvSpPr txBox="1"/>
          <p:nvPr>
            <p:ph type="title"/>
          </p:nvPr>
        </p:nvSpPr>
        <p:spPr>
          <a:xfrm>
            <a:off x="0" y="279220"/>
            <a:ext cx="9640488" cy="90534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lay"/>
              <a:buNone/>
            </a:pPr>
            <a:r>
              <a:rPr b="1" lang="en-US" sz="2400" u="sng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Research Impact on Our Application Design – Lungu M.</a:t>
            </a:r>
            <a:endParaRPr/>
          </a:p>
        </p:txBody>
      </p:sp>
      <p:sp>
        <p:nvSpPr>
          <p:cNvPr id="162" name="Google Shape;162;p26"/>
          <p:cNvSpPr txBox="1"/>
          <p:nvPr/>
        </p:nvSpPr>
        <p:spPr>
          <a:xfrm>
            <a:off x="263524" y="1385128"/>
            <a:ext cx="6933167" cy="45732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Our research directly shaped the structure of the MHD Check-in app.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Based on the literature findings, we decided to: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-Focus on simplicity and ease of use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-Avoid diagnostic or medical claims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-Minimise data collection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-Prioritise ethical and preventative design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ensures that our application supports awareness rather than treatment, aligning with current best practices in digital health research.[6]</a:t>
            </a:r>
            <a:endParaRPr/>
          </a:p>
        </p:txBody>
      </p:sp>
      <p:sp>
        <p:nvSpPr>
          <p:cNvPr id="163" name="Google Shape;163;p26"/>
          <p:cNvSpPr/>
          <p:nvPr/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4" name="Google Shape;164;p26"/>
          <p:cNvSpPr/>
          <p:nvPr/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cap="flat" cmpd="sng" w="22225">
            <a:solidFill>
              <a:schemeClr val="accen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Magnifying glass" id="165" name="Google Shape;165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624964" y="2865141"/>
            <a:ext cx="1143455" cy="11434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7"/>
          <p:cNvSpPr txBox="1"/>
          <p:nvPr>
            <p:ph type="title"/>
          </p:nvPr>
        </p:nvSpPr>
        <p:spPr>
          <a:xfrm>
            <a:off x="719666" y="157715"/>
            <a:ext cx="8279376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</a:pPr>
            <a:r>
              <a:rPr b="1" lang="en-US" sz="3200" u="sng"/>
              <a:t>Innovation Concept &amp; Problem Gap – Ciprian P.</a:t>
            </a:r>
            <a:endParaRPr/>
          </a:p>
        </p:txBody>
      </p:sp>
      <p:sp>
        <p:nvSpPr>
          <p:cNvPr id="171" name="Google Shape;171;p27"/>
          <p:cNvSpPr txBox="1"/>
          <p:nvPr>
            <p:ph idx="1" type="body"/>
          </p:nvPr>
        </p:nvSpPr>
        <p:spPr>
          <a:xfrm>
            <a:off x="662891" y="1511010"/>
            <a:ext cx="8336151" cy="33328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1143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Our innovation lies in redefining what a mental health application should be.</a:t>
            </a:r>
            <a:br>
              <a:rPr lang="en-US" sz="1800"/>
            </a:br>
            <a:r>
              <a:rPr lang="en-US" sz="1800"/>
              <a:t>Instead of focusing on therapy, diagnosis, or crisis intervention, we designed a simple daily check-in tool that supports emotional awareness.</a:t>
            </a:r>
            <a:endParaRPr/>
          </a:p>
        </p:txBody>
      </p:sp>
      <p:sp>
        <p:nvSpPr>
          <p:cNvPr id="172" name="Google Shape;172;p27"/>
          <p:cNvSpPr txBox="1"/>
          <p:nvPr/>
        </p:nvSpPr>
        <p:spPr>
          <a:xfrm>
            <a:off x="855100" y="2961109"/>
            <a:ext cx="7172632" cy="20313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</a:t>
            </a: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We identified a gap between:</a:t>
            </a:r>
            <a:b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b="1"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Complex clinical applications      &amp;        Everyday emotional reflection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MHD Check-in app addresses this gap by providing a one-minute self-reflection tool that promotes prevention rather than treatment.[7]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8"/>
          <p:cNvSpPr txBox="1"/>
          <p:nvPr>
            <p:ph type="title"/>
          </p:nvPr>
        </p:nvSpPr>
        <p:spPr>
          <a:xfrm>
            <a:off x="-54867" y="280219"/>
            <a:ext cx="7487224" cy="9941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"/>
              <a:buNone/>
            </a:pPr>
            <a:r>
              <a:rPr b="1" lang="en-US" sz="3000" u="sng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Alignment with Emerging Digital Health Trends – Ciprian P.</a:t>
            </a:r>
            <a:endParaRPr/>
          </a:p>
        </p:txBody>
      </p:sp>
      <p:sp>
        <p:nvSpPr>
          <p:cNvPr id="178" name="Google Shape;178;p28"/>
          <p:cNvSpPr txBox="1"/>
          <p:nvPr/>
        </p:nvSpPr>
        <p:spPr>
          <a:xfrm>
            <a:off x="128860" y="2100124"/>
            <a:ext cx="6689021" cy="44776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Our innovative idea aligns with current trends in: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-Mobile health solutions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-Human-centered design principles[8]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-Ethical digital health development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-Preventative mental health strategies</a:t>
            </a:r>
            <a:b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Research suggests that user engagement increases when applications are</a:t>
            </a: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-Simple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-Accessible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-Non-clinical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-Trustworthy</a:t>
            </a:r>
            <a:b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By limiting data collection and avoiding medical claims, the app prioritizes user trust and ethical responsibility.[9]</a:t>
            </a:r>
            <a:endParaRPr/>
          </a:p>
        </p:txBody>
      </p:sp>
      <p:sp>
        <p:nvSpPr>
          <p:cNvPr id="179" name="Google Shape;179;p28"/>
          <p:cNvSpPr/>
          <p:nvPr/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28"/>
          <p:cNvSpPr/>
          <p:nvPr/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cap="flat" cmpd="sng" w="22225">
            <a:solidFill>
              <a:schemeClr val="accen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Light Bulb and Gear" id="181" name="Google Shape;181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624964" y="2865141"/>
            <a:ext cx="1143455" cy="11434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29"/>
          <p:cNvSpPr/>
          <p:nvPr/>
        </p:nvSpPr>
        <p:spPr>
          <a:xfrm>
            <a:off x="0" y="4"/>
            <a:ext cx="9144000" cy="2295238"/>
          </a:xfrm>
          <a:custGeom>
            <a:rect b="b" l="l" r="r" t="t"/>
            <a:pathLst>
              <a:path extrusionOk="0" h="2079137" w="12192000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4901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8" name="Google Shape;188;p29"/>
          <p:cNvSpPr txBox="1"/>
          <p:nvPr>
            <p:ph type="title"/>
          </p:nvPr>
        </p:nvSpPr>
        <p:spPr>
          <a:xfrm>
            <a:off x="852777" y="238605"/>
            <a:ext cx="7157553" cy="11887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700"/>
              <a:buFont typeface="Play"/>
              <a:buNone/>
            </a:pPr>
            <a:r>
              <a:rPr b="1" lang="en-US" sz="3700" u="sng">
                <a:solidFill>
                  <a:srgbClr val="262626"/>
                </a:solidFill>
                <a:latin typeface="Play"/>
                <a:ea typeface="Play"/>
                <a:cs typeface="Play"/>
                <a:sym typeface="Play"/>
              </a:rPr>
              <a:t>Innovation Impact &amp; Assessment Criteria – Ciprian P.</a:t>
            </a:r>
            <a:endParaRPr/>
          </a:p>
        </p:txBody>
      </p:sp>
      <p:sp>
        <p:nvSpPr>
          <p:cNvPr id="189" name="Google Shape;189;p29"/>
          <p:cNvSpPr txBox="1"/>
          <p:nvPr/>
        </p:nvSpPr>
        <p:spPr>
          <a:xfrm>
            <a:off x="390116" y="1665926"/>
            <a:ext cx="8363768" cy="493428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innovative strength of our solution is demonstrated through: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-Clear problem identification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-Evidence-based design decisions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-Practical implementation through a functional prototype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-Ethical consideration and scalability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b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Our application is: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-Realistic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-Technically achievable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-Scalable for university environments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b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This directly addresses the assessment criteria for: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-Innovative Idea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-Application of Technology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-Real-World Relevance Emerging</a:t>
            </a:r>
            <a:endParaRPr/>
          </a:p>
        </p:txBody>
      </p:sp>
      <p:sp>
        <p:nvSpPr>
          <p:cNvPr id="190" name="Google Shape;190;p29"/>
          <p:cNvSpPr/>
          <p:nvPr/>
        </p:nvSpPr>
        <p:spPr>
          <a:xfrm>
            <a:off x="1668439" y="5970896"/>
            <a:ext cx="7475562" cy="887104"/>
          </a:xfrm>
          <a:custGeom>
            <a:rect b="b" l="l" r="r" t="t"/>
            <a:pathLst>
              <a:path extrusionOk="0" h="918356" w="9517857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4901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Google Shape;195;p5"/>
          <p:cNvPicPr preferRelativeResize="0"/>
          <p:nvPr/>
        </p:nvPicPr>
        <p:blipFill rotWithShape="1">
          <a:blip r:embed="rId3">
            <a:alphaModFix/>
          </a:blip>
          <a:srcRect b="0" l="0" r="11333" t="0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EEECE1">
                  <a:alpha val="67843"/>
                </a:srgbClr>
              </a:gs>
              <a:gs pos="10000">
                <a:srgbClr val="EEECE1">
                  <a:alpha val="67843"/>
                </a:srgbClr>
              </a:gs>
              <a:gs pos="85000">
                <a:srgbClr val="EEECE1">
                  <a:alpha val="96862"/>
                </a:srgbClr>
              </a:gs>
              <a:gs pos="100000">
                <a:srgbClr val="EEECE1">
                  <a:alpha val="96862"/>
                </a:srgbClr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5"/>
          <p:cNvSpPr txBox="1"/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Calibri"/>
              <a:buNone/>
            </a:pPr>
            <a:r>
              <a:rPr b="1" lang="en-US" sz="3600" u="sng"/>
              <a:t>Design and Production – Cristian</a:t>
            </a:r>
            <a:endParaRPr b="1" u="sng"/>
          </a:p>
        </p:txBody>
      </p:sp>
      <p:grpSp>
        <p:nvGrpSpPr>
          <p:cNvPr id="198" name="Google Shape;198;p5"/>
          <p:cNvGrpSpPr/>
          <p:nvPr/>
        </p:nvGrpSpPr>
        <p:grpSpPr>
          <a:xfrm>
            <a:off x="1058220" y="1826097"/>
            <a:ext cx="7027558" cy="4350392"/>
            <a:chOff x="429570" y="472"/>
            <a:chExt cx="7027558" cy="4350392"/>
          </a:xfrm>
        </p:grpSpPr>
        <p:sp>
          <p:nvSpPr>
            <p:cNvPr id="199" name="Google Shape;199;p5"/>
            <p:cNvSpPr/>
            <p:nvPr/>
          </p:nvSpPr>
          <p:spPr>
            <a:xfrm>
              <a:off x="429570" y="472"/>
              <a:ext cx="3346456" cy="2007873"/>
            </a:xfrm>
            <a:prstGeom prst="rect">
              <a:avLst/>
            </a:prstGeom>
            <a:solidFill>
              <a:srgbClr val="BF504D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0" name="Google Shape;200;p5"/>
            <p:cNvSpPr txBox="1"/>
            <p:nvPr/>
          </p:nvSpPr>
          <p:spPr>
            <a:xfrm>
              <a:off x="429570" y="472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7150" lIns="57150" spcFirstLastPara="1" rIns="57150" wrap="square" tIns="57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design and production of the app were centered around ease of use and a calm user experience. 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1" name="Google Shape;201;p5"/>
            <p:cNvSpPr/>
            <p:nvPr/>
          </p:nvSpPr>
          <p:spPr>
            <a:xfrm>
              <a:off x="4110672" y="472"/>
              <a:ext cx="3346456" cy="2007873"/>
            </a:xfrm>
            <a:prstGeom prst="rect">
              <a:avLst/>
            </a:prstGeom>
            <a:solidFill>
              <a:schemeClr val="accent3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2" name="Google Shape;202;p5"/>
            <p:cNvSpPr txBox="1"/>
            <p:nvPr/>
          </p:nvSpPr>
          <p:spPr>
            <a:xfrm>
              <a:off x="4110672" y="472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7150" lIns="57150" spcFirstLastPara="1" rIns="57150" wrap="square" tIns="57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user journey is very simple: users open the app, complete a short mood check-in, and optionally view their mood trends. which follows human centered design principles.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3" name="Google Shape;203;p5"/>
            <p:cNvSpPr/>
            <p:nvPr/>
          </p:nvSpPr>
          <p:spPr>
            <a:xfrm>
              <a:off x="429570" y="2342991"/>
              <a:ext cx="3346456" cy="2007873"/>
            </a:xfrm>
            <a:prstGeom prst="rect">
              <a:avLst/>
            </a:prstGeom>
            <a:solidFill>
              <a:schemeClr val="accent4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5"/>
            <p:cNvSpPr txBox="1"/>
            <p:nvPr/>
          </p:nvSpPr>
          <p:spPr>
            <a:xfrm>
              <a:off x="429570" y="2342991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7150" lIns="57150" spcFirstLastPara="1" rIns="57150" wrap="square" tIns="57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interface uses minimal elements and soft colors to create a supportive and non-judgmental environment. From a technical perspective, the system includes a front-end interface, secure data storage, and a basic visualization layer for charts, reflecting common practices in mobile health application development. 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5" name="Google Shape;205;p5"/>
            <p:cNvSpPr/>
            <p:nvPr/>
          </p:nvSpPr>
          <p:spPr>
            <a:xfrm>
              <a:off x="4110672" y="2342991"/>
              <a:ext cx="3346456" cy="2007873"/>
            </a:xfrm>
            <a:prstGeom prst="rect">
              <a:avLst/>
            </a:prstGeom>
            <a:solidFill>
              <a:srgbClr val="49ACC5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6" name="Google Shape;206;p5"/>
            <p:cNvSpPr txBox="1"/>
            <p:nvPr/>
          </p:nvSpPr>
          <p:spPr>
            <a:xfrm>
              <a:off x="4110672" y="2342991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7150" lIns="57150" spcFirstLastPara="1" rIns="57150" wrap="square" tIns="571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prototype demonstrates that the solution is realistic and technically achievable as a student project.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30"/>
          <p:cNvSpPr/>
          <p:nvPr/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2" name="Google Shape;212;p30"/>
          <p:cNvSpPr/>
          <p:nvPr/>
        </p:nvSpPr>
        <p:spPr>
          <a:xfrm>
            <a:off x="485058" y="640080"/>
            <a:ext cx="8190312" cy="5577818"/>
          </a:xfrm>
          <a:prstGeom prst="roundRect">
            <a:avLst>
              <a:gd fmla="val 0" name="adj"/>
            </a:avLst>
          </a:prstGeom>
          <a:solidFill>
            <a:srgbClr val="FFFFFF"/>
          </a:solidFill>
          <a:ln cap="flat" cmpd="sng" w="9525">
            <a:solidFill>
              <a:srgbClr val="C8CACA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" rotWithShape="0" algn="t" dir="5400000" dist="19050">
              <a:srgbClr val="000000">
                <a:alpha val="63137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3" name="Google Shape;213;p30"/>
          <p:cNvSpPr/>
          <p:nvPr/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4" name="Google Shape;214;p30"/>
          <p:cNvSpPr txBox="1"/>
          <p:nvPr>
            <p:ph type="title"/>
          </p:nvPr>
        </p:nvSpPr>
        <p:spPr>
          <a:xfrm>
            <a:off x="774455" y="1163052"/>
            <a:ext cx="7907024" cy="10419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</a:pPr>
            <a:r>
              <a:rPr b="1" lang="en-US" sz="3200" u="sng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rPr>
              <a:t>User-Centered Design Approach - Cristian</a:t>
            </a:r>
            <a:endParaRPr/>
          </a:p>
        </p:txBody>
      </p:sp>
      <p:sp>
        <p:nvSpPr>
          <p:cNvPr id="215" name="Google Shape;215;p30"/>
          <p:cNvSpPr txBox="1"/>
          <p:nvPr>
            <p:ph idx="1" type="body"/>
          </p:nvPr>
        </p:nvSpPr>
        <p:spPr>
          <a:xfrm>
            <a:off x="854641" y="2204953"/>
            <a:ext cx="3596414" cy="26999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rPr lang="en-US" sz="1700"/>
              <a:t>The design of the MHD Check-in application was centered around simplicity, clarity, and emotional comfort. The primary objective was to create an interface that reduces cognitive load and encourages daily engagement.</a:t>
            </a:r>
            <a:endParaRPr/>
          </a:p>
        </p:txBody>
      </p:sp>
      <p:sp>
        <p:nvSpPr>
          <p:cNvPr id="216" name="Google Shape;216;p30"/>
          <p:cNvSpPr txBox="1"/>
          <p:nvPr/>
        </p:nvSpPr>
        <p:spPr>
          <a:xfrm>
            <a:off x="4572000" y="2207480"/>
            <a:ext cx="3862410" cy="32100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user journey was intentionally structured to be minimal: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-Open the app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-Select mood (emoji-based input)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-Provide short explanation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-Receive supportive response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flow follows human centered design principles, ensuring accessibility, usability, and emotional neutrality.[8]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1"/>
          <p:cNvSpPr txBox="1"/>
          <p:nvPr>
            <p:ph type="title"/>
          </p:nvPr>
        </p:nvSpPr>
        <p:spPr>
          <a:xfrm>
            <a:off x="0" y="239891"/>
            <a:ext cx="7821520" cy="9446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"/>
              <a:buNone/>
            </a:pPr>
            <a:r>
              <a:rPr b="1" lang="en-US" sz="3000" u="sng"/>
              <a:t>Interface &amp; Technical Architecture - Cristian</a:t>
            </a:r>
            <a:endParaRPr/>
          </a:p>
        </p:txBody>
      </p:sp>
      <p:sp>
        <p:nvSpPr>
          <p:cNvPr id="222" name="Google Shape;222;p31"/>
          <p:cNvSpPr txBox="1"/>
          <p:nvPr>
            <p:ph idx="1" type="body"/>
          </p:nvPr>
        </p:nvSpPr>
        <p:spPr>
          <a:xfrm>
            <a:off x="167150" y="1184566"/>
            <a:ext cx="6658492" cy="509824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b="1" lang="en-US" sz="1800"/>
              <a:t>The interface uses:</a:t>
            </a:r>
            <a:br>
              <a:rPr lang="en-US" sz="1800"/>
            </a:br>
            <a:r>
              <a:rPr lang="en-US" sz="1800"/>
              <a:t>-Minimal visual elements</a:t>
            </a:r>
            <a:br>
              <a:rPr lang="en-US" sz="1800"/>
            </a:br>
            <a:r>
              <a:rPr lang="en-US" sz="1800"/>
              <a:t>-Soft and non-threatening color scheme</a:t>
            </a:r>
            <a:br>
              <a:rPr lang="en-US" sz="1800"/>
            </a:br>
            <a:r>
              <a:rPr lang="en-US" sz="1800"/>
              <a:t>-Clear emoji-based mood selection</a:t>
            </a:r>
            <a:br>
              <a:rPr lang="en-US" sz="1800"/>
            </a:br>
            <a:r>
              <a:rPr lang="en-US" sz="1800"/>
              <a:t>-Simple text input system</a:t>
            </a:r>
            <a:br>
              <a:rPr lang="en-US" sz="1800"/>
            </a:br>
            <a:br>
              <a:rPr lang="en-US" sz="1800"/>
            </a:br>
            <a:r>
              <a:rPr b="1" lang="en-US" sz="1800"/>
              <a:t>From a technical perspective, the application includes</a:t>
            </a:r>
            <a:r>
              <a:rPr lang="en-US" sz="1800"/>
              <a:t>:</a:t>
            </a:r>
            <a:br>
              <a:rPr lang="en-US" sz="1800"/>
            </a:br>
            <a:r>
              <a:rPr lang="en-US" sz="1800"/>
              <a:t>-Front-end user interface</a:t>
            </a:r>
            <a:br>
              <a:rPr lang="en-US" sz="1800"/>
            </a:br>
            <a:r>
              <a:rPr lang="en-US" sz="1800"/>
              <a:t>-Secure data handling structure</a:t>
            </a:r>
            <a:br>
              <a:rPr lang="en-US" sz="1800"/>
            </a:br>
            <a:r>
              <a:rPr lang="en-US" sz="1800"/>
              <a:t>-Basic logical processing system</a:t>
            </a:r>
            <a:br>
              <a:rPr lang="en-US" sz="1800"/>
            </a:br>
            <a:r>
              <a:rPr lang="en-US" sz="1800"/>
              <a:t>-Optional visualization component (future development)</a:t>
            </a:r>
            <a:br>
              <a:rPr lang="en-US" sz="1800"/>
            </a:br>
            <a:br>
              <a:rPr lang="en-US" sz="1800"/>
            </a:br>
            <a:br>
              <a:rPr lang="en-US" sz="1800"/>
            </a:br>
            <a:r>
              <a:rPr lang="en-US" sz="1800"/>
              <a:t>It reflects on common mobile health development practices</a:t>
            </a:r>
            <a:r>
              <a:rPr lang="en-US" sz="1500"/>
              <a:t>.[10]</a:t>
            </a:r>
            <a:endParaRPr/>
          </a:p>
          <a:p>
            <a:pPr indent="-76200" lvl="0" marL="17145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/>
          </a:p>
        </p:txBody>
      </p:sp>
      <p:sp>
        <p:nvSpPr>
          <p:cNvPr id="223" name="Google Shape;223;p31"/>
          <p:cNvSpPr/>
          <p:nvPr/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31"/>
          <p:cNvSpPr/>
          <p:nvPr/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cap="flat" cmpd="sng" w="22225">
            <a:solidFill>
              <a:schemeClr val="accen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Funny Face Outline" id="225" name="Google Shape;225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624964" y="2865141"/>
            <a:ext cx="1143455" cy="11434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2"/>
          <p:cNvSpPr txBox="1"/>
          <p:nvPr>
            <p:ph type="title"/>
          </p:nvPr>
        </p:nvSpPr>
        <p:spPr>
          <a:xfrm>
            <a:off x="707308" y="-45472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</a:pPr>
            <a:r>
              <a:rPr b="1" lang="en-US" u="sng"/>
              <a:t>MHD Check-In App – Flowchart – Mihai F.</a:t>
            </a:r>
            <a:endParaRPr/>
          </a:p>
        </p:txBody>
      </p:sp>
      <p:pic>
        <p:nvPicPr>
          <p:cNvPr id="231" name="Google Shape;231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-1187246"/>
            <a:ext cx="5363497" cy="8045246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32"/>
          <p:cNvSpPr txBox="1"/>
          <p:nvPr>
            <p:ph idx="1" type="body"/>
          </p:nvPr>
        </p:nvSpPr>
        <p:spPr>
          <a:xfrm>
            <a:off x="2535801" y="1356851"/>
            <a:ext cx="6912692" cy="87507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</a:pPr>
            <a:r>
              <a:rPr lang="en-US"/>
              <a:t>The development of the MHD Check-in application followed a structured logical plan.</a:t>
            </a:r>
            <a:endParaRPr/>
          </a:p>
        </p:txBody>
      </p:sp>
      <p:sp>
        <p:nvSpPr>
          <p:cNvPr id="233" name="Google Shape;233;p32"/>
          <p:cNvSpPr txBox="1"/>
          <p:nvPr/>
        </p:nvSpPr>
        <p:spPr>
          <a:xfrm>
            <a:off x="2535801" y="1969068"/>
            <a:ext cx="7086293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We first defined the core objective.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Create a simple, preventive mental health check-in tool.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</a:t>
            </a: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development process included: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-Defining user journey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-Designing interaction logic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-Implementing mood-based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conditional responses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-Testing usability and flow consistency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application was built using a step-by-step logical structure, ensuring clarity, simplicity, and functionality.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33"/>
          <p:cNvSpPr txBox="1"/>
          <p:nvPr>
            <p:ph type="title"/>
          </p:nvPr>
        </p:nvSpPr>
        <p:spPr>
          <a:xfrm>
            <a:off x="1764274" y="29497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</a:pPr>
            <a:r>
              <a:rPr b="1" lang="en-US" u="sng"/>
              <a:t>Pseudocode logic – Mihai F</a:t>
            </a:r>
            <a:endParaRPr/>
          </a:p>
        </p:txBody>
      </p:sp>
      <p:sp>
        <p:nvSpPr>
          <p:cNvPr id="239" name="Google Shape;239;p33"/>
          <p:cNvSpPr txBox="1"/>
          <p:nvPr>
            <p:ph idx="1" type="body"/>
          </p:nvPr>
        </p:nvSpPr>
        <p:spPr>
          <a:xfrm>
            <a:off x="628650" y="1253331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</a:pPr>
            <a:r>
              <a:rPr lang="en-US"/>
              <a:t>The application logic was designed using a simple input–process–output structure.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</a:pPr>
            <a:r>
              <a:rPr lang="en-US"/>
              <a:t>The pseudocode below illustrates the conditional logic behind the MHD Check-in system:</a:t>
            </a:r>
            <a:endParaRPr/>
          </a:p>
          <a:p>
            <a:pPr indent="-38100" lvl="0" marL="17145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</a:pPr>
            <a:r>
              <a:t/>
            </a:r>
            <a:endParaRPr/>
          </a:p>
        </p:txBody>
      </p:sp>
      <p:pic>
        <p:nvPicPr>
          <p:cNvPr id="240" name="Google Shape;240;p33"/>
          <p:cNvPicPr preferRelativeResize="0"/>
          <p:nvPr/>
        </p:nvPicPr>
        <p:blipFill rotWithShape="1">
          <a:blip r:embed="rId3">
            <a:alphaModFix/>
          </a:blip>
          <a:srcRect b="1023" l="6022" r="25376" t="18694"/>
          <a:stretch/>
        </p:blipFill>
        <p:spPr>
          <a:xfrm>
            <a:off x="1764274" y="2578894"/>
            <a:ext cx="5260259" cy="410390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4"/>
          <p:cNvSpPr txBox="1"/>
          <p:nvPr>
            <p:ph type="title"/>
          </p:nvPr>
        </p:nvSpPr>
        <p:spPr>
          <a:xfrm>
            <a:off x="462116" y="255638"/>
            <a:ext cx="8681884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</a:pPr>
            <a:r>
              <a:rPr b="1" lang="en-US" u="sng"/>
              <a:t>The Prototype of MHD Check-in App – Mihai L. </a:t>
            </a:r>
            <a:endParaRPr/>
          </a:p>
        </p:txBody>
      </p:sp>
      <p:pic>
        <p:nvPicPr>
          <p:cNvPr id="246" name="Google Shape;246;p34"/>
          <p:cNvPicPr preferRelativeResize="0"/>
          <p:nvPr/>
        </p:nvPicPr>
        <p:blipFill rotWithShape="1">
          <a:blip r:embed="rId3">
            <a:alphaModFix/>
          </a:blip>
          <a:srcRect b="11703" l="21266" r="21646" t="10656"/>
          <a:stretch/>
        </p:blipFill>
        <p:spPr>
          <a:xfrm>
            <a:off x="88490" y="1423884"/>
            <a:ext cx="2369574" cy="4833930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34"/>
          <p:cNvSpPr txBox="1"/>
          <p:nvPr/>
        </p:nvSpPr>
        <p:spPr>
          <a:xfrm>
            <a:off x="2458064" y="1581201"/>
            <a:ext cx="6474542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first screen of the MHD Check-in application represents the core functionality of the system: a simple daily mood check-in.</a:t>
            </a:r>
            <a:endParaRPr/>
          </a:p>
        </p:txBody>
      </p:sp>
      <p:sp>
        <p:nvSpPr>
          <p:cNvPr id="248" name="Google Shape;248;p34"/>
          <p:cNvSpPr txBox="1"/>
          <p:nvPr/>
        </p:nvSpPr>
        <p:spPr>
          <a:xfrm>
            <a:off x="3156154" y="2578931"/>
            <a:ext cx="5373329" cy="17543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Application title and notification schedule (09:00, 15:00, 21:00)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clear question: </a:t>
            </a:r>
            <a:r>
              <a:rPr i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“Hey, How are you feeling?”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Three emoji-based mood options:</a:t>
            </a:r>
            <a:endParaRPr/>
          </a:p>
          <a:p>
            <a:pPr indent="0" lvl="1" marL="45720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😊 </a:t>
            </a:r>
            <a:r>
              <a:rPr b="0" i="0" lang="en-US" sz="1800" u="none" cap="none" strike="noStrike">
                <a:solidFill>
                  <a:schemeClr val="accent6"/>
                </a:solidFill>
                <a:latin typeface="Arial"/>
                <a:ea typeface="Arial"/>
                <a:cs typeface="Arial"/>
                <a:sym typeface="Arial"/>
              </a:rPr>
              <a:t>Happy</a:t>
            </a: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😐</a:t>
            </a:r>
            <a:r>
              <a:rPr b="0" i="0" lang="en-US" sz="1800" u="none" cap="none" strike="noStrike">
                <a:solidFill>
                  <a:srgbClr val="FFC000"/>
                </a:solidFill>
                <a:latin typeface="Arial"/>
                <a:ea typeface="Arial"/>
                <a:cs typeface="Arial"/>
                <a:sym typeface="Arial"/>
              </a:rPr>
              <a:t> Neutral </a:t>
            </a: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☹ </a:t>
            </a:r>
            <a:r>
              <a:rPr b="0" i="0" lang="en-US" sz="18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Sad</a:t>
            </a:r>
            <a:endParaRPr/>
          </a:p>
        </p:txBody>
      </p:sp>
      <p:sp>
        <p:nvSpPr>
          <p:cNvPr id="249" name="Google Shape;249;p34"/>
          <p:cNvSpPr txBox="1"/>
          <p:nvPr/>
        </p:nvSpPr>
        <p:spPr>
          <a:xfrm>
            <a:off x="2551470" y="4684656"/>
            <a:ext cx="6381135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design follows minimalistic and human centered principles, reducing complexity and encouraging fast user interaction. The emoji-based selection simplifies emotional input and makes the experience intuitive and accessible.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35"/>
          <p:cNvSpPr txBox="1"/>
          <p:nvPr>
            <p:ph type="title"/>
          </p:nvPr>
        </p:nvSpPr>
        <p:spPr>
          <a:xfrm>
            <a:off x="628650" y="365126"/>
            <a:ext cx="8358034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</a:pPr>
            <a:r>
              <a:rPr b="1" lang="en-US" u="sng"/>
              <a:t>Application Interface – Reflection Input Screen – Mihai L.</a:t>
            </a:r>
            <a:endParaRPr/>
          </a:p>
        </p:txBody>
      </p:sp>
      <p:sp>
        <p:nvSpPr>
          <p:cNvPr id="255" name="Google Shape;255;p35"/>
          <p:cNvSpPr txBox="1"/>
          <p:nvPr/>
        </p:nvSpPr>
        <p:spPr>
          <a:xfrm>
            <a:off x="2895599" y="1852973"/>
            <a:ext cx="586002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After selecting a mood, the user is guided to a second screen that encourages short self-reflection.</a:t>
            </a:r>
            <a:endParaRPr/>
          </a:p>
        </p:txBody>
      </p:sp>
      <p:pic>
        <p:nvPicPr>
          <p:cNvPr id="256" name="Google Shape;256;p35"/>
          <p:cNvPicPr preferRelativeResize="0"/>
          <p:nvPr/>
        </p:nvPicPr>
        <p:blipFill rotWithShape="1">
          <a:blip r:embed="rId3">
            <a:alphaModFix/>
          </a:blip>
          <a:srcRect b="12400" l="22471" r="22689" t="10466"/>
          <a:stretch/>
        </p:blipFill>
        <p:spPr>
          <a:xfrm>
            <a:off x="157316" y="1568244"/>
            <a:ext cx="2507226" cy="5289756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35"/>
          <p:cNvSpPr txBox="1"/>
          <p:nvPr/>
        </p:nvSpPr>
        <p:spPr>
          <a:xfrm>
            <a:off x="2964426" y="2661588"/>
            <a:ext cx="6100916" cy="39703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screen includes: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 simple follow-up question: </a:t>
            </a:r>
            <a:r>
              <a:rPr i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Why?”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 text input field where users can briefly explain their emotional state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 clear “Submit” button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 “Back” option for navigation control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step transforms the app from a simple mood tracker into a reflective tool. By encouraging users to articulate the reason behind their emotion, the application promotes deeper self-awareness and mindful thinking.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minimal layout maintains focus and avoids overwhelming the user.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36"/>
          <p:cNvSpPr txBox="1"/>
          <p:nvPr>
            <p:ph type="title"/>
          </p:nvPr>
        </p:nvSpPr>
        <p:spPr>
          <a:xfrm>
            <a:off x="255638" y="69223"/>
            <a:ext cx="888836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</a:pPr>
            <a:r>
              <a:rPr b="1" lang="en-US" u="sng"/>
              <a:t>Application Interface Closure Screen – Ciprian P.</a:t>
            </a:r>
            <a:endParaRPr/>
          </a:p>
        </p:txBody>
      </p:sp>
      <p:pic>
        <p:nvPicPr>
          <p:cNvPr id="263" name="Google Shape;263;p36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12706" l="22207" r="22884" t="10467"/>
          <a:stretch/>
        </p:blipFill>
        <p:spPr>
          <a:xfrm>
            <a:off x="255638" y="1581598"/>
            <a:ext cx="2340078" cy="4911276"/>
          </a:xfrm>
          <a:prstGeom prst="rect">
            <a:avLst/>
          </a:prstGeom>
          <a:noFill/>
          <a:ln>
            <a:noFill/>
          </a:ln>
        </p:spPr>
      </p:pic>
      <p:sp>
        <p:nvSpPr>
          <p:cNvPr id="264" name="Google Shape;264;p36"/>
          <p:cNvSpPr txBox="1"/>
          <p:nvPr/>
        </p:nvSpPr>
        <p:spPr>
          <a:xfrm>
            <a:off x="2750574" y="1168643"/>
            <a:ext cx="6393426" cy="50783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final screen provides immediate supportive feedback based on the user’s selected mood.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Depending on the emotional input, the application generates a short motivational message, such as: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-“I am happy to hear that, have a wonderful day!”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-“Today try to do something that makes you happy.”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-“Take a breath and remember to take things slow.”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response mechanism creates a sense of interaction rather than passive tracking.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screen also includes: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 clear “Close” button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-A “Start Again” option for repeated use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design reinforces positive reinforcement principles and ensures a supportive, non-judgmental experience.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7"/>
          <p:cNvSpPr txBox="1"/>
          <p:nvPr>
            <p:ph type="title"/>
          </p:nvPr>
        </p:nvSpPr>
        <p:spPr>
          <a:xfrm>
            <a:off x="123102" y="539766"/>
            <a:ext cx="5530597" cy="1624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</a:pPr>
            <a:r>
              <a:rPr b="1" lang="en-US" sz="3200" u="sng"/>
              <a:t>Feedback Summary &amp; Improvements - Yasser</a:t>
            </a:r>
            <a:br>
              <a:rPr b="1" lang="en-US" sz="3200" u="sng"/>
            </a:br>
            <a:endParaRPr sz="3200" u="sng"/>
          </a:p>
        </p:txBody>
      </p:sp>
      <p:sp>
        <p:nvSpPr>
          <p:cNvPr id="270" name="Google Shape;270;p37"/>
          <p:cNvSpPr txBox="1"/>
          <p:nvPr>
            <p:ph idx="1" type="body"/>
          </p:nvPr>
        </p:nvSpPr>
        <p:spPr>
          <a:xfrm>
            <a:off x="112863" y="1206910"/>
            <a:ext cx="5530598" cy="594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1143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Based on feedback from Gabriela, Alexandra, Eliza, Elena, and Mohammad, users appreciated the simplicity of the emoji system and the three daily check-in reminders. They found the “Why?” question helpful for deeper reflection and the response messages supportive.</a:t>
            </a:r>
            <a:br>
              <a:rPr lang="en-US" sz="1800"/>
            </a:br>
            <a:endParaRPr sz="1800"/>
          </a:p>
          <a:p>
            <a:pPr indent="0" lvl="0" marL="11430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b="1" lang="en-US" sz="1800"/>
              <a:t>Suggested improvements included:</a:t>
            </a:r>
            <a:endParaRPr/>
          </a:p>
          <a:p>
            <a:pPr indent="0" lvl="0" marL="11430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-Adding a mood history section (Alexandra)</a:t>
            </a:r>
            <a:endParaRPr/>
          </a:p>
          <a:p>
            <a:pPr indent="0" lvl="0" marL="11430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-Implementing a weekly mood trend chart (Elena)</a:t>
            </a:r>
            <a:endParaRPr/>
          </a:p>
          <a:p>
            <a:pPr indent="0" lvl="0" marL="11430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-Including motivational quotes (Eliza)</a:t>
            </a:r>
            <a:endParaRPr/>
          </a:p>
          <a:p>
            <a:pPr indent="0" lvl="0" marL="11430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-Allowing customizable notification times (Mohammad)</a:t>
            </a:r>
            <a:endParaRPr/>
          </a:p>
          <a:p>
            <a:pPr indent="0" lvl="0" marL="11430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1800"/>
              <a:t>-These improvements aim to increase user engagement and long-term emotional awareness.</a:t>
            </a:r>
            <a:endParaRPr/>
          </a:p>
          <a:p>
            <a:pPr indent="-95250" lvl="0" marL="171450" rtl="0" algn="l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</p:txBody>
      </p:sp>
      <p:pic>
        <p:nvPicPr>
          <p:cNvPr descr="Smiley face sticky notes" id="271" name="Google Shape;271;p37"/>
          <p:cNvPicPr preferRelativeResize="0"/>
          <p:nvPr/>
        </p:nvPicPr>
        <p:blipFill rotWithShape="1">
          <a:blip r:embed="rId3">
            <a:alphaModFix/>
          </a:blip>
          <a:srcRect b="-2" l="19978" r="35471" t="0"/>
          <a:stretch/>
        </p:blipFill>
        <p:spPr>
          <a:xfrm>
            <a:off x="5663938" y="1"/>
            <a:ext cx="3485179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8"/>
          <p:cNvSpPr txBox="1"/>
          <p:nvPr>
            <p:ph type="title"/>
          </p:nvPr>
        </p:nvSpPr>
        <p:spPr>
          <a:xfrm>
            <a:off x="533400" y="0"/>
            <a:ext cx="8077200" cy="4571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Play"/>
              <a:buNone/>
            </a:pPr>
            <a:r>
              <a:rPr b="1" lang="en-US" u="sng"/>
              <a:t>Feedbacks</a:t>
            </a:r>
            <a:r>
              <a:rPr lang="en-US"/>
              <a:t>:</a:t>
            </a:r>
            <a:endParaRPr/>
          </a:p>
        </p:txBody>
      </p:sp>
      <p:pic>
        <p:nvPicPr>
          <p:cNvPr id="277" name="Google Shape;277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8283" y="628402"/>
            <a:ext cx="3824749" cy="2290886"/>
          </a:xfrm>
          <a:prstGeom prst="snip2DiagRect">
            <a:avLst>
              <a:gd fmla="val 0" name="adj1"/>
              <a:gd fmla="val 16667" name="adj2"/>
            </a:avLst>
          </a:prstGeom>
          <a:solidFill>
            <a:srgbClr val="ECECEC"/>
          </a:solidFill>
          <a:ln cap="sq" cmpd="sng" w="889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88900" rotWithShape="0" algn="tl">
              <a:srgbClr val="000000">
                <a:alpha val="45098"/>
              </a:srgbClr>
            </a:outerShdw>
          </a:effectLst>
        </p:spPr>
      </p:pic>
      <p:pic>
        <p:nvPicPr>
          <p:cNvPr id="278" name="Google Shape;278;p3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12233" y="2972940"/>
            <a:ext cx="3824749" cy="2174670"/>
          </a:xfrm>
          <a:prstGeom prst="snip2DiagRect">
            <a:avLst>
              <a:gd fmla="val 0" name="adj1"/>
              <a:gd fmla="val 16667" name="adj2"/>
            </a:avLst>
          </a:prstGeom>
          <a:solidFill>
            <a:srgbClr val="ECECEC"/>
          </a:solidFill>
          <a:ln cap="sq" cmpd="sng" w="889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88900" rotWithShape="0" algn="tl">
              <a:srgbClr val="000000">
                <a:alpha val="45098"/>
              </a:srgbClr>
            </a:outerShdw>
          </a:effectLst>
        </p:spPr>
      </p:pic>
      <p:pic>
        <p:nvPicPr>
          <p:cNvPr id="279" name="Google Shape;279;p3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200970" y="628402"/>
            <a:ext cx="3824748" cy="2099862"/>
          </a:xfrm>
          <a:prstGeom prst="snip2DiagRect">
            <a:avLst>
              <a:gd fmla="val 0" name="adj1"/>
              <a:gd fmla="val 16667" name="adj2"/>
            </a:avLst>
          </a:prstGeom>
          <a:solidFill>
            <a:srgbClr val="ECECEC"/>
          </a:solidFill>
          <a:ln cap="sq" cmpd="sng" w="889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88900" rotWithShape="0" algn="tl">
              <a:srgbClr val="000000">
                <a:alpha val="45098"/>
              </a:srgbClr>
            </a:outerShdw>
          </a:effectLst>
        </p:spPr>
      </p:pic>
      <p:pic>
        <p:nvPicPr>
          <p:cNvPr id="280" name="Google Shape;280;p3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5115358" y="2728264"/>
            <a:ext cx="3995972" cy="2279849"/>
          </a:xfrm>
          <a:prstGeom prst="snip2DiagRect">
            <a:avLst>
              <a:gd fmla="val 0" name="adj1"/>
              <a:gd fmla="val 16667" name="adj2"/>
            </a:avLst>
          </a:prstGeom>
          <a:solidFill>
            <a:srgbClr val="ECECEC"/>
          </a:solidFill>
          <a:ln cap="sq" cmpd="sng" w="889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88900" rotWithShape="0" algn="tl">
              <a:srgbClr val="000000">
                <a:alpha val="45098"/>
              </a:srgbClr>
            </a:outerShdw>
          </a:effectLst>
        </p:spPr>
      </p:pic>
      <p:pic>
        <p:nvPicPr>
          <p:cNvPr id="281" name="Google Shape;281;p3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3408378" y="4999329"/>
            <a:ext cx="3413960" cy="1850442"/>
          </a:xfrm>
          <a:prstGeom prst="snip2DiagRect">
            <a:avLst>
              <a:gd fmla="val 0" name="adj1"/>
              <a:gd fmla="val 16667" name="adj2"/>
            </a:avLst>
          </a:prstGeom>
          <a:solidFill>
            <a:srgbClr val="ECECEC"/>
          </a:solidFill>
          <a:ln cap="sq" cmpd="sng" w="889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88900" rotWithShape="0" algn="tl">
              <a:srgbClr val="000000">
                <a:alpha val="45098"/>
              </a:srgbClr>
            </a:outerShdw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39"/>
          <p:cNvSpPr/>
          <p:nvPr/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7" name="Google Shape;287;p39"/>
          <p:cNvSpPr/>
          <p:nvPr/>
        </p:nvSpPr>
        <p:spPr>
          <a:xfrm>
            <a:off x="0" y="0"/>
            <a:ext cx="3125454" cy="6858000"/>
          </a:xfrm>
          <a:custGeom>
            <a:rect b="b" l="l" r="r" t="t"/>
            <a:pathLst>
              <a:path extrusionOk="0" h="6858000" w="4167271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8" name="Google Shape;288;p39"/>
          <p:cNvSpPr txBox="1"/>
          <p:nvPr>
            <p:ph type="title"/>
          </p:nvPr>
        </p:nvSpPr>
        <p:spPr>
          <a:xfrm>
            <a:off x="0" y="1063879"/>
            <a:ext cx="3125454" cy="511308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400"/>
              <a:buFont typeface="Play"/>
              <a:buNone/>
            </a:pPr>
            <a:r>
              <a:rPr b="1" lang="en-US" sz="3400" u="sng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Evaluation: Strengths &amp; Impact - Yaseer</a:t>
            </a:r>
            <a:endParaRPr/>
          </a:p>
        </p:txBody>
      </p:sp>
      <p:sp>
        <p:nvSpPr>
          <p:cNvPr id="289" name="Google Shape;289;p39"/>
          <p:cNvSpPr/>
          <p:nvPr/>
        </p:nvSpPr>
        <p:spPr>
          <a:xfrm flipH="1" rot="10800000">
            <a:off x="5662801" y="2455479"/>
            <a:ext cx="3062575" cy="4083433"/>
          </a:xfrm>
          <a:prstGeom prst="arc">
            <a:avLst>
              <a:gd fmla="val 16200000" name="adj1"/>
              <a:gd fmla="val 0" name="adj2"/>
            </a:avLst>
          </a:prstGeom>
          <a:noFill/>
          <a:ln cap="rnd" cmpd="sng" w="127000">
            <a:solidFill>
              <a:schemeClr val="accent4"/>
            </a:solidFill>
            <a:prstDash val="dash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39"/>
          <p:cNvSpPr txBox="1"/>
          <p:nvPr/>
        </p:nvSpPr>
        <p:spPr>
          <a:xfrm>
            <a:off x="3335481" y="591344"/>
            <a:ext cx="5179868" cy="558561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MHD Check-in application demonstrates several important strengths.</a:t>
            </a:r>
            <a:b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One of the primary benefits is increased mental health awareness through daily emotional reflection. Research indicates that regular self-monitoring supports preventative mental health approaches and early recognition of negative patterns.[4]</a:t>
            </a:r>
            <a:b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Key strengths include: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-Simple and intuitive user interface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-Fast interaction (under one minute)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-Preventative focus rather than clinical treatment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-Emotional validation through personalized responses</a:t>
            </a:r>
            <a:b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These strengths directly support our objective of creating an accessible digital wellbeing tool.</a:t>
            </a: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5" name="Google Shape;295;p40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9715" y="1557118"/>
            <a:ext cx="4374549" cy="2916366"/>
          </a:xfrm>
          <a:prstGeom prst="rect">
            <a:avLst/>
          </a:prstGeom>
          <a:noFill/>
          <a:ln>
            <a:noFill/>
          </a:ln>
          <a:effectLst>
            <a:outerShdw blurRad="190500" rotWithShape="0" algn="tl">
              <a:srgbClr val="000000">
                <a:alpha val="70196"/>
              </a:srgbClr>
            </a:outerShdw>
          </a:effectLst>
        </p:spPr>
      </p:pic>
      <p:sp>
        <p:nvSpPr>
          <p:cNvPr id="296" name="Google Shape;296;p40"/>
          <p:cNvSpPr txBox="1"/>
          <p:nvPr/>
        </p:nvSpPr>
        <p:spPr>
          <a:xfrm>
            <a:off x="1496960" y="4996861"/>
            <a:ext cx="6759677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Additionally, the app does not replace professional mental health services and should not be considered a clinical intervention.[11]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These limitations are common in preventative digital health tools and were considered during development.</a:t>
            </a:r>
            <a:endParaRPr/>
          </a:p>
        </p:txBody>
      </p:sp>
      <p:sp>
        <p:nvSpPr>
          <p:cNvPr id="297" name="Google Shape;297;p40"/>
          <p:cNvSpPr txBox="1"/>
          <p:nvPr/>
        </p:nvSpPr>
        <p:spPr>
          <a:xfrm>
            <a:off x="4876799" y="1557118"/>
            <a:ext cx="4572000" cy="23083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Despite its strengths, the application also has limitations.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system relies on: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-User honesty and consistency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-Regular engagement for meaningful trend tracking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-Self-reported emotional input</a:t>
            </a:r>
            <a:endParaRPr/>
          </a:p>
        </p:txBody>
      </p:sp>
      <p:sp>
        <p:nvSpPr>
          <p:cNvPr id="298" name="Google Shape;298;p40"/>
          <p:cNvSpPr txBox="1"/>
          <p:nvPr/>
        </p:nvSpPr>
        <p:spPr>
          <a:xfrm>
            <a:off x="1242974" y="510521"/>
            <a:ext cx="6882580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Limitations &amp; Critical Analysis - Yaseer</a:t>
            </a: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1"/>
          <p:cNvSpPr txBox="1"/>
          <p:nvPr>
            <p:ph type="title"/>
          </p:nvPr>
        </p:nvSpPr>
        <p:spPr>
          <a:xfrm>
            <a:off x="68211" y="148817"/>
            <a:ext cx="9075789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Play"/>
              <a:buNone/>
            </a:pPr>
            <a:r>
              <a:rPr b="1" lang="en-US" u="sng"/>
              <a:t>Ethical Considerations &amp; Final Evaluation - Yaseer</a:t>
            </a:r>
            <a:endParaRPr/>
          </a:p>
        </p:txBody>
      </p:sp>
      <p:pic>
        <p:nvPicPr>
          <p:cNvPr id="304" name="Google Shape;304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35974" y="1463324"/>
            <a:ext cx="3510117" cy="2340078"/>
          </a:xfrm>
          <a:prstGeom prst="rect">
            <a:avLst/>
          </a:prstGeom>
          <a:noFill/>
          <a:ln>
            <a:noFill/>
          </a:ln>
        </p:spPr>
      </p:pic>
      <p:sp>
        <p:nvSpPr>
          <p:cNvPr id="305" name="Google Shape;305;p41"/>
          <p:cNvSpPr txBox="1"/>
          <p:nvPr/>
        </p:nvSpPr>
        <p:spPr>
          <a:xfrm>
            <a:off x="235974" y="1307800"/>
            <a:ext cx="8160900" cy="5633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Privacy and data security are very important in digital health applications.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Potential risks include: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-Sensitive emotional data storage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-User trust concerns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-Data misuse or unauthorized</a:t>
            </a:r>
            <a:r>
              <a:rPr lang="en-US" sz="1800">
                <a:solidFill>
                  <a:schemeClr val="dk1"/>
                </a:solidFill>
              </a:rPr>
              <a:t> 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access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address these concerns, the app design follows principles of: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-Data minimization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-Transparent data policies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-Secure data handling practices [12]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Overall, the benefits of increased emotional awareness outweigh the limitations, especially for a preventative, non-clinical tool designed for student wellbeing.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" name="Google Shape;310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8"/>
          <p:cNvSpPr/>
          <p:nvPr/>
        </p:nvSpPr>
        <p:spPr>
          <a:xfrm>
            <a:off x="0" y="0"/>
            <a:ext cx="9141713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316" name="Google Shape;316;p8"/>
          <p:cNvGrpSpPr/>
          <p:nvPr/>
        </p:nvGrpSpPr>
        <p:grpSpPr>
          <a:xfrm>
            <a:off x="644765" y="1877439"/>
            <a:ext cx="7854469" cy="3103121"/>
            <a:chOff x="16115" y="624108"/>
            <a:chExt cx="7854469" cy="3103121"/>
          </a:xfrm>
        </p:grpSpPr>
        <p:sp>
          <p:nvSpPr>
            <p:cNvPr id="317" name="Google Shape;317;p8"/>
            <p:cNvSpPr/>
            <p:nvPr/>
          </p:nvSpPr>
          <p:spPr>
            <a:xfrm>
              <a:off x="1009209" y="624108"/>
              <a:ext cx="1625062" cy="1625062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18" name="Google Shape;318;p8"/>
            <p:cNvSpPr/>
            <p:nvPr/>
          </p:nvSpPr>
          <p:spPr>
            <a:xfrm>
              <a:off x="16115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19" name="Google Shape;319;p8"/>
            <p:cNvSpPr txBox="1"/>
            <p:nvPr/>
          </p:nvSpPr>
          <p:spPr>
            <a:xfrm>
              <a:off x="16115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rPr lang="en-US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The Mental Health Daily Check‑In App is a realistic and ethical digital health solution focused on prevention and self-awareness.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0" name="Google Shape;320;p8"/>
            <p:cNvSpPr/>
            <p:nvPr/>
          </p:nvSpPr>
          <p:spPr>
            <a:xfrm>
              <a:off x="5252428" y="624108"/>
              <a:ext cx="1625062" cy="162506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1" name="Google Shape;321;p8"/>
            <p:cNvSpPr/>
            <p:nvPr/>
          </p:nvSpPr>
          <p:spPr>
            <a:xfrm>
              <a:off x="4259334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2" name="Google Shape;322;p8"/>
            <p:cNvSpPr txBox="1"/>
            <p:nvPr/>
          </p:nvSpPr>
          <p:spPr>
            <a:xfrm>
              <a:off x="4259334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500"/>
                <a:buFont typeface="Calibri"/>
                <a:buNone/>
              </a:pPr>
              <a:r>
                <a:rPr lang="en-US" sz="35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Thank you for listening.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23" name="Google Shape;323;p8"/>
          <p:cNvSpPr txBox="1"/>
          <p:nvPr>
            <p:ph type="title"/>
          </p:nvPr>
        </p:nvSpPr>
        <p:spPr>
          <a:xfrm>
            <a:off x="2315496" y="605551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800"/>
              <a:t>By M. Lungu, M. Fartais, C. Panait, C. Ispas, Y. El Ouafai</a:t>
            </a:r>
            <a:endParaRPr sz="1800"/>
          </a:p>
        </p:txBody>
      </p:sp>
      <p:pic>
        <p:nvPicPr>
          <p:cNvPr id="324" name="Google Shape;324;p8"/>
          <p:cNvPicPr preferRelativeResize="0"/>
          <p:nvPr>
            <p:ph idx="1" type="body"/>
          </p:nvPr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6612819" y="0"/>
            <a:ext cx="2528894" cy="168592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28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7"/>
          <p:cNvSpPr txBox="1"/>
          <p:nvPr>
            <p:ph type="title"/>
          </p:nvPr>
        </p:nvSpPr>
        <p:spPr>
          <a:xfrm>
            <a:off x="232191" y="2867196"/>
            <a:ext cx="3030841" cy="87561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Calibri"/>
              <a:buNone/>
            </a:pPr>
            <a:r>
              <a:rPr lang="en-US" sz="4300"/>
              <a:t>References:</a:t>
            </a:r>
            <a:endParaRPr/>
          </a:p>
        </p:txBody>
      </p:sp>
      <p:sp>
        <p:nvSpPr>
          <p:cNvPr id="330" name="Google Shape;330;p7"/>
          <p:cNvSpPr txBox="1"/>
          <p:nvPr>
            <p:ph idx="1" type="body"/>
          </p:nvPr>
        </p:nvSpPr>
        <p:spPr>
          <a:xfrm>
            <a:off x="3777478" y="643467"/>
            <a:ext cx="5364236" cy="619869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-3429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[1] H. Kerzner, </a:t>
            </a:r>
            <a:r>
              <a:rPr i="1" lang="en-US" sz="1400">
                <a:solidFill>
                  <a:srgbClr val="FFFFFF"/>
                </a:solidFill>
              </a:rPr>
              <a:t>Project Management: A Systems Approach to Planning, Scheduling, and Controlling</a:t>
            </a:r>
            <a:r>
              <a:rPr lang="en-US" sz="1400">
                <a:solidFill>
                  <a:srgbClr val="FFFFFF"/>
                </a:solidFill>
              </a:rPr>
              <a:t>, 12th ed. Hoboken, NJ, USA: Wiley, 2017.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[2] Project Management Institute, </a:t>
            </a:r>
            <a:r>
              <a:rPr i="1" lang="en-US" sz="1400">
                <a:solidFill>
                  <a:srgbClr val="FFFFFF"/>
                </a:solidFill>
              </a:rPr>
              <a:t>A Guide to the Project Management Body of Knowledge (PMBOK® Guide)</a:t>
            </a:r>
            <a:r>
              <a:rPr lang="en-US" sz="1400">
                <a:solidFill>
                  <a:srgbClr val="FFFFFF"/>
                </a:solidFill>
              </a:rPr>
              <a:t>, 6th ed. Newtown Square, PA, USA: PMI, 2017.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[3] P. E. Wasil, J. Venturo-Conerly, H. Shingleton, and D. S. Weisz, “A review of popular smartphone apps for depression and anxiety: Assessing the inclusion of evidence-based content,” </a:t>
            </a:r>
            <a:r>
              <a:rPr i="1" lang="en-US" sz="1400">
                <a:solidFill>
                  <a:srgbClr val="FFFFFF"/>
                </a:solidFill>
              </a:rPr>
              <a:t>Behaviour Research and Therapy</a:t>
            </a:r>
            <a:r>
              <a:rPr lang="en-US" sz="1400">
                <a:solidFill>
                  <a:srgbClr val="FFFFFF"/>
                </a:solidFill>
              </a:rPr>
              <a:t>, vol. 123, 2019.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[4] A. Torous et al., “Assessing the quality of mental health mobile applications,” </a:t>
            </a:r>
            <a:r>
              <a:rPr i="1" lang="en-US" sz="1400">
                <a:solidFill>
                  <a:srgbClr val="FFFFFF"/>
                </a:solidFill>
              </a:rPr>
              <a:t>World Psychiatry</a:t>
            </a:r>
            <a:r>
              <a:rPr lang="en-US" sz="1400">
                <a:solidFill>
                  <a:srgbClr val="FFFFFF"/>
                </a:solidFill>
              </a:rPr>
              <a:t>, vol. 17, no. 3, pp. 370–371, 2018.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[5] R. Calvo and D. Peters, </a:t>
            </a:r>
            <a:r>
              <a:rPr i="1" lang="en-US" sz="1400">
                <a:solidFill>
                  <a:srgbClr val="FFFFFF"/>
                </a:solidFill>
              </a:rPr>
              <a:t>Positive Computing: Technology for Wellbeing and Human Potential</a:t>
            </a:r>
            <a:r>
              <a:rPr lang="en-US" sz="1400">
                <a:solidFill>
                  <a:srgbClr val="FFFFFF"/>
                </a:solidFill>
              </a:rPr>
              <a:t>. Cambridge, MA, USA: MIT Press, 2014.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[6] E. L. Deci and R. M. Ryan, “Self-determination theory: A macrotheory of human motivation, development, and health,” </a:t>
            </a:r>
            <a:r>
              <a:rPr i="1" lang="en-US" sz="1400">
                <a:solidFill>
                  <a:srgbClr val="FFFFFF"/>
                </a:solidFill>
              </a:rPr>
              <a:t>Canadian Psychology</a:t>
            </a:r>
            <a:r>
              <a:rPr lang="en-US" sz="1400">
                <a:solidFill>
                  <a:srgbClr val="FFFFFF"/>
                </a:solidFill>
              </a:rPr>
              <a:t>, vol. 49, no. 3, pp. 182–185, 2008.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[7] ISO 9241-210, </a:t>
            </a:r>
            <a:r>
              <a:rPr i="1" lang="en-US" sz="1400">
                <a:solidFill>
                  <a:srgbClr val="FFFFFF"/>
                </a:solidFill>
              </a:rPr>
              <a:t>Ergonomics of human-system interaction – Human-centred design for interactive systems</a:t>
            </a:r>
            <a:r>
              <a:rPr lang="en-US" sz="1400">
                <a:solidFill>
                  <a:srgbClr val="FFFFFF"/>
                </a:solidFill>
              </a:rPr>
              <a:t>. Geneva, Switzerland: International Organization for Standardization, 2019.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[8] J. Nielsen, </a:t>
            </a:r>
            <a:r>
              <a:rPr i="1" lang="en-US" sz="1400">
                <a:solidFill>
                  <a:srgbClr val="FFFFFF"/>
                </a:solidFill>
              </a:rPr>
              <a:t>Usability Engineering</a:t>
            </a:r>
            <a:r>
              <a:rPr lang="en-US" sz="1400">
                <a:solidFill>
                  <a:srgbClr val="FFFFFF"/>
                </a:solidFill>
              </a:rPr>
              <a:t>. San Francisco, CA, USA: Morgan Kaufmann, 1994.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[9] A. Torous et al., “Clinical review of user engagement with mental health smartphone apps,” </a:t>
            </a:r>
            <a:r>
              <a:rPr i="1" lang="en-US" sz="1400">
                <a:solidFill>
                  <a:srgbClr val="FFFFFF"/>
                </a:solidFill>
              </a:rPr>
              <a:t>Harvard Review of Psychiatry</a:t>
            </a:r>
            <a:r>
              <a:rPr lang="en-US" sz="1400">
                <a:solidFill>
                  <a:srgbClr val="FFFFFF"/>
                </a:solidFill>
              </a:rPr>
              <a:t>, vol. 28, no. 4, pp. 240–249, 2020.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[10] N. Larsen, S. Petersen, and J. Jensen, “Data privacy and security in mobile health applications,” </a:t>
            </a:r>
            <a:r>
              <a:rPr i="1" lang="en-US" sz="1400">
                <a:solidFill>
                  <a:srgbClr val="FFFFFF"/>
                </a:solidFill>
              </a:rPr>
              <a:t>Journal of Medical Internet Research</a:t>
            </a:r>
            <a:r>
              <a:rPr lang="en-US" sz="1400">
                <a:solidFill>
                  <a:srgbClr val="FFFFFF"/>
                </a:solidFill>
              </a:rPr>
              <a:t>, vol. 21, no. 6, 2019.</a:t>
            </a:r>
            <a:endParaRPr/>
          </a:p>
          <a:p>
            <a:pPr indent="-273050" lvl="0" marL="342900" rtl="0" algn="l">
              <a:lnSpc>
                <a:spcPct val="90000"/>
              </a:lnSpc>
              <a:spcBef>
                <a:spcPts val="22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100">
              <a:solidFill>
                <a:srgbClr val="FFFFFF"/>
              </a:solidFill>
            </a:endParaRPr>
          </a:p>
          <a:p>
            <a:pPr indent="-279400" lvl="0" marL="34290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r>
              <a:t/>
            </a:r>
            <a:endParaRPr sz="1000">
              <a:solidFill>
                <a:srgbClr val="FFFFFF"/>
              </a:solidFill>
            </a:endParaRPr>
          </a:p>
          <a:p>
            <a:pPr indent="-279400" lvl="0" marL="34290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r>
              <a:t/>
            </a:r>
            <a:endParaRPr sz="1000">
              <a:solidFill>
                <a:srgbClr val="FFFFFF"/>
              </a:solidFill>
            </a:endParaRPr>
          </a:p>
          <a:p>
            <a:pPr indent="-279400" lvl="0" marL="34290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r>
              <a:t/>
            </a:r>
            <a:endParaRPr sz="1000">
              <a:solidFill>
                <a:srgbClr val="FFFFFF"/>
              </a:solidFill>
            </a:endParaRPr>
          </a:p>
        </p:txBody>
      </p:sp>
      <p:sp>
        <p:nvSpPr>
          <p:cNvPr id="331" name="Google Shape;331;p7"/>
          <p:cNvSpPr/>
          <p:nvPr/>
        </p:nvSpPr>
        <p:spPr>
          <a:xfrm>
            <a:off x="3434514" y="-15841"/>
            <a:ext cx="5707200" cy="6858000"/>
          </a:xfrm>
          <a:custGeom>
            <a:rect b="b" l="l" r="r" t="t"/>
            <a:pathLst>
              <a:path extrusionOk="0" h="6858000" w="7152315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[1] Project Management Institute, </a:t>
            </a:r>
            <a:r>
              <a:rPr i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Guide to the Project Management Body of Knowledge (PMBOK® Guide)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7th ed., 2021.</a:t>
            </a:r>
            <a:r>
              <a:rPr lang="en-US" sz="18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https://www.pmi.org/pmbok-guide-standards/foundational/pmbok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[2] H. Kerzner, </a:t>
            </a:r>
            <a:r>
              <a:rPr i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Project Management: A Systems Approach to Planning, Scheduling, and Controlling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12th ed., Wiley, 2017. </a:t>
            </a:r>
            <a:r>
              <a:rPr lang="en-US" sz="18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https://www.wiley.com/en-us/Project+Management:+A+Systems+Approach+to+Planning,+Scheduling,+and+Controlling,+12th+Edition-p-9781119165354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[3] American College Health Association, </a:t>
            </a:r>
            <a:r>
              <a:rPr i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National College Health Assessment III (NCHA III), 2023 Report. </a:t>
            </a:r>
            <a:r>
              <a:rPr lang="en-US" sz="18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https://www.acha.org/NCHA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[4] A. Torous et al., “Clinical review of user engagement with mental health smartphone apps,” </a:t>
            </a:r>
            <a:r>
              <a:rPr i="1"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Harvard Review of Psychiatry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vol. 28, no. 4, 2020.</a:t>
            </a:r>
            <a:b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8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https://www.ncbi.nlm.nih.gov/pmc/articles/PMC7324346/</a:t>
            </a: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43"/>
          <p:cNvSpPr/>
          <p:nvPr/>
        </p:nvSpPr>
        <p:spPr>
          <a:xfrm>
            <a:off x="3275635" y="0"/>
            <a:ext cx="5868365" cy="6858000"/>
          </a:xfrm>
          <a:custGeom>
            <a:rect b="b" l="l" r="r" t="t"/>
            <a:pathLst>
              <a:path extrusionOk="0" h="6858000" w="7152315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7" name="Google Shape;337;p43"/>
          <p:cNvSpPr txBox="1"/>
          <p:nvPr/>
        </p:nvSpPr>
        <p:spPr>
          <a:xfrm>
            <a:off x="3449255" y="166568"/>
            <a:ext cx="5521124" cy="65248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[5] A. Torous and J. Firth, “The digital placebo effect in mobile mental health,” </a:t>
            </a:r>
            <a:r>
              <a:rPr i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Lancet Psychiatry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vol. 6, no. 2, 2019.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https://www.sciencedirect.com/science/article/pii/S2215036618303062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[6] World Health Organization, </a:t>
            </a:r>
            <a:r>
              <a:rPr i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WHO guideline: recommendations on digital interventions for health system strengthening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2019. </a:t>
            </a:r>
            <a:r>
              <a:rPr lang="en-US" sz="16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https://www.who.int/publications/i/item/9789241550505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[7] R. Calvo and D. Peters, </a:t>
            </a:r>
            <a:r>
              <a:rPr i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Positive Computing: Technology for Wellbeing and Human Potential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MIT Press, 2014.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https://mitpress.mit.edu/9780262028943/positive-computing/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[8] ISO 9241-210:2019, </a:t>
            </a:r>
            <a:r>
              <a:rPr i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Human-centred design for interactive systems.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https://www.iso.org/standard/77520.html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[9] E. L. Deci and R. M. Ryan, “Self-determination theory,” </a:t>
            </a:r>
            <a:r>
              <a:rPr i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Canadian Psychology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2008. </a:t>
            </a:r>
            <a:r>
              <a:rPr lang="en-US" sz="16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https://selfdeterminationtheory.org/theory/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[10] National Institute of Mental Health (NIMH), </a:t>
            </a:r>
            <a:r>
              <a:rPr i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Mental Health Information and Statistics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2023.</a:t>
            </a:r>
            <a:r>
              <a:rPr lang="en-US" sz="16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https://www.nimh.nih.gov/health/statistics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[11] N. Larsen et al., “Data privacy and security in mobile health applications,” </a:t>
            </a:r>
            <a:r>
              <a:rPr i="1"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Journal of Medical Internet Research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vol. 21, no. 6, 2019.</a:t>
            </a:r>
            <a:b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16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https://www.jmir.org/2019/6/e13117/</a:t>
            </a:r>
            <a:r>
              <a:rPr lang="en-US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8" name="Google Shape;338;p43"/>
          <p:cNvSpPr txBox="1"/>
          <p:nvPr>
            <p:ph type="title"/>
          </p:nvPr>
        </p:nvSpPr>
        <p:spPr>
          <a:xfrm>
            <a:off x="232191" y="2867196"/>
            <a:ext cx="3030841" cy="87561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Calibri"/>
              <a:buNone/>
            </a:pPr>
            <a:r>
              <a:rPr lang="en-US" sz="4300"/>
              <a:t>References: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  <dc:creator>mihai fartais</dc:creator>
</cp:coreProperties>
</file>