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Open Sans" charset="1" panose="00000000000000000000"/>
      <p:regular r:id="rId15"/>
    </p:embeddedFont>
    <p:embeddedFont>
      <p:font typeface="HK Grotesk" charset="1" panose="000005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jpeg" Type="http://schemas.openxmlformats.org/officeDocument/2006/relationships/image"/><Relationship Id="rId4" Target="../media/image3.png" Type="http://schemas.openxmlformats.org/officeDocument/2006/relationships/image"/><Relationship Id="rId5" Target="../media/image4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png" Type="http://schemas.openxmlformats.org/officeDocument/2006/relationships/image"/><Relationship Id="rId4" Target="../media/image4.png" Type="http://schemas.openxmlformats.org/officeDocument/2006/relationships/image"/><Relationship Id="rId5" Target="../media/image3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png" Type="http://schemas.openxmlformats.org/officeDocument/2006/relationships/image"/><Relationship Id="rId4" Target="../media/image4.png" Type="http://schemas.openxmlformats.org/officeDocument/2006/relationships/image"/><Relationship Id="rId5" Target="../media/image3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Relationship Id="rId3" Target="../media/image4.png" Type="http://schemas.openxmlformats.org/officeDocument/2006/relationships/image"/><Relationship Id="rId4" Target="../media/image3.png" Type="http://schemas.openxmlformats.org/officeDocument/2006/relationships/image"/><Relationship Id="rId5" Target="../media/image10.png" Type="http://schemas.openxmlformats.org/officeDocument/2006/relationships/image"/><Relationship Id="rId6" Target="../media/image11.png" Type="http://schemas.openxmlformats.org/officeDocument/2006/relationships/image"/><Relationship Id="rId7" Target="../media/image12.png" Type="http://schemas.openxmlformats.org/officeDocument/2006/relationships/image"/><Relationship Id="rId8" Target="../media/image13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Relationship Id="rId3" Target="../media/image15.jpeg" Type="http://schemas.openxmlformats.org/officeDocument/2006/relationships/image"/><Relationship Id="rId4" Target="../media/image4.png" Type="http://schemas.openxmlformats.org/officeDocument/2006/relationships/image"/><Relationship Id="rId5" Target="../media/image3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jpeg" Type="http://schemas.openxmlformats.org/officeDocument/2006/relationships/image"/><Relationship Id="rId3" Target="../media/image17.png" Type="http://schemas.openxmlformats.org/officeDocument/2006/relationships/image"/><Relationship Id="rId4" Target="../media/image4.png" Type="http://schemas.openxmlformats.org/officeDocument/2006/relationships/image"/><Relationship Id="rId5" Target="../media/image3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png" Type="http://schemas.openxmlformats.org/officeDocument/2006/relationships/image"/><Relationship Id="rId4" Target="../media/image4.png" Type="http://schemas.openxmlformats.org/officeDocument/2006/relationships/image"/><Relationship Id="rId5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37389" y="1028700"/>
            <a:ext cx="11003819" cy="6604492"/>
            <a:chOff x="0" y="0"/>
            <a:chExt cx="6350000" cy="381127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3811270"/>
            </a:xfrm>
            <a:custGeom>
              <a:avLst/>
              <a:gdLst/>
              <a:ahLst/>
              <a:cxnLst/>
              <a:rect r="r" b="b" t="t" l="l"/>
              <a:pathLst>
                <a:path h="3811270" w="6350000">
                  <a:moveTo>
                    <a:pt x="1648460" y="0"/>
                  </a:moveTo>
                  <a:lnTo>
                    <a:pt x="5812790" y="0"/>
                  </a:lnTo>
                  <a:cubicBezTo>
                    <a:pt x="6109970" y="0"/>
                    <a:pt x="6350000" y="240030"/>
                    <a:pt x="6350000" y="537210"/>
                  </a:cubicBezTo>
                  <a:lnTo>
                    <a:pt x="6350000" y="2466340"/>
                  </a:lnTo>
                  <a:cubicBezTo>
                    <a:pt x="6350000" y="2763520"/>
                    <a:pt x="6109970" y="3003550"/>
                    <a:pt x="5812790" y="3003550"/>
                  </a:cubicBezTo>
                  <a:lnTo>
                    <a:pt x="4751070" y="3003550"/>
                  </a:lnTo>
                  <a:cubicBezTo>
                    <a:pt x="4587240" y="3003550"/>
                    <a:pt x="4431030" y="3078480"/>
                    <a:pt x="4329430" y="3208020"/>
                  </a:cubicBezTo>
                  <a:lnTo>
                    <a:pt x="4013200" y="3606800"/>
                  </a:lnTo>
                  <a:cubicBezTo>
                    <a:pt x="3911600" y="3735070"/>
                    <a:pt x="3756660" y="3811270"/>
                    <a:pt x="3591560" y="3811270"/>
                  </a:cubicBezTo>
                  <a:lnTo>
                    <a:pt x="537210" y="3811270"/>
                  </a:lnTo>
                  <a:cubicBezTo>
                    <a:pt x="240030" y="3811270"/>
                    <a:pt x="0" y="3571240"/>
                    <a:pt x="0" y="3274060"/>
                  </a:cubicBezTo>
                  <a:lnTo>
                    <a:pt x="0" y="1375410"/>
                  </a:lnTo>
                  <a:cubicBezTo>
                    <a:pt x="0" y="1206500"/>
                    <a:pt x="78740" y="1047750"/>
                    <a:pt x="213360" y="946150"/>
                  </a:cubicBezTo>
                  <a:lnTo>
                    <a:pt x="1324610" y="107950"/>
                  </a:lnTo>
                  <a:cubicBezTo>
                    <a:pt x="1417320" y="38100"/>
                    <a:pt x="1531620" y="0"/>
                    <a:pt x="1648460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437019" y="6700730"/>
            <a:ext cx="8822281" cy="7975342"/>
            <a:chOff x="0" y="0"/>
            <a:chExt cx="6350000" cy="57404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351270" cy="5741670"/>
            </a:xfrm>
            <a:custGeom>
              <a:avLst/>
              <a:gdLst/>
              <a:ahLst/>
              <a:cxnLst/>
              <a:rect r="r" b="b" t="t" l="l"/>
              <a:pathLst>
                <a:path h="5741670" w="6351270">
                  <a:moveTo>
                    <a:pt x="0" y="542290"/>
                  </a:moveTo>
                  <a:lnTo>
                    <a:pt x="0" y="2392680"/>
                  </a:lnTo>
                  <a:cubicBezTo>
                    <a:pt x="0" y="2691130"/>
                    <a:pt x="242570" y="2933700"/>
                    <a:pt x="542290" y="2933700"/>
                  </a:cubicBezTo>
                  <a:lnTo>
                    <a:pt x="1148080" y="2933700"/>
                  </a:lnTo>
                  <a:cubicBezTo>
                    <a:pt x="1447800" y="2933700"/>
                    <a:pt x="1690370" y="3176270"/>
                    <a:pt x="1690370" y="3475990"/>
                  </a:cubicBezTo>
                  <a:lnTo>
                    <a:pt x="1690370" y="5199380"/>
                  </a:lnTo>
                  <a:cubicBezTo>
                    <a:pt x="1690370" y="5499100"/>
                    <a:pt x="1932940" y="5741670"/>
                    <a:pt x="2232660" y="5741670"/>
                  </a:cubicBezTo>
                  <a:lnTo>
                    <a:pt x="3599180" y="5741670"/>
                  </a:lnTo>
                  <a:cubicBezTo>
                    <a:pt x="3735070" y="5741670"/>
                    <a:pt x="3867150" y="5689600"/>
                    <a:pt x="3967480" y="5598160"/>
                  </a:cubicBezTo>
                  <a:lnTo>
                    <a:pt x="6177280" y="3553460"/>
                  </a:lnTo>
                  <a:cubicBezTo>
                    <a:pt x="6287770" y="3450590"/>
                    <a:pt x="6351270" y="3307080"/>
                    <a:pt x="6351270" y="3155950"/>
                  </a:cubicBezTo>
                  <a:lnTo>
                    <a:pt x="6351270" y="542290"/>
                  </a:lnTo>
                  <a:cubicBezTo>
                    <a:pt x="6350000" y="242570"/>
                    <a:pt x="6107430" y="0"/>
                    <a:pt x="5807710" y="0"/>
                  </a:cubicBezTo>
                  <a:lnTo>
                    <a:pt x="542290" y="0"/>
                  </a:lnTo>
                  <a:cubicBezTo>
                    <a:pt x="242570" y="0"/>
                    <a:pt x="0" y="242570"/>
                    <a:pt x="0" y="54229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2112683" y="1028700"/>
            <a:ext cx="5146617" cy="5355584"/>
            <a:chOff x="0" y="0"/>
            <a:chExt cx="797346" cy="82972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797346" cy="829720"/>
            </a:xfrm>
            <a:custGeom>
              <a:avLst/>
              <a:gdLst/>
              <a:ahLst/>
              <a:cxnLst/>
              <a:rect r="r" b="b" t="t" l="l"/>
              <a:pathLst>
                <a:path h="829720" w="797346">
                  <a:moveTo>
                    <a:pt x="94769" y="0"/>
                  </a:moveTo>
                  <a:lnTo>
                    <a:pt x="702576" y="0"/>
                  </a:lnTo>
                  <a:cubicBezTo>
                    <a:pt x="754916" y="0"/>
                    <a:pt x="797346" y="42430"/>
                    <a:pt x="797346" y="94769"/>
                  </a:cubicBezTo>
                  <a:lnTo>
                    <a:pt x="797346" y="734951"/>
                  </a:lnTo>
                  <a:cubicBezTo>
                    <a:pt x="797346" y="787291"/>
                    <a:pt x="754916" y="829720"/>
                    <a:pt x="702576" y="829720"/>
                  </a:cubicBezTo>
                  <a:lnTo>
                    <a:pt x="94769" y="829720"/>
                  </a:lnTo>
                  <a:cubicBezTo>
                    <a:pt x="42430" y="829720"/>
                    <a:pt x="0" y="787291"/>
                    <a:pt x="0" y="734951"/>
                  </a:cubicBezTo>
                  <a:lnTo>
                    <a:pt x="0" y="94769"/>
                  </a:lnTo>
                  <a:cubicBezTo>
                    <a:pt x="0" y="42430"/>
                    <a:pt x="42430" y="0"/>
                    <a:pt x="94769" y="0"/>
                  </a:cubicBezTo>
                  <a:close/>
                </a:path>
              </a:pathLst>
            </a:custGeom>
            <a:blipFill>
              <a:blip r:embed="rId2"/>
              <a:stretch>
                <a:fillRect l="-67067" t="0" r="-67067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737389" y="7852267"/>
            <a:ext cx="7133139" cy="2852567"/>
            <a:chOff x="0" y="0"/>
            <a:chExt cx="1105110" cy="44193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05110" cy="441937"/>
            </a:xfrm>
            <a:custGeom>
              <a:avLst/>
              <a:gdLst/>
              <a:ahLst/>
              <a:cxnLst/>
              <a:rect r="r" b="b" t="t" l="l"/>
              <a:pathLst>
                <a:path h="441937" w="1105110">
                  <a:moveTo>
                    <a:pt x="108535" y="0"/>
                  </a:moveTo>
                  <a:lnTo>
                    <a:pt x="996575" y="0"/>
                  </a:lnTo>
                  <a:cubicBezTo>
                    <a:pt x="1056517" y="0"/>
                    <a:pt x="1105110" y="48593"/>
                    <a:pt x="1105110" y="108535"/>
                  </a:cubicBezTo>
                  <a:lnTo>
                    <a:pt x="1105110" y="333403"/>
                  </a:lnTo>
                  <a:cubicBezTo>
                    <a:pt x="1105110" y="393345"/>
                    <a:pt x="1056517" y="441937"/>
                    <a:pt x="996575" y="441937"/>
                  </a:cubicBezTo>
                  <a:lnTo>
                    <a:pt x="108535" y="441937"/>
                  </a:lnTo>
                  <a:cubicBezTo>
                    <a:pt x="48593" y="441937"/>
                    <a:pt x="0" y="393345"/>
                    <a:pt x="0" y="333403"/>
                  </a:cubicBezTo>
                  <a:lnTo>
                    <a:pt x="0" y="108535"/>
                  </a:lnTo>
                  <a:cubicBezTo>
                    <a:pt x="0" y="48593"/>
                    <a:pt x="48593" y="0"/>
                    <a:pt x="108535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76257" r="0" b="-11060"/>
              </a:stretch>
            </a:blip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209197" y="1257891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6" y="0"/>
                </a:lnTo>
                <a:lnTo>
                  <a:pt x="1063866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81269" y="178593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8813" r="0" b="-8813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3062853" y="3786728"/>
            <a:ext cx="6734700" cy="13567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72"/>
              </a:lnSpc>
            </a:pPr>
            <a:r>
              <a:rPr lang="en-US" sz="3909">
                <a:solidFill>
                  <a:srgbClr val="F0EBE3"/>
                </a:solidFill>
                <a:latin typeface="Open Sans"/>
                <a:ea typeface="Open Sans"/>
                <a:cs typeface="Open Sans"/>
                <a:sym typeface="Open Sans"/>
              </a:rPr>
              <a:t>Engaging Young People Through Museums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73063" y="2516214"/>
            <a:ext cx="10640300" cy="8960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58"/>
              </a:lnSpc>
            </a:pPr>
            <a:r>
              <a:rPr lang="en-US" sz="6032">
                <a:solidFill>
                  <a:srgbClr val="F0EBE3"/>
                </a:solidFill>
                <a:latin typeface="HK Grotesk"/>
                <a:ea typeface="HK Grotesk"/>
                <a:cs typeface="HK Grotesk"/>
                <a:sym typeface="HK Grotesk"/>
              </a:rPr>
              <a:t>HERITAGE IN ACTION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130167" y="7775182"/>
            <a:ext cx="6100524" cy="19826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04"/>
              </a:lnSpc>
            </a:pPr>
            <a:r>
              <a:rPr lang="en-US" sz="2860">
                <a:solidFill>
                  <a:srgbClr val="F0EBE3"/>
                </a:solidFill>
                <a:latin typeface="Open Sans"/>
                <a:ea typeface="Open Sans"/>
                <a:cs typeface="Open Sans"/>
                <a:sym typeface="Open Sans"/>
              </a:rPr>
              <a:t>Gemma Edwards</a:t>
            </a:r>
          </a:p>
          <a:p>
            <a:pPr algn="ctr">
              <a:lnSpc>
                <a:spcPts val="4004"/>
              </a:lnSpc>
            </a:pPr>
            <a:r>
              <a:rPr lang="en-US" sz="2860">
                <a:solidFill>
                  <a:srgbClr val="F0EBE3"/>
                </a:solidFill>
                <a:latin typeface="Open Sans"/>
                <a:ea typeface="Open Sans"/>
                <a:cs typeface="Open Sans"/>
                <a:sym typeface="Open Sans"/>
              </a:rPr>
              <a:t>Schools Heritage Officer</a:t>
            </a:r>
          </a:p>
          <a:p>
            <a:pPr algn="ctr">
              <a:lnSpc>
                <a:spcPts val="4004"/>
              </a:lnSpc>
            </a:pPr>
            <a:r>
              <a:rPr lang="en-US" sz="2860">
                <a:solidFill>
                  <a:srgbClr val="F0EBE3"/>
                </a:solidFill>
                <a:latin typeface="Open Sans"/>
                <a:ea typeface="Open Sans"/>
                <a:cs typeface="Open Sans"/>
                <a:sym typeface="Open Sans"/>
              </a:rPr>
              <a:t>Cofgar</a:t>
            </a:r>
          </a:p>
          <a:p>
            <a:pPr algn="ctr">
              <a:lnSpc>
                <a:spcPts val="4004"/>
              </a:lnSpc>
              <a:spcBef>
                <a:spcPct val="0"/>
              </a:spcBef>
            </a:pPr>
            <a:r>
              <a:rPr lang="en-US" sz="2860">
                <a:solidFill>
                  <a:srgbClr val="F0EBE3"/>
                </a:solidFill>
                <a:latin typeface="Open Sans"/>
                <a:ea typeface="Open Sans"/>
                <a:cs typeface="Open Sans"/>
                <a:sym typeface="Open Sans"/>
              </a:rPr>
              <a:t>gledwards@carmarthenshire.gov.uk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98830" y="1028700"/>
            <a:ext cx="9103540" cy="8229600"/>
            <a:chOff x="0" y="0"/>
            <a:chExt cx="6350000" cy="5740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1270" cy="5741670"/>
            </a:xfrm>
            <a:custGeom>
              <a:avLst/>
              <a:gdLst/>
              <a:ahLst/>
              <a:cxnLst/>
              <a:rect r="r" b="b" t="t" l="l"/>
              <a:pathLst>
                <a:path h="5741670" w="6351270">
                  <a:moveTo>
                    <a:pt x="0" y="542290"/>
                  </a:moveTo>
                  <a:lnTo>
                    <a:pt x="0" y="2392680"/>
                  </a:lnTo>
                  <a:cubicBezTo>
                    <a:pt x="0" y="2691130"/>
                    <a:pt x="242570" y="2933700"/>
                    <a:pt x="542290" y="2933700"/>
                  </a:cubicBezTo>
                  <a:lnTo>
                    <a:pt x="1148080" y="2933700"/>
                  </a:lnTo>
                  <a:cubicBezTo>
                    <a:pt x="1447800" y="2933700"/>
                    <a:pt x="1690370" y="3176270"/>
                    <a:pt x="1690370" y="3475990"/>
                  </a:cubicBezTo>
                  <a:lnTo>
                    <a:pt x="1690370" y="5199380"/>
                  </a:lnTo>
                  <a:cubicBezTo>
                    <a:pt x="1690370" y="5499100"/>
                    <a:pt x="1932940" y="5741670"/>
                    <a:pt x="2232660" y="5741670"/>
                  </a:cubicBezTo>
                  <a:lnTo>
                    <a:pt x="3599180" y="5741670"/>
                  </a:lnTo>
                  <a:cubicBezTo>
                    <a:pt x="3735070" y="5741670"/>
                    <a:pt x="3867150" y="5689600"/>
                    <a:pt x="3967480" y="5598160"/>
                  </a:cubicBezTo>
                  <a:lnTo>
                    <a:pt x="6177280" y="3553460"/>
                  </a:lnTo>
                  <a:cubicBezTo>
                    <a:pt x="6287770" y="3450590"/>
                    <a:pt x="6351270" y="3307080"/>
                    <a:pt x="6351270" y="3155950"/>
                  </a:cubicBezTo>
                  <a:lnTo>
                    <a:pt x="6351270" y="542290"/>
                  </a:lnTo>
                  <a:cubicBezTo>
                    <a:pt x="6350000" y="242570"/>
                    <a:pt x="6107430" y="0"/>
                    <a:pt x="5807710" y="0"/>
                  </a:cubicBezTo>
                  <a:lnTo>
                    <a:pt x="542290" y="0"/>
                  </a:lnTo>
                  <a:cubicBezTo>
                    <a:pt x="242570" y="0"/>
                    <a:pt x="0" y="242570"/>
                    <a:pt x="0" y="54229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0609406" y="1028700"/>
            <a:ext cx="6649894" cy="5145540"/>
            <a:chOff x="0" y="0"/>
            <a:chExt cx="1030243" cy="79717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030243" cy="797179"/>
            </a:xfrm>
            <a:custGeom>
              <a:avLst/>
              <a:gdLst/>
              <a:ahLst/>
              <a:cxnLst/>
              <a:rect r="r" b="b" t="t" l="l"/>
              <a:pathLst>
                <a:path h="797179" w="1030243">
                  <a:moveTo>
                    <a:pt x="73346" y="0"/>
                  </a:moveTo>
                  <a:lnTo>
                    <a:pt x="956897" y="0"/>
                  </a:lnTo>
                  <a:cubicBezTo>
                    <a:pt x="997405" y="0"/>
                    <a:pt x="1030243" y="32838"/>
                    <a:pt x="1030243" y="73346"/>
                  </a:cubicBezTo>
                  <a:lnTo>
                    <a:pt x="1030243" y="723833"/>
                  </a:lnTo>
                  <a:cubicBezTo>
                    <a:pt x="1030243" y="764341"/>
                    <a:pt x="997405" y="797179"/>
                    <a:pt x="956897" y="797179"/>
                  </a:cubicBezTo>
                  <a:lnTo>
                    <a:pt x="73346" y="797179"/>
                  </a:lnTo>
                  <a:cubicBezTo>
                    <a:pt x="32838" y="797179"/>
                    <a:pt x="0" y="764341"/>
                    <a:pt x="0" y="723833"/>
                  </a:cubicBezTo>
                  <a:lnTo>
                    <a:pt x="0" y="73346"/>
                  </a:lnTo>
                  <a:cubicBezTo>
                    <a:pt x="0" y="32838"/>
                    <a:pt x="32838" y="0"/>
                    <a:pt x="73346" y="0"/>
                  </a:cubicBezTo>
                  <a:close/>
                </a:path>
              </a:pathLst>
            </a:custGeom>
            <a:blipFill>
              <a:blip r:embed="rId2"/>
              <a:stretch>
                <a:fillRect l="-1413" t="0" r="-1413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518264" y="6498090"/>
            <a:ext cx="8741036" cy="5246370"/>
            <a:chOff x="0" y="0"/>
            <a:chExt cx="6350000" cy="381127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3811270"/>
            </a:xfrm>
            <a:custGeom>
              <a:avLst/>
              <a:gdLst/>
              <a:ahLst/>
              <a:cxnLst/>
              <a:rect r="r" b="b" t="t" l="l"/>
              <a:pathLst>
                <a:path h="3811270" w="6350000">
                  <a:moveTo>
                    <a:pt x="1648460" y="0"/>
                  </a:moveTo>
                  <a:lnTo>
                    <a:pt x="5812790" y="0"/>
                  </a:lnTo>
                  <a:cubicBezTo>
                    <a:pt x="6109970" y="0"/>
                    <a:pt x="6350000" y="240030"/>
                    <a:pt x="6350000" y="537210"/>
                  </a:cubicBezTo>
                  <a:lnTo>
                    <a:pt x="6350000" y="2466340"/>
                  </a:lnTo>
                  <a:cubicBezTo>
                    <a:pt x="6350000" y="2763520"/>
                    <a:pt x="6109970" y="3003550"/>
                    <a:pt x="5812790" y="3003550"/>
                  </a:cubicBezTo>
                  <a:lnTo>
                    <a:pt x="4751070" y="3003550"/>
                  </a:lnTo>
                  <a:cubicBezTo>
                    <a:pt x="4587240" y="3003550"/>
                    <a:pt x="4431030" y="3078480"/>
                    <a:pt x="4329430" y="3208020"/>
                  </a:cubicBezTo>
                  <a:lnTo>
                    <a:pt x="4013200" y="3606800"/>
                  </a:lnTo>
                  <a:cubicBezTo>
                    <a:pt x="3911600" y="3735070"/>
                    <a:pt x="3756660" y="3811270"/>
                    <a:pt x="3591560" y="3811270"/>
                  </a:cubicBezTo>
                  <a:lnTo>
                    <a:pt x="537210" y="3811270"/>
                  </a:lnTo>
                  <a:cubicBezTo>
                    <a:pt x="240030" y="3811270"/>
                    <a:pt x="0" y="3571240"/>
                    <a:pt x="0" y="3274060"/>
                  </a:cubicBezTo>
                  <a:lnTo>
                    <a:pt x="0" y="1375410"/>
                  </a:lnTo>
                  <a:cubicBezTo>
                    <a:pt x="0" y="1206500"/>
                    <a:pt x="78740" y="1047750"/>
                    <a:pt x="213360" y="946150"/>
                  </a:cubicBezTo>
                  <a:lnTo>
                    <a:pt x="1324610" y="107950"/>
                  </a:lnTo>
                  <a:cubicBezTo>
                    <a:pt x="1417320" y="38100"/>
                    <a:pt x="1531620" y="0"/>
                    <a:pt x="164846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24958" r="0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8813" r="0" b="-8813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27928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6" y="0"/>
                </a:lnTo>
                <a:lnTo>
                  <a:pt x="1063866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3500446" y="2931260"/>
            <a:ext cx="6778664" cy="46027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8886" indent="-314443" lvl="1">
              <a:lnSpc>
                <a:spcPts val="4078"/>
              </a:lnSpc>
              <a:buFont typeface="Arial"/>
              <a:buChar char="•"/>
            </a:pPr>
            <a:r>
              <a:rPr lang="en-US" sz="29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Connect schools, communities and museums through learning.</a:t>
            </a:r>
          </a:p>
          <a:p>
            <a:pPr algn="l" marL="628886" indent="-314443" lvl="1">
              <a:lnSpc>
                <a:spcPts val="4078"/>
              </a:lnSpc>
              <a:buFont typeface="Arial"/>
              <a:buChar char="•"/>
            </a:pPr>
            <a:r>
              <a:rPr lang="en-US" sz="29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Engage younger generations in local heritage.</a:t>
            </a:r>
          </a:p>
          <a:p>
            <a:pPr algn="l" marL="628886" indent="-314443" lvl="1">
              <a:lnSpc>
                <a:spcPts val="4078"/>
              </a:lnSpc>
              <a:buFont typeface="Arial"/>
              <a:buChar char="•"/>
            </a:pPr>
            <a:r>
              <a:rPr lang="en-US" sz="29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Provide valuable learning experiences for schools and families.</a:t>
            </a:r>
          </a:p>
          <a:p>
            <a:pPr algn="l" marL="628886" indent="-314443" lvl="1">
              <a:lnSpc>
                <a:spcPts val="4078"/>
              </a:lnSpc>
              <a:buFont typeface="Arial"/>
              <a:buChar char="•"/>
            </a:pPr>
            <a:r>
              <a:rPr lang="en-US" sz="29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Link learning to the current curriculum in Wales.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919326" y="1574281"/>
            <a:ext cx="7862547" cy="9397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33"/>
              </a:lnSpc>
            </a:pPr>
            <a:r>
              <a:rPr lang="en-US" sz="6267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MY ROLE AND AIMS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335812" y="1028700"/>
            <a:ext cx="8923488" cy="8229600"/>
            <a:chOff x="0" y="0"/>
            <a:chExt cx="1382482" cy="127498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82482" cy="1274980"/>
            </a:xfrm>
            <a:custGeom>
              <a:avLst/>
              <a:gdLst/>
              <a:ahLst/>
              <a:cxnLst/>
              <a:rect r="r" b="b" t="t" l="l"/>
              <a:pathLst>
                <a:path h="1274980" w="1382482">
                  <a:moveTo>
                    <a:pt x="57261" y="0"/>
                  </a:moveTo>
                  <a:lnTo>
                    <a:pt x="1325221" y="0"/>
                  </a:lnTo>
                  <a:cubicBezTo>
                    <a:pt x="1356845" y="0"/>
                    <a:pt x="1382482" y="25637"/>
                    <a:pt x="1382482" y="57261"/>
                  </a:cubicBezTo>
                  <a:lnTo>
                    <a:pt x="1382482" y="1217720"/>
                  </a:lnTo>
                  <a:cubicBezTo>
                    <a:pt x="1382482" y="1232906"/>
                    <a:pt x="1376449" y="1247471"/>
                    <a:pt x="1365710" y="1258209"/>
                  </a:cubicBezTo>
                  <a:cubicBezTo>
                    <a:pt x="1354972" y="1268948"/>
                    <a:pt x="1340407" y="1274980"/>
                    <a:pt x="1325221" y="1274980"/>
                  </a:cubicBezTo>
                  <a:lnTo>
                    <a:pt x="57261" y="1274980"/>
                  </a:lnTo>
                  <a:cubicBezTo>
                    <a:pt x="25637" y="1274980"/>
                    <a:pt x="0" y="1249344"/>
                    <a:pt x="0" y="1217720"/>
                  </a:cubicBezTo>
                  <a:lnTo>
                    <a:pt x="0" y="57261"/>
                  </a:lnTo>
                  <a:cubicBezTo>
                    <a:pt x="0" y="42074"/>
                    <a:pt x="6033" y="27510"/>
                    <a:pt x="16771" y="16771"/>
                  </a:cubicBezTo>
                  <a:cubicBezTo>
                    <a:pt x="27510" y="6033"/>
                    <a:pt x="42074" y="0"/>
                    <a:pt x="57261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229782" y="1028700"/>
            <a:ext cx="7029855" cy="8229600"/>
            <a:chOff x="0" y="0"/>
            <a:chExt cx="1089108" cy="127498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089108" cy="1274980"/>
            </a:xfrm>
            <a:custGeom>
              <a:avLst/>
              <a:gdLst/>
              <a:ahLst/>
              <a:cxnLst/>
              <a:rect r="r" b="b" t="t" l="l"/>
              <a:pathLst>
                <a:path h="1274980" w="1089108">
                  <a:moveTo>
                    <a:pt x="72685" y="0"/>
                  </a:moveTo>
                  <a:lnTo>
                    <a:pt x="1016423" y="0"/>
                  </a:lnTo>
                  <a:cubicBezTo>
                    <a:pt x="1035701" y="0"/>
                    <a:pt x="1054188" y="7658"/>
                    <a:pt x="1067819" y="21289"/>
                  </a:cubicBezTo>
                  <a:cubicBezTo>
                    <a:pt x="1081451" y="34920"/>
                    <a:pt x="1089108" y="53408"/>
                    <a:pt x="1089108" y="72685"/>
                  </a:cubicBezTo>
                  <a:lnTo>
                    <a:pt x="1089108" y="1202295"/>
                  </a:lnTo>
                  <a:cubicBezTo>
                    <a:pt x="1089108" y="1221573"/>
                    <a:pt x="1081451" y="1240060"/>
                    <a:pt x="1067819" y="1253691"/>
                  </a:cubicBezTo>
                  <a:cubicBezTo>
                    <a:pt x="1054188" y="1267323"/>
                    <a:pt x="1035701" y="1274980"/>
                    <a:pt x="1016423" y="1274980"/>
                  </a:cubicBezTo>
                  <a:lnTo>
                    <a:pt x="72685" y="1274980"/>
                  </a:lnTo>
                  <a:cubicBezTo>
                    <a:pt x="53408" y="1274980"/>
                    <a:pt x="34920" y="1267323"/>
                    <a:pt x="21289" y="1253691"/>
                  </a:cubicBezTo>
                  <a:cubicBezTo>
                    <a:pt x="7658" y="1240060"/>
                    <a:pt x="0" y="1221573"/>
                    <a:pt x="0" y="1202295"/>
                  </a:cubicBezTo>
                  <a:lnTo>
                    <a:pt x="0" y="72685"/>
                  </a:lnTo>
                  <a:cubicBezTo>
                    <a:pt x="0" y="53408"/>
                    <a:pt x="7658" y="34920"/>
                    <a:pt x="21289" y="21289"/>
                  </a:cubicBezTo>
                  <a:cubicBezTo>
                    <a:pt x="34920" y="7658"/>
                    <a:pt x="53408" y="0"/>
                    <a:pt x="72685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724499" y="2039373"/>
            <a:ext cx="8146114" cy="5763604"/>
            <a:chOff x="0" y="0"/>
            <a:chExt cx="1262046" cy="89293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62046" cy="892933"/>
            </a:xfrm>
            <a:custGeom>
              <a:avLst/>
              <a:gdLst/>
              <a:ahLst/>
              <a:cxnLst/>
              <a:rect r="r" b="b" t="t" l="l"/>
              <a:pathLst>
                <a:path h="892933" w="1262046">
                  <a:moveTo>
                    <a:pt x="59874" y="0"/>
                  </a:moveTo>
                  <a:lnTo>
                    <a:pt x="1202172" y="0"/>
                  </a:lnTo>
                  <a:cubicBezTo>
                    <a:pt x="1235240" y="0"/>
                    <a:pt x="1262046" y="26807"/>
                    <a:pt x="1262046" y="59874"/>
                  </a:cubicBezTo>
                  <a:lnTo>
                    <a:pt x="1262046" y="833059"/>
                  </a:lnTo>
                  <a:cubicBezTo>
                    <a:pt x="1262046" y="866127"/>
                    <a:pt x="1235240" y="892933"/>
                    <a:pt x="1202172" y="892933"/>
                  </a:cubicBezTo>
                  <a:lnTo>
                    <a:pt x="59874" y="892933"/>
                  </a:lnTo>
                  <a:cubicBezTo>
                    <a:pt x="26807" y="892933"/>
                    <a:pt x="0" y="866127"/>
                    <a:pt x="0" y="833059"/>
                  </a:cubicBezTo>
                  <a:lnTo>
                    <a:pt x="0" y="59874"/>
                  </a:lnTo>
                  <a:cubicBezTo>
                    <a:pt x="0" y="26807"/>
                    <a:pt x="26807" y="0"/>
                    <a:pt x="59874" y="0"/>
                  </a:cubicBezTo>
                  <a:close/>
                </a:path>
              </a:pathLst>
            </a:custGeom>
            <a:blipFill>
              <a:blip r:embed="rId2"/>
              <a:stretch>
                <a:fillRect l="-29741" t="0" r="-29741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813" r="0" b="-8813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8974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746964" y="3767428"/>
            <a:ext cx="5995490" cy="4168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Focus: Local History Workshops</a:t>
            </a:r>
          </a:p>
          <a:p>
            <a:pPr algn="ctr">
              <a:lnSpc>
                <a:spcPts val="3359"/>
              </a:lnSpc>
            </a:pPr>
          </a:p>
          <a:p>
            <a:pPr algn="ctr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WWII Evacuee Workshop – paired with Parc yr Esgob for immersive learning</a:t>
            </a:r>
          </a:p>
          <a:p>
            <a:pPr algn="ctr">
              <a:lnSpc>
                <a:spcPts val="3359"/>
              </a:lnSpc>
            </a:pPr>
          </a:p>
          <a:p>
            <a:pPr algn="ctr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Victorian School Room Experience</a:t>
            </a:r>
          </a:p>
          <a:p>
            <a:pPr algn="ctr">
              <a:lnSpc>
                <a:spcPts val="3359"/>
              </a:lnSpc>
            </a:pPr>
          </a:p>
          <a:p>
            <a:pPr algn="ctr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Hands-on experiences, role play, and links to local curriculum</a:t>
            </a:r>
          </a:p>
          <a:p>
            <a:pPr algn="ctr">
              <a:lnSpc>
                <a:spcPts val="3359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626558" y="1543562"/>
            <a:ext cx="6115897" cy="1433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43"/>
              </a:lnSpc>
            </a:pPr>
            <a:r>
              <a:rPr lang="en-US" sz="482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CARMARTHENSHIRE MUSEUM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263133" y="1028700"/>
            <a:ext cx="6575417" cy="5241338"/>
            <a:chOff x="0" y="0"/>
            <a:chExt cx="1018704" cy="81202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18704" cy="812020"/>
            </a:xfrm>
            <a:custGeom>
              <a:avLst/>
              <a:gdLst/>
              <a:ahLst/>
              <a:cxnLst/>
              <a:rect r="r" b="b" t="t" l="l"/>
              <a:pathLst>
                <a:path h="812020" w="1018704">
                  <a:moveTo>
                    <a:pt x="77709" y="0"/>
                  </a:moveTo>
                  <a:lnTo>
                    <a:pt x="940995" y="0"/>
                  </a:lnTo>
                  <a:cubicBezTo>
                    <a:pt x="961605" y="0"/>
                    <a:pt x="981371" y="8187"/>
                    <a:pt x="995944" y="22760"/>
                  </a:cubicBezTo>
                  <a:cubicBezTo>
                    <a:pt x="1010517" y="37334"/>
                    <a:pt x="1018704" y="57099"/>
                    <a:pt x="1018704" y="77709"/>
                  </a:cubicBezTo>
                  <a:lnTo>
                    <a:pt x="1018704" y="734312"/>
                  </a:lnTo>
                  <a:cubicBezTo>
                    <a:pt x="1018704" y="754921"/>
                    <a:pt x="1010517" y="774687"/>
                    <a:pt x="995944" y="789260"/>
                  </a:cubicBezTo>
                  <a:cubicBezTo>
                    <a:pt x="981371" y="803833"/>
                    <a:pt x="961605" y="812020"/>
                    <a:pt x="940995" y="812020"/>
                  </a:cubicBezTo>
                  <a:lnTo>
                    <a:pt x="77709" y="812020"/>
                  </a:lnTo>
                  <a:cubicBezTo>
                    <a:pt x="57099" y="812020"/>
                    <a:pt x="37334" y="803833"/>
                    <a:pt x="22760" y="789260"/>
                  </a:cubicBezTo>
                  <a:cubicBezTo>
                    <a:pt x="8187" y="774687"/>
                    <a:pt x="0" y="754921"/>
                    <a:pt x="0" y="734312"/>
                  </a:cubicBezTo>
                  <a:lnTo>
                    <a:pt x="0" y="77709"/>
                  </a:lnTo>
                  <a:cubicBezTo>
                    <a:pt x="0" y="57099"/>
                    <a:pt x="8187" y="37334"/>
                    <a:pt x="22760" y="22760"/>
                  </a:cubicBezTo>
                  <a:cubicBezTo>
                    <a:pt x="37334" y="8187"/>
                    <a:pt x="57099" y="0"/>
                    <a:pt x="77709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1534691" y="1363325"/>
            <a:ext cx="6032302" cy="4572087"/>
            <a:chOff x="0" y="0"/>
            <a:chExt cx="750328" cy="56869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750328" cy="568699"/>
            </a:xfrm>
            <a:custGeom>
              <a:avLst/>
              <a:gdLst/>
              <a:ahLst/>
              <a:cxnLst/>
              <a:rect r="r" b="b" t="t" l="l"/>
              <a:pathLst>
                <a:path h="568699" w="750328">
                  <a:moveTo>
                    <a:pt x="51336" y="0"/>
                  </a:moveTo>
                  <a:lnTo>
                    <a:pt x="698991" y="0"/>
                  </a:lnTo>
                  <a:cubicBezTo>
                    <a:pt x="727343" y="0"/>
                    <a:pt x="750328" y="22984"/>
                    <a:pt x="750328" y="51336"/>
                  </a:cubicBezTo>
                  <a:lnTo>
                    <a:pt x="750328" y="517362"/>
                  </a:lnTo>
                  <a:cubicBezTo>
                    <a:pt x="750328" y="530978"/>
                    <a:pt x="744919" y="544035"/>
                    <a:pt x="735292" y="553663"/>
                  </a:cubicBezTo>
                  <a:cubicBezTo>
                    <a:pt x="725664" y="563290"/>
                    <a:pt x="712606" y="568699"/>
                    <a:pt x="698991" y="568699"/>
                  </a:cubicBezTo>
                  <a:lnTo>
                    <a:pt x="51336" y="568699"/>
                  </a:lnTo>
                  <a:cubicBezTo>
                    <a:pt x="37721" y="568699"/>
                    <a:pt x="24664" y="563290"/>
                    <a:pt x="15036" y="553663"/>
                  </a:cubicBezTo>
                  <a:cubicBezTo>
                    <a:pt x="5409" y="544035"/>
                    <a:pt x="0" y="530978"/>
                    <a:pt x="0" y="517362"/>
                  </a:cubicBezTo>
                  <a:lnTo>
                    <a:pt x="0" y="51336"/>
                  </a:lnTo>
                  <a:cubicBezTo>
                    <a:pt x="0" y="37721"/>
                    <a:pt x="5409" y="24664"/>
                    <a:pt x="15036" y="15036"/>
                  </a:cubicBezTo>
                  <a:cubicBezTo>
                    <a:pt x="24664" y="5409"/>
                    <a:pt x="37721" y="0"/>
                    <a:pt x="51336" y="0"/>
                  </a:cubicBezTo>
                  <a:close/>
                </a:path>
              </a:pathLst>
            </a:custGeom>
            <a:blipFill>
              <a:blip r:embed="rId2"/>
              <a:stretch>
                <a:fillRect l="-10551" t="0" r="-10551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11263133" y="6637631"/>
            <a:ext cx="6575417" cy="5241338"/>
            <a:chOff x="0" y="0"/>
            <a:chExt cx="1018704" cy="81202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18704" cy="812020"/>
            </a:xfrm>
            <a:custGeom>
              <a:avLst/>
              <a:gdLst/>
              <a:ahLst/>
              <a:cxnLst/>
              <a:rect r="r" b="b" t="t" l="l"/>
              <a:pathLst>
                <a:path h="812020" w="1018704">
                  <a:moveTo>
                    <a:pt x="77709" y="0"/>
                  </a:moveTo>
                  <a:lnTo>
                    <a:pt x="940995" y="0"/>
                  </a:lnTo>
                  <a:cubicBezTo>
                    <a:pt x="961605" y="0"/>
                    <a:pt x="981371" y="8187"/>
                    <a:pt x="995944" y="22760"/>
                  </a:cubicBezTo>
                  <a:cubicBezTo>
                    <a:pt x="1010517" y="37334"/>
                    <a:pt x="1018704" y="57099"/>
                    <a:pt x="1018704" y="77709"/>
                  </a:cubicBezTo>
                  <a:lnTo>
                    <a:pt x="1018704" y="734312"/>
                  </a:lnTo>
                  <a:cubicBezTo>
                    <a:pt x="1018704" y="754921"/>
                    <a:pt x="1010517" y="774687"/>
                    <a:pt x="995944" y="789260"/>
                  </a:cubicBezTo>
                  <a:cubicBezTo>
                    <a:pt x="981371" y="803833"/>
                    <a:pt x="961605" y="812020"/>
                    <a:pt x="940995" y="812020"/>
                  </a:cubicBezTo>
                  <a:lnTo>
                    <a:pt x="77709" y="812020"/>
                  </a:lnTo>
                  <a:cubicBezTo>
                    <a:pt x="57099" y="812020"/>
                    <a:pt x="37334" y="803833"/>
                    <a:pt x="22760" y="789260"/>
                  </a:cubicBezTo>
                  <a:cubicBezTo>
                    <a:pt x="8187" y="774687"/>
                    <a:pt x="0" y="754921"/>
                    <a:pt x="0" y="734312"/>
                  </a:cubicBezTo>
                  <a:lnTo>
                    <a:pt x="0" y="77709"/>
                  </a:lnTo>
                  <a:cubicBezTo>
                    <a:pt x="0" y="57099"/>
                    <a:pt x="8187" y="37334"/>
                    <a:pt x="22760" y="22760"/>
                  </a:cubicBezTo>
                  <a:cubicBezTo>
                    <a:pt x="37334" y="8187"/>
                    <a:pt x="57099" y="0"/>
                    <a:pt x="77709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8" id="8"/>
          <p:cNvGrpSpPr/>
          <p:nvPr/>
        </p:nvGrpSpPr>
        <p:grpSpPr>
          <a:xfrm rot="0">
            <a:off x="11534691" y="6964680"/>
            <a:ext cx="6032302" cy="4572087"/>
            <a:chOff x="0" y="0"/>
            <a:chExt cx="750328" cy="56869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50328" cy="568699"/>
            </a:xfrm>
            <a:custGeom>
              <a:avLst/>
              <a:gdLst/>
              <a:ahLst/>
              <a:cxnLst/>
              <a:rect r="r" b="b" t="t" l="l"/>
              <a:pathLst>
                <a:path h="568699" w="750328">
                  <a:moveTo>
                    <a:pt x="51336" y="0"/>
                  </a:moveTo>
                  <a:lnTo>
                    <a:pt x="698991" y="0"/>
                  </a:lnTo>
                  <a:cubicBezTo>
                    <a:pt x="727343" y="0"/>
                    <a:pt x="750328" y="22984"/>
                    <a:pt x="750328" y="51336"/>
                  </a:cubicBezTo>
                  <a:lnTo>
                    <a:pt x="750328" y="517362"/>
                  </a:lnTo>
                  <a:cubicBezTo>
                    <a:pt x="750328" y="530978"/>
                    <a:pt x="744919" y="544035"/>
                    <a:pt x="735292" y="553663"/>
                  </a:cubicBezTo>
                  <a:cubicBezTo>
                    <a:pt x="725664" y="563290"/>
                    <a:pt x="712606" y="568699"/>
                    <a:pt x="698991" y="568699"/>
                  </a:cubicBezTo>
                  <a:lnTo>
                    <a:pt x="51336" y="568699"/>
                  </a:lnTo>
                  <a:cubicBezTo>
                    <a:pt x="37721" y="568699"/>
                    <a:pt x="24664" y="563290"/>
                    <a:pt x="15036" y="553663"/>
                  </a:cubicBezTo>
                  <a:cubicBezTo>
                    <a:pt x="5409" y="544035"/>
                    <a:pt x="0" y="530978"/>
                    <a:pt x="0" y="517362"/>
                  </a:cubicBezTo>
                  <a:lnTo>
                    <a:pt x="0" y="51336"/>
                  </a:lnTo>
                  <a:cubicBezTo>
                    <a:pt x="0" y="37721"/>
                    <a:pt x="5409" y="24664"/>
                    <a:pt x="15036" y="15036"/>
                  </a:cubicBezTo>
                  <a:cubicBezTo>
                    <a:pt x="24664" y="5409"/>
                    <a:pt x="37721" y="0"/>
                    <a:pt x="51336" y="0"/>
                  </a:cubicBezTo>
                  <a:close/>
                </a:path>
              </a:pathLst>
            </a:custGeom>
            <a:blipFill>
              <a:blip r:embed="rId3"/>
              <a:stretch>
                <a:fillRect l="-53826" t="0" r="-53826" b="0"/>
              </a:stretch>
            </a:blip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8813" r="0" b="-8813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302842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6" y="0"/>
                </a:lnTo>
                <a:lnTo>
                  <a:pt x="1063866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3162627" y="1218598"/>
            <a:ext cx="7136636" cy="1026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062"/>
              </a:lnSpc>
            </a:pPr>
            <a:r>
              <a:rPr lang="en-US" sz="6891">
                <a:solidFill>
                  <a:srgbClr val="00357A"/>
                </a:solidFill>
                <a:latin typeface="HK Grotesk"/>
                <a:ea typeface="HK Grotesk"/>
                <a:cs typeface="HK Grotesk"/>
                <a:sym typeface="HK Grotesk"/>
              </a:rPr>
              <a:t>PARC HOWARD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855824" y="2584926"/>
            <a:ext cx="5750243" cy="495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Focus: Local History &amp; Creativity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183589" y="3413601"/>
            <a:ext cx="8307463" cy="4939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4518" indent="-302259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Victorian Toys Workshop – exploring play in the past</a:t>
            </a:r>
          </a:p>
          <a:p>
            <a:pPr algn="l">
              <a:lnSpc>
                <a:spcPts val="3919"/>
              </a:lnSpc>
            </a:pPr>
          </a:p>
          <a:p>
            <a:pPr algn="l" marL="604518" indent="-302259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Smashing Boundaries Project</a:t>
            </a:r>
          </a:p>
          <a:p>
            <a:pPr algn="l" marL="1209036" indent="-403012" lvl="2">
              <a:lnSpc>
                <a:spcPts val="3919"/>
              </a:lnSpc>
              <a:buFont typeface="Arial"/>
              <a:buChar char="⚬"/>
            </a:pPr>
            <a:r>
              <a:rPr lang="en-US" sz="27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Collaboration with 16-year-old girls</a:t>
            </a:r>
          </a:p>
          <a:p>
            <a:pPr algn="l" marL="1209036" indent="-403012" lvl="2">
              <a:lnSpc>
                <a:spcPts val="3919"/>
              </a:lnSpc>
              <a:buFont typeface="Arial"/>
              <a:buChar char="⚬"/>
            </a:pPr>
            <a:r>
              <a:rPr lang="en-US" sz="27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Focus on up-and-coming sportswomen and their achievements</a:t>
            </a:r>
          </a:p>
          <a:p>
            <a:pPr algn="l" marL="1209036" indent="-403012" lvl="2">
              <a:lnSpc>
                <a:spcPts val="3919"/>
              </a:lnSpc>
              <a:buFont typeface="Arial"/>
              <a:buChar char="⚬"/>
            </a:pPr>
            <a:r>
              <a:rPr lang="en-US" sz="27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Aims: empowerment, heritage through sport, and community engagement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939440" y="566779"/>
            <a:ext cx="4544945" cy="4916198"/>
            <a:chOff x="0" y="0"/>
            <a:chExt cx="1067189" cy="11543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67189" cy="1154362"/>
            </a:xfrm>
            <a:custGeom>
              <a:avLst/>
              <a:gdLst/>
              <a:ahLst/>
              <a:cxnLst/>
              <a:rect r="r" b="b" t="t" l="l"/>
              <a:pathLst>
                <a:path h="1154362" w="1067189">
                  <a:moveTo>
                    <a:pt x="112425" y="0"/>
                  </a:moveTo>
                  <a:lnTo>
                    <a:pt x="954764" y="0"/>
                  </a:lnTo>
                  <a:cubicBezTo>
                    <a:pt x="984581" y="0"/>
                    <a:pt x="1013177" y="11845"/>
                    <a:pt x="1034260" y="32929"/>
                  </a:cubicBezTo>
                  <a:cubicBezTo>
                    <a:pt x="1055344" y="54012"/>
                    <a:pt x="1067189" y="82608"/>
                    <a:pt x="1067189" y="112425"/>
                  </a:cubicBezTo>
                  <a:lnTo>
                    <a:pt x="1067189" y="1041937"/>
                  </a:lnTo>
                  <a:cubicBezTo>
                    <a:pt x="1067189" y="1071754"/>
                    <a:pt x="1055344" y="1100350"/>
                    <a:pt x="1034260" y="1121434"/>
                  </a:cubicBezTo>
                  <a:cubicBezTo>
                    <a:pt x="1013177" y="1142517"/>
                    <a:pt x="984581" y="1154362"/>
                    <a:pt x="954764" y="1154362"/>
                  </a:cubicBezTo>
                  <a:lnTo>
                    <a:pt x="112425" y="1154362"/>
                  </a:lnTo>
                  <a:cubicBezTo>
                    <a:pt x="50335" y="1154362"/>
                    <a:pt x="0" y="1104028"/>
                    <a:pt x="0" y="1041937"/>
                  </a:cubicBezTo>
                  <a:lnTo>
                    <a:pt x="0" y="112425"/>
                  </a:lnTo>
                  <a:cubicBezTo>
                    <a:pt x="0" y="82608"/>
                    <a:pt x="11845" y="54012"/>
                    <a:pt x="32929" y="32929"/>
                  </a:cubicBezTo>
                  <a:cubicBezTo>
                    <a:pt x="54012" y="11845"/>
                    <a:pt x="82608" y="0"/>
                    <a:pt x="112425" y="0"/>
                  </a:cubicBezTo>
                  <a:close/>
                </a:path>
              </a:pathLst>
            </a:custGeom>
            <a:blipFill>
              <a:blip r:embed="rId2"/>
              <a:stretch>
                <a:fillRect l="-887" t="0" r="-43512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813" r="0" b="-8813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8974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721602" y="7603244"/>
            <a:ext cx="5025473" cy="1655056"/>
          </a:xfrm>
          <a:custGeom>
            <a:avLst/>
            <a:gdLst/>
            <a:ahLst/>
            <a:cxnLst/>
            <a:rect r="r" b="b" t="t" l="l"/>
            <a:pathLst>
              <a:path h="1655056" w="5025473">
                <a:moveTo>
                  <a:pt x="0" y="0"/>
                </a:moveTo>
                <a:lnTo>
                  <a:pt x="5025473" y="0"/>
                </a:lnTo>
                <a:lnTo>
                  <a:pt x="5025473" y="1655056"/>
                </a:lnTo>
                <a:lnTo>
                  <a:pt x="0" y="16550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2580991" y="5143500"/>
            <a:ext cx="5502261" cy="3476032"/>
          </a:xfrm>
          <a:custGeom>
            <a:avLst/>
            <a:gdLst/>
            <a:ahLst/>
            <a:cxnLst/>
            <a:rect r="r" b="b" t="t" l="l"/>
            <a:pathLst>
              <a:path h="3476032" w="5502261">
                <a:moveTo>
                  <a:pt x="0" y="0"/>
                </a:moveTo>
                <a:lnTo>
                  <a:pt x="5502262" y="0"/>
                </a:lnTo>
                <a:lnTo>
                  <a:pt x="5502262" y="3476032"/>
                </a:lnTo>
                <a:lnTo>
                  <a:pt x="0" y="34760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9434594" y="6775851"/>
            <a:ext cx="4413123" cy="3309843"/>
          </a:xfrm>
          <a:custGeom>
            <a:avLst/>
            <a:gdLst/>
            <a:ahLst/>
            <a:cxnLst/>
            <a:rect r="r" b="b" t="t" l="l"/>
            <a:pathLst>
              <a:path h="3309843" w="4413123">
                <a:moveTo>
                  <a:pt x="0" y="0"/>
                </a:moveTo>
                <a:lnTo>
                  <a:pt x="4413123" y="0"/>
                </a:lnTo>
                <a:lnTo>
                  <a:pt x="4413123" y="3309842"/>
                </a:lnTo>
                <a:lnTo>
                  <a:pt x="0" y="330984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7923257" y="3689905"/>
            <a:ext cx="4657735" cy="3085946"/>
          </a:xfrm>
          <a:custGeom>
            <a:avLst/>
            <a:gdLst/>
            <a:ahLst/>
            <a:cxnLst/>
            <a:rect r="r" b="b" t="t" l="l"/>
            <a:pathLst>
              <a:path h="3085946" w="4657735">
                <a:moveTo>
                  <a:pt x="0" y="0"/>
                </a:moveTo>
                <a:lnTo>
                  <a:pt x="4657734" y="0"/>
                </a:lnTo>
                <a:lnTo>
                  <a:pt x="4657734" y="3085946"/>
                </a:lnTo>
                <a:lnTo>
                  <a:pt x="0" y="30859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2183589" y="1047750"/>
            <a:ext cx="9559666" cy="11676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5470"/>
              </a:lnSpc>
            </a:pPr>
            <a:r>
              <a:rPr lang="en-US" sz="4675">
                <a:solidFill>
                  <a:srgbClr val="00357A"/>
                </a:solidFill>
                <a:latin typeface="HK Grotesk"/>
                <a:ea typeface="HK Grotesk"/>
                <a:cs typeface="HK Grotesk"/>
                <a:sym typeface="HK Grotesk"/>
              </a:rPr>
              <a:t>MUSEUM OF LAND SPEED</a:t>
            </a:r>
          </a:p>
          <a:p>
            <a:pPr algn="just">
              <a:lnSpc>
                <a:spcPts val="3832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446686" y="2339246"/>
            <a:ext cx="4981218" cy="537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Focus: STEM &amp; Innovation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139238" y="4088130"/>
            <a:ext cx="9525" cy="3962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0" y="3639890"/>
            <a:ext cx="7923257" cy="3638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697" indent="-323848" lvl="1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Worked </a:t>
            </a: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with Big Science in line with 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      </a:t>
            </a: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the Curriculum for Wales.</a:t>
            </a:r>
          </a:p>
          <a:p>
            <a:pPr algn="l" marL="647697" indent="-323848" lvl="1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Range of workshops:</a:t>
            </a:r>
          </a:p>
          <a:p>
            <a:pPr algn="l" marL="1295394" indent="-431798" lvl="2">
              <a:lnSpc>
                <a:spcPts val="4199"/>
              </a:lnSpc>
              <a:spcBef>
                <a:spcPct val="0"/>
              </a:spcBef>
              <a:buFont typeface="Arial"/>
              <a:buChar char="⚬"/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Forces and motion</a:t>
            </a:r>
          </a:p>
          <a:p>
            <a:pPr algn="l" marL="1295394" indent="-431798" lvl="2">
              <a:lnSpc>
                <a:spcPts val="4199"/>
              </a:lnSpc>
              <a:spcBef>
                <a:spcPct val="0"/>
              </a:spcBef>
              <a:buFont typeface="Arial"/>
              <a:buChar char="⚬"/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Energy and engineering</a:t>
            </a:r>
          </a:p>
          <a:p>
            <a:pPr algn="l" marL="1295394" indent="-431798" lvl="2">
              <a:lnSpc>
                <a:spcPts val="4199"/>
              </a:lnSpc>
              <a:spcBef>
                <a:spcPct val="0"/>
              </a:spcBef>
              <a:buFont typeface="Arial"/>
              <a:buChar char="⚬"/>
            </a:pPr>
            <a:r>
              <a:rPr lang="en-US" sz="29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The science behind speed</a:t>
            </a:r>
          </a:p>
          <a:p>
            <a:pPr algn="ctr">
              <a:lnSpc>
                <a:spcPts val="41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53607" y="1028700"/>
            <a:ext cx="6575417" cy="5241338"/>
            <a:chOff x="0" y="0"/>
            <a:chExt cx="1018704" cy="81202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18704" cy="812020"/>
            </a:xfrm>
            <a:custGeom>
              <a:avLst/>
              <a:gdLst/>
              <a:ahLst/>
              <a:cxnLst/>
              <a:rect r="r" b="b" t="t" l="l"/>
              <a:pathLst>
                <a:path h="812020" w="1018704">
                  <a:moveTo>
                    <a:pt x="77709" y="0"/>
                  </a:moveTo>
                  <a:lnTo>
                    <a:pt x="940995" y="0"/>
                  </a:lnTo>
                  <a:cubicBezTo>
                    <a:pt x="961605" y="0"/>
                    <a:pt x="981371" y="8187"/>
                    <a:pt x="995944" y="22760"/>
                  </a:cubicBezTo>
                  <a:cubicBezTo>
                    <a:pt x="1010517" y="37334"/>
                    <a:pt x="1018704" y="57099"/>
                    <a:pt x="1018704" y="77709"/>
                  </a:cubicBezTo>
                  <a:lnTo>
                    <a:pt x="1018704" y="734312"/>
                  </a:lnTo>
                  <a:cubicBezTo>
                    <a:pt x="1018704" y="754921"/>
                    <a:pt x="1010517" y="774687"/>
                    <a:pt x="995944" y="789260"/>
                  </a:cubicBezTo>
                  <a:cubicBezTo>
                    <a:pt x="981371" y="803833"/>
                    <a:pt x="961605" y="812020"/>
                    <a:pt x="940995" y="812020"/>
                  </a:cubicBezTo>
                  <a:lnTo>
                    <a:pt x="77709" y="812020"/>
                  </a:lnTo>
                  <a:cubicBezTo>
                    <a:pt x="57099" y="812020"/>
                    <a:pt x="37334" y="803833"/>
                    <a:pt x="22760" y="789260"/>
                  </a:cubicBezTo>
                  <a:cubicBezTo>
                    <a:pt x="8187" y="774687"/>
                    <a:pt x="0" y="754921"/>
                    <a:pt x="0" y="734312"/>
                  </a:cubicBezTo>
                  <a:lnTo>
                    <a:pt x="0" y="77709"/>
                  </a:lnTo>
                  <a:cubicBezTo>
                    <a:pt x="0" y="57099"/>
                    <a:pt x="8187" y="37334"/>
                    <a:pt x="22760" y="22760"/>
                  </a:cubicBezTo>
                  <a:cubicBezTo>
                    <a:pt x="37334" y="8187"/>
                    <a:pt x="57099" y="0"/>
                    <a:pt x="77709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425164" y="1363325"/>
            <a:ext cx="6032302" cy="4572087"/>
            <a:chOff x="0" y="0"/>
            <a:chExt cx="750328" cy="56869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750328" cy="568699"/>
            </a:xfrm>
            <a:custGeom>
              <a:avLst/>
              <a:gdLst/>
              <a:ahLst/>
              <a:cxnLst/>
              <a:rect r="r" b="b" t="t" l="l"/>
              <a:pathLst>
                <a:path h="568699" w="750328">
                  <a:moveTo>
                    <a:pt x="51336" y="0"/>
                  </a:moveTo>
                  <a:lnTo>
                    <a:pt x="698991" y="0"/>
                  </a:lnTo>
                  <a:cubicBezTo>
                    <a:pt x="727343" y="0"/>
                    <a:pt x="750328" y="22984"/>
                    <a:pt x="750328" y="51336"/>
                  </a:cubicBezTo>
                  <a:lnTo>
                    <a:pt x="750328" y="517362"/>
                  </a:lnTo>
                  <a:cubicBezTo>
                    <a:pt x="750328" y="530978"/>
                    <a:pt x="744919" y="544035"/>
                    <a:pt x="735292" y="553663"/>
                  </a:cubicBezTo>
                  <a:cubicBezTo>
                    <a:pt x="725664" y="563290"/>
                    <a:pt x="712606" y="568699"/>
                    <a:pt x="698991" y="568699"/>
                  </a:cubicBezTo>
                  <a:lnTo>
                    <a:pt x="51336" y="568699"/>
                  </a:lnTo>
                  <a:cubicBezTo>
                    <a:pt x="37721" y="568699"/>
                    <a:pt x="24664" y="563290"/>
                    <a:pt x="15036" y="553663"/>
                  </a:cubicBezTo>
                  <a:cubicBezTo>
                    <a:pt x="5409" y="544035"/>
                    <a:pt x="0" y="530978"/>
                    <a:pt x="0" y="517362"/>
                  </a:cubicBezTo>
                  <a:lnTo>
                    <a:pt x="0" y="51336"/>
                  </a:lnTo>
                  <a:cubicBezTo>
                    <a:pt x="0" y="37721"/>
                    <a:pt x="5409" y="24664"/>
                    <a:pt x="15036" y="15036"/>
                  </a:cubicBezTo>
                  <a:cubicBezTo>
                    <a:pt x="24664" y="5409"/>
                    <a:pt x="37721" y="0"/>
                    <a:pt x="51336" y="0"/>
                  </a:cubicBezTo>
                  <a:close/>
                </a:path>
              </a:pathLst>
            </a:custGeom>
            <a:blipFill>
              <a:blip r:embed="rId2"/>
              <a:stretch>
                <a:fillRect l="-6948" t="0" r="-6948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4405649" y="6637631"/>
            <a:ext cx="6575417" cy="5241338"/>
            <a:chOff x="0" y="0"/>
            <a:chExt cx="1018704" cy="81202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018704" cy="812020"/>
            </a:xfrm>
            <a:custGeom>
              <a:avLst/>
              <a:gdLst/>
              <a:ahLst/>
              <a:cxnLst/>
              <a:rect r="r" b="b" t="t" l="l"/>
              <a:pathLst>
                <a:path h="812020" w="1018704">
                  <a:moveTo>
                    <a:pt x="77709" y="0"/>
                  </a:moveTo>
                  <a:lnTo>
                    <a:pt x="940995" y="0"/>
                  </a:lnTo>
                  <a:cubicBezTo>
                    <a:pt x="961605" y="0"/>
                    <a:pt x="981371" y="8187"/>
                    <a:pt x="995944" y="22760"/>
                  </a:cubicBezTo>
                  <a:cubicBezTo>
                    <a:pt x="1010517" y="37334"/>
                    <a:pt x="1018704" y="57099"/>
                    <a:pt x="1018704" y="77709"/>
                  </a:cubicBezTo>
                  <a:lnTo>
                    <a:pt x="1018704" y="734312"/>
                  </a:lnTo>
                  <a:cubicBezTo>
                    <a:pt x="1018704" y="754921"/>
                    <a:pt x="1010517" y="774687"/>
                    <a:pt x="995944" y="789260"/>
                  </a:cubicBezTo>
                  <a:cubicBezTo>
                    <a:pt x="981371" y="803833"/>
                    <a:pt x="961605" y="812020"/>
                    <a:pt x="940995" y="812020"/>
                  </a:cubicBezTo>
                  <a:lnTo>
                    <a:pt x="77709" y="812020"/>
                  </a:lnTo>
                  <a:cubicBezTo>
                    <a:pt x="57099" y="812020"/>
                    <a:pt x="37334" y="803833"/>
                    <a:pt x="22760" y="789260"/>
                  </a:cubicBezTo>
                  <a:cubicBezTo>
                    <a:pt x="8187" y="774687"/>
                    <a:pt x="0" y="754921"/>
                    <a:pt x="0" y="734312"/>
                  </a:cubicBezTo>
                  <a:lnTo>
                    <a:pt x="0" y="77709"/>
                  </a:lnTo>
                  <a:cubicBezTo>
                    <a:pt x="0" y="57099"/>
                    <a:pt x="8187" y="37334"/>
                    <a:pt x="22760" y="22760"/>
                  </a:cubicBezTo>
                  <a:cubicBezTo>
                    <a:pt x="37334" y="8187"/>
                    <a:pt x="57099" y="0"/>
                    <a:pt x="77709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8" id="8"/>
          <p:cNvGrpSpPr/>
          <p:nvPr/>
        </p:nvGrpSpPr>
        <p:grpSpPr>
          <a:xfrm rot="0">
            <a:off x="4677207" y="6905581"/>
            <a:ext cx="6032302" cy="4572087"/>
            <a:chOff x="0" y="0"/>
            <a:chExt cx="750328" cy="56869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50328" cy="568699"/>
            </a:xfrm>
            <a:custGeom>
              <a:avLst/>
              <a:gdLst/>
              <a:ahLst/>
              <a:cxnLst/>
              <a:rect r="r" b="b" t="t" l="l"/>
              <a:pathLst>
                <a:path h="568699" w="750328">
                  <a:moveTo>
                    <a:pt x="51336" y="0"/>
                  </a:moveTo>
                  <a:lnTo>
                    <a:pt x="698991" y="0"/>
                  </a:lnTo>
                  <a:cubicBezTo>
                    <a:pt x="727343" y="0"/>
                    <a:pt x="750328" y="22984"/>
                    <a:pt x="750328" y="51336"/>
                  </a:cubicBezTo>
                  <a:lnTo>
                    <a:pt x="750328" y="517362"/>
                  </a:lnTo>
                  <a:cubicBezTo>
                    <a:pt x="750328" y="530978"/>
                    <a:pt x="744919" y="544035"/>
                    <a:pt x="735292" y="553663"/>
                  </a:cubicBezTo>
                  <a:cubicBezTo>
                    <a:pt x="725664" y="563290"/>
                    <a:pt x="712606" y="568699"/>
                    <a:pt x="698991" y="568699"/>
                  </a:cubicBezTo>
                  <a:lnTo>
                    <a:pt x="51336" y="568699"/>
                  </a:lnTo>
                  <a:cubicBezTo>
                    <a:pt x="37721" y="568699"/>
                    <a:pt x="24664" y="563290"/>
                    <a:pt x="15036" y="553663"/>
                  </a:cubicBezTo>
                  <a:cubicBezTo>
                    <a:pt x="5409" y="544035"/>
                    <a:pt x="0" y="530978"/>
                    <a:pt x="0" y="517362"/>
                  </a:cubicBezTo>
                  <a:lnTo>
                    <a:pt x="0" y="51336"/>
                  </a:lnTo>
                  <a:cubicBezTo>
                    <a:pt x="0" y="37721"/>
                    <a:pt x="5409" y="24664"/>
                    <a:pt x="15036" y="15036"/>
                  </a:cubicBezTo>
                  <a:cubicBezTo>
                    <a:pt x="24664" y="5409"/>
                    <a:pt x="37721" y="0"/>
                    <a:pt x="51336" y="0"/>
                  </a:cubicBezTo>
                  <a:close/>
                </a:path>
              </a:pathLst>
            </a:custGeom>
            <a:blipFill>
              <a:blip r:embed="rId3"/>
              <a:stretch>
                <a:fillRect l="-3581" t="0" r="-3581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0467303" y="869157"/>
            <a:ext cx="7192634" cy="15825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66"/>
              </a:lnSpc>
            </a:pPr>
            <a:r>
              <a:rPr lang="en-US" sz="5356">
                <a:solidFill>
                  <a:srgbClr val="00357A"/>
                </a:solidFill>
                <a:latin typeface="HK Grotesk"/>
                <a:ea typeface="HK Grotesk"/>
                <a:cs typeface="HK Grotesk"/>
                <a:sym typeface="HK Grotesk"/>
              </a:rPr>
              <a:t>DYLAN THOMAS BOATHOUSE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981066" y="3721489"/>
            <a:ext cx="5816397" cy="6311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00"/>
              </a:lnSpc>
            </a:pPr>
            <a:r>
              <a:rPr lang="en-US" sz="2786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     Reimagine Project</a:t>
            </a:r>
          </a:p>
          <a:p>
            <a:pPr algn="ctr">
              <a:lnSpc>
                <a:spcPts val="3900"/>
              </a:lnSpc>
            </a:pPr>
          </a:p>
          <a:p>
            <a:pPr algn="ctr" marL="601505" indent="-300753" lvl="1">
              <a:lnSpc>
                <a:spcPts val="3900"/>
              </a:lnSpc>
              <a:buFont typeface="Arial"/>
              <a:buChar char="•"/>
            </a:pPr>
            <a:r>
              <a:rPr lang="en-US" sz="2786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Bringing younger audiences into the literary and artistic world of Dylan Thomas</a:t>
            </a:r>
          </a:p>
          <a:p>
            <a:pPr algn="ctr">
              <a:lnSpc>
                <a:spcPts val="3900"/>
              </a:lnSpc>
            </a:pPr>
          </a:p>
          <a:p>
            <a:pPr algn="ctr" marL="601505" indent="-300753" lvl="1">
              <a:lnSpc>
                <a:spcPts val="3900"/>
              </a:lnSpc>
              <a:buFont typeface="Arial"/>
              <a:buChar char="•"/>
            </a:pPr>
            <a:r>
              <a:rPr lang="en-US" sz="2786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Workshops in creative writing, art, and sustainability themes</a:t>
            </a:r>
          </a:p>
          <a:p>
            <a:pPr algn="ctr">
              <a:lnSpc>
                <a:spcPts val="3900"/>
              </a:lnSpc>
            </a:pPr>
          </a:p>
          <a:p>
            <a:pPr algn="ctr" marL="601505" indent="-300753" lvl="1">
              <a:lnSpc>
                <a:spcPts val="3900"/>
              </a:lnSpc>
              <a:buFont typeface="Arial"/>
              <a:buChar char="•"/>
            </a:pPr>
            <a:r>
              <a:rPr lang="en-US" sz="2786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Aim: make the boathouse relevant to a new generation</a:t>
            </a:r>
          </a:p>
          <a:p>
            <a:pPr algn="ctr">
              <a:lnSpc>
                <a:spcPts val="3900"/>
              </a:lnSpc>
              <a:spcBef>
                <a:spcPct val="0"/>
              </a:spcBef>
            </a:pPr>
          </a:p>
          <a:p>
            <a:pPr algn="ctr">
              <a:lnSpc>
                <a:spcPts val="3900"/>
              </a:lnSpc>
              <a:spcBef>
                <a:spcPct val="0"/>
              </a:spcBef>
            </a:pP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8813" r="0" b="-8813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8974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0981066" y="2671096"/>
            <a:ext cx="5916335" cy="5118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Focus: Creativity &amp; Sustainability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63002" y="922359"/>
            <a:ext cx="13586055" cy="8404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45"/>
              </a:lnSpc>
            </a:pPr>
            <a:r>
              <a:rPr lang="en-US" sz="5594">
                <a:solidFill>
                  <a:srgbClr val="00357A"/>
                </a:solidFill>
                <a:latin typeface="HK Grotesk"/>
                <a:ea typeface="HK Grotesk"/>
                <a:cs typeface="HK Grotesk"/>
                <a:sym typeface="HK Grotesk"/>
              </a:rPr>
              <a:t>OPPORTUNITIES FOR COLLABORATION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4835468" y="2877248"/>
            <a:ext cx="8617063" cy="1662669"/>
            <a:chOff x="0" y="0"/>
            <a:chExt cx="1566592" cy="30227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566592" cy="302275"/>
            </a:xfrm>
            <a:custGeom>
              <a:avLst/>
              <a:gdLst/>
              <a:ahLst/>
              <a:cxnLst/>
              <a:rect r="r" b="b" t="t" l="l"/>
              <a:pathLst>
                <a:path h="302275" w="1566592">
                  <a:moveTo>
                    <a:pt x="24258" y="0"/>
                  </a:moveTo>
                  <a:lnTo>
                    <a:pt x="1542334" y="0"/>
                  </a:lnTo>
                  <a:cubicBezTo>
                    <a:pt x="1548768" y="0"/>
                    <a:pt x="1554938" y="2556"/>
                    <a:pt x="1559487" y="7105"/>
                  </a:cubicBezTo>
                  <a:cubicBezTo>
                    <a:pt x="1564036" y="11654"/>
                    <a:pt x="1566592" y="17824"/>
                    <a:pt x="1566592" y="24258"/>
                  </a:cubicBezTo>
                  <a:lnTo>
                    <a:pt x="1566592" y="278017"/>
                  </a:lnTo>
                  <a:cubicBezTo>
                    <a:pt x="1566592" y="291415"/>
                    <a:pt x="1555732" y="302275"/>
                    <a:pt x="1542334" y="302275"/>
                  </a:cubicBezTo>
                  <a:lnTo>
                    <a:pt x="24258" y="302275"/>
                  </a:lnTo>
                  <a:cubicBezTo>
                    <a:pt x="10861" y="302275"/>
                    <a:pt x="0" y="291415"/>
                    <a:pt x="0" y="278017"/>
                  </a:cubicBezTo>
                  <a:lnTo>
                    <a:pt x="0" y="24258"/>
                  </a:lnTo>
                  <a:cubicBezTo>
                    <a:pt x="0" y="10861"/>
                    <a:pt x="10861" y="0"/>
                    <a:pt x="24258" y="0"/>
                  </a:cubicBezTo>
                  <a:close/>
                </a:path>
              </a:pathLst>
            </a:custGeom>
            <a:solidFill>
              <a:srgbClr val="00357A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1566592" cy="3403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5442657" y="2974799"/>
            <a:ext cx="7402686" cy="17902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67"/>
              </a:lnSpc>
            </a:pP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How could we develop these workshops further?</a:t>
            </a:r>
          </a:p>
          <a:p>
            <a:pPr algn="ctr">
              <a:lnSpc>
                <a:spcPts val="4867"/>
              </a:lnSpc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4835468" y="4911840"/>
            <a:ext cx="8617063" cy="1662669"/>
            <a:chOff x="0" y="0"/>
            <a:chExt cx="1566592" cy="30227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566592" cy="302275"/>
            </a:xfrm>
            <a:custGeom>
              <a:avLst/>
              <a:gdLst/>
              <a:ahLst/>
              <a:cxnLst/>
              <a:rect r="r" b="b" t="t" l="l"/>
              <a:pathLst>
                <a:path h="302275" w="1566592">
                  <a:moveTo>
                    <a:pt x="24258" y="0"/>
                  </a:moveTo>
                  <a:lnTo>
                    <a:pt x="1542334" y="0"/>
                  </a:lnTo>
                  <a:cubicBezTo>
                    <a:pt x="1548768" y="0"/>
                    <a:pt x="1554938" y="2556"/>
                    <a:pt x="1559487" y="7105"/>
                  </a:cubicBezTo>
                  <a:cubicBezTo>
                    <a:pt x="1564036" y="11654"/>
                    <a:pt x="1566592" y="17824"/>
                    <a:pt x="1566592" y="24258"/>
                  </a:cubicBezTo>
                  <a:lnTo>
                    <a:pt x="1566592" y="278017"/>
                  </a:lnTo>
                  <a:cubicBezTo>
                    <a:pt x="1566592" y="291415"/>
                    <a:pt x="1555732" y="302275"/>
                    <a:pt x="1542334" y="302275"/>
                  </a:cubicBezTo>
                  <a:lnTo>
                    <a:pt x="24258" y="302275"/>
                  </a:lnTo>
                  <a:cubicBezTo>
                    <a:pt x="10861" y="302275"/>
                    <a:pt x="0" y="291415"/>
                    <a:pt x="0" y="278017"/>
                  </a:cubicBezTo>
                  <a:lnTo>
                    <a:pt x="0" y="24258"/>
                  </a:lnTo>
                  <a:cubicBezTo>
                    <a:pt x="0" y="10861"/>
                    <a:pt x="10861" y="0"/>
                    <a:pt x="24258" y="0"/>
                  </a:cubicBezTo>
                  <a:close/>
                </a:path>
              </a:pathLst>
            </a:custGeom>
            <a:solidFill>
              <a:srgbClr val="00357A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1566592" cy="3403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4835468" y="6894638"/>
            <a:ext cx="8617063" cy="2844415"/>
            <a:chOff x="0" y="0"/>
            <a:chExt cx="1566592" cy="51711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566592" cy="517118"/>
            </a:xfrm>
            <a:custGeom>
              <a:avLst/>
              <a:gdLst/>
              <a:ahLst/>
              <a:cxnLst/>
              <a:rect r="r" b="b" t="t" l="l"/>
              <a:pathLst>
                <a:path h="517118" w="1566592">
                  <a:moveTo>
                    <a:pt x="24258" y="0"/>
                  </a:moveTo>
                  <a:lnTo>
                    <a:pt x="1542334" y="0"/>
                  </a:lnTo>
                  <a:cubicBezTo>
                    <a:pt x="1548768" y="0"/>
                    <a:pt x="1554938" y="2556"/>
                    <a:pt x="1559487" y="7105"/>
                  </a:cubicBezTo>
                  <a:cubicBezTo>
                    <a:pt x="1564036" y="11654"/>
                    <a:pt x="1566592" y="17824"/>
                    <a:pt x="1566592" y="24258"/>
                  </a:cubicBezTo>
                  <a:lnTo>
                    <a:pt x="1566592" y="492860"/>
                  </a:lnTo>
                  <a:cubicBezTo>
                    <a:pt x="1566592" y="506257"/>
                    <a:pt x="1555732" y="517118"/>
                    <a:pt x="1542334" y="517118"/>
                  </a:cubicBezTo>
                  <a:lnTo>
                    <a:pt x="24258" y="517118"/>
                  </a:lnTo>
                  <a:cubicBezTo>
                    <a:pt x="10861" y="517118"/>
                    <a:pt x="0" y="506257"/>
                    <a:pt x="0" y="492860"/>
                  </a:cubicBezTo>
                  <a:lnTo>
                    <a:pt x="0" y="24258"/>
                  </a:lnTo>
                  <a:cubicBezTo>
                    <a:pt x="0" y="10861"/>
                    <a:pt x="10861" y="0"/>
                    <a:pt x="24258" y="0"/>
                  </a:cubicBezTo>
                  <a:close/>
                </a:path>
              </a:pathLst>
            </a:custGeom>
            <a:solidFill>
              <a:srgbClr val="00357A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1566592" cy="555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813" r="0" b="-8813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8974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4835468" y="5086350"/>
            <a:ext cx="8617063" cy="17902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67"/>
              </a:lnSpc>
              <a:spcBef>
                <a:spcPct val="0"/>
              </a:spcBef>
            </a:pP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What ed</a:t>
            </a: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ucational needs or approaches could we incorporate?</a:t>
            </a:r>
          </a:p>
          <a:p>
            <a:pPr algn="ctr">
              <a:lnSpc>
                <a:spcPts val="4867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5774936" y="7190957"/>
            <a:ext cx="7070407" cy="24072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67"/>
              </a:lnSpc>
              <a:spcBef>
                <a:spcPct val="0"/>
              </a:spcBef>
            </a:pP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ollaboration — e.g. pilot lessons, </a:t>
            </a:r>
          </a:p>
          <a:p>
            <a:pPr algn="ctr">
              <a:lnSpc>
                <a:spcPts val="4867"/>
              </a:lnSpc>
              <a:spcBef>
                <a:spcPct val="0"/>
              </a:spcBef>
            </a:pP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co-design activities, or resource </a:t>
            </a:r>
          </a:p>
          <a:p>
            <a:pPr algn="ctr">
              <a:lnSpc>
                <a:spcPts val="4867"/>
              </a:lnSpc>
              <a:spcBef>
                <a:spcPct val="0"/>
              </a:spcBef>
            </a:pPr>
            <a:r>
              <a:rPr lang="en-US" sz="3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development?</a:t>
            </a:r>
          </a:p>
          <a:p>
            <a:pPr algn="ctr">
              <a:lnSpc>
                <a:spcPts val="486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29736" y="891675"/>
            <a:ext cx="9103540" cy="8229600"/>
            <a:chOff x="0" y="0"/>
            <a:chExt cx="6350000" cy="5740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1270" cy="5741670"/>
            </a:xfrm>
            <a:custGeom>
              <a:avLst/>
              <a:gdLst/>
              <a:ahLst/>
              <a:cxnLst/>
              <a:rect r="r" b="b" t="t" l="l"/>
              <a:pathLst>
                <a:path h="5741670" w="6351270">
                  <a:moveTo>
                    <a:pt x="0" y="542290"/>
                  </a:moveTo>
                  <a:lnTo>
                    <a:pt x="0" y="2392680"/>
                  </a:lnTo>
                  <a:cubicBezTo>
                    <a:pt x="0" y="2691130"/>
                    <a:pt x="242570" y="2933700"/>
                    <a:pt x="542290" y="2933700"/>
                  </a:cubicBezTo>
                  <a:lnTo>
                    <a:pt x="1148080" y="2933700"/>
                  </a:lnTo>
                  <a:cubicBezTo>
                    <a:pt x="1447800" y="2933700"/>
                    <a:pt x="1690370" y="3176270"/>
                    <a:pt x="1690370" y="3475990"/>
                  </a:cubicBezTo>
                  <a:lnTo>
                    <a:pt x="1690370" y="5199380"/>
                  </a:lnTo>
                  <a:cubicBezTo>
                    <a:pt x="1690370" y="5499100"/>
                    <a:pt x="1932940" y="5741670"/>
                    <a:pt x="2232660" y="5741670"/>
                  </a:cubicBezTo>
                  <a:lnTo>
                    <a:pt x="3599180" y="5741670"/>
                  </a:lnTo>
                  <a:cubicBezTo>
                    <a:pt x="3735070" y="5741670"/>
                    <a:pt x="3867150" y="5689600"/>
                    <a:pt x="3967480" y="5598160"/>
                  </a:cubicBezTo>
                  <a:lnTo>
                    <a:pt x="6177280" y="3553460"/>
                  </a:lnTo>
                  <a:cubicBezTo>
                    <a:pt x="6287770" y="3450590"/>
                    <a:pt x="6351270" y="3307080"/>
                    <a:pt x="6351270" y="3155950"/>
                  </a:cubicBezTo>
                  <a:lnTo>
                    <a:pt x="6351270" y="542290"/>
                  </a:lnTo>
                  <a:cubicBezTo>
                    <a:pt x="6350000" y="242570"/>
                    <a:pt x="6107430" y="0"/>
                    <a:pt x="5807710" y="0"/>
                  </a:cubicBezTo>
                  <a:lnTo>
                    <a:pt x="542290" y="0"/>
                  </a:lnTo>
                  <a:cubicBezTo>
                    <a:pt x="242570" y="0"/>
                    <a:pt x="0" y="242570"/>
                    <a:pt x="0" y="54229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0609406" y="1028700"/>
            <a:ext cx="6649894" cy="5145540"/>
            <a:chOff x="0" y="0"/>
            <a:chExt cx="1030243" cy="79717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030243" cy="797179"/>
            </a:xfrm>
            <a:custGeom>
              <a:avLst/>
              <a:gdLst/>
              <a:ahLst/>
              <a:cxnLst/>
              <a:rect r="r" b="b" t="t" l="l"/>
              <a:pathLst>
                <a:path h="797179" w="1030243">
                  <a:moveTo>
                    <a:pt x="73346" y="0"/>
                  </a:moveTo>
                  <a:lnTo>
                    <a:pt x="956897" y="0"/>
                  </a:lnTo>
                  <a:cubicBezTo>
                    <a:pt x="997405" y="0"/>
                    <a:pt x="1030243" y="32838"/>
                    <a:pt x="1030243" y="73346"/>
                  </a:cubicBezTo>
                  <a:lnTo>
                    <a:pt x="1030243" y="723833"/>
                  </a:lnTo>
                  <a:cubicBezTo>
                    <a:pt x="1030243" y="764341"/>
                    <a:pt x="997405" y="797179"/>
                    <a:pt x="956897" y="797179"/>
                  </a:cubicBezTo>
                  <a:lnTo>
                    <a:pt x="73346" y="797179"/>
                  </a:lnTo>
                  <a:cubicBezTo>
                    <a:pt x="32838" y="797179"/>
                    <a:pt x="0" y="764341"/>
                    <a:pt x="0" y="723833"/>
                  </a:cubicBezTo>
                  <a:lnTo>
                    <a:pt x="0" y="73346"/>
                  </a:lnTo>
                  <a:cubicBezTo>
                    <a:pt x="0" y="32838"/>
                    <a:pt x="32838" y="0"/>
                    <a:pt x="73346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4618" r="0" b="-14618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518264" y="6498090"/>
            <a:ext cx="8741036" cy="5246370"/>
            <a:chOff x="0" y="0"/>
            <a:chExt cx="6350000" cy="381127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3811270"/>
            </a:xfrm>
            <a:custGeom>
              <a:avLst/>
              <a:gdLst/>
              <a:ahLst/>
              <a:cxnLst/>
              <a:rect r="r" b="b" t="t" l="l"/>
              <a:pathLst>
                <a:path h="3811270" w="6350000">
                  <a:moveTo>
                    <a:pt x="1648460" y="0"/>
                  </a:moveTo>
                  <a:lnTo>
                    <a:pt x="5812790" y="0"/>
                  </a:lnTo>
                  <a:cubicBezTo>
                    <a:pt x="6109970" y="0"/>
                    <a:pt x="6350000" y="240030"/>
                    <a:pt x="6350000" y="537210"/>
                  </a:cubicBezTo>
                  <a:lnTo>
                    <a:pt x="6350000" y="2466340"/>
                  </a:lnTo>
                  <a:cubicBezTo>
                    <a:pt x="6350000" y="2763520"/>
                    <a:pt x="6109970" y="3003550"/>
                    <a:pt x="5812790" y="3003550"/>
                  </a:cubicBezTo>
                  <a:lnTo>
                    <a:pt x="4751070" y="3003550"/>
                  </a:lnTo>
                  <a:cubicBezTo>
                    <a:pt x="4587240" y="3003550"/>
                    <a:pt x="4431030" y="3078480"/>
                    <a:pt x="4329430" y="3208020"/>
                  </a:cubicBezTo>
                  <a:lnTo>
                    <a:pt x="4013200" y="3606800"/>
                  </a:lnTo>
                  <a:cubicBezTo>
                    <a:pt x="3911600" y="3735070"/>
                    <a:pt x="3756660" y="3811270"/>
                    <a:pt x="3591560" y="3811270"/>
                  </a:cubicBezTo>
                  <a:lnTo>
                    <a:pt x="537210" y="3811270"/>
                  </a:lnTo>
                  <a:cubicBezTo>
                    <a:pt x="240030" y="3811270"/>
                    <a:pt x="0" y="3571240"/>
                    <a:pt x="0" y="3274060"/>
                  </a:cubicBezTo>
                  <a:lnTo>
                    <a:pt x="0" y="1375410"/>
                  </a:lnTo>
                  <a:cubicBezTo>
                    <a:pt x="0" y="1206500"/>
                    <a:pt x="78740" y="1047750"/>
                    <a:pt x="213360" y="946150"/>
                  </a:cubicBezTo>
                  <a:lnTo>
                    <a:pt x="1324610" y="107950"/>
                  </a:lnTo>
                  <a:cubicBezTo>
                    <a:pt x="1417320" y="38100"/>
                    <a:pt x="1531620" y="0"/>
                    <a:pt x="164846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12479" r="0" b="-12479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439804" y="5456902"/>
            <a:ext cx="2057400" cy="3664374"/>
            <a:chOff x="0" y="0"/>
            <a:chExt cx="541867" cy="965103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541867" cy="965103"/>
            </a:xfrm>
            <a:custGeom>
              <a:avLst/>
              <a:gdLst/>
              <a:ahLst/>
              <a:cxnLst/>
              <a:rect r="r" b="b" t="t" l="l"/>
              <a:pathLst>
                <a:path h="965103" w="541867">
                  <a:moveTo>
                    <a:pt x="191911" y="0"/>
                  </a:moveTo>
                  <a:lnTo>
                    <a:pt x="349956" y="0"/>
                  </a:lnTo>
                  <a:cubicBezTo>
                    <a:pt x="400854" y="0"/>
                    <a:pt x="449667" y="20219"/>
                    <a:pt x="485657" y="56209"/>
                  </a:cubicBezTo>
                  <a:cubicBezTo>
                    <a:pt x="521648" y="92200"/>
                    <a:pt x="541867" y="141013"/>
                    <a:pt x="541867" y="191911"/>
                  </a:cubicBezTo>
                  <a:lnTo>
                    <a:pt x="541867" y="773191"/>
                  </a:lnTo>
                  <a:cubicBezTo>
                    <a:pt x="541867" y="824089"/>
                    <a:pt x="521648" y="872903"/>
                    <a:pt x="485657" y="908893"/>
                  </a:cubicBezTo>
                  <a:cubicBezTo>
                    <a:pt x="449667" y="944883"/>
                    <a:pt x="400854" y="965103"/>
                    <a:pt x="349956" y="965103"/>
                  </a:cubicBezTo>
                  <a:lnTo>
                    <a:pt x="191911" y="965103"/>
                  </a:lnTo>
                  <a:cubicBezTo>
                    <a:pt x="141013" y="965103"/>
                    <a:pt x="92200" y="944883"/>
                    <a:pt x="56209" y="908893"/>
                  </a:cubicBezTo>
                  <a:cubicBezTo>
                    <a:pt x="20219" y="872903"/>
                    <a:pt x="0" y="824089"/>
                    <a:pt x="0" y="773191"/>
                  </a:cubicBezTo>
                  <a:lnTo>
                    <a:pt x="0" y="191911"/>
                  </a:lnTo>
                  <a:cubicBezTo>
                    <a:pt x="0" y="141013"/>
                    <a:pt x="20219" y="92200"/>
                    <a:pt x="56209" y="56209"/>
                  </a:cubicBezTo>
                  <a:cubicBezTo>
                    <a:pt x="92200" y="20219"/>
                    <a:pt x="141013" y="0"/>
                    <a:pt x="191911" y="0"/>
                  </a:cubicBezTo>
                  <a:close/>
                </a:path>
              </a:pathLst>
            </a:custGeom>
            <a:solidFill>
              <a:srgbClr val="00357A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541867" cy="10032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8813" r="0" b="-8813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8974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338347" y="1262219"/>
            <a:ext cx="9169601" cy="7771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77"/>
              </a:lnSpc>
            </a:pPr>
            <a:r>
              <a:rPr lang="en-US" sz="5194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IDEAS ACTIVITY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464598" y="2401323"/>
            <a:ext cx="8792170" cy="33299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How could he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ritage spaces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support classroom teaching?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Wha</a:t>
            </a: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 subjects or themes could we link to the 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Reimagine project?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                           How can museums make workshops inclusive 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and accessible for all learners?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619290" y="1167580"/>
            <a:ext cx="9614130" cy="5770401"/>
            <a:chOff x="0" y="0"/>
            <a:chExt cx="6350000" cy="381127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3811270"/>
            </a:xfrm>
            <a:custGeom>
              <a:avLst/>
              <a:gdLst/>
              <a:ahLst/>
              <a:cxnLst/>
              <a:rect r="r" b="b" t="t" l="l"/>
              <a:pathLst>
                <a:path h="3811270" w="6350000">
                  <a:moveTo>
                    <a:pt x="1648460" y="0"/>
                  </a:moveTo>
                  <a:lnTo>
                    <a:pt x="5812790" y="0"/>
                  </a:lnTo>
                  <a:cubicBezTo>
                    <a:pt x="6109970" y="0"/>
                    <a:pt x="6350000" y="240030"/>
                    <a:pt x="6350000" y="537210"/>
                  </a:cubicBezTo>
                  <a:lnTo>
                    <a:pt x="6350000" y="2466340"/>
                  </a:lnTo>
                  <a:cubicBezTo>
                    <a:pt x="6350000" y="2763520"/>
                    <a:pt x="6109970" y="3003550"/>
                    <a:pt x="5812790" y="3003550"/>
                  </a:cubicBezTo>
                  <a:lnTo>
                    <a:pt x="4751070" y="3003550"/>
                  </a:lnTo>
                  <a:cubicBezTo>
                    <a:pt x="4587240" y="3003550"/>
                    <a:pt x="4431030" y="3078480"/>
                    <a:pt x="4329430" y="3208020"/>
                  </a:cubicBezTo>
                  <a:lnTo>
                    <a:pt x="4013200" y="3606800"/>
                  </a:lnTo>
                  <a:cubicBezTo>
                    <a:pt x="3911600" y="3735070"/>
                    <a:pt x="3756660" y="3811270"/>
                    <a:pt x="3591560" y="3811270"/>
                  </a:cubicBezTo>
                  <a:lnTo>
                    <a:pt x="537210" y="3811270"/>
                  </a:lnTo>
                  <a:cubicBezTo>
                    <a:pt x="240030" y="3811270"/>
                    <a:pt x="0" y="3571240"/>
                    <a:pt x="0" y="3274060"/>
                  </a:cubicBezTo>
                  <a:lnTo>
                    <a:pt x="0" y="1375410"/>
                  </a:lnTo>
                  <a:cubicBezTo>
                    <a:pt x="0" y="1206500"/>
                    <a:pt x="78740" y="1047750"/>
                    <a:pt x="213360" y="946150"/>
                  </a:cubicBezTo>
                  <a:lnTo>
                    <a:pt x="1324610" y="107950"/>
                  </a:lnTo>
                  <a:cubicBezTo>
                    <a:pt x="1417320" y="38100"/>
                    <a:pt x="1531620" y="0"/>
                    <a:pt x="1648460" y="0"/>
                  </a:cubicBezTo>
                  <a:close/>
                </a:path>
              </a:pathLst>
            </a:custGeom>
            <a:solidFill>
              <a:srgbClr val="00357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1563494" y="1236596"/>
            <a:ext cx="5146617" cy="4436088"/>
            <a:chOff x="0" y="0"/>
            <a:chExt cx="797346" cy="68726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797346" cy="687266"/>
            </a:xfrm>
            <a:custGeom>
              <a:avLst/>
              <a:gdLst/>
              <a:ahLst/>
              <a:cxnLst/>
              <a:rect r="r" b="b" t="t" l="l"/>
              <a:pathLst>
                <a:path h="687266" w="797346">
                  <a:moveTo>
                    <a:pt x="94769" y="0"/>
                  </a:moveTo>
                  <a:lnTo>
                    <a:pt x="702576" y="0"/>
                  </a:lnTo>
                  <a:cubicBezTo>
                    <a:pt x="754916" y="0"/>
                    <a:pt x="797346" y="42430"/>
                    <a:pt x="797346" y="94769"/>
                  </a:cubicBezTo>
                  <a:lnTo>
                    <a:pt x="797346" y="592497"/>
                  </a:lnTo>
                  <a:cubicBezTo>
                    <a:pt x="797346" y="644836"/>
                    <a:pt x="754916" y="687266"/>
                    <a:pt x="702576" y="687266"/>
                  </a:cubicBezTo>
                  <a:lnTo>
                    <a:pt x="94769" y="687266"/>
                  </a:lnTo>
                  <a:cubicBezTo>
                    <a:pt x="42430" y="687266"/>
                    <a:pt x="0" y="644836"/>
                    <a:pt x="0" y="592497"/>
                  </a:cubicBezTo>
                  <a:lnTo>
                    <a:pt x="0" y="94769"/>
                  </a:lnTo>
                  <a:cubicBezTo>
                    <a:pt x="0" y="42430"/>
                    <a:pt x="42430" y="0"/>
                    <a:pt x="94769" y="0"/>
                  </a:cubicBezTo>
                  <a:close/>
                </a:path>
              </a:pathLst>
            </a:custGeom>
            <a:blipFill>
              <a:blip r:embed="rId2"/>
              <a:stretch>
                <a:fillRect l="0" t="0" r="0" b="-16017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238547" y="5879979"/>
            <a:ext cx="8471564" cy="5145540"/>
            <a:chOff x="0" y="0"/>
            <a:chExt cx="1312467" cy="79717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312467" cy="797179"/>
            </a:xfrm>
            <a:custGeom>
              <a:avLst/>
              <a:gdLst/>
              <a:ahLst/>
              <a:cxnLst/>
              <a:rect r="r" b="b" t="t" l="l"/>
              <a:pathLst>
                <a:path h="797179" w="1312467">
                  <a:moveTo>
                    <a:pt x="57574" y="0"/>
                  </a:moveTo>
                  <a:lnTo>
                    <a:pt x="1254893" y="0"/>
                  </a:lnTo>
                  <a:cubicBezTo>
                    <a:pt x="1286690" y="0"/>
                    <a:pt x="1312467" y="25777"/>
                    <a:pt x="1312467" y="57574"/>
                  </a:cubicBezTo>
                  <a:lnTo>
                    <a:pt x="1312467" y="739605"/>
                  </a:lnTo>
                  <a:cubicBezTo>
                    <a:pt x="1312467" y="771402"/>
                    <a:pt x="1286690" y="797179"/>
                    <a:pt x="1254893" y="797179"/>
                  </a:cubicBezTo>
                  <a:lnTo>
                    <a:pt x="57574" y="797179"/>
                  </a:lnTo>
                  <a:cubicBezTo>
                    <a:pt x="25777" y="797179"/>
                    <a:pt x="0" y="771402"/>
                    <a:pt x="0" y="739605"/>
                  </a:cubicBezTo>
                  <a:lnTo>
                    <a:pt x="0" y="57574"/>
                  </a:lnTo>
                  <a:cubicBezTo>
                    <a:pt x="0" y="25777"/>
                    <a:pt x="25777" y="0"/>
                    <a:pt x="57574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42108" r="0" b="-2253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0" y="0"/>
            <a:ext cx="2183589" cy="850107"/>
          </a:xfrm>
          <a:custGeom>
            <a:avLst/>
            <a:gdLst/>
            <a:ahLst/>
            <a:cxnLst/>
            <a:rect r="r" b="b" t="t" l="l"/>
            <a:pathLst>
              <a:path h="850107" w="2183589">
                <a:moveTo>
                  <a:pt x="0" y="0"/>
                </a:moveTo>
                <a:lnTo>
                  <a:pt x="2183589" y="0"/>
                </a:lnTo>
                <a:lnTo>
                  <a:pt x="2183589" y="850107"/>
                </a:lnTo>
                <a:lnTo>
                  <a:pt x="0" y="850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8813" r="0" b="-8813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225350" y="1028700"/>
            <a:ext cx="1063867" cy="1010673"/>
          </a:xfrm>
          <a:custGeom>
            <a:avLst/>
            <a:gdLst/>
            <a:ahLst/>
            <a:cxnLst/>
            <a:rect r="r" b="b" t="t" l="l"/>
            <a:pathLst>
              <a:path h="1010673" w="1063867">
                <a:moveTo>
                  <a:pt x="0" y="0"/>
                </a:moveTo>
                <a:lnTo>
                  <a:pt x="1063867" y="0"/>
                </a:lnTo>
                <a:lnTo>
                  <a:pt x="1063867" y="1010673"/>
                </a:lnTo>
                <a:lnTo>
                  <a:pt x="0" y="10106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3032751" y="1945606"/>
            <a:ext cx="10411591" cy="7919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260"/>
              </a:lnSpc>
            </a:pPr>
            <a:r>
              <a:rPr lang="en-US" sz="5351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NEXT STEPS &amp; CONTACT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619290" y="3168860"/>
            <a:ext cx="9614130" cy="4093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20412" indent="-410206" lvl="1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Col</a:t>
            </a:r>
            <a:r>
              <a:rPr lang="en-US" sz="37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laboration opportunities</a:t>
            </a:r>
          </a:p>
          <a:p>
            <a:pPr algn="l" marL="820412" indent="-410206" lvl="1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Placement or project involvement possibilities</a:t>
            </a: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</a:p>
          <a:p>
            <a:pPr algn="l">
              <a:lnSpc>
                <a:spcPts val="3359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2012930" y="7871008"/>
            <a:ext cx="5118140" cy="16535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Gemma Edawrds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Schools Heritage Officer</a:t>
            </a:r>
          </a:p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Cofgar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00357A"/>
                </a:solidFill>
                <a:latin typeface="Open Sans"/>
                <a:ea typeface="Open Sans"/>
                <a:cs typeface="Open Sans"/>
                <a:sym typeface="Open Sans"/>
              </a:rPr>
              <a:t>gledwards@carmarthenshire.gov.uk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DAG0dRqulgc</dc:identifier>
  <dcterms:modified xsi:type="dcterms:W3CDTF">2011-08-01T06:04:30Z</dcterms:modified>
  <cp:revision>1</cp:revision>
  <dc:title>Beige Black Modern Minimalist Museum Presentation</dc:title>
</cp:coreProperties>
</file>