
<file path=[Content_Types].xml><?xml version="1.0" encoding="utf-8"?>
<Types xmlns="http://schemas.openxmlformats.org/package/2006/content-types">
  <Default Extension="xml" ContentType="application/xml"/>
  <Default Extension="wmf" ContentType="image/x-wmf"/>
  <Default Extension="jpeg" ContentType="image/jpeg"/>
  <Default Extension="rels" ContentType="application/vnd.openxmlformats-package.relationships+xml"/>
  <Default Extension="emf" ContentType="image/x-emf"/>
  <Default Extension="vml" ContentType="application/vnd.openxmlformats-officedocument.vmlDrawing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embeddings/oleObject1.bin" ContentType="application/vnd.openxmlformats-officedocument.oleObject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embeddings/oleObject2.bin" ContentType="application/vnd.openxmlformats-officedocument.oleObject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embeddings/oleObject3.bin" ContentType="application/vnd.openxmlformats-officedocument.oleObject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2" r:id="rId1"/>
  </p:sldMasterIdLst>
  <p:notesMasterIdLst>
    <p:notesMasterId r:id="rId45"/>
  </p:notesMasterIdLst>
  <p:handoutMasterIdLst>
    <p:handoutMasterId r:id="rId46"/>
  </p:handoutMasterIdLst>
  <p:sldIdLst>
    <p:sldId id="458" r:id="rId2"/>
    <p:sldId id="364" r:id="rId3"/>
    <p:sldId id="415" r:id="rId4"/>
    <p:sldId id="416" r:id="rId5"/>
    <p:sldId id="417" r:id="rId6"/>
    <p:sldId id="421" r:id="rId7"/>
    <p:sldId id="418" r:id="rId8"/>
    <p:sldId id="423" r:id="rId9"/>
    <p:sldId id="424" r:id="rId10"/>
    <p:sldId id="425" r:id="rId11"/>
    <p:sldId id="426" r:id="rId12"/>
    <p:sldId id="427" r:id="rId13"/>
    <p:sldId id="428" r:id="rId14"/>
    <p:sldId id="429" r:id="rId15"/>
    <p:sldId id="430" r:id="rId16"/>
    <p:sldId id="431" r:id="rId17"/>
    <p:sldId id="432" r:id="rId18"/>
    <p:sldId id="433" r:id="rId19"/>
    <p:sldId id="435" r:id="rId20"/>
    <p:sldId id="436" r:id="rId21"/>
    <p:sldId id="437" r:id="rId22"/>
    <p:sldId id="438" r:id="rId23"/>
    <p:sldId id="439" r:id="rId24"/>
    <p:sldId id="422" r:id="rId25"/>
    <p:sldId id="441" r:id="rId26"/>
    <p:sldId id="440" r:id="rId27"/>
    <p:sldId id="442" r:id="rId28"/>
    <p:sldId id="443" r:id="rId29"/>
    <p:sldId id="445" r:id="rId30"/>
    <p:sldId id="444" r:id="rId31"/>
    <p:sldId id="446" r:id="rId32"/>
    <p:sldId id="447" r:id="rId33"/>
    <p:sldId id="448" r:id="rId34"/>
    <p:sldId id="449" r:id="rId35"/>
    <p:sldId id="450" r:id="rId36"/>
    <p:sldId id="451" r:id="rId37"/>
    <p:sldId id="452" r:id="rId38"/>
    <p:sldId id="453" r:id="rId39"/>
    <p:sldId id="454" r:id="rId40"/>
    <p:sldId id="455" r:id="rId41"/>
    <p:sldId id="456" r:id="rId42"/>
    <p:sldId id="457" r:id="rId43"/>
    <p:sldId id="420" r:id="rId4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5E08"/>
    <a:srgbClr val="0000CC"/>
    <a:srgbClr val="FF3300"/>
    <a:srgbClr val="CC3300"/>
    <a:srgbClr val="FFA827"/>
    <a:srgbClr val="BE6A0E"/>
    <a:srgbClr val="EE8512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20722" autoAdjust="0"/>
    <p:restoredTop sz="94479" autoAdjust="0"/>
  </p:normalViewPr>
  <p:slideViewPr>
    <p:cSldViewPr>
      <p:cViewPr varScale="1">
        <p:scale>
          <a:sx n="86" d="100"/>
          <a:sy n="86" d="100"/>
        </p:scale>
        <p:origin x="-60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handoutMaster" Target="handoutMasters/handoutMaster1.xml"/><Relationship Id="rId47" Type="http://schemas.openxmlformats.org/officeDocument/2006/relationships/printerSettings" Target="printerSettings/printerSettings1.bin"/><Relationship Id="rId48" Type="http://schemas.openxmlformats.org/officeDocument/2006/relationships/presProps" Target="presProps.xml"/><Relationship Id="rId49" Type="http://schemas.openxmlformats.org/officeDocument/2006/relationships/viewProps" Target="view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theme" Target="theme/theme1.xml"/><Relationship Id="rId5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3" Type="http://schemas.openxmlformats.org/officeDocument/2006/relationships/slide" Target="slides/slide29.xml"/><Relationship Id="rId4" Type="http://schemas.openxmlformats.org/officeDocument/2006/relationships/slide" Target="slides/slide30.xml"/><Relationship Id="rId5" Type="http://schemas.openxmlformats.org/officeDocument/2006/relationships/slide" Target="slides/slide31.xml"/><Relationship Id="rId6" Type="http://schemas.openxmlformats.org/officeDocument/2006/relationships/slide" Target="slides/slide35.xml"/><Relationship Id="rId1" Type="http://schemas.openxmlformats.org/officeDocument/2006/relationships/slide" Target="slides/slide1.xml"/><Relationship Id="rId2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2F6D3E4A-37A3-4652-979D-D59837553E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539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F9535BD6-FAB7-4BE8-B3CD-462CB56F63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0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5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6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7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8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9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0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1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AA580E-6993-4F7D-B1E0-6A4B3A425227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E8D7486-BFD9-4FC1-89F5-286F5C3C7A80}" type="slidenum">
              <a:rPr lang="en-US" smtClean="0">
                <a:cs typeface="Arial" charset="0"/>
              </a:rPr>
              <a:pPr/>
              <a:t>2</a:t>
            </a:fld>
            <a:endParaRPr lang="en-US" dirty="0" smtClean="0">
              <a:cs typeface="Arial" charset="0"/>
            </a:endParaRPr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5</a:t>
            </a:fld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8</a:t>
            </a:fld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9</a:t>
            </a:fld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11</a:t>
            </a:fld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12</a:t>
            </a:fld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13</a:t>
            </a:fld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15</a:t>
            </a:fld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16</a:t>
            </a:fld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17</a:t>
            </a:fld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18</a:t>
            </a:fld>
            <a:endParaRPr lang="en-US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19</a:t>
            </a:fld>
            <a:endParaRPr lang="en-US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20</a:t>
            </a:fld>
            <a:endParaRPr lang="en-US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21</a:t>
            </a:fld>
            <a:endParaRPr lang="en-US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22</a:t>
            </a:fld>
            <a:endParaRPr lang="en-US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A90F81A5-C6D5-4CDD-84CC-25378628A55F}" type="slidenum">
              <a:rPr lang="en-US" smtClean="0"/>
              <a:pPr>
                <a:defRPr/>
              </a:pPr>
              <a:t>23</a:t>
            </a:fld>
            <a:endParaRPr lang="en-US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64EA70-9832-4072-8FF5-BC1CAF6B94D4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6420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20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411FB1-E675-42D3-90B3-8DE850E07F43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6553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E89BDD-0D03-457D-9DC1-5CC61C62DCC8}" type="slidenum">
              <a:rPr lang="en-US"/>
              <a:pPr/>
              <a:t>30</a:t>
            </a:fld>
            <a:endParaRPr lang="en-US" dirty="0"/>
          </a:p>
        </p:txBody>
      </p:sp>
      <p:sp>
        <p:nvSpPr>
          <p:cNvPr id="65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1EEFD5-A7B3-46A2-B17B-B0036B070299}" type="slidenum">
              <a:rPr lang="en-US"/>
              <a:pPr/>
              <a:t>31</a:t>
            </a:fld>
            <a:endParaRPr lang="en-US" dirty="0"/>
          </a:p>
        </p:txBody>
      </p:sp>
      <p:sp>
        <p:nvSpPr>
          <p:cNvPr id="6533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BD959AE-CE53-4DF6-9202-0FDAC2682923}" type="slidenum">
              <a:rPr lang="en-US"/>
              <a:pPr/>
              <a:t>35</a:t>
            </a:fld>
            <a:endParaRPr lang="en-US" dirty="0"/>
          </a:p>
        </p:txBody>
      </p:sp>
      <p:sp>
        <p:nvSpPr>
          <p:cNvPr id="65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9D08B4-E901-4D5C-AC3E-9322CA6B7F1E}" type="slidenum">
              <a:rPr lang="en-US"/>
              <a:pPr/>
              <a:t>36</a:t>
            </a:fld>
            <a:endParaRPr lang="en-US" dirty="0"/>
          </a:p>
        </p:txBody>
      </p:sp>
      <p:sp>
        <p:nvSpPr>
          <p:cNvPr id="65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D22A669-849E-4FD4-8525-2A7A346F1442}" type="slidenum">
              <a:rPr lang="en-US"/>
              <a:pPr/>
              <a:t>37</a:t>
            </a:fld>
            <a:endParaRPr lang="en-US" dirty="0"/>
          </a:p>
        </p:txBody>
      </p:sp>
      <p:sp>
        <p:nvSpPr>
          <p:cNvPr id="65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B1EB64-7571-4171-9054-5B1BB971EC8C}" type="slidenum">
              <a:rPr lang="en-US"/>
              <a:pPr/>
              <a:t>38</a:t>
            </a:fld>
            <a:endParaRPr lang="en-US" dirty="0"/>
          </a:p>
        </p:txBody>
      </p:sp>
      <p:sp>
        <p:nvSpPr>
          <p:cNvPr id="66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EC66163-06F9-4DC2-B67F-B311706B95A9}" type="slidenum">
              <a:rPr lang="en-US"/>
              <a:pPr/>
              <a:t>39</a:t>
            </a:fld>
            <a:endParaRPr lang="en-US" dirty="0"/>
          </a:p>
        </p:txBody>
      </p:sp>
      <p:sp>
        <p:nvSpPr>
          <p:cNvPr id="66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9FD7DE-B6F4-473C-BA78-B9218129E9F1}" type="slidenum">
              <a:rPr lang="en-US"/>
              <a:pPr/>
              <a:t>40</a:t>
            </a:fld>
            <a:endParaRPr lang="en-US" dirty="0"/>
          </a:p>
        </p:txBody>
      </p:sp>
      <p:sp>
        <p:nvSpPr>
          <p:cNvPr id="66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6377D41-69C4-4D44-ADCA-2A66344A82FA}" type="slidenum">
              <a:rPr lang="en-US"/>
              <a:pPr/>
              <a:t>41</a:t>
            </a:fld>
            <a:endParaRPr lang="en-US" dirty="0"/>
          </a:p>
        </p:txBody>
      </p:sp>
      <p:sp>
        <p:nvSpPr>
          <p:cNvPr id="66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70DD87-6893-4843-ABDB-9276E5144DB5}" type="slidenum">
              <a:rPr lang="en-US"/>
              <a:pPr/>
              <a:t>42</a:t>
            </a:fld>
            <a:endParaRPr lang="en-US" dirty="0"/>
          </a:p>
        </p:txBody>
      </p:sp>
      <p:sp>
        <p:nvSpPr>
          <p:cNvPr id="66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60"/>
              <a:ext cx="5476" cy="29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93197" name="Rectangle 1037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77497" y="3886200"/>
            <a:ext cx="7780703" cy="2286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 b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US" dirty="0" smtClean="0"/>
              <a:t>Chapter 1</a:t>
            </a:r>
          </a:p>
          <a:p>
            <a:r>
              <a:rPr lang="en-US" dirty="0" smtClean="0"/>
              <a:t>Some Title ….</a:t>
            </a:r>
            <a:endParaRPr lang="en-US" dirty="0"/>
          </a:p>
        </p:txBody>
      </p:sp>
      <p:sp>
        <p:nvSpPr>
          <p:cNvPr id="14" name="Rectangle 13"/>
          <p:cNvSpPr>
            <a:spLocks noGrp="1" noChangeArrowheads="1"/>
          </p:cNvSpPr>
          <p:nvPr userDrawn="1"/>
        </p:nvSpPr>
        <p:spPr bwMode="auto">
          <a:xfrm>
            <a:off x="0" y="304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dirty="0">
                <a:solidFill>
                  <a:srgbClr val="F85E08"/>
                </a:solidFill>
              </a:rPr>
              <a:t/>
            </a:r>
            <a:br>
              <a:rPr lang="en-US" dirty="0">
                <a:solidFill>
                  <a:srgbClr val="F85E08"/>
                </a:solidFill>
              </a:rPr>
            </a:b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sz="4000" b="0" dirty="0" smtClean="0">
                <a:solidFill>
                  <a:srgbClr val="F85E08"/>
                </a:solidFill>
              </a:rPr>
              <a:t>Business </a:t>
            </a:r>
            <a:r>
              <a:rPr lang="en-US" sz="4000" b="0" dirty="0">
                <a:solidFill>
                  <a:srgbClr val="F85E08"/>
                </a:solidFill>
              </a:rPr>
              <a:t>Intelligence and Analytics: Systems for Decision </a:t>
            </a:r>
            <a:r>
              <a:rPr lang="en-US" sz="4000" b="0" dirty="0" smtClean="0">
                <a:solidFill>
                  <a:srgbClr val="F85E08"/>
                </a:solidFill>
              </a:rPr>
              <a:t>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(10</a:t>
            </a:r>
            <a:r>
              <a:rPr lang="en-US" sz="4000" b="0" baseline="30000" dirty="0" smtClean="0">
                <a:solidFill>
                  <a:srgbClr val="F85E08"/>
                </a:solidFill>
              </a:rPr>
              <a:t>th</a:t>
            </a:r>
            <a:r>
              <a:rPr lang="en-US" sz="4000" b="0" dirty="0" smtClean="0">
                <a:solidFill>
                  <a:srgbClr val="F85E08"/>
                </a:solidFill>
              </a:rPr>
              <a:t> Edition)</a:t>
            </a:r>
            <a:endParaRPr lang="en-US" sz="4000" b="0" dirty="0">
              <a:solidFill>
                <a:srgbClr val="F85E08"/>
              </a:solidFill>
            </a:endParaRPr>
          </a:p>
        </p:txBody>
      </p:sp>
      <p:pic>
        <p:nvPicPr>
          <p:cNvPr id="15" name="Picture 2" descr="http://ecx.images-amazon.com/images/I/51L11n8dpnL._SX258_BO1,204,203,200_.jpg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57" y="2141538"/>
            <a:ext cx="1889222" cy="23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50825"/>
            <a:ext cx="1951038" cy="58816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50825"/>
            <a:ext cx="5700712" cy="58816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402A8D-DDAC-497C-93D6-0F6E7DA747E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4683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990600" y="6431578"/>
            <a:ext cx="7315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b">
            <a:spAutoFit/>
          </a:bodyPr>
          <a:lstStyle/>
          <a:p>
            <a:pPr algn="ctr">
              <a:spcBef>
                <a:spcPts val="600"/>
              </a:spcBef>
              <a:buClr>
                <a:schemeClr val="hlink"/>
              </a:buClr>
              <a:buSzPct val="110000"/>
              <a:buFont typeface="Wingdings" pitchFamily="2" charset="2"/>
              <a:buNone/>
              <a:defRPr/>
            </a:pPr>
            <a:r>
              <a:rPr lang="en-US" sz="1200" b="0" i="1" dirty="0">
                <a:solidFill>
                  <a:schemeClr val="tx1"/>
                </a:solidFill>
                <a:latin typeface="Arial" charset="0"/>
                <a:cs typeface="+mn-cs"/>
              </a:rPr>
              <a:t>    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Copyright © </a:t>
            </a:r>
            <a:r>
              <a:rPr lang="en-US" sz="1200" b="0" i="1" dirty="0" smtClean="0">
                <a:solidFill>
                  <a:srgbClr val="0000CC"/>
                </a:solidFill>
                <a:latin typeface="Arial" charset="0"/>
                <a:cs typeface="+mn-cs"/>
              </a:rPr>
              <a:t>2014 </a:t>
            </a:r>
            <a:r>
              <a:rPr lang="en-US" sz="1200" b="0" i="1" dirty="0">
                <a:solidFill>
                  <a:srgbClr val="0000CC"/>
                </a:solidFill>
                <a:latin typeface="Arial" charset="0"/>
                <a:cs typeface="+mn-cs"/>
              </a:rPr>
              <a:t>Pearson Education, Inc. </a:t>
            </a:r>
            <a:endParaRPr lang="en-US" sz="1200" b="0" dirty="0">
              <a:solidFill>
                <a:srgbClr val="0000CC"/>
              </a:solidFill>
              <a:latin typeface="Arial" charset="0"/>
              <a:cs typeface="+mn-cs"/>
            </a:endParaRPr>
          </a:p>
        </p:txBody>
      </p:sp>
      <p:sp>
        <p:nvSpPr>
          <p:cNvPr id="92162" name="Rectangle 2"/>
          <p:cNvSpPr>
            <a:spLocks noChangeArrowheads="1"/>
          </p:cNvSpPr>
          <p:nvPr/>
        </p:nvSpPr>
        <p:spPr bwMode="ltGray">
          <a:xfrm>
            <a:off x="417513" y="731838"/>
            <a:ext cx="438150" cy="4746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ltGray">
          <a:xfrm>
            <a:off x="800100" y="731838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4" name="Rectangle 4"/>
          <p:cNvSpPr>
            <a:spLocks noChangeArrowheads="1"/>
          </p:cNvSpPr>
          <p:nvPr/>
        </p:nvSpPr>
        <p:spPr bwMode="ltGray">
          <a:xfrm>
            <a:off x="541338" y="1154113"/>
            <a:ext cx="422275" cy="47466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ltGray">
          <a:xfrm>
            <a:off x="911225" y="1154113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ltGray">
          <a:xfrm>
            <a:off x="127000" y="1081088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gray">
          <a:xfrm>
            <a:off x="762000" y="623888"/>
            <a:ext cx="31750" cy="1052512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gray">
          <a:xfrm>
            <a:off x="442913" y="1414463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9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31776"/>
            <a:ext cx="7793037" cy="113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777875" y="1524000"/>
            <a:ext cx="817721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76200" y="6430962"/>
            <a:ext cx="704039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200" dirty="0" smtClean="0">
                <a:solidFill>
                  <a:srgbClr val="EE8411"/>
                </a:solidFill>
                <a:cs typeface="+mn-cs"/>
              </a:rPr>
              <a:t>12-</a:t>
            </a:r>
            <a:fld id="{930D3EF6-C8D8-4409-A7BA-DC47BF803ED5}" type="slidenum">
              <a:rPr lang="en-US" sz="1200" smtClean="0">
                <a:solidFill>
                  <a:srgbClr val="EE8411"/>
                </a:solidFill>
                <a:cs typeface="+mn-cs"/>
              </a:rPr>
              <a:pPr>
                <a:defRPr/>
              </a:pPr>
              <a:t>‹#›</a:t>
            </a:fld>
            <a:endParaRPr lang="en-US" sz="1200" dirty="0">
              <a:solidFill>
                <a:srgbClr val="EE8411"/>
              </a:solidFill>
              <a:cs typeface="+mn-cs"/>
            </a:endParaRPr>
          </a:p>
        </p:txBody>
      </p:sp>
      <p:sp>
        <p:nvSpPr>
          <p:cNvPr id="20" name="Rectangle 8"/>
          <p:cNvSpPr>
            <a:spLocks noChangeArrowheads="1"/>
          </p:cNvSpPr>
          <p:nvPr userDrawn="1"/>
        </p:nvSpPr>
        <p:spPr bwMode="gray">
          <a:xfrm>
            <a:off x="548265" y="644525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1" name="Rectangle 8"/>
          <p:cNvSpPr>
            <a:spLocks noChangeArrowheads="1"/>
          </p:cNvSpPr>
          <p:nvPr userDrawn="1"/>
        </p:nvSpPr>
        <p:spPr bwMode="gray">
          <a:xfrm>
            <a:off x="541337" y="670560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2" name="Rectangle 8"/>
          <p:cNvSpPr>
            <a:spLocks noChangeArrowheads="1"/>
          </p:cNvSpPr>
          <p:nvPr userDrawn="1"/>
        </p:nvSpPr>
        <p:spPr bwMode="gray">
          <a:xfrm>
            <a:off x="685800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4" name="Rectangle 8"/>
          <p:cNvSpPr>
            <a:spLocks noChangeArrowheads="1"/>
          </p:cNvSpPr>
          <p:nvPr userDrawn="1"/>
        </p:nvSpPr>
        <p:spPr bwMode="gray">
          <a:xfrm>
            <a:off x="8182552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  <p:sldLayoutId id="2147483665" r:id="rId12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l" rtl="0" eaLnBrk="0" fontAlgn="base" hangingPunct="0">
        <a:lnSpc>
          <a:spcPts val="4000"/>
        </a:lnSpc>
        <a:spcBef>
          <a:spcPct val="0"/>
        </a:spcBef>
        <a:spcAft>
          <a:spcPct val="0"/>
        </a:spcAft>
        <a:defRPr sz="4000">
          <a:solidFill>
            <a:srgbClr val="F85E08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folHlink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folHlink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folHlink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3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5.e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4" Type="http://schemas.openxmlformats.org/officeDocument/2006/relationships/oleObject" Target="../embeddings/oleObject1.bin"/><Relationship Id="rId5" Type="http://schemas.openxmlformats.org/officeDocument/2006/relationships/image" Target="../media/image6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9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4" Type="http://schemas.openxmlformats.org/officeDocument/2006/relationships/oleObject" Target="../embeddings/oleObject2.bin"/><Relationship Id="rId5" Type="http://schemas.openxmlformats.org/officeDocument/2006/relationships/image" Target="../media/image10.w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11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12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1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4" Type="http://schemas.openxmlformats.org/officeDocument/2006/relationships/oleObject" Target="../embeddings/oleObject3.bin"/><Relationship Id="rId5" Type="http://schemas.openxmlformats.org/officeDocument/2006/relationships/image" Target="../media/image14.wmf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657600"/>
            <a:ext cx="7086600" cy="2743200"/>
          </a:xfrm>
          <a:noFill/>
          <a:ln/>
        </p:spPr>
        <p:txBody>
          <a:bodyPr>
            <a:normAutofit/>
          </a:bodyPr>
          <a:lstStyle/>
          <a:p>
            <a:endParaRPr lang="en-US" sz="3200" b="1" dirty="0" smtClean="0">
              <a:solidFill>
                <a:srgbClr val="F85E08"/>
              </a:solidFill>
            </a:endParaRPr>
          </a:p>
          <a:p>
            <a:r>
              <a:rPr lang="en-US" sz="4000" b="1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</a:t>
            </a:r>
            <a:r>
              <a:rPr lang="en-US" sz="4000" b="1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8:</a:t>
            </a:r>
            <a:endParaRPr lang="en-US" sz="4000" b="1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en-US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 Management and Collaborative Systems </a:t>
            </a:r>
          </a:p>
          <a:p>
            <a:pPr eaLnBrk="1" hangingPunct="1">
              <a:defRPr/>
            </a:pPr>
            <a:endParaRPr lang="en-US" sz="4000" dirty="0"/>
          </a:p>
          <a:p>
            <a:endParaRPr lang="en-US" sz="4000" b="1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381000" y="1600200"/>
            <a:ext cx="84582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</a:pP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>
                <a:solidFill>
                  <a:srgbClr val="F85E08"/>
                </a:solidFill>
              </a:rPr>
              <a:t/>
            </a:r>
            <a:br>
              <a:rPr lang="en-US" sz="5400" b="1" dirty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/>
            </a:r>
            <a:br>
              <a:rPr lang="en-US" sz="5400" b="1" dirty="0" smtClean="0">
                <a:solidFill>
                  <a:srgbClr val="F85E08"/>
                </a:solidFill>
              </a:rPr>
            </a:br>
            <a:r>
              <a:rPr lang="en-US" sz="5400" b="1" dirty="0" smtClean="0">
                <a:solidFill>
                  <a:srgbClr val="F85E08"/>
                </a:solidFill>
              </a:rPr>
              <a:t>Data Handling &amp; Business Intelligence: </a:t>
            </a:r>
            <a:br>
              <a:rPr lang="en-US" sz="5400" b="1" dirty="0" smtClean="0">
                <a:solidFill>
                  <a:srgbClr val="F85E08"/>
                </a:solidFill>
              </a:rPr>
            </a:br>
            <a:endParaRPr lang="en-US" sz="4400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7758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685800" y="3886200"/>
            <a:ext cx="7848600" cy="2286000"/>
          </a:xfrm>
        </p:spPr>
        <p:txBody>
          <a:bodyPr/>
          <a:lstStyle/>
          <a:p>
            <a:pPr eaLnBrk="1" hangingPunct="1">
              <a:defRPr/>
            </a:pPr>
            <a:r>
              <a:rPr lang="en-US" sz="4000" b="1" dirty="0" smtClean="0">
                <a:solidFill>
                  <a:srgbClr val="F85E08"/>
                </a:solidFill>
              </a:rPr>
              <a:t>Chapter 12:</a:t>
            </a:r>
          </a:p>
          <a:p>
            <a:pPr eaLnBrk="1" hangingPunct="1">
              <a:defRPr/>
            </a:pP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 Management and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Collaborative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Systems </a:t>
            </a:r>
          </a:p>
          <a:p>
            <a:pPr eaLnBrk="1" hangingPunct="1">
              <a:defRPr/>
            </a:pPr>
            <a:endParaRPr lang="en-US" dirty="0"/>
          </a:p>
        </p:txBody>
      </p:sp>
      <p:sp>
        <p:nvSpPr>
          <p:cNvPr id="5" name="Rectangle 4"/>
          <p:cNvSpPr>
            <a:spLocks noGrp="1" noChangeArrowheads="1"/>
          </p:cNvSpPr>
          <p:nvPr/>
        </p:nvSpPr>
        <p:spPr bwMode="auto">
          <a:xfrm>
            <a:off x="0" y="304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dirty="0">
                <a:solidFill>
                  <a:srgbClr val="F85E08"/>
                </a:solidFill>
              </a:rPr>
              <a:t/>
            </a:r>
            <a:br>
              <a:rPr lang="en-US" dirty="0">
                <a:solidFill>
                  <a:srgbClr val="F85E08"/>
                </a:solidFill>
              </a:rPr>
            </a:b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sz="4000" b="0" dirty="0" smtClean="0">
                <a:solidFill>
                  <a:srgbClr val="F85E08"/>
                </a:solidFill>
              </a:rPr>
              <a:t>Business </a:t>
            </a:r>
            <a:r>
              <a:rPr lang="en-US" sz="4000" b="0" dirty="0">
                <a:solidFill>
                  <a:srgbClr val="F85E08"/>
                </a:solidFill>
              </a:rPr>
              <a:t>Intelligence and Analytics: Systems for Decision </a:t>
            </a:r>
            <a:r>
              <a:rPr lang="en-US" sz="4000" b="0" dirty="0" smtClean="0">
                <a:solidFill>
                  <a:srgbClr val="F85E08"/>
                </a:solidFill>
              </a:rPr>
              <a:t>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(10</a:t>
            </a:r>
            <a:r>
              <a:rPr lang="en-US" sz="4000" b="0" baseline="30000" dirty="0" smtClean="0">
                <a:solidFill>
                  <a:srgbClr val="F85E08"/>
                </a:solidFill>
              </a:rPr>
              <a:t>th</a:t>
            </a:r>
            <a:r>
              <a:rPr lang="en-US" sz="4000" b="0" dirty="0" smtClean="0">
                <a:solidFill>
                  <a:srgbClr val="F85E08"/>
                </a:solidFill>
              </a:rPr>
              <a:t> Edition)</a:t>
            </a:r>
            <a:endParaRPr lang="en-US" sz="4000" b="0" dirty="0">
              <a:solidFill>
                <a:srgbClr val="F85E08"/>
              </a:solidFill>
            </a:endParaRPr>
          </a:p>
        </p:txBody>
      </p:sp>
      <p:pic>
        <p:nvPicPr>
          <p:cNvPr id="1026" name="Picture 2" descr="http://ecx.images-amazon.com/images/I/51L11n8dpnL._SX258_BO1,204,203,200_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57" y="2141538"/>
            <a:ext cx="1889222" cy="2354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76800"/>
          </a:xfrm>
        </p:spPr>
        <p:txBody>
          <a:bodyPr>
            <a:noAutofit/>
          </a:bodyPr>
          <a:lstStyle/>
          <a:p>
            <a:r>
              <a:rPr lang="en-US" sz="2800" dirty="0"/>
              <a:t>Define knowledge and describe </a:t>
            </a:r>
            <a:r>
              <a:rPr lang="en-US" sz="2800" dirty="0" smtClean="0"/>
              <a:t>the different </a:t>
            </a:r>
            <a:r>
              <a:rPr lang="en-US" sz="2800" dirty="0"/>
              <a:t>types of knowledge</a:t>
            </a:r>
          </a:p>
          <a:p>
            <a:r>
              <a:rPr lang="en-US" sz="2800" dirty="0" smtClean="0"/>
              <a:t>Describe </a:t>
            </a:r>
            <a:r>
              <a:rPr lang="en-US" sz="2800" dirty="0"/>
              <a:t>the characteristics </a:t>
            </a:r>
            <a:r>
              <a:rPr lang="en-US" sz="2800" dirty="0" smtClean="0"/>
              <a:t>of KM</a:t>
            </a:r>
            <a:endParaRPr lang="en-US" sz="2800" dirty="0"/>
          </a:p>
          <a:p>
            <a:r>
              <a:rPr lang="en-US" sz="2800" dirty="0" smtClean="0"/>
              <a:t>Describe </a:t>
            </a:r>
            <a:r>
              <a:rPr lang="en-US" sz="2800" dirty="0"/>
              <a:t>the </a:t>
            </a:r>
            <a:r>
              <a:rPr lang="en-US" sz="2800" dirty="0" smtClean="0"/>
              <a:t>KM cycle</a:t>
            </a:r>
            <a:endParaRPr lang="en-US" sz="2800" dirty="0"/>
          </a:p>
          <a:p>
            <a:r>
              <a:rPr lang="en-US" sz="2800" dirty="0" smtClean="0"/>
              <a:t>Describe </a:t>
            </a:r>
            <a:r>
              <a:rPr lang="en-US" sz="2800" dirty="0"/>
              <a:t>the technologies that can </a:t>
            </a:r>
            <a:r>
              <a:rPr lang="en-US" sz="2800" dirty="0" smtClean="0"/>
              <a:t>be used </a:t>
            </a:r>
            <a:r>
              <a:rPr lang="en-US" sz="2800" dirty="0"/>
              <a:t>in a knowledge </a:t>
            </a:r>
            <a:r>
              <a:rPr lang="en-US" sz="2800" dirty="0" smtClean="0"/>
              <a:t>management system </a:t>
            </a:r>
            <a:r>
              <a:rPr lang="en-US" sz="2800" dirty="0"/>
              <a:t>(KMS)</a:t>
            </a:r>
          </a:p>
          <a:p>
            <a:r>
              <a:rPr lang="en-US" sz="2800" dirty="0" smtClean="0"/>
              <a:t>Describe </a:t>
            </a:r>
            <a:r>
              <a:rPr lang="en-US" sz="2800" dirty="0"/>
              <a:t>different approaches </a:t>
            </a:r>
            <a:r>
              <a:rPr lang="en-US" sz="2800" dirty="0" smtClean="0"/>
              <a:t>to KM</a:t>
            </a:r>
          </a:p>
          <a:p>
            <a:r>
              <a:rPr lang="en-US" sz="2800" dirty="0"/>
              <a:t>Understand the basic concepts and processes of groupwork, communication, and </a:t>
            </a:r>
            <a:r>
              <a:rPr lang="en-US" sz="2800" dirty="0" smtClean="0"/>
              <a:t>collaboration</a:t>
            </a:r>
          </a:p>
          <a:p>
            <a:r>
              <a:rPr lang="en-US" sz="2800" dirty="0" smtClean="0"/>
              <a:t>…</a:t>
            </a:r>
            <a:endParaRPr lang="en-US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6676603" y="6019800"/>
            <a:ext cx="2056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b="0" i="1" dirty="0" smtClean="0">
                <a:solidFill>
                  <a:srgbClr val="F85E08"/>
                </a:solidFill>
              </a:rPr>
              <a:t>(Continued…)</a:t>
            </a:r>
            <a:endParaRPr lang="en-US" sz="2400" b="0" i="1" dirty="0">
              <a:solidFill>
                <a:srgbClr val="F85E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433394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>
            <a:noAutofit/>
          </a:bodyPr>
          <a:lstStyle/>
          <a:p>
            <a:r>
              <a:rPr lang="en-US" sz="2800" dirty="0" smtClean="0"/>
              <a:t>Describe </a:t>
            </a:r>
            <a:r>
              <a:rPr lang="en-US" sz="2800" dirty="0"/>
              <a:t>how computer </a:t>
            </a:r>
            <a:r>
              <a:rPr lang="en-US" sz="2800" dirty="0" smtClean="0"/>
              <a:t>systems facilitate </a:t>
            </a:r>
            <a:r>
              <a:rPr lang="en-US" sz="2800" dirty="0"/>
              <a:t>communication </a:t>
            </a:r>
            <a:r>
              <a:rPr lang="en-US" sz="2800" dirty="0" smtClean="0"/>
              <a:t>and collaboration </a:t>
            </a:r>
            <a:r>
              <a:rPr lang="en-US" sz="2800" dirty="0"/>
              <a:t>in an enterprise</a:t>
            </a:r>
          </a:p>
          <a:p>
            <a:r>
              <a:rPr lang="en-US" sz="2800" dirty="0" smtClean="0"/>
              <a:t>Explain </a:t>
            </a:r>
            <a:r>
              <a:rPr lang="en-US" sz="2800" dirty="0"/>
              <a:t>the concepts and importance </a:t>
            </a:r>
            <a:r>
              <a:rPr lang="en-US" sz="2800" dirty="0" smtClean="0"/>
              <a:t>of the </a:t>
            </a:r>
            <a:r>
              <a:rPr lang="en-US" sz="2800" dirty="0"/>
              <a:t>time/place framework</a:t>
            </a:r>
          </a:p>
          <a:p>
            <a:r>
              <a:rPr lang="en-US" sz="2800" dirty="0" smtClean="0"/>
              <a:t>Explain </a:t>
            </a:r>
            <a:r>
              <a:rPr lang="en-US" sz="2800" dirty="0"/>
              <a:t>the underlying principles </a:t>
            </a:r>
            <a:r>
              <a:rPr lang="en-US" sz="2800" dirty="0" smtClean="0"/>
              <a:t>and capabilities </a:t>
            </a:r>
            <a:r>
              <a:rPr lang="en-US" sz="2800" dirty="0"/>
              <a:t>of </a:t>
            </a:r>
            <a:r>
              <a:rPr lang="en-US" sz="2800" dirty="0" smtClean="0"/>
              <a:t>groupware (group support systems—GSS)</a:t>
            </a:r>
          </a:p>
          <a:p>
            <a:r>
              <a:rPr lang="en-US" sz="2800" dirty="0"/>
              <a:t>Understand how the Web </a:t>
            </a:r>
            <a:r>
              <a:rPr lang="en-US" sz="2800" dirty="0" smtClean="0"/>
              <a:t>enables collaborative </a:t>
            </a:r>
            <a:r>
              <a:rPr lang="en-US" sz="2800" dirty="0"/>
              <a:t>computing and </a:t>
            </a:r>
            <a:r>
              <a:rPr lang="en-US" sz="2800" dirty="0" smtClean="0"/>
              <a:t>group support </a:t>
            </a:r>
            <a:r>
              <a:rPr lang="en-US" sz="2800" dirty="0"/>
              <a:t>of virtual </a:t>
            </a:r>
            <a:r>
              <a:rPr lang="en-US" sz="2800" dirty="0" smtClean="0"/>
              <a:t>meetings</a:t>
            </a:r>
          </a:p>
          <a:p>
            <a:r>
              <a:rPr lang="en-US" sz="2800" dirty="0" smtClean="0"/>
              <a:t>Describe </a:t>
            </a:r>
            <a:r>
              <a:rPr lang="en-US" sz="2800" dirty="0"/>
              <a:t>the role of </a:t>
            </a:r>
            <a:r>
              <a:rPr lang="en-US" sz="2800" dirty="0" smtClean="0"/>
              <a:t>emerging technologies </a:t>
            </a:r>
            <a:r>
              <a:rPr lang="en-US" sz="2800" dirty="0"/>
              <a:t>in </a:t>
            </a:r>
            <a:r>
              <a:rPr lang="en-US" sz="2800" dirty="0" smtClean="0"/>
              <a:t>supporting collaboration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74798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Opening Vignette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1534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Expertise Transfer System to 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 Future </a:t>
            </a:r>
            <a:r>
              <a:rPr lang="en-US" sz="36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Army </a:t>
            </a:r>
            <a:r>
              <a:rPr lang="en-US" sz="36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Personnel</a:t>
            </a:r>
          </a:p>
          <a:p>
            <a:pPr marL="0" indent="0">
              <a:buNone/>
            </a:pPr>
            <a:endParaRPr lang="en-US" sz="2000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dirty="0" smtClean="0"/>
              <a:t>Background</a:t>
            </a:r>
          </a:p>
          <a:p>
            <a:r>
              <a:rPr lang="en-US" dirty="0" smtClean="0"/>
              <a:t>Problem description</a:t>
            </a:r>
          </a:p>
          <a:p>
            <a:r>
              <a:rPr lang="en-US" dirty="0" smtClean="0"/>
              <a:t>Proposed solution</a:t>
            </a:r>
          </a:p>
          <a:p>
            <a:r>
              <a:rPr lang="en-US" dirty="0" smtClean="0"/>
              <a:t>Results</a:t>
            </a:r>
          </a:p>
          <a:p>
            <a:r>
              <a:rPr lang="en-US" dirty="0" smtClean="0"/>
              <a:t>Answer &amp; discuss the case questions...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813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Opening Vignette…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3950" y="1543050"/>
            <a:ext cx="7105650" cy="485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6690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Questions for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the </a:t>
            </a:r>
            <a:r>
              <a:rPr lang="en-US" dirty="0"/>
              <a:t>Opening Vignette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648200"/>
          </a:xfrm>
        </p:spPr>
        <p:txBody>
          <a:bodyPr>
            <a:noAutofit/>
          </a:bodyPr>
          <a:lstStyle/>
          <a:p>
            <a:pPr marL="463550" indent="-4635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are the key impediments to the use of knowledge in a </a:t>
            </a:r>
            <a:r>
              <a:rPr lang="en-US" dirty="0" smtClean="0"/>
              <a:t>knowledge management </a:t>
            </a:r>
            <a:r>
              <a:rPr lang="en-US" dirty="0"/>
              <a:t>system?</a:t>
            </a:r>
          </a:p>
          <a:p>
            <a:pPr marL="463550" indent="-4635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What </a:t>
            </a:r>
            <a:r>
              <a:rPr lang="en-US" dirty="0"/>
              <a:t>features are incorporated in a knowledge nugget in this implementation?</a:t>
            </a:r>
          </a:p>
          <a:p>
            <a:pPr marL="463550" indent="-463550">
              <a:buClr>
                <a:srgbClr val="F85E08"/>
              </a:buClr>
              <a:buSzPct val="80000"/>
              <a:buFont typeface="+mj-lt"/>
              <a:buAutoNum type="arabicPeriod"/>
            </a:pPr>
            <a:r>
              <a:rPr lang="en-US" dirty="0" smtClean="0"/>
              <a:t>Where </a:t>
            </a:r>
            <a:r>
              <a:rPr lang="en-US" dirty="0"/>
              <a:t>else could such a system be implemented?</a:t>
            </a:r>
          </a:p>
        </p:txBody>
      </p:sp>
    </p:spTree>
    <p:extLst>
      <p:ext uri="{BB962C8B-B14F-4D97-AF65-F5344CB8AC3E}">
        <p14:creationId xmlns:p14="http://schemas.microsoft.com/office/powerpoint/2010/main" val="26375688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229600" cy="4800600"/>
          </a:xfrm>
        </p:spPr>
        <p:txBody>
          <a:bodyPr/>
          <a:lstStyle/>
          <a:p>
            <a:r>
              <a:rPr lang="en-US" dirty="0" smtClean="0"/>
              <a:t>Knowledge management concepts and definitions </a:t>
            </a:r>
          </a:p>
          <a:p>
            <a:pPr lvl="1"/>
            <a:r>
              <a:rPr lang="en-US" b="1" dirty="0" smtClean="0"/>
              <a:t>Knowledge management</a:t>
            </a:r>
            <a:r>
              <a:rPr lang="en-US" dirty="0" smtClean="0"/>
              <a:t> </a:t>
            </a:r>
          </a:p>
          <a:p>
            <a:pPr lvl="1"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</a:t>
            </a:r>
            <a:r>
              <a:rPr lang="en-US" altLang="ja-JP" sz="2600" dirty="0" smtClean="0">
                <a:ea typeface="ＭＳ Ｐゴシック" charset="-128"/>
              </a:rPr>
              <a:t>The active management of the expertise in an organization. It involves collecting, categorizing, and disseminating knowledge</a:t>
            </a:r>
          </a:p>
          <a:p>
            <a:pPr lvl="1"/>
            <a:r>
              <a:rPr lang="en-US" b="1" dirty="0" smtClean="0"/>
              <a:t>Intellectual capital</a:t>
            </a:r>
            <a:endParaRPr lang="en-US" dirty="0" smtClean="0"/>
          </a:p>
          <a:p>
            <a:pPr lvl="1"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</a:t>
            </a:r>
            <a:r>
              <a:rPr lang="en-US" altLang="ja-JP" sz="2600" dirty="0" smtClean="0">
                <a:ea typeface="ＭＳ Ｐゴシック" charset="-128"/>
              </a:rPr>
              <a:t>The in</a:t>
            </a:r>
            <a:r>
              <a:rPr lang="en-US" sz="2600" dirty="0" smtClean="0"/>
              <a:t>valuable knowledge of an organization’s employees</a:t>
            </a:r>
          </a:p>
        </p:txBody>
      </p:sp>
    </p:spTree>
    <p:extLst>
      <p:ext uri="{BB962C8B-B14F-4D97-AF65-F5344CB8AC3E}">
        <p14:creationId xmlns:p14="http://schemas.microsoft.com/office/powerpoint/2010/main" val="596038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8001000" cy="4876800"/>
          </a:xfrm>
        </p:spPr>
        <p:txBody>
          <a:bodyPr/>
          <a:lstStyle/>
          <a:p>
            <a:r>
              <a:rPr lang="en-US" b="1" dirty="0" smtClean="0"/>
              <a:t>Knowledge</a:t>
            </a:r>
            <a:r>
              <a:rPr lang="en-US" dirty="0" smtClean="0"/>
              <a:t> is</a:t>
            </a:r>
          </a:p>
          <a:p>
            <a:pPr lvl="1"/>
            <a:r>
              <a:rPr lang="en-US" dirty="0" smtClean="0"/>
              <a:t>information that is contextual, relevant, and actionable </a:t>
            </a:r>
            <a:endParaRPr lang="en-US" altLang="ja-JP" dirty="0" smtClean="0">
              <a:ea typeface="ＭＳ Ｐゴシック" charset="-128"/>
            </a:endParaRPr>
          </a:p>
          <a:p>
            <a:pPr lvl="1"/>
            <a:r>
              <a:rPr lang="en-US" altLang="ja-JP" dirty="0" smtClean="0">
                <a:ea typeface="ＭＳ Ｐゴシック" charset="-128"/>
              </a:rPr>
              <a:t>understanding, awareness, or familiarity acquired through education or experience</a:t>
            </a:r>
          </a:p>
          <a:p>
            <a:pPr lvl="1"/>
            <a:r>
              <a:rPr lang="en-US" altLang="ja-JP" dirty="0" smtClean="0">
                <a:ea typeface="ＭＳ Ｐゴシック" charset="-128"/>
              </a:rPr>
              <a:t>anything that has been learned, perceived, discovered, inferred, or understood.</a:t>
            </a:r>
          </a:p>
          <a:p>
            <a:pPr lvl="1"/>
            <a:endParaRPr lang="en-US" altLang="ja-JP" sz="1200" dirty="0" smtClean="0">
              <a:ea typeface="ＭＳ Ｐゴシック" charset="-128"/>
            </a:endParaRPr>
          </a:p>
          <a:p>
            <a:pPr lvl="1">
              <a:buNone/>
            </a:pPr>
            <a:r>
              <a:rPr lang="en-US" altLang="ja-JP" dirty="0" smtClean="0">
                <a:ea typeface="ＭＳ Ｐゴシック" charset="-128"/>
              </a:rPr>
              <a:t>In a knowledge management system, </a:t>
            </a:r>
            <a:r>
              <a:rPr lang="en-US" altLang="ja-JP" dirty="0" smtClean="0">
                <a:solidFill>
                  <a:srgbClr val="FF3300"/>
                </a:solidFill>
                <a:ea typeface="ＭＳ Ｐゴシック" charset="-128"/>
              </a:rPr>
              <a:t>“</a:t>
            </a:r>
            <a:r>
              <a:rPr lang="en-US" altLang="ja-JP" dirty="0" smtClean="0">
                <a:solidFill>
                  <a:srgbClr val="FF0000"/>
                </a:solidFill>
                <a:ea typeface="ＭＳ Ｐゴシック" charset="-128"/>
              </a:rPr>
              <a:t>knowledge is information in action” </a:t>
            </a:r>
            <a:endParaRPr lang="en-US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5062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647" y="2362200"/>
            <a:ext cx="8207753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9147416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5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8001000" cy="4724400"/>
          </a:xfrm>
        </p:spPr>
        <p:txBody>
          <a:bodyPr/>
          <a:lstStyle/>
          <a:p>
            <a:r>
              <a:rPr lang="en-US" sz="2800" b="1" dirty="0" smtClean="0"/>
              <a:t>Characteristics of knowledge</a:t>
            </a:r>
          </a:p>
          <a:p>
            <a:pPr lvl="1"/>
            <a:r>
              <a:rPr lang="en-US" sz="2600" dirty="0" smtClean="0"/>
              <a:t>Extraordinary leverage and increasing returns</a:t>
            </a:r>
          </a:p>
          <a:p>
            <a:pPr lvl="1"/>
            <a:r>
              <a:rPr lang="en-US" sz="2600" dirty="0" smtClean="0"/>
              <a:t>Fragmentation, leakage, and the need to refresh</a:t>
            </a:r>
          </a:p>
          <a:p>
            <a:pPr lvl="1"/>
            <a:r>
              <a:rPr lang="en-US" sz="2600" dirty="0" smtClean="0"/>
              <a:t>Uncertain value</a:t>
            </a:r>
          </a:p>
          <a:p>
            <a:pPr lvl="1"/>
            <a:r>
              <a:rPr lang="en-US" sz="2600" dirty="0" smtClean="0"/>
              <a:t>Uncertain value of sharing</a:t>
            </a:r>
          </a:p>
          <a:p>
            <a:pPr lvl="3"/>
            <a:endParaRPr lang="en-US" sz="1600" dirty="0" smtClean="0"/>
          </a:p>
          <a:p>
            <a:r>
              <a:rPr lang="en-US" sz="2800" b="1" dirty="0" smtClean="0"/>
              <a:t>Knowledge-based economy</a:t>
            </a:r>
          </a:p>
          <a:p>
            <a:pPr>
              <a:buNone/>
            </a:pPr>
            <a:r>
              <a:rPr lang="en-US" altLang="ja-JP" sz="2800" dirty="0" smtClean="0">
                <a:ea typeface="ＭＳ Ｐゴシック" charset="-128"/>
              </a:rPr>
              <a:t>	The economic shift from natural resources to intellectual assets</a:t>
            </a:r>
            <a:endParaRPr 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019830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7696200" cy="4876800"/>
          </a:xfrm>
        </p:spPr>
        <p:txBody>
          <a:bodyPr/>
          <a:lstStyle/>
          <a:p>
            <a:r>
              <a:rPr lang="en-US" dirty="0" smtClean="0"/>
              <a:t>Explicit and tacit knowledge </a:t>
            </a:r>
          </a:p>
          <a:p>
            <a:pPr lvl="1"/>
            <a:r>
              <a:rPr lang="en-US" b="1" dirty="0" smtClean="0"/>
              <a:t>Explicit (leaky) knowledge</a:t>
            </a:r>
            <a:r>
              <a:rPr lang="en-US" dirty="0" smtClean="0"/>
              <a:t> </a:t>
            </a:r>
          </a:p>
          <a:p>
            <a:pPr lvl="1"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Knowledge that deals with objective, rational, and technical material (data, policies, procedures, software, documents, etc.) </a:t>
            </a:r>
          </a:p>
          <a:p>
            <a:pPr lvl="1">
              <a:buClr>
                <a:srgbClr val="FF0000"/>
              </a:buClr>
            </a:pPr>
            <a:r>
              <a:rPr lang="en-US" dirty="0" smtClean="0"/>
              <a:t>Easily documented, transferred, taught, and learned</a:t>
            </a:r>
          </a:p>
          <a:p>
            <a:pPr lvl="1">
              <a:buClr>
                <a:srgbClr val="FF0000"/>
              </a:buClr>
            </a:pPr>
            <a:r>
              <a:rPr lang="en-US" dirty="0" smtClean="0"/>
              <a:t>Examples…</a:t>
            </a:r>
            <a:endParaRPr lang="en-US" b="1" dirty="0" smtClean="0"/>
          </a:p>
        </p:txBody>
      </p:sp>
    </p:spTree>
    <p:extLst>
      <p:ext uri="{BB962C8B-B14F-4D97-AF65-F5344CB8AC3E}">
        <p14:creationId xmlns:p14="http://schemas.microsoft.com/office/powerpoint/2010/main" val="4173364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8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Introduction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8001000" cy="4876800"/>
          </a:xfrm>
        </p:spPr>
        <p:txBody>
          <a:bodyPr/>
          <a:lstStyle/>
          <a:p>
            <a:r>
              <a:rPr lang="en-US" dirty="0" smtClean="0"/>
              <a:t>Explicit and tacit knowledge </a:t>
            </a:r>
          </a:p>
          <a:p>
            <a:pPr lvl="1"/>
            <a:r>
              <a:rPr lang="en-US" b="1" dirty="0" smtClean="0"/>
              <a:t>Tacit (embedded) knowledge</a:t>
            </a:r>
          </a:p>
          <a:p>
            <a:pPr lvl="1"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Knowledge that is usually in the domain of subjective, cognitive, and experiential learning. </a:t>
            </a:r>
          </a:p>
          <a:p>
            <a:pPr lvl="1"/>
            <a:r>
              <a:rPr lang="en-US" altLang="ja-JP" dirty="0" smtClean="0">
                <a:ea typeface="ＭＳ Ｐゴシック" charset="-128"/>
              </a:rPr>
              <a:t>It is highly personal and hard to formalize. </a:t>
            </a:r>
          </a:p>
          <a:p>
            <a:pPr lvl="1">
              <a:buClr>
                <a:srgbClr val="FF0000"/>
              </a:buClr>
            </a:pPr>
            <a:r>
              <a:rPr lang="en-US" dirty="0" smtClean="0"/>
              <a:t>Hard to document, transfer, teach, &amp; learn</a:t>
            </a:r>
          </a:p>
          <a:p>
            <a:pPr lvl="1">
              <a:buClr>
                <a:srgbClr val="FF0000"/>
              </a:buClr>
            </a:pPr>
            <a:r>
              <a:rPr lang="en-US" dirty="0" smtClean="0"/>
              <a:t>Involves a lot of human interpretation</a:t>
            </a:r>
          </a:p>
          <a:p>
            <a:pPr lvl="1">
              <a:buClr>
                <a:srgbClr val="FF0000"/>
              </a:buClr>
            </a:pPr>
            <a:r>
              <a:rPr lang="en-US" dirty="0" smtClean="0"/>
              <a:t>Examples…</a:t>
            </a:r>
          </a:p>
        </p:txBody>
      </p:sp>
    </p:spTree>
    <p:extLst>
      <p:ext uri="{BB962C8B-B14F-4D97-AF65-F5344CB8AC3E}">
        <p14:creationId xmlns:p14="http://schemas.microsoft.com/office/powerpoint/2010/main" val="21797108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Taxonomy of Knowledge 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9300" y="1524000"/>
            <a:ext cx="5753100" cy="4856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0456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89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Organizational </a:t>
            </a:r>
            <a:r>
              <a:rPr lang="en-US" sz="4000" dirty="0" smtClean="0"/>
              <a:t>Knowledge - </a:t>
            </a:r>
            <a:r>
              <a:rPr lang="en-US" sz="4000" dirty="0"/>
              <a:t/>
            </a:r>
            <a:br>
              <a:rPr lang="en-US" sz="4000" dirty="0"/>
            </a:br>
            <a:r>
              <a:rPr lang="en-US" sz="4000" dirty="0"/>
              <a:t>Learning and Transformation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305800" cy="4876800"/>
          </a:xfrm>
        </p:spPr>
        <p:txBody>
          <a:bodyPr/>
          <a:lstStyle/>
          <a:p>
            <a:r>
              <a:rPr lang="en-US" b="1" dirty="0" smtClean="0"/>
              <a:t>Learning organization</a:t>
            </a:r>
            <a:r>
              <a:rPr lang="en-US" dirty="0" smtClean="0"/>
              <a:t> </a:t>
            </a:r>
          </a:p>
          <a:p>
            <a:pPr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An organization capable of learning from its past experience, implying the existence of an organizational memory and a means to save, represent, and share it through its personnel </a:t>
            </a:r>
          </a:p>
          <a:p>
            <a:r>
              <a:rPr lang="en-US" b="1" dirty="0" smtClean="0"/>
              <a:t>Organizational memory</a:t>
            </a:r>
            <a:r>
              <a:rPr lang="en-US" dirty="0" smtClean="0"/>
              <a:t> </a:t>
            </a:r>
          </a:p>
          <a:p>
            <a:pPr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Repository of what the organization </a:t>
            </a:r>
            <a:r>
              <a:rPr lang="en-US" altLang="ja-JP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charset="-128"/>
              </a:rPr>
              <a:t>knows</a:t>
            </a:r>
            <a:endParaRPr lang="en-US" dirty="0" smtClean="0">
              <a:solidFill>
                <a:srgbClr val="F85E0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01180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Organizational Knowledge - </a:t>
            </a:r>
            <a:br>
              <a:rPr lang="en-US" dirty="0"/>
            </a:br>
            <a:r>
              <a:rPr lang="en-US" dirty="0"/>
              <a:t>Learning and Transformation </a:t>
            </a:r>
            <a:endParaRPr lang="en-US" sz="4000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229600" cy="4800600"/>
          </a:xfrm>
        </p:spPr>
        <p:txBody>
          <a:bodyPr/>
          <a:lstStyle/>
          <a:p>
            <a:pPr marL="465138" indent="-465138"/>
            <a:r>
              <a:rPr lang="en-US" b="1" dirty="0" smtClean="0"/>
              <a:t>Organizational culture</a:t>
            </a:r>
            <a:r>
              <a:rPr lang="en-US" dirty="0" smtClean="0"/>
              <a:t> </a:t>
            </a:r>
          </a:p>
          <a:p>
            <a:pPr marL="465138" indent="-465138">
              <a:buFontTx/>
              <a:buNone/>
            </a:pPr>
            <a:r>
              <a:rPr lang="en-US" altLang="ja-JP" dirty="0" smtClean="0">
                <a:ea typeface="ＭＳ Ｐゴシック" charset="-128"/>
              </a:rPr>
              <a:t>	The aggregate attitudes in an organization concerning a certain issue (e.g., technology, computers, DSS)</a:t>
            </a:r>
          </a:p>
          <a:p>
            <a:pPr marL="1009650" lvl="1" indent="-544513"/>
            <a:r>
              <a:rPr lang="en-US" dirty="0" smtClean="0">
                <a:ea typeface="ＭＳ Ｐゴシック" charset="-128"/>
              </a:rPr>
              <a:t>How do people learn the “culture”?</a:t>
            </a:r>
          </a:p>
          <a:p>
            <a:pPr marL="1009650" lvl="1" indent="-544513"/>
            <a:r>
              <a:rPr lang="en-US" dirty="0" smtClean="0"/>
              <a:t>Is it explicit or implicit?</a:t>
            </a:r>
          </a:p>
          <a:p>
            <a:pPr marL="1009650" lvl="1" indent="-544513"/>
            <a:r>
              <a:rPr lang="en-US" dirty="0" smtClean="0"/>
              <a:t>Can culture be changed? How?</a:t>
            </a:r>
          </a:p>
          <a:p>
            <a:pPr marL="1009650" lvl="1" indent="-544513"/>
            <a:r>
              <a:rPr lang="en-US" dirty="0" smtClean="0"/>
              <a:t>Give some examples of corporate culture: Microsoft, Google, Apple, HP, GM, …</a:t>
            </a:r>
          </a:p>
        </p:txBody>
      </p:sp>
    </p:spTree>
    <p:extLst>
      <p:ext uri="{BB962C8B-B14F-4D97-AF65-F5344CB8AC3E}">
        <p14:creationId xmlns:p14="http://schemas.microsoft.com/office/powerpoint/2010/main" val="4004178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193088" cy="4648200"/>
          </a:xfrm>
        </p:spPr>
        <p:txBody>
          <a:bodyPr/>
          <a:lstStyle/>
          <a:p>
            <a:r>
              <a:rPr lang="en-US" sz="2800" dirty="0" smtClean="0">
                <a:solidFill>
                  <a:srgbClr val="FF3300"/>
                </a:solidFill>
              </a:rPr>
              <a:t>Process approach </a:t>
            </a:r>
            <a:r>
              <a:rPr lang="en-US" altLang="ja-JP" sz="2800" dirty="0" smtClean="0">
                <a:ea typeface="ＭＳ Ｐゴシック" charset="-128"/>
              </a:rPr>
              <a:t>to knowledge management attempts to codify organizational knowledge through formalized controls, processes and technologies </a:t>
            </a:r>
          </a:p>
          <a:p>
            <a:pPr lvl="1"/>
            <a:r>
              <a:rPr lang="en-US" altLang="ja-JP" sz="2400" dirty="0" smtClean="0">
                <a:ea typeface="ＭＳ Ｐゴシック" charset="-128"/>
              </a:rPr>
              <a:t>Focuses on explicit knowledge and IT</a:t>
            </a:r>
          </a:p>
          <a:p>
            <a:r>
              <a:rPr lang="en-US" sz="2800" dirty="0" smtClean="0">
                <a:solidFill>
                  <a:srgbClr val="FF3300"/>
                </a:solidFill>
              </a:rPr>
              <a:t>Practice approach</a:t>
            </a:r>
            <a:r>
              <a:rPr lang="en-US" altLang="ja-JP" sz="2800" dirty="0" smtClean="0">
                <a:solidFill>
                  <a:srgbClr val="FF3300"/>
                </a:solidFill>
                <a:ea typeface="ＭＳ Ｐゴシック" charset="-128"/>
              </a:rPr>
              <a:t> </a:t>
            </a:r>
            <a:r>
              <a:rPr lang="en-US" altLang="ja-JP" sz="2800" dirty="0" smtClean="0">
                <a:ea typeface="ＭＳ Ｐゴシック" charset="-128"/>
              </a:rPr>
              <a:t>focuses on building the social environments or communities of practice necessary to facilitate the sharing of tacit understanding </a:t>
            </a:r>
          </a:p>
          <a:p>
            <a:pPr lvl="1"/>
            <a:r>
              <a:rPr lang="en-US" sz="2400" dirty="0" smtClean="0">
                <a:ea typeface="ＭＳ Ｐゴシック" charset="-128"/>
              </a:rPr>
              <a:t>Focuses on tacit knowledge and socialization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Approaches to</a:t>
            </a:r>
            <a:br>
              <a:rPr lang="en-US" dirty="0"/>
            </a:br>
            <a:r>
              <a:rPr lang="en-US" dirty="0"/>
              <a:t>Knowledge Management </a:t>
            </a:r>
          </a:p>
        </p:txBody>
      </p:sp>
    </p:spTree>
    <p:extLst>
      <p:ext uri="{BB962C8B-B14F-4D97-AF65-F5344CB8AC3E}">
        <p14:creationId xmlns:p14="http://schemas.microsoft.com/office/powerpoint/2010/main" val="25205833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Approaches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1524000"/>
            <a:ext cx="7696200" cy="4953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Hybrid approaches </a:t>
            </a:r>
            <a:r>
              <a:rPr lang="en-US" dirty="0" smtClean="0"/>
              <a:t>to knowledge management 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The practice approach is used so that a repository stores only explicit knowledge that is relatively easy to document 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Tacit knowledge initially stored in the repository is contact information about experts and their areas of expertise</a:t>
            </a:r>
          </a:p>
          <a:p>
            <a:pPr lvl="1">
              <a:lnSpc>
                <a:spcPct val="90000"/>
              </a:lnSpc>
            </a:pPr>
            <a:r>
              <a:rPr lang="en-US" dirty="0" smtClean="0"/>
              <a:t>Increasing the amount of tacit knowledge over time eventually leads to the attainment of a true process approach</a:t>
            </a:r>
          </a:p>
        </p:txBody>
      </p:sp>
      <p:sp>
        <p:nvSpPr>
          <p:cNvPr id="29700" name="TextBox 3"/>
          <p:cNvSpPr txBox="1">
            <a:spLocks noChangeArrowheads="1"/>
          </p:cNvSpPr>
          <p:nvPr/>
        </p:nvSpPr>
        <p:spPr bwMode="auto">
          <a:xfrm>
            <a:off x="228600" y="3048000"/>
            <a:ext cx="1295400" cy="1938992"/>
          </a:xfrm>
          <a:prstGeom prst="rect">
            <a:avLst/>
          </a:prstGeom>
          <a:solidFill>
            <a:srgbClr val="FFFF66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US" sz="2400" b="0" dirty="0" smtClean="0">
                <a:solidFill>
                  <a:srgbClr val="FF0000"/>
                </a:solidFill>
              </a:rPr>
              <a:t>Hybrid at</a:t>
            </a:r>
          </a:p>
          <a:p>
            <a:pPr algn="ctr"/>
            <a:r>
              <a:rPr lang="en-US" sz="2400" b="0" dirty="0" smtClean="0">
                <a:solidFill>
                  <a:srgbClr val="FF0000"/>
                </a:solidFill>
              </a:rPr>
              <a:t>80/20</a:t>
            </a:r>
            <a:endParaRPr lang="en-US" sz="2400" b="0" dirty="0">
              <a:solidFill>
                <a:srgbClr val="FF0000"/>
              </a:solidFill>
            </a:endParaRPr>
          </a:p>
          <a:p>
            <a:pPr algn="ctr"/>
            <a:r>
              <a:rPr lang="en-US" sz="2400" b="0" dirty="0">
                <a:solidFill>
                  <a:srgbClr val="FF0000"/>
                </a:solidFill>
              </a:rPr>
              <a:t>to </a:t>
            </a:r>
          </a:p>
          <a:p>
            <a:pPr algn="ctr"/>
            <a:r>
              <a:rPr lang="en-US" sz="2400" b="0" dirty="0">
                <a:solidFill>
                  <a:srgbClr val="FF0000"/>
                </a:solidFill>
              </a:rPr>
              <a:t>50/50</a:t>
            </a:r>
          </a:p>
        </p:txBody>
      </p:sp>
    </p:spTree>
    <p:extLst>
      <p:ext uri="{BB962C8B-B14F-4D97-AF65-F5344CB8AC3E}">
        <p14:creationId xmlns:p14="http://schemas.microsoft.com/office/powerpoint/2010/main" val="29482052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Approaches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3000" b="1" dirty="0" smtClean="0"/>
              <a:t>Best practices</a:t>
            </a:r>
            <a:r>
              <a:rPr lang="en-US" sz="3000" dirty="0" smtClean="0"/>
              <a:t> </a:t>
            </a:r>
          </a:p>
          <a:p>
            <a:pPr>
              <a:buFontTx/>
              <a:buNone/>
            </a:pPr>
            <a:r>
              <a:rPr lang="en-US" altLang="ja-JP" sz="3000" dirty="0" smtClean="0">
                <a:ea typeface="ＭＳ Ｐゴシック" charset="-128"/>
              </a:rPr>
              <a:t>	In an organization, the best methods for solving problems. These are often stored in the knowledge repository of a knowledge management system </a:t>
            </a:r>
          </a:p>
          <a:p>
            <a:r>
              <a:rPr lang="en-US" sz="3000" b="1" dirty="0" smtClean="0"/>
              <a:t>Knowledge repository</a:t>
            </a:r>
            <a:r>
              <a:rPr lang="en-US" sz="3000" dirty="0" smtClean="0"/>
              <a:t> is t</a:t>
            </a:r>
            <a:r>
              <a:rPr lang="en-US" altLang="ja-JP" sz="3000" dirty="0" smtClean="0">
                <a:ea typeface="ＭＳ Ｐゴシック" charset="-128"/>
              </a:rPr>
              <a:t>he actual storage location of knowledge in a knowledge management system. Similar in nature to a database, but generally text-oriented </a:t>
            </a:r>
            <a:endParaRPr lang="en-US" sz="3000" dirty="0" smtClean="0"/>
          </a:p>
          <a:p>
            <a:pPr>
              <a:buFontTx/>
              <a:buNone/>
            </a:pPr>
            <a:endParaRPr lang="en-US" sz="3000" dirty="0" smtClean="0"/>
          </a:p>
        </p:txBody>
      </p:sp>
    </p:spTree>
    <p:extLst>
      <p:ext uri="{BB962C8B-B14F-4D97-AF65-F5344CB8AC3E}">
        <p14:creationId xmlns:p14="http://schemas.microsoft.com/office/powerpoint/2010/main" val="30986575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200400" y="250825"/>
            <a:ext cx="5943600" cy="1044575"/>
          </a:xfrm>
        </p:spPr>
        <p:txBody>
          <a:bodyPr/>
          <a:lstStyle/>
          <a:p>
            <a:pPr>
              <a:defRPr/>
            </a:pPr>
            <a:r>
              <a:rPr lang="en-US" sz="4000" dirty="0"/>
              <a:t>Approaches to </a:t>
            </a:r>
            <a:br>
              <a:rPr lang="en-US" sz="4000" dirty="0"/>
            </a:br>
            <a:r>
              <a:rPr lang="en-US" sz="4000" dirty="0"/>
              <a:t>Knowledge Management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0400" y="1"/>
            <a:ext cx="5961053" cy="6324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/>
          <p:cNvSpPr/>
          <p:nvPr/>
        </p:nvSpPr>
        <p:spPr>
          <a:xfrm>
            <a:off x="76200" y="1905000"/>
            <a:ext cx="30480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en-US" sz="3200" b="0" dirty="0" smtClean="0">
                <a:solidFill>
                  <a:srgbClr val="FF3300"/>
                </a:solidFill>
              </a:rPr>
              <a:t>A Comprehensive View to Knowledge Repository</a:t>
            </a:r>
            <a:endParaRPr lang="en-US" sz="3200" b="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00439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7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Information Technology </a:t>
            </a:r>
            <a:r>
              <a:rPr lang="en-US" sz="4000" dirty="0" smtClean="0"/>
              <a:t>(</a:t>
            </a:r>
            <a:r>
              <a:rPr lang="en-US" sz="4000" dirty="0"/>
              <a:t>IT) in Knowledge Management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en-US" sz="3600" dirty="0" smtClean="0"/>
              <a:t>The KMS cycle </a:t>
            </a:r>
          </a:p>
          <a:p>
            <a:pPr marL="990600" lvl="1" indent="-533400"/>
            <a:r>
              <a:rPr lang="en-US" sz="3200" dirty="0" smtClean="0"/>
              <a:t>KMS usually follow a six-step cycle: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 smtClean="0"/>
              <a:t>Create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 smtClean="0"/>
              <a:t>Capture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 smtClean="0"/>
              <a:t>Refine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 smtClean="0"/>
              <a:t>Store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 smtClean="0"/>
              <a:t>Manage knowledge </a:t>
            </a:r>
          </a:p>
          <a:p>
            <a:pPr marL="1371600" lvl="2" indent="-457200">
              <a:buClr>
                <a:srgbClr val="FF0000"/>
              </a:buClr>
              <a:buSzPct val="80000"/>
              <a:buFontTx/>
              <a:buAutoNum type="arabicPeriod"/>
            </a:pPr>
            <a:r>
              <a:rPr lang="en-US" sz="3200" dirty="0" smtClean="0"/>
              <a:t>Disseminate knowledge </a:t>
            </a:r>
          </a:p>
        </p:txBody>
      </p:sp>
    </p:spTree>
    <p:extLst>
      <p:ext uri="{BB962C8B-B14F-4D97-AF65-F5344CB8AC3E}">
        <p14:creationId xmlns:p14="http://schemas.microsoft.com/office/powerpoint/2010/main" val="37417713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2949575" y="1676400"/>
          <a:ext cx="5866769" cy="457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Visio" r:id="rId4" imgW="4462758" imgH="3478719" progId="">
                  <p:embed/>
                </p:oleObj>
              </mc:Choice>
              <mc:Fallback>
                <p:oleObj name="Visio" r:id="rId4" imgW="4462758" imgH="3478719" progId="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9575" y="1676400"/>
                        <a:ext cx="5866769" cy="457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Information Technology </a:t>
            </a:r>
            <a:r>
              <a:rPr lang="en-US" sz="4000" dirty="0" smtClean="0"/>
              <a:t>(</a:t>
            </a:r>
            <a:r>
              <a:rPr lang="en-US" sz="4000" dirty="0"/>
              <a:t>IT) in Knowledge Management </a:t>
            </a:r>
          </a:p>
        </p:txBody>
      </p:sp>
      <p:sp>
        <p:nvSpPr>
          <p:cNvPr id="6" name="Rectangle 5"/>
          <p:cNvSpPr/>
          <p:nvPr/>
        </p:nvSpPr>
        <p:spPr>
          <a:xfrm>
            <a:off x="152400" y="1836738"/>
            <a:ext cx="33528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l">
              <a:defRPr/>
            </a:pPr>
            <a:r>
              <a:rPr lang="en-US" sz="3200" b="0" dirty="0">
                <a:solidFill>
                  <a:srgbClr val="FF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Cyclic Model of Knowledge Management</a:t>
            </a:r>
          </a:p>
        </p:txBody>
      </p:sp>
    </p:spTree>
    <p:extLst>
      <p:ext uri="{BB962C8B-B14F-4D97-AF65-F5344CB8AC3E}">
        <p14:creationId xmlns:p14="http://schemas.microsoft.com/office/powerpoint/2010/main" val="38893708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8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sz="4000" dirty="0"/>
              <a:t>Information Technology (IT) in Knowledge Management </a:t>
            </a:r>
          </a:p>
        </p:txBody>
      </p:sp>
      <p:sp>
        <p:nvSpPr>
          <p:cNvPr id="528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defRPr/>
            </a:pPr>
            <a:r>
              <a:rPr lang="en-US" sz="2800" dirty="0"/>
              <a:t>Components of KMS </a:t>
            </a:r>
          </a:p>
          <a:p>
            <a:pPr marL="990600" lvl="1" indent="-533400">
              <a:defRPr/>
            </a:pPr>
            <a:r>
              <a:rPr lang="en-US" sz="2400" dirty="0"/>
              <a:t>KMS are developed using three sets of </a:t>
            </a:r>
            <a:r>
              <a:rPr lang="en-US" sz="2400" dirty="0" smtClean="0"/>
              <a:t>core technologies</a:t>
            </a:r>
            <a:r>
              <a:rPr lang="en-US" sz="2400" dirty="0"/>
              <a:t>: </a:t>
            </a:r>
          </a:p>
          <a:p>
            <a:pPr marL="1260475" lvl="2" indent="-346075">
              <a:buClr>
                <a:srgbClr val="FF0000"/>
              </a:buClr>
              <a:buSzPct val="70000"/>
              <a:buFontTx/>
              <a:buAutoNum type="arabicPeriod"/>
              <a:defRPr/>
            </a:pPr>
            <a:r>
              <a:rPr lang="en-US" dirty="0"/>
              <a:t>Communication</a:t>
            </a:r>
          </a:p>
          <a:p>
            <a:pPr marL="1260475" lvl="2" indent="-346075">
              <a:buClr>
                <a:srgbClr val="FF0000"/>
              </a:buClr>
              <a:buSzPct val="70000"/>
              <a:buFontTx/>
              <a:buAutoNum type="arabicPeriod"/>
              <a:defRPr/>
            </a:pPr>
            <a:r>
              <a:rPr lang="en-US" dirty="0"/>
              <a:t>Collaboration</a:t>
            </a:r>
          </a:p>
          <a:p>
            <a:pPr marL="1260475" lvl="2" indent="-346075">
              <a:buClr>
                <a:srgbClr val="FF0000"/>
              </a:buClr>
              <a:buSzPct val="70000"/>
              <a:buFontTx/>
              <a:buAutoNum type="arabicPeriod"/>
              <a:defRPr/>
            </a:pPr>
            <a:r>
              <a:rPr lang="en-US" dirty="0"/>
              <a:t>Storage and </a:t>
            </a:r>
            <a:r>
              <a:rPr lang="en-US" dirty="0" smtClean="0"/>
              <a:t>retrieval</a:t>
            </a:r>
            <a:endParaRPr lang="en-US" sz="2000" dirty="0" smtClean="0"/>
          </a:p>
          <a:p>
            <a:pPr lvl="1">
              <a:defRPr/>
            </a:pPr>
            <a:r>
              <a:rPr lang="en-US" sz="2400" dirty="0" smtClean="0"/>
              <a:t>Technologies that support KM </a:t>
            </a:r>
          </a:p>
          <a:p>
            <a:pPr lvl="2">
              <a:defRPr/>
            </a:pPr>
            <a:r>
              <a:rPr lang="en-US" dirty="0" smtClean="0"/>
              <a:t>Artificial intelligence</a:t>
            </a:r>
          </a:p>
          <a:p>
            <a:pPr lvl="2">
              <a:defRPr/>
            </a:pPr>
            <a:r>
              <a:rPr lang="en-US" dirty="0" smtClean="0"/>
              <a:t>Intelligent agents</a:t>
            </a:r>
          </a:p>
          <a:p>
            <a:pPr lvl="2">
              <a:defRPr/>
            </a:pPr>
            <a:r>
              <a:rPr lang="en-US" dirty="0" smtClean="0"/>
              <a:t>Knowledge discovery in databases</a:t>
            </a:r>
          </a:p>
          <a:p>
            <a:pPr lvl="2">
              <a:defRPr/>
            </a:pPr>
            <a:r>
              <a:rPr lang="en-US" dirty="0" smtClean="0"/>
              <a:t>Web 2.0, …</a:t>
            </a:r>
          </a:p>
        </p:txBody>
      </p:sp>
    </p:spTree>
    <p:extLst>
      <p:ext uri="{BB962C8B-B14F-4D97-AF65-F5344CB8AC3E}">
        <p14:creationId xmlns:p14="http://schemas.microsoft.com/office/powerpoint/2010/main" val="39193658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Characteristics of Groupwork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229600" cy="4800600"/>
          </a:xfrm>
        </p:spPr>
        <p:txBody>
          <a:bodyPr/>
          <a:lstStyle/>
          <a:p>
            <a:r>
              <a:rPr lang="en-US" sz="28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Groupwork </a:t>
            </a:r>
            <a:r>
              <a:rPr lang="en-US" sz="2800" dirty="0" smtClean="0">
                <a:sym typeface="Wingdings" panose="05000000000000000000" pitchFamily="2" charset="2"/>
              </a:rPr>
              <a:t> the </a:t>
            </a:r>
            <a:r>
              <a:rPr lang="en-US" sz="2800" dirty="0" smtClean="0"/>
              <a:t>work </a:t>
            </a:r>
            <a:r>
              <a:rPr lang="en-US" sz="2800" dirty="0"/>
              <a:t>done by two or more people </a:t>
            </a:r>
            <a:r>
              <a:rPr lang="en-US" sz="2800" dirty="0" smtClean="0"/>
              <a:t>together</a:t>
            </a:r>
          </a:p>
          <a:p>
            <a:r>
              <a:rPr lang="en-US" sz="2800" dirty="0"/>
              <a:t>A group performs a </a:t>
            </a:r>
            <a:r>
              <a:rPr lang="en-US" sz="2800" dirty="0" smtClean="0"/>
              <a:t>task</a:t>
            </a:r>
            <a:endParaRPr lang="en-US" sz="2800" dirty="0"/>
          </a:p>
          <a:p>
            <a:r>
              <a:rPr lang="en-US" sz="2800" dirty="0" smtClean="0"/>
              <a:t>Members </a:t>
            </a:r>
            <a:r>
              <a:rPr lang="en-US" sz="2800" dirty="0"/>
              <a:t>may be located in different </a:t>
            </a:r>
            <a:r>
              <a:rPr lang="en-US" sz="2800" dirty="0" smtClean="0"/>
              <a:t>places</a:t>
            </a:r>
            <a:endParaRPr lang="en-US" sz="2800" dirty="0"/>
          </a:p>
          <a:p>
            <a:r>
              <a:rPr lang="en-US" sz="2800" dirty="0" smtClean="0"/>
              <a:t>Group </a:t>
            </a:r>
            <a:r>
              <a:rPr lang="en-US" sz="2800" dirty="0"/>
              <a:t>members may work at different </a:t>
            </a:r>
            <a:r>
              <a:rPr lang="en-US" sz="2800" dirty="0" smtClean="0"/>
              <a:t>times</a:t>
            </a:r>
            <a:endParaRPr lang="en-US" sz="2800" dirty="0"/>
          </a:p>
          <a:p>
            <a:r>
              <a:rPr lang="en-US" sz="2800" dirty="0" smtClean="0"/>
              <a:t>Group </a:t>
            </a:r>
            <a:r>
              <a:rPr lang="en-US" sz="2800" dirty="0"/>
              <a:t>members may work for the same organization or for different </a:t>
            </a:r>
            <a:r>
              <a:rPr lang="en-US" sz="2800" dirty="0" smtClean="0"/>
              <a:t>organizations</a:t>
            </a:r>
            <a:endParaRPr lang="en-US" sz="2800" dirty="0"/>
          </a:p>
          <a:p>
            <a:r>
              <a:rPr lang="en-US" sz="2800" dirty="0" smtClean="0"/>
              <a:t>A </a:t>
            </a:r>
            <a:r>
              <a:rPr lang="en-US" sz="2800" dirty="0"/>
              <a:t>group can be permanent or </a:t>
            </a:r>
            <a:r>
              <a:rPr lang="en-US" sz="2800" dirty="0" smtClean="0"/>
              <a:t>temporary</a:t>
            </a:r>
            <a:endParaRPr lang="en-US" sz="2800" dirty="0"/>
          </a:p>
          <a:p>
            <a:r>
              <a:rPr lang="en-US" sz="2800" dirty="0" smtClean="0"/>
              <a:t>A </a:t>
            </a:r>
            <a:r>
              <a:rPr lang="en-US" sz="2800" dirty="0"/>
              <a:t>group can be at one managerial level or span several </a:t>
            </a:r>
            <a:r>
              <a:rPr lang="en-US" sz="2800" dirty="0" smtClean="0"/>
              <a:t>levels …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539673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</a:t>
            </a:r>
            <a:r>
              <a:rPr lang="en-US" dirty="0" smtClean="0"/>
              <a:t>Groupwork/Collaborate</a:t>
            </a:r>
            <a:r>
              <a:rPr lang="en-US" dirty="0"/>
              <a:t>?</a:t>
            </a:r>
          </a:p>
        </p:txBody>
      </p:sp>
      <p:sp>
        <p:nvSpPr>
          <p:cNvPr id="608260" name="Freeform 4"/>
          <p:cNvSpPr>
            <a:spLocks/>
          </p:cNvSpPr>
          <p:nvPr/>
        </p:nvSpPr>
        <p:spPr bwMode="auto">
          <a:xfrm>
            <a:off x="6054725" y="218281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1" name="Freeform 5"/>
          <p:cNvSpPr>
            <a:spLocks/>
          </p:cNvSpPr>
          <p:nvPr/>
        </p:nvSpPr>
        <p:spPr bwMode="auto">
          <a:xfrm>
            <a:off x="6054725" y="227806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2" name="Freeform 6"/>
          <p:cNvSpPr>
            <a:spLocks/>
          </p:cNvSpPr>
          <p:nvPr/>
        </p:nvSpPr>
        <p:spPr bwMode="auto">
          <a:xfrm>
            <a:off x="6016625" y="239236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3" name="Freeform 7"/>
          <p:cNvSpPr>
            <a:spLocks/>
          </p:cNvSpPr>
          <p:nvPr/>
        </p:nvSpPr>
        <p:spPr bwMode="auto">
          <a:xfrm>
            <a:off x="6054725" y="2506663"/>
            <a:ext cx="1906588" cy="65087"/>
          </a:xfrm>
          <a:custGeom>
            <a:avLst/>
            <a:gdLst/>
            <a:ahLst/>
            <a:cxnLst>
              <a:cxn ang="0">
                <a:pos x="0" y="27"/>
              </a:cxn>
              <a:cxn ang="0">
                <a:pos x="63" y="13"/>
              </a:cxn>
              <a:cxn ang="0">
                <a:pos x="100" y="13"/>
              </a:cxn>
              <a:cxn ang="0">
                <a:pos x="150" y="13"/>
              </a:cxn>
              <a:cxn ang="0">
                <a:pos x="188" y="13"/>
              </a:cxn>
              <a:cxn ang="0">
                <a:pos x="225" y="13"/>
              </a:cxn>
              <a:cxn ang="0">
                <a:pos x="263" y="13"/>
              </a:cxn>
              <a:cxn ang="0">
                <a:pos x="300" y="13"/>
              </a:cxn>
              <a:cxn ang="0">
                <a:pos x="338" y="13"/>
              </a:cxn>
              <a:cxn ang="0">
                <a:pos x="388" y="13"/>
              </a:cxn>
              <a:cxn ang="0">
                <a:pos x="425" y="13"/>
              </a:cxn>
              <a:cxn ang="0">
                <a:pos x="463" y="13"/>
              </a:cxn>
              <a:cxn ang="0">
                <a:pos x="500" y="13"/>
              </a:cxn>
              <a:cxn ang="0">
                <a:pos x="550" y="13"/>
              </a:cxn>
              <a:cxn ang="0">
                <a:pos x="588" y="13"/>
              </a:cxn>
              <a:cxn ang="0">
                <a:pos x="625" y="13"/>
              </a:cxn>
              <a:cxn ang="0">
                <a:pos x="663" y="13"/>
              </a:cxn>
              <a:cxn ang="0">
                <a:pos x="700" y="0"/>
              </a:cxn>
              <a:cxn ang="0">
                <a:pos x="738" y="0"/>
              </a:cxn>
              <a:cxn ang="0">
                <a:pos x="775" y="0"/>
              </a:cxn>
              <a:cxn ang="0">
                <a:pos x="813" y="0"/>
              </a:cxn>
              <a:cxn ang="0">
                <a:pos x="850" y="0"/>
              </a:cxn>
              <a:cxn ang="0">
                <a:pos x="900" y="0"/>
              </a:cxn>
              <a:cxn ang="0">
                <a:pos x="950" y="0"/>
              </a:cxn>
              <a:cxn ang="0">
                <a:pos x="1013" y="0"/>
              </a:cxn>
              <a:cxn ang="0">
                <a:pos x="1050" y="0"/>
              </a:cxn>
              <a:cxn ang="0">
                <a:pos x="1088" y="13"/>
              </a:cxn>
              <a:cxn ang="0">
                <a:pos x="1125" y="13"/>
              </a:cxn>
              <a:cxn ang="0">
                <a:pos x="1200" y="40"/>
              </a:cxn>
            </a:cxnLst>
            <a:rect l="0" t="0" r="r" b="b"/>
            <a:pathLst>
              <a:path w="1201" h="41">
                <a:moveTo>
                  <a:pt x="0" y="27"/>
                </a:moveTo>
                <a:lnTo>
                  <a:pt x="63" y="13"/>
                </a:lnTo>
                <a:lnTo>
                  <a:pt x="100" y="13"/>
                </a:lnTo>
                <a:lnTo>
                  <a:pt x="150" y="13"/>
                </a:lnTo>
                <a:lnTo>
                  <a:pt x="188" y="13"/>
                </a:lnTo>
                <a:lnTo>
                  <a:pt x="225" y="13"/>
                </a:lnTo>
                <a:lnTo>
                  <a:pt x="263" y="13"/>
                </a:lnTo>
                <a:lnTo>
                  <a:pt x="300" y="13"/>
                </a:lnTo>
                <a:lnTo>
                  <a:pt x="338" y="13"/>
                </a:lnTo>
                <a:lnTo>
                  <a:pt x="388" y="13"/>
                </a:lnTo>
                <a:lnTo>
                  <a:pt x="425" y="13"/>
                </a:lnTo>
                <a:lnTo>
                  <a:pt x="463" y="13"/>
                </a:lnTo>
                <a:lnTo>
                  <a:pt x="500" y="13"/>
                </a:lnTo>
                <a:lnTo>
                  <a:pt x="550" y="13"/>
                </a:lnTo>
                <a:lnTo>
                  <a:pt x="588" y="13"/>
                </a:lnTo>
                <a:lnTo>
                  <a:pt x="625" y="13"/>
                </a:lnTo>
                <a:lnTo>
                  <a:pt x="663" y="13"/>
                </a:lnTo>
                <a:lnTo>
                  <a:pt x="700" y="0"/>
                </a:lnTo>
                <a:lnTo>
                  <a:pt x="738" y="0"/>
                </a:lnTo>
                <a:lnTo>
                  <a:pt x="775" y="0"/>
                </a:lnTo>
                <a:lnTo>
                  <a:pt x="813" y="0"/>
                </a:lnTo>
                <a:lnTo>
                  <a:pt x="850" y="0"/>
                </a:lnTo>
                <a:lnTo>
                  <a:pt x="900" y="0"/>
                </a:lnTo>
                <a:lnTo>
                  <a:pt x="950" y="0"/>
                </a:lnTo>
                <a:lnTo>
                  <a:pt x="1013" y="0"/>
                </a:lnTo>
                <a:lnTo>
                  <a:pt x="1050" y="0"/>
                </a:lnTo>
                <a:lnTo>
                  <a:pt x="1088" y="13"/>
                </a:lnTo>
                <a:lnTo>
                  <a:pt x="1125" y="13"/>
                </a:lnTo>
                <a:lnTo>
                  <a:pt x="1200" y="40"/>
                </a:lnTo>
              </a:path>
            </a:pathLst>
          </a:custGeom>
          <a:noFill/>
          <a:ln w="127000" cap="rnd" cmpd="sng">
            <a:solidFill>
              <a:srgbClr val="00FF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4" name="Freeform 8"/>
          <p:cNvSpPr>
            <a:spLocks/>
          </p:cNvSpPr>
          <p:nvPr/>
        </p:nvSpPr>
        <p:spPr bwMode="auto">
          <a:xfrm>
            <a:off x="917575" y="554196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5" name="Freeform 9"/>
          <p:cNvSpPr>
            <a:spLocks/>
          </p:cNvSpPr>
          <p:nvPr/>
        </p:nvSpPr>
        <p:spPr bwMode="auto">
          <a:xfrm>
            <a:off x="917575" y="559911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6" name="Freeform 10"/>
          <p:cNvSpPr>
            <a:spLocks/>
          </p:cNvSpPr>
          <p:nvPr/>
        </p:nvSpPr>
        <p:spPr bwMode="auto">
          <a:xfrm>
            <a:off x="917575" y="573246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7" name="Freeform 11"/>
          <p:cNvSpPr>
            <a:spLocks/>
          </p:cNvSpPr>
          <p:nvPr/>
        </p:nvSpPr>
        <p:spPr bwMode="auto">
          <a:xfrm>
            <a:off x="917575" y="5846763"/>
            <a:ext cx="3697288" cy="115887"/>
          </a:xfrm>
          <a:custGeom>
            <a:avLst/>
            <a:gdLst/>
            <a:ahLst/>
            <a:cxnLst>
              <a:cxn ang="0">
                <a:pos x="0" y="36"/>
              </a:cxn>
              <a:cxn ang="0">
                <a:pos x="36" y="36"/>
              </a:cxn>
              <a:cxn ang="0">
                <a:pos x="72" y="36"/>
              </a:cxn>
              <a:cxn ang="0">
                <a:pos x="108" y="36"/>
              </a:cxn>
              <a:cxn ang="0">
                <a:pos x="168" y="24"/>
              </a:cxn>
              <a:cxn ang="0">
                <a:pos x="204" y="24"/>
              </a:cxn>
              <a:cxn ang="0">
                <a:pos x="252" y="0"/>
              </a:cxn>
              <a:cxn ang="0">
                <a:pos x="300" y="0"/>
              </a:cxn>
              <a:cxn ang="0">
                <a:pos x="360" y="12"/>
              </a:cxn>
              <a:cxn ang="0">
                <a:pos x="408" y="24"/>
              </a:cxn>
              <a:cxn ang="0">
                <a:pos x="456" y="24"/>
              </a:cxn>
              <a:cxn ang="0">
                <a:pos x="492" y="36"/>
              </a:cxn>
              <a:cxn ang="0">
                <a:pos x="540" y="48"/>
              </a:cxn>
              <a:cxn ang="0">
                <a:pos x="576" y="60"/>
              </a:cxn>
              <a:cxn ang="0">
                <a:pos x="612" y="60"/>
              </a:cxn>
              <a:cxn ang="0">
                <a:pos x="648" y="60"/>
              </a:cxn>
              <a:cxn ang="0">
                <a:pos x="720" y="72"/>
              </a:cxn>
              <a:cxn ang="0">
                <a:pos x="756" y="72"/>
              </a:cxn>
              <a:cxn ang="0">
                <a:pos x="792" y="72"/>
              </a:cxn>
              <a:cxn ang="0">
                <a:pos x="828" y="72"/>
              </a:cxn>
              <a:cxn ang="0">
                <a:pos x="876" y="72"/>
              </a:cxn>
              <a:cxn ang="0">
                <a:pos x="924" y="72"/>
              </a:cxn>
              <a:cxn ang="0">
                <a:pos x="960" y="72"/>
              </a:cxn>
              <a:cxn ang="0">
                <a:pos x="996" y="72"/>
              </a:cxn>
              <a:cxn ang="0">
                <a:pos x="1032" y="72"/>
              </a:cxn>
              <a:cxn ang="0">
                <a:pos x="1068" y="72"/>
              </a:cxn>
              <a:cxn ang="0">
                <a:pos x="1116" y="72"/>
              </a:cxn>
              <a:cxn ang="0">
                <a:pos x="1152" y="72"/>
              </a:cxn>
              <a:cxn ang="0">
                <a:pos x="1188" y="72"/>
              </a:cxn>
              <a:cxn ang="0">
                <a:pos x="1224" y="72"/>
              </a:cxn>
              <a:cxn ang="0">
                <a:pos x="1260" y="60"/>
              </a:cxn>
              <a:cxn ang="0">
                <a:pos x="1296" y="48"/>
              </a:cxn>
              <a:cxn ang="0">
                <a:pos x="1344" y="48"/>
              </a:cxn>
              <a:cxn ang="0">
                <a:pos x="1380" y="36"/>
              </a:cxn>
              <a:cxn ang="0">
                <a:pos x="1416" y="36"/>
              </a:cxn>
              <a:cxn ang="0">
                <a:pos x="1476" y="24"/>
              </a:cxn>
              <a:cxn ang="0">
                <a:pos x="1512" y="24"/>
              </a:cxn>
              <a:cxn ang="0">
                <a:pos x="1548" y="24"/>
              </a:cxn>
              <a:cxn ang="0">
                <a:pos x="1608" y="24"/>
              </a:cxn>
              <a:cxn ang="0">
                <a:pos x="1656" y="12"/>
              </a:cxn>
              <a:cxn ang="0">
                <a:pos x="1692" y="0"/>
              </a:cxn>
              <a:cxn ang="0">
                <a:pos x="1740" y="0"/>
              </a:cxn>
              <a:cxn ang="0">
                <a:pos x="1776" y="0"/>
              </a:cxn>
              <a:cxn ang="0">
                <a:pos x="1812" y="0"/>
              </a:cxn>
              <a:cxn ang="0">
                <a:pos x="1860" y="0"/>
              </a:cxn>
              <a:cxn ang="0">
                <a:pos x="1896" y="0"/>
              </a:cxn>
              <a:cxn ang="0">
                <a:pos x="1932" y="0"/>
              </a:cxn>
              <a:cxn ang="0">
                <a:pos x="1980" y="0"/>
              </a:cxn>
              <a:cxn ang="0">
                <a:pos x="2016" y="0"/>
              </a:cxn>
              <a:cxn ang="0">
                <a:pos x="2064" y="0"/>
              </a:cxn>
              <a:cxn ang="0">
                <a:pos x="2100" y="0"/>
              </a:cxn>
              <a:cxn ang="0">
                <a:pos x="2136" y="0"/>
              </a:cxn>
              <a:cxn ang="0">
                <a:pos x="2172" y="0"/>
              </a:cxn>
              <a:cxn ang="0">
                <a:pos x="2208" y="12"/>
              </a:cxn>
              <a:cxn ang="0">
                <a:pos x="2244" y="12"/>
              </a:cxn>
              <a:cxn ang="0">
                <a:pos x="2280" y="12"/>
              </a:cxn>
              <a:cxn ang="0">
                <a:pos x="2328" y="24"/>
              </a:cxn>
            </a:cxnLst>
            <a:rect l="0" t="0" r="r" b="b"/>
            <a:pathLst>
              <a:path w="2329" h="73">
                <a:moveTo>
                  <a:pt x="0" y="36"/>
                </a:moveTo>
                <a:lnTo>
                  <a:pt x="36" y="36"/>
                </a:lnTo>
                <a:lnTo>
                  <a:pt x="72" y="36"/>
                </a:lnTo>
                <a:lnTo>
                  <a:pt x="108" y="36"/>
                </a:lnTo>
                <a:lnTo>
                  <a:pt x="168" y="24"/>
                </a:lnTo>
                <a:lnTo>
                  <a:pt x="204" y="24"/>
                </a:lnTo>
                <a:lnTo>
                  <a:pt x="252" y="0"/>
                </a:lnTo>
                <a:lnTo>
                  <a:pt x="300" y="0"/>
                </a:lnTo>
                <a:lnTo>
                  <a:pt x="360" y="12"/>
                </a:lnTo>
                <a:lnTo>
                  <a:pt x="408" y="24"/>
                </a:lnTo>
                <a:lnTo>
                  <a:pt x="456" y="24"/>
                </a:lnTo>
                <a:lnTo>
                  <a:pt x="492" y="36"/>
                </a:lnTo>
                <a:lnTo>
                  <a:pt x="540" y="48"/>
                </a:lnTo>
                <a:lnTo>
                  <a:pt x="576" y="60"/>
                </a:lnTo>
                <a:lnTo>
                  <a:pt x="612" y="60"/>
                </a:lnTo>
                <a:lnTo>
                  <a:pt x="648" y="60"/>
                </a:lnTo>
                <a:lnTo>
                  <a:pt x="720" y="72"/>
                </a:lnTo>
                <a:lnTo>
                  <a:pt x="756" y="72"/>
                </a:lnTo>
                <a:lnTo>
                  <a:pt x="792" y="72"/>
                </a:lnTo>
                <a:lnTo>
                  <a:pt x="828" y="72"/>
                </a:lnTo>
                <a:lnTo>
                  <a:pt x="876" y="72"/>
                </a:lnTo>
                <a:lnTo>
                  <a:pt x="924" y="72"/>
                </a:lnTo>
                <a:lnTo>
                  <a:pt x="960" y="72"/>
                </a:lnTo>
                <a:lnTo>
                  <a:pt x="996" y="72"/>
                </a:lnTo>
                <a:lnTo>
                  <a:pt x="1032" y="72"/>
                </a:lnTo>
                <a:lnTo>
                  <a:pt x="1068" y="72"/>
                </a:lnTo>
                <a:lnTo>
                  <a:pt x="1116" y="72"/>
                </a:lnTo>
                <a:lnTo>
                  <a:pt x="1152" y="72"/>
                </a:lnTo>
                <a:lnTo>
                  <a:pt x="1188" y="72"/>
                </a:lnTo>
                <a:lnTo>
                  <a:pt x="1224" y="72"/>
                </a:lnTo>
                <a:lnTo>
                  <a:pt x="1260" y="60"/>
                </a:lnTo>
                <a:lnTo>
                  <a:pt x="1296" y="48"/>
                </a:lnTo>
                <a:lnTo>
                  <a:pt x="1344" y="48"/>
                </a:lnTo>
                <a:lnTo>
                  <a:pt x="1380" y="36"/>
                </a:lnTo>
                <a:lnTo>
                  <a:pt x="1416" y="36"/>
                </a:lnTo>
                <a:lnTo>
                  <a:pt x="1476" y="24"/>
                </a:lnTo>
                <a:lnTo>
                  <a:pt x="1512" y="24"/>
                </a:lnTo>
                <a:lnTo>
                  <a:pt x="1548" y="24"/>
                </a:lnTo>
                <a:lnTo>
                  <a:pt x="1608" y="24"/>
                </a:lnTo>
                <a:lnTo>
                  <a:pt x="1656" y="12"/>
                </a:lnTo>
                <a:lnTo>
                  <a:pt x="1692" y="0"/>
                </a:lnTo>
                <a:lnTo>
                  <a:pt x="1740" y="0"/>
                </a:lnTo>
                <a:lnTo>
                  <a:pt x="1776" y="0"/>
                </a:lnTo>
                <a:lnTo>
                  <a:pt x="1812" y="0"/>
                </a:lnTo>
                <a:lnTo>
                  <a:pt x="1860" y="0"/>
                </a:lnTo>
                <a:lnTo>
                  <a:pt x="1896" y="0"/>
                </a:lnTo>
                <a:lnTo>
                  <a:pt x="1932" y="0"/>
                </a:lnTo>
                <a:lnTo>
                  <a:pt x="1980" y="0"/>
                </a:lnTo>
                <a:lnTo>
                  <a:pt x="2016" y="0"/>
                </a:lnTo>
                <a:lnTo>
                  <a:pt x="2064" y="0"/>
                </a:lnTo>
                <a:lnTo>
                  <a:pt x="2100" y="0"/>
                </a:lnTo>
                <a:lnTo>
                  <a:pt x="2136" y="0"/>
                </a:lnTo>
                <a:lnTo>
                  <a:pt x="2172" y="0"/>
                </a:lnTo>
                <a:lnTo>
                  <a:pt x="2208" y="12"/>
                </a:lnTo>
                <a:lnTo>
                  <a:pt x="2244" y="12"/>
                </a:lnTo>
                <a:lnTo>
                  <a:pt x="2280" y="12"/>
                </a:lnTo>
                <a:lnTo>
                  <a:pt x="2328" y="24"/>
                </a:lnTo>
              </a:path>
            </a:pathLst>
          </a:custGeom>
          <a:noFill/>
          <a:ln w="127000" cap="rnd" cmpd="sng">
            <a:solidFill>
              <a:srgbClr val="00DFCA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8" name="Freeform 12"/>
          <p:cNvSpPr>
            <a:spLocks/>
          </p:cNvSpPr>
          <p:nvPr/>
        </p:nvSpPr>
        <p:spPr bwMode="auto">
          <a:xfrm>
            <a:off x="3448050" y="427990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noFill/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69" name="Freeform 13"/>
          <p:cNvSpPr>
            <a:spLocks/>
          </p:cNvSpPr>
          <p:nvPr/>
        </p:nvSpPr>
        <p:spPr bwMode="auto">
          <a:xfrm>
            <a:off x="3448050" y="407035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solidFill>
            <a:srgbClr val="FAFD00"/>
          </a:solidFill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0" name="Freeform 14"/>
          <p:cNvSpPr>
            <a:spLocks/>
          </p:cNvSpPr>
          <p:nvPr/>
        </p:nvSpPr>
        <p:spPr bwMode="auto">
          <a:xfrm>
            <a:off x="3467100" y="418465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solidFill>
            <a:srgbClr val="FAFD00"/>
          </a:solidFill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1" name="Freeform 15"/>
          <p:cNvSpPr>
            <a:spLocks/>
          </p:cNvSpPr>
          <p:nvPr/>
        </p:nvSpPr>
        <p:spPr bwMode="auto">
          <a:xfrm>
            <a:off x="3448050" y="4394200"/>
            <a:ext cx="4344988" cy="84138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36" y="0"/>
              </a:cxn>
              <a:cxn ang="0">
                <a:pos x="96" y="0"/>
              </a:cxn>
              <a:cxn ang="0">
                <a:pos x="179" y="0"/>
              </a:cxn>
              <a:cxn ang="0">
                <a:pos x="275" y="0"/>
              </a:cxn>
              <a:cxn ang="0">
                <a:pos x="358" y="0"/>
              </a:cxn>
              <a:cxn ang="0">
                <a:pos x="406" y="0"/>
              </a:cxn>
              <a:cxn ang="0">
                <a:pos x="454" y="0"/>
              </a:cxn>
              <a:cxn ang="0">
                <a:pos x="514" y="0"/>
              </a:cxn>
              <a:cxn ang="0">
                <a:pos x="562" y="0"/>
              </a:cxn>
              <a:cxn ang="0">
                <a:pos x="633" y="0"/>
              </a:cxn>
              <a:cxn ang="0">
                <a:pos x="693" y="0"/>
              </a:cxn>
              <a:cxn ang="0">
                <a:pos x="729" y="0"/>
              </a:cxn>
              <a:cxn ang="0">
                <a:pos x="789" y="10"/>
              </a:cxn>
              <a:cxn ang="0">
                <a:pos x="824" y="21"/>
              </a:cxn>
              <a:cxn ang="0">
                <a:pos x="872" y="31"/>
              </a:cxn>
              <a:cxn ang="0">
                <a:pos x="932" y="31"/>
              </a:cxn>
              <a:cxn ang="0">
                <a:pos x="968" y="31"/>
              </a:cxn>
              <a:cxn ang="0">
                <a:pos x="1004" y="31"/>
              </a:cxn>
              <a:cxn ang="0">
                <a:pos x="1075" y="52"/>
              </a:cxn>
              <a:cxn ang="0">
                <a:pos x="1111" y="52"/>
              </a:cxn>
              <a:cxn ang="0">
                <a:pos x="1159" y="52"/>
              </a:cxn>
              <a:cxn ang="0">
                <a:pos x="1231" y="52"/>
              </a:cxn>
              <a:cxn ang="0">
                <a:pos x="1314" y="52"/>
              </a:cxn>
              <a:cxn ang="0">
                <a:pos x="1374" y="52"/>
              </a:cxn>
              <a:cxn ang="0">
                <a:pos x="1422" y="52"/>
              </a:cxn>
              <a:cxn ang="0">
                <a:pos x="1482" y="52"/>
              </a:cxn>
              <a:cxn ang="0">
                <a:pos x="1541" y="52"/>
              </a:cxn>
              <a:cxn ang="0">
                <a:pos x="1601" y="52"/>
              </a:cxn>
              <a:cxn ang="0">
                <a:pos x="1637" y="52"/>
              </a:cxn>
              <a:cxn ang="0">
                <a:pos x="1685" y="52"/>
              </a:cxn>
              <a:cxn ang="0">
                <a:pos x="1744" y="52"/>
              </a:cxn>
              <a:cxn ang="0">
                <a:pos x="1792" y="52"/>
              </a:cxn>
              <a:cxn ang="0">
                <a:pos x="1840" y="52"/>
              </a:cxn>
              <a:cxn ang="0">
                <a:pos x="1888" y="52"/>
              </a:cxn>
              <a:cxn ang="0">
                <a:pos x="1924" y="52"/>
              </a:cxn>
              <a:cxn ang="0">
                <a:pos x="1971" y="52"/>
              </a:cxn>
              <a:cxn ang="0">
                <a:pos x="2007" y="52"/>
              </a:cxn>
              <a:cxn ang="0">
                <a:pos x="2043" y="52"/>
              </a:cxn>
              <a:cxn ang="0">
                <a:pos x="2103" y="52"/>
              </a:cxn>
              <a:cxn ang="0">
                <a:pos x="2163" y="42"/>
              </a:cxn>
              <a:cxn ang="0">
                <a:pos x="2210" y="42"/>
              </a:cxn>
              <a:cxn ang="0">
                <a:pos x="2246" y="42"/>
              </a:cxn>
              <a:cxn ang="0">
                <a:pos x="2282" y="42"/>
              </a:cxn>
              <a:cxn ang="0">
                <a:pos x="2330" y="42"/>
              </a:cxn>
              <a:cxn ang="0">
                <a:pos x="2378" y="42"/>
              </a:cxn>
              <a:cxn ang="0">
                <a:pos x="2413" y="42"/>
              </a:cxn>
              <a:cxn ang="0">
                <a:pos x="2461" y="42"/>
              </a:cxn>
              <a:cxn ang="0">
                <a:pos x="2509" y="42"/>
              </a:cxn>
              <a:cxn ang="0">
                <a:pos x="2545" y="42"/>
              </a:cxn>
              <a:cxn ang="0">
                <a:pos x="2581" y="42"/>
              </a:cxn>
              <a:cxn ang="0">
                <a:pos x="2617" y="42"/>
              </a:cxn>
              <a:cxn ang="0">
                <a:pos x="2652" y="42"/>
              </a:cxn>
              <a:cxn ang="0">
                <a:pos x="2688" y="42"/>
              </a:cxn>
              <a:cxn ang="0">
                <a:pos x="2736" y="31"/>
              </a:cxn>
            </a:cxnLst>
            <a:rect l="0" t="0" r="r" b="b"/>
            <a:pathLst>
              <a:path w="2737" h="53">
                <a:moveTo>
                  <a:pt x="0" y="0"/>
                </a:moveTo>
                <a:lnTo>
                  <a:pt x="36" y="0"/>
                </a:lnTo>
                <a:lnTo>
                  <a:pt x="96" y="0"/>
                </a:lnTo>
                <a:lnTo>
                  <a:pt x="179" y="0"/>
                </a:lnTo>
                <a:lnTo>
                  <a:pt x="275" y="0"/>
                </a:lnTo>
                <a:lnTo>
                  <a:pt x="358" y="0"/>
                </a:lnTo>
                <a:lnTo>
                  <a:pt x="406" y="0"/>
                </a:lnTo>
                <a:lnTo>
                  <a:pt x="454" y="0"/>
                </a:lnTo>
                <a:lnTo>
                  <a:pt x="514" y="0"/>
                </a:lnTo>
                <a:lnTo>
                  <a:pt x="562" y="0"/>
                </a:lnTo>
                <a:lnTo>
                  <a:pt x="633" y="0"/>
                </a:lnTo>
                <a:lnTo>
                  <a:pt x="693" y="0"/>
                </a:lnTo>
                <a:lnTo>
                  <a:pt x="729" y="0"/>
                </a:lnTo>
                <a:lnTo>
                  <a:pt x="789" y="10"/>
                </a:lnTo>
                <a:lnTo>
                  <a:pt x="824" y="21"/>
                </a:lnTo>
                <a:lnTo>
                  <a:pt x="872" y="31"/>
                </a:lnTo>
                <a:lnTo>
                  <a:pt x="932" y="31"/>
                </a:lnTo>
                <a:lnTo>
                  <a:pt x="968" y="31"/>
                </a:lnTo>
                <a:lnTo>
                  <a:pt x="1004" y="31"/>
                </a:lnTo>
                <a:lnTo>
                  <a:pt x="1075" y="52"/>
                </a:lnTo>
                <a:lnTo>
                  <a:pt x="1111" y="52"/>
                </a:lnTo>
                <a:lnTo>
                  <a:pt x="1159" y="52"/>
                </a:lnTo>
                <a:lnTo>
                  <a:pt x="1231" y="52"/>
                </a:lnTo>
                <a:lnTo>
                  <a:pt x="1314" y="52"/>
                </a:lnTo>
                <a:lnTo>
                  <a:pt x="1374" y="52"/>
                </a:lnTo>
                <a:lnTo>
                  <a:pt x="1422" y="52"/>
                </a:lnTo>
                <a:lnTo>
                  <a:pt x="1482" y="52"/>
                </a:lnTo>
                <a:lnTo>
                  <a:pt x="1541" y="52"/>
                </a:lnTo>
                <a:lnTo>
                  <a:pt x="1601" y="52"/>
                </a:lnTo>
                <a:lnTo>
                  <a:pt x="1637" y="52"/>
                </a:lnTo>
                <a:lnTo>
                  <a:pt x="1685" y="52"/>
                </a:lnTo>
                <a:lnTo>
                  <a:pt x="1744" y="52"/>
                </a:lnTo>
                <a:lnTo>
                  <a:pt x="1792" y="52"/>
                </a:lnTo>
                <a:lnTo>
                  <a:pt x="1840" y="52"/>
                </a:lnTo>
                <a:lnTo>
                  <a:pt x="1888" y="52"/>
                </a:lnTo>
                <a:lnTo>
                  <a:pt x="1924" y="52"/>
                </a:lnTo>
                <a:lnTo>
                  <a:pt x="1971" y="52"/>
                </a:lnTo>
                <a:lnTo>
                  <a:pt x="2007" y="52"/>
                </a:lnTo>
                <a:lnTo>
                  <a:pt x="2043" y="52"/>
                </a:lnTo>
                <a:lnTo>
                  <a:pt x="2103" y="52"/>
                </a:lnTo>
                <a:lnTo>
                  <a:pt x="2163" y="42"/>
                </a:lnTo>
                <a:lnTo>
                  <a:pt x="2210" y="42"/>
                </a:lnTo>
                <a:lnTo>
                  <a:pt x="2246" y="42"/>
                </a:lnTo>
                <a:lnTo>
                  <a:pt x="2282" y="42"/>
                </a:lnTo>
                <a:lnTo>
                  <a:pt x="2330" y="42"/>
                </a:lnTo>
                <a:lnTo>
                  <a:pt x="2378" y="42"/>
                </a:lnTo>
                <a:lnTo>
                  <a:pt x="2413" y="42"/>
                </a:lnTo>
                <a:lnTo>
                  <a:pt x="2461" y="42"/>
                </a:lnTo>
                <a:lnTo>
                  <a:pt x="2509" y="42"/>
                </a:lnTo>
                <a:lnTo>
                  <a:pt x="2545" y="42"/>
                </a:lnTo>
                <a:lnTo>
                  <a:pt x="2581" y="42"/>
                </a:lnTo>
                <a:lnTo>
                  <a:pt x="2617" y="42"/>
                </a:lnTo>
                <a:lnTo>
                  <a:pt x="2652" y="42"/>
                </a:lnTo>
                <a:lnTo>
                  <a:pt x="2688" y="42"/>
                </a:lnTo>
                <a:lnTo>
                  <a:pt x="2736" y="31"/>
                </a:lnTo>
              </a:path>
            </a:pathLst>
          </a:custGeom>
          <a:solidFill>
            <a:srgbClr val="FAFD00"/>
          </a:solidFill>
          <a:ln w="127000" cap="rnd" cmpd="sng">
            <a:solidFill>
              <a:srgbClr val="FAFD00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2" name="Freeform 16"/>
          <p:cNvSpPr>
            <a:spLocks/>
          </p:cNvSpPr>
          <p:nvPr/>
        </p:nvSpPr>
        <p:spPr bwMode="auto">
          <a:xfrm>
            <a:off x="1143000" y="169545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3" name="Freeform 17"/>
          <p:cNvSpPr>
            <a:spLocks/>
          </p:cNvSpPr>
          <p:nvPr/>
        </p:nvSpPr>
        <p:spPr bwMode="auto">
          <a:xfrm>
            <a:off x="1123950" y="180975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4" name="Freeform 18"/>
          <p:cNvSpPr>
            <a:spLocks/>
          </p:cNvSpPr>
          <p:nvPr/>
        </p:nvSpPr>
        <p:spPr bwMode="auto">
          <a:xfrm>
            <a:off x="1123950" y="192405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5" name="Freeform 19"/>
          <p:cNvSpPr>
            <a:spLocks/>
          </p:cNvSpPr>
          <p:nvPr/>
        </p:nvSpPr>
        <p:spPr bwMode="auto">
          <a:xfrm>
            <a:off x="1123950" y="2057400"/>
            <a:ext cx="4021138" cy="173038"/>
          </a:xfrm>
          <a:custGeom>
            <a:avLst/>
            <a:gdLst/>
            <a:ahLst/>
            <a:cxnLst>
              <a:cxn ang="0">
                <a:pos x="0" y="60"/>
              </a:cxn>
              <a:cxn ang="0">
                <a:pos x="36" y="60"/>
              </a:cxn>
              <a:cxn ang="0">
                <a:pos x="120" y="60"/>
              </a:cxn>
              <a:cxn ang="0">
                <a:pos x="240" y="60"/>
              </a:cxn>
              <a:cxn ang="0">
                <a:pos x="420" y="60"/>
              </a:cxn>
              <a:cxn ang="0">
                <a:pos x="600" y="60"/>
              </a:cxn>
              <a:cxn ang="0">
                <a:pos x="756" y="60"/>
              </a:cxn>
              <a:cxn ang="0">
                <a:pos x="828" y="60"/>
              </a:cxn>
              <a:cxn ang="0">
                <a:pos x="864" y="60"/>
              </a:cxn>
              <a:cxn ang="0">
                <a:pos x="936" y="60"/>
              </a:cxn>
              <a:cxn ang="0">
                <a:pos x="1032" y="60"/>
              </a:cxn>
              <a:cxn ang="0">
                <a:pos x="1128" y="60"/>
              </a:cxn>
              <a:cxn ang="0">
                <a:pos x="1248" y="60"/>
              </a:cxn>
              <a:cxn ang="0">
                <a:pos x="1392" y="60"/>
              </a:cxn>
              <a:cxn ang="0">
                <a:pos x="1512" y="60"/>
              </a:cxn>
              <a:cxn ang="0">
                <a:pos x="1572" y="60"/>
              </a:cxn>
              <a:cxn ang="0">
                <a:pos x="1632" y="60"/>
              </a:cxn>
              <a:cxn ang="0">
                <a:pos x="1728" y="60"/>
              </a:cxn>
              <a:cxn ang="0">
                <a:pos x="1800" y="72"/>
              </a:cxn>
              <a:cxn ang="0">
                <a:pos x="1848" y="72"/>
              </a:cxn>
              <a:cxn ang="0">
                <a:pos x="1932" y="96"/>
              </a:cxn>
              <a:cxn ang="0">
                <a:pos x="1968" y="108"/>
              </a:cxn>
              <a:cxn ang="0">
                <a:pos x="2004" y="108"/>
              </a:cxn>
              <a:cxn ang="0">
                <a:pos x="2052" y="108"/>
              </a:cxn>
              <a:cxn ang="0">
                <a:pos x="2088" y="108"/>
              </a:cxn>
              <a:cxn ang="0">
                <a:pos x="2124" y="108"/>
              </a:cxn>
              <a:cxn ang="0">
                <a:pos x="2160" y="108"/>
              </a:cxn>
              <a:cxn ang="0">
                <a:pos x="2196" y="96"/>
              </a:cxn>
              <a:cxn ang="0">
                <a:pos x="2244" y="84"/>
              </a:cxn>
              <a:cxn ang="0">
                <a:pos x="2280" y="60"/>
              </a:cxn>
              <a:cxn ang="0">
                <a:pos x="2328" y="48"/>
              </a:cxn>
              <a:cxn ang="0">
                <a:pos x="2364" y="36"/>
              </a:cxn>
              <a:cxn ang="0">
                <a:pos x="2400" y="24"/>
              </a:cxn>
              <a:cxn ang="0">
                <a:pos x="2436" y="24"/>
              </a:cxn>
              <a:cxn ang="0">
                <a:pos x="2532" y="0"/>
              </a:cxn>
            </a:cxnLst>
            <a:rect l="0" t="0" r="r" b="b"/>
            <a:pathLst>
              <a:path w="2533" h="109">
                <a:moveTo>
                  <a:pt x="0" y="60"/>
                </a:moveTo>
                <a:lnTo>
                  <a:pt x="36" y="60"/>
                </a:lnTo>
                <a:lnTo>
                  <a:pt x="120" y="60"/>
                </a:lnTo>
                <a:lnTo>
                  <a:pt x="240" y="60"/>
                </a:lnTo>
                <a:lnTo>
                  <a:pt x="420" y="60"/>
                </a:lnTo>
                <a:lnTo>
                  <a:pt x="600" y="60"/>
                </a:lnTo>
                <a:lnTo>
                  <a:pt x="756" y="60"/>
                </a:lnTo>
                <a:lnTo>
                  <a:pt x="828" y="60"/>
                </a:lnTo>
                <a:lnTo>
                  <a:pt x="864" y="60"/>
                </a:lnTo>
                <a:lnTo>
                  <a:pt x="936" y="60"/>
                </a:lnTo>
                <a:lnTo>
                  <a:pt x="1032" y="60"/>
                </a:lnTo>
                <a:lnTo>
                  <a:pt x="1128" y="60"/>
                </a:lnTo>
                <a:lnTo>
                  <a:pt x="1248" y="60"/>
                </a:lnTo>
                <a:lnTo>
                  <a:pt x="1392" y="60"/>
                </a:lnTo>
                <a:lnTo>
                  <a:pt x="1512" y="60"/>
                </a:lnTo>
                <a:lnTo>
                  <a:pt x="1572" y="60"/>
                </a:lnTo>
                <a:lnTo>
                  <a:pt x="1632" y="60"/>
                </a:lnTo>
                <a:lnTo>
                  <a:pt x="1728" y="60"/>
                </a:lnTo>
                <a:lnTo>
                  <a:pt x="1800" y="72"/>
                </a:lnTo>
                <a:lnTo>
                  <a:pt x="1848" y="72"/>
                </a:lnTo>
                <a:lnTo>
                  <a:pt x="1932" y="96"/>
                </a:lnTo>
                <a:lnTo>
                  <a:pt x="1968" y="108"/>
                </a:lnTo>
                <a:lnTo>
                  <a:pt x="2004" y="108"/>
                </a:lnTo>
                <a:lnTo>
                  <a:pt x="2052" y="108"/>
                </a:lnTo>
                <a:lnTo>
                  <a:pt x="2088" y="108"/>
                </a:lnTo>
                <a:lnTo>
                  <a:pt x="2124" y="108"/>
                </a:lnTo>
                <a:lnTo>
                  <a:pt x="2160" y="108"/>
                </a:lnTo>
                <a:lnTo>
                  <a:pt x="2196" y="96"/>
                </a:lnTo>
                <a:lnTo>
                  <a:pt x="2244" y="84"/>
                </a:lnTo>
                <a:lnTo>
                  <a:pt x="2280" y="60"/>
                </a:lnTo>
                <a:lnTo>
                  <a:pt x="2328" y="48"/>
                </a:lnTo>
                <a:lnTo>
                  <a:pt x="2364" y="36"/>
                </a:lnTo>
                <a:lnTo>
                  <a:pt x="2400" y="24"/>
                </a:lnTo>
                <a:lnTo>
                  <a:pt x="2436" y="24"/>
                </a:lnTo>
                <a:lnTo>
                  <a:pt x="2532" y="0"/>
                </a:lnTo>
              </a:path>
            </a:pathLst>
          </a:custGeom>
          <a:noFill/>
          <a:ln w="1270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/>
          <a:lstStyle/>
          <a:p>
            <a:endParaRPr lang="en-US" b="0" dirty="0"/>
          </a:p>
        </p:txBody>
      </p:sp>
      <p:sp>
        <p:nvSpPr>
          <p:cNvPr id="608276" name="Rectangle 20"/>
          <p:cNvSpPr>
            <a:spLocks noChangeArrowheads="1"/>
          </p:cNvSpPr>
          <p:nvPr/>
        </p:nvSpPr>
        <p:spPr bwMode="auto">
          <a:xfrm>
            <a:off x="6353716" y="2057400"/>
            <a:ext cx="1470531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Review</a:t>
            </a:r>
          </a:p>
        </p:txBody>
      </p:sp>
      <p:sp>
        <p:nvSpPr>
          <p:cNvPr id="608277" name="Rectangle 21"/>
          <p:cNvSpPr>
            <a:spLocks noChangeArrowheads="1"/>
          </p:cNvSpPr>
          <p:nvPr/>
        </p:nvSpPr>
        <p:spPr bwMode="auto">
          <a:xfrm>
            <a:off x="1170678" y="4365625"/>
            <a:ext cx="2279855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Share Work</a:t>
            </a:r>
          </a:p>
        </p:txBody>
      </p:sp>
      <p:sp>
        <p:nvSpPr>
          <p:cNvPr id="608278" name="Rectangle 22"/>
          <p:cNvSpPr>
            <a:spLocks noChangeArrowheads="1"/>
          </p:cNvSpPr>
          <p:nvPr/>
        </p:nvSpPr>
        <p:spPr bwMode="auto">
          <a:xfrm>
            <a:off x="4275289" y="3124200"/>
            <a:ext cx="3497111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600" b="0" i="1" dirty="0">
                <a:solidFill>
                  <a:schemeClr val="folHlink"/>
                </a:solidFill>
              </a:rPr>
              <a:t>Share the Vision</a:t>
            </a:r>
          </a:p>
        </p:txBody>
      </p:sp>
      <p:sp>
        <p:nvSpPr>
          <p:cNvPr id="608279" name="Rectangle 23"/>
          <p:cNvSpPr>
            <a:spLocks noChangeArrowheads="1"/>
          </p:cNvSpPr>
          <p:nvPr/>
        </p:nvSpPr>
        <p:spPr bwMode="auto">
          <a:xfrm>
            <a:off x="5247253" y="5334000"/>
            <a:ext cx="2292807" cy="770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4400" b="0" u="sng" dirty="0">
                <a:solidFill>
                  <a:schemeClr val="folHlink"/>
                </a:solidFill>
              </a:rPr>
              <a:t>Socialize</a:t>
            </a:r>
          </a:p>
        </p:txBody>
      </p:sp>
      <p:sp>
        <p:nvSpPr>
          <p:cNvPr id="608280" name="Rectangle 24"/>
          <p:cNvSpPr>
            <a:spLocks noChangeArrowheads="1"/>
          </p:cNvSpPr>
          <p:nvPr/>
        </p:nvSpPr>
        <p:spPr bwMode="auto">
          <a:xfrm>
            <a:off x="1018757" y="5435600"/>
            <a:ext cx="3126625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Build Consensus</a:t>
            </a:r>
          </a:p>
        </p:txBody>
      </p:sp>
      <p:sp>
        <p:nvSpPr>
          <p:cNvPr id="608281" name="Rectangle 25"/>
          <p:cNvSpPr>
            <a:spLocks noChangeArrowheads="1"/>
          </p:cNvSpPr>
          <p:nvPr/>
        </p:nvSpPr>
        <p:spPr bwMode="auto">
          <a:xfrm>
            <a:off x="4343400" y="4672382"/>
            <a:ext cx="2940356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Solve Problems</a:t>
            </a:r>
          </a:p>
        </p:txBody>
      </p:sp>
      <p:sp>
        <p:nvSpPr>
          <p:cNvPr id="608282" name="Rectangle 26"/>
          <p:cNvSpPr>
            <a:spLocks noChangeArrowheads="1"/>
          </p:cNvSpPr>
          <p:nvPr/>
        </p:nvSpPr>
        <p:spPr bwMode="auto">
          <a:xfrm>
            <a:off x="1587831" y="1655763"/>
            <a:ext cx="3299749" cy="646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600" b="0" dirty="0">
                <a:solidFill>
                  <a:schemeClr val="folHlink"/>
                </a:solidFill>
              </a:rPr>
              <a:t>Make Decisions</a:t>
            </a:r>
          </a:p>
        </p:txBody>
      </p:sp>
      <p:sp>
        <p:nvSpPr>
          <p:cNvPr id="608283" name="Rectangle 27"/>
          <p:cNvSpPr>
            <a:spLocks noChangeArrowheads="1"/>
          </p:cNvSpPr>
          <p:nvPr/>
        </p:nvSpPr>
        <p:spPr bwMode="auto">
          <a:xfrm>
            <a:off x="1107994" y="2773363"/>
            <a:ext cx="1638461" cy="585418"/>
          </a:xfrm>
          <a:prstGeom prst="rect">
            <a:avLst/>
          </a:prstGeom>
          <a:solidFill>
            <a:srgbClr val="99FFCC"/>
          </a:solidFill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Synergy</a:t>
            </a:r>
          </a:p>
        </p:txBody>
      </p:sp>
      <p:sp>
        <p:nvSpPr>
          <p:cNvPr id="608284" name="Rectangle 28"/>
          <p:cNvSpPr>
            <a:spLocks noChangeArrowheads="1"/>
          </p:cNvSpPr>
          <p:nvPr/>
        </p:nvSpPr>
        <p:spPr bwMode="auto">
          <a:xfrm>
            <a:off x="3996410" y="3989388"/>
            <a:ext cx="3472104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i="1" dirty="0">
                <a:solidFill>
                  <a:schemeClr val="folHlink"/>
                </a:solidFill>
              </a:rPr>
              <a:t>Share Information</a:t>
            </a:r>
          </a:p>
        </p:txBody>
      </p:sp>
      <p:sp>
        <p:nvSpPr>
          <p:cNvPr id="608285" name="Rectangle 29"/>
          <p:cNvSpPr>
            <a:spLocks noChangeArrowheads="1"/>
          </p:cNvSpPr>
          <p:nvPr/>
        </p:nvSpPr>
        <p:spPr bwMode="auto">
          <a:xfrm>
            <a:off x="3503978" y="2438400"/>
            <a:ext cx="2104294" cy="5854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lIns="92075" tIns="46038" rIns="92075" bIns="46038">
            <a:spAutoFit/>
          </a:bodyPr>
          <a:lstStyle/>
          <a:p>
            <a:pPr eaLnBrk="0" hangingPunct="0"/>
            <a:r>
              <a:rPr lang="en-US" sz="3200" b="0" dirty="0">
                <a:solidFill>
                  <a:schemeClr val="folHlink"/>
                </a:solidFill>
              </a:rPr>
              <a:t>Build Trust</a:t>
            </a:r>
          </a:p>
        </p:txBody>
      </p:sp>
    </p:spTree>
    <p:extLst>
      <p:ext uri="{BB962C8B-B14F-4D97-AF65-F5344CB8AC3E}">
        <p14:creationId xmlns:p14="http://schemas.microsoft.com/office/powerpoint/2010/main" val="35748410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 </a:t>
            </a:r>
            <a:r>
              <a:rPr lang="en-US" dirty="0"/>
              <a:t>Decision-Making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/>
          <a:lstStyle/>
          <a:p>
            <a:r>
              <a:rPr lang="en-US" dirty="0" smtClean="0"/>
              <a:t>Why? Because no </a:t>
            </a:r>
            <a:r>
              <a:rPr lang="en-US" dirty="0"/>
              <a:t>one has all the </a:t>
            </a:r>
            <a:endParaRPr lang="en-US" dirty="0" smtClean="0"/>
          </a:p>
          <a:p>
            <a:pPr marL="688975" lvl="2" indent="-350838">
              <a:lnSpc>
                <a:spcPct val="90000"/>
              </a:lnSpc>
            </a:pPr>
            <a:r>
              <a:rPr lang="en-US" sz="2800" dirty="0" smtClean="0">
                <a:solidFill>
                  <a:srgbClr val="F85E08"/>
                </a:solidFill>
              </a:rPr>
              <a:t>Experience</a:t>
            </a:r>
          </a:p>
          <a:p>
            <a:pPr marL="688975" lvl="2" indent="-350838">
              <a:lnSpc>
                <a:spcPct val="90000"/>
              </a:lnSpc>
            </a:pPr>
            <a:r>
              <a:rPr lang="en-US" sz="2800" dirty="0" smtClean="0">
                <a:solidFill>
                  <a:srgbClr val="F85E08"/>
                </a:solidFill>
              </a:rPr>
              <a:t>Knowledge</a:t>
            </a:r>
          </a:p>
          <a:p>
            <a:pPr marL="688975" lvl="2" indent="-350838">
              <a:lnSpc>
                <a:spcPct val="90000"/>
              </a:lnSpc>
            </a:pPr>
            <a:r>
              <a:rPr lang="en-US" sz="2800" dirty="0" smtClean="0">
                <a:solidFill>
                  <a:srgbClr val="F85E08"/>
                </a:solidFill>
              </a:rPr>
              <a:t>Resources</a:t>
            </a:r>
            <a:endParaRPr lang="en-US" sz="2800" dirty="0">
              <a:solidFill>
                <a:srgbClr val="F85E08"/>
              </a:solidFill>
            </a:endParaRPr>
          </a:p>
          <a:p>
            <a:pPr marL="688975" lvl="2" indent="-350838">
              <a:lnSpc>
                <a:spcPct val="90000"/>
              </a:lnSpc>
            </a:pPr>
            <a:r>
              <a:rPr lang="en-US" sz="2800" dirty="0" smtClean="0">
                <a:solidFill>
                  <a:srgbClr val="F85E08"/>
                </a:solidFill>
              </a:rPr>
              <a:t>Insight</a:t>
            </a:r>
            <a:r>
              <a:rPr lang="en-US" sz="2800" dirty="0">
                <a:solidFill>
                  <a:srgbClr val="F85E08"/>
                </a:solidFill>
              </a:rPr>
              <a:t>, and </a:t>
            </a:r>
          </a:p>
          <a:p>
            <a:pPr marL="688975" lvl="2" indent="-350838">
              <a:lnSpc>
                <a:spcPct val="90000"/>
              </a:lnSpc>
            </a:pPr>
            <a:r>
              <a:rPr lang="en-US" sz="2800" dirty="0" smtClean="0">
                <a:solidFill>
                  <a:srgbClr val="F85E08"/>
                </a:solidFill>
              </a:rPr>
              <a:t>Inspiration</a:t>
            </a:r>
            <a:endParaRPr lang="en-US" sz="2800" dirty="0">
              <a:solidFill>
                <a:srgbClr val="F85E08"/>
              </a:solidFill>
            </a:endParaRPr>
          </a:p>
          <a:p>
            <a:pPr marL="688975" lvl="1" indent="-350838">
              <a:lnSpc>
                <a:spcPct val="90000"/>
              </a:lnSpc>
              <a:buNone/>
            </a:pPr>
            <a:r>
              <a:rPr lang="en-US" sz="3200" dirty="0" smtClean="0"/>
              <a:t>… to </a:t>
            </a:r>
            <a:r>
              <a:rPr lang="en-US" sz="3200" dirty="0"/>
              <a:t>do the job alone.</a:t>
            </a:r>
            <a:endParaRPr lang="en-US" dirty="0"/>
          </a:p>
          <a:p>
            <a:r>
              <a:rPr lang="en-US" dirty="0" smtClean="0"/>
              <a:t> Difficult decisions require group of people</a:t>
            </a:r>
          </a:p>
          <a:p>
            <a:r>
              <a:rPr lang="en-US" dirty="0" smtClean="0"/>
              <a:t>Virtual teams?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4034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Groupwork</a:t>
            </a: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525550"/>
            <a:ext cx="7200900" cy="487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52922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Groupwork – </a:t>
            </a:r>
            <a:br>
              <a:rPr lang="en-US" dirty="0" smtClean="0"/>
            </a:br>
            <a:r>
              <a:rPr lang="en-US" dirty="0" smtClean="0"/>
              <a:t>Process Gains and Losses</a:t>
            </a: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975" y="1447800"/>
            <a:ext cx="8201025" cy="498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7174996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447800"/>
            <a:ext cx="8382000" cy="4953000"/>
          </a:xfrm>
        </p:spPr>
        <p:txBody>
          <a:bodyPr/>
          <a:lstStyle/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Goal: to support groupwork</a:t>
            </a:r>
          </a:p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Increase benefits / decrease </a:t>
            </a:r>
            <a:r>
              <a:rPr lang="en-US" dirty="0" smtClean="0"/>
              <a:t>losses</a:t>
            </a:r>
            <a:endParaRPr lang="en-US" dirty="0"/>
          </a:p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Based on traditional methods  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Char char="§"/>
            </a:pPr>
            <a:r>
              <a:rPr lang="en-US" dirty="0"/>
              <a:t>Nominal Group Technique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400" dirty="0"/>
              <a:t>“Individuals work alone to generate ideas which are pooled under guidance of a trained facilitator”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Char char="§"/>
            </a:pPr>
            <a:r>
              <a:rPr lang="en-US" dirty="0"/>
              <a:t>Delphi Method</a:t>
            </a:r>
          </a:p>
          <a:p>
            <a:pPr lvl="1">
              <a:lnSpc>
                <a:spcPct val="90000"/>
              </a:lnSpc>
              <a:buClr>
                <a:schemeClr val="folHlink"/>
              </a:buClr>
              <a:buSzTx/>
              <a:buFont typeface="Wingdings" pitchFamily="2" charset="2"/>
              <a:buNone/>
            </a:pPr>
            <a:r>
              <a:rPr lang="en-US" dirty="0"/>
              <a:t>	</a:t>
            </a:r>
            <a:r>
              <a:rPr lang="en-US" sz="2400" dirty="0"/>
              <a:t>“A structured process for collecting and distilling knowledge from a group of experts by means of questionnaires” </a:t>
            </a:r>
          </a:p>
          <a:p>
            <a:pPr>
              <a:lnSpc>
                <a:spcPct val="90000"/>
              </a:lnSpc>
              <a:buSzTx/>
              <a:buFont typeface="Wingdings" pitchFamily="2" charset="2"/>
              <a:buChar char="§"/>
            </a:pPr>
            <a:r>
              <a:rPr lang="en-US" dirty="0"/>
              <a:t>Electronic Meeting System (EMS)</a:t>
            </a:r>
          </a:p>
        </p:txBody>
      </p:sp>
      <p:sp>
        <p:nvSpPr>
          <p:cNvPr id="57037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Supporting Groupwork – </a:t>
            </a:r>
            <a:br>
              <a:rPr lang="en-US" dirty="0" smtClean="0"/>
            </a:br>
            <a:r>
              <a:rPr lang="en-US" dirty="0" smtClean="0"/>
              <a:t>Group </a:t>
            </a:r>
            <a:r>
              <a:rPr lang="en-US" dirty="0"/>
              <a:t>Support Systems</a:t>
            </a:r>
          </a:p>
        </p:txBody>
      </p:sp>
    </p:spTree>
    <p:extLst>
      <p:ext uri="{BB962C8B-B14F-4D97-AF65-F5344CB8AC3E}">
        <p14:creationId xmlns:p14="http://schemas.microsoft.com/office/powerpoint/2010/main" val="34311345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SzTx/>
              <a:buFont typeface="Wingdings" pitchFamily="2" charset="2"/>
              <a:buChar char="§"/>
            </a:pPr>
            <a:r>
              <a:rPr lang="en-US" dirty="0"/>
              <a:t>Lotus Notes / Domino Server</a:t>
            </a:r>
          </a:p>
          <a:p>
            <a:pPr lvl="1">
              <a:buClr>
                <a:schemeClr val="folHlink"/>
              </a:buClr>
              <a:buSzTx/>
              <a:buFont typeface="Wingdings" pitchFamily="2" charset="2"/>
              <a:buNone/>
            </a:pPr>
            <a:r>
              <a:rPr lang="en-US" dirty="0"/>
              <a:t>Includes Learning Space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Netscape Collabra Server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Microsoft NetMeeting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Novell Groupwise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GroupSystems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TCBWorks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WebEx</a:t>
            </a:r>
          </a:p>
        </p:txBody>
      </p:sp>
      <p:sp>
        <p:nvSpPr>
          <p:cNvPr id="56934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Groupware</a:t>
            </a:r>
          </a:p>
        </p:txBody>
      </p:sp>
    </p:spTree>
    <p:extLst>
      <p:ext uri="{BB962C8B-B14F-4D97-AF65-F5344CB8AC3E}">
        <p14:creationId xmlns:p14="http://schemas.microsoft.com/office/powerpoint/2010/main" val="31296355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341" name="Rectangle 21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pPr>
              <a:buClr>
                <a:schemeClr val="tx1"/>
              </a:buClr>
              <a:buFont typeface="Wingdings" pitchFamily="2" charset="2"/>
              <a:buNone/>
            </a:pPr>
            <a:r>
              <a:rPr lang="en-US" dirty="0"/>
              <a:t>A Time/Place </a:t>
            </a:r>
            <a:r>
              <a:rPr lang="en-US" dirty="0" smtClean="0"/>
              <a:t>Communication Framework for Groupwork</a:t>
            </a:r>
            <a:endParaRPr lang="en-US" dirty="0"/>
          </a:p>
        </p:txBody>
      </p:sp>
      <p:pic>
        <p:nvPicPr>
          <p:cNvPr id="1689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1600200"/>
            <a:ext cx="8098971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032244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Tools </a:t>
            </a:r>
            <a:r>
              <a:rPr lang="en-US" dirty="0"/>
              <a:t>for Indirect Support of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Groupware products provide a way for groups to share resources and </a:t>
            </a:r>
            <a:r>
              <a:rPr lang="en-US" dirty="0" smtClean="0"/>
              <a:t>opinions</a:t>
            </a:r>
          </a:p>
          <a:p>
            <a:r>
              <a:rPr lang="en-US" dirty="0" smtClean="0"/>
              <a:t>Synchronous or Asynchronous</a:t>
            </a:r>
          </a:p>
          <a:p>
            <a:r>
              <a:rPr lang="en-US" dirty="0" smtClean="0"/>
              <a:t>Examples</a:t>
            </a:r>
          </a:p>
          <a:p>
            <a:pPr lvl="1"/>
            <a:r>
              <a:rPr lang="en-US" dirty="0" smtClean="0"/>
              <a:t>dropbox.com</a:t>
            </a:r>
          </a:p>
          <a:p>
            <a:pPr lvl="1"/>
            <a:r>
              <a:rPr lang="en-US" dirty="0" smtClean="0"/>
              <a:t>drive.google.com</a:t>
            </a:r>
          </a:p>
          <a:p>
            <a:pPr lvl="1"/>
            <a:r>
              <a:rPr lang="en-US" dirty="0" smtClean="0"/>
              <a:t>office.microsoft.com </a:t>
            </a:r>
          </a:p>
          <a:p>
            <a:pPr lvl="1"/>
            <a:r>
              <a:rPr lang="en-US" dirty="0" smtClean="0"/>
              <a:t>…</a:t>
            </a:r>
          </a:p>
          <a:p>
            <a:r>
              <a:rPr lang="en-US" dirty="0" smtClean="0"/>
              <a:t>See Table 12.5 for a list of examples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7238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Groupware…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Virtual Meeting Systems</a:t>
            </a:r>
          </a:p>
          <a:p>
            <a:pPr lvl="1"/>
            <a:r>
              <a:rPr lang="en-US" dirty="0" smtClean="0"/>
              <a:t>webex.com</a:t>
            </a:r>
            <a:r>
              <a:rPr lang="en-US" dirty="0"/>
              <a:t>, gotomeeting.com, </a:t>
            </a:r>
            <a:r>
              <a:rPr lang="en-US" dirty="0" smtClean="0"/>
              <a:t>Skype.com, …</a:t>
            </a:r>
          </a:p>
          <a:p>
            <a:r>
              <a:rPr lang="en-US" dirty="0"/>
              <a:t>GroupSystems </a:t>
            </a:r>
            <a:r>
              <a:rPr lang="en-US" dirty="0" smtClean="0"/>
              <a:t>(Groupsystems.com)</a:t>
            </a:r>
          </a:p>
          <a:p>
            <a:r>
              <a:rPr lang="en-US" dirty="0"/>
              <a:t>Collaborative </a:t>
            </a:r>
            <a:r>
              <a:rPr lang="en-US" dirty="0" smtClean="0"/>
              <a:t>Workflow</a:t>
            </a:r>
          </a:p>
          <a:p>
            <a:r>
              <a:rPr lang="en-US" dirty="0"/>
              <a:t>Web </a:t>
            </a:r>
            <a:r>
              <a:rPr lang="en-US" dirty="0" smtClean="0"/>
              <a:t>2.0</a:t>
            </a:r>
          </a:p>
          <a:p>
            <a:pPr lvl="1"/>
            <a:r>
              <a:rPr lang="en-US" dirty="0" smtClean="0"/>
              <a:t>Search, links, authoring, tags, extensions, signals</a:t>
            </a:r>
          </a:p>
          <a:p>
            <a:r>
              <a:rPr lang="en-US" dirty="0" smtClean="0"/>
              <a:t>Wikis</a:t>
            </a:r>
          </a:p>
          <a:p>
            <a:r>
              <a:rPr lang="en-US" dirty="0" smtClean="0"/>
              <a:t>Collaborative Networks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4541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Group Decision Support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82000" cy="4800600"/>
          </a:xfrm>
        </p:spPr>
        <p:txBody>
          <a:bodyPr/>
          <a:lstStyle/>
          <a:p>
            <a:r>
              <a:rPr lang="en-US" dirty="0" smtClean="0"/>
              <a:t>It is </a:t>
            </a:r>
            <a:r>
              <a:rPr lang="en-US" dirty="0"/>
              <a:t>an interactive </a:t>
            </a:r>
            <a:r>
              <a:rPr lang="en-US" dirty="0" smtClean="0"/>
              <a:t>computer-based system that </a:t>
            </a:r>
            <a:r>
              <a:rPr lang="en-US" dirty="0"/>
              <a:t>facilitates the solution of </a:t>
            </a:r>
            <a:r>
              <a:rPr lang="en-US" dirty="0" smtClean="0"/>
              <a:t> semistructured </a:t>
            </a:r>
            <a:r>
              <a:rPr lang="en-US" dirty="0"/>
              <a:t>or unstructured problems by a </a:t>
            </a:r>
            <a:r>
              <a:rPr lang="en-US" dirty="0" smtClean="0"/>
              <a:t>group of </a:t>
            </a:r>
            <a:r>
              <a:rPr lang="en-US" dirty="0"/>
              <a:t>decision </a:t>
            </a:r>
            <a:r>
              <a:rPr lang="en-US" dirty="0" smtClean="0"/>
              <a:t>makers</a:t>
            </a:r>
          </a:p>
          <a:p>
            <a:r>
              <a:rPr lang="en-US" dirty="0" smtClean="0"/>
              <a:t>Goal – support group decision making</a:t>
            </a:r>
          </a:p>
          <a:p>
            <a:r>
              <a:rPr lang="en-US" dirty="0" smtClean="0"/>
              <a:t>A specially designed IS to enhance collaborative decision processes</a:t>
            </a:r>
          </a:p>
          <a:p>
            <a:r>
              <a:rPr lang="en-US" dirty="0"/>
              <a:t>It encourages generation of ideas, freedom </a:t>
            </a:r>
            <a:r>
              <a:rPr lang="en-US" dirty="0" smtClean="0"/>
              <a:t>of expression, and resolution </a:t>
            </a:r>
            <a:r>
              <a:rPr lang="en-US" dirty="0"/>
              <a:t>of </a:t>
            </a:r>
            <a:r>
              <a:rPr lang="en-US" dirty="0" smtClean="0"/>
              <a:t>conflicts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89609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8382000" cy="4876800"/>
          </a:xfrm>
        </p:spPr>
        <p:txBody>
          <a:bodyPr/>
          <a:lstStyle/>
          <a:p>
            <a:pPr>
              <a:spcBef>
                <a:spcPct val="0"/>
              </a:spcBef>
              <a:buSzTx/>
              <a:buFont typeface="Wingdings" pitchFamily="2" charset="2"/>
              <a:buNone/>
              <a:tabLst>
                <a:tab pos="2914650" algn="l"/>
                <a:tab pos="2968625" algn="l"/>
              </a:tabLst>
            </a:pPr>
            <a:r>
              <a:rPr lang="en-US" u="sng" dirty="0" smtClean="0">
                <a:solidFill>
                  <a:schemeClr val="hlink"/>
                </a:solidFill>
              </a:rPr>
              <a:t>Gains</a:t>
            </a:r>
            <a:r>
              <a:rPr lang="en-US" u="sng" dirty="0">
                <a:solidFill>
                  <a:schemeClr val="hlink"/>
                </a:solidFill>
              </a:rPr>
              <a:t>:</a:t>
            </a:r>
            <a:endParaRPr lang="en-US" dirty="0"/>
          </a:p>
          <a:p>
            <a:pPr>
              <a:spcBef>
                <a:spcPct val="0"/>
              </a:spcBef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Parallelism	</a:t>
            </a:r>
            <a:endParaRPr lang="en-US" sz="2800" dirty="0" smtClean="0"/>
          </a:p>
          <a:p>
            <a:pPr>
              <a:spcBef>
                <a:spcPct val="0"/>
              </a:spcBef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 smtClean="0"/>
              <a:t>Anonymity </a:t>
            </a:r>
            <a:r>
              <a:rPr lang="en-US" sz="2800" dirty="0" smtClean="0">
                <a:sym typeface="Wingdings" panose="05000000000000000000" pitchFamily="2" charset="2"/>
              </a:rPr>
              <a:t> </a:t>
            </a:r>
            <a:endParaRPr lang="en-US" sz="2800" dirty="0"/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 smtClean="0"/>
              <a:t>Triggering</a:t>
            </a:r>
            <a:endParaRPr lang="en-US" sz="2800" dirty="0"/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 smtClean="0"/>
              <a:t>Synergy</a:t>
            </a:r>
            <a:endParaRPr lang="en-US" sz="2800" dirty="0"/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 smtClean="0"/>
              <a:t>Structure</a:t>
            </a:r>
            <a:endParaRPr lang="en-US" sz="2800" dirty="0"/>
          </a:p>
          <a:p>
            <a:pPr eaLnBrk="0" hangingPunct="0">
              <a:spcBef>
                <a:spcPct val="0"/>
              </a:spcBef>
              <a:buClrTx/>
              <a:buSzTx/>
              <a:buFont typeface="Wingdings" pitchFamily="2" charset="2"/>
              <a:buChar char="§"/>
              <a:tabLst>
                <a:tab pos="2743200" algn="l"/>
              </a:tabLst>
            </a:pPr>
            <a:r>
              <a:rPr lang="en-US" sz="2800" dirty="0"/>
              <a:t>Record </a:t>
            </a:r>
            <a:r>
              <a:rPr lang="en-US" sz="2800" dirty="0" smtClean="0"/>
              <a:t>keeping</a:t>
            </a:r>
            <a:endParaRPr lang="en-US" sz="1200" dirty="0"/>
          </a:p>
          <a:p>
            <a:pPr>
              <a:buSzTx/>
              <a:buFont typeface="Wingdings" pitchFamily="2" charset="2"/>
              <a:buNone/>
              <a:tabLst>
                <a:tab pos="2914650" algn="l"/>
                <a:tab pos="2968625" algn="l"/>
              </a:tabLst>
            </a:pPr>
            <a:r>
              <a:rPr lang="en-US" u="sng" dirty="0" smtClean="0">
                <a:solidFill>
                  <a:schemeClr val="hlink"/>
                </a:solidFill>
              </a:rPr>
              <a:t>Loses</a:t>
            </a:r>
            <a:r>
              <a:rPr lang="en-US" u="sng" dirty="0">
                <a:solidFill>
                  <a:schemeClr val="hlink"/>
                </a:solidFill>
              </a:rPr>
              <a:t>:</a:t>
            </a:r>
          </a:p>
          <a:p>
            <a:pPr>
              <a:buSzTx/>
              <a:buFont typeface="Wingdings" pitchFamily="2" charset="2"/>
              <a:buChar char="§"/>
              <a:tabLst>
                <a:tab pos="2914650" algn="l"/>
                <a:tab pos="2968625" algn="l"/>
              </a:tabLst>
            </a:pPr>
            <a:r>
              <a:rPr lang="en-US" sz="2800" dirty="0"/>
              <a:t>Free-riding</a:t>
            </a:r>
          </a:p>
          <a:p>
            <a:pPr>
              <a:buSzTx/>
              <a:buFont typeface="Wingdings" pitchFamily="2" charset="2"/>
              <a:buChar char="§"/>
              <a:tabLst>
                <a:tab pos="2914650" algn="l"/>
                <a:tab pos="2968625" algn="l"/>
              </a:tabLst>
            </a:pPr>
            <a:r>
              <a:rPr lang="en-US" sz="2800" dirty="0"/>
              <a:t>Flaming</a:t>
            </a:r>
          </a:p>
        </p:txBody>
      </p:sp>
      <p:sp>
        <p:nvSpPr>
          <p:cNvPr id="57139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GDSS </a:t>
            </a:r>
            <a:r>
              <a:rPr lang="en-US" dirty="0"/>
              <a:t>– </a:t>
            </a:r>
            <a:r>
              <a:rPr lang="en-US" dirty="0" smtClean="0"/>
              <a:t>Pros and Cons</a:t>
            </a:r>
            <a:endParaRPr lang="en-US" dirty="0"/>
          </a:p>
        </p:txBody>
      </p:sp>
      <p:graphicFrame>
        <p:nvGraphicFramePr>
          <p:cNvPr id="2" name="Objec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89878123"/>
              </p:ext>
            </p:extLst>
          </p:nvPr>
        </p:nvGraphicFramePr>
        <p:xfrm>
          <a:off x="3962400" y="1676400"/>
          <a:ext cx="4876800" cy="3657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1" name="Slide" r:id="rId4" imgW="4572000" imgH="3429000" progId="PowerPoint.Slide.8">
                  <p:embed/>
                </p:oleObj>
              </mc:Choice>
              <mc:Fallback>
                <p:oleObj name="Slide" r:id="rId4" imgW="4572000" imgH="3429000" progId="PowerPoint.Slide.8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1676400"/>
                        <a:ext cx="4876800" cy="3657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38345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4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SzTx/>
              <a:buFont typeface="Wingdings" pitchFamily="2" charset="2"/>
              <a:buChar char="§"/>
            </a:pPr>
            <a:endParaRPr lang="en-US" dirty="0" smtClean="0"/>
          </a:p>
          <a:p>
            <a:pPr>
              <a:buSzTx/>
              <a:buFont typeface="Wingdings" pitchFamily="2" charset="2"/>
              <a:buChar char="§"/>
            </a:pPr>
            <a:r>
              <a:rPr lang="en-US" dirty="0" smtClean="0"/>
              <a:t>Decision </a:t>
            </a:r>
            <a:r>
              <a:rPr lang="en-US" dirty="0"/>
              <a:t>room</a:t>
            </a:r>
          </a:p>
          <a:p>
            <a:pPr>
              <a:buSzTx/>
              <a:buFont typeface="Wingdings" pitchFamily="2" charset="2"/>
              <a:buChar char="§"/>
            </a:pPr>
            <a:endParaRPr lang="en-US" dirty="0"/>
          </a:p>
          <a:p>
            <a:pPr>
              <a:buSzTx/>
              <a:buFont typeface="Wingdings" pitchFamily="2" charset="2"/>
              <a:buChar char="§"/>
            </a:pPr>
            <a:r>
              <a:rPr lang="en-US" dirty="0" smtClean="0"/>
              <a:t>Multiple-use </a:t>
            </a:r>
            <a:r>
              <a:rPr lang="en-US" dirty="0"/>
              <a:t>facility</a:t>
            </a:r>
          </a:p>
          <a:p>
            <a:pPr>
              <a:buSzTx/>
              <a:buFont typeface="Wingdings" pitchFamily="2" charset="2"/>
              <a:buChar char="§"/>
            </a:pPr>
            <a:endParaRPr lang="en-US" dirty="0"/>
          </a:p>
          <a:p>
            <a:pPr>
              <a:buSzTx/>
              <a:buFont typeface="Wingdings" pitchFamily="2" charset="2"/>
              <a:buChar char="§"/>
            </a:pPr>
            <a:r>
              <a:rPr lang="en-US" dirty="0" smtClean="0"/>
              <a:t>Web based</a:t>
            </a:r>
            <a:endParaRPr lang="en-US" dirty="0"/>
          </a:p>
        </p:txBody>
      </p:sp>
      <p:sp>
        <p:nvSpPr>
          <p:cNvPr id="5744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Facilities for GDSS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27754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9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1" y="1524000"/>
            <a:ext cx="8193088" cy="4608513"/>
          </a:xfrm>
        </p:spPr>
        <p:txBody>
          <a:bodyPr/>
          <a:lstStyle/>
          <a:p>
            <a:pPr>
              <a:buSzTx/>
              <a:buFont typeface="Wingdings" pitchFamily="2" charset="2"/>
              <a:buChar char="§"/>
            </a:pPr>
            <a:r>
              <a:rPr lang="en-US" dirty="0"/>
              <a:t>12 to 30 networked personal computers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Usually recessed into the desktop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Server PC 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Large-screen projection system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Breakout rooms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Need a </a:t>
            </a:r>
            <a:r>
              <a:rPr lang="en-US" dirty="0" smtClean="0"/>
              <a:t>trained </a:t>
            </a:r>
            <a:r>
              <a:rPr lang="en-US" dirty="0"/>
              <a:t>f</a:t>
            </a:r>
            <a:r>
              <a:rPr lang="en-US" dirty="0" smtClean="0"/>
              <a:t>acilitator </a:t>
            </a:r>
            <a:r>
              <a:rPr lang="en-US" dirty="0"/>
              <a:t>for </a:t>
            </a:r>
            <a:r>
              <a:rPr lang="en-US" dirty="0" smtClean="0"/>
              <a:t>success</a:t>
            </a:r>
            <a:endParaRPr lang="en-US" dirty="0"/>
          </a:p>
        </p:txBody>
      </p:sp>
      <p:sp>
        <p:nvSpPr>
          <p:cNvPr id="57959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Decision </a:t>
            </a:r>
            <a:r>
              <a:rPr lang="en-US" dirty="0" smtClean="0"/>
              <a:t>Room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2703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1635" name="Picture 3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0" y="1676400"/>
            <a:ext cx="6705600" cy="4495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581636" name="Rectangle 4"/>
          <p:cNvSpPr>
            <a:spLocks noChangeArrowheads="1"/>
          </p:cNvSpPr>
          <p:nvPr/>
        </p:nvSpPr>
        <p:spPr bwMode="auto">
          <a:xfrm>
            <a:off x="6216650" y="5580063"/>
            <a:ext cx="186055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2800" b="1" i="1" dirty="0">
                <a:latin typeface="Arial" charset="0"/>
              </a:rPr>
              <a:t>IBM Corp.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Cool Decision Rooms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851654"/>
      </p:ext>
    </p:extLst>
  </p:cSld>
  <p:clrMapOvr>
    <a:masterClrMapping/>
  </p:clrMapOvr>
  <p:transition xmlns:p14="http://schemas.microsoft.com/office/powerpoint/2010/main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0612" name="Picture 4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752600"/>
            <a:ext cx="6324600" cy="44196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580613" name="Rectangle 5"/>
          <p:cNvSpPr>
            <a:spLocks noChangeArrowheads="1"/>
          </p:cNvSpPr>
          <p:nvPr/>
        </p:nvSpPr>
        <p:spPr bwMode="auto">
          <a:xfrm>
            <a:off x="5105400" y="5519738"/>
            <a:ext cx="2641600" cy="5762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 eaLnBrk="0" hangingPunct="0"/>
            <a:r>
              <a:rPr lang="en-US" sz="3200" b="1" i="1" dirty="0">
                <a:solidFill>
                  <a:schemeClr val="bg1"/>
                </a:solidFill>
                <a:latin typeface="Arial" charset="0"/>
              </a:rPr>
              <a:t>US Air Force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Cooler Decision Rooms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219119"/>
      </p:ext>
    </p:extLst>
  </p:cSld>
  <p:clrMapOvr>
    <a:masterClrMapping/>
  </p:clrMapOvr>
  <p:transition xmlns:p14="http://schemas.microsoft.com/office/powerpoint/2010/main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2659" name="Picture 3"/>
          <p:cNvPicPr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00200" y="1676400"/>
            <a:ext cx="6096000" cy="39624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</p:pic>
      <p:sp>
        <p:nvSpPr>
          <p:cNvPr id="582660" name="Rectangle 4"/>
          <p:cNvSpPr>
            <a:spLocks noChangeArrowheads="1"/>
          </p:cNvSpPr>
          <p:nvPr/>
        </p:nvSpPr>
        <p:spPr bwMode="auto">
          <a:xfrm>
            <a:off x="1143000" y="5656263"/>
            <a:ext cx="6705600" cy="51593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>
            <a:spAutoFit/>
          </a:bodyPr>
          <a:lstStyle/>
          <a:p>
            <a:pPr algn="ctr" eaLnBrk="0" hangingPunct="0"/>
            <a:r>
              <a:rPr lang="en-US" sz="2800" b="1" dirty="0">
                <a:latin typeface="Arial" charset="0"/>
              </a:rPr>
              <a:t>Murraysville School District Bus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Mobile Decision Rooms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794684"/>
      </p:ext>
    </p:extLst>
  </p:cSld>
  <p:clrMapOvr>
    <a:masterClrMapping/>
  </p:clrMapOvr>
  <p:transition xmlns:p14="http://schemas.microsoft.com/office/powerpoint/2010/main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6451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6602553"/>
              </p:ext>
            </p:extLst>
          </p:nvPr>
        </p:nvGraphicFramePr>
        <p:xfrm>
          <a:off x="1447800" y="1676400"/>
          <a:ext cx="6096000" cy="4572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4" name="Slide" r:id="rId4" imgW="4572000" imgH="3429000" progId="PowerPoint.Slide.8">
                  <p:embed/>
                </p:oleObj>
              </mc:Choice>
              <mc:Fallback>
                <p:oleObj name="Slide" r:id="rId4" imgW="4572000" imgH="3429000" progId="PowerPoint.Slide.8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47800" y="1676400"/>
                        <a:ext cx="6096000" cy="4572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rgbClr val="FF00FF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On-Demand Decision Rooms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83205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7924800" cy="4876800"/>
          </a:xfrm>
        </p:spPr>
        <p:txBody>
          <a:bodyPr/>
          <a:lstStyle/>
          <a:p>
            <a:pPr>
              <a:buSzTx/>
              <a:buFont typeface="Wingdings" pitchFamily="2" charset="2"/>
              <a:buChar char="§"/>
            </a:pPr>
            <a:r>
              <a:rPr lang="en-US" dirty="0"/>
              <a:t>High Cost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Need for a Trained Facilitator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Requires Specific Software Support for Different Cooperative Tasks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Infrequent Use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Different Place / Different Time Needs</a:t>
            </a:r>
          </a:p>
          <a:p>
            <a:pPr>
              <a:buSzTx/>
              <a:buFont typeface="Wingdings" pitchFamily="2" charset="2"/>
              <a:buChar char="§"/>
            </a:pPr>
            <a:r>
              <a:rPr lang="en-US" dirty="0"/>
              <a:t>May Need More Than One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Very Few Organizations Use Decision Rooms</a:t>
            </a:r>
          </a:p>
        </p:txBody>
      </p:sp>
    </p:spTree>
    <p:extLst>
      <p:ext uri="{BB962C8B-B14F-4D97-AF65-F5344CB8AC3E}">
        <p14:creationId xmlns:p14="http://schemas.microsoft.com/office/powerpoint/2010/main" val="38828071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End-of-Chapter Application Case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79248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Solving Crimes by Sharing Digital Forensic </a:t>
            </a:r>
            <a:r>
              <a:rPr lang="en-US" sz="4000" dirty="0" smtClean="0">
                <a:solidFill>
                  <a:srgbClr val="F85E0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</a:t>
            </a:r>
          </a:p>
          <a:p>
            <a:pPr marL="0" indent="0">
              <a:buNone/>
            </a:pPr>
            <a:endParaRPr lang="en-US" sz="1900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3600" dirty="0" smtClean="0"/>
              <a:t>Background</a:t>
            </a:r>
            <a:endParaRPr lang="en-US" sz="3600" dirty="0"/>
          </a:p>
          <a:p>
            <a:r>
              <a:rPr lang="en-US" sz="3600" dirty="0"/>
              <a:t>Problem description</a:t>
            </a:r>
          </a:p>
          <a:p>
            <a:r>
              <a:rPr lang="en-US" sz="3600" dirty="0"/>
              <a:t>Proposed solution</a:t>
            </a:r>
          </a:p>
          <a:p>
            <a:r>
              <a:rPr lang="en-US" sz="3600" dirty="0"/>
              <a:t>Results</a:t>
            </a:r>
          </a:p>
        </p:txBody>
      </p:sp>
    </p:spTree>
    <p:extLst>
      <p:ext uri="{BB962C8B-B14F-4D97-AF65-F5344CB8AC3E}">
        <p14:creationId xmlns:p14="http://schemas.microsoft.com/office/powerpoint/2010/main" val="1909093036"/>
      </p:ext>
    </p:extLst>
  </p:cSld>
  <p:clrMapOvr>
    <a:masterClrMapping/>
  </p:clrMapOvr>
</p:sld>
</file>

<file path=ppt/theme/theme1.xml><?xml version="1.0" encoding="utf-8"?>
<a:theme xmlns:a="http://schemas.openxmlformats.org/drawingml/2006/main" name="OSU_PPTemplate">
  <a:themeElements>
    <a:clrScheme name="OSU_PPTemplate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OSU_PPTemplat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lnDef>
  </a:objectDefaults>
  <a:extraClrSchemeLst>
    <a:extraClrScheme>
      <a:clrScheme name="OSU_PP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C:\User\Teaching\MSIS5633 - Fall2002\Class Presentations\OSU_PPTemplate.pot</Template>
  <TotalTime>4520</TotalTime>
  <Words>1006</Words>
  <Application>Microsoft Macintosh PowerPoint</Application>
  <PresentationFormat>On-screen Show (4:3)</PresentationFormat>
  <Paragraphs>277</Paragraphs>
  <Slides>43</Slides>
  <Notes>30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46" baseType="lpstr">
      <vt:lpstr>OSU_PPTemplate</vt:lpstr>
      <vt:lpstr>Visio</vt:lpstr>
      <vt:lpstr>Slide</vt:lpstr>
      <vt:lpstr>PowerPoint Presentation</vt:lpstr>
      <vt:lpstr>PowerPoint Presentation</vt:lpstr>
      <vt:lpstr>Learning Objectives</vt:lpstr>
      <vt:lpstr>Learning Objectives</vt:lpstr>
      <vt:lpstr>Opening Vignette</vt:lpstr>
      <vt:lpstr>Opening Vignette…</vt:lpstr>
      <vt:lpstr>Questions for  the Opening Vignette</vt:lpstr>
      <vt:lpstr>Introduction to  Knowledge Management </vt:lpstr>
      <vt:lpstr>Introduction to  Knowledge Management </vt:lpstr>
      <vt:lpstr>Introduction to  Knowledge Management </vt:lpstr>
      <vt:lpstr>Introduction to  Knowledge Management </vt:lpstr>
      <vt:lpstr>Introduction to  Knowledge Management </vt:lpstr>
      <vt:lpstr>Introduction to  Knowledge Management </vt:lpstr>
      <vt:lpstr>Taxonomy of Knowledge </vt:lpstr>
      <vt:lpstr>Organizational Knowledge -  Learning and Transformation </vt:lpstr>
      <vt:lpstr>Organizational Knowledge -  Learning and Transformation </vt:lpstr>
      <vt:lpstr>Approaches to Knowledge Management </vt:lpstr>
      <vt:lpstr>Approaches to  Knowledge Management </vt:lpstr>
      <vt:lpstr>Approaches to  Knowledge Management </vt:lpstr>
      <vt:lpstr>Approaches to  Knowledge Management </vt:lpstr>
      <vt:lpstr>Information Technology (IT) in Knowledge Management </vt:lpstr>
      <vt:lpstr>Information Technology (IT) in Knowledge Management </vt:lpstr>
      <vt:lpstr>Information Technology (IT) in Knowledge Management </vt:lpstr>
      <vt:lpstr>Characteristics of Groupwork</vt:lpstr>
      <vt:lpstr>Why Groupwork/Collaborate?</vt:lpstr>
      <vt:lpstr>Group Decision-Making Process</vt:lpstr>
      <vt:lpstr>Groupwork</vt:lpstr>
      <vt:lpstr>Groupwork –  Process Gains and Losses</vt:lpstr>
      <vt:lpstr>Supporting Groupwork –  Group Support Systems</vt:lpstr>
      <vt:lpstr>Groupware</vt:lpstr>
      <vt:lpstr>A Time/Place Communication Framework for Groupwork</vt:lpstr>
      <vt:lpstr>Tools for Indirect Support of Decision Making</vt:lpstr>
      <vt:lpstr>Groupware… </vt:lpstr>
      <vt:lpstr>Group Decision Support Systems</vt:lpstr>
      <vt:lpstr>GDSS – Pros and Cons</vt:lpstr>
      <vt:lpstr>Facilities for GDSS</vt:lpstr>
      <vt:lpstr>The Decision Room</vt:lpstr>
      <vt:lpstr>Cool Decision Rooms</vt:lpstr>
      <vt:lpstr>Cooler Decision Rooms</vt:lpstr>
      <vt:lpstr>Mobile Decision Rooms</vt:lpstr>
      <vt:lpstr>On-Demand Decision Rooms</vt:lpstr>
      <vt:lpstr>Very Few Organizations Use Decision Rooms</vt:lpstr>
      <vt:lpstr>End-of-Chapter Application Case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Chris Thomas</cp:lastModifiedBy>
  <cp:revision>215</cp:revision>
  <cp:lastPrinted>2000-12-01T14:01:59Z</cp:lastPrinted>
  <dcterms:created xsi:type="dcterms:W3CDTF">1998-03-18T21:58:50Z</dcterms:created>
  <dcterms:modified xsi:type="dcterms:W3CDTF">2015-03-11T20:37:19Z</dcterms:modified>
</cp:coreProperties>
</file>