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Lst>
  <p:sldSz cy="5143500" cx="9144000"/>
  <p:notesSz cx="6858000" cy="9144000"/>
  <p:embeddedFontLst>
    <p:embeddedFont>
      <p:font typeface="Roboto"/>
      <p:regular r:id="rId13"/>
      <p:bold r:id="rId14"/>
      <p:italic r:id="rId15"/>
      <p:boldItalic r:id="rId16"/>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font" Target="fonts/Roboto-regular.fntdata"/><Relationship Id="rId12" Type="http://schemas.openxmlformats.org/officeDocument/2006/relationships/slide" Target="slides/slide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Roboto-italic.fntdata"/><Relationship Id="rId14" Type="http://schemas.openxmlformats.org/officeDocument/2006/relationships/font" Target="fonts/Roboto-bold.fntdata"/><Relationship Id="rId16" Type="http://schemas.openxmlformats.org/officeDocument/2006/relationships/font" Target="fonts/Roboto-bold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britannica.com/place/Rhondda" TargetMode="External"/><Relationship Id="rId3" Type="http://schemas.openxmlformats.org/officeDocument/2006/relationships/hyperlink" Target="https://www.walesonline.co.uk/lifestyle/welsh-homes/moving-county-rhondda-cynon-taf-10513068" TargetMode="Externa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www.zmescience.com/other/feature-post/how-coal-is-formed/" TargetMode="Externa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britishheritage.com/history/coal-mining-wales-rhondda-valley" TargetMode="External"/><Relationship Id="rId3" Type="http://schemas.openxmlformats.org/officeDocument/2006/relationships/hyperlink" Target="https://britishheritage.com/history/coal-mining-wales-rhondda-valley" TargetMode="Externa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hyperlink" Target="https://hwb.gov.wales" TargetMode="Externa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0" name="Shape 50"/>
        <p:cNvGrpSpPr/>
        <p:nvPr/>
      </p:nvGrpSpPr>
      <p:grpSpPr>
        <a:xfrm>
          <a:off x="0" y="0"/>
          <a:ext cx="0" cy="0"/>
          <a:chOff x="0" y="0"/>
          <a:chExt cx="0" cy="0"/>
        </a:xfrm>
      </p:grpSpPr>
      <p:sp>
        <p:nvSpPr>
          <p:cNvPr id="51" name="Google Shape;51;p:notes"/>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p:spPr>
      </p:sp>
      <p:sp>
        <p:nvSpPr>
          <p:cNvPr id="52" name="Google Shape;52;p: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 name="Shape 57"/>
        <p:cNvGrpSpPr/>
        <p:nvPr/>
      </p:nvGrpSpPr>
      <p:grpSpPr>
        <a:xfrm>
          <a:off x="0" y="0"/>
          <a:ext cx="0" cy="0"/>
          <a:chOff x="0" y="0"/>
          <a:chExt cx="0" cy="0"/>
        </a:xfrm>
      </p:grpSpPr>
      <p:sp>
        <p:nvSpPr>
          <p:cNvPr id="58" name="Google Shape;58;g20639f6fc23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9" name="Google Shape;59;g20639f6fc23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Chris Allen</a:t>
            </a:r>
            <a:endParaRPr/>
          </a:p>
          <a:p>
            <a:pPr indent="0" lvl="0" marL="0" rtl="0" algn="l">
              <a:spcBef>
                <a:spcPts val="0"/>
              </a:spcBef>
              <a:spcAft>
                <a:spcPts val="0"/>
              </a:spcAft>
              <a:buNone/>
            </a:pPr>
            <a:r>
              <a:rPr lang="en" sz="1050">
                <a:solidFill>
                  <a:srgbClr val="1A1A1A"/>
                </a:solidFill>
                <a:highlight>
                  <a:srgbClr val="FFFFFF"/>
                </a:highlight>
                <a:latin typeface="Roboto"/>
                <a:ea typeface="Roboto"/>
                <a:cs typeface="Roboto"/>
                <a:sym typeface="Roboto"/>
              </a:rPr>
              <a:t>3, 26, 2023</a:t>
            </a:r>
            <a:endParaRPr sz="1050">
              <a:solidFill>
                <a:srgbClr val="1A1A1A"/>
              </a:solidFill>
              <a:highlight>
                <a:srgbClr val="FFFFFF"/>
              </a:highlight>
              <a:latin typeface="Roboto"/>
              <a:ea typeface="Roboto"/>
              <a:cs typeface="Roboto"/>
              <a:sym typeface="Roboto"/>
            </a:endParaRPr>
          </a:p>
          <a:p>
            <a:pPr indent="0" lvl="0" marL="0" rtl="0" algn="l">
              <a:spcBef>
                <a:spcPts val="0"/>
              </a:spcBef>
              <a:spcAft>
                <a:spcPts val="0"/>
              </a:spcAft>
              <a:buNone/>
            </a:pPr>
            <a:r>
              <a:rPr lang="en" sz="1050">
                <a:solidFill>
                  <a:srgbClr val="1A1A1A"/>
                </a:solidFill>
                <a:highlight>
                  <a:srgbClr val="FFFFFF"/>
                </a:highlight>
                <a:latin typeface="Roboto"/>
                <a:ea typeface="Roboto"/>
                <a:cs typeface="Roboto"/>
                <a:sym typeface="Roboto"/>
              </a:rPr>
              <a:t>https://www.britannica.com/place/Rhondda#/media/1/501759/155472</a:t>
            </a:r>
            <a:endParaRPr sz="1050">
              <a:solidFill>
                <a:srgbClr val="1A1A1A"/>
              </a:solidFill>
              <a:highlight>
                <a:srgbClr val="FFFFFF"/>
              </a:highlight>
              <a:latin typeface="Roboto"/>
              <a:ea typeface="Roboto"/>
              <a:cs typeface="Roboto"/>
              <a:sym typeface="Roboto"/>
            </a:endParaRPr>
          </a:p>
          <a:p>
            <a:pPr indent="0" lvl="0" marL="0" rtl="0" algn="l">
              <a:spcBef>
                <a:spcPts val="0"/>
              </a:spcBef>
              <a:spcAft>
                <a:spcPts val="0"/>
              </a:spcAft>
              <a:buNone/>
            </a:pPr>
            <a:r>
              <a:t/>
            </a:r>
            <a:endParaRPr sz="1050">
              <a:solidFill>
                <a:srgbClr val="1A1A1A"/>
              </a:solidFill>
              <a:highlight>
                <a:srgbClr val="FFFFFF"/>
              </a:highlight>
              <a:latin typeface="Roboto"/>
              <a:ea typeface="Roboto"/>
              <a:cs typeface="Roboto"/>
              <a:sym typeface="Roboto"/>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5" name="Shape 65"/>
        <p:cNvGrpSpPr/>
        <p:nvPr/>
      </p:nvGrpSpPr>
      <p:grpSpPr>
        <a:xfrm>
          <a:off x="0" y="0"/>
          <a:ext cx="0" cy="0"/>
          <a:chOff x="0" y="0"/>
          <a:chExt cx="0" cy="0"/>
        </a:xfrm>
      </p:grpSpPr>
      <p:sp>
        <p:nvSpPr>
          <p:cNvPr id="66" name="Google Shape;66;g20f84db7d00_0_1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67" name="Google Shape;67;g20f84db7d00_0_1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t>Amy Tikkanen.</a:t>
            </a:r>
            <a:endParaRPr/>
          </a:p>
          <a:p>
            <a:pPr indent="0" lvl="0" marL="0" rtl="0" algn="l">
              <a:spcBef>
                <a:spcPts val="0"/>
              </a:spcBef>
              <a:spcAft>
                <a:spcPts val="0"/>
              </a:spcAft>
              <a:buNone/>
            </a:pPr>
            <a:r>
              <a:rPr lang="en" sz="1200">
                <a:solidFill>
                  <a:srgbClr val="1A1A1A"/>
                </a:solidFill>
                <a:highlight>
                  <a:srgbClr val="FFFFFF"/>
                </a:highlight>
                <a:latin typeface="Roboto"/>
                <a:ea typeface="Roboto"/>
                <a:cs typeface="Roboto"/>
                <a:sym typeface="Roboto"/>
              </a:rPr>
              <a:t>Jun 07, 2013</a:t>
            </a:r>
            <a:endParaRPr sz="1200">
              <a:solidFill>
                <a:srgbClr val="1A1A1A"/>
              </a:solidFill>
              <a:highlight>
                <a:srgbClr val="FFFFFF"/>
              </a:highlight>
              <a:latin typeface="Roboto"/>
              <a:ea typeface="Roboto"/>
              <a:cs typeface="Roboto"/>
              <a:sym typeface="Roboto"/>
            </a:endParaRPr>
          </a:p>
          <a:p>
            <a:pPr indent="0" lvl="0" marL="0" rtl="0" algn="l">
              <a:spcBef>
                <a:spcPts val="0"/>
              </a:spcBef>
              <a:spcAft>
                <a:spcPts val="0"/>
              </a:spcAft>
              <a:buNone/>
            </a:pPr>
            <a:r>
              <a:rPr lang="en" sz="1200" u="sng">
                <a:solidFill>
                  <a:schemeClr val="hlink"/>
                </a:solidFill>
                <a:highlight>
                  <a:srgbClr val="FFFFFF"/>
                </a:highlight>
                <a:latin typeface="Roboto"/>
                <a:ea typeface="Roboto"/>
                <a:cs typeface="Roboto"/>
                <a:sym typeface="Roboto"/>
                <a:hlinkClick r:id="rId2"/>
              </a:rPr>
              <a:t>https://www.britannica.com/place/Rhondda</a:t>
            </a:r>
            <a:r>
              <a:rPr lang="en" sz="1200">
                <a:solidFill>
                  <a:srgbClr val="1A1A1A"/>
                </a:solidFill>
                <a:highlight>
                  <a:srgbClr val="FFFFFF"/>
                </a:highlight>
                <a:latin typeface="Roboto"/>
                <a:ea typeface="Roboto"/>
                <a:cs typeface="Roboto"/>
                <a:sym typeface="Roboto"/>
              </a:rPr>
              <a:t> </a:t>
            </a:r>
            <a:endParaRPr sz="1200">
              <a:solidFill>
                <a:srgbClr val="1A1A1A"/>
              </a:solidFill>
              <a:highlight>
                <a:srgbClr val="FFFFFF"/>
              </a:highlight>
              <a:latin typeface="Roboto"/>
              <a:ea typeface="Roboto"/>
              <a:cs typeface="Roboto"/>
              <a:sym typeface="Roboto"/>
            </a:endParaRPr>
          </a:p>
          <a:p>
            <a:pPr indent="0" lvl="0" marL="0" rtl="0" algn="l">
              <a:spcBef>
                <a:spcPts val="0"/>
              </a:spcBef>
              <a:spcAft>
                <a:spcPts val="0"/>
              </a:spcAft>
              <a:buNone/>
            </a:pPr>
            <a:r>
              <a:t/>
            </a:r>
            <a:endParaRPr sz="1200">
              <a:solidFill>
                <a:srgbClr val="1A1A1A"/>
              </a:solidFill>
              <a:highlight>
                <a:srgbClr val="FFFFFF"/>
              </a:highlight>
              <a:latin typeface="Roboto"/>
              <a:ea typeface="Roboto"/>
              <a:cs typeface="Roboto"/>
              <a:sym typeface="Roboto"/>
            </a:endParaRPr>
          </a:p>
          <a:p>
            <a:pPr indent="0" lvl="0" marL="0" rtl="0" algn="l">
              <a:spcBef>
                <a:spcPts val="0"/>
              </a:spcBef>
              <a:spcAft>
                <a:spcPts val="0"/>
              </a:spcAft>
              <a:buNone/>
            </a:pPr>
            <a:r>
              <a:rPr lang="en" sz="1200">
                <a:solidFill>
                  <a:srgbClr val="1A1A1A"/>
                </a:solidFill>
                <a:highlight>
                  <a:srgbClr val="FFFFFF"/>
                </a:highlight>
                <a:latin typeface="Roboto"/>
                <a:ea typeface="Roboto"/>
                <a:cs typeface="Roboto"/>
                <a:sym typeface="Roboto"/>
              </a:rPr>
              <a:t>Joanne Ridout</a:t>
            </a:r>
            <a:endParaRPr sz="1200">
              <a:solidFill>
                <a:srgbClr val="1A1A1A"/>
              </a:solidFill>
              <a:highlight>
                <a:srgbClr val="FFFFFF"/>
              </a:highlight>
              <a:latin typeface="Roboto"/>
              <a:ea typeface="Roboto"/>
              <a:cs typeface="Roboto"/>
              <a:sym typeface="Roboto"/>
            </a:endParaRPr>
          </a:p>
          <a:p>
            <a:pPr indent="0" lvl="0" marL="0" rtl="0" algn="l">
              <a:spcBef>
                <a:spcPts val="0"/>
              </a:spcBef>
              <a:spcAft>
                <a:spcPts val="0"/>
              </a:spcAft>
              <a:buNone/>
            </a:pPr>
            <a:r>
              <a:rPr lang="en" sz="1200">
                <a:solidFill>
                  <a:srgbClr val="1A1A1A"/>
                </a:solidFill>
                <a:highlight>
                  <a:srgbClr val="FFFFFF"/>
                </a:highlight>
                <a:latin typeface="Roboto"/>
                <a:ea typeface="Roboto"/>
                <a:cs typeface="Roboto"/>
                <a:sym typeface="Roboto"/>
              </a:rPr>
              <a:t>5, 9, 2016</a:t>
            </a:r>
            <a:endParaRPr sz="1200">
              <a:solidFill>
                <a:srgbClr val="1A1A1A"/>
              </a:solidFill>
              <a:highlight>
                <a:srgbClr val="FFFFFF"/>
              </a:highlight>
              <a:latin typeface="Roboto"/>
              <a:ea typeface="Roboto"/>
              <a:cs typeface="Roboto"/>
              <a:sym typeface="Roboto"/>
            </a:endParaRPr>
          </a:p>
          <a:p>
            <a:pPr indent="0" lvl="0" marL="0" rtl="0" algn="l">
              <a:spcBef>
                <a:spcPts val="0"/>
              </a:spcBef>
              <a:spcAft>
                <a:spcPts val="0"/>
              </a:spcAft>
              <a:buNone/>
            </a:pPr>
            <a:r>
              <a:rPr lang="en" sz="1200" u="sng">
                <a:solidFill>
                  <a:schemeClr val="hlink"/>
                </a:solidFill>
                <a:highlight>
                  <a:srgbClr val="FFFFFF"/>
                </a:highlight>
                <a:latin typeface="Roboto"/>
                <a:ea typeface="Roboto"/>
                <a:cs typeface="Roboto"/>
                <a:sym typeface="Roboto"/>
                <a:hlinkClick r:id="rId3"/>
              </a:rPr>
              <a:t>https://www.walesonline.co.uk/lifestyle/welsh-homes/moving-county-rhondda-cynon-taf-10513068</a:t>
            </a:r>
            <a:r>
              <a:rPr lang="en" sz="1200">
                <a:solidFill>
                  <a:srgbClr val="1A1A1A"/>
                </a:solidFill>
                <a:highlight>
                  <a:srgbClr val="FFFFFF"/>
                </a:highlight>
                <a:latin typeface="Roboto"/>
                <a:ea typeface="Roboto"/>
                <a:cs typeface="Roboto"/>
                <a:sym typeface="Roboto"/>
              </a:rPr>
              <a:t> </a:t>
            </a:r>
            <a:endParaRPr sz="1200">
              <a:solidFill>
                <a:srgbClr val="1A1A1A"/>
              </a:solidFill>
              <a:highlight>
                <a:srgbClr val="FFFFFF"/>
              </a:highlight>
              <a:latin typeface="Roboto"/>
              <a:ea typeface="Roboto"/>
              <a:cs typeface="Roboto"/>
              <a:sym typeface="Roboto"/>
            </a:endParaRPr>
          </a:p>
          <a:p>
            <a:pPr indent="0" lvl="0" marL="0" rtl="0" algn="l">
              <a:spcBef>
                <a:spcPts val="0"/>
              </a:spcBef>
              <a:spcAft>
                <a:spcPts val="0"/>
              </a:spcAft>
              <a:buNone/>
            </a:pPr>
            <a:r>
              <a:t/>
            </a:r>
            <a:endParaRPr sz="1200">
              <a:solidFill>
                <a:srgbClr val="1A1A1A"/>
              </a:solidFill>
              <a:highlight>
                <a:srgbClr val="FFFFFF"/>
              </a:highlight>
              <a:latin typeface="Roboto"/>
              <a:ea typeface="Roboto"/>
              <a:cs typeface="Roboto"/>
              <a:sym typeface="Roboto"/>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3" name="Shape 73"/>
        <p:cNvGrpSpPr/>
        <p:nvPr/>
      </p:nvGrpSpPr>
      <p:grpSpPr>
        <a:xfrm>
          <a:off x="0" y="0"/>
          <a:ext cx="0" cy="0"/>
          <a:chOff x="0" y="0"/>
          <a:chExt cx="0" cy="0"/>
        </a:xfrm>
      </p:grpSpPr>
      <p:sp>
        <p:nvSpPr>
          <p:cNvPr id="74" name="Google Shape;74;g20f84db7d00_0_2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75" name="Google Shape;75;g20f84db7d00_0_2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a:p>
            <a:pPr indent="0" lvl="0" marL="0" rtl="0" algn="l">
              <a:spcBef>
                <a:spcPts val="0"/>
              </a:spcBef>
              <a:spcAft>
                <a:spcPts val="0"/>
              </a:spcAft>
              <a:buNone/>
            </a:pPr>
            <a:r>
              <a:rPr lang="en"/>
              <a:t>Mihai Andrei, February 2, 2023, </a:t>
            </a:r>
            <a:r>
              <a:rPr lang="en" u="sng">
                <a:solidFill>
                  <a:schemeClr val="hlink"/>
                </a:solidFill>
                <a:hlinkClick r:id="rId2"/>
              </a:rPr>
              <a:t>https://www.zmescience.com/other/feature-post/how-coal-is-formed/</a:t>
            </a:r>
            <a:r>
              <a:rPr lang="en"/>
              <a:t>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1" name="Shape 81"/>
        <p:cNvGrpSpPr/>
        <p:nvPr/>
      </p:nvGrpSpPr>
      <p:grpSpPr>
        <a:xfrm>
          <a:off x="0" y="0"/>
          <a:ext cx="0" cy="0"/>
          <a:chOff x="0" y="0"/>
          <a:chExt cx="0" cy="0"/>
        </a:xfrm>
      </p:grpSpPr>
      <p:sp>
        <p:nvSpPr>
          <p:cNvPr id="82" name="Google Shape;82;g20f84db7d00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83" name="Google Shape;83;g20f84db7d00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lang="en">
                <a:solidFill>
                  <a:schemeClr val="dk1"/>
                </a:solidFill>
                <a:highlight>
                  <a:srgbClr val="FFFFFF"/>
                </a:highlight>
              </a:rPr>
              <a:t>Huntley, D. (2022, December 23). When coal was king in the welsh valleys of the Rhondda. Retrieved January 12, 2023, from</a:t>
            </a:r>
            <a:r>
              <a:rPr lang="en">
                <a:solidFill>
                  <a:schemeClr val="dk1"/>
                </a:solidFill>
                <a:highlight>
                  <a:srgbClr val="FFFFFF"/>
                </a:highlight>
                <a:uFill>
                  <a:noFill/>
                </a:uFill>
                <a:hlinkClick r:id="rId2">
                  <a:extLst>
                    <a:ext uri="{A12FA001-AC4F-418D-AE19-62706E023703}">
                      <ahyp:hlinkClr val="tx"/>
                    </a:ext>
                  </a:extLst>
                </a:hlinkClick>
              </a:rPr>
              <a:t> </a:t>
            </a:r>
            <a:r>
              <a:rPr lang="en" u="sng">
                <a:solidFill>
                  <a:srgbClr val="0563C1"/>
                </a:solidFill>
                <a:highlight>
                  <a:srgbClr val="FFFFFF"/>
                </a:highlight>
                <a:hlinkClick r:id="rId3">
                  <a:extLst>
                    <a:ext uri="{A12FA001-AC4F-418D-AE19-62706E023703}">
                      <ahyp:hlinkClr val="tx"/>
                    </a:ext>
                  </a:extLst>
                </a:hlinkClick>
              </a:rPr>
              <a:t>https://britishheritage.com/history/coal-mining-wales-rhondda-valley</a:t>
            </a:r>
            <a:r>
              <a:rPr lang="en">
                <a:solidFill>
                  <a:schemeClr val="dk1"/>
                </a:solidFill>
                <a:highlight>
                  <a:srgbClr val="FFFFFF"/>
                </a:highlight>
              </a:rPr>
              <a:t>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8" name="Shape 88"/>
        <p:cNvGrpSpPr/>
        <p:nvPr/>
      </p:nvGrpSpPr>
      <p:grpSpPr>
        <a:xfrm>
          <a:off x="0" y="0"/>
          <a:ext cx="0" cy="0"/>
          <a:chOff x="0" y="0"/>
          <a:chExt cx="0" cy="0"/>
        </a:xfrm>
      </p:grpSpPr>
      <p:sp>
        <p:nvSpPr>
          <p:cNvPr id="89" name="Google Shape;89;g20639f6fc23_0_5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0" name="Google Shape;90;g20639f6fc23_0_5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a:p>
            <a:pPr indent="0" lvl="0" marL="0" rtl="0" algn="l">
              <a:spcBef>
                <a:spcPts val="0"/>
              </a:spcBef>
              <a:spcAft>
                <a:spcPts val="0"/>
              </a:spcAft>
              <a:buNone/>
            </a:pPr>
            <a:r>
              <a:rPr lang="en" u="sng">
                <a:solidFill>
                  <a:schemeClr val="hlink"/>
                </a:solidFill>
                <a:hlinkClick r:id="rId2"/>
              </a:rPr>
              <a:t>https://hwb.gov.wales</a:t>
            </a:r>
            <a:r>
              <a:rPr lang="en"/>
              <a:t>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5" name="Shape 95"/>
        <p:cNvGrpSpPr/>
        <p:nvPr/>
      </p:nvGrpSpPr>
      <p:grpSpPr>
        <a:xfrm>
          <a:off x="0" y="0"/>
          <a:ext cx="0" cy="0"/>
          <a:chOff x="0" y="0"/>
          <a:chExt cx="0" cy="0"/>
        </a:xfrm>
      </p:grpSpPr>
      <p:sp>
        <p:nvSpPr>
          <p:cNvPr id="96" name="Google Shape;96;g1b66896b800_4_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97" name="Google Shape;97;g1b66896b800_4_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3" name="Shape 13"/>
        <p:cNvGrpSpPr/>
        <p:nvPr/>
      </p:nvGrpSpPr>
      <p:grpSpPr>
        <a:xfrm>
          <a:off x="0" y="0"/>
          <a:ext cx="0" cy="0"/>
          <a:chOff x="0" y="0"/>
          <a:chExt cx="0" cy="0"/>
        </a:xfrm>
      </p:grpSpPr>
      <p:sp>
        <p:nvSpPr>
          <p:cNvPr id="14" name="Google Shape;14;p3"/>
          <p:cNvSpPr txBox="1"/>
          <p:nvPr>
            <p:ph type="title"/>
          </p:nvPr>
        </p:nvSpPr>
        <p:spPr>
          <a:xfrm>
            <a:off x="311700" y="2150850"/>
            <a:ext cx="8520600" cy="8418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p:txBody>
      </p:sp>
      <p:sp>
        <p:nvSpPr>
          <p:cNvPr id="15" name="Google Shape;15;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6" name="Shape 16"/>
        <p:cNvGrpSpPr/>
        <p:nvPr/>
      </p:nvGrpSpPr>
      <p:grpSpPr>
        <a:xfrm>
          <a:off x="0" y="0"/>
          <a:ext cx="0" cy="0"/>
          <a:chOff x="0" y="0"/>
          <a:chExt cx="0" cy="0"/>
        </a:xfrm>
      </p:grpSpPr>
      <p:sp>
        <p:nvSpPr>
          <p:cNvPr id="17" name="Google Shape;17;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18" name="Google Shape;18;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19" name="Google Shape;19;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0" name="Shape 20"/>
        <p:cNvGrpSpPr/>
        <p:nvPr/>
      </p:nvGrpSpPr>
      <p:grpSpPr>
        <a:xfrm>
          <a:off x="0" y="0"/>
          <a:ext cx="0" cy="0"/>
          <a:chOff x="0" y="0"/>
          <a:chExt cx="0" cy="0"/>
        </a:xfrm>
      </p:grpSpPr>
      <p:sp>
        <p:nvSpPr>
          <p:cNvPr id="21" name="Google Shape;21;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2" name="Google Shape;22;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3" name="Google Shape;23;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4" name="Google Shape;24;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5" name="Shape 25"/>
        <p:cNvGrpSpPr/>
        <p:nvPr/>
      </p:nvGrpSpPr>
      <p:grpSpPr>
        <a:xfrm>
          <a:off x="0" y="0"/>
          <a:ext cx="0" cy="0"/>
          <a:chOff x="0" y="0"/>
          <a:chExt cx="0" cy="0"/>
        </a:xfrm>
      </p:grpSpPr>
      <p:sp>
        <p:nvSpPr>
          <p:cNvPr id="26" name="Google Shape;26;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7" name="Google Shape;27;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28" name="Shape 28"/>
        <p:cNvGrpSpPr/>
        <p:nvPr/>
      </p:nvGrpSpPr>
      <p:grpSpPr>
        <a:xfrm>
          <a:off x="0" y="0"/>
          <a:ext cx="0" cy="0"/>
          <a:chOff x="0" y="0"/>
          <a:chExt cx="0" cy="0"/>
        </a:xfrm>
      </p:grpSpPr>
      <p:sp>
        <p:nvSpPr>
          <p:cNvPr id="29" name="Google Shape;29;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0" name="Google Shape;30;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1" name="Google Shape;31;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32" name="Shape 32"/>
        <p:cNvGrpSpPr/>
        <p:nvPr/>
      </p:nvGrpSpPr>
      <p:grpSpPr>
        <a:xfrm>
          <a:off x="0" y="0"/>
          <a:ext cx="0" cy="0"/>
          <a:chOff x="0" y="0"/>
          <a:chExt cx="0" cy="0"/>
        </a:xfrm>
      </p:grpSpPr>
      <p:sp>
        <p:nvSpPr>
          <p:cNvPr id="33" name="Google Shape;33;p8"/>
          <p:cNvSpPr txBox="1"/>
          <p:nvPr>
            <p:ph type="title"/>
          </p:nvPr>
        </p:nvSpPr>
        <p:spPr>
          <a:xfrm>
            <a:off x="490250" y="450150"/>
            <a:ext cx="63678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4" name="Google Shape;34;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5" name="Shape 35"/>
        <p:cNvGrpSpPr/>
        <p:nvPr/>
      </p:nvGrpSpPr>
      <p:grpSpPr>
        <a:xfrm>
          <a:off x="0" y="0"/>
          <a:ext cx="0" cy="0"/>
          <a:chOff x="0" y="0"/>
          <a:chExt cx="0" cy="0"/>
        </a:xfrm>
      </p:grpSpPr>
      <p:sp>
        <p:nvSpPr>
          <p:cNvPr id="36" name="Google Shape;36;p9"/>
          <p:cNvSpPr/>
          <p:nvPr/>
        </p:nvSpPr>
        <p:spPr>
          <a:xfrm>
            <a:off x="4572000" y="25"/>
            <a:ext cx="4572000" cy="5143500"/>
          </a:xfrm>
          <a:prstGeom prst="rect">
            <a:avLst/>
          </a:prstGeom>
          <a:solidFill>
            <a:schemeClr val="dk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9"/>
          <p:cNvSpPr txBox="1"/>
          <p:nvPr>
            <p:ph type="title"/>
          </p:nvPr>
        </p:nvSpPr>
        <p:spPr>
          <a:xfrm>
            <a:off x="265500" y="1233175"/>
            <a:ext cx="4045200" cy="14823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38" name="Google Shape;38;p9"/>
          <p:cNvSpPr txBox="1"/>
          <p:nvPr>
            <p:ph idx="1" type="subTitle"/>
          </p:nvPr>
        </p:nvSpPr>
        <p:spPr>
          <a:xfrm>
            <a:off x="265500" y="2803075"/>
            <a:ext cx="4045200" cy="12351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39" name="Google Shape;39;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dk1"/>
              </a:buClr>
              <a:buSzPts val="1800"/>
              <a:buChar char="●"/>
              <a:defRPr>
                <a:solidFill>
                  <a:schemeClr val="dk1"/>
                </a:solidFill>
              </a:defRPr>
            </a:lvl1pPr>
            <a:lvl2pPr indent="-317500" lvl="1" marL="914400">
              <a:spcBef>
                <a:spcPts val="0"/>
              </a:spcBef>
              <a:spcAft>
                <a:spcPts val="0"/>
              </a:spcAft>
              <a:buClr>
                <a:schemeClr val="dk1"/>
              </a:buClr>
              <a:buSzPts val="1400"/>
              <a:buChar char="○"/>
              <a:defRPr>
                <a:solidFill>
                  <a:schemeClr val="dk1"/>
                </a:solidFill>
              </a:defRPr>
            </a:lvl2pPr>
            <a:lvl3pPr indent="-317500" lvl="2" marL="1371600">
              <a:spcBef>
                <a:spcPts val="0"/>
              </a:spcBef>
              <a:spcAft>
                <a:spcPts val="0"/>
              </a:spcAft>
              <a:buClr>
                <a:schemeClr val="dk1"/>
              </a:buClr>
              <a:buSzPts val="1400"/>
              <a:buChar char="■"/>
              <a:defRPr>
                <a:solidFill>
                  <a:schemeClr val="dk1"/>
                </a:solidFill>
              </a:defRPr>
            </a:lvl3pPr>
            <a:lvl4pPr indent="-317500" lvl="3" marL="1828800">
              <a:spcBef>
                <a:spcPts val="0"/>
              </a:spcBef>
              <a:spcAft>
                <a:spcPts val="0"/>
              </a:spcAft>
              <a:buClr>
                <a:schemeClr val="dk1"/>
              </a:buClr>
              <a:buSzPts val="1400"/>
              <a:buChar char="●"/>
              <a:defRPr>
                <a:solidFill>
                  <a:schemeClr val="dk1"/>
                </a:solidFill>
              </a:defRPr>
            </a:lvl4pPr>
            <a:lvl5pPr indent="-317500" lvl="4" marL="2286000">
              <a:spcBef>
                <a:spcPts val="0"/>
              </a:spcBef>
              <a:spcAft>
                <a:spcPts val="0"/>
              </a:spcAft>
              <a:buClr>
                <a:schemeClr val="dk1"/>
              </a:buClr>
              <a:buSzPts val="1400"/>
              <a:buChar char="○"/>
              <a:defRPr>
                <a:solidFill>
                  <a:schemeClr val="dk1"/>
                </a:solidFill>
              </a:defRPr>
            </a:lvl5pPr>
            <a:lvl6pPr indent="-317500" lvl="5" marL="2743200">
              <a:spcBef>
                <a:spcPts val="0"/>
              </a:spcBef>
              <a:spcAft>
                <a:spcPts val="0"/>
              </a:spcAft>
              <a:buClr>
                <a:schemeClr val="dk1"/>
              </a:buClr>
              <a:buSzPts val="1400"/>
              <a:buChar char="■"/>
              <a:defRPr>
                <a:solidFill>
                  <a:schemeClr val="dk1"/>
                </a:solidFill>
              </a:defRPr>
            </a:lvl6pPr>
            <a:lvl7pPr indent="-317500" lvl="6" marL="3200400">
              <a:spcBef>
                <a:spcPts val="0"/>
              </a:spcBef>
              <a:spcAft>
                <a:spcPts val="0"/>
              </a:spcAft>
              <a:buClr>
                <a:schemeClr val="dk1"/>
              </a:buClr>
              <a:buSzPts val="1400"/>
              <a:buChar char="●"/>
              <a:defRPr>
                <a:solidFill>
                  <a:schemeClr val="dk1"/>
                </a:solidFill>
              </a:defRPr>
            </a:lvl7pPr>
            <a:lvl8pPr indent="-317500" lvl="7" marL="3657600">
              <a:spcBef>
                <a:spcPts val="0"/>
              </a:spcBef>
              <a:spcAft>
                <a:spcPts val="0"/>
              </a:spcAft>
              <a:buClr>
                <a:schemeClr val="dk1"/>
              </a:buClr>
              <a:buSzPts val="1400"/>
              <a:buChar char="○"/>
              <a:defRPr>
                <a:solidFill>
                  <a:schemeClr val="dk1"/>
                </a:solidFill>
              </a:defRPr>
            </a:lvl8pPr>
            <a:lvl9pPr indent="-317500" lvl="8" marL="4114800">
              <a:spcBef>
                <a:spcPts val="0"/>
              </a:spcBef>
              <a:spcAft>
                <a:spcPts val="0"/>
              </a:spcAft>
              <a:buClr>
                <a:schemeClr val="dk1"/>
              </a:buClr>
              <a:buSzPts val="1400"/>
              <a:buChar char="■"/>
              <a:defRPr>
                <a:solidFill>
                  <a:schemeClr val="dk1"/>
                </a:solidFill>
              </a:defRPr>
            </a:lvl9pPr>
          </a:lstStyle>
          <a:p/>
        </p:txBody>
      </p:sp>
      <p:sp>
        <p:nvSpPr>
          <p:cNvPr id="40" name="Google Shape;40;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1" name="Shape 41"/>
        <p:cNvGrpSpPr/>
        <p:nvPr/>
      </p:nvGrpSpPr>
      <p:grpSpPr>
        <a:xfrm>
          <a:off x="0" y="0"/>
          <a:ext cx="0" cy="0"/>
          <a:chOff x="0" y="0"/>
          <a:chExt cx="0" cy="0"/>
        </a:xfrm>
      </p:grpSpPr>
      <p:sp>
        <p:nvSpPr>
          <p:cNvPr id="42" name="Google Shape;42;p10"/>
          <p:cNvSpPr txBox="1"/>
          <p:nvPr>
            <p:ph idx="1" type="body"/>
          </p:nvPr>
        </p:nvSpPr>
        <p:spPr>
          <a:xfrm>
            <a:off x="311700" y="4230575"/>
            <a:ext cx="5998800" cy="6051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800"/>
              <a:buNone/>
              <a:defRPr/>
            </a:lvl1pPr>
          </a:lstStyle>
          <a:p/>
        </p:txBody>
      </p:sp>
      <p:sp>
        <p:nvSpPr>
          <p:cNvPr id="43" name="Google Shape;43;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4" name="Shape 44"/>
        <p:cNvGrpSpPr/>
        <p:nvPr/>
      </p:nvGrpSpPr>
      <p:grpSpPr>
        <a:xfrm>
          <a:off x="0" y="0"/>
          <a:ext cx="0" cy="0"/>
          <a:chOff x="0" y="0"/>
          <a:chExt cx="0" cy="0"/>
        </a:xfrm>
      </p:grpSpPr>
      <p:sp>
        <p:nvSpPr>
          <p:cNvPr id="45" name="Google Shape;45;p11"/>
          <p:cNvSpPr txBox="1"/>
          <p:nvPr>
            <p:ph hasCustomPrompt="1" type="title"/>
          </p:nvPr>
        </p:nvSpPr>
        <p:spPr>
          <a:xfrm>
            <a:off x="311700" y="1106125"/>
            <a:ext cx="8520600" cy="1963500"/>
          </a:xfrm>
          <a:prstGeom prst="rect">
            <a:avLst/>
          </a:prstGeom>
        </p:spPr>
        <p:txBody>
          <a:bodyPr anchorCtr="0" anchor="b" bIns="91425" lIns="91425" spcFirstLastPara="1" rIns="91425" wrap="square" tIns="91425">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p:nvPr>
            <p:ph idx="1" type="body"/>
          </p:nvPr>
        </p:nvSpPr>
        <p:spPr>
          <a:xfrm>
            <a:off x="311700" y="3152225"/>
            <a:ext cx="8520600" cy="1300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47" name="Google Shape;4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48" name="Shape 48"/>
        <p:cNvGrpSpPr/>
        <p:nvPr/>
      </p:nvGrpSpPr>
      <p:grpSpPr>
        <a:xfrm>
          <a:off x="0" y="0"/>
          <a:ext cx="0" cy="0"/>
          <a:chOff x="0" y="0"/>
          <a:chExt cx="0" cy="0"/>
        </a:xfrm>
      </p:grpSpPr>
      <p:sp>
        <p:nvSpPr>
          <p:cNvPr id="49" name="Google Shape;4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imple-dark-2">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lt2"/>
              </a:buClr>
              <a:buSzPts val="1800"/>
              <a:buChar char="●"/>
              <a:defRPr sz="1800">
                <a:solidFill>
                  <a:schemeClr val="lt2"/>
                </a:solidFill>
              </a:defRPr>
            </a:lvl1pPr>
            <a:lvl2pPr indent="-317500" lvl="1" marL="914400">
              <a:lnSpc>
                <a:spcPct val="115000"/>
              </a:lnSpc>
              <a:spcBef>
                <a:spcPts val="0"/>
              </a:spcBef>
              <a:spcAft>
                <a:spcPts val="0"/>
              </a:spcAft>
              <a:buClr>
                <a:schemeClr val="lt2"/>
              </a:buClr>
              <a:buSzPts val="1400"/>
              <a:buChar char="○"/>
              <a:defRPr>
                <a:solidFill>
                  <a:schemeClr val="lt2"/>
                </a:solidFill>
              </a:defRPr>
            </a:lvl2pPr>
            <a:lvl3pPr indent="-317500" lvl="2" marL="1371600">
              <a:lnSpc>
                <a:spcPct val="115000"/>
              </a:lnSpc>
              <a:spcBef>
                <a:spcPts val="0"/>
              </a:spcBef>
              <a:spcAft>
                <a:spcPts val="0"/>
              </a:spcAft>
              <a:buClr>
                <a:schemeClr val="lt2"/>
              </a:buClr>
              <a:buSzPts val="1400"/>
              <a:buChar char="■"/>
              <a:defRPr>
                <a:solidFill>
                  <a:schemeClr val="lt2"/>
                </a:solidFill>
              </a:defRPr>
            </a:lvl3pPr>
            <a:lvl4pPr indent="-317500" lvl="3" marL="1828800">
              <a:lnSpc>
                <a:spcPct val="115000"/>
              </a:lnSpc>
              <a:spcBef>
                <a:spcPts val="0"/>
              </a:spcBef>
              <a:spcAft>
                <a:spcPts val="0"/>
              </a:spcAft>
              <a:buClr>
                <a:schemeClr val="lt2"/>
              </a:buClr>
              <a:buSzPts val="1400"/>
              <a:buChar char="●"/>
              <a:defRPr>
                <a:solidFill>
                  <a:schemeClr val="lt2"/>
                </a:solidFill>
              </a:defRPr>
            </a:lvl4pPr>
            <a:lvl5pPr indent="-317500" lvl="4" marL="2286000">
              <a:lnSpc>
                <a:spcPct val="115000"/>
              </a:lnSpc>
              <a:spcBef>
                <a:spcPts val="0"/>
              </a:spcBef>
              <a:spcAft>
                <a:spcPts val="0"/>
              </a:spcAft>
              <a:buClr>
                <a:schemeClr val="lt2"/>
              </a:buClr>
              <a:buSzPts val="1400"/>
              <a:buChar char="○"/>
              <a:defRPr>
                <a:solidFill>
                  <a:schemeClr val="lt2"/>
                </a:solidFill>
              </a:defRPr>
            </a:lvl5pPr>
            <a:lvl6pPr indent="-317500" lvl="5" marL="2743200">
              <a:lnSpc>
                <a:spcPct val="115000"/>
              </a:lnSpc>
              <a:spcBef>
                <a:spcPts val="0"/>
              </a:spcBef>
              <a:spcAft>
                <a:spcPts val="0"/>
              </a:spcAft>
              <a:buClr>
                <a:schemeClr val="lt2"/>
              </a:buClr>
              <a:buSzPts val="1400"/>
              <a:buChar char="■"/>
              <a:defRPr>
                <a:solidFill>
                  <a:schemeClr val="lt2"/>
                </a:solidFill>
              </a:defRPr>
            </a:lvl6pPr>
            <a:lvl7pPr indent="-317500" lvl="6" marL="3200400">
              <a:lnSpc>
                <a:spcPct val="115000"/>
              </a:lnSpc>
              <a:spcBef>
                <a:spcPts val="0"/>
              </a:spcBef>
              <a:spcAft>
                <a:spcPts val="0"/>
              </a:spcAft>
              <a:buClr>
                <a:schemeClr val="lt2"/>
              </a:buClr>
              <a:buSzPts val="1400"/>
              <a:buChar char="●"/>
              <a:defRPr>
                <a:solidFill>
                  <a:schemeClr val="lt2"/>
                </a:solidFill>
              </a:defRPr>
            </a:lvl7pPr>
            <a:lvl8pPr indent="-317500" lvl="7" marL="3657600">
              <a:lnSpc>
                <a:spcPct val="115000"/>
              </a:lnSpc>
              <a:spcBef>
                <a:spcPts val="0"/>
              </a:spcBef>
              <a:spcAft>
                <a:spcPts val="0"/>
              </a:spcAft>
              <a:buClr>
                <a:schemeClr val="lt2"/>
              </a:buClr>
              <a:buSzPts val="1400"/>
              <a:buChar char="○"/>
              <a:defRPr>
                <a:solidFill>
                  <a:schemeClr val="lt2"/>
                </a:solidFill>
              </a:defRPr>
            </a:lvl8pPr>
            <a:lvl9pPr indent="-317500" lvl="8" marL="4114800">
              <a:lnSpc>
                <a:spcPct val="115000"/>
              </a:lnSpc>
              <a:spcBef>
                <a:spcPts val="0"/>
              </a:spcBef>
              <a:spcAft>
                <a:spcPts val="0"/>
              </a:spcAft>
              <a:buClr>
                <a:schemeClr val="lt2"/>
              </a:buClr>
              <a:buSzPts val="1400"/>
              <a:buChar char="■"/>
              <a:defRPr>
                <a:solidFill>
                  <a:schemeClr val="lt2"/>
                </a:solidFill>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2"/>
                </a:solidFill>
              </a:defRPr>
            </a:lvl1pPr>
            <a:lvl2pPr lvl="1" algn="r">
              <a:buNone/>
              <a:defRPr sz="1000">
                <a:solidFill>
                  <a:schemeClr val="lt2"/>
                </a:solidFill>
              </a:defRPr>
            </a:lvl2pPr>
            <a:lvl3pPr lvl="2" algn="r">
              <a:buNone/>
              <a:defRPr sz="1000">
                <a:solidFill>
                  <a:schemeClr val="lt2"/>
                </a:solidFill>
              </a:defRPr>
            </a:lvl3pPr>
            <a:lvl4pPr lvl="3" algn="r">
              <a:buNone/>
              <a:defRPr sz="1000">
                <a:solidFill>
                  <a:schemeClr val="lt2"/>
                </a:solidFill>
              </a:defRPr>
            </a:lvl4pPr>
            <a:lvl5pPr lvl="4" algn="r">
              <a:buNone/>
              <a:defRPr sz="1000">
                <a:solidFill>
                  <a:schemeClr val="lt2"/>
                </a:solidFill>
              </a:defRPr>
            </a:lvl5pPr>
            <a:lvl6pPr lvl="5" algn="r">
              <a:buNone/>
              <a:defRPr sz="1000">
                <a:solidFill>
                  <a:schemeClr val="lt2"/>
                </a:solidFill>
              </a:defRPr>
            </a:lvl6pPr>
            <a:lvl7pPr lvl="6" algn="r">
              <a:buNone/>
              <a:defRPr sz="1000">
                <a:solidFill>
                  <a:schemeClr val="lt2"/>
                </a:solidFill>
              </a:defRPr>
            </a:lvl7pPr>
            <a:lvl8pPr lvl="7" algn="r">
              <a:buNone/>
              <a:defRPr sz="1000">
                <a:solidFill>
                  <a:schemeClr val="lt2"/>
                </a:solidFill>
              </a:defRPr>
            </a:lvl8pPr>
            <a:lvl9pPr lvl="8" algn="r">
              <a:buNone/>
              <a:defRPr sz="1000">
                <a:solidFill>
                  <a:schemeClr val="lt2"/>
                </a:solidFill>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hyperlink" Target="http://drive.google.com/file/d/1BCujr9rFdfYU2X0tEKiu-TkLTBdzXMmv/view" TargetMode="Externa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 Id="rId3" Type="http://schemas.openxmlformats.org/officeDocument/2006/relationships/image" Target="../media/image3.png"/><Relationship Id="rId4" Type="http://schemas.openxmlformats.org/officeDocument/2006/relationships/hyperlink" Target="http://drive.google.com/file/d/1RfOFK540O_JQhGXs0pNHHBt0X-JznvU2/view" TargetMode="External"/><Relationship Id="rId5" Type="http://schemas.openxmlformats.org/officeDocument/2006/relationships/image" Target="../media/image1.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 Id="rId3" Type="http://schemas.openxmlformats.org/officeDocument/2006/relationships/image" Target="../media/image2.png"/><Relationship Id="rId4" Type="http://schemas.openxmlformats.org/officeDocument/2006/relationships/hyperlink" Target="http://drive.google.com/file/d/1S4XGLEZQ2qxxWtU-jpHdSoS4gl-yqIoq/view" TargetMode="External"/><Relationship Id="rId5"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 Id="rId3" Type="http://schemas.openxmlformats.org/officeDocument/2006/relationships/image" Target="../media/image4.png"/><Relationship Id="rId4" Type="http://schemas.openxmlformats.org/officeDocument/2006/relationships/hyperlink" Target="http://drive.google.com/file/d/14GvcSlOq9QI0qFDvwA2em5FtFjd8OWpA/view" TargetMode="External"/><Relationship Id="rId5" Type="http://schemas.openxmlformats.org/officeDocument/2006/relationships/image" Target="../media/image1.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 Id="rId3" Type="http://schemas.openxmlformats.org/officeDocument/2006/relationships/hyperlink" Target="http://drive.google.com/file/d/1UH9_LPSTesvEm3CeAVzZbX54yPdCnZga/view" TargetMode="Externa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 Id="rId3" Type="http://schemas.openxmlformats.org/officeDocument/2006/relationships/hyperlink" Target="http://drive.google.com/file/d/10aFnK0vuJi5Y2OuSOxx9RzxJGV19DEk2/view" TargetMode="Externa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 Id="rId3" Type="http://schemas.openxmlformats.org/officeDocument/2006/relationships/hyperlink" Target="https://www.britannica.com/place/Rhondda#/media/1/501759/155472" TargetMode="External"/><Relationship Id="rId4" Type="http://schemas.openxmlformats.org/officeDocument/2006/relationships/hyperlink" Target="https://www.britannica.com/place/Rhondda" TargetMode="External"/><Relationship Id="rId5" Type="http://schemas.openxmlformats.org/officeDocument/2006/relationships/hyperlink" Target="https://www.walesonline.co.uk/lifestyle/welsh-homes/moving-county-rhondda-cynon-taf-10513068" TargetMode="External"/><Relationship Id="rId6" Type="http://schemas.openxmlformats.org/officeDocument/2006/relationships/hyperlink" Target="https://www.zmescience.com/other/feature-post/how-coal-is-formed/" TargetMode="External"/><Relationship Id="rId7" Type="http://schemas.openxmlformats.org/officeDocument/2006/relationships/hyperlink" Target="https://britishheritage.com/history/coal-mining-wales-rhondda-valley" TargetMode="External"/><Relationship Id="rId8" Type="http://schemas.openxmlformats.org/officeDocument/2006/relationships/hyperlink" Target="https://hwb.gov.wale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3" name="Shape 53"/>
        <p:cNvGrpSpPr/>
        <p:nvPr/>
      </p:nvGrpSpPr>
      <p:grpSpPr>
        <a:xfrm>
          <a:off x="0" y="0"/>
          <a:ext cx="0" cy="0"/>
          <a:chOff x="0" y="0"/>
          <a:chExt cx="0" cy="0"/>
        </a:xfrm>
      </p:grpSpPr>
      <p:sp>
        <p:nvSpPr>
          <p:cNvPr id="54" name="Google Shape;54;p13"/>
          <p:cNvSpPr txBox="1"/>
          <p:nvPr>
            <p:ph type="ctrTitle"/>
          </p:nvPr>
        </p:nvSpPr>
        <p:spPr>
          <a:xfrm>
            <a:off x="311708" y="744575"/>
            <a:ext cx="8520600" cy="2052600"/>
          </a:xfrm>
          <a:prstGeom prst="rect">
            <a:avLst/>
          </a:prstGeom>
        </p:spPr>
        <p:txBody>
          <a:bodyPr anchorCtr="0" anchor="b" bIns="91425" lIns="91425" spcFirstLastPara="1" rIns="91425" wrap="square" tIns="91425">
            <a:normAutofit/>
          </a:bodyPr>
          <a:lstStyle/>
          <a:p>
            <a:pPr indent="0" lvl="0" marL="0" rtl="0" algn="ctr">
              <a:spcBef>
                <a:spcPts val="0"/>
              </a:spcBef>
              <a:spcAft>
                <a:spcPts val="0"/>
              </a:spcAft>
              <a:buNone/>
            </a:pPr>
            <a:r>
              <a:rPr lang="en"/>
              <a:t>Rhonda valley </a:t>
            </a:r>
            <a:endParaRPr/>
          </a:p>
        </p:txBody>
      </p:sp>
      <p:sp>
        <p:nvSpPr>
          <p:cNvPr id="55" name="Google Shape;55;p13"/>
          <p:cNvSpPr txBox="1"/>
          <p:nvPr>
            <p:ph idx="1" type="subTitle"/>
          </p:nvPr>
        </p:nvSpPr>
        <p:spPr>
          <a:xfrm>
            <a:off x="311700" y="2834125"/>
            <a:ext cx="8520600" cy="7926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t/>
            </a:r>
            <a:endParaRPr/>
          </a:p>
        </p:txBody>
      </p:sp>
      <p:pic>
        <p:nvPicPr>
          <p:cNvPr id="56" name="Google Shape;56;p13" title="start rhonda.mp3">
            <a:hlinkClick r:id="rId3"/>
          </p:cNvPr>
          <p:cNvPicPr preferRelativeResize="0"/>
          <p:nvPr/>
        </p:nvPicPr>
        <p:blipFill>
          <a:blip r:embed="rId4">
            <a:alphaModFix/>
          </a:blip>
          <a:stretch>
            <a:fillRect/>
          </a:stretch>
        </p:blipFill>
        <p:spPr>
          <a:xfrm>
            <a:off x="152400" y="3779125"/>
            <a:ext cx="457200" cy="4572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0" name="Shape 60"/>
        <p:cNvGrpSpPr/>
        <p:nvPr/>
      </p:nvGrpSpPr>
      <p:grpSpPr>
        <a:xfrm>
          <a:off x="0" y="0"/>
          <a:ext cx="0" cy="0"/>
          <a:chOff x="0" y="0"/>
          <a:chExt cx="0" cy="0"/>
        </a:xfrm>
      </p:grpSpPr>
      <p:sp>
        <p:nvSpPr>
          <p:cNvPr id="61" name="Google Shape;61;p14"/>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What is the rhondda valley</a:t>
            </a:r>
            <a:endParaRPr/>
          </a:p>
        </p:txBody>
      </p:sp>
      <p:sp>
        <p:nvSpPr>
          <p:cNvPr id="62" name="Google Shape;62;p1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a:t>It is the the starting place of coal mining before it was a clean </a:t>
            </a:r>
            <a:r>
              <a:rPr lang="en"/>
              <a:t>beautiful</a:t>
            </a:r>
            <a:r>
              <a:rPr lang="en"/>
              <a:t> valley in 1857 but it was transformed into a place to harvest </a:t>
            </a:r>
            <a:r>
              <a:rPr lang="en"/>
              <a:t>resources</a:t>
            </a:r>
            <a:r>
              <a:rPr lang="en"/>
              <a:t> and this </a:t>
            </a:r>
            <a:r>
              <a:rPr lang="en"/>
              <a:t>resource</a:t>
            </a:r>
            <a:r>
              <a:rPr lang="en"/>
              <a:t> is coal which had a </a:t>
            </a:r>
            <a:r>
              <a:rPr lang="en"/>
              <a:t>extreme</a:t>
            </a:r>
            <a:r>
              <a:rPr lang="en"/>
              <a:t> change allowing the uk empire to rise to power by having the ability to melt metal to be used for important equipment and the ability to use coal steam power to equipment such as trains.</a:t>
            </a:r>
            <a:endParaRPr/>
          </a:p>
        </p:txBody>
      </p:sp>
      <p:pic>
        <p:nvPicPr>
          <p:cNvPr id="63" name="Google Shape;63;p14"/>
          <p:cNvPicPr preferRelativeResize="0"/>
          <p:nvPr/>
        </p:nvPicPr>
        <p:blipFill>
          <a:blip r:embed="rId3">
            <a:alphaModFix/>
          </a:blip>
          <a:stretch>
            <a:fillRect/>
          </a:stretch>
        </p:blipFill>
        <p:spPr>
          <a:xfrm>
            <a:off x="5459050" y="2811950"/>
            <a:ext cx="3684950" cy="2331550"/>
          </a:xfrm>
          <a:prstGeom prst="rect">
            <a:avLst/>
          </a:prstGeom>
          <a:noFill/>
          <a:ln>
            <a:noFill/>
          </a:ln>
        </p:spPr>
      </p:pic>
      <p:pic>
        <p:nvPicPr>
          <p:cNvPr id="64" name="Google Shape;64;p14" title="what.mp3">
            <a:hlinkClick r:id="rId4"/>
          </p:cNvPr>
          <p:cNvPicPr preferRelativeResize="0"/>
          <p:nvPr/>
        </p:nvPicPr>
        <p:blipFill>
          <a:blip r:embed="rId5">
            <a:alphaModFix/>
          </a:blip>
          <a:stretch>
            <a:fillRect/>
          </a:stretch>
        </p:blipFill>
        <p:spPr>
          <a:xfrm>
            <a:off x="236675" y="4111325"/>
            <a:ext cx="911325" cy="9113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68" name="Shape 68"/>
        <p:cNvGrpSpPr/>
        <p:nvPr/>
      </p:nvGrpSpPr>
      <p:grpSpPr>
        <a:xfrm>
          <a:off x="0" y="0"/>
          <a:ext cx="0" cy="0"/>
          <a:chOff x="0" y="0"/>
          <a:chExt cx="0" cy="0"/>
        </a:xfrm>
      </p:grpSpPr>
      <p:sp>
        <p:nvSpPr>
          <p:cNvPr id="69" name="Google Shape;69;p15"/>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Where is the Rhonda valley</a:t>
            </a:r>
            <a:endParaRPr/>
          </a:p>
        </p:txBody>
      </p:sp>
      <p:sp>
        <p:nvSpPr>
          <p:cNvPr id="70" name="Google Shape;70;p15"/>
          <p:cNvSpPr txBox="1"/>
          <p:nvPr>
            <p:ph idx="1" type="body"/>
          </p:nvPr>
        </p:nvSpPr>
        <p:spPr>
          <a:xfrm>
            <a:off x="69975" y="924175"/>
            <a:ext cx="8832300" cy="3990900"/>
          </a:xfrm>
          <a:prstGeom prst="rect">
            <a:avLst/>
          </a:prstGeom>
        </p:spPr>
        <p:txBody>
          <a:bodyPr anchorCtr="0" anchor="t" bIns="91425" lIns="91425" spcFirstLastPara="1" rIns="91425" wrap="square" tIns="91425">
            <a:normAutofit/>
          </a:bodyPr>
          <a:lstStyle/>
          <a:p>
            <a:pPr indent="0" lvl="0" marL="0" rtl="0" algn="l">
              <a:spcBef>
                <a:spcPts val="0"/>
              </a:spcBef>
              <a:spcAft>
                <a:spcPts val="0"/>
              </a:spcAft>
              <a:buNone/>
            </a:pPr>
            <a:r>
              <a:rPr lang="en"/>
              <a:t>The Rhonda valley is located in the south of wales and it covers the northwest, southeast and the upper valley of the rivers ely, Taff, cynon and Rhondda.   </a:t>
            </a:r>
            <a:endParaRPr/>
          </a:p>
          <a:p>
            <a:pPr indent="0" lvl="0" marL="0" rtl="0" algn="l">
              <a:spcBef>
                <a:spcPts val="1200"/>
              </a:spcBef>
              <a:spcAft>
                <a:spcPts val="0"/>
              </a:spcAft>
              <a:buNone/>
            </a:pPr>
            <a:r>
              <a:t/>
            </a:r>
            <a:endParaRPr/>
          </a:p>
          <a:p>
            <a:pPr indent="0" lvl="0" marL="0" rtl="0" algn="l">
              <a:spcBef>
                <a:spcPts val="1200"/>
              </a:spcBef>
              <a:spcAft>
                <a:spcPts val="1200"/>
              </a:spcAft>
              <a:buNone/>
            </a:pPr>
            <a:r>
              <a:rPr lang="en"/>
              <a:t>   </a:t>
            </a:r>
            <a:endParaRPr/>
          </a:p>
        </p:txBody>
      </p:sp>
      <p:pic>
        <p:nvPicPr>
          <p:cNvPr id="71" name="Google Shape;71;p15"/>
          <p:cNvPicPr preferRelativeResize="0"/>
          <p:nvPr/>
        </p:nvPicPr>
        <p:blipFill>
          <a:blip r:embed="rId3">
            <a:alphaModFix/>
          </a:blip>
          <a:stretch>
            <a:fillRect/>
          </a:stretch>
        </p:blipFill>
        <p:spPr>
          <a:xfrm>
            <a:off x="6462000" y="1933850"/>
            <a:ext cx="2682000" cy="3209650"/>
          </a:xfrm>
          <a:prstGeom prst="rect">
            <a:avLst/>
          </a:prstGeom>
          <a:noFill/>
          <a:ln>
            <a:noFill/>
          </a:ln>
        </p:spPr>
      </p:pic>
      <p:pic>
        <p:nvPicPr>
          <p:cNvPr id="72" name="Google Shape;72;p15" title="where.mp3">
            <a:hlinkClick r:id="rId4"/>
          </p:cNvPr>
          <p:cNvPicPr preferRelativeResize="0"/>
          <p:nvPr/>
        </p:nvPicPr>
        <p:blipFill>
          <a:blip r:embed="rId5">
            <a:alphaModFix/>
          </a:blip>
          <a:stretch>
            <a:fillRect/>
          </a:stretch>
        </p:blipFill>
        <p:spPr>
          <a:xfrm>
            <a:off x="69975" y="4031350"/>
            <a:ext cx="966650" cy="966650"/>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76" name="Shape 76"/>
        <p:cNvGrpSpPr/>
        <p:nvPr/>
      </p:nvGrpSpPr>
      <p:grpSpPr>
        <a:xfrm>
          <a:off x="0" y="0"/>
          <a:ext cx="0" cy="0"/>
          <a:chOff x="0" y="0"/>
          <a:chExt cx="0" cy="0"/>
        </a:xfrm>
      </p:grpSpPr>
      <p:sp>
        <p:nvSpPr>
          <p:cNvPr id="77" name="Google Shape;77;p16"/>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What is coal </a:t>
            </a:r>
            <a:endParaRPr/>
          </a:p>
        </p:txBody>
      </p:sp>
      <p:sp>
        <p:nvSpPr>
          <p:cNvPr id="78" name="Google Shape;78;p16"/>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a:t>Coal is the end result of thousands years of </a:t>
            </a:r>
            <a:r>
              <a:rPr lang="en"/>
              <a:t>pressure and heat</a:t>
            </a:r>
            <a:r>
              <a:rPr lang="en"/>
              <a:t> on organic </a:t>
            </a:r>
            <a:r>
              <a:rPr lang="en"/>
              <a:t>material</a:t>
            </a:r>
            <a:r>
              <a:rPr lang="en"/>
              <a:t> such as plants and this takes place </a:t>
            </a:r>
            <a:r>
              <a:rPr lang="en"/>
              <a:t>underground</a:t>
            </a:r>
            <a:r>
              <a:rPr lang="en"/>
              <a:t> where it is converted into coal.</a:t>
            </a:r>
            <a:endParaRPr/>
          </a:p>
        </p:txBody>
      </p:sp>
      <p:pic>
        <p:nvPicPr>
          <p:cNvPr id="79" name="Google Shape;79;p16"/>
          <p:cNvPicPr preferRelativeResize="0"/>
          <p:nvPr/>
        </p:nvPicPr>
        <p:blipFill>
          <a:blip r:embed="rId3">
            <a:alphaModFix/>
          </a:blip>
          <a:stretch>
            <a:fillRect/>
          </a:stretch>
        </p:blipFill>
        <p:spPr>
          <a:xfrm>
            <a:off x="5730154" y="2860475"/>
            <a:ext cx="3413849" cy="2283024"/>
          </a:xfrm>
          <a:prstGeom prst="rect">
            <a:avLst/>
          </a:prstGeom>
          <a:noFill/>
          <a:ln>
            <a:noFill/>
          </a:ln>
        </p:spPr>
      </p:pic>
      <p:pic>
        <p:nvPicPr>
          <p:cNvPr id="80" name="Google Shape;80;p16" title="coal.mp3">
            <a:hlinkClick r:id="rId4"/>
          </p:cNvPr>
          <p:cNvPicPr preferRelativeResize="0"/>
          <p:nvPr/>
        </p:nvPicPr>
        <p:blipFill>
          <a:blip r:embed="rId5">
            <a:alphaModFix/>
          </a:blip>
          <a:stretch>
            <a:fillRect/>
          </a:stretch>
        </p:blipFill>
        <p:spPr>
          <a:xfrm>
            <a:off x="0" y="4081025"/>
            <a:ext cx="1062475" cy="106247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84" name="Shape 84"/>
        <p:cNvGrpSpPr/>
        <p:nvPr/>
      </p:nvGrpSpPr>
      <p:grpSpPr>
        <a:xfrm>
          <a:off x="0" y="0"/>
          <a:ext cx="0" cy="0"/>
          <a:chOff x="0" y="0"/>
          <a:chExt cx="0" cy="0"/>
        </a:xfrm>
      </p:grpSpPr>
      <p:sp>
        <p:nvSpPr>
          <p:cNvPr id="85" name="Google Shape;85;p17"/>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What is working conditions </a:t>
            </a:r>
            <a:endParaRPr/>
          </a:p>
        </p:txBody>
      </p:sp>
      <p:sp>
        <p:nvSpPr>
          <p:cNvPr id="86" name="Google Shape;86;p17"/>
          <p:cNvSpPr txBox="1"/>
          <p:nvPr>
            <p:ph idx="1" type="body"/>
          </p:nvPr>
        </p:nvSpPr>
        <p:spPr>
          <a:xfrm>
            <a:off x="0" y="1017725"/>
            <a:ext cx="9144000" cy="41259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a:t>When the coal mining started the main focus was proffit which put many coal miners lives at risk by </a:t>
            </a:r>
            <a:r>
              <a:rPr lang="en"/>
              <a:t>having</a:t>
            </a:r>
            <a:r>
              <a:rPr lang="en"/>
              <a:t> unsafe working conditions because they were working in a unsafe dark area that was infested with vermin and always under threat the mine would </a:t>
            </a:r>
            <a:r>
              <a:rPr lang="en"/>
              <a:t>collapse this was the start of the industrial revolution where they focused on development on their nation with very low regard for people's health.</a:t>
            </a:r>
            <a:endParaRPr/>
          </a:p>
        </p:txBody>
      </p:sp>
      <p:pic>
        <p:nvPicPr>
          <p:cNvPr id="87" name="Google Shape;87;p17" title="working.mp3">
            <a:hlinkClick r:id="rId3"/>
          </p:cNvPr>
          <p:cNvPicPr preferRelativeResize="0"/>
          <p:nvPr/>
        </p:nvPicPr>
        <p:blipFill>
          <a:blip r:embed="rId4">
            <a:alphaModFix/>
          </a:blip>
          <a:stretch>
            <a:fillRect/>
          </a:stretch>
        </p:blipFill>
        <p:spPr>
          <a:xfrm>
            <a:off x="0" y="3971875"/>
            <a:ext cx="1171750" cy="11717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1" name="Shape 91"/>
        <p:cNvGrpSpPr/>
        <p:nvPr/>
      </p:nvGrpSpPr>
      <p:grpSpPr>
        <a:xfrm>
          <a:off x="0" y="0"/>
          <a:ext cx="0" cy="0"/>
          <a:chOff x="0" y="0"/>
          <a:chExt cx="0" cy="0"/>
        </a:xfrm>
      </p:grpSpPr>
      <p:sp>
        <p:nvSpPr>
          <p:cNvPr id="92" name="Google Shape;92;p18"/>
          <p:cNvSpPr txBox="1"/>
          <p:nvPr>
            <p:ph type="title"/>
          </p:nvPr>
        </p:nvSpPr>
        <p:spPr>
          <a:xfrm>
            <a:off x="0" y="0"/>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The effect on the economy</a:t>
            </a:r>
            <a:endParaRPr/>
          </a:p>
        </p:txBody>
      </p:sp>
      <p:sp>
        <p:nvSpPr>
          <p:cNvPr id="93" name="Google Shape;93;p18"/>
          <p:cNvSpPr txBox="1"/>
          <p:nvPr>
            <p:ph idx="1" type="body"/>
          </p:nvPr>
        </p:nvSpPr>
        <p:spPr>
          <a:xfrm>
            <a:off x="0" y="646875"/>
            <a:ext cx="8832300" cy="3921900"/>
          </a:xfrm>
          <a:prstGeom prst="rect">
            <a:avLst/>
          </a:prstGeom>
        </p:spPr>
        <p:txBody>
          <a:bodyPr anchorCtr="0" anchor="t" bIns="91425" lIns="91425" spcFirstLastPara="1" rIns="91425" wrap="square" tIns="91425">
            <a:normAutofit/>
          </a:bodyPr>
          <a:lstStyle/>
          <a:p>
            <a:pPr indent="0" lvl="0" marL="0" rtl="0" algn="l">
              <a:spcBef>
                <a:spcPts val="0"/>
              </a:spcBef>
              <a:spcAft>
                <a:spcPts val="1200"/>
              </a:spcAft>
              <a:buNone/>
            </a:pPr>
            <a:r>
              <a:rPr lang="en"/>
              <a:t>By having all this </a:t>
            </a:r>
            <a:r>
              <a:rPr lang="en"/>
              <a:t>opportunity</a:t>
            </a:r>
            <a:r>
              <a:rPr lang="en"/>
              <a:t> in the united kingdom it attracted many people looking for a better life causing a rise in the economy giving a rise in jobs allowing the united kingdom the </a:t>
            </a:r>
            <a:r>
              <a:rPr lang="en"/>
              <a:t>ability</a:t>
            </a:r>
            <a:r>
              <a:rPr lang="en"/>
              <a:t> to start collecting a even greater amount of coal. This had a effect on </a:t>
            </a:r>
            <a:r>
              <a:rPr lang="en"/>
              <a:t>the</a:t>
            </a:r>
            <a:r>
              <a:rPr lang="en"/>
              <a:t> culture by valuing hard word and looking down on complaining which helped stopped unions. </a:t>
            </a:r>
            <a:endParaRPr/>
          </a:p>
        </p:txBody>
      </p:sp>
      <p:pic>
        <p:nvPicPr>
          <p:cNvPr id="94" name="Google Shape;94;p18" title="economy.mp3">
            <a:hlinkClick r:id="rId3"/>
          </p:cNvPr>
          <p:cNvPicPr preferRelativeResize="0"/>
          <p:nvPr/>
        </p:nvPicPr>
        <p:blipFill>
          <a:blip r:embed="rId4">
            <a:alphaModFix/>
          </a:blip>
          <a:stretch>
            <a:fillRect/>
          </a:stretch>
        </p:blipFill>
        <p:spPr>
          <a:xfrm>
            <a:off x="416975" y="4086400"/>
            <a:ext cx="825800" cy="82580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8" name="Shape 98"/>
        <p:cNvGrpSpPr/>
        <p:nvPr/>
      </p:nvGrpSpPr>
      <p:grpSpPr>
        <a:xfrm>
          <a:off x="0" y="0"/>
          <a:ext cx="0" cy="0"/>
          <a:chOff x="0" y="0"/>
          <a:chExt cx="0" cy="0"/>
        </a:xfrm>
      </p:grpSpPr>
      <p:sp>
        <p:nvSpPr>
          <p:cNvPr id="99" name="Google Shape;99;p19"/>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References</a:t>
            </a:r>
            <a:r>
              <a:rPr lang="en"/>
              <a:t> </a:t>
            </a:r>
            <a:endParaRPr/>
          </a:p>
        </p:txBody>
      </p:sp>
      <p:sp>
        <p:nvSpPr>
          <p:cNvPr id="100" name="Google Shape;100;p19"/>
          <p:cNvSpPr txBox="1"/>
          <p:nvPr>
            <p:ph idx="1" type="body"/>
          </p:nvPr>
        </p:nvSpPr>
        <p:spPr>
          <a:xfrm>
            <a:off x="0" y="820425"/>
            <a:ext cx="9144000" cy="4323000"/>
          </a:xfrm>
          <a:prstGeom prst="rect">
            <a:avLst/>
          </a:prstGeom>
        </p:spPr>
        <p:txBody>
          <a:bodyPr anchorCtr="0" anchor="t" bIns="91425" lIns="91425" spcFirstLastPara="1" rIns="91425" wrap="square" tIns="91425">
            <a:normAutofit fontScale="77500" lnSpcReduction="20000"/>
          </a:bodyPr>
          <a:lstStyle/>
          <a:p>
            <a:pPr indent="0" lvl="0" marL="0" rtl="0" algn="l">
              <a:lnSpc>
                <a:spcPct val="100000"/>
              </a:lnSpc>
              <a:spcBef>
                <a:spcPts val="0"/>
              </a:spcBef>
              <a:spcAft>
                <a:spcPts val="0"/>
              </a:spcAft>
              <a:buNone/>
            </a:pPr>
            <a:r>
              <a:t/>
            </a:r>
            <a:endParaRPr sz="1050">
              <a:solidFill>
                <a:srgbClr val="1A1A1A"/>
              </a:solidFill>
              <a:highlight>
                <a:schemeClr val="dk1"/>
              </a:highlight>
              <a:latin typeface="Roboto"/>
              <a:ea typeface="Roboto"/>
              <a:cs typeface="Roboto"/>
              <a:sym typeface="Roboto"/>
            </a:endParaRPr>
          </a:p>
          <a:p>
            <a:pPr indent="0" lvl="0" marL="0" rtl="0" algn="l">
              <a:spcBef>
                <a:spcPts val="0"/>
              </a:spcBef>
              <a:spcAft>
                <a:spcPts val="0"/>
              </a:spcAft>
              <a:buNone/>
            </a:pPr>
            <a:r>
              <a:rPr lang="en"/>
              <a:t>By: Chris Allen. Date:  26, 03, 2023. Link: </a:t>
            </a:r>
            <a:r>
              <a:rPr lang="en" u="sng">
                <a:solidFill>
                  <a:schemeClr val="hlink"/>
                </a:solidFill>
                <a:hlinkClick r:id="rId3"/>
              </a:rPr>
              <a:t>https://www.britannica.com/place/Rhondda#/media/1/501759/155472</a:t>
            </a:r>
            <a:r>
              <a:rPr lang="en"/>
              <a:t> </a:t>
            </a:r>
            <a:endParaRPr/>
          </a:p>
          <a:p>
            <a:pPr indent="0" lvl="0" marL="0" rtl="0" algn="l">
              <a:spcBef>
                <a:spcPts val="1200"/>
              </a:spcBef>
              <a:spcAft>
                <a:spcPts val="0"/>
              </a:spcAft>
              <a:buNone/>
            </a:pPr>
            <a:r>
              <a:rPr lang="en"/>
              <a:t>By: Amy Tikkanen. Date:  07,06, 2013. Link:  </a:t>
            </a:r>
            <a:r>
              <a:rPr lang="en" u="sng">
                <a:solidFill>
                  <a:schemeClr val="hlink"/>
                </a:solidFill>
                <a:hlinkClick r:id="rId4"/>
              </a:rPr>
              <a:t>https://www.britannica.com/place/Rhondda</a:t>
            </a:r>
            <a:r>
              <a:rPr lang="en"/>
              <a:t>  </a:t>
            </a:r>
            <a:endParaRPr/>
          </a:p>
          <a:p>
            <a:pPr indent="0" lvl="0" marL="0" rtl="0" algn="l">
              <a:spcBef>
                <a:spcPts val="1200"/>
              </a:spcBef>
              <a:spcAft>
                <a:spcPts val="0"/>
              </a:spcAft>
              <a:buNone/>
            </a:pPr>
            <a:r>
              <a:rPr lang="en"/>
              <a:t>By: Joanne Ridout  Date: 5, 9, 2016   Link: </a:t>
            </a:r>
            <a:r>
              <a:rPr lang="en" u="sng">
                <a:solidFill>
                  <a:schemeClr val="hlink"/>
                </a:solidFill>
                <a:hlinkClick r:id="rId5"/>
              </a:rPr>
              <a:t>https://www.walesonline.co.uk/lifestyle/welsh-homes/moving-county-rhondda-cynon-taf-10513068</a:t>
            </a:r>
            <a:r>
              <a:rPr lang="en"/>
              <a:t>  </a:t>
            </a:r>
            <a:endParaRPr/>
          </a:p>
          <a:p>
            <a:pPr indent="0" lvl="0" marL="0" rtl="0" algn="l">
              <a:spcBef>
                <a:spcPts val="1200"/>
              </a:spcBef>
              <a:spcAft>
                <a:spcPts val="0"/>
              </a:spcAft>
              <a:buNone/>
            </a:pPr>
            <a:r>
              <a:rPr lang="en"/>
              <a:t>By: Mihai Andrei, Date: 02, 02, 2023,  Link: </a:t>
            </a:r>
            <a:r>
              <a:rPr lang="en" u="sng">
                <a:solidFill>
                  <a:schemeClr val="hlink"/>
                </a:solidFill>
                <a:hlinkClick r:id="rId6"/>
              </a:rPr>
              <a:t>https://www.zmescience.com/other/feature-post/how-coal-is-formed/</a:t>
            </a:r>
            <a:r>
              <a:rPr lang="en"/>
              <a:t>   </a:t>
            </a:r>
            <a:endParaRPr/>
          </a:p>
          <a:p>
            <a:pPr indent="0" lvl="0" marL="0" rtl="0" algn="l">
              <a:spcBef>
                <a:spcPts val="1200"/>
              </a:spcBef>
              <a:spcAft>
                <a:spcPts val="0"/>
              </a:spcAft>
              <a:buNone/>
            </a:pPr>
            <a:r>
              <a:rPr lang="en"/>
              <a:t>Huntley, D. (2022, December 23). When coal was king in the welsh valleys of the Rhondda. Retrieved January 12, 2023, from </a:t>
            </a:r>
            <a:r>
              <a:rPr lang="en" u="sng">
                <a:solidFill>
                  <a:schemeClr val="hlink"/>
                </a:solidFill>
                <a:hlinkClick r:id="rId7"/>
              </a:rPr>
              <a:t>https://britishheritage.com/history/coal-mining-wales-rhondda-valley</a:t>
            </a:r>
            <a:r>
              <a:rPr lang="en"/>
              <a:t>  </a:t>
            </a:r>
            <a:endParaRPr/>
          </a:p>
          <a:p>
            <a:pPr indent="0" lvl="0" marL="0" rtl="0" algn="l">
              <a:spcBef>
                <a:spcPts val="1200"/>
              </a:spcBef>
              <a:spcAft>
                <a:spcPts val="0"/>
              </a:spcAft>
              <a:buNone/>
            </a:pPr>
            <a:r>
              <a:t/>
            </a:r>
            <a:endParaRPr/>
          </a:p>
          <a:p>
            <a:pPr indent="0" lvl="0" marL="0" rtl="0" algn="l">
              <a:spcBef>
                <a:spcPts val="1200"/>
              </a:spcBef>
              <a:spcAft>
                <a:spcPts val="0"/>
              </a:spcAft>
              <a:buNone/>
            </a:pPr>
            <a:r>
              <a:rPr lang="en"/>
              <a:t>Link:  </a:t>
            </a:r>
            <a:r>
              <a:rPr lang="en" u="sng">
                <a:solidFill>
                  <a:schemeClr val="hlink"/>
                </a:solidFill>
                <a:hlinkClick r:id="rId8"/>
              </a:rPr>
              <a:t>https://hwb.gov.wales</a:t>
            </a:r>
            <a:r>
              <a:rPr lang="en"/>
              <a:t> </a:t>
            </a:r>
            <a:endParaRPr/>
          </a:p>
          <a:p>
            <a:pPr indent="0" lvl="0" marL="0" rtl="0" algn="l">
              <a:spcBef>
                <a:spcPts val="1200"/>
              </a:spcBef>
              <a:spcAft>
                <a:spcPts val="0"/>
              </a:spcAft>
              <a:buNone/>
            </a:pPr>
            <a:r>
              <a:t/>
            </a:r>
            <a:endParaRPr/>
          </a:p>
          <a:p>
            <a:pPr indent="0" lvl="0" marL="0" rtl="0" algn="l">
              <a:spcBef>
                <a:spcPts val="1200"/>
              </a:spcBef>
              <a:spcAft>
                <a:spcPts val="0"/>
              </a:spcAft>
              <a:buNone/>
            </a:pPr>
            <a:r>
              <a:t/>
            </a:r>
            <a:endParaRPr/>
          </a:p>
          <a:p>
            <a:pPr indent="0" lvl="0" marL="0" rtl="0" algn="l">
              <a:spcBef>
                <a:spcPts val="1200"/>
              </a:spcBef>
              <a:spcAft>
                <a:spcPts val="1200"/>
              </a:spcAft>
              <a:buNone/>
            </a:pPr>
            <a:r>
              <a:t/>
            </a:r>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