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13"/>
  </p:notesMasterIdLst>
  <p:sldIdLst>
    <p:sldId id="256" r:id="rId2"/>
    <p:sldId id="257" r:id="rId3"/>
    <p:sldId id="259" r:id="rId4"/>
    <p:sldId id="260" r:id="rId5"/>
    <p:sldId id="265" r:id="rId6"/>
    <p:sldId id="267" r:id="rId7"/>
    <p:sldId id="261" r:id="rId8"/>
    <p:sldId id="269" r:id="rId9"/>
    <p:sldId id="262" r:id="rId10"/>
    <p:sldId id="263"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767"/>
    <p:restoredTop sz="94601"/>
  </p:normalViewPr>
  <p:slideViewPr>
    <p:cSldViewPr snapToGrid="0" snapToObjects="1">
      <p:cViewPr varScale="1">
        <p:scale>
          <a:sx n="216" d="100"/>
          <a:sy n="216" d="100"/>
        </p:scale>
        <p:origin x="1056" y="184"/>
      </p:cViewPr>
      <p:guideLst/>
    </p:cSldViewPr>
  </p:slideViewPr>
  <p:notesTextViewPr>
    <p:cViewPr>
      <p:scale>
        <a:sx n="1" d="1"/>
        <a:sy n="1" d="1"/>
      </p:scale>
      <p:origin x="0" y="0"/>
    </p:cViewPr>
  </p:notesTextViewPr>
  <p:sorterViewPr>
    <p:cViewPr>
      <p:scale>
        <a:sx n="110" d="100"/>
        <a:sy n="11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319DD-F92A-D448-86B1-4F3F7C3978E2}" type="datetimeFigureOut">
              <a:rPr lang="en-US" smtClean="0"/>
              <a:t>7/5/18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4B5E9C-1DED-9F4C-B121-C2304E64749F}" type="slidenum">
              <a:rPr lang="en-US" smtClean="0"/>
              <a:t>‹#›</a:t>
            </a:fld>
            <a:endParaRPr lang="en-US"/>
          </a:p>
        </p:txBody>
      </p:sp>
    </p:spTree>
    <p:extLst>
      <p:ext uri="{BB962C8B-B14F-4D97-AF65-F5344CB8AC3E}">
        <p14:creationId xmlns:p14="http://schemas.microsoft.com/office/powerpoint/2010/main" val="1759148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84B5E9C-1DED-9F4C-B121-C2304E64749F}" type="slidenum">
              <a:rPr lang="en-US" smtClean="0"/>
              <a:t>2</a:t>
            </a:fld>
            <a:endParaRPr lang="en-US"/>
          </a:p>
        </p:txBody>
      </p:sp>
    </p:spTree>
    <p:extLst>
      <p:ext uri="{BB962C8B-B14F-4D97-AF65-F5344CB8AC3E}">
        <p14:creationId xmlns:p14="http://schemas.microsoft.com/office/powerpoint/2010/main" val="1605639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84B5E9C-1DED-9F4C-B121-C2304E64749F}" type="slidenum">
              <a:rPr lang="en-US" smtClean="0"/>
              <a:t>3</a:t>
            </a:fld>
            <a:endParaRPr lang="en-US"/>
          </a:p>
        </p:txBody>
      </p:sp>
    </p:spTree>
    <p:extLst>
      <p:ext uri="{BB962C8B-B14F-4D97-AF65-F5344CB8AC3E}">
        <p14:creationId xmlns:p14="http://schemas.microsoft.com/office/powerpoint/2010/main" val="693710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84B5E9C-1DED-9F4C-B121-C2304E64749F}" type="slidenum">
              <a:rPr lang="en-US" smtClean="0"/>
              <a:t>4</a:t>
            </a:fld>
            <a:endParaRPr lang="en-US"/>
          </a:p>
        </p:txBody>
      </p:sp>
    </p:spTree>
    <p:extLst>
      <p:ext uri="{BB962C8B-B14F-4D97-AF65-F5344CB8AC3E}">
        <p14:creationId xmlns:p14="http://schemas.microsoft.com/office/powerpoint/2010/main" val="14909827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84B5E9C-1DED-9F4C-B121-C2304E64749F}" type="slidenum">
              <a:rPr lang="en-US" smtClean="0"/>
              <a:t>5</a:t>
            </a:fld>
            <a:endParaRPr lang="en-US"/>
          </a:p>
        </p:txBody>
      </p:sp>
    </p:spTree>
    <p:extLst>
      <p:ext uri="{BB962C8B-B14F-4D97-AF65-F5344CB8AC3E}">
        <p14:creationId xmlns:p14="http://schemas.microsoft.com/office/powerpoint/2010/main" val="1288674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84B5E9C-1DED-9F4C-B121-C2304E64749F}" type="slidenum">
              <a:rPr lang="en-US" smtClean="0"/>
              <a:t>6</a:t>
            </a:fld>
            <a:endParaRPr lang="en-US"/>
          </a:p>
        </p:txBody>
      </p:sp>
    </p:spTree>
    <p:extLst>
      <p:ext uri="{BB962C8B-B14F-4D97-AF65-F5344CB8AC3E}">
        <p14:creationId xmlns:p14="http://schemas.microsoft.com/office/powerpoint/2010/main" val="1121967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84B5E9C-1DED-9F4C-B121-C2304E64749F}" type="slidenum">
              <a:rPr lang="en-US" smtClean="0"/>
              <a:t>7</a:t>
            </a:fld>
            <a:endParaRPr lang="en-US"/>
          </a:p>
        </p:txBody>
      </p:sp>
    </p:spTree>
    <p:extLst>
      <p:ext uri="{BB962C8B-B14F-4D97-AF65-F5344CB8AC3E}">
        <p14:creationId xmlns:p14="http://schemas.microsoft.com/office/powerpoint/2010/main" val="10405869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84B5E9C-1DED-9F4C-B121-C2304E64749F}" type="slidenum">
              <a:rPr lang="en-US" smtClean="0"/>
              <a:t>8</a:t>
            </a:fld>
            <a:endParaRPr lang="en-US"/>
          </a:p>
        </p:txBody>
      </p:sp>
    </p:spTree>
    <p:extLst>
      <p:ext uri="{BB962C8B-B14F-4D97-AF65-F5344CB8AC3E}">
        <p14:creationId xmlns:p14="http://schemas.microsoft.com/office/powerpoint/2010/main" val="13495247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84B5E9C-1DED-9F4C-B121-C2304E64749F}" type="slidenum">
              <a:rPr lang="en-US" smtClean="0"/>
              <a:t>9</a:t>
            </a:fld>
            <a:endParaRPr lang="en-US"/>
          </a:p>
        </p:txBody>
      </p:sp>
    </p:spTree>
    <p:extLst>
      <p:ext uri="{BB962C8B-B14F-4D97-AF65-F5344CB8AC3E}">
        <p14:creationId xmlns:p14="http://schemas.microsoft.com/office/powerpoint/2010/main" val="19709086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84B5E9C-1DED-9F4C-B121-C2304E64749F}" type="slidenum">
              <a:rPr lang="en-US" smtClean="0"/>
              <a:t>10</a:t>
            </a:fld>
            <a:endParaRPr lang="en-US"/>
          </a:p>
        </p:txBody>
      </p:sp>
    </p:spTree>
    <p:extLst>
      <p:ext uri="{BB962C8B-B14F-4D97-AF65-F5344CB8AC3E}">
        <p14:creationId xmlns:p14="http://schemas.microsoft.com/office/powerpoint/2010/main" val="4520227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84B5E9C-1DED-9F4C-B121-C2304E64749F}" type="slidenum">
              <a:rPr lang="en-US" smtClean="0"/>
              <a:t>11</a:t>
            </a:fld>
            <a:endParaRPr lang="en-US"/>
          </a:p>
        </p:txBody>
      </p:sp>
    </p:spTree>
    <p:extLst>
      <p:ext uri="{BB962C8B-B14F-4D97-AF65-F5344CB8AC3E}">
        <p14:creationId xmlns:p14="http://schemas.microsoft.com/office/powerpoint/2010/main" val="1952820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r>
              <a:rPr lang="en-GB"/>
              <a:t>4 July 2018</a:t>
            </a:r>
            <a:endParaRPr lang="en-US"/>
          </a:p>
        </p:txBody>
      </p:sp>
      <p:sp>
        <p:nvSpPr>
          <p:cNvPr id="5" name="Footer Placeholder 4"/>
          <p:cNvSpPr>
            <a:spLocks noGrp="1"/>
          </p:cNvSpPr>
          <p:nvPr>
            <p:ph type="ftr" sz="quarter" idx="11"/>
          </p:nvPr>
        </p:nvSpPr>
        <p:spPr/>
        <p:txBody>
          <a:bodyPr/>
          <a:lstStyle/>
          <a:p>
            <a:r>
              <a:rPr lang="en-US"/>
              <a:t>Marketing Management (SBMA7102D) – Sarah Clements (1706960)</a:t>
            </a:r>
          </a:p>
        </p:txBody>
      </p:sp>
      <p:sp>
        <p:nvSpPr>
          <p:cNvPr id="6" name="Slide Number Placeholder 5"/>
          <p:cNvSpPr>
            <a:spLocks noGrp="1"/>
          </p:cNvSpPr>
          <p:nvPr>
            <p:ph type="sldNum" sz="quarter" idx="12"/>
          </p:nvPr>
        </p:nvSpPr>
        <p:spPr/>
        <p:txBody>
          <a:bodyPr/>
          <a:lstStyle/>
          <a:p>
            <a:fld id="{78B5DE88-CFC3-9745-9EA0-FF62C7757E33}" type="slidenum">
              <a:rPr lang="en-US" smtClean="0"/>
              <a:t>‹#›</a:t>
            </a:fld>
            <a:endParaRPr lang="en-US"/>
          </a:p>
        </p:txBody>
      </p:sp>
    </p:spTree>
    <p:extLst>
      <p:ext uri="{BB962C8B-B14F-4D97-AF65-F5344CB8AC3E}">
        <p14:creationId xmlns:p14="http://schemas.microsoft.com/office/powerpoint/2010/main" val="16180007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GB"/>
              <a:t>4 July 2018</a:t>
            </a:r>
            <a:endParaRPr lang="en-US"/>
          </a:p>
        </p:txBody>
      </p:sp>
      <p:sp>
        <p:nvSpPr>
          <p:cNvPr id="5" name="Footer Placeholder 4"/>
          <p:cNvSpPr>
            <a:spLocks noGrp="1"/>
          </p:cNvSpPr>
          <p:nvPr>
            <p:ph type="ftr" sz="quarter" idx="11"/>
          </p:nvPr>
        </p:nvSpPr>
        <p:spPr/>
        <p:txBody>
          <a:bodyPr/>
          <a:lstStyle/>
          <a:p>
            <a:r>
              <a:rPr lang="en-US"/>
              <a:t>Marketing Management (SBMA7102D) – Sarah Clements (1706960)</a:t>
            </a:r>
          </a:p>
        </p:txBody>
      </p:sp>
      <p:sp>
        <p:nvSpPr>
          <p:cNvPr id="6" name="Slide Number Placeholder 5"/>
          <p:cNvSpPr>
            <a:spLocks noGrp="1"/>
          </p:cNvSpPr>
          <p:nvPr>
            <p:ph type="sldNum" sz="quarter" idx="12"/>
          </p:nvPr>
        </p:nvSpPr>
        <p:spPr/>
        <p:txBody>
          <a:bodyPr/>
          <a:lstStyle/>
          <a:p>
            <a:fld id="{78B5DE88-CFC3-9745-9EA0-FF62C7757E33}" type="slidenum">
              <a:rPr lang="en-US" smtClean="0"/>
              <a:t>‹#›</a:t>
            </a:fld>
            <a:endParaRPr lang="en-US"/>
          </a:p>
        </p:txBody>
      </p:sp>
    </p:spTree>
    <p:extLst>
      <p:ext uri="{BB962C8B-B14F-4D97-AF65-F5344CB8AC3E}">
        <p14:creationId xmlns:p14="http://schemas.microsoft.com/office/powerpoint/2010/main" val="1524773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GB"/>
              <a:t>4 July 2018</a:t>
            </a:r>
            <a:endParaRPr lang="en-US"/>
          </a:p>
        </p:txBody>
      </p:sp>
      <p:sp>
        <p:nvSpPr>
          <p:cNvPr id="5" name="Footer Placeholder 4"/>
          <p:cNvSpPr>
            <a:spLocks noGrp="1"/>
          </p:cNvSpPr>
          <p:nvPr>
            <p:ph type="ftr" sz="quarter" idx="11"/>
          </p:nvPr>
        </p:nvSpPr>
        <p:spPr/>
        <p:txBody>
          <a:bodyPr/>
          <a:lstStyle/>
          <a:p>
            <a:r>
              <a:rPr lang="en-US"/>
              <a:t>Marketing Management (SBMA7102D) – Sarah Clements (1706960)</a:t>
            </a:r>
          </a:p>
        </p:txBody>
      </p:sp>
      <p:sp>
        <p:nvSpPr>
          <p:cNvPr id="6" name="Slide Number Placeholder 5"/>
          <p:cNvSpPr>
            <a:spLocks noGrp="1"/>
          </p:cNvSpPr>
          <p:nvPr>
            <p:ph type="sldNum" sz="quarter" idx="12"/>
          </p:nvPr>
        </p:nvSpPr>
        <p:spPr/>
        <p:txBody>
          <a:bodyPr/>
          <a:lstStyle/>
          <a:p>
            <a:fld id="{78B5DE88-CFC3-9745-9EA0-FF62C7757E33}" type="slidenum">
              <a:rPr lang="en-US" smtClean="0"/>
              <a:t>‹#›</a:t>
            </a:fld>
            <a:endParaRPr lang="en-US"/>
          </a:p>
        </p:txBody>
      </p:sp>
    </p:spTree>
    <p:extLst>
      <p:ext uri="{BB962C8B-B14F-4D97-AF65-F5344CB8AC3E}">
        <p14:creationId xmlns:p14="http://schemas.microsoft.com/office/powerpoint/2010/main" val="739586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r>
              <a:rPr lang="en-GB"/>
              <a:t>4 July 2018</a:t>
            </a:r>
            <a:endParaRPr lang="en-US"/>
          </a:p>
        </p:txBody>
      </p:sp>
      <p:sp>
        <p:nvSpPr>
          <p:cNvPr id="6" name="Footer Placeholder 5"/>
          <p:cNvSpPr>
            <a:spLocks noGrp="1"/>
          </p:cNvSpPr>
          <p:nvPr>
            <p:ph type="ftr" sz="quarter" idx="11"/>
          </p:nvPr>
        </p:nvSpPr>
        <p:spPr/>
        <p:txBody>
          <a:bodyPr/>
          <a:lstStyle/>
          <a:p>
            <a:r>
              <a:rPr lang="en-US"/>
              <a:t>Marketing Management (SBMA7102D) – Sarah Clements (1706960)</a:t>
            </a:r>
          </a:p>
        </p:txBody>
      </p:sp>
      <p:sp>
        <p:nvSpPr>
          <p:cNvPr id="7" name="Slide Number Placeholder 6"/>
          <p:cNvSpPr>
            <a:spLocks noGrp="1"/>
          </p:cNvSpPr>
          <p:nvPr>
            <p:ph type="sldNum" sz="quarter" idx="12"/>
          </p:nvPr>
        </p:nvSpPr>
        <p:spPr/>
        <p:txBody>
          <a:bodyPr/>
          <a:lstStyle/>
          <a:p>
            <a:fld id="{78B5DE88-CFC3-9745-9EA0-FF62C7757E33}" type="slidenum">
              <a:rPr lang="en-US" smtClean="0"/>
              <a:t>‹#›</a:t>
            </a:fld>
            <a:endParaRPr lang="en-US"/>
          </a:p>
        </p:txBody>
      </p:sp>
    </p:spTree>
    <p:extLst>
      <p:ext uri="{BB962C8B-B14F-4D97-AF65-F5344CB8AC3E}">
        <p14:creationId xmlns:p14="http://schemas.microsoft.com/office/powerpoint/2010/main" val="601578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r>
              <a:rPr lang="en-GB"/>
              <a:t>4 July 2018</a:t>
            </a:r>
            <a:endParaRPr lang="en-US"/>
          </a:p>
        </p:txBody>
      </p:sp>
      <p:sp>
        <p:nvSpPr>
          <p:cNvPr id="8" name="Footer Placeholder 7"/>
          <p:cNvSpPr>
            <a:spLocks noGrp="1"/>
          </p:cNvSpPr>
          <p:nvPr>
            <p:ph type="ftr" sz="quarter" idx="11"/>
          </p:nvPr>
        </p:nvSpPr>
        <p:spPr/>
        <p:txBody>
          <a:bodyPr/>
          <a:lstStyle/>
          <a:p>
            <a:r>
              <a:rPr lang="en-US"/>
              <a:t>Marketing Management (SBMA7102D) – Sarah Clements (1706960)</a:t>
            </a:r>
          </a:p>
        </p:txBody>
      </p:sp>
      <p:sp>
        <p:nvSpPr>
          <p:cNvPr id="9" name="Slide Number Placeholder 8"/>
          <p:cNvSpPr>
            <a:spLocks noGrp="1"/>
          </p:cNvSpPr>
          <p:nvPr>
            <p:ph type="sldNum" sz="quarter" idx="12"/>
          </p:nvPr>
        </p:nvSpPr>
        <p:spPr/>
        <p:txBody>
          <a:bodyPr/>
          <a:lstStyle/>
          <a:p>
            <a:fld id="{78B5DE88-CFC3-9745-9EA0-FF62C7757E33}" type="slidenum">
              <a:rPr lang="en-US" smtClean="0"/>
              <a:t>‹#›</a:t>
            </a:fld>
            <a:endParaRPr lang="en-US"/>
          </a:p>
        </p:txBody>
      </p:sp>
    </p:spTree>
    <p:extLst>
      <p:ext uri="{BB962C8B-B14F-4D97-AF65-F5344CB8AC3E}">
        <p14:creationId xmlns:p14="http://schemas.microsoft.com/office/powerpoint/2010/main" val="378889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r>
              <a:rPr lang="en-GB"/>
              <a:t>4 July 2018</a:t>
            </a:r>
            <a:endParaRPr lang="en-US"/>
          </a:p>
        </p:txBody>
      </p:sp>
      <p:sp>
        <p:nvSpPr>
          <p:cNvPr id="4" name="Footer Placeholder 3"/>
          <p:cNvSpPr>
            <a:spLocks noGrp="1"/>
          </p:cNvSpPr>
          <p:nvPr>
            <p:ph type="ftr" sz="quarter" idx="11"/>
          </p:nvPr>
        </p:nvSpPr>
        <p:spPr/>
        <p:txBody>
          <a:bodyPr/>
          <a:lstStyle/>
          <a:p>
            <a:r>
              <a:rPr lang="en-US"/>
              <a:t>Marketing Management (SBMA7102D) – Sarah Clements (1706960)</a:t>
            </a:r>
          </a:p>
        </p:txBody>
      </p:sp>
      <p:sp>
        <p:nvSpPr>
          <p:cNvPr id="5" name="Slide Number Placeholder 4"/>
          <p:cNvSpPr>
            <a:spLocks noGrp="1"/>
          </p:cNvSpPr>
          <p:nvPr>
            <p:ph type="sldNum" sz="quarter" idx="12"/>
          </p:nvPr>
        </p:nvSpPr>
        <p:spPr/>
        <p:txBody>
          <a:bodyPr/>
          <a:lstStyle/>
          <a:p>
            <a:fld id="{78B5DE88-CFC3-9745-9EA0-FF62C7757E33}" type="slidenum">
              <a:rPr lang="en-US" smtClean="0"/>
              <a:t>‹#›</a:t>
            </a:fld>
            <a:endParaRPr lang="en-US"/>
          </a:p>
        </p:txBody>
      </p:sp>
    </p:spTree>
    <p:extLst>
      <p:ext uri="{BB962C8B-B14F-4D97-AF65-F5344CB8AC3E}">
        <p14:creationId xmlns:p14="http://schemas.microsoft.com/office/powerpoint/2010/main" val="713166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a:t>4 July 2018</a:t>
            </a:r>
            <a:endParaRPr lang="en-US"/>
          </a:p>
        </p:txBody>
      </p:sp>
      <p:sp>
        <p:nvSpPr>
          <p:cNvPr id="3" name="Footer Placeholder 2"/>
          <p:cNvSpPr>
            <a:spLocks noGrp="1"/>
          </p:cNvSpPr>
          <p:nvPr>
            <p:ph type="ftr" sz="quarter" idx="11"/>
          </p:nvPr>
        </p:nvSpPr>
        <p:spPr/>
        <p:txBody>
          <a:bodyPr/>
          <a:lstStyle/>
          <a:p>
            <a:r>
              <a:rPr lang="en-US"/>
              <a:t>Marketing Management (SBMA7102D) – Sarah Clements (1706960)</a:t>
            </a:r>
          </a:p>
        </p:txBody>
      </p:sp>
      <p:sp>
        <p:nvSpPr>
          <p:cNvPr id="4" name="Slide Number Placeholder 3"/>
          <p:cNvSpPr>
            <a:spLocks noGrp="1"/>
          </p:cNvSpPr>
          <p:nvPr>
            <p:ph type="sldNum" sz="quarter" idx="12"/>
          </p:nvPr>
        </p:nvSpPr>
        <p:spPr/>
        <p:txBody>
          <a:bodyPr/>
          <a:lstStyle/>
          <a:p>
            <a:fld id="{78B5DE88-CFC3-9745-9EA0-FF62C7757E33}" type="slidenum">
              <a:rPr lang="en-US" smtClean="0"/>
              <a:t>‹#›</a:t>
            </a:fld>
            <a:endParaRPr lang="en-US"/>
          </a:p>
        </p:txBody>
      </p:sp>
    </p:spTree>
    <p:extLst>
      <p:ext uri="{BB962C8B-B14F-4D97-AF65-F5344CB8AC3E}">
        <p14:creationId xmlns:p14="http://schemas.microsoft.com/office/powerpoint/2010/main" val="1077938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4 July 2018</a:t>
            </a:r>
            <a:endParaRPr lang="en-US"/>
          </a:p>
        </p:txBody>
      </p:sp>
      <p:sp>
        <p:nvSpPr>
          <p:cNvPr id="6" name="Footer Placeholder 5"/>
          <p:cNvSpPr>
            <a:spLocks noGrp="1"/>
          </p:cNvSpPr>
          <p:nvPr>
            <p:ph type="ftr" sz="quarter" idx="11"/>
          </p:nvPr>
        </p:nvSpPr>
        <p:spPr/>
        <p:txBody>
          <a:bodyPr/>
          <a:lstStyle/>
          <a:p>
            <a:r>
              <a:rPr lang="en-US"/>
              <a:t>Marketing Management (SBMA7102D) – Sarah Clements (1706960)</a:t>
            </a:r>
          </a:p>
        </p:txBody>
      </p:sp>
      <p:sp>
        <p:nvSpPr>
          <p:cNvPr id="7" name="Slide Number Placeholder 6"/>
          <p:cNvSpPr>
            <a:spLocks noGrp="1"/>
          </p:cNvSpPr>
          <p:nvPr>
            <p:ph type="sldNum" sz="quarter" idx="12"/>
          </p:nvPr>
        </p:nvSpPr>
        <p:spPr/>
        <p:txBody>
          <a:bodyPr/>
          <a:lstStyle/>
          <a:p>
            <a:fld id="{78B5DE88-CFC3-9745-9EA0-FF62C7757E33}" type="slidenum">
              <a:rPr lang="en-US" smtClean="0"/>
              <a:t>‹#›</a:t>
            </a:fld>
            <a:endParaRPr lang="en-US"/>
          </a:p>
        </p:txBody>
      </p:sp>
    </p:spTree>
    <p:extLst>
      <p:ext uri="{BB962C8B-B14F-4D97-AF65-F5344CB8AC3E}">
        <p14:creationId xmlns:p14="http://schemas.microsoft.com/office/powerpoint/2010/main" val="735785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GB"/>
              <a:t>4 July 2018</a:t>
            </a:r>
            <a:endParaRPr lang="en-US"/>
          </a:p>
        </p:txBody>
      </p:sp>
      <p:sp>
        <p:nvSpPr>
          <p:cNvPr id="6" name="Footer Placeholder 5"/>
          <p:cNvSpPr>
            <a:spLocks noGrp="1"/>
          </p:cNvSpPr>
          <p:nvPr>
            <p:ph type="ftr" sz="quarter" idx="11"/>
          </p:nvPr>
        </p:nvSpPr>
        <p:spPr/>
        <p:txBody>
          <a:bodyPr/>
          <a:lstStyle/>
          <a:p>
            <a:r>
              <a:rPr lang="en-US"/>
              <a:t>Marketing Management (SBMA7102D) – Sarah Clements (1706960)</a:t>
            </a:r>
          </a:p>
        </p:txBody>
      </p:sp>
      <p:sp>
        <p:nvSpPr>
          <p:cNvPr id="7" name="Slide Number Placeholder 6"/>
          <p:cNvSpPr>
            <a:spLocks noGrp="1"/>
          </p:cNvSpPr>
          <p:nvPr>
            <p:ph type="sldNum" sz="quarter" idx="12"/>
          </p:nvPr>
        </p:nvSpPr>
        <p:spPr/>
        <p:txBody>
          <a:bodyPr/>
          <a:lstStyle/>
          <a:p>
            <a:fld id="{78B5DE88-CFC3-9745-9EA0-FF62C7757E33}" type="slidenum">
              <a:rPr lang="en-US" smtClean="0"/>
              <a:t>‹#›</a:t>
            </a:fld>
            <a:endParaRPr lang="en-US"/>
          </a:p>
        </p:txBody>
      </p:sp>
    </p:spTree>
    <p:extLst>
      <p:ext uri="{BB962C8B-B14F-4D97-AF65-F5344CB8AC3E}">
        <p14:creationId xmlns:p14="http://schemas.microsoft.com/office/powerpoint/2010/main" val="1136361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GB"/>
              <a:t>4 July 2018</a:t>
            </a:r>
            <a:endParaRPr lang="en-US"/>
          </a:p>
        </p:txBody>
      </p:sp>
      <p:sp>
        <p:nvSpPr>
          <p:cNvPr id="5" name="Footer Placeholder 4"/>
          <p:cNvSpPr>
            <a:spLocks noGrp="1"/>
          </p:cNvSpPr>
          <p:nvPr>
            <p:ph type="ftr" sz="quarter" idx="11"/>
          </p:nvPr>
        </p:nvSpPr>
        <p:spPr/>
        <p:txBody>
          <a:bodyPr/>
          <a:lstStyle/>
          <a:p>
            <a:r>
              <a:rPr lang="en-US"/>
              <a:t>Marketing Management (SBMA7102D) – Sarah Clements (1706960)</a:t>
            </a:r>
          </a:p>
        </p:txBody>
      </p:sp>
      <p:sp>
        <p:nvSpPr>
          <p:cNvPr id="6" name="Slide Number Placeholder 5"/>
          <p:cNvSpPr>
            <a:spLocks noGrp="1"/>
          </p:cNvSpPr>
          <p:nvPr>
            <p:ph type="sldNum" sz="quarter" idx="12"/>
          </p:nvPr>
        </p:nvSpPr>
        <p:spPr/>
        <p:txBody>
          <a:bodyPr/>
          <a:lstStyle/>
          <a:p>
            <a:fld id="{78B5DE88-CFC3-9745-9EA0-FF62C7757E33}" type="slidenum">
              <a:rPr lang="en-US" smtClean="0"/>
              <a:t>‹#›</a:t>
            </a:fld>
            <a:endParaRPr lang="en-US"/>
          </a:p>
        </p:txBody>
      </p:sp>
    </p:spTree>
    <p:extLst>
      <p:ext uri="{BB962C8B-B14F-4D97-AF65-F5344CB8AC3E}">
        <p14:creationId xmlns:p14="http://schemas.microsoft.com/office/powerpoint/2010/main" val="12573384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GB"/>
              <a:t>4 July 2018</a:t>
            </a:r>
            <a:endParaRPr lang="en-US"/>
          </a:p>
        </p:txBody>
      </p:sp>
      <p:sp>
        <p:nvSpPr>
          <p:cNvPr id="5" name="Footer Placeholder 4"/>
          <p:cNvSpPr>
            <a:spLocks noGrp="1"/>
          </p:cNvSpPr>
          <p:nvPr>
            <p:ph type="ftr" sz="quarter" idx="11"/>
          </p:nvPr>
        </p:nvSpPr>
        <p:spPr/>
        <p:txBody>
          <a:bodyPr/>
          <a:lstStyle/>
          <a:p>
            <a:r>
              <a:rPr lang="en-US"/>
              <a:t>Marketing Management (SBMA7102D) – Sarah Clements (1706960)</a:t>
            </a:r>
          </a:p>
        </p:txBody>
      </p:sp>
      <p:sp>
        <p:nvSpPr>
          <p:cNvPr id="6" name="Slide Number Placeholder 5"/>
          <p:cNvSpPr>
            <a:spLocks noGrp="1"/>
          </p:cNvSpPr>
          <p:nvPr>
            <p:ph type="sldNum" sz="quarter" idx="12"/>
          </p:nvPr>
        </p:nvSpPr>
        <p:spPr/>
        <p:txBody>
          <a:bodyPr/>
          <a:lstStyle/>
          <a:p>
            <a:fld id="{78B5DE88-CFC3-9745-9EA0-FF62C7757E33}" type="slidenum">
              <a:rPr lang="en-US" smtClean="0"/>
              <a:t>‹#›</a:t>
            </a:fld>
            <a:endParaRPr lang="en-US"/>
          </a:p>
        </p:txBody>
      </p:sp>
    </p:spTree>
    <p:extLst>
      <p:ext uri="{BB962C8B-B14F-4D97-AF65-F5344CB8AC3E}">
        <p14:creationId xmlns:p14="http://schemas.microsoft.com/office/powerpoint/2010/main" val="847889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GB"/>
              <a:t>4 July 2018</a:t>
            </a:r>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Marketing Management (SBMA7102D) – Sarah Clements (1706960)</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B5DE88-CFC3-9745-9EA0-FF62C7757E33}" type="slidenum">
              <a:rPr lang="en-US" smtClean="0"/>
              <a:t>‹#›</a:t>
            </a:fld>
            <a:endParaRPr lang="en-US"/>
          </a:p>
        </p:txBody>
      </p:sp>
    </p:spTree>
    <p:extLst>
      <p:ext uri="{BB962C8B-B14F-4D97-AF65-F5344CB8AC3E}">
        <p14:creationId xmlns:p14="http://schemas.microsoft.com/office/powerpoint/2010/main" val="413953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dawsonera-com.ezproxy.uwtsd.ac.uk/abstract/978027374094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dawsonera-com.ezproxy.uwtsd.ac.uk/abstract/9781292220239"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uniwales.curatr3.com/courses/emba-marketing-copy-6900/home#object/271312"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link.springer.com/article/10.1057/palgrave.gpp.2510037"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im.co.uk/newsroom/opinion-what-brands-can-learn-from-hollywood-s-crisi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businessinsider.com/19-facts-about-mcdonalds-that-will-blow-your-mind-2012-4?op=1"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theguardian.com/business/2006/apr/16/theobserver.observerbusiness1"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books.google.co.uk/books?hl=en&amp;lr=&amp;id=SIVeZLDKhSYC&amp;oi=fnd&amp;pg=PA2000&amp;dq=O'Brien,+G.+(2011)+Marketing+to+Children:+Accepting+Responsibility,+Business+Ethics,+May+31,+2011&amp;ots=_v9tbANbI5&amp;sig=svw2g1zLShwN0WucfpKv6BDh0U8#v=onepage&amp;q&amp;f=false"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McDonald's_legal_case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corporate.mcdonalds.com/content/corpmcd/scale-for-good/using-our-scale-for-good.html"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theguardian.com/business/2018/jun/15/mcdonalds-to-switch-to-paper-straws-in-uk-after-customer-concern"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272742"/>
            <a:ext cx="9144000" cy="2126007"/>
          </a:xfrm>
        </p:spPr>
        <p:txBody>
          <a:bodyPr>
            <a:normAutofit/>
          </a:bodyPr>
          <a:lstStyle/>
          <a:p>
            <a:r>
              <a:rPr lang="en-GB" sz="7200" b="1" dirty="0">
                <a:solidFill>
                  <a:schemeClr val="accent6">
                    <a:lumMod val="75000"/>
                  </a:schemeClr>
                </a:solidFill>
              </a:rPr>
              <a:t>Ethical Issues </a:t>
            </a:r>
            <a:br>
              <a:rPr lang="en-GB" sz="7200" b="1" dirty="0">
                <a:solidFill>
                  <a:schemeClr val="accent6">
                    <a:lumMod val="75000"/>
                  </a:schemeClr>
                </a:solidFill>
              </a:rPr>
            </a:br>
            <a:r>
              <a:rPr lang="en-GB" sz="7200" b="1" dirty="0">
                <a:solidFill>
                  <a:schemeClr val="accent6">
                    <a:lumMod val="75000"/>
                  </a:schemeClr>
                </a:solidFill>
              </a:rPr>
              <a:t>in Marketing</a:t>
            </a:r>
            <a:endParaRPr lang="en-US" sz="7200" b="1" dirty="0">
              <a:solidFill>
                <a:schemeClr val="accent6">
                  <a:lumMod val="75000"/>
                </a:schemeClr>
              </a:solidFill>
            </a:endParaRPr>
          </a:p>
        </p:txBody>
      </p:sp>
      <p:sp>
        <p:nvSpPr>
          <p:cNvPr id="3" name="Subtitle 2"/>
          <p:cNvSpPr>
            <a:spLocks noGrp="1"/>
          </p:cNvSpPr>
          <p:nvPr>
            <p:ph type="subTitle" idx="1"/>
          </p:nvPr>
        </p:nvSpPr>
        <p:spPr>
          <a:xfrm>
            <a:off x="1524000" y="3978876"/>
            <a:ext cx="9144000" cy="1767017"/>
          </a:xfrm>
        </p:spPr>
        <p:txBody>
          <a:bodyPr>
            <a:noAutofit/>
          </a:bodyPr>
          <a:lstStyle/>
          <a:p>
            <a:r>
              <a:rPr lang="en-US" sz="3600" dirty="0">
                <a:solidFill>
                  <a:schemeClr val="tx1">
                    <a:lumMod val="75000"/>
                    <a:lumOff val="25000"/>
                  </a:schemeClr>
                </a:solidFill>
              </a:rPr>
              <a:t>Sarah Clements</a:t>
            </a:r>
          </a:p>
          <a:p>
            <a:r>
              <a:rPr lang="en-US" sz="3600" dirty="0">
                <a:solidFill>
                  <a:schemeClr val="tx1">
                    <a:lumMod val="75000"/>
                    <a:lumOff val="25000"/>
                  </a:schemeClr>
                </a:solidFill>
              </a:rPr>
              <a:t>Marketing Management</a:t>
            </a:r>
          </a:p>
          <a:p>
            <a:r>
              <a:rPr lang="en-US" sz="3600" dirty="0">
                <a:solidFill>
                  <a:schemeClr val="tx1">
                    <a:lumMod val="75000"/>
                    <a:lumOff val="25000"/>
                  </a:schemeClr>
                </a:solidFill>
              </a:rPr>
              <a:t>July 2018</a:t>
            </a:r>
          </a:p>
        </p:txBody>
      </p:sp>
    </p:spTree>
    <p:extLst>
      <p:ext uri="{BB962C8B-B14F-4D97-AF65-F5344CB8AC3E}">
        <p14:creationId xmlns:p14="http://schemas.microsoft.com/office/powerpoint/2010/main" val="19285766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a:solidFill>
                  <a:schemeClr val="accent6">
                    <a:lumMod val="75000"/>
                  </a:schemeClr>
                </a:solidFill>
              </a:rPr>
              <a:t>Introduction</a:t>
            </a:r>
          </a:p>
        </p:txBody>
      </p:sp>
      <p:sp>
        <p:nvSpPr>
          <p:cNvPr id="3" name="Content Placeholder 2"/>
          <p:cNvSpPr>
            <a:spLocks noGrp="1"/>
          </p:cNvSpPr>
          <p:nvPr>
            <p:ph idx="1"/>
          </p:nvPr>
        </p:nvSpPr>
        <p:spPr/>
        <p:txBody>
          <a:bodyPr>
            <a:normAutofit/>
          </a:bodyPr>
          <a:lstStyle/>
          <a:p>
            <a:r>
              <a:rPr lang="en-GB" dirty="0">
                <a:solidFill>
                  <a:schemeClr val="tx1">
                    <a:lumMod val="75000"/>
                    <a:lumOff val="25000"/>
                  </a:schemeClr>
                </a:solidFill>
              </a:rPr>
              <a:t>Today, more customers than ever demand ethical products </a:t>
            </a:r>
          </a:p>
          <a:p>
            <a:r>
              <a:rPr lang="en-GB" dirty="0">
                <a:solidFill>
                  <a:schemeClr val="tx1">
                    <a:lumMod val="75000"/>
                    <a:lumOff val="25000"/>
                  </a:schemeClr>
                </a:solidFill>
              </a:rPr>
              <a:t>“There has never been a time when scrutiny of the ethical and responsible behaviour of companies was greater, and when the cost of being judged unethical or irresponsible was higher” (</a:t>
            </a:r>
            <a:r>
              <a:rPr lang="en-GB" dirty="0">
                <a:solidFill>
                  <a:schemeClr val="tx1">
                    <a:lumMod val="75000"/>
                    <a:lumOff val="25000"/>
                  </a:schemeClr>
                </a:solidFill>
                <a:hlinkClick r:id="rId3"/>
              </a:rPr>
              <a:t>Hooley 2017</a:t>
            </a:r>
            <a:r>
              <a:rPr lang="en-GB" dirty="0">
                <a:solidFill>
                  <a:schemeClr val="tx1">
                    <a:lumMod val="75000"/>
                    <a:lumOff val="25000"/>
                  </a:schemeClr>
                </a:solidFill>
              </a:rPr>
              <a:t>)</a:t>
            </a:r>
          </a:p>
          <a:p>
            <a:r>
              <a:rPr lang="en-GB" dirty="0">
                <a:solidFill>
                  <a:schemeClr val="tx1">
                    <a:lumMod val="75000"/>
                    <a:lumOff val="25000"/>
                  </a:schemeClr>
                </a:solidFill>
              </a:rPr>
              <a:t>To respond, companies need to practice corporate social responsibility (CSR)</a:t>
            </a:r>
          </a:p>
        </p:txBody>
      </p:sp>
      <p:sp>
        <p:nvSpPr>
          <p:cNvPr id="4" name="Footer Placeholder 3"/>
          <p:cNvSpPr>
            <a:spLocks noGrp="1"/>
          </p:cNvSpPr>
          <p:nvPr>
            <p:ph type="ftr" sz="quarter" idx="11"/>
          </p:nvPr>
        </p:nvSpPr>
        <p:spPr>
          <a:xfrm>
            <a:off x="2827638" y="6356350"/>
            <a:ext cx="6536724" cy="365125"/>
          </a:xfrm>
        </p:spPr>
        <p:txBody>
          <a:bodyPr/>
          <a:lstStyle/>
          <a:p>
            <a:r>
              <a:rPr lang="en-US" dirty="0"/>
              <a:t>Marketing Management </a:t>
            </a:r>
            <a:r>
              <a:rPr lang="en-GB" dirty="0"/>
              <a:t>(SBMA7102D) </a:t>
            </a:r>
            <a:r>
              <a:rPr lang="mr-IN" dirty="0"/>
              <a:t>– </a:t>
            </a:r>
            <a:r>
              <a:rPr lang="en-US" dirty="0"/>
              <a:t>Sarah Clements </a:t>
            </a:r>
            <a:r>
              <a:rPr lang="en-GB" dirty="0"/>
              <a:t>(</a:t>
            </a:r>
            <a:r>
              <a:rPr lang="en-US" dirty="0"/>
              <a:t>1706960)</a:t>
            </a:r>
          </a:p>
        </p:txBody>
      </p:sp>
      <p:sp>
        <p:nvSpPr>
          <p:cNvPr id="5" name="Slide Number Placeholder 4"/>
          <p:cNvSpPr>
            <a:spLocks noGrp="1"/>
          </p:cNvSpPr>
          <p:nvPr>
            <p:ph type="sldNum" sz="quarter" idx="12"/>
          </p:nvPr>
        </p:nvSpPr>
        <p:spPr/>
        <p:txBody>
          <a:bodyPr/>
          <a:lstStyle/>
          <a:p>
            <a:fld id="{78B5DE88-CFC3-9745-9EA0-FF62C7757E33}" type="slidenum">
              <a:rPr lang="en-US" smtClean="0"/>
              <a:t>2</a:t>
            </a:fld>
            <a:endParaRPr lang="en-US"/>
          </a:p>
        </p:txBody>
      </p:sp>
      <p:sp>
        <p:nvSpPr>
          <p:cNvPr id="6" name="Date Placeholder 5"/>
          <p:cNvSpPr>
            <a:spLocks noGrp="1"/>
          </p:cNvSpPr>
          <p:nvPr>
            <p:ph type="dt" sz="half" idx="10"/>
          </p:nvPr>
        </p:nvSpPr>
        <p:spPr/>
        <p:txBody>
          <a:bodyPr/>
          <a:lstStyle/>
          <a:p>
            <a:r>
              <a:rPr lang="en-GB"/>
              <a:t>4 July 2018</a:t>
            </a:r>
            <a:endParaRPr lang="en-US" dirty="0"/>
          </a:p>
        </p:txBody>
      </p:sp>
    </p:spTree>
    <p:extLst>
      <p:ext uri="{BB962C8B-B14F-4D97-AF65-F5344CB8AC3E}">
        <p14:creationId xmlns:p14="http://schemas.microsoft.com/office/powerpoint/2010/main" val="1616500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a:solidFill>
                  <a:schemeClr val="accent6">
                    <a:lumMod val="75000"/>
                  </a:schemeClr>
                </a:solidFill>
              </a:rPr>
              <a:t>What is CSR?</a:t>
            </a:r>
          </a:p>
        </p:txBody>
      </p:sp>
      <p:sp>
        <p:nvSpPr>
          <p:cNvPr id="3" name="Content Placeholder 2"/>
          <p:cNvSpPr>
            <a:spLocks noGrp="1"/>
          </p:cNvSpPr>
          <p:nvPr>
            <p:ph idx="1"/>
          </p:nvPr>
        </p:nvSpPr>
        <p:spPr/>
        <p:txBody>
          <a:bodyPr>
            <a:normAutofit/>
          </a:bodyPr>
          <a:lstStyle/>
          <a:p>
            <a:r>
              <a:rPr lang="en-GB" dirty="0">
                <a:solidFill>
                  <a:schemeClr val="tx1">
                    <a:lumMod val="75000"/>
                    <a:lumOff val="25000"/>
                  </a:schemeClr>
                </a:solidFill>
              </a:rPr>
              <a:t>“Almost every aspect of marketing involves ethics and social responsibility issues” (</a:t>
            </a:r>
            <a:r>
              <a:rPr lang="en-GB" dirty="0">
                <a:hlinkClick r:id="rId3"/>
              </a:rPr>
              <a:t>Kotler 2018</a:t>
            </a:r>
            <a:r>
              <a:rPr lang="en-GB" dirty="0">
                <a:solidFill>
                  <a:schemeClr val="tx1">
                    <a:lumMod val="75000"/>
                    <a:lumOff val="25000"/>
                  </a:schemeClr>
                </a:solidFill>
              </a:rPr>
              <a:t>)</a:t>
            </a:r>
          </a:p>
          <a:p>
            <a:r>
              <a:rPr lang="en-GB" dirty="0">
                <a:solidFill>
                  <a:schemeClr val="tx1">
                    <a:lumMod val="75000"/>
                    <a:lumOff val="25000"/>
                  </a:schemeClr>
                </a:solidFill>
              </a:rPr>
              <a:t>However, CSR is a particular ethical management concept, where companies aim to integrate social, economic and environmental concerns into their business operations (</a:t>
            </a:r>
            <a:r>
              <a:rPr lang="en-GB" dirty="0">
                <a:solidFill>
                  <a:schemeClr val="tx1">
                    <a:lumMod val="75000"/>
                    <a:lumOff val="25000"/>
                  </a:schemeClr>
                </a:solidFill>
                <a:hlinkClick r:id="rId4"/>
              </a:rPr>
              <a:t>Gale 2018</a:t>
            </a:r>
            <a:r>
              <a:rPr lang="en-GB" dirty="0">
                <a:solidFill>
                  <a:schemeClr val="tx1">
                    <a:lumMod val="75000"/>
                    <a:lumOff val="25000"/>
                  </a:schemeClr>
                </a:solidFill>
              </a:rPr>
              <a:t>)</a:t>
            </a:r>
          </a:p>
        </p:txBody>
      </p:sp>
      <p:sp>
        <p:nvSpPr>
          <p:cNvPr id="4" name="Footer Placeholder 3"/>
          <p:cNvSpPr>
            <a:spLocks noGrp="1"/>
          </p:cNvSpPr>
          <p:nvPr>
            <p:ph type="ftr" sz="quarter" idx="11"/>
          </p:nvPr>
        </p:nvSpPr>
        <p:spPr>
          <a:xfrm>
            <a:off x="2827638" y="6356350"/>
            <a:ext cx="6536724" cy="365125"/>
          </a:xfrm>
        </p:spPr>
        <p:txBody>
          <a:bodyPr/>
          <a:lstStyle/>
          <a:p>
            <a:r>
              <a:rPr lang="en-US" dirty="0"/>
              <a:t>Marketing Management </a:t>
            </a:r>
            <a:r>
              <a:rPr lang="en-GB" dirty="0"/>
              <a:t>(SBMA7102D)</a:t>
            </a:r>
            <a:r>
              <a:rPr lang="mr-IN" dirty="0"/>
              <a:t> – </a:t>
            </a:r>
            <a:r>
              <a:rPr lang="en-US" dirty="0"/>
              <a:t>Sarah Clements </a:t>
            </a:r>
            <a:r>
              <a:rPr lang="en-GB" dirty="0"/>
              <a:t>(</a:t>
            </a:r>
            <a:r>
              <a:rPr lang="en-US" dirty="0"/>
              <a:t>1706960)</a:t>
            </a:r>
          </a:p>
        </p:txBody>
      </p:sp>
      <p:sp>
        <p:nvSpPr>
          <p:cNvPr id="5" name="Slide Number Placeholder 4"/>
          <p:cNvSpPr>
            <a:spLocks noGrp="1"/>
          </p:cNvSpPr>
          <p:nvPr>
            <p:ph type="sldNum" sz="quarter" idx="12"/>
          </p:nvPr>
        </p:nvSpPr>
        <p:spPr/>
        <p:txBody>
          <a:bodyPr/>
          <a:lstStyle/>
          <a:p>
            <a:fld id="{78B5DE88-CFC3-9745-9EA0-FF62C7757E33}" type="slidenum">
              <a:rPr lang="en-US" smtClean="0"/>
              <a:t>3</a:t>
            </a:fld>
            <a:endParaRPr lang="en-US"/>
          </a:p>
        </p:txBody>
      </p:sp>
      <p:sp>
        <p:nvSpPr>
          <p:cNvPr id="6" name="Date Placeholder 5"/>
          <p:cNvSpPr>
            <a:spLocks noGrp="1"/>
          </p:cNvSpPr>
          <p:nvPr>
            <p:ph type="dt" sz="half" idx="10"/>
          </p:nvPr>
        </p:nvSpPr>
        <p:spPr/>
        <p:txBody>
          <a:bodyPr/>
          <a:lstStyle/>
          <a:p>
            <a:r>
              <a:rPr lang="en-GB"/>
              <a:t>4 July 2018</a:t>
            </a:r>
            <a:endParaRPr lang="en-US" dirty="0"/>
          </a:p>
        </p:txBody>
      </p:sp>
    </p:spTree>
    <p:extLst>
      <p:ext uri="{BB962C8B-B14F-4D97-AF65-F5344CB8AC3E}">
        <p14:creationId xmlns:p14="http://schemas.microsoft.com/office/powerpoint/2010/main" val="518672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a:solidFill>
                  <a:schemeClr val="accent6">
                    <a:lumMod val="75000"/>
                  </a:schemeClr>
                </a:solidFill>
              </a:rPr>
              <a:t>Some ethical marketing issues</a:t>
            </a:r>
          </a:p>
        </p:txBody>
      </p:sp>
      <p:sp>
        <p:nvSpPr>
          <p:cNvPr id="3" name="Content Placeholder 2"/>
          <p:cNvSpPr>
            <a:spLocks noGrp="1"/>
          </p:cNvSpPr>
          <p:nvPr>
            <p:ph idx="1"/>
          </p:nvPr>
        </p:nvSpPr>
        <p:spPr/>
        <p:txBody>
          <a:bodyPr>
            <a:normAutofit/>
          </a:bodyPr>
          <a:lstStyle/>
          <a:p>
            <a:pPr lvl="0"/>
            <a:r>
              <a:rPr lang="en-GB" dirty="0">
                <a:solidFill>
                  <a:schemeClr val="tx1">
                    <a:lumMod val="75000"/>
                    <a:lumOff val="25000"/>
                  </a:schemeClr>
                </a:solidFill>
              </a:rPr>
              <a:t>Inaccurate representation </a:t>
            </a:r>
          </a:p>
          <a:p>
            <a:pPr lvl="0"/>
            <a:r>
              <a:rPr lang="en-GB" dirty="0">
                <a:solidFill>
                  <a:schemeClr val="tx1">
                    <a:lumMod val="75000"/>
                    <a:lumOff val="25000"/>
                  </a:schemeClr>
                </a:solidFill>
              </a:rPr>
              <a:t>Unsustainable sourcing </a:t>
            </a:r>
          </a:p>
          <a:p>
            <a:pPr lvl="0"/>
            <a:r>
              <a:rPr lang="en-GB" dirty="0">
                <a:solidFill>
                  <a:schemeClr val="tx1">
                    <a:lumMod val="75000"/>
                    <a:lumOff val="25000"/>
                  </a:schemeClr>
                </a:solidFill>
              </a:rPr>
              <a:t>Non-degradable waste </a:t>
            </a:r>
          </a:p>
          <a:p>
            <a:pPr lvl="0"/>
            <a:r>
              <a:rPr lang="en-GB" dirty="0">
                <a:solidFill>
                  <a:schemeClr val="tx1">
                    <a:lumMod val="75000"/>
                    <a:lumOff val="25000"/>
                  </a:schemeClr>
                </a:solidFill>
              </a:rPr>
              <a:t>Unfair employee treatment </a:t>
            </a:r>
          </a:p>
          <a:p>
            <a:pPr lvl="0"/>
            <a:r>
              <a:rPr lang="en-GB" dirty="0">
                <a:solidFill>
                  <a:schemeClr val="tx1">
                    <a:lumMod val="75000"/>
                    <a:lumOff val="25000"/>
                  </a:schemeClr>
                </a:solidFill>
              </a:rPr>
              <a:t>Advertising to children</a:t>
            </a:r>
          </a:p>
          <a:p>
            <a:r>
              <a:rPr lang="en-GB" dirty="0">
                <a:solidFill>
                  <a:schemeClr val="tx1">
                    <a:lumMod val="75000"/>
                    <a:lumOff val="25000"/>
                  </a:schemeClr>
                </a:solidFill>
              </a:rPr>
              <a:t>Data confidentially </a:t>
            </a:r>
          </a:p>
        </p:txBody>
      </p:sp>
      <p:sp>
        <p:nvSpPr>
          <p:cNvPr id="4" name="Footer Placeholder 3"/>
          <p:cNvSpPr>
            <a:spLocks noGrp="1"/>
          </p:cNvSpPr>
          <p:nvPr>
            <p:ph type="ftr" sz="quarter" idx="11"/>
          </p:nvPr>
        </p:nvSpPr>
        <p:spPr>
          <a:xfrm>
            <a:off x="2827638" y="6356350"/>
            <a:ext cx="6536724" cy="365125"/>
          </a:xfrm>
        </p:spPr>
        <p:txBody>
          <a:bodyPr/>
          <a:lstStyle/>
          <a:p>
            <a:r>
              <a:rPr lang="en-US" dirty="0"/>
              <a:t>Marketing Management </a:t>
            </a:r>
            <a:r>
              <a:rPr lang="en-GB" dirty="0"/>
              <a:t>(SBMA7102D)</a:t>
            </a:r>
            <a:r>
              <a:rPr lang="mr-IN" dirty="0"/>
              <a:t> – </a:t>
            </a:r>
            <a:r>
              <a:rPr lang="en-US" dirty="0"/>
              <a:t>Sarah Clements </a:t>
            </a:r>
            <a:r>
              <a:rPr lang="en-GB" dirty="0"/>
              <a:t>(</a:t>
            </a:r>
            <a:r>
              <a:rPr lang="en-US" dirty="0"/>
              <a:t>1706960)</a:t>
            </a:r>
          </a:p>
        </p:txBody>
      </p:sp>
      <p:sp>
        <p:nvSpPr>
          <p:cNvPr id="5" name="Slide Number Placeholder 4"/>
          <p:cNvSpPr>
            <a:spLocks noGrp="1"/>
          </p:cNvSpPr>
          <p:nvPr>
            <p:ph type="sldNum" sz="quarter" idx="12"/>
          </p:nvPr>
        </p:nvSpPr>
        <p:spPr/>
        <p:txBody>
          <a:bodyPr/>
          <a:lstStyle/>
          <a:p>
            <a:fld id="{78B5DE88-CFC3-9745-9EA0-FF62C7757E33}" type="slidenum">
              <a:rPr lang="en-US" smtClean="0"/>
              <a:t>4</a:t>
            </a:fld>
            <a:endParaRPr lang="en-US"/>
          </a:p>
        </p:txBody>
      </p:sp>
      <p:sp>
        <p:nvSpPr>
          <p:cNvPr id="6" name="Date Placeholder 5"/>
          <p:cNvSpPr>
            <a:spLocks noGrp="1"/>
          </p:cNvSpPr>
          <p:nvPr>
            <p:ph type="dt" sz="half" idx="10"/>
          </p:nvPr>
        </p:nvSpPr>
        <p:spPr/>
        <p:txBody>
          <a:bodyPr/>
          <a:lstStyle/>
          <a:p>
            <a:r>
              <a:rPr lang="en-GB"/>
              <a:t>4 July 2018</a:t>
            </a:r>
            <a:endParaRPr lang="en-US" dirty="0"/>
          </a:p>
        </p:txBody>
      </p:sp>
    </p:spTree>
    <p:extLst>
      <p:ext uri="{BB962C8B-B14F-4D97-AF65-F5344CB8AC3E}">
        <p14:creationId xmlns:p14="http://schemas.microsoft.com/office/powerpoint/2010/main" val="12222390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a:solidFill>
                  <a:schemeClr val="accent6">
                    <a:lumMod val="75000"/>
                  </a:schemeClr>
                </a:solidFill>
              </a:rPr>
              <a:t>Benefits of CSR </a:t>
            </a:r>
          </a:p>
        </p:txBody>
      </p:sp>
      <p:sp>
        <p:nvSpPr>
          <p:cNvPr id="3" name="Content Placeholder 2"/>
          <p:cNvSpPr>
            <a:spLocks noGrp="1"/>
          </p:cNvSpPr>
          <p:nvPr>
            <p:ph idx="1"/>
          </p:nvPr>
        </p:nvSpPr>
        <p:spPr/>
        <p:txBody>
          <a:bodyPr>
            <a:normAutofit/>
          </a:bodyPr>
          <a:lstStyle/>
          <a:p>
            <a:r>
              <a:rPr lang="en-GB" dirty="0">
                <a:solidFill>
                  <a:schemeClr val="tx1">
                    <a:lumMod val="75000"/>
                    <a:lumOff val="25000"/>
                  </a:schemeClr>
                </a:solidFill>
              </a:rPr>
              <a:t>CSR is ethically correct thing to do </a:t>
            </a:r>
          </a:p>
          <a:p>
            <a:r>
              <a:rPr lang="en-GB" dirty="0">
                <a:solidFill>
                  <a:schemeClr val="tx1">
                    <a:lumMod val="75000"/>
                    <a:lumOff val="25000"/>
                  </a:schemeClr>
                </a:solidFill>
              </a:rPr>
              <a:t>Involves initiatives that focus on achieving economic, social and environmental benefits for all stakeholders - employees, consumers, investors, suppliers</a:t>
            </a:r>
          </a:p>
          <a:p>
            <a:r>
              <a:rPr lang="en-GB" dirty="0">
                <a:solidFill>
                  <a:schemeClr val="tx1">
                    <a:lumMod val="75000"/>
                    <a:lumOff val="25000"/>
                  </a:schemeClr>
                </a:solidFill>
              </a:rPr>
              <a:t>Additionally, acts as an effective marketing tool</a:t>
            </a:r>
          </a:p>
          <a:p>
            <a:r>
              <a:rPr lang="en-GB" dirty="0">
                <a:solidFill>
                  <a:schemeClr val="tx1">
                    <a:lumMod val="75000"/>
                    <a:lumOff val="25000"/>
                  </a:schemeClr>
                </a:solidFill>
              </a:rPr>
              <a:t>However, CSR not always done for ethical reasons, but to overcome  poor reputation and improve profits</a:t>
            </a:r>
          </a:p>
          <a:p>
            <a:r>
              <a:rPr lang="en-GB" dirty="0">
                <a:solidFill>
                  <a:schemeClr val="tx1">
                    <a:lumMod val="75000"/>
                    <a:lumOff val="25000"/>
                  </a:schemeClr>
                </a:solidFill>
              </a:rPr>
              <a:t>“CSR can act to improve corporate profits and guard against reputational risks.” (</a:t>
            </a:r>
            <a:r>
              <a:rPr lang="en-GB" dirty="0">
                <a:solidFill>
                  <a:schemeClr val="tx1">
                    <a:lumMod val="75000"/>
                    <a:lumOff val="25000"/>
                  </a:schemeClr>
                </a:solidFill>
                <a:hlinkClick r:id="rId3"/>
              </a:rPr>
              <a:t>Heal 2005</a:t>
            </a:r>
            <a:r>
              <a:rPr lang="en-GB" dirty="0">
                <a:solidFill>
                  <a:schemeClr val="tx1">
                    <a:lumMod val="75000"/>
                    <a:lumOff val="25000"/>
                  </a:schemeClr>
                </a:solidFill>
              </a:rPr>
              <a:t>)</a:t>
            </a:r>
          </a:p>
          <a:p>
            <a:endParaRPr lang="en-GB" dirty="0">
              <a:solidFill>
                <a:srgbClr val="FF0000"/>
              </a:solidFill>
            </a:endParaRPr>
          </a:p>
        </p:txBody>
      </p:sp>
      <p:sp>
        <p:nvSpPr>
          <p:cNvPr id="4" name="Footer Placeholder 3"/>
          <p:cNvSpPr>
            <a:spLocks noGrp="1"/>
          </p:cNvSpPr>
          <p:nvPr>
            <p:ph type="ftr" sz="quarter" idx="11"/>
          </p:nvPr>
        </p:nvSpPr>
        <p:spPr>
          <a:xfrm>
            <a:off x="2827638" y="6356350"/>
            <a:ext cx="6536724" cy="365125"/>
          </a:xfrm>
        </p:spPr>
        <p:txBody>
          <a:bodyPr/>
          <a:lstStyle/>
          <a:p>
            <a:r>
              <a:rPr lang="en-US" dirty="0"/>
              <a:t>Marketing Management </a:t>
            </a:r>
            <a:r>
              <a:rPr lang="en-GB" dirty="0"/>
              <a:t>(SBMA7102D)</a:t>
            </a:r>
            <a:r>
              <a:rPr lang="mr-IN" dirty="0"/>
              <a:t> – </a:t>
            </a:r>
            <a:r>
              <a:rPr lang="en-US" dirty="0"/>
              <a:t>Sarah Clements </a:t>
            </a:r>
            <a:r>
              <a:rPr lang="en-GB" dirty="0"/>
              <a:t>(</a:t>
            </a:r>
            <a:r>
              <a:rPr lang="en-US" dirty="0"/>
              <a:t>1706960)</a:t>
            </a:r>
          </a:p>
        </p:txBody>
      </p:sp>
      <p:sp>
        <p:nvSpPr>
          <p:cNvPr id="5" name="Slide Number Placeholder 4"/>
          <p:cNvSpPr>
            <a:spLocks noGrp="1"/>
          </p:cNvSpPr>
          <p:nvPr>
            <p:ph type="sldNum" sz="quarter" idx="12"/>
          </p:nvPr>
        </p:nvSpPr>
        <p:spPr/>
        <p:txBody>
          <a:bodyPr/>
          <a:lstStyle/>
          <a:p>
            <a:fld id="{78B5DE88-CFC3-9745-9EA0-FF62C7757E33}" type="slidenum">
              <a:rPr lang="en-US" smtClean="0"/>
              <a:t>5</a:t>
            </a:fld>
            <a:endParaRPr lang="en-US"/>
          </a:p>
        </p:txBody>
      </p:sp>
      <p:sp>
        <p:nvSpPr>
          <p:cNvPr id="6" name="Date Placeholder 5"/>
          <p:cNvSpPr>
            <a:spLocks noGrp="1"/>
          </p:cNvSpPr>
          <p:nvPr>
            <p:ph type="dt" sz="half" idx="10"/>
          </p:nvPr>
        </p:nvSpPr>
        <p:spPr/>
        <p:txBody>
          <a:bodyPr/>
          <a:lstStyle/>
          <a:p>
            <a:r>
              <a:rPr lang="en-GB"/>
              <a:t>4 July 2018</a:t>
            </a:r>
            <a:endParaRPr lang="en-US" dirty="0"/>
          </a:p>
        </p:txBody>
      </p:sp>
    </p:spTree>
    <p:extLst>
      <p:ext uri="{BB962C8B-B14F-4D97-AF65-F5344CB8AC3E}">
        <p14:creationId xmlns:p14="http://schemas.microsoft.com/office/powerpoint/2010/main" val="356819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6000" b="1" dirty="0">
                <a:solidFill>
                  <a:schemeClr val="accent6">
                    <a:lumMod val="75000"/>
                  </a:schemeClr>
                </a:solidFill>
              </a:rPr>
              <a:t>Improving ethical image</a:t>
            </a:r>
          </a:p>
        </p:txBody>
      </p:sp>
      <p:sp>
        <p:nvSpPr>
          <p:cNvPr id="3" name="Content Placeholder 2"/>
          <p:cNvSpPr>
            <a:spLocks noGrp="1"/>
          </p:cNvSpPr>
          <p:nvPr>
            <p:ph idx="1"/>
          </p:nvPr>
        </p:nvSpPr>
        <p:spPr>
          <a:xfrm>
            <a:off x="838200" y="2026507"/>
            <a:ext cx="10515600" cy="4150455"/>
          </a:xfrm>
        </p:spPr>
        <p:txBody>
          <a:bodyPr>
            <a:normAutofit/>
          </a:bodyPr>
          <a:lstStyle/>
          <a:p>
            <a:r>
              <a:rPr lang="en-GB" dirty="0">
                <a:solidFill>
                  <a:schemeClr val="tx1">
                    <a:lumMod val="75000"/>
                    <a:lumOff val="25000"/>
                  </a:schemeClr>
                </a:solidFill>
              </a:rPr>
              <a:t>“Integrity is key for brands that want to be seen to make a moral stand. To build integrity, however, means having a strategy for it that runs through the business from end to end, across the supply chain, though every department, and at every customer touchpoint.” (</a:t>
            </a:r>
            <a:r>
              <a:rPr lang="en-GB" dirty="0">
                <a:solidFill>
                  <a:schemeClr val="tx1">
                    <a:lumMod val="75000"/>
                    <a:lumOff val="25000"/>
                  </a:schemeClr>
                </a:solidFill>
                <a:hlinkClick r:id="rId3"/>
              </a:rPr>
              <a:t>CIM 2018</a:t>
            </a:r>
            <a:r>
              <a:rPr lang="en-GB" dirty="0">
                <a:solidFill>
                  <a:schemeClr val="tx1">
                    <a:lumMod val="75000"/>
                    <a:lumOff val="25000"/>
                  </a:schemeClr>
                </a:solidFill>
              </a:rPr>
              <a:t>)</a:t>
            </a:r>
          </a:p>
        </p:txBody>
      </p:sp>
      <p:sp>
        <p:nvSpPr>
          <p:cNvPr id="4" name="Footer Placeholder 3"/>
          <p:cNvSpPr>
            <a:spLocks noGrp="1"/>
          </p:cNvSpPr>
          <p:nvPr>
            <p:ph type="ftr" sz="quarter" idx="11"/>
          </p:nvPr>
        </p:nvSpPr>
        <p:spPr>
          <a:xfrm>
            <a:off x="2827638" y="6356350"/>
            <a:ext cx="6536724" cy="365125"/>
          </a:xfrm>
        </p:spPr>
        <p:txBody>
          <a:bodyPr/>
          <a:lstStyle/>
          <a:p>
            <a:r>
              <a:rPr lang="en-US" dirty="0"/>
              <a:t>Marketing Management </a:t>
            </a:r>
            <a:r>
              <a:rPr lang="en-GB" dirty="0"/>
              <a:t>(SBMA7102D)</a:t>
            </a:r>
            <a:r>
              <a:rPr lang="mr-IN" dirty="0"/>
              <a:t> – </a:t>
            </a:r>
            <a:r>
              <a:rPr lang="en-US" dirty="0"/>
              <a:t>Sarah Clements </a:t>
            </a:r>
            <a:r>
              <a:rPr lang="en-GB" dirty="0"/>
              <a:t>(</a:t>
            </a:r>
            <a:r>
              <a:rPr lang="en-US" dirty="0"/>
              <a:t>1706960)</a:t>
            </a:r>
          </a:p>
        </p:txBody>
      </p:sp>
      <p:sp>
        <p:nvSpPr>
          <p:cNvPr id="5" name="Slide Number Placeholder 4"/>
          <p:cNvSpPr>
            <a:spLocks noGrp="1"/>
          </p:cNvSpPr>
          <p:nvPr>
            <p:ph type="sldNum" sz="quarter" idx="12"/>
          </p:nvPr>
        </p:nvSpPr>
        <p:spPr/>
        <p:txBody>
          <a:bodyPr/>
          <a:lstStyle/>
          <a:p>
            <a:fld id="{78B5DE88-CFC3-9745-9EA0-FF62C7757E33}" type="slidenum">
              <a:rPr lang="en-US" smtClean="0"/>
              <a:t>6</a:t>
            </a:fld>
            <a:endParaRPr lang="en-US"/>
          </a:p>
        </p:txBody>
      </p:sp>
      <p:sp>
        <p:nvSpPr>
          <p:cNvPr id="6" name="Date Placeholder 5"/>
          <p:cNvSpPr>
            <a:spLocks noGrp="1"/>
          </p:cNvSpPr>
          <p:nvPr>
            <p:ph type="dt" sz="half" idx="10"/>
          </p:nvPr>
        </p:nvSpPr>
        <p:spPr/>
        <p:txBody>
          <a:bodyPr/>
          <a:lstStyle/>
          <a:p>
            <a:r>
              <a:rPr lang="en-GB"/>
              <a:t>4 July 2018</a:t>
            </a:r>
            <a:endParaRPr lang="en-US" dirty="0"/>
          </a:p>
        </p:txBody>
      </p:sp>
    </p:spTree>
    <p:extLst>
      <p:ext uri="{BB962C8B-B14F-4D97-AF65-F5344CB8AC3E}">
        <p14:creationId xmlns:p14="http://schemas.microsoft.com/office/powerpoint/2010/main" val="156077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a:solidFill>
                  <a:schemeClr val="accent6">
                    <a:lumMod val="75000"/>
                  </a:schemeClr>
                </a:solidFill>
              </a:rPr>
              <a:t>Case study </a:t>
            </a:r>
            <a:r>
              <a:rPr lang="mr-IN" sz="6000" b="1" dirty="0">
                <a:solidFill>
                  <a:schemeClr val="accent6">
                    <a:lumMod val="75000"/>
                  </a:schemeClr>
                </a:solidFill>
              </a:rPr>
              <a:t>–</a:t>
            </a:r>
            <a:r>
              <a:rPr lang="en-GB" sz="6000" b="1" dirty="0">
                <a:solidFill>
                  <a:schemeClr val="accent6">
                    <a:lumMod val="75000"/>
                  </a:schemeClr>
                </a:solidFill>
              </a:rPr>
              <a:t> McDonald’s</a:t>
            </a:r>
          </a:p>
        </p:txBody>
      </p:sp>
      <p:sp>
        <p:nvSpPr>
          <p:cNvPr id="3" name="Content Placeholder 2"/>
          <p:cNvSpPr>
            <a:spLocks noGrp="1"/>
          </p:cNvSpPr>
          <p:nvPr>
            <p:ph idx="1"/>
          </p:nvPr>
        </p:nvSpPr>
        <p:spPr/>
        <p:txBody>
          <a:bodyPr>
            <a:normAutofit/>
          </a:bodyPr>
          <a:lstStyle/>
          <a:p>
            <a:pPr lvl="0"/>
            <a:r>
              <a:rPr lang="en-GB" dirty="0">
                <a:solidFill>
                  <a:schemeClr val="tx1">
                    <a:lumMod val="75000"/>
                    <a:lumOff val="25000"/>
                  </a:schemeClr>
                </a:solidFill>
              </a:rPr>
              <a:t>Feeds 68 million people/day, ~1% of world's population (</a:t>
            </a:r>
            <a:r>
              <a:rPr lang="en-GB" dirty="0">
                <a:solidFill>
                  <a:schemeClr val="tx1">
                    <a:lumMod val="75000"/>
                    <a:lumOff val="25000"/>
                  </a:schemeClr>
                </a:solidFill>
                <a:hlinkClick r:id="rId3"/>
              </a:rPr>
              <a:t>Business Insider 2012</a:t>
            </a:r>
            <a:r>
              <a:rPr lang="en-GB" dirty="0">
                <a:solidFill>
                  <a:schemeClr val="tx1">
                    <a:lumMod val="75000"/>
                    <a:lumOff val="25000"/>
                  </a:schemeClr>
                </a:solidFill>
              </a:rPr>
              <a:t>)</a:t>
            </a:r>
          </a:p>
          <a:p>
            <a:pPr lvl="0"/>
            <a:r>
              <a:rPr lang="en-GB" dirty="0">
                <a:solidFill>
                  <a:schemeClr val="tx1">
                    <a:lumMod val="75000"/>
                    <a:lumOff val="25000"/>
                  </a:schemeClr>
                </a:solidFill>
              </a:rPr>
              <a:t>Happy Meal introduced 1979, targeted children, included free toys</a:t>
            </a:r>
          </a:p>
          <a:p>
            <a:r>
              <a:rPr lang="en-GB" dirty="0">
                <a:solidFill>
                  <a:schemeClr val="tx1">
                    <a:lumMod val="75000"/>
                    <a:lumOff val="25000"/>
                  </a:schemeClr>
                </a:solidFill>
              </a:rPr>
              <a:t>However, British consumers believe McDonald's is the least ethical of high-profile corporations (</a:t>
            </a:r>
            <a:r>
              <a:rPr lang="en-GB" dirty="0">
                <a:solidFill>
                  <a:schemeClr val="tx1">
                    <a:lumMod val="75000"/>
                    <a:lumOff val="25000"/>
                  </a:schemeClr>
                </a:solidFill>
                <a:hlinkClick r:id="rId4"/>
              </a:rPr>
              <a:t>The Guardian 2006</a:t>
            </a:r>
            <a:r>
              <a:rPr lang="en-GB" dirty="0">
                <a:solidFill>
                  <a:schemeClr val="tx1">
                    <a:lumMod val="75000"/>
                    <a:lumOff val="25000"/>
                  </a:schemeClr>
                </a:solidFill>
              </a:rPr>
              <a:t>)</a:t>
            </a:r>
          </a:p>
        </p:txBody>
      </p:sp>
      <p:sp>
        <p:nvSpPr>
          <p:cNvPr id="4" name="Footer Placeholder 3"/>
          <p:cNvSpPr>
            <a:spLocks noGrp="1"/>
          </p:cNvSpPr>
          <p:nvPr>
            <p:ph type="ftr" sz="quarter" idx="11"/>
          </p:nvPr>
        </p:nvSpPr>
        <p:spPr>
          <a:xfrm>
            <a:off x="2827638" y="6356350"/>
            <a:ext cx="6536724" cy="365125"/>
          </a:xfrm>
        </p:spPr>
        <p:txBody>
          <a:bodyPr/>
          <a:lstStyle/>
          <a:p>
            <a:r>
              <a:rPr lang="en-US" dirty="0"/>
              <a:t>Marketing Management </a:t>
            </a:r>
            <a:r>
              <a:rPr lang="en-GB" dirty="0"/>
              <a:t>(SBMA7102D)</a:t>
            </a:r>
            <a:r>
              <a:rPr lang="mr-IN" dirty="0"/>
              <a:t> – </a:t>
            </a:r>
            <a:r>
              <a:rPr lang="en-US" dirty="0"/>
              <a:t>Sarah Clements </a:t>
            </a:r>
            <a:r>
              <a:rPr lang="en-GB" dirty="0"/>
              <a:t>(</a:t>
            </a:r>
            <a:r>
              <a:rPr lang="en-US" dirty="0"/>
              <a:t>1706960)</a:t>
            </a:r>
          </a:p>
        </p:txBody>
      </p:sp>
      <p:sp>
        <p:nvSpPr>
          <p:cNvPr id="5" name="Slide Number Placeholder 4"/>
          <p:cNvSpPr>
            <a:spLocks noGrp="1"/>
          </p:cNvSpPr>
          <p:nvPr>
            <p:ph type="sldNum" sz="quarter" idx="12"/>
          </p:nvPr>
        </p:nvSpPr>
        <p:spPr/>
        <p:txBody>
          <a:bodyPr/>
          <a:lstStyle/>
          <a:p>
            <a:fld id="{78B5DE88-CFC3-9745-9EA0-FF62C7757E33}" type="slidenum">
              <a:rPr lang="en-US" smtClean="0"/>
              <a:t>7</a:t>
            </a:fld>
            <a:endParaRPr lang="en-US"/>
          </a:p>
        </p:txBody>
      </p:sp>
      <p:sp>
        <p:nvSpPr>
          <p:cNvPr id="6" name="Date Placeholder 5"/>
          <p:cNvSpPr>
            <a:spLocks noGrp="1"/>
          </p:cNvSpPr>
          <p:nvPr>
            <p:ph type="dt" sz="half" idx="10"/>
          </p:nvPr>
        </p:nvSpPr>
        <p:spPr/>
        <p:txBody>
          <a:bodyPr/>
          <a:lstStyle/>
          <a:p>
            <a:r>
              <a:rPr lang="en-GB"/>
              <a:t>4 July 2018</a:t>
            </a:r>
            <a:endParaRPr lang="en-US" dirty="0"/>
          </a:p>
        </p:txBody>
      </p:sp>
    </p:spTree>
    <p:extLst>
      <p:ext uri="{BB962C8B-B14F-4D97-AF65-F5344CB8AC3E}">
        <p14:creationId xmlns:p14="http://schemas.microsoft.com/office/powerpoint/2010/main" val="674065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a:solidFill>
                  <a:schemeClr val="accent6">
                    <a:lumMod val="75000"/>
                  </a:schemeClr>
                </a:solidFill>
              </a:rPr>
              <a:t>McDonald’s advertising</a:t>
            </a:r>
          </a:p>
        </p:txBody>
      </p:sp>
      <p:sp>
        <p:nvSpPr>
          <p:cNvPr id="3" name="Content Placeholder 2"/>
          <p:cNvSpPr>
            <a:spLocks noGrp="1"/>
          </p:cNvSpPr>
          <p:nvPr>
            <p:ph idx="1"/>
          </p:nvPr>
        </p:nvSpPr>
        <p:spPr/>
        <p:txBody>
          <a:bodyPr>
            <a:normAutofit/>
          </a:bodyPr>
          <a:lstStyle/>
          <a:p>
            <a:pPr>
              <a:lnSpc>
                <a:spcPct val="100000"/>
              </a:lnSpc>
              <a:spcBef>
                <a:spcPts val="0"/>
              </a:spcBef>
              <a:spcAft>
                <a:spcPts val="600"/>
              </a:spcAft>
            </a:pPr>
            <a:r>
              <a:rPr lang="en-GB" dirty="0">
                <a:solidFill>
                  <a:schemeClr val="tx1">
                    <a:lumMod val="75000"/>
                    <a:lumOff val="25000"/>
                  </a:schemeClr>
                </a:solidFill>
              </a:rPr>
              <a:t>The ‘Campaign for a Commercial-Free Childhood’ believes there is no moral, ethical or social justification for marketing any product to children </a:t>
            </a:r>
          </a:p>
          <a:p>
            <a:pPr>
              <a:lnSpc>
                <a:spcPct val="100000"/>
              </a:lnSpc>
              <a:spcBef>
                <a:spcPts val="0"/>
              </a:spcBef>
              <a:spcAft>
                <a:spcPts val="600"/>
              </a:spcAft>
            </a:pPr>
            <a:r>
              <a:rPr lang="en-GB" dirty="0">
                <a:solidFill>
                  <a:schemeClr val="tx1">
                    <a:lumMod val="75000"/>
                    <a:lumOff val="25000"/>
                  </a:schemeClr>
                </a:solidFill>
              </a:rPr>
              <a:t>“McDonald’s advertising entices children, not because of the food but because of the toys and the message of happiness. Children don’t understand persuasive intent until they are eight years old… which makes them very vulnerable as marketing targets.” (</a:t>
            </a:r>
            <a:r>
              <a:rPr lang="en-GB" dirty="0">
                <a:solidFill>
                  <a:schemeClr val="tx1">
                    <a:lumMod val="75000"/>
                    <a:lumOff val="25000"/>
                  </a:schemeClr>
                </a:solidFill>
                <a:hlinkClick r:id="rId3"/>
              </a:rPr>
              <a:t>Linn 2011</a:t>
            </a:r>
            <a:r>
              <a:rPr lang="en-GB" dirty="0">
                <a:solidFill>
                  <a:schemeClr val="tx1">
                    <a:lumMod val="75000"/>
                    <a:lumOff val="25000"/>
                  </a:schemeClr>
                </a:solidFill>
              </a:rPr>
              <a:t>)</a:t>
            </a:r>
          </a:p>
          <a:p>
            <a:pPr>
              <a:lnSpc>
                <a:spcPct val="100000"/>
              </a:lnSpc>
              <a:spcBef>
                <a:spcPts val="0"/>
              </a:spcBef>
              <a:spcAft>
                <a:spcPts val="600"/>
              </a:spcAft>
            </a:pPr>
            <a:endParaRPr lang="en-GB" dirty="0">
              <a:solidFill>
                <a:schemeClr val="tx1">
                  <a:lumMod val="75000"/>
                  <a:lumOff val="25000"/>
                </a:schemeClr>
              </a:solidFill>
            </a:endParaRPr>
          </a:p>
        </p:txBody>
      </p:sp>
      <p:sp>
        <p:nvSpPr>
          <p:cNvPr id="4" name="Footer Placeholder 3"/>
          <p:cNvSpPr>
            <a:spLocks noGrp="1"/>
          </p:cNvSpPr>
          <p:nvPr>
            <p:ph type="ftr" sz="quarter" idx="11"/>
          </p:nvPr>
        </p:nvSpPr>
        <p:spPr>
          <a:xfrm>
            <a:off x="2827638" y="6356350"/>
            <a:ext cx="6536724" cy="365125"/>
          </a:xfrm>
        </p:spPr>
        <p:txBody>
          <a:bodyPr/>
          <a:lstStyle/>
          <a:p>
            <a:r>
              <a:rPr lang="en-US" dirty="0"/>
              <a:t>Marketing Management </a:t>
            </a:r>
            <a:r>
              <a:rPr lang="en-GB" dirty="0"/>
              <a:t>(SBMA7102D)</a:t>
            </a:r>
            <a:r>
              <a:rPr lang="mr-IN" dirty="0"/>
              <a:t> – </a:t>
            </a:r>
            <a:r>
              <a:rPr lang="en-US" dirty="0"/>
              <a:t>Sarah Clements </a:t>
            </a:r>
            <a:r>
              <a:rPr lang="en-GB" dirty="0"/>
              <a:t>(</a:t>
            </a:r>
            <a:r>
              <a:rPr lang="en-US" dirty="0"/>
              <a:t>1706960)</a:t>
            </a:r>
          </a:p>
        </p:txBody>
      </p:sp>
      <p:sp>
        <p:nvSpPr>
          <p:cNvPr id="5" name="Slide Number Placeholder 4"/>
          <p:cNvSpPr>
            <a:spLocks noGrp="1"/>
          </p:cNvSpPr>
          <p:nvPr>
            <p:ph type="sldNum" sz="quarter" idx="12"/>
          </p:nvPr>
        </p:nvSpPr>
        <p:spPr/>
        <p:txBody>
          <a:bodyPr/>
          <a:lstStyle/>
          <a:p>
            <a:fld id="{78B5DE88-CFC3-9745-9EA0-FF62C7757E33}" type="slidenum">
              <a:rPr lang="en-US" smtClean="0"/>
              <a:t>8</a:t>
            </a:fld>
            <a:endParaRPr lang="en-US"/>
          </a:p>
        </p:txBody>
      </p:sp>
      <p:sp>
        <p:nvSpPr>
          <p:cNvPr id="6" name="Date Placeholder 5"/>
          <p:cNvSpPr>
            <a:spLocks noGrp="1"/>
          </p:cNvSpPr>
          <p:nvPr>
            <p:ph type="dt" sz="half" idx="10"/>
          </p:nvPr>
        </p:nvSpPr>
        <p:spPr/>
        <p:txBody>
          <a:bodyPr/>
          <a:lstStyle/>
          <a:p>
            <a:r>
              <a:rPr lang="en-GB"/>
              <a:t>4 July 2018</a:t>
            </a:r>
            <a:endParaRPr lang="en-US" dirty="0"/>
          </a:p>
        </p:txBody>
      </p:sp>
    </p:spTree>
    <p:extLst>
      <p:ext uri="{BB962C8B-B14F-4D97-AF65-F5344CB8AC3E}">
        <p14:creationId xmlns:p14="http://schemas.microsoft.com/office/powerpoint/2010/main" val="1835286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a:solidFill>
                  <a:schemeClr val="accent6">
                    <a:lumMod val="75000"/>
                  </a:schemeClr>
                </a:solidFill>
              </a:rPr>
              <a:t>McDonald’s issues </a:t>
            </a:r>
          </a:p>
        </p:txBody>
      </p:sp>
      <p:sp>
        <p:nvSpPr>
          <p:cNvPr id="3" name="Content Placeholder 2"/>
          <p:cNvSpPr>
            <a:spLocks noGrp="1"/>
          </p:cNvSpPr>
          <p:nvPr>
            <p:ph idx="1"/>
          </p:nvPr>
        </p:nvSpPr>
        <p:spPr/>
        <p:txBody>
          <a:bodyPr>
            <a:normAutofit/>
          </a:bodyPr>
          <a:lstStyle/>
          <a:p>
            <a:pPr lvl="0"/>
            <a:r>
              <a:rPr lang="en-GB" dirty="0">
                <a:solidFill>
                  <a:schemeClr val="tx1">
                    <a:lumMod val="75000"/>
                    <a:lumOff val="25000"/>
                  </a:schemeClr>
                </a:solidFill>
              </a:rPr>
              <a:t>Has been challenged several times for unethical marketing, especially when aimed at children </a:t>
            </a:r>
            <a:endParaRPr lang="en-GB" sz="3200" b="1" dirty="0">
              <a:solidFill>
                <a:schemeClr val="tx1">
                  <a:lumMod val="75000"/>
                  <a:lumOff val="25000"/>
                </a:schemeClr>
              </a:solidFill>
            </a:endParaRPr>
          </a:p>
          <a:p>
            <a:pPr lvl="0"/>
            <a:r>
              <a:rPr lang="en-GB" dirty="0">
                <a:solidFill>
                  <a:schemeClr val="tx1">
                    <a:lumMod val="75000"/>
                    <a:lumOff val="25000"/>
                  </a:schemeClr>
                </a:solidFill>
              </a:rPr>
              <a:t>Biggest court case </a:t>
            </a:r>
            <a:r>
              <a:rPr lang="en-GB" dirty="0" err="1">
                <a:solidFill>
                  <a:schemeClr val="tx1">
                    <a:lumMod val="75000"/>
                    <a:lumOff val="25000"/>
                  </a:schemeClr>
                </a:solidFill>
              </a:rPr>
              <a:t>McLibel</a:t>
            </a:r>
            <a:r>
              <a:rPr lang="en-GB" dirty="0">
                <a:solidFill>
                  <a:schemeClr val="tx1">
                    <a:lumMod val="75000"/>
                    <a:lumOff val="25000"/>
                  </a:schemeClr>
                </a:solidFill>
              </a:rPr>
              <a:t> (UK) 1990 found guilty of:</a:t>
            </a:r>
            <a:endParaRPr lang="en-GB" sz="3200" b="1" dirty="0">
              <a:solidFill>
                <a:schemeClr val="tx1">
                  <a:lumMod val="75000"/>
                  <a:lumOff val="25000"/>
                </a:schemeClr>
              </a:solidFill>
            </a:endParaRPr>
          </a:p>
          <a:p>
            <a:pPr lvl="1"/>
            <a:r>
              <a:rPr lang="en-GB" dirty="0">
                <a:solidFill>
                  <a:schemeClr val="tx1">
                    <a:lumMod val="75000"/>
                    <a:lumOff val="25000"/>
                  </a:schemeClr>
                </a:solidFill>
              </a:rPr>
              <a:t>exploiting children in their advertising</a:t>
            </a:r>
            <a:endParaRPr lang="en-GB" sz="2800" b="1" dirty="0">
              <a:solidFill>
                <a:schemeClr val="tx1">
                  <a:lumMod val="75000"/>
                  <a:lumOff val="25000"/>
                </a:schemeClr>
              </a:solidFill>
            </a:endParaRPr>
          </a:p>
          <a:p>
            <a:pPr lvl="1"/>
            <a:r>
              <a:rPr lang="en-GB" dirty="0">
                <a:solidFill>
                  <a:schemeClr val="tx1">
                    <a:lumMod val="75000"/>
                    <a:lumOff val="25000"/>
                  </a:schemeClr>
                </a:solidFill>
              </a:rPr>
              <a:t>serving dangerously unhealthy food</a:t>
            </a:r>
            <a:endParaRPr lang="en-GB" sz="2800" b="1" dirty="0">
              <a:solidFill>
                <a:schemeClr val="tx1">
                  <a:lumMod val="75000"/>
                  <a:lumOff val="25000"/>
                </a:schemeClr>
              </a:solidFill>
            </a:endParaRPr>
          </a:p>
          <a:p>
            <a:pPr lvl="1"/>
            <a:r>
              <a:rPr lang="en-GB" dirty="0">
                <a:solidFill>
                  <a:schemeClr val="tx1">
                    <a:lumMod val="75000"/>
                    <a:lumOff val="25000"/>
                  </a:schemeClr>
                </a:solidFill>
              </a:rPr>
              <a:t>being anti-trade union </a:t>
            </a:r>
          </a:p>
          <a:p>
            <a:pPr lvl="1"/>
            <a:r>
              <a:rPr lang="en-GB" dirty="0">
                <a:solidFill>
                  <a:schemeClr val="tx1">
                    <a:lumMod val="75000"/>
                    <a:lumOff val="25000"/>
                  </a:schemeClr>
                </a:solidFill>
              </a:rPr>
              <a:t>indirectly causing suffering to animals (</a:t>
            </a:r>
            <a:r>
              <a:rPr lang="en-GB" dirty="0">
                <a:solidFill>
                  <a:schemeClr val="tx1">
                    <a:lumMod val="75000"/>
                    <a:lumOff val="25000"/>
                  </a:schemeClr>
                </a:solidFill>
                <a:hlinkClick r:id="rId3"/>
              </a:rPr>
              <a:t>Wikipedia 2018</a:t>
            </a:r>
            <a:r>
              <a:rPr lang="en-GB" dirty="0">
                <a:solidFill>
                  <a:schemeClr val="tx1">
                    <a:lumMod val="75000"/>
                    <a:lumOff val="25000"/>
                  </a:schemeClr>
                </a:solidFill>
              </a:rPr>
              <a:t>)</a:t>
            </a:r>
            <a:endParaRPr lang="en-GB" b="1" dirty="0">
              <a:solidFill>
                <a:schemeClr val="tx1">
                  <a:lumMod val="75000"/>
                  <a:lumOff val="25000"/>
                </a:schemeClr>
              </a:solidFill>
            </a:endParaRPr>
          </a:p>
          <a:p>
            <a:endParaRPr lang="en-GB" dirty="0"/>
          </a:p>
        </p:txBody>
      </p:sp>
      <p:sp>
        <p:nvSpPr>
          <p:cNvPr id="4" name="Footer Placeholder 3"/>
          <p:cNvSpPr>
            <a:spLocks noGrp="1"/>
          </p:cNvSpPr>
          <p:nvPr>
            <p:ph type="ftr" sz="quarter" idx="11"/>
          </p:nvPr>
        </p:nvSpPr>
        <p:spPr>
          <a:xfrm>
            <a:off x="2827638" y="6356350"/>
            <a:ext cx="6536724" cy="365125"/>
          </a:xfrm>
        </p:spPr>
        <p:txBody>
          <a:bodyPr/>
          <a:lstStyle/>
          <a:p>
            <a:r>
              <a:rPr lang="en-US" dirty="0"/>
              <a:t>Marketing Management </a:t>
            </a:r>
            <a:r>
              <a:rPr lang="en-GB" dirty="0"/>
              <a:t>(SBMA7102D)</a:t>
            </a:r>
            <a:r>
              <a:rPr lang="mr-IN" dirty="0"/>
              <a:t> – </a:t>
            </a:r>
            <a:r>
              <a:rPr lang="en-US" dirty="0"/>
              <a:t>Sarah Clements </a:t>
            </a:r>
            <a:r>
              <a:rPr lang="en-GB" dirty="0"/>
              <a:t>(</a:t>
            </a:r>
            <a:r>
              <a:rPr lang="en-US" dirty="0"/>
              <a:t>1706960)</a:t>
            </a:r>
          </a:p>
        </p:txBody>
      </p:sp>
      <p:sp>
        <p:nvSpPr>
          <p:cNvPr id="5" name="Slide Number Placeholder 4"/>
          <p:cNvSpPr>
            <a:spLocks noGrp="1"/>
          </p:cNvSpPr>
          <p:nvPr>
            <p:ph type="sldNum" sz="quarter" idx="12"/>
          </p:nvPr>
        </p:nvSpPr>
        <p:spPr/>
        <p:txBody>
          <a:bodyPr/>
          <a:lstStyle/>
          <a:p>
            <a:fld id="{78B5DE88-CFC3-9745-9EA0-FF62C7757E33}" type="slidenum">
              <a:rPr lang="en-US" smtClean="0"/>
              <a:t>9</a:t>
            </a:fld>
            <a:endParaRPr lang="en-US"/>
          </a:p>
        </p:txBody>
      </p:sp>
      <p:sp>
        <p:nvSpPr>
          <p:cNvPr id="6" name="Date Placeholder 5"/>
          <p:cNvSpPr>
            <a:spLocks noGrp="1"/>
          </p:cNvSpPr>
          <p:nvPr>
            <p:ph type="dt" sz="half" idx="10"/>
          </p:nvPr>
        </p:nvSpPr>
        <p:spPr/>
        <p:txBody>
          <a:bodyPr/>
          <a:lstStyle/>
          <a:p>
            <a:r>
              <a:rPr lang="en-GB"/>
              <a:t>4 July 2018</a:t>
            </a:r>
            <a:endParaRPr lang="en-US" dirty="0"/>
          </a:p>
        </p:txBody>
      </p:sp>
    </p:spTree>
    <p:extLst>
      <p:ext uri="{BB962C8B-B14F-4D97-AF65-F5344CB8AC3E}">
        <p14:creationId xmlns:p14="http://schemas.microsoft.com/office/powerpoint/2010/main" val="1728760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a:solidFill>
                  <a:schemeClr val="accent6">
                    <a:lumMod val="75000"/>
                  </a:schemeClr>
                </a:solidFill>
              </a:rPr>
              <a:t>McDonalds responses</a:t>
            </a:r>
          </a:p>
        </p:txBody>
      </p:sp>
      <p:sp>
        <p:nvSpPr>
          <p:cNvPr id="3" name="Content Placeholder 2"/>
          <p:cNvSpPr>
            <a:spLocks noGrp="1"/>
          </p:cNvSpPr>
          <p:nvPr>
            <p:ph idx="1"/>
          </p:nvPr>
        </p:nvSpPr>
        <p:spPr/>
        <p:txBody>
          <a:bodyPr>
            <a:normAutofit/>
          </a:bodyPr>
          <a:lstStyle/>
          <a:p>
            <a:r>
              <a:rPr lang="en-GB" dirty="0">
                <a:solidFill>
                  <a:schemeClr val="tx1">
                    <a:lumMod val="75000"/>
                    <a:lumOff val="25000"/>
                  </a:schemeClr>
                </a:solidFill>
              </a:rPr>
              <a:t>In response to </a:t>
            </a:r>
            <a:r>
              <a:rPr lang="en-GB" dirty="0" err="1">
                <a:solidFill>
                  <a:schemeClr val="tx1">
                    <a:lumMod val="75000"/>
                    <a:lumOff val="25000"/>
                  </a:schemeClr>
                </a:solidFill>
              </a:rPr>
              <a:t>McLibel</a:t>
            </a:r>
            <a:r>
              <a:rPr lang="en-GB" dirty="0">
                <a:solidFill>
                  <a:schemeClr val="tx1">
                    <a:lumMod val="75000"/>
                    <a:lumOff val="25000"/>
                  </a:schemeClr>
                </a:solidFill>
              </a:rPr>
              <a:t> case and societal pressure, McDonalds provided for children:</a:t>
            </a:r>
          </a:p>
          <a:p>
            <a:pPr lvl="1"/>
            <a:r>
              <a:rPr lang="en-GB" dirty="0">
                <a:solidFill>
                  <a:schemeClr val="tx1">
                    <a:lumMod val="75000"/>
                    <a:lumOff val="25000"/>
                  </a:schemeClr>
                </a:solidFill>
              </a:rPr>
              <a:t>healthier menu options including salads and fruit smoothies</a:t>
            </a:r>
          </a:p>
          <a:p>
            <a:pPr lvl="1"/>
            <a:r>
              <a:rPr lang="en-GB" dirty="0">
                <a:solidFill>
                  <a:schemeClr val="tx1">
                    <a:lumMod val="75000"/>
                    <a:lumOff val="25000"/>
                  </a:schemeClr>
                </a:solidFill>
              </a:rPr>
              <a:t>books instead of toys </a:t>
            </a:r>
          </a:p>
          <a:p>
            <a:r>
              <a:rPr lang="en-GB" dirty="0">
                <a:solidFill>
                  <a:schemeClr val="tx1">
                    <a:lumMod val="75000"/>
                    <a:lumOff val="25000"/>
                  </a:schemeClr>
                </a:solidFill>
              </a:rPr>
              <a:t>Currently advertise ethical focus: food sustainability, packaging/recycling, healthy food options, climate action, staff training (</a:t>
            </a:r>
            <a:r>
              <a:rPr lang="en-GB" dirty="0">
                <a:solidFill>
                  <a:schemeClr val="tx1">
                    <a:lumMod val="75000"/>
                    <a:lumOff val="25000"/>
                  </a:schemeClr>
                </a:solidFill>
                <a:hlinkClick r:id="rId3"/>
              </a:rPr>
              <a:t>McDonalds 2018</a:t>
            </a:r>
            <a:r>
              <a:rPr lang="en-GB" dirty="0">
                <a:solidFill>
                  <a:schemeClr val="tx1">
                    <a:lumMod val="75000"/>
                    <a:lumOff val="25000"/>
                  </a:schemeClr>
                </a:solidFill>
              </a:rPr>
              <a:t>) </a:t>
            </a:r>
          </a:p>
          <a:p>
            <a:r>
              <a:rPr lang="en-GB" dirty="0">
                <a:solidFill>
                  <a:schemeClr val="tx1">
                    <a:lumMod val="75000"/>
                    <a:lumOff val="25000"/>
                  </a:schemeClr>
                </a:solidFill>
              </a:rPr>
              <a:t>More responsive than previously e.g. removing plastic straws in response to customer demands (</a:t>
            </a:r>
            <a:r>
              <a:rPr lang="en-GB" dirty="0">
                <a:solidFill>
                  <a:schemeClr val="tx1">
                    <a:lumMod val="75000"/>
                    <a:lumOff val="25000"/>
                  </a:schemeClr>
                </a:solidFill>
                <a:hlinkClick r:id="rId4"/>
              </a:rPr>
              <a:t>The Guardian 2018</a:t>
            </a:r>
            <a:r>
              <a:rPr lang="en-GB" dirty="0">
                <a:solidFill>
                  <a:schemeClr val="tx1">
                    <a:lumMod val="75000"/>
                    <a:lumOff val="25000"/>
                  </a:schemeClr>
                </a:solidFill>
              </a:rPr>
              <a:t>)</a:t>
            </a:r>
          </a:p>
          <a:p>
            <a:pPr lvl="1"/>
            <a:endParaRPr lang="en-GB" dirty="0">
              <a:solidFill>
                <a:schemeClr val="tx1">
                  <a:lumMod val="75000"/>
                  <a:lumOff val="25000"/>
                </a:schemeClr>
              </a:solidFill>
            </a:endParaRPr>
          </a:p>
          <a:p>
            <a:pPr>
              <a:lnSpc>
                <a:spcPct val="100000"/>
              </a:lnSpc>
              <a:spcBef>
                <a:spcPts val="0"/>
              </a:spcBef>
            </a:pPr>
            <a:endParaRPr lang="en-GB" dirty="0">
              <a:solidFill>
                <a:schemeClr val="tx1">
                  <a:lumMod val="75000"/>
                  <a:lumOff val="25000"/>
                </a:schemeClr>
              </a:solidFill>
            </a:endParaRPr>
          </a:p>
        </p:txBody>
      </p:sp>
      <p:sp>
        <p:nvSpPr>
          <p:cNvPr id="4" name="Footer Placeholder 3"/>
          <p:cNvSpPr>
            <a:spLocks noGrp="1"/>
          </p:cNvSpPr>
          <p:nvPr>
            <p:ph type="ftr" sz="quarter" idx="11"/>
          </p:nvPr>
        </p:nvSpPr>
        <p:spPr>
          <a:xfrm>
            <a:off x="2827638" y="6356350"/>
            <a:ext cx="6536724" cy="365125"/>
          </a:xfrm>
        </p:spPr>
        <p:txBody>
          <a:bodyPr/>
          <a:lstStyle/>
          <a:p>
            <a:r>
              <a:rPr lang="en-US" dirty="0"/>
              <a:t>Marketing Management </a:t>
            </a:r>
            <a:r>
              <a:rPr lang="en-GB" dirty="0"/>
              <a:t>(SBMA7102D)</a:t>
            </a:r>
            <a:r>
              <a:rPr lang="mr-IN" dirty="0"/>
              <a:t> – </a:t>
            </a:r>
            <a:r>
              <a:rPr lang="en-US" dirty="0"/>
              <a:t>Sarah Clements </a:t>
            </a:r>
            <a:r>
              <a:rPr lang="en-GB" dirty="0"/>
              <a:t>(</a:t>
            </a:r>
            <a:r>
              <a:rPr lang="en-US" dirty="0"/>
              <a:t>1706960)</a:t>
            </a:r>
          </a:p>
        </p:txBody>
      </p:sp>
      <p:sp>
        <p:nvSpPr>
          <p:cNvPr id="5" name="Slide Number Placeholder 4"/>
          <p:cNvSpPr>
            <a:spLocks noGrp="1"/>
          </p:cNvSpPr>
          <p:nvPr>
            <p:ph type="sldNum" sz="quarter" idx="12"/>
          </p:nvPr>
        </p:nvSpPr>
        <p:spPr/>
        <p:txBody>
          <a:bodyPr/>
          <a:lstStyle/>
          <a:p>
            <a:fld id="{78B5DE88-CFC3-9745-9EA0-FF62C7757E33}" type="slidenum">
              <a:rPr lang="en-US" smtClean="0"/>
              <a:t>10</a:t>
            </a:fld>
            <a:endParaRPr lang="en-US"/>
          </a:p>
        </p:txBody>
      </p:sp>
      <p:sp>
        <p:nvSpPr>
          <p:cNvPr id="6" name="Date Placeholder 5"/>
          <p:cNvSpPr>
            <a:spLocks noGrp="1"/>
          </p:cNvSpPr>
          <p:nvPr>
            <p:ph type="dt" sz="half" idx="10"/>
          </p:nvPr>
        </p:nvSpPr>
        <p:spPr/>
        <p:txBody>
          <a:bodyPr/>
          <a:lstStyle/>
          <a:p>
            <a:r>
              <a:rPr lang="en-GB"/>
              <a:t>4 July 2018</a:t>
            </a:r>
            <a:endParaRPr lang="en-US" dirty="0"/>
          </a:p>
        </p:txBody>
      </p:sp>
    </p:spTree>
    <p:extLst>
      <p:ext uri="{BB962C8B-B14F-4D97-AF65-F5344CB8AC3E}">
        <p14:creationId xmlns:p14="http://schemas.microsoft.com/office/powerpoint/2010/main" val="324187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6000" b="1" dirty="0">
                <a:solidFill>
                  <a:schemeClr val="accent6">
                    <a:lumMod val="75000"/>
                  </a:schemeClr>
                </a:solidFill>
              </a:rPr>
              <a:t>Conclusion</a:t>
            </a:r>
          </a:p>
        </p:txBody>
      </p:sp>
      <p:sp>
        <p:nvSpPr>
          <p:cNvPr id="3" name="Content Placeholder 2"/>
          <p:cNvSpPr>
            <a:spLocks noGrp="1"/>
          </p:cNvSpPr>
          <p:nvPr>
            <p:ph idx="1"/>
          </p:nvPr>
        </p:nvSpPr>
        <p:spPr/>
        <p:txBody>
          <a:bodyPr>
            <a:normAutofit/>
          </a:bodyPr>
          <a:lstStyle/>
          <a:p>
            <a:pPr lvl="0"/>
            <a:r>
              <a:rPr lang="en-GB" dirty="0">
                <a:solidFill>
                  <a:schemeClr val="tx1">
                    <a:lumMod val="75000"/>
                    <a:lumOff val="25000"/>
                  </a:schemeClr>
                </a:solidFill>
              </a:rPr>
              <a:t>Customers are increasingly demanding higher ethical practices from companies</a:t>
            </a:r>
          </a:p>
          <a:p>
            <a:r>
              <a:rPr lang="en-GB" dirty="0">
                <a:solidFill>
                  <a:schemeClr val="tx1">
                    <a:lumMod val="75000"/>
                    <a:lumOff val="25000"/>
                  </a:schemeClr>
                </a:solidFill>
              </a:rPr>
              <a:t>Advertising directly to children is considered by some to be unethical</a:t>
            </a:r>
          </a:p>
          <a:p>
            <a:pPr lvl="0"/>
            <a:r>
              <a:rPr lang="en-GB" dirty="0">
                <a:solidFill>
                  <a:schemeClr val="tx1">
                    <a:lumMod val="75000"/>
                    <a:lumOff val="25000"/>
                  </a:schemeClr>
                </a:solidFill>
              </a:rPr>
              <a:t>Companies can improve their reputation </a:t>
            </a:r>
            <a:r>
              <a:rPr lang="en-GB" i="1" dirty="0">
                <a:solidFill>
                  <a:schemeClr val="tx1">
                    <a:lumMod val="75000"/>
                    <a:lumOff val="25000"/>
                  </a:schemeClr>
                </a:solidFill>
              </a:rPr>
              <a:t>and</a:t>
            </a:r>
            <a:r>
              <a:rPr lang="en-GB" dirty="0">
                <a:solidFill>
                  <a:schemeClr val="tx1">
                    <a:lumMod val="75000"/>
                    <a:lumOff val="25000"/>
                  </a:schemeClr>
                </a:solidFill>
              </a:rPr>
              <a:t> competitive advantage by introducing CSR initiatives</a:t>
            </a:r>
          </a:p>
          <a:p>
            <a:r>
              <a:rPr lang="en-GB" dirty="0">
                <a:solidFill>
                  <a:schemeClr val="tx1">
                    <a:lumMod val="75000"/>
                    <a:lumOff val="25000"/>
                  </a:schemeClr>
                </a:solidFill>
              </a:rPr>
              <a:t>Initiatives need to cross entire organisation to be truly effective </a:t>
            </a:r>
          </a:p>
          <a:p>
            <a:r>
              <a:rPr lang="en-GB" dirty="0">
                <a:solidFill>
                  <a:schemeClr val="tx1">
                    <a:lumMod val="75000"/>
                    <a:lumOff val="25000"/>
                  </a:schemeClr>
                </a:solidFill>
              </a:rPr>
              <a:t>Responding to customer demands appropriately and quickly improves ethical image</a:t>
            </a:r>
          </a:p>
        </p:txBody>
      </p:sp>
      <p:sp>
        <p:nvSpPr>
          <p:cNvPr id="4" name="Footer Placeholder 3"/>
          <p:cNvSpPr>
            <a:spLocks noGrp="1"/>
          </p:cNvSpPr>
          <p:nvPr>
            <p:ph type="ftr" sz="quarter" idx="11"/>
          </p:nvPr>
        </p:nvSpPr>
        <p:spPr>
          <a:xfrm>
            <a:off x="2827638" y="6356350"/>
            <a:ext cx="6536724" cy="365125"/>
          </a:xfrm>
        </p:spPr>
        <p:txBody>
          <a:bodyPr/>
          <a:lstStyle/>
          <a:p>
            <a:r>
              <a:rPr lang="en-US" sz="1400" dirty="0">
                <a:solidFill>
                  <a:schemeClr val="accent6">
                    <a:lumMod val="75000"/>
                  </a:schemeClr>
                </a:solidFill>
              </a:rPr>
              <a:t>Marketing Management </a:t>
            </a:r>
            <a:r>
              <a:rPr lang="en-GB" sz="1400" dirty="0">
                <a:solidFill>
                  <a:schemeClr val="accent6">
                    <a:lumMod val="75000"/>
                  </a:schemeClr>
                </a:solidFill>
              </a:rPr>
              <a:t>(SBMA7102D)</a:t>
            </a:r>
            <a:r>
              <a:rPr lang="mr-IN" sz="1400" dirty="0">
                <a:solidFill>
                  <a:schemeClr val="accent6">
                    <a:lumMod val="75000"/>
                  </a:schemeClr>
                </a:solidFill>
              </a:rPr>
              <a:t> – </a:t>
            </a:r>
            <a:r>
              <a:rPr lang="en-US" sz="1400" dirty="0">
                <a:solidFill>
                  <a:schemeClr val="accent6">
                    <a:lumMod val="75000"/>
                  </a:schemeClr>
                </a:solidFill>
              </a:rPr>
              <a:t>Sarah Clements </a:t>
            </a:r>
            <a:r>
              <a:rPr lang="en-GB" sz="1400" dirty="0">
                <a:solidFill>
                  <a:schemeClr val="accent6">
                    <a:lumMod val="75000"/>
                  </a:schemeClr>
                </a:solidFill>
              </a:rPr>
              <a:t>(</a:t>
            </a:r>
            <a:r>
              <a:rPr lang="en-US" sz="1400" dirty="0">
                <a:solidFill>
                  <a:schemeClr val="accent6">
                    <a:lumMod val="75000"/>
                  </a:schemeClr>
                </a:solidFill>
              </a:rPr>
              <a:t>1706960)</a:t>
            </a:r>
          </a:p>
        </p:txBody>
      </p:sp>
      <p:sp>
        <p:nvSpPr>
          <p:cNvPr id="5" name="Slide Number Placeholder 4"/>
          <p:cNvSpPr>
            <a:spLocks noGrp="1"/>
          </p:cNvSpPr>
          <p:nvPr>
            <p:ph type="sldNum" sz="quarter" idx="12"/>
          </p:nvPr>
        </p:nvSpPr>
        <p:spPr/>
        <p:txBody>
          <a:bodyPr/>
          <a:lstStyle/>
          <a:p>
            <a:fld id="{78B5DE88-CFC3-9745-9EA0-FF62C7757E33}" type="slidenum">
              <a:rPr lang="en-US" sz="1400" smtClean="0">
                <a:solidFill>
                  <a:schemeClr val="tx1">
                    <a:lumMod val="65000"/>
                    <a:lumOff val="35000"/>
                  </a:schemeClr>
                </a:solidFill>
              </a:rPr>
              <a:t>11</a:t>
            </a:fld>
            <a:endParaRPr lang="en-US" sz="1400" dirty="0">
              <a:solidFill>
                <a:schemeClr val="tx1">
                  <a:lumMod val="65000"/>
                  <a:lumOff val="35000"/>
                </a:schemeClr>
              </a:solidFill>
            </a:endParaRPr>
          </a:p>
        </p:txBody>
      </p:sp>
      <p:sp>
        <p:nvSpPr>
          <p:cNvPr id="6" name="Date Placeholder 5"/>
          <p:cNvSpPr>
            <a:spLocks noGrp="1"/>
          </p:cNvSpPr>
          <p:nvPr>
            <p:ph type="dt" sz="half" idx="10"/>
          </p:nvPr>
        </p:nvSpPr>
        <p:spPr/>
        <p:txBody>
          <a:bodyPr/>
          <a:lstStyle/>
          <a:p>
            <a:r>
              <a:rPr lang="en-GB" sz="1400">
                <a:solidFill>
                  <a:schemeClr val="tx1">
                    <a:lumMod val="65000"/>
                    <a:lumOff val="35000"/>
                  </a:schemeClr>
                </a:solidFill>
              </a:rPr>
              <a:t>4 July 2018</a:t>
            </a:r>
            <a:endParaRPr lang="en-US" sz="1400" dirty="0">
              <a:solidFill>
                <a:schemeClr val="tx1">
                  <a:lumMod val="65000"/>
                  <a:lumOff val="35000"/>
                </a:schemeClr>
              </a:solidFill>
            </a:endParaRPr>
          </a:p>
        </p:txBody>
      </p:sp>
    </p:spTree>
    <p:extLst>
      <p:ext uri="{BB962C8B-B14F-4D97-AF65-F5344CB8AC3E}">
        <p14:creationId xmlns:p14="http://schemas.microsoft.com/office/powerpoint/2010/main" val="1939457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7148</TotalTime>
  <Words>734</Words>
  <Application>Microsoft Macintosh PowerPoint</Application>
  <PresentationFormat>Widescreen</PresentationFormat>
  <Paragraphs>92</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Mangal</vt:lpstr>
      <vt:lpstr>Office Theme</vt:lpstr>
      <vt:lpstr>Ethical Issues  in Marketing</vt:lpstr>
      <vt:lpstr>Introduction</vt:lpstr>
      <vt:lpstr>What is CSR?</vt:lpstr>
      <vt:lpstr>Some ethical marketing issues</vt:lpstr>
      <vt:lpstr>Benefits of CSR </vt:lpstr>
      <vt:lpstr>Improving ethical image</vt:lpstr>
      <vt:lpstr>Case study – McDonald’s</vt:lpstr>
      <vt:lpstr>McDonald’s advertising</vt:lpstr>
      <vt:lpstr>McDonald’s issues </vt:lpstr>
      <vt:lpstr>McDonalds responses</vt:lpstr>
      <vt:lpstr>Conclusion</vt:lpstr>
    </vt:vector>
  </TitlesOfParts>
  <Company/>
  <LinksUpToDate>false</LinksUpToDate>
  <SharedDoc>false</SharedDoc>
  <HyperlinksChanged>false</HyperlinksChanged>
  <AppVersion>16.0014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analysis of a contemporary issue in marketing</dc:title>
  <dc:creator>Sarah Clements (1706960)</dc:creator>
  <cp:lastModifiedBy>Sarah Clements (1706960)</cp:lastModifiedBy>
  <cp:revision>23</cp:revision>
  <dcterms:created xsi:type="dcterms:W3CDTF">2018-06-22T13:18:30Z</dcterms:created>
  <dcterms:modified xsi:type="dcterms:W3CDTF">2018-07-06T13:01:28Z</dcterms:modified>
</cp:coreProperties>
</file>