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Lst>
  <p:sldSz cx="15113000" cy="21374100"/>
  <p:notesSz cx="6858000" cy="9144000"/>
  <p:embeddedFontLst>
    <p:embeddedFont>
      <p:font typeface="DM Sans" panose="020F0502020204030204" pitchFamily="2" charset="0"/>
      <p:regular r:id="rId4"/>
    </p:embeddedFont>
    <p:embeddedFont>
      <p:font typeface="DM Sans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5" d="100"/>
          <a:sy n="25" d="100"/>
        </p:scale>
        <p:origin x="2635"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researchgate.net/profile/Shrutika-Mishra-2/publication/364056865_An_analytical_analysis_of_Alphabet_and_Google_platform_business_models/links/6879c785ba8eac4f172762fe/An-analytical-analysis-of-Alphabet-and-Google-platform-business-models.pdf" TargetMode="External"/><Relationship Id="rId3" Type="http://schemas.openxmlformats.org/officeDocument/2006/relationships/image" Target="../media/image3.svg"/><Relationship Id="rId7" Type="http://schemas.openxmlformats.org/officeDocument/2006/relationships/hyperlink" Target="https://www.reddit.com/r/wallstreetbets/comments/1p4532c/google_says_ai_demand_forcing_2x_capacity_growth/"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hyperlink" Target="https://www.researchgate.net/figure/Graph-generated-with-google-n-gram-viewer-that-shown-the-AI-evolution-between-1950_fig1_373544668" TargetMode="External"/><Relationship Id="rId5" Type="http://schemas.openxmlformats.org/officeDocument/2006/relationships/image" Target="../media/image5.png"/><Relationship Id="rId10" Type="http://schemas.openxmlformats.org/officeDocument/2006/relationships/hyperlink" Target="https://dplnews.com/wp-content/uploads/2022/10/dpl-cloud-Google-Cloud-bu%CC%81squeda-de-oportunidades-del-futuro.pdf" TargetMode="External"/><Relationship Id="rId4" Type="http://schemas.openxmlformats.org/officeDocument/2006/relationships/image" Target="../media/image4.png"/><Relationship Id="rId9" Type="http://schemas.openxmlformats.org/officeDocument/2006/relationships/hyperlink" Target="https://stec.univ-ovidius.ro/html/anale/RO/2024i1/Section%203/18.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a:extLst>
              <a:ext uri="{FF2B5EF4-FFF2-40B4-BE49-F238E27FC236}">
                <a16:creationId xmlns:a16="http://schemas.microsoft.com/office/drawing/2014/main" id="{9B69DC90-6C1A-6886-F196-7B0D4DF5B6BA}"/>
              </a:ext>
            </a:extLst>
          </p:cNvPr>
          <p:cNvSpPr>
            <a:spLocks noChangeArrowheads="1"/>
          </p:cNvSpPr>
          <p:nvPr/>
        </p:nvSpPr>
        <p:spPr bwMode="auto">
          <a:xfrm>
            <a:off x="2911396" y="7444612"/>
            <a:ext cx="10055304" cy="67403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Name: </a:t>
            </a:r>
            <a:r>
              <a:rPr kumimoji="0" lang="en-GB" altLang="en-US" sz="3600" b="1" i="0" u="none" strike="noStrike" cap="none" normalizeH="0" baseline="0" dirty="0">
                <a:ln>
                  <a:noFill/>
                </a:ln>
                <a:solidFill>
                  <a:srgbClr val="FF0000"/>
                </a:solidFill>
                <a:effectLst/>
                <a:latin typeface="Arial" panose="020B0604020202020204" pitchFamily="34" charset="0"/>
                <a:ea typeface="Droid Sans"/>
                <a:cs typeface="Arial" panose="020B0604020202020204" pitchFamily="34" charset="0"/>
              </a:rPr>
              <a:t>LEELU OGHAD KHISTARIYA</a:t>
            </a:r>
            <a:endParaRPr kumimoji="0" lang="en-GB" altLang="en-US" sz="3600" b="0" i="0" u="none" strike="noStrike" cap="none" normalizeH="0" baseline="0" dirty="0">
              <a:ln>
                <a:noFill/>
              </a:ln>
              <a:solidFill>
                <a:srgbClr val="FF0000"/>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Student ID: </a:t>
            </a:r>
            <a:r>
              <a:rPr kumimoji="0" lang="en-GB" altLang="en-US" sz="3600" b="1" i="0" u="none" strike="noStrike" cap="none" normalizeH="0" baseline="0" dirty="0">
                <a:ln>
                  <a:noFill/>
                </a:ln>
                <a:solidFill>
                  <a:srgbClr val="FF0000"/>
                </a:solidFill>
                <a:effectLst/>
                <a:latin typeface="Arial" panose="020B0604020202020204" pitchFamily="34" charset="0"/>
                <a:ea typeface="Droid Sans"/>
                <a:cs typeface="Arial" panose="020B0604020202020204" pitchFamily="34" charset="0"/>
              </a:rPr>
              <a:t>2532036</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36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Name: Marketing Management</a:t>
            </a:r>
            <a:endParaRPr kumimoji="0" lang="en-GB" altLang="en-US" sz="3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Module Code: LCM7024</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Lecturer</a:t>
            </a:r>
            <a:r>
              <a:rPr kumimoji="0" lang="en-GB" altLang="en-US" sz="3600" b="1" i="0" u="none" strike="noStrike" cap="none" normalizeH="0" baseline="0" dirty="0">
                <a:ln>
                  <a:noFill/>
                </a:ln>
                <a:solidFill>
                  <a:schemeClr val="tx1"/>
                </a:solidFill>
                <a:effectLst/>
                <a:latin typeface="Times New Roman" panose="02020603050405020304" pitchFamily="18" charset="0"/>
                <a:ea typeface="Droid Sans"/>
                <a:cs typeface="Arial" panose="020B0604020202020204" pitchFamily="34" charset="0"/>
              </a:rPr>
              <a:t>’</a:t>
            </a: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s Name: Dr </a:t>
            </a:r>
            <a:r>
              <a:rPr kumimoji="0" lang="en-GB" altLang="en-US" sz="3600" b="1" i="0" u="none" strike="noStrike" cap="none" normalizeH="0" baseline="0" dirty="0" err="1">
                <a:ln>
                  <a:noFill/>
                </a:ln>
                <a:solidFill>
                  <a:schemeClr val="tx1"/>
                </a:solidFill>
                <a:effectLst/>
                <a:latin typeface="Arial" panose="020B0604020202020204" pitchFamily="34" charset="0"/>
                <a:ea typeface="Droid Sans"/>
                <a:cs typeface="Arial" panose="020B0604020202020204" pitchFamily="34" charset="0"/>
              </a:rPr>
              <a:t>Mustakkima</a:t>
            </a: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 Afrin </a:t>
            </a:r>
          </a:p>
          <a:p>
            <a:pPr marL="0" marR="0" lvl="0" indent="0" algn="ctr" defTabSz="914400" rtl="0" eaLnBrk="0" fontAlgn="base" latinLnBrk="0" hangingPunct="0">
              <a:lnSpc>
                <a:spcPct val="100000"/>
              </a:lnSpc>
              <a:spcBef>
                <a:spcPct val="0"/>
              </a:spcBef>
              <a:spcAft>
                <a:spcPct val="0"/>
              </a:spcAft>
              <a:buClrTx/>
              <a:buSzTx/>
              <a:buFontTx/>
              <a:buNone/>
              <a:tabLst/>
            </a:pPr>
            <a:endParaRPr lang="en-GB" altLang="en-US" sz="3600" b="1" dirty="0">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chemeClr val="tx1"/>
                </a:solidFill>
                <a:effectLst/>
                <a:latin typeface="Arial" panose="020B0604020202020204" pitchFamily="34" charset="0"/>
                <a:ea typeface="Droid Sans"/>
                <a:cs typeface="Arial" panose="020B0604020202020204" pitchFamily="34" charset="0"/>
              </a:rPr>
              <a:t>Term 1</a:t>
            </a:r>
            <a:endParaRPr kumimoji="0" lang="en-GB" altLang="en-US" sz="3600" b="0" i="0" u="none" strike="noStrike" cap="none" normalizeH="0" baseline="0" dirty="0">
              <a:ln>
                <a:noFill/>
              </a:ln>
              <a:solidFill>
                <a:schemeClr val="tx1"/>
              </a:solidFill>
              <a:effectLst/>
              <a:latin typeface="Arial" panose="020B0604020202020204" pitchFamily="34" charset="0"/>
            </a:endParaRPr>
          </a:p>
        </p:txBody>
      </p:sp>
      <p:pic>
        <p:nvPicPr>
          <p:cNvPr id="4" name="Picture 3">
            <a:extLst>
              <a:ext uri="{FF2B5EF4-FFF2-40B4-BE49-F238E27FC236}">
                <a16:creationId xmlns:a16="http://schemas.microsoft.com/office/drawing/2014/main" id="{7228EB69-678E-87D0-2320-C80A3B4B93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1397" y="1906287"/>
            <a:ext cx="9826704" cy="4104248"/>
          </a:xfrm>
          <a:prstGeom prst="rect">
            <a:avLst/>
          </a:prstGeom>
        </p:spPr>
      </p:pic>
    </p:spTree>
    <p:extLst>
      <p:ext uri="{BB962C8B-B14F-4D97-AF65-F5344CB8AC3E}">
        <p14:creationId xmlns:p14="http://schemas.microsoft.com/office/powerpoint/2010/main" val="1298266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272727"/>
        </a:solidFill>
        <a:effectLst/>
      </p:bgPr>
    </p:bg>
    <p:spTree>
      <p:nvGrpSpPr>
        <p:cNvPr id="1" name=""/>
        <p:cNvGrpSpPr/>
        <p:nvPr/>
      </p:nvGrpSpPr>
      <p:grpSpPr>
        <a:xfrm>
          <a:off x="0" y="0"/>
          <a:ext cx="0" cy="0"/>
          <a:chOff x="0" y="0"/>
          <a:chExt cx="0" cy="0"/>
        </a:xfrm>
      </p:grpSpPr>
      <p:sp>
        <p:nvSpPr>
          <p:cNvPr id="2" name="Freeform 2"/>
          <p:cNvSpPr/>
          <p:nvPr/>
        </p:nvSpPr>
        <p:spPr>
          <a:xfrm>
            <a:off x="11511952" y="-1176007"/>
            <a:ext cx="6177445" cy="5503542"/>
          </a:xfrm>
          <a:custGeom>
            <a:avLst/>
            <a:gdLst/>
            <a:ahLst/>
            <a:cxnLst/>
            <a:rect l="l" t="t" r="r" b="b"/>
            <a:pathLst>
              <a:path w="6177445" h="5503542">
                <a:moveTo>
                  <a:pt x="0" y="0"/>
                </a:moveTo>
                <a:lnTo>
                  <a:pt x="6177444" y="0"/>
                </a:lnTo>
                <a:lnTo>
                  <a:pt x="6177444" y="5503541"/>
                </a:lnTo>
                <a:lnTo>
                  <a:pt x="0" y="5503541"/>
                </a:lnTo>
                <a:lnTo>
                  <a:pt x="0" y="0"/>
                </a:lnTo>
                <a:close/>
              </a:path>
            </a:pathLst>
          </a:custGeom>
          <a:blipFill>
            <a:blip r:embed="rId2">
              <a:alphaModFix amt="38000"/>
              <a:extLst>
                <a:ext uri="{96DAC541-7B7A-43D3-8B79-37D633B846F1}">
                  <asvg:svgBlip xmlns:asvg="http://schemas.microsoft.com/office/drawing/2016/SVG/main" r:embed="rId3"/>
                </a:ext>
              </a:extLst>
            </a:blip>
            <a:stretch>
              <a:fillRect/>
            </a:stretch>
          </a:blipFill>
          <a:ln cap="sq">
            <a:noFill/>
            <a:prstDash val="solid"/>
            <a:miter/>
          </a:ln>
        </p:spPr>
      </p:sp>
      <p:sp>
        <p:nvSpPr>
          <p:cNvPr id="3" name="Freeform 3"/>
          <p:cNvSpPr/>
          <p:nvPr/>
        </p:nvSpPr>
        <p:spPr>
          <a:xfrm>
            <a:off x="-4445984" y="12170662"/>
            <a:ext cx="6177445" cy="5503542"/>
          </a:xfrm>
          <a:custGeom>
            <a:avLst/>
            <a:gdLst/>
            <a:ahLst/>
            <a:cxnLst/>
            <a:rect l="l" t="t" r="r" b="b"/>
            <a:pathLst>
              <a:path w="6177445" h="5503542">
                <a:moveTo>
                  <a:pt x="0" y="0"/>
                </a:moveTo>
                <a:lnTo>
                  <a:pt x="6177444" y="0"/>
                </a:lnTo>
                <a:lnTo>
                  <a:pt x="6177444" y="5503542"/>
                </a:lnTo>
                <a:lnTo>
                  <a:pt x="0" y="5503542"/>
                </a:lnTo>
                <a:lnTo>
                  <a:pt x="0" y="0"/>
                </a:lnTo>
                <a:close/>
              </a:path>
            </a:pathLst>
          </a:custGeom>
          <a:blipFill>
            <a:blip r:embed="rId2">
              <a:alphaModFix amt="38000"/>
              <a:extLst>
                <a:ext uri="{96DAC541-7B7A-43D3-8B79-37D633B846F1}">
                  <asvg:svgBlip xmlns:asvg="http://schemas.microsoft.com/office/drawing/2016/SVG/main" r:embed="rId3"/>
                </a:ext>
              </a:extLst>
            </a:blip>
            <a:stretch>
              <a:fillRect/>
            </a:stretch>
          </a:blipFill>
          <a:ln cap="sq">
            <a:noFill/>
            <a:prstDash val="solid"/>
            <a:miter/>
          </a:ln>
        </p:spPr>
      </p:sp>
      <p:sp>
        <p:nvSpPr>
          <p:cNvPr id="4" name="Freeform 4"/>
          <p:cNvSpPr/>
          <p:nvPr/>
        </p:nvSpPr>
        <p:spPr>
          <a:xfrm>
            <a:off x="10519278" y="17119138"/>
            <a:ext cx="6177445" cy="5503542"/>
          </a:xfrm>
          <a:custGeom>
            <a:avLst/>
            <a:gdLst/>
            <a:ahLst/>
            <a:cxnLst/>
            <a:rect l="l" t="t" r="r" b="b"/>
            <a:pathLst>
              <a:path w="6177445" h="5503542">
                <a:moveTo>
                  <a:pt x="0" y="0"/>
                </a:moveTo>
                <a:lnTo>
                  <a:pt x="6177444" y="0"/>
                </a:lnTo>
                <a:lnTo>
                  <a:pt x="6177444" y="5503542"/>
                </a:lnTo>
                <a:lnTo>
                  <a:pt x="0" y="5503542"/>
                </a:lnTo>
                <a:lnTo>
                  <a:pt x="0" y="0"/>
                </a:lnTo>
                <a:close/>
              </a:path>
            </a:pathLst>
          </a:custGeom>
          <a:blipFill>
            <a:blip r:embed="rId2">
              <a:alphaModFix amt="38000"/>
              <a:extLst>
                <a:ext uri="{96DAC541-7B7A-43D3-8B79-37D633B846F1}">
                  <asvg:svgBlip xmlns:asvg="http://schemas.microsoft.com/office/drawing/2016/SVG/main" r:embed="rId3"/>
                </a:ext>
              </a:extLst>
            </a:blip>
            <a:stretch>
              <a:fillRect/>
            </a:stretch>
          </a:blipFill>
          <a:ln cap="sq">
            <a:noFill/>
            <a:prstDash val="solid"/>
            <a:miter/>
          </a:ln>
        </p:spPr>
      </p:sp>
      <p:grpSp>
        <p:nvGrpSpPr>
          <p:cNvPr id="5" name="Group 5"/>
          <p:cNvGrpSpPr/>
          <p:nvPr/>
        </p:nvGrpSpPr>
        <p:grpSpPr>
          <a:xfrm>
            <a:off x="1242819" y="3281748"/>
            <a:ext cx="4981983" cy="1329096"/>
            <a:chOff x="0" y="0"/>
            <a:chExt cx="11649970" cy="3107984"/>
          </a:xfrm>
        </p:grpSpPr>
        <p:sp>
          <p:nvSpPr>
            <p:cNvPr id="6" name="Freeform 6"/>
            <p:cNvSpPr/>
            <p:nvPr/>
          </p:nvSpPr>
          <p:spPr>
            <a:xfrm>
              <a:off x="0" y="1"/>
              <a:ext cx="11649970" cy="3107984"/>
            </a:xfrm>
            <a:custGeom>
              <a:avLst/>
              <a:gdLst/>
              <a:ahLst/>
              <a:cxnLst/>
              <a:rect l="l" t="t" r="r" b="b"/>
              <a:pathLst>
                <a:path w="11649970" h="3107984">
                  <a:moveTo>
                    <a:pt x="10718816" y="3099019"/>
                  </a:moveTo>
                  <a:cubicBezTo>
                    <a:pt x="10718816" y="3099019"/>
                    <a:pt x="10299064" y="3110207"/>
                    <a:pt x="9836479" y="3107585"/>
                  </a:cubicBezTo>
                  <a:cubicBezTo>
                    <a:pt x="3797309" y="3105423"/>
                    <a:pt x="1057073" y="3097598"/>
                    <a:pt x="1057073" y="3097598"/>
                  </a:cubicBezTo>
                  <a:cubicBezTo>
                    <a:pt x="812931" y="3088764"/>
                    <a:pt x="565145" y="3071783"/>
                    <a:pt x="398404" y="3013606"/>
                  </a:cubicBezTo>
                  <a:cubicBezTo>
                    <a:pt x="120505" y="2916644"/>
                    <a:pt x="0" y="2739115"/>
                    <a:pt x="0" y="1135014"/>
                  </a:cubicBezTo>
                  <a:cubicBezTo>
                    <a:pt x="8536" y="436167"/>
                    <a:pt x="34263" y="307039"/>
                    <a:pt x="140291" y="221495"/>
                  </a:cubicBezTo>
                  <a:cubicBezTo>
                    <a:pt x="342602" y="58267"/>
                    <a:pt x="736658" y="3410"/>
                    <a:pt x="1155311" y="3410"/>
                  </a:cubicBezTo>
                  <a:cubicBezTo>
                    <a:pt x="1155311" y="3410"/>
                    <a:pt x="1551711" y="11418"/>
                    <a:pt x="7993464" y="3410"/>
                  </a:cubicBezTo>
                  <a:cubicBezTo>
                    <a:pt x="10080137" y="-4263"/>
                    <a:pt x="10544064" y="3410"/>
                    <a:pt x="10544064" y="3410"/>
                  </a:cubicBezTo>
                  <a:cubicBezTo>
                    <a:pt x="10912372" y="10889"/>
                    <a:pt x="11275685" y="80221"/>
                    <a:pt x="11473424" y="202803"/>
                  </a:cubicBezTo>
                  <a:cubicBezTo>
                    <a:pt x="11624442" y="296420"/>
                    <a:pt x="11657716" y="421095"/>
                    <a:pt x="11648576" y="1135014"/>
                  </a:cubicBezTo>
                  <a:cubicBezTo>
                    <a:pt x="11648576" y="2857081"/>
                    <a:pt x="11365579" y="3071178"/>
                    <a:pt x="10718816" y="3099019"/>
                  </a:cubicBezTo>
                  <a:close/>
                </a:path>
              </a:pathLst>
            </a:custGeom>
            <a:solidFill>
              <a:srgbClr val="FF7F31"/>
            </a:solidFill>
          </p:spPr>
        </p:sp>
      </p:grpSp>
      <p:grpSp>
        <p:nvGrpSpPr>
          <p:cNvPr id="7" name="Group 7"/>
          <p:cNvGrpSpPr/>
          <p:nvPr/>
        </p:nvGrpSpPr>
        <p:grpSpPr>
          <a:xfrm>
            <a:off x="8432748" y="7186982"/>
            <a:ext cx="4981983" cy="1329096"/>
            <a:chOff x="0" y="0"/>
            <a:chExt cx="11649970" cy="3107984"/>
          </a:xfrm>
        </p:grpSpPr>
        <p:sp>
          <p:nvSpPr>
            <p:cNvPr id="8" name="Freeform 8"/>
            <p:cNvSpPr/>
            <p:nvPr/>
          </p:nvSpPr>
          <p:spPr>
            <a:xfrm>
              <a:off x="0" y="1"/>
              <a:ext cx="11649970" cy="3107984"/>
            </a:xfrm>
            <a:custGeom>
              <a:avLst/>
              <a:gdLst/>
              <a:ahLst/>
              <a:cxnLst/>
              <a:rect l="l" t="t" r="r" b="b"/>
              <a:pathLst>
                <a:path w="11649970" h="3107984">
                  <a:moveTo>
                    <a:pt x="10718816" y="3099019"/>
                  </a:moveTo>
                  <a:cubicBezTo>
                    <a:pt x="10718816" y="3099019"/>
                    <a:pt x="10299064" y="3110207"/>
                    <a:pt x="9836479" y="3107585"/>
                  </a:cubicBezTo>
                  <a:cubicBezTo>
                    <a:pt x="3797309" y="3105423"/>
                    <a:pt x="1057073" y="3097598"/>
                    <a:pt x="1057073" y="3097598"/>
                  </a:cubicBezTo>
                  <a:cubicBezTo>
                    <a:pt x="812931" y="3088764"/>
                    <a:pt x="565145" y="3071783"/>
                    <a:pt x="398404" y="3013606"/>
                  </a:cubicBezTo>
                  <a:cubicBezTo>
                    <a:pt x="120505" y="2916644"/>
                    <a:pt x="0" y="2739115"/>
                    <a:pt x="0" y="1135014"/>
                  </a:cubicBezTo>
                  <a:cubicBezTo>
                    <a:pt x="8536" y="436167"/>
                    <a:pt x="34263" y="307039"/>
                    <a:pt x="140291" y="221495"/>
                  </a:cubicBezTo>
                  <a:cubicBezTo>
                    <a:pt x="342602" y="58267"/>
                    <a:pt x="736658" y="3410"/>
                    <a:pt x="1155311" y="3410"/>
                  </a:cubicBezTo>
                  <a:cubicBezTo>
                    <a:pt x="1155311" y="3410"/>
                    <a:pt x="1551711" y="11418"/>
                    <a:pt x="7993464" y="3410"/>
                  </a:cubicBezTo>
                  <a:cubicBezTo>
                    <a:pt x="10080137" y="-4263"/>
                    <a:pt x="10544064" y="3410"/>
                    <a:pt x="10544064" y="3410"/>
                  </a:cubicBezTo>
                  <a:cubicBezTo>
                    <a:pt x="10912372" y="10889"/>
                    <a:pt x="11275685" y="80221"/>
                    <a:pt x="11473424" y="202803"/>
                  </a:cubicBezTo>
                  <a:cubicBezTo>
                    <a:pt x="11624442" y="296420"/>
                    <a:pt x="11657716" y="421095"/>
                    <a:pt x="11648576" y="1135014"/>
                  </a:cubicBezTo>
                  <a:cubicBezTo>
                    <a:pt x="11648576" y="2857081"/>
                    <a:pt x="11365579" y="3071178"/>
                    <a:pt x="10718816" y="3099019"/>
                  </a:cubicBezTo>
                  <a:close/>
                </a:path>
              </a:pathLst>
            </a:custGeom>
            <a:solidFill>
              <a:srgbClr val="FF7F31"/>
            </a:solidFill>
          </p:spPr>
        </p:sp>
      </p:grpSp>
      <p:grpSp>
        <p:nvGrpSpPr>
          <p:cNvPr id="9" name="Group 9"/>
          <p:cNvGrpSpPr/>
          <p:nvPr/>
        </p:nvGrpSpPr>
        <p:grpSpPr>
          <a:xfrm>
            <a:off x="7804493" y="12542137"/>
            <a:ext cx="6644296" cy="1270894"/>
            <a:chOff x="0" y="0"/>
            <a:chExt cx="15537157" cy="2971883"/>
          </a:xfrm>
        </p:grpSpPr>
        <p:sp>
          <p:nvSpPr>
            <p:cNvPr id="10" name="Freeform 10"/>
            <p:cNvSpPr/>
            <p:nvPr/>
          </p:nvSpPr>
          <p:spPr>
            <a:xfrm>
              <a:off x="0" y="1"/>
              <a:ext cx="15537157" cy="2971883"/>
            </a:xfrm>
            <a:custGeom>
              <a:avLst/>
              <a:gdLst/>
              <a:ahLst/>
              <a:cxnLst/>
              <a:rect l="l" t="t" r="r" b="b"/>
              <a:pathLst>
                <a:path w="15537157" h="2971883">
                  <a:moveTo>
                    <a:pt x="14606003" y="2962919"/>
                  </a:moveTo>
                  <a:cubicBezTo>
                    <a:pt x="14606003" y="2962919"/>
                    <a:pt x="14186250" y="2974106"/>
                    <a:pt x="13723666" y="2971485"/>
                  </a:cubicBezTo>
                  <a:cubicBezTo>
                    <a:pt x="4844267" y="2969322"/>
                    <a:pt x="1057073" y="2961498"/>
                    <a:pt x="1057073" y="2961498"/>
                  </a:cubicBezTo>
                  <a:cubicBezTo>
                    <a:pt x="812931" y="2952664"/>
                    <a:pt x="565145" y="2935682"/>
                    <a:pt x="398404" y="2877505"/>
                  </a:cubicBezTo>
                  <a:cubicBezTo>
                    <a:pt x="120505" y="2780543"/>
                    <a:pt x="0" y="2603015"/>
                    <a:pt x="0" y="1096177"/>
                  </a:cubicBezTo>
                  <a:cubicBezTo>
                    <a:pt x="8536" y="436167"/>
                    <a:pt x="34263" y="307039"/>
                    <a:pt x="140291" y="221495"/>
                  </a:cubicBezTo>
                  <a:cubicBezTo>
                    <a:pt x="342602" y="58267"/>
                    <a:pt x="736658" y="3410"/>
                    <a:pt x="1155311" y="3410"/>
                  </a:cubicBezTo>
                  <a:cubicBezTo>
                    <a:pt x="1155311" y="3410"/>
                    <a:pt x="1551711" y="11418"/>
                    <a:pt x="11026058" y="3410"/>
                  </a:cubicBezTo>
                  <a:cubicBezTo>
                    <a:pt x="13967324" y="-4263"/>
                    <a:pt x="14431251" y="3410"/>
                    <a:pt x="14431251" y="3410"/>
                  </a:cubicBezTo>
                  <a:cubicBezTo>
                    <a:pt x="14799559" y="10889"/>
                    <a:pt x="15162871" y="80221"/>
                    <a:pt x="15360611" y="202803"/>
                  </a:cubicBezTo>
                  <a:cubicBezTo>
                    <a:pt x="15511628" y="296420"/>
                    <a:pt x="15544902" y="421095"/>
                    <a:pt x="15535763" y="1096177"/>
                  </a:cubicBezTo>
                  <a:cubicBezTo>
                    <a:pt x="15535763" y="2720980"/>
                    <a:pt x="15252767" y="2935078"/>
                    <a:pt x="14606003" y="2962919"/>
                  </a:cubicBezTo>
                  <a:close/>
                </a:path>
              </a:pathLst>
            </a:custGeom>
            <a:solidFill>
              <a:srgbClr val="FF7F31"/>
            </a:solidFill>
          </p:spPr>
        </p:sp>
      </p:grpSp>
      <p:grpSp>
        <p:nvGrpSpPr>
          <p:cNvPr id="11" name="Group 11"/>
          <p:cNvGrpSpPr/>
          <p:nvPr/>
        </p:nvGrpSpPr>
        <p:grpSpPr>
          <a:xfrm>
            <a:off x="283848" y="15903135"/>
            <a:ext cx="6644296" cy="1026067"/>
            <a:chOff x="0" y="0"/>
            <a:chExt cx="15537157" cy="2399376"/>
          </a:xfrm>
        </p:grpSpPr>
        <p:sp>
          <p:nvSpPr>
            <p:cNvPr id="12" name="Freeform 12"/>
            <p:cNvSpPr/>
            <p:nvPr/>
          </p:nvSpPr>
          <p:spPr>
            <a:xfrm>
              <a:off x="0" y="1"/>
              <a:ext cx="15537157" cy="2399376"/>
            </a:xfrm>
            <a:custGeom>
              <a:avLst/>
              <a:gdLst/>
              <a:ahLst/>
              <a:cxnLst/>
              <a:rect l="l" t="t" r="r" b="b"/>
              <a:pathLst>
                <a:path w="15537157" h="2399376">
                  <a:moveTo>
                    <a:pt x="14606003" y="2390411"/>
                  </a:moveTo>
                  <a:cubicBezTo>
                    <a:pt x="14606003" y="2390411"/>
                    <a:pt x="14186250" y="2401599"/>
                    <a:pt x="13723666" y="2398978"/>
                  </a:cubicBezTo>
                  <a:cubicBezTo>
                    <a:pt x="4844267" y="2396815"/>
                    <a:pt x="1057073" y="2388990"/>
                    <a:pt x="1057073" y="2388990"/>
                  </a:cubicBezTo>
                  <a:cubicBezTo>
                    <a:pt x="812931" y="2380156"/>
                    <a:pt x="565145" y="2363175"/>
                    <a:pt x="398404" y="2304998"/>
                  </a:cubicBezTo>
                  <a:cubicBezTo>
                    <a:pt x="120505" y="2208036"/>
                    <a:pt x="0" y="2030507"/>
                    <a:pt x="0" y="932807"/>
                  </a:cubicBezTo>
                  <a:cubicBezTo>
                    <a:pt x="8536" y="436167"/>
                    <a:pt x="34263" y="307039"/>
                    <a:pt x="140291" y="221495"/>
                  </a:cubicBezTo>
                  <a:cubicBezTo>
                    <a:pt x="342602" y="58267"/>
                    <a:pt x="736658" y="3410"/>
                    <a:pt x="1155311" y="3410"/>
                  </a:cubicBezTo>
                  <a:cubicBezTo>
                    <a:pt x="1155311" y="3410"/>
                    <a:pt x="1551711" y="11418"/>
                    <a:pt x="11026058" y="3410"/>
                  </a:cubicBezTo>
                  <a:cubicBezTo>
                    <a:pt x="13967324" y="-4263"/>
                    <a:pt x="14431251" y="3410"/>
                    <a:pt x="14431251" y="3410"/>
                  </a:cubicBezTo>
                  <a:cubicBezTo>
                    <a:pt x="14799559" y="10889"/>
                    <a:pt x="15162871" y="80221"/>
                    <a:pt x="15360611" y="202803"/>
                  </a:cubicBezTo>
                  <a:cubicBezTo>
                    <a:pt x="15511628" y="296420"/>
                    <a:pt x="15544902" y="421095"/>
                    <a:pt x="15535763" y="932807"/>
                  </a:cubicBezTo>
                  <a:cubicBezTo>
                    <a:pt x="15535763" y="2148473"/>
                    <a:pt x="15252767" y="2362570"/>
                    <a:pt x="14606003" y="2390411"/>
                  </a:cubicBezTo>
                  <a:close/>
                </a:path>
              </a:pathLst>
            </a:custGeom>
            <a:solidFill>
              <a:srgbClr val="FF7F31"/>
            </a:solidFill>
          </p:spPr>
        </p:sp>
      </p:grpSp>
      <p:grpSp>
        <p:nvGrpSpPr>
          <p:cNvPr id="13" name="Group 13"/>
          <p:cNvGrpSpPr/>
          <p:nvPr/>
        </p:nvGrpSpPr>
        <p:grpSpPr>
          <a:xfrm>
            <a:off x="411662" y="11471240"/>
            <a:ext cx="6644296" cy="1070898"/>
            <a:chOff x="0" y="0"/>
            <a:chExt cx="15537157" cy="2504209"/>
          </a:xfrm>
        </p:grpSpPr>
        <p:sp>
          <p:nvSpPr>
            <p:cNvPr id="14" name="Freeform 14"/>
            <p:cNvSpPr/>
            <p:nvPr/>
          </p:nvSpPr>
          <p:spPr>
            <a:xfrm>
              <a:off x="0" y="1"/>
              <a:ext cx="15537157" cy="2504208"/>
            </a:xfrm>
            <a:custGeom>
              <a:avLst/>
              <a:gdLst/>
              <a:ahLst/>
              <a:cxnLst/>
              <a:rect l="l" t="t" r="r" b="b"/>
              <a:pathLst>
                <a:path w="15537157" h="2504208">
                  <a:moveTo>
                    <a:pt x="14606003" y="2495244"/>
                  </a:moveTo>
                  <a:cubicBezTo>
                    <a:pt x="14606003" y="2495244"/>
                    <a:pt x="14186250" y="2506431"/>
                    <a:pt x="13723666" y="2503810"/>
                  </a:cubicBezTo>
                  <a:cubicBezTo>
                    <a:pt x="4844267" y="2501647"/>
                    <a:pt x="1057073" y="2493823"/>
                    <a:pt x="1057073" y="2493823"/>
                  </a:cubicBezTo>
                  <a:cubicBezTo>
                    <a:pt x="812931" y="2484989"/>
                    <a:pt x="565145" y="2468007"/>
                    <a:pt x="398404" y="2409830"/>
                  </a:cubicBezTo>
                  <a:cubicBezTo>
                    <a:pt x="120505" y="2312868"/>
                    <a:pt x="0" y="2135340"/>
                    <a:pt x="0" y="962722"/>
                  </a:cubicBezTo>
                  <a:cubicBezTo>
                    <a:pt x="8536" y="436167"/>
                    <a:pt x="34263" y="307039"/>
                    <a:pt x="140291" y="221495"/>
                  </a:cubicBezTo>
                  <a:cubicBezTo>
                    <a:pt x="342602" y="58267"/>
                    <a:pt x="736658" y="3410"/>
                    <a:pt x="1155311" y="3410"/>
                  </a:cubicBezTo>
                  <a:cubicBezTo>
                    <a:pt x="1155311" y="3410"/>
                    <a:pt x="1551711" y="11418"/>
                    <a:pt x="11026058" y="3410"/>
                  </a:cubicBezTo>
                  <a:cubicBezTo>
                    <a:pt x="13967324" y="-4263"/>
                    <a:pt x="14431251" y="3410"/>
                    <a:pt x="14431251" y="3410"/>
                  </a:cubicBezTo>
                  <a:cubicBezTo>
                    <a:pt x="14799559" y="10889"/>
                    <a:pt x="15162871" y="80221"/>
                    <a:pt x="15360611" y="202803"/>
                  </a:cubicBezTo>
                  <a:cubicBezTo>
                    <a:pt x="15511628" y="296420"/>
                    <a:pt x="15544902" y="421095"/>
                    <a:pt x="15535763" y="962722"/>
                  </a:cubicBezTo>
                  <a:cubicBezTo>
                    <a:pt x="15535763" y="2253305"/>
                    <a:pt x="15252767" y="2467403"/>
                    <a:pt x="14606003" y="2495244"/>
                  </a:cubicBezTo>
                  <a:close/>
                </a:path>
              </a:pathLst>
            </a:custGeom>
            <a:solidFill>
              <a:srgbClr val="FF7F31"/>
            </a:solidFill>
          </p:spPr>
        </p:sp>
      </p:grpSp>
      <p:grpSp>
        <p:nvGrpSpPr>
          <p:cNvPr id="15" name="Group 15"/>
          <p:cNvGrpSpPr/>
          <p:nvPr/>
        </p:nvGrpSpPr>
        <p:grpSpPr>
          <a:xfrm>
            <a:off x="567594" y="19349919"/>
            <a:ext cx="4981983" cy="1329096"/>
            <a:chOff x="0" y="0"/>
            <a:chExt cx="11649970" cy="3107984"/>
          </a:xfrm>
        </p:grpSpPr>
        <p:sp>
          <p:nvSpPr>
            <p:cNvPr id="16" name="Freeform 16"/>
            <p:cNvSpPr/>
            <p:nvPr/>
          </p:nvSpPr>
          <p:spPr>
            <a:xfrm>
              <a:off x="0" y="1"/>
              <a:ext cx="11649970" cy="3107984"/>
            </a:xfrm>
            <a:custGeom>
              <a:avLst/>
              <a:gdLst/>
              <a:ahLst/>
              <a:cxnLst/>
              <a:rect l="l" t="t" r="r" b="b"/>
              <a:pathLst>
                <a:path w="11649970" h="3107984">
                  <a:moveTo>
                    <a:pt x="10718816" y="3099019"/>
                  </a:moveTo>
                  <a:cubicBezTo>
                    <a:pt x="10718816" y="3099019"/>
                    <a:pt x="10299064" y="3110207"/>
                    <a:pt x="9836479" y="3107585"/>
                  </a:cubicBezTo>
                  <a:cubicBezTo>
                    <a:pt x="3797309" y="3105423"/>
                    <a:pt x="1057073" y="3097598"/>
                    <a:pt x="1057073" y="3097598"/>
                  </a:cubicBezTo>
                  <a:cubicBezTo>
                    <a:pt x="812931" y="3088764"/>
                    <a:pt x="565145" y="3071783"/>
                    <a:pt x="398404" y="3013606"/>
                  </a:cubicBezTo>
                  <a:cubicBezTo>
                    <a:pt x="120505" y="2916644"/>
                    <a:pt x="0" y="2739115"/>
                    <a:pt x="0" y="1135014"/>
                  </a:cubicBezTo>
                  <a:cubicBezTo>
                    <a:pt x="8536" y="436167"/>
                    <a:pt x="34263" y="307039"/>
                    <a:pt x="140291" y="221495"/>
                  </a:cubicBezTo>
                  <a:cubicBezTo>
                    <a:pt x="342602" y="58267"/>
                    <a:pt x="736658" y="3410"/>
                    <a:pt x="1155311" y="3410"/>
                  </a:cubicBezTo>
                  <a:cubicBezTo>
                    <a:pt x="1155311" y="3410"/>
                    <a:pt x="1551711" y="11418"/>
                    <a:pt x="7993464" y="3410"/>
                  </a:cubicBezTo>
                  <a:cubicBezTo>
                    <a:pt x="10080137" y="-4263"/>
                    <a:pt x="10544064" y="3410"/>
                    <a:pt x="10544064" y="3410"/>
                  </a:cubicBezTo>
                  <a:cubicBezTo>
                    <a:pt x="10912372" y="10889"/>
                    <a:pt x="11275685" y="80221"/>
                    <a:pt x="11473424" y="202803"/>
                  </a:cubicBezTo>
                  <a:cubicBezTo>
                    <a:pt x="11624442" y="296420"/>
                    <a:pt x="11657716" y="421095"/>
                    <a:pt x="11648576" y="1135014"/>
                  </a:cubicBezTo>
                  <a:cubicBezTo>
                    <a:pt x="11648576" y="2857081"/>
                    <a:pt x="11365579" y="3071178"/>
                    <a:pt x="10718816" y="3099019"/>
                  </a:cubicBezTo>
                  <a:close/>
                </a:path>
              </a:pathLst>
            </a:custGeom>
            <a:solidFill>
              <a:srgbClr val="FF7F31"/>
            </a:solidFill>
          </p:spPr>
        </p:sp>
      </p:grpSp>
      <p:sp>
        <p:nvSpPr>
          <p:cNvPr id="17" name="Freeform 17"/>
          <p:cNvSpPr/>
          <p:nvPr/>
        </p:nvSpPr>
        <p:spPr>
          <a:xfrm>
            <a:off x="8005729" y="3422252"/>
            <a:ext cx="5836020" cy="3443252"/>
          </a:xfrm>
          <a:custGeom>
            <a:avLst/>
            <a:gdLst/>
            <a:ahLst/>
            <a:cxnLst/>
            <a:rect l="l" t="t" r="r" b="b"/>
            <a:pathLst>
              <a:path w="5836020" h="3443252">
                <a:moveTo>
                  <a:pt x="0" y="0"/>
                </a:moveTo>
                <a:lnTo>
                  <a:pt x="5836020" y="0"/>
                </a:lnTo>
                <a:lnTo>
                  <a:pt x="5836020" y="3443251"/>
                </a:lnTo>
                <a:lnTo>
                  <a:pt x="0" y="3443251"/>
                </a:lnTo>
                <a:lnTo>
                  <a:pt x="0" y="0"/>
                </a:lnTo>
                <a:close/>
              </a:path>
            </a:pathLst>
          </a:custGeom>
          <a:blipFill>
            <a:blip r:embed="rId4"/>
            <a:stretch>
              <a:fillRect/>
            </a:stretch>
          </a:blipFill>
          <a:ln w="38100" cap="sq">
            <a:solidFill>
              <a:srgbClr val="FFFFFF"/>
            </a:solidFill>
            <a:prstDash val="solid"/>
            <a:miter/>
          </a:ln>
        </p:spPr>
      </p:sp>
      <p:sp>
        <p:nvSpPr>
          <p:cNvPr id="18" name="Freeform 18"/>
          <p:cNvSpPr/>
          <p:nvPr/>
        </p:nvSpPr>
        <p:spPr>
          <a:xfrm>
            <a:off x="751542" y="8122699"/>
            <a:ext cx="5858697" cy="2738941"/>
          </a:xfrm>
          <a:custGeom>
            <a:avLst/>
            <a:gdLst/>
            <a:ahLst/>
            <a:cxnLst/>
            <a:rect l="l" t="t" r="r" b="b"/>
            <a:pathLst>
              <a:path w="5858697" h="2738941">
                <a:moveTo>
                  <a:pt x="0" y="0"/>
                </a:moveTo>
                <a:lnTo>
                  <a:pt x="5858697" y="0"/>
                </a:lnTo>
                <a:lnTo>
                  <a:pt x="5858697" y="2738941"/>
                </a:lnTo>
                <a:lnTo>
                  <a:pt x="0" y="2738941"/>
                </a:lnTo>
                <a:lnTo>
                  <a:pt x="0" y="0"/>
                </a:lnTo>
                <a:close/>
              </a:path>
            </a:pathLst>
          </a:custGeom>
          <a:blipFill>
            <a:blip r:embed="rId5"/>
            <a:stretch>
              <a:fillRect/>
            </a:stretch>
          </a:blipFill>
        </p:spPr>
      </p:sp>
      <p:sp>
        <p:nvSpPr>
          <p:cNvPr id="19" name="TextBox 19"/>
          <p:cNvSpPr txBox="1"/>
          <p:nvPr/>
        </p:nvSpPr>
        <p:spPr>
          <a:xfrm>
            <a:off x="1878881" y="3751843"/>
            <a:ext cx="3246305" cy="511977"/>
          </a:xfrm>
          <a:prstGeom prst="rect">
            <a:avLst/>
          </a:prstGeom>
        </p:spPr>
        <p:txBody>
          <a:bodyPr lIns="0" tIns="0" rIns="0" bIns="0" rtlCol="0" anchor="t">
            <a:spAutoFit/>
          </a:bodyPr>
          <a:lstStyle/>
          <a:p>
            <a:pPr algn="ctr">
              <a:lnSpc>
                <a:spcPts val="3706"/>
              </a:lnSpc>
            </a:pPr>
            <a:r>
              <a:rPr lang="en-US" sz="4073">
                <a:solidFill>
                  <a:srgbClr val="FFFFFF"/>
                </a:solidFill>
                <a:latin typeface="DM Sans"/>
                <a:ea typeface="DM Sans"/>
                <a:cs typeface="DM Sans"/>
                <a:sym typeface="DM Sans"/>
              </a:rPr>
              <a:t>Introduction</a:t>
            </a:r>
          </a:p>
        </p:txBody>
      </p:sp>
      <p:sp>
        <p:nvSpPr>
          <p:cNvPr id="20" name="TextBox 20"/>
          <p:cNvSpPr txBox="1"/>
          <p:nvPr/>
        </p:nvSpPr>
        <p:spPr>
          <a:xfrm>
            <a:off x="782469" y="5005442"/>
            <a:ext cx="6298417" cy="2532017"/>
          </a:xfrm>
          <a:prstGeom prst="rect">
            <a:avLst/>
          </a:prstGeom>
        </p:spPr>
        <p:txBody>
          <a:bodyPr lIns="0" tIns="0" rIns="0" bIns="0" rtlCol="0" anchor="t">
            <a:spAutoFit/>
          </a:bodyPr>
          <a:lstStyle/>
          <a:p>
            <a:pPr algn="just">
              <a:lnSpc>
                <a:spcPts val="2535"/>
              </a:lnSpc>
            </a:pPr>
            <a:r>
              <a:rPr lang="en-US" sz="2414">
                <a:solidFill>
                  <a:srgbClr val="FFFFFF"/>
                </a:solidFill>
                <a:latin typeface="DM Sans"/>
                <a:ea typeface="DM Sans"/>
                <a:cs typeface="DM Sans"/>
                <a:sym typeface="DM Sans"/>
              </a:rPr>
              <a:t>Google (Alphabet) is a global leader in internet services, artificial intelligence, and digital ecosystems. Its products, including Google Search, Android, and Google Assistant, demonstrate strong capabilities in data processing and AI innovation, making it well-positioned for future-focused brand extensions.</a:t>
            </a:r>
          </a:p>
        </p:txBody>
      </p:sp>
      <p:sp>
        <p:nvSpPr>
          <p:cNvPr id="21" name="TextBox 21"/>
          <p:cNvSpPr txBox="1"/>
          <p:nvPr/>
        </p:nvSpPr>
        <p:spPr>
          <a:xfrm>
            <a:off x="8858319" y="7642234"/>
            <a:ext cx="4130841" cy="449548"/>
          </a:xfrm>
          <a:prstGeom prst="rect">
            <a:avLst/>
          </a:prstGeom>
        </p:spPr>
        <p:txBody>
          <a:bodyPr lIns="0" tIns="0" rIns="0" bIns="0" rtlCol="0" anchor="t">
            <a:spAutoFit/>
          </a:bodyPr>
          <a:lstStyle/>
          <a:p>
            <a:pPr algn="ctr">
              <a:lnSpc>
                <a:spcPts val="3341"/>
              </a:lnSpc>
            </a:pPr>
            <a:r>
              <a:rPr lang="en-US" sz="3671">
                <a:solidFill>
                  <a:srgbClr val="FFFFFF"/>
                </a:solidFill>
                <a:latin typeface="DM Sans"/>
                <a:ea typeface="DM Sans"/>
                <a:cs typeface="DM Sans"/>
                <a:sym typeface="DM Sans"/>
              </a:rPr>
              <a:t>Brand Extension</a:t>
            </a:r>
          </a:p>
        </p:txBody>
      </p:sp>
      <p:sp>
        <p:nvSpPr>
          <p:cNvPr id="22" name="TextBox 22"/>
          <p:cNvSpPr txBox="1"/>
          <p:nvPr/>
        </p:nvSpPr>
        <p:spPr>
          <a:xfrm>
            <a:off x="7560000" y="8923964"/>
            <a:ext cx="6971924" cy="3246698"/>
          </a:xfrm>
          <a:prstGeom prst="rect">
            <a:avLst/>
          </a:prstGeom>
        </p:spPr>
        <p:txBody>
          <a:bodyPr lIns="0" tIns="0" rIns="0" bIns="0" rtlCol="0" anchor="t">
            <a:spAutoFit/>
          </a:bodyPr>
          <a:lstStyle/>
          <a:p>
            <a:pPr marL="0" lvl="0" indent="0" algn="just">
              <a:lnSpc>
                <a:spcPts val="2551"/>
              </a:lnSpc>
              <a:spcBef>
                <a:spcPct val="0"/>
              </a:spcBef>
            </a:pPr>
            <a:r>
              <a:rPr lang="en-US" sz="2430">
                <a:solidFill>
                  <a:srgbClr val="FFFFFF"/>
                </a:solidFill>
                <a:latin typeface="DM Sans"/>
                <a:ea typeface="DM Sans"/>
                <a:cs typeface="DM Sans"/>
                <a:sym typeface="DM Sans"/>
              </a:rPr>
              <a:t>Th</a:t>
            </a:r>
            <a:r>
              <a:rPr lang="en-US" sz="2430" u="none" strike="noStrike">
                <a:solidFill>
                  <a:srgbClr val="FFFFFF"/>
                </a:solidFill>
                <a:latin typeface="DM Sans"/>
                <a:ea typeface="DM Sans"/>
                <a:cs typeface="DM Sans"/>
                <a:sym typeface="DM Sans"/>
              </a:rPr>
              <a:t>e proposed brand extension is Google LifeAI, an integrated AI-powered personal life management platform. This service connects across Google devices and applications to provide personalised recommendations for health, productivity, finance, and daily decision-making (Mishra and Mishra, 2023). By leveraging Google’s advanced AI models and data ecosystem, LifeAI offers seamless, intelligent support tailored to individual users.</a:t>
            </a:r>
          </a:p>
        </p:txBody>
      </p:sp>
      <p:sp>
        <p:nvSpPr>
          <p:cNvPr id="23" name="TextBox 23"/>
          <p:cNvSpPr txBox="1"/>
          <p:nvPr/>
        </p:nvSpPr>
        <p:spPr>
          <a:xfrm>
            <a:off x="7754037" y="12750309"/>
            <a:ext cx="6694752" cy="968850"/>
          </a:xfrm>
          <a:prstGeom prst="rect">
            <a:avLst/>
          </a:prstGeom>
        </p:spPr>
        <p:txBody>
          <a:bodyPr lIns="0" tIns="0" rIns="0" bIns="0" rtlCol="0" anchor="t">
            <a:spAutoFit/>
          </a:bodyPr>
          <a:lstStyle/>
          <a:p>
            <a:pPr algn="ctr">
              <a:lnSpc>
                <a:spcPts val="3698"/>
              </a:lnSpc>
            </a:pPr>
            <a:r>
              <a:rPr lang="en-US" sz="4064">
                <a:solidFill>
                  <a:srgbClr val="FFFFFF"/>
                </a:solidFill>
                <a:latin typeface="DM Sans"/>
                <a:ea typeface="DM Sans"/>
                <a:cs typeface="DM Sans"/>
                <a:sym typeface="DM Sans"/>
              </a:rPr>
              <a:t>Brand Extension and Current Trends</a:t>
            </a:r>
          </a:p>
        </p:txBody>
      </p:sp>
      <p:sp>
        <p:nvSpPr>
          <p:cNvPr id="24" name="TextBox 24"/>
          <p:cNvSpPr txBox="1"/>
          <p:nvPr/>
        </p:nvSpPr>
        <p:spPr>
          <a:xfrm>
            <a:off x="2149792" y="16272627"/>
            <a:ext cx="2661007" cy="408750"/>
          </a:xfrm>
          <a:prstGeom prst="rect">
            <a:avLst/>
          </a:prstGeom>
        </p:spPr>
        <p:txBody>
          <a:bodyPr lIns="0" tIns="0" rIns="0" bIns="0" rtlCol="0" anchor="t">
            <a:spAutoFit/>
          </a:bodyPr>
          <a:lstStyle/>
          <a:p>
            <a:pPr algn="l">
              <a:lnSpc>
                <a:spcPts val="3039"/>
              </a:lnSpc>
            </a:pPr>
            <a:r>
              <a:rPr lang="en-US" sz="3339">
                <a:solidFill>
                  <a:srgbClr val="FFFFFF"/>
                </a:solidFill>
                <a:latin typeface="DM Sans"/>
                <a:ea typeface="DM Sans"/>
                <a:cs typeface="DM Sans"/>
                <a:sym typeface="DM Sans"/>
              </a:rPr>
              <a:t>Conclusion</a:t>
            </a:r>
          </a:p>
        </p:txBody>
      </p:sp>
      <p:sp>
        <p:nvSpPr>
          <p:cNvPr id="25" name="TextBox 25"/>
          <p:cNvSpPr txBox="1"/>
          <p:nvPr/>
        </p:nvSpPr>
        <p:spPr>
          <a:xfrm>
            <a:off x="567594" y="17319727"/>
            <a:ext cx="6360550" cy="1668242"/>
          </a:xfrm>
          <a:prstGeom prst="rect">
            <a:avLst/>
          </a:prstGeom>
        </p:spPr>
        <p:txBody>
          <a:bodyPr lIns="0" tIns="0" rIns="0" bIns="0" rtlCol="0" anchor="t">
            <a:spAutoFit/>
          </a:bodyPr>
          <a:lstStyle/>
          <a:p>
            <a:pPr marL="0" lvl="0" indent="0" algn="just">
              <a:lnSpc>
                <a:spcPts val="2175"/>
              </a:lnSpc>
              <a:spcBef>
                <a:spcPct val="0"/>
              </a:spcBef>
            </a:pPr>
            <a:r>
              <a:rPr lang="en-US" sz="2071">
                <a:solidFill>
                  <a:srgbClr val="FFFFFF"/>
                </a:solidFill>
                <a:latin typeface="DM Sans"/>
                <a:ea typeface="DM Sans"/>
                <a:cs typeface="DM Sans"/>
                <a:sym typeface="DM Sans"/>
              </a:rPr>
              <a:t>Overa</a:t>
            </a:r>
            <a:r>
              <a:rPr lang="en-US" sz="2071" u="none" strike="noStrike">
                <a:solidFill>
                  <a:srgbClr val="FFFFFF"/>
                </a:solidFill>
                <a:latin typeface="DM Sans"/>
                <a:ea typeface="DM Sans"/>
                <a:cs typeface="DM Sans"/>
                <a:sym typeface="DM Sans"/>
              </a:rPr>
              <a:t>ll, Google LifeAI represents a strategic and innovative brand extension that builds on Google’s strengths in AI and digital integration. It addresses evolving consumer needs while reinforcing Google’s position as a leader in intelligent technology and sustainable innovation.</a:t>
            </a:r>
          </a:p>
        </p:txBody>
      </p:sp>
      <p:sp>
        <p:nvSpPr>
          <p:cNvPr id="26" name="TextBox 26"/>
          <p:cNvSpPr txBox="1"/>
          <p:nvPr/>
        </p:nvSpPr>
        <p:spPr>
          <a:xfrm>
            <a:off x="751542" y="11751911"/>
            <a:ext cx="5964536" cy="790226"/>
          </a:xfrm>
          <a:prstGeom prst="rect">
            <a:avLst/>
          </a:prstGeom>
        </p:spPr>
        <p:txBody>
          <a:bodyPr lIns="0" tIns="0" rIns="0" bIns="0" rtlCol="0" anchor="t">
            <a:spAutoFit/>
          </a:bodyPr>
          <a:lstStyle/>
          <a:p>
            <a:pPr algn="ctr">
              <a:lnSpc>
                <a:spcPts val="3050"/>
              </a:lnSpc>
            </a:pPr>
            <a:r>
              <a:rPr lang="en-US" sz="3352">
                <a:solidFill>
                  <a:srgbClr val="FFFFFF"/>
                </a:solidFill>
                <a:latin typeface="DM Sans"/>
                <a:ea typeface="DM Sans"/>
                <a:cs typeface="DM Sans"/>
                <a:sym typeface="DM Sans"/>
              </a:rPr>
              <a:t>Brand Extension and Sustainability</a:t>
            </a:r>
          </a:p>
        </p:txBody>
      </p:sp>
      <p:sp>
        <p:nvSpPr>
          <p:cNvPr id="27" name="TextBox 27"/>
          <p:cNvSpPr txBox="1"/>
          <p:nvPr/>
        </p:nvSpPr>
        <p:spPr>
          <a:xfrm>
            <a:off x="875537" y="869472"/>
            <a:ext cx="13406347" cy="2231301"/>
          </a:xfrm>
          <a:prstGeom prst="rect">
            <a:avLst/>
          </a:prstGeom>
        </p:spPr>
        <p:txBody>
          <a:bodyPr lIns="0" tIns="0" rIns="0" bIns="0" rtlCol="0" anchor="t">
            <a:spAutoFit/>
          </a:bodyPr>
          <a:lstStyle/>
          <a:p>
            <a:pPr algn="ctr">
              <a:lnSpc>
                <a:spcPts val="5708"/>
              </a:lnSpc>
            </a:pPr>
            <a:r>
              <a:rPr lang="en-US" sz="6273" b="1">
                <a:solidFill>
                  <a:srgbClr val="FFFFFF"/>
                </a:solidFill>
                <a:latin typeface="DM Sans Bold"/>
                <a:ea typeface="DM Sans Bold"/>
                <a:cs typeface="DM Sans Bold"/>
                <a:sym typeface="DM Sans Bold"/>
              </a:rPr>
              <a:t>Google LifeAI: Enhancing Everyday Living Through Intelligent Technology</a:t>
            </a:r>
          </a:p>
        </p:txBody>
      </p:sp>
      <p:sp>
        <p:nvSpPr>
          <p:cNvPr id="28" name="TextBox 28"/>
          <p:cNvSpPr txBox="1"/>
          <p:nvPr/>
        </p:nvSpPr>
        <p:spPr>
          <a:xfrm>
            <a:off x="7640679" y="14116903"/>
            <a:ext cx="6971924" cy="4343978"/>
          </a:xfrm>
          <a:prstGeom prst="rect">
            <a:avLst/>
          </a:prstGeom>
        </p:spPr>
        <p:txBody>
          <a:bodyPr lIns="0" tIns="0" rIns="0" bIns="0" rtlCol="0" anchor="t">
            <a:spAutoFit/>
          </a:bodyPr>
          <a:lstStyle/>
          <a:p>
            <a:pPr marL="0" lvl="0" indent="0" algn="just">
              <a:lnSpc>
                <a:spcPts val="2656"/>
              </a:lnSpc>
              <a:spcBef>
                <a:spcPct val="0"/>
              </a:spcBef>
            </a:pPr>
            <a:r>
              <a:rPr lang="en-US" sz="2530">
                <a:solidFill>
                  <a:srgbClr val="FFFFFF"/>
                </a:solidFill>
                <a:latin typeface="DM Sans"/>
                <a:ea typeface="DM Sans"/>
                <a:cs typeface="DM Sans"/>
                <a:sym typeface="DM Sans"/>
              </a:rPr>
              <a:t>Thi</a:t>
            </a:r>
            <a:r>
              <a:rPr lang="en-US" sz="2530" u="none" strike="noStrike">
                <a:solidFill>
                  <a:srgbClr val="FFFFFF"/>
                </a:solidFill>
                <a:latin typeface="DM Sans"/>
                <a:ea typeface="DM Sans"/>
                <a:cs typeface="DM Sans"/>
                <a:sym typeface="DM Sans"/>
              </a:rPr>
              <a:t>s extension aligns with major trends such as the rapid adoption of artificial intelligence, increasing reliance on digital assistants, and the demand for personalised user experiences. Consumers are increasingly seeking solutions that simplify complex lifestyles through automation and predictive insights (Nancu and Barzecu, 2024). Additionally, the growth of AI-driven platforms and smart ecosystems makes Google LifeAI highly relevant in today’s technology landscape.</a:t>
            </a:r>
          </a:p>
          <a:p>
            <a:pPr marL="0" lvl="0" indent="0" algn="just">
              <a:lnSpc>
                <a:spcPts val="2656"/>
              </a:lnSpc>
              <a:spcBef>
                <a:spcPct val="0"/>
              </a:spcBef>
            </a:pPr>
            <a:endParaRPr lang="en-US" sz="2530" u="none" strike="noStrike">
              <a:solidFill>
                <a:srgbClr val="FFFFFF"/>
              </a:solidFill>
              <a:latin typeface="DM Sans"/>
              <a:ea typeface="DM Sans"/>
              <a:cs typeface="DM Sans"/>
              <a:sym typeface="DM Sans"/>
            </a:endParaRPr>
          </a:p>
        </p:txBody>
      </p:sp>
      <p:sp>
        <p:nvSpPr>
          <p:cNvPr id="29" name="TextBox 29"/>
          <p:cNvSpPr txBox="1"/>
          <p:nvPr/>
        </p:nvSpPr>
        <p:spPr>
          <a:xfrm>
            <a:off x="283848" y="12942187"/>
            <a:ext cx="6971924" cy="2598998"/>
          </a:xfrm>
          <a:prstGeom prst="rect">
            <a:avLst/>
          </a:prstGeom>
        </p:spPr>
        <p:txBody>
          <a:bodyPr lIns="0" tIns="0" rIns="0" bIns="0" rtlCol="0" anchor="t">
            <a:spAutoFit/>
          </a:bodyPr>
          <a:lstStyle/>
          <a:p>
            <a:pPr marL="0" lvl="0" indent="0" algn="just">
              <a:lnSpc>
                <a:spcPts val="2551"/>
              </a:lnSpc>
              <a:spcBef>
                <a:spcPct val="0"/>
              </a:spcBef>
            </a:pPr>
            <a:r>
              <a:rPr lang="en-US" sz="2430">
                <a:solidFill>
                  <a:srgbClr val="FFFFFF"/>
                </a:solidFill>
                <a:latin typeface="DM Sans"/>
                <a:ea typeface="DM Sans"/>
                <a:cs typeface="DM Sans"/>
                <a:sym typeface="DM Sans"/>
              </a:rPr>
              <a:t>G</a:t>
            </a:r>
            <a:r>
              <a:rPr lang="en-US" sz="2430" u="none" strike="noStrike">
                <a:solidFill>
                  <a:srgbClr val="FFFFFF"/>
                </a:solidFill>
                <a:latin typeface="DM Sans"/>
                <a:ea typeface="DM Sans"/>
                <a:cs typeface="DM Sans"/>
                <a:sym typeface="DM Sans"/>
              </a:rPr>
              <a:t>oogle LifeAI supports sustainability by encouraging efficient resource use and smarter decision-making (Cloud, 2022). For example, it can optimise travel routes to reduce emissions, recommend energy-saving behaviours, and promote sustainable consumption patterns. This aligns with Google’s commitment to carbon neutrality and responsible AI development.</a:t>
            </a:r>
          </a:p>
        </p:txBody>
      </p:sp>
      <p:sp>
        <p:nvSpPr>
          <p:cNvPr id="30" name="TextBox 30"/>
          <p:cNvSpPr txBox="1"/>
          <p:nvPr/>
        </p:nvSpPr>
        <p:spPr>
          <a:xfrm>
            <a:off x="875537" y="19842081"/>
            <a:ext cx="4130841" cy="449548"/>
          </a:xfrm>
          <a:prstGeom prst="rect">
            <a:avLst/>
          </a:prstGeom>
        </p:spPr>
        <p:txBody>
          <a:bodyPr lIns="0" tIns="0" rIns="0" bIns="0" rtlCol="0" anchor="t">
            <a:spAutoFit/>
          </a:bodyPr>
          <a:lstStyle/>
          <a:p>
            <a:pPr algn="ctr">
              <a:lnSpc>
                <a:spcPts val="3341"/>
              </a:lnSpc>
            </a:pPr>
            <a:r>
              <a:rPr lang="en-US" sz="3671">
                <a:solidFill>
                  <a:srgbClr val="FFFFFF"/>
                </a:solidFill>
                <a:latin typeface="DM Sans"/>
                <a:ea typeface="DM Sans"/>
                <a:cs typeface="DM Sans"/>
                <a:sym typeface="DM Sans"/>
              </a:rPr>
              <a:t>References</a:t>
            </a:r>
          </a:p>
        </p:txBody>
      </p:sp>
      <p:sp>
        <p:nvSpPr>
          <p:cNvPr id="31" name="TextBox 31"/>
          <p:cNvSpPr txBox="1"/>
          <p:nvPr/>
        </p:nvSpPr>
        <p:spPr>
          <a:xfrm>
            <a:off x="5698806" y="19273719"/>
            <a:ext cx="9268467" cy="1867479"/>
          </a:xfrm>
          <a:prstGeom prst="rect">
            <a:avLst/>
          </a:prstGeom>
        </p:spPr>
        <p:txBody>
          <a:bodyPr lIns="0" tIns="0" rIns="0" bIns="0" rtlCol="0" anchor="t">
            <a:spAutoFit/>
          </a:bodyPr>
          <a:lstStyle/>
          <a:p>
            <a:pPr marL="222457" lvl="1" indent="-111229" algn="just">
              <a:lnSpc>
                <a:spcPts val="1081"/>
              </a:lnSpc>
              <a:buFont typeface="Arial"/>
              <a:buChar char="•"/>
            </a:pPr>
            <a:r>
              <a:rPr lang="en-US" sz="1030">
                <a:solidFill>
                  <a:srgbClr val="FFFFFF"/>
                </a:solidFill>
                <a:latin typeface="DM Sans"/>
                <a:ea typeface="DM Sans"/>
                <a:cs typeface="DM Sans"/>
                <a:sym typeface="DM Sans"/>
              </a:rPr>
              <a:t>Difficultie</a:t>
            </a:r>
            <a:r>
              <a:rPr lang="en-US" sz="1030" u="none" strike="noStrike">
                <a:solidFill>
                  <a:srgbClr val="FFFFFF"/>
                </a:solidFill>
                <a:latin typeface="DM Sans"/>
                <a:ea typeface="DM Sans"/>
                <a:cs typeface="DM Sans"/>
                <a:sym typeface="DM Sans"/>
              </a:rPr>
              <a:t>s and possible mistakes in applying AI techniques in industrial control systems by new generation of engineers. </a:t>
            </a:r>
            <a:r>
              <a:rPr lang="en-US" sz="1030" u="sng" strike="noStrike">
                <a:solidFill>
                  <a:srgbClr val="FFFFFF"/>
                </a:solidFill>
                <a:latin typeface="DM Sans"/>
                <a:ea typeface="DM Sans"/>
                <a:cs typeface="DM Sans"/>
                <a:sym typeface="DM Sans"/>
                <a:hlinkClick r:id="rId6" tooltip="https://www.researchgate.net/figure/Graph-generated-with-google-n-gram-viewer-that-shown-the-AI-evolution-between-1950_fig1_373544668"/>
              </a:rPr>
              <a:t>https://www.researchgate.net/figure/Graph-generated-with-google-n-gram-viewer-that-shown-the-AI-evolution-between-1950_fig1_373544668</a:t>
            </a:r>
            <a:r>
              <a:rPr lang="en-US" sz="1030" u="none" strike="noStrike">
                <a:solidFill>
                  <a:srgbClr val="FFFFFF"/>
                </a:solidFill>
                <a:latin typeface="DM Sans"/>
                <a:ea typeface="DM Sans"/>
                <a:cs typeface="DM Sans"/>
                <a:sym typeface="DM Sans"/>
              </a:rPr>
              <a:t> </a:t>
            </a:r>
          </a:p>
          <a:p>
            <a:pPr marL="222457" lvl="1" indent="-111229" algn="just">
              <a:lnSpc>
                <a:spcPts val="1081"/>
              </a:lnSpc>
              <a:buFont typeface="Arial"/>
              <a:buChar char="•"/>
            </a:pPr>
            <a:r>
              <a:rPr lang="en-US" sz="1030" u="none" strike="noStrike">
                <a:solidFill>
                  <a:srgbClr val="FFFFFF"/>
                </a:solidFill>
                <a:latin typeface="DM Sans"/>
                <a:ea typeface="DM Sans"/>
                <a:cs typeface="DM Sans"/>
                <a:sym typeface="DM Sans"/>
              </a:rPr>
              <a:t>Reddit. 2026. Google says AI demand forcing 2x capacity growth every 6 months as it targets 1000x scale in 5 years. </a:t>
            </a:r>
            <a:r>
              <a:rPr lang="en-US" sz="1030" u="sng" strike="noStrike">
                <a:solidFill>
                  <a:srgbClr val="FFFFFF"/>
                </a:solidFill>
                <a:latin typeface="DM Sans"/>
                <a:ea typeface="DM Sans"/>
                <a:cs typeface="DM Sans"/>
                <a:sym typeface="DM Sans"/>
                <a:hlinkClick r:id="rId7" tooltip="https://www.reddit.com/r/wallstreetbets/comments/1p4532c/google_says_ai_demand_forcing_2x_capacity_growth/"/>
              </a:rPr>
              <a:t>https://www.reddit.com/r/wallstreetbets/comments/1p4532c/google_says_ai_demand_forcing_2x_capacity_growth/</a:t>
            </a:r>
            <a:r>
              <a:rPr lang="en-US" sz="1030" u="none" strike="noStrike">
                <a:solidFill>
                  <a:srgbClr val="FFFFFF"/>
                </a:solidFill>
                <a:latin typeface="DM Sans"/>
                <a:ea typeface="DM Sans"/>
                <a:cs typeface="DM Sans"/>
                <a:sym typeface="DM Sans"/>
              </a:rPr>
              <a:t> </a:t>
            </a:r>
          </a:p>
          <a:p>
            <a:pPr marL="222457" lvl="1" indent="-111229" algn="just">
              <a:lnSpc>
                <a:spcPts val="1081"/>
              </a:lnSpc>
              <a:buFont typeface="Arial"/>
              <a:buChar char="•"/>
            </a:pPr>
            <a:r>
              <a:rPr lang="en-US" sz="1030" u="none" strike="noStrike">
                <a:solidFill>
                  <a:srgbClr val="FFFFFF"/>
                </a:solidFill>
                <a:latin typeface="DM Sans"/>
                <a:ea typeface="DM Sans"/>
                <a:cs typeface="DM Sans"/>
                <a:sym typeface="DM Sans"/>
              </a:rPr>
              <a:t>Mishra, S. and Mishra, P., 2023. An analytical analysis of Alphabet and Google platform business models. International Journal of Financial Engineering, 10(01), p.2250029.</a:t>
            </a:r>
            <a:r>
              <a:rPr lang="en-US" sz="1030" u="sng" strike="noStrike">
                <a:solidFill>
                  <a:srgbClr val="FFFFFF"/>
                </a:solidFill>
                <a:latin typeface="DM Sans"/>
                <a:ea typeface="DM Sans"/>
                <a:cs typeface="DM Sans"/>
                <a:sym typeface="DM Sans"/>
                <a:hlinkClick r:id="rId8" tooltip="https://www.researchgate.net/profile/Shrutika-Mishra-2/publication/364056865_An_analytical_analysis_of_Alphabet_and_Google_platform_business_models/links/6879c785ba8eac4f172762fe/An-analytical-analysis-of-Alphabet-and-Google-platform-business-models.pdf"/>
              </a:rPr>
              <a:t>https://www.researchgate.net/profile/Shrutika-Mishra-2/publication/364056865_An_analytical_analysis_of_Alphabet_and_Google_platform_business_models/links/6879c785ba8eac4f172762fe/An-analytical-analysis-of-Alphabet-and-Google-platform-business-models.pdf</a:t>
            </a:r>
            <a:r>
              <a:rPr lang="en-US" sz="1030" u="none" strike="noStrike">
                <a:solidFill>
                  <a:srgbClr val="FFFFFF"/>
                </a:solidFill>
                <a:latin typeface="DM Sans"/>
                <a:ea typeface="DM Sans"/>
                <a:cs typeface="DM Sans"/>
                <a:sym typeface="DM Sans"/>
              </a:rPr>
              <a:t> </a:t>
            </a:r>
          </a:p>
          <a:p>
            <a:pPr marL="222457" lvl="1" indent="-111229" algn="just">
              <a:lnSpc>
                <a:spcPts val="1081"/>
              </a:lnSpc>
              <a:buFont typeface="Arial"/>
              <a:buChar char="•"/>
            </a:pPr>
            <a:r>
              <a:rPr lang="en-US" sz="1030" u="none" strike="noStrike">
                <a:solidFill>
                  <a:srgbClr val="FFFFFF"/>
                </a:solidFill>
                <a:latin typeface="DM Sans"/>
                <a:ea typeface="DM Sans"/>
                <a:cs typeface="DM Sans"/>
                <a:sym typeface="DM Sans"/>
              </a:rPr>
              <a:t>Nancu, D. and Barzecu, A.M., 2024. Economic and Financial Performance of the Company Alphabet Inc.(Google)-Company with a Global Footprint in the Development of the Knowledge-Based Economy. Ovidius University Annals, Economic Sciences Series, 24(1), pp.275-280.</a:t>
            </a:r>
            <a:r>
              <a:rPr lang="en-US" sz="1030" u="sng" strike="noStrike">
                <a:solidFill>
                  <a:srgbClr val="FFFFFF"/>
                </a:solidFill>
                <a:latin typeface="DM Sans"/>
                <a:ea typeface="DM Sans"/>
                <a:cs typeface="DM Sans"/>
                <a:sym typeface="DM Sans"/>
                <a:hlinkClick r:id="rId9" tooltip="https://stec.univ-ovidius.ro/html/anale/RO/2024i1/Section%203/18.pdf"/>
              </a:rPr>
              <a:t>https://stec.univ-ovidius.ro/html/anale/RO/2024i1/Section%203/18.pdf</a:t>
            </a:r>
            <a:r>
              <a:rPr lang="en-US" sz="1030" u="none" strike="noStrike">
                <a:solidFill>
                  <a:srgbClr val="FFFFFF"/>
                </a:solidFill>
                <a:latin typeface="DM Sans"/>
                <a:ea typeface="DM Sans"/>
                <a:cs typeface="DM Sans"/>
                <a:sym typeface="DM Sans"/>
              </a:rPr>
              <a:t> </a:t>
            </a:r>
          </a:p>
          <a:p>
            <a:pPr marL="222457" lvl="1" indent="-111229" algn="just">
              <a:lnSpc>
                <a:spcPts val="1081"/>
              </a:lnSpc>
              <a:buFont typeface="Arial"/>
              <a:buChar char="•"/>
            </a:pPr>
            <a:r>
              <a:rPr lang="en-US" sz="1030" u="none" strike="noStrike">
                <a:solidFill>
                  <a:srgbClr val="FFFFFF"/>
                </a:solidFill>
                <a:latin typeface="DM Sans"/>
                <a:ea typeface="DM Sans"/>
                <a:cs typeface="DM Sans"/>
                <a:sym typeface="DM Sans"/>
              </a:rPr>
              <a:t>Cloud, G., 2022. Google cloud. URL https://cloud. google. com/products/ai.</a:t>
            </a:r>
            <a:r>
              <a:rPr lang="en-US" sz="1030" u="sng" strike="noStrike">
                <a:solidFill>
                  <a:srgbClr val="FFFFFF"/>
                </a:solidFill>
                <a:latin typeface="DM Sans"/>
                <a:ea typeface="DM Sans"/>
                <a:cs typeface="DM Sans"/>
                <a:sym typeface="DM Sans"/>
                <a:hlinkClick r:id="rId10" tooltip="https://dplnews.com/wp-content/uploads/2022/10/dpl-cloud-Google-Cloud-bu%CC%81squeda-de-oportunidades-del-futuro.pdf"/>
              </a:rPr>
              <a:t>https://dplnews.com/wp-content/uploads/2022/10/dpl-cloud-Google-Cloud-bu%CC%81squeda-de-oportunidades-del-futuro.pdf</a:t>
            </a:r>
            <a:r>
              <a:rPr lang="en-US" sz="1030" u="none" strike="noStrike">
                <a:solidFill>
                  <a:srgbClr val="FFFFFF"/>
                </a:solidFill>
                <a:latin typeface="DM Sans"/>
                <a:ea typeface="DM Sans"/>
                <a:cs typeface="DM Sans"/>
                <a:sym typeface="DM Sans"/>
              </a:rPr>
              <a:t> </a:t>
            </a:r>
          </a:p>
          <a:p>
            <a:pPr marL="222457" lvl="1" indent="-111229" algn="just">
              <a:lnSpc>
                <a:spcPts val="1081"/>
              </a:lnSpc>
              <a:buFont typeface="Arial"/>
              <a:buChar char="•"/>
            </a:pPr>
            <a:endParaRPr lang="en-US" sz="1030" u="none" strike="noStrike">
              <a:solidFill>
                <a:srgbClr val="FFFFFF"/>
              </a:solidFill>
              <a:latin typeface="DM Sans"/>
              <a:ea typeface="DM Sans"/>
              <a:cs typeface="DM Sans"/>
              <a:sym typeface="DM San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607</Words>
  <Application>Microsoft Office PowerPoint</Application>
  <PresentationFormat>Custom</PresentationFormat>
  <Paragraphs>29</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DM Sans Bold</vt:lpstr>
      <vt:lpstr>Arial</vt:lpstr>
      <vt:lpstr>Calibri</vt:lpstr>
      <vt:lpstr>Times New Roman</vt:lpstr>
      <vt:lpstr>DM Sans</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Ranjit Keahvala</cp:lastModifiedBy>
  <cp:revision>1</cp:revision>
  <dcterms:created xsi:type="dcterms:W3CDTF">2006-08-16T00:00:00Z</dcterms:created>
  <dcterms:modified xsi:type="dcterms:W3CDTF">2026-04-05T07:38:41Z</dcterms:modified>
  <dc:identifier>DAHF6v0ccQ8</dc:identifier>
</cp:coreProperties>
</file>