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59" r:id="rId4"/>
    <p:sldId id="258" r:id="rId5"/>
    <p:sldId id="266" r:id="rId6"/>
    <p:sldId id="265" r:id="rId7"/>
    <p:sldId id="264" r:id="rId8"/>
    <p:sldId id="262" r:id="rId9"/>
    <p:sldId id="263" r:id="rId10"/>
    <p:sldId id="267" r:id="rId11"/>
    <p:sldId id="268" r:id="rId12"/>
    <p:sldId id="276" r:id="rId13"/>
    <p:sldId id="256" r:id="rId14"/>
    <p:sldId id="270" r:id="rId15"/>
    <p:sldId id="272" r:id="rId16"/>
    <p:sldId id="274" r:id="rId17"/>
    <p:sldId id="273" r:id="rId18"/>
    <p:sldId id="277" r:id="rId19"/>
    <p:sldId id="278" r:id="rId20"/>
    <p:sldId id="280" r:id="rId21"/>
    <p:sldId id="281" r:id="rId22"/>
    <p:sldId id="282" r:id="rId23"/>
    <p:sldId id="261" r:id="rId24"/>
    <p:sldId id="269" r:id="rId25"/>
    <p:sldId id="275" r:id="rId26"/>
    <p:sldId id="27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8E1F3F-2369-4D05-97AA-5EA5F2C9EB9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B897A11-7B79-415D-9166-F4163D491280}">
      <dgm:prSet custT="1"/>
      <dgm:spPr/>
      <dgm:t>
        <a:bodyPr/>
        <a:lstStyle/>
        <a:p>
          <a:r>
            <a:rPr lang="en-US" sz="1800" dirty="0"/>
            <a:t>More than adults, children experience grief and then swiftly return to their regular lives following a bereavement. They may ask to play football or get some ice cream after becoming upset one moment. They move quickly in and out of the puddle, which represents their feelings of grief, and it can be so swift that it is sometimes referred to as "puddle jumping“ (</a:t>
          </a:r>
          <a:r>
            <a:rPr lang="en-GB" sz="1800" dirty="0"/>
            <a:t>Marie Curie, 2023). </a:t>
          </a:r>
          <a:endParaRPr lang="en-US" sz="1800" dirty="0"/>
        </a:p>
      </dgm:t>
    </dgm:pt>
    <dgm:pt modelId="{64058655-81A5-463C-B6AA-6F8DCB7F9474}" type="parTrans" cxnId="{2D26F52A-E2F9-42FB-957A-3CC07A07CE3B}">
      <dgm:prSet/>
      <dgm:spPr/>
      <dgm:t>
        <a:bodyPr/>
        <a:lstStyle/>
        <a:p>
          <a:endParaRPr lang="en-US"/>
        </a:p>
      </dgm:t>
    </dgm:pt>
    <dgm:pt modelId="{182AF88E-D362-4EFC-806C-3F86EBA64949}" type="sibTrans" cxnId="{2D26F52A-E2F9-42FB-957A-3CC07A07CE3B}">
      <dgm:prSet/>
      <dgm:spPr/>
      <dgm:t>
        <a:bodyPr/>
        <a:lstStyle/>
        <a:p>
          <a:endParaRPr lang="en-US"/>
        </a:p>
      </dgm:t>
    </dgm:pt>
    <dgm:pt modelId="{80F3809F-562D-4C63-BA79-F61D89C365E4}">
      <dgm:prSet custT="1"/>
      <dgm:spPr/>
      <dgm:t>
        <a:bodyPr/>
        <a:lstStyle/>
        <a:p>
          <a:r>
            <a:rPr lang="en-US" sz="1800" dirty="0"/>
            <a:t>They might not react much when you inform them that the person has passed away. You might even question if they have understood. They might need some time to absorb the information and struggle to find the right words to convey how they feel. You can let them know you're available for a conversation at any time and that you understand this is big news </a:t>
          </a:r>
          <a:r>
            <a:rPr lang="en-GB" sz="1800" dirty="0"/>
            <a:t>(Marie Curie, 2023). </a:t>
          </a:r>
        </a:p>
        <a:p>
          <a:endParaRPr lang="en-US" sz="1700" dirty="0"/>
        </a:p>
      </dgm:t>
    </dgm:pt>
    <dgm:pt modelId="{2FDC2BDA-8510-4227-9B05-A9DA189ED7BA}" type="parTrans" cxnId="{12172A9A-3F5F-402D-8E32-88EC221D7C2D}">
      <dgm:prSet/>
      <dgm:spPr/>
      <dgm:t>
        <a:bodyPr/>
        <a:lstStyle/>
        <a:p>
          <a:endParaRPr lang="en-US"/>
        </a:p>
      </dgm:t>
    </dgm:pt>
    <dgm:pt modelId="{836A8478-5EFB-474D-B673-A97351E9E843}" type="sibTrans" cxnId="{12172A9A-3F5F-402D-8E32-88EC221D7C2D}">
      <dgm:prSet/>
      <dgm:spPr/>
      <dgm:t>
        <a:bodyPr/>
        <a:lstStyle/>
        <a:p>
          <a:endParaRPr lang="en-US"/>
        </a:p>
      </dgm:t>
    </dgm:pt>
    <dgm:pt modelId="{F2694989-58BA-4A8D-984B-60F27BE4FA83}" type="pres">
      <dgm:prSet presAssocID="{EC8E1F3F-2369-4D05-97AA-5EA5F2C9EB92}" presName="hierChild1" presStyleCnt="0">
        <dgm:presLayoutVars>
          <dgm:chPref val="1"/>
          <dgm:dir/>
          <dgm:animOne val="branch"/>
          <dgm:animLvl val="lvl"/>
          <dgm:resizeHandles/>
        </dgm:presLayoutVars>
      </dgm:prSet>
      <dgm:spPr/>
    </dgm:pt>
    <dgm:pt modelId="{B3300408-C024-453B-8D38-7883D26EE310}" type="pres">
      <dgm:prSet presAssocID="{0B897A11-7B79-415D-9166-F4163D491280}" presName="hierRoot1" presStyleCnt="0"/>
      <dgm:spPr/>
    </dgm:pt>
    <dgm:pt modelId="{B3E42F45-662C-43A1-B75C-298E833EAAB4}" type="pres">
      <dgm:prSet presAssocID="{0B897A11-7B79-415D-9166-F4163D491280}" presName="composite" presStyleCnt="0"/>
      <dgm:spPr/>
    </dgm:pt>
    <dgm:pt modelId="{959A01C4-329E-4B7D-B0D6-3435271A857B}" type="pres">
      <dgm:prSet presAssocID="{0B897A11-7B79-415D-9166-F4163D491280}" presName="background" presStyleLbl="node0" presStyleIdx="0" presStyleCnt="2"/>
      <dgm:spPr/>
    </dgm:pt>
    <dgm:pt modelId="{952D40DF-C4C4-4421-9438-B07240919B08}" type="pres">
      <dgm:prSet presAssocID="{0B897A11-7B79-415D-9166-F4163D491280}" presName="text" presStyleLbl="fgAcc0" presStyleIdx="0" presStyleCnt="2" custScaleY="111369">
        <dgm:presLayoutVars>
          <dgm:chPref val="3"/>
        </dgm:presLayoutVars>
      </dgm:prSet>
      <dgm:spPr/>
    </dgm:pt>
    <dgm:pt modelId="{6BA7862C-1559-4DEE-8F06-A8234196958F}" type="pres">
      <dgm:prSet presAssocID="{0B897A11-7B79-415D-9166-F4163D491280}" presName="hierChild2" presStyleCnt="0"/>
      <dgm:spPr/>
    </dgm:pt>
    <dgm:pt modelId="{82A6DE5A-8CD8-442C-87F3-B8F36753BF9B}" type="pres">
      <dgm:prSet presAssocID="{80F3809F-562D-4C63-BA79-F61D89C365E4}" presName="hierRoot1" presStyleCnt="0"/>
      <dgm:spPr/>
    </dgm:pt>
    <dgm:pt modelId="{B272701A-BA74-4E9E-B543-73C32B3DF544}" type="pres">
      <dgm:prSet presAssocID="{80F3809F-562D-4C63-BA79-F61D89C365E4}" presName="composite" presStyleCnt="0"/>
      <dgm:spPr/>
    </dgm:pt>
    <dgm:pt modelId="{A90D59F5-F6E8-4EDF-B015-CE758D7EB372}" type="pres">
      <dgm:prSet presAssocID="{80F3809F-562D-4C63-BA79-F61D89C365E4}" presName="background" presStyleLbl="node0" presStyleIdx="1" presStyleCnt="2"/>
      <dgm:spPr/>
    </dgm:pt>
    <dgm:pt modelId="{69FA2DB5-E2D4-45D2-9A4C-D36FF5F28560}" type="pres">
      <dgm:prSet presAssocID="{80F3809F-562D-4C63-BA79-F61D89C365E4}" presName="text" presStyleLbl="fgAcc0" presStyleIdx="1" presStyleCnt="2" custScaleY="120322">
        <dgm:presLayoutVars>
          <dgm:chPref val="3"/>
        </dgm:presLayoutVars>
      </dgm:prSet>
      <dgm:spPr/>
    </dgm:pt>
    <dgm:pt modelId="{A38B98AF-C58F-4F34-98EA-6C77530E4ECE}" type="pres">
      <dgm:prSet presAssocID="{80F3809F-562D-4C63-BA79-F61D89C365E4}" presName="hierChild2" presStyleCnt="0"/>
      <dgm:spPr/>
    </dgm:pt>
  </dgm:ptLst>
  <dgm:cxnLst>
    <dgm:cxn modelId="{542BB303-E132-4123-B973-09988F82B0B8}" type="presOf" srcId="{EC8E1F3F-2369-4D05-97AA-5EA5F2C9EB92}" destId="{F2694989-58BA-4A8D-984B-60F27BE4FA83}" srcOrd="0" destOrd="0" presId="urn:microsoft.com/office/officeart/2005/8/layout/hierarchy1"/>
    <dgm:cxn modelId="{8F70F315-5DB3-4BEB-91DE-9FEEFBF8BF27}" type="presOf" srcId="{80F3809F-562D-4C63-BA79-F61D89C365E4}" destId="{69FA2DB5-E2D4-45D2-9A4C-D36FF5F28560}" srcOrd="0" destOrd="0" presId="urn:microsoft.com/office/officeart/2005/8/layout/hierarchy1"/>
    <dgm:cxn modelId="{2D26F52A-E2F9-42FB-957A-3CC07A07CE3B}" srcId="{EC8E1F3F-2369-4D05-97AA-5EA5F2C9EB92}" destId="{0B897A11-7B79-415D-9166-F4163D491280}" srcOrd="0" destOrd="0" parTransId="{64058655-81A5-463C-B6AA-6F8DCB7F9474}" sibTransId="{182AF88E-D362-4EFC-806C-3F86EBA64949}"/>
    <dgm:cxn modelId="{42FD918D-24A6-4570-AAF9-5DF1D3F4DCDD}" type="presOf" srcId="{0B897A11-7B79-415D-9166-F4163D491280}" destId="{952D40DF-C4C4-4421-9438-B07240919B08}" srcOrd="0" destOrd="0" presId="urn:microsoft.com/office/officeart/2005/8/layout/hierarchy1"/>
    <dgm:cxn modelId="{12172A9A-3F5F-402D-8E32-88EC221D7C2D}" srcId="{EC8E1F3F-2369-4D05-97AA-5EA5F2C9EB92}" destId="{80F3809F-562D-4C63-BA79-F61D89C365E4}" srcOrd="1" destOrd="0" parTransId="{2FDC2BDA-8510-4227-9B05-A9DA189ED7BA}" sibTransId="{836A8478-5EFB-474D-B673-A97351E9E843}"/>
    <dgm:cxn modelId="{103FECF6-49FB-499A-A7C7-6C339C16DCDA}" type="presParOf" srcId="{F2694989-58BA-4A8D-984B-60F27BE4FA83}" destId="{B3300408-C024-453B-8D38-7883D26EE310}" srcOrd="0" destOrd="0" presId="urn:microsoft.com/office/officeart/2005/8/layout/hierarchy1"/>
    <dgm:cxn modelId="{58BDFB36-4F16-42A2-8358-879668334405}" type="presParOf" srcId="{B3300408-C024-453B-8D38-7883D26EE310}" destId="{B3E42F45-662C-43A1-B75C-298E833EAAB4}" srcOrd="0" destOrd="0" presId="urn:microsoft.com/office/officeart/2005/8/layout/hierarchy1"/>
    <dgm:cxn modelId="{2A0A66B2-ABEE-45CE-9D55-0F3C246E02C8}" type="presParOf" srcId="{B3E42F45-662C-43A1-B75C-298E833EAAB4}" destId="{959A01C4-329E-4B7D-B0D6-3435271A857B}" srcOrd="0" destOrd="0" presId="urn:microsoft.com/office/officeart/2005/8/layout/hierarchy1"/>
    <dgm:cxn modelId="{78ADA895-113D-4A35-990F-5299AD2ED731}" type="presParOf" srcId="{B3E42F45-662C-43A1-B75C-298E833EAAB4}" destId="{952D40DF-C4C4-4421-9438-B07240919B08}" srcOrd="1" destOrd="0" presId="urn:microsoft.com/office/officeart/2005/8/layout/hierarchy1"/>
    <dgm:cxn modelId="{5B490AE5-6027-4070-B4D8-FAD89833D521}" type="presParOf" srcId="{B3300408-C024-453B-8D38-7883D26EE310}" destId="{6BA7862C-1559-4DEE-8F06-A8234196958F}" srcOrd="1" destOrd="0" presId="urn:microsoft.com/office/officeart/2005/8/layout/hierarchy1"/>
    <dgm:cxn modelId="{4AF7E9B8-9807-478D-8E8E-FBA315C48F28}" type="presParOf" srcId="{F2694989-58BA-4A8D-984B-60F27BE4FA83}" destId="{82A6DE5A-8CD8-442C-87F3-B8F36753BF9B}" srcOrd="1" destOrd="0" presId="urn:microsoft.com/office/officeart/2005/8/layout/hierarchy1"/>
    <dgm:cxn modelId="{289794A6-A11D-46D2-8A6E-34F617A1E352}" type="presParOf" srcId="{82A6DE5A-8CD8-442C-87F3-B8F36753BF9B}" destId="{B272701A-BA74-4E9E-B543-73C32B3DF544}" srcOrd="0" destOrd="0" presId="urn:microsoft.com/office/officeart/2005/8/layout/hierarchy1"/>
    <dgm:cxn modelId="{CB0DB5DA-37B6-497F-A08E-4399303026E4}" type="presParOf" srcId="{B272701A-BA74-4E9E-B543-73C32B3DF544}" destId="{A90D59F5-F6E8-4EDF-B015-CE758D7EB372}" srcOrd="0" destOrd="0" presId="urn:microsoft.com/office/officeart/2005/8/layout/hierarchy1"/>
    <dgm:cxn modelId="{2676B6F0-8FAB-46F2-8040-B2366F7E89E0}" type="presParOf" srcId="{B272701A-BA74-4E9E-B543-73C32B3DF544}" destId="{69FA2DB5-E2D4-45D2-9A4C-D36FF5F28560}" srcOrd="1" destOrd="0" presId="urn:microsoft.com/office/officeart/2005/8/layout/hierarchy1"/>
    <dgm:cxn modelId="{7AB2804D-40C0-4BD0-ADFF-CE570952C8CB}" type="presParOf" srcId="{82A6DE5A-8CD8-442C-87F3-B8F36753BF9B}" destId="{A38B98AF-C58F-4F34-98EA-6C77530E4E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230F92-B01B-4469-9886-B632E77047F8}"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DBFFDF4C-4767-4582-B3FC-B65D97300885}">
      <dgm:prSet/>
      <dgm:spPr/>
      <dgm:t>
        <a:bodyPr/>
        <a:lstStyle/>
        <a:p>
          <a:r>
            <a:rPr lang="en-US" dirty="0"/>
            <a:t>According to Bowley, attachment can be distinguished by four qualities:</a:t>
          </a:r>
          <a:endParaRPr lang="en-GB" dirty="0"/>
        </a:p>
        <a:p>
          <a:r>
            <a:rPr lang="en-US" dirty="0"/>
            <a:t> </a:t>
          </a:r>
        </a:p>
      </dgm:t>
    </dgm:pt>
    <dgm:pt modelId="{4D9A3712-28A2-4D20-8871-45FBE1F18810}" type="parTrans" cxnId="{F55AF083-9A1E-468A-AC81-1D9F5C987ACD}">
      <dgm:prSet/>
      <dgm:spPr/>
      <dgm:t>
        <a:bodyPr/>
        <a:lstStyle/>
        <a:p>
          <a:endParaRPr lang="en-US"/>
        </a:p>
      </dgm:t>
    </dgm:pt>
    <dgm:pt modelId="{42D6AB9D-67FF-4664-99DC-3EF6FF1B3533}" type="sibTrans" cxnId="{F55AF083-9A1E-468A-AC81-1D9F5C987ACD}">
      <dgm:prSet/>
      <dgm:spPr/>
      <dgm:t>
        <a:bodyPr/>
        <a:lstStyle/>
        <a:p>
          <a:endParaRPr lang="en-US"/>
        </a:p>
      </dgm:t>
    </dgm:pt>
    <dgm:pt modelId="{1AAED547-D797-4E6F-B09E-ED5AFB4046CE}">
      <dgm:prSet custT="1"/>
      <dgm:spPr/>
      <dgm:t>
        <a:bodyPr/>
        <a:lstStyle/>
        <a:p>
          <a:endParaRPr lang="en-US" sz="2000" dirty="0"/>
        </a:p>
      </dgm:t>
    </dgm:pt>
    <dgm:pt modelId="{8062A5A3-610F-475C-A05E-EB52EBB8D361}" type="parTrans" cxnId="{EFDB8249-291C-489C-A1E9-61BF00D9C9FA}">
      <dgm:prSet/>
      <dgm:spPr/>
      <dgm:t>
        <a:bodyPr/>
        <a:lstStyle/>
        <a:p>
          <a:endParaRPr lang="en-US"/>
        </a:p>
      </dgm:t>
    </dgm:pt>
    <dgm:pt modelId="{6DCE24B3-A265-42DA-953C-22A54927B2D3}" type="sibTrans" cxnId="{EFDB8249-291C-489C-A1E9-61BF00D9C9FA}">
      <dgm:prSet/>
      <dgm:spPr/>
      <dgm:t>
        <a:bodyPr/>
        <a:lstStyle/>
        <a:p>
          <a:endParaRPr lang="en-US"/>
        </a:p>
      </dgm:t>
    </dgm:pt>
    <dgm:pt modelId="{5F332D9A-AE66-44AB-9E41-C9A142809944}">
      <dgm:prSet/>
      <dgm:spPr/>
      <dgm:t>
        <a:bodyPr/>
        <a:lstStyle/>
        <a:p>
          <a:endParaRPr lang="en-US" sz="2400" dirty="0"/>
        </a:p>
      </dgm:t>
    </dgm:pt>
    <dgm:pt modelId="{D0BC652B-8E3A-4D43-BF02-05BCE3F95788}" type="parTrans" cxnId="{BDEAE721-98AA-41B6-BFE5-50C77BAE68EC}">
      <dgm:prSet/>
      <dgm:spPr/>
      <dgm:t>
        <a:bodyPr/>
        <a:lstStyle/>
        <a:p>
          <a:endParaRPr lang="en-US"/>
        </a:p>
      </dgm:t>
    </dgm:pt>
    <dgm:pt modelId="{B810E549-7839-448D-BEC1-795F078358E4}" type="sibTrans" cxnId="{BDEAE721-98AA-41B6-BFE5-50C77BAE68EC}">
      <dgm:prSet/>
      <dgm:spPr/>
      <dgm:t>
        <a:bodyPr/>
        <a:lstStyle/>
        <a:p>
          <a:endParaRPr lang="en-US"/>
        </a:p>
      </dgm:t>
    </dgm:pt>
    <dgm:pt modelId="{49D506E8-66BB-4D44-BA55-A1462A13B0E1}">
      <dgm:prSet custT="1"/>
      <dgm:spPr/>
      <dgm:t>
        <a:bodyPr/>
        <a:lstStyle/>
        <a:p>
          <a:r>
            <a:rPr lang="en-US" sz="2000" dirty="0"/>
            <a:t>Safe Haven- going back to the attachment when you are afraid of feel threatened for solace and security. </a:t>
          </a:r>
          <a:endParaRPr lang="en-US" sz="1900" dirty="0"/>
        </a:p>
      </dgm:t>
    </dgm:pt>
    <dgm:pt modelId="{D68DD1AD-C243-4B8B-BA5E-1D1E62845382}" type="parTrans" cxnId="{D713F045-4B8E-4C78-99CA-87BA953BD313}">
      <dgm:prSet/>
      <dgm:spPr/>
      <dgm:t>
        <a:bodyPr/>
        <a:lstStyle/>
        <a:p>
          <a:endParaRPr lang="en-US"/>
        </a:p>
      </dgm:t>
    </dgm:pt>
    <dgm:pt modelId="{E032DBEE-7D67-4A93-A2FB-FEE76AEA51A9}" type="sibTrans" cxnId="{D713F045-4B8E-4C78-99CA-87BA953BD313}">
      <dgm:prSet/>
      <dgm:spPr/>
      <dgm:t>
        <a:bodyPr/>
        <a:lstStyle/>
        <a:p>
          <a:endParaRPr lang="en-US"/>
        </a:p>
      </dgm:t>
    </dgm:pt>
    <dgm:pt modelId="{C30C8B27-9556-44FE-8481-DC0E66C16463}">
      <dgm:prSet/>
      <dgm:spPr/>
      <dgm:t>
        <a:bodyPr/>
        <a:lstStyle/>
        <a:p>
          <a:endParaRPr lang="en-US" sz="2400" dirty="0"/>
        </a:p>
      </dgm:t>
    </dgm:pt>
    <dgm:pt modelId="{25BE493B-075E-4507-8042-B12008F90E84}" type="parTrans" cxnId="{2F1EFE82-0AF2-4251-9656-24213B51371F}">
      <dgm:prSet/>
      <dgm:spPr/>
      <dgm:t>
        <a:bodyPr/>
        <a:lstStyle/>
        <a:p>
          <a:endParaRPr lang="en-US"/>
        </a:p>
      </dgm:t>
    </dgm:pt>
    <dgm:pt modelId="{683E141F-1EB0-486B-8274-5656185BC896}" type="sibTrans" cxnId="{2F1EFE82-0AF2-4251-9656-24213B51371F}">
      <dgm:prSet/>
      <dgm:spPr/>
      <dgm:t>
        <a:bodyPr/>
        <a:lstStyle/>
        <a:p>
          <a:endParaRPr lang="en-US"/>
        </a:p>
      </dgm:t>
    </dgm:pt>
    <dgm:pt modelId="{639437FF-BCCE-4E4C-95FE-42EE750C2D81}">
      <dgm:prSet custT="1"/>
      <dgm:spPr/>
      <dgm:t>
        <a:bodyPr/>
        <a:lstStyle/>
        <a:p>
          <a:r>
            <a:rPr lang="en-US" sz="2000" dirty="0"/>
            <a:t>Secure Base- The attachment figure provides the child with a secure base from which to explore the outside world. </a:t>
          </a:r>
        </a:p>
      </dgm:t>
    </dgm:pt>
    <dgm:pt modelId="{2459ED56-11ED-4D44-920B-24BAC15676F2}" type="parTrans" cxnId="{5CCD7BC5-0D48-4509-9D57-DBE460000F6B}">
      <dgm:prSet/>
      <dgm:spPr/>
      <dgm:t>
        <a:bodyPr/>
        <a:lstStyle/>
        <a:p>
          <a:endParaRPr lang="en-US"/>
        </a:p>
      </dgm:t>
    </dgm:pt>
    <dgm:pt modelId="{4E0EBB11-F5B2-4CF6-BB95-FE1244DFB266}" type="sibTrans" cxnId="{5CCD7BC5-0D48-4509-9D57-DBE460000F6B}">
      <dgm:prSet/>
      <dgm:spPr/>
      <dgm:t>
        <a:bodyPr/>
        <a:lstStyle/>
        <a:p>
          <a:endParaRPr lang="en-US"/>
        </a:p>
      </dgm:t>
    </dgm:pt>
    <dgm:pt modelId="{DB8E8B0E-5785-4D96-8F2E-5440774131C4}">
      <dgm:prSet/>
      <dgm:spPr/>
      <dgm:t>
        <a:bodyPr/>
        <a:lstStyle/>
        <a:p>
          <a:endParaRPr lang="en-US" dirty="0"/>
        </a:p>
      </dgm:t>
    </dgm:pt>
    <dgm:pt modelId="{FC5ABB9D-C4E2-42C5-B7A9-A85276D96B93}" type="parTrans" cxnId="{F0BE98EF-8222-4872-B138-C33A9FB767FB}">
      <dgm:prSet/>
      <dgm:spPr/>
      <dgm:t>
        <a:bodyPr/>
        <a:lstStyle/>
        <a:p>
          <a:endParaRPr lang="en-US"/>
        </a:p>
      </dgm:t>
    </dgm:pt>
    <dgm:pt modelId="{05F9762A-07AB-4B0A-BAEF-8D1C51E64BB2}" type="sibTrans" cxnId="{F0BE98EF-8222-4872-B138-C33A9FB767FB}">
      <dgm:prSet/>
      <dgm:spPr/>
      <dgm:t>
        <a:bodyPr/>
        <a:lstStyle/>
        <a:p>
          <a:endParaRPr lang="en-US"/>
        </a:p>
      </dgm:t>
    </dgm:pt>
    <dgm:pt modelId="{725D51FF-ED26-4B96-96A5-79C8E5991D26}">
      <dgm:prSet/>
      <dgm:spPr/>
      <dgm:t>
        <a:bodyPr/>
        <a:lstStyle/>
        <a:p>
          <a:r>
            <a:rPr lang="en-US" dirty="0"/>
            <a:t>Separation Distress- anxiety that arises when the attachment figure is not present is known as separation distress. </a:t>
          </a:r>
        </a:p>
      </dgm:t>
    </dgm:pt>
    <dgm:pt modelId="{86EB8774-C2DA-464A-899E-370FE7DD7E96}" type="parTrans" cxnId="{FC88CB6E-C39A-41EC-8371-CD7687A73EDC}">
      <dgm:prSet/>
      <dgm:spPr/>
      <dgm:t>
        <a:bodyPr/>
        <a:lstStyle/>
        <a:p>
          <a:endParaRPr lang="en-US"/>
        </a:p>
      </dgm:t>
    </dgm:pt>
    <dgm:pt modelId="{680555FF-2B4C-4F2A-81D1-95B55B7592F7}" type="sibTrans" cxnId="{FC88CB6E-C39A-41EC-8371-CD7687A73EDC}">
      <dgm:prSet/>
      <dgm:spPr/>
      <dgm:t>
        <a:bodyPr/>
        <a:lstStyle/>
        <a:p>
          <a:endParaRPr lang="en-US"/>
        </a:p>
      </dgm:t>
    </dgm:pt>
    <dgm:pt modelId="{146AB0DD-5772-4100-8C66-28A8CE13FEC2}">
      <dgm:prSet custT="1"/>
      <dgm:spPr/>
      <dgm:t>
        <a:bodyPr/>
        <a:lstStyle/>
        <a:p>
          <a:r>
            <a:rPr lang="en-US" sz="2000" dirty="0"/>
            <a:t>The need to stay close to the people we are attached to is known as proximity maintenance .</a:t>
          </a:r>
        </a:p>
      </dgm:t>
    </dgm:pt>
    <dgm:pt modelId="{C68F7982-47BB-4E93-AB6A-A1DD2C1FA0E3}" type="sibTrans" cxnId="{8C9C8FE5-3433-4F75-A81A-76AA2D21C704}">
      <dgm:prSet/>
      <dgm:spPr/>
      <dgm:t>
        <a:bodyPr/>
        <a:lstStyle/>
        <a:p>
          <a:endParaRPr lang="en-US"/>
        </a:p>
      </dgm:t>
    </dgm:pt>
    <dgm:pt modelId="{27276D32-A4F6-4A48-961D-D83B77025F2E}" type="parTrans" cxnId="{8C9C8FE5-3433-4F75-A81A-76AA2D21C704}">
      <dgm:prSet/>
      <dgm:spPr/>
      <dgm:t>
        <a:bodyPr/>
        <a:lstStyle/>
        <a:p>
          <a:endParaRPr lang="en-US"/>
        </a:p>
      </dgm:t>
    </dgm:pt>
    <dgm:pt modelId="{0E86CE58-A0B0-40B5-A692-4CAA1DEB8B54}">
      <dgm:prSet/>
      <dgm:spPr/>
      <dgm:t>
        <a:bodyPr/>
        <a:lstStyle/>
        <a:p>
          <a:endParaRPr lang="en-GB" sz="1900" dirty="0"/>
        </a:p>
      </dgm:t>
    </dgm:pt>
    <dgm:pt modelId="{B753CC33-8A98-493A-A088-471AEE6E7CD8}" type="parTrans" cxnId="{86DE1E34-AF23-48A3-912D-7976BA415BBF}">
      <dgm:prSet/>
      <dgm:spPr/>
      <dgm:t>
        <a:bodyPr/>
        <a:lstStyle/>
        <a:p>
          <a:endParaRPr lang="en-GB"/>
        </a:p>
      </dgm:t>
    </dgm:pt>
    <dgm:pt modelId="{98890B73-C719-42ED-B21D-33C15A601502}" type="sibTrans" cxnId="{86DE1E34-AF23-48A3-912D-7976BA415BBF}">
      <dgm:prSet/>
      <dgm:spPr/>
      <dgm:t>
        <a:bodyPr/>
        <a:lstStyle/>
        <a:p>
          <a:endParaRPr lang="en-GB"/>
        </a:p>
      </dgm:t>
    </dgm:pt>
    <dgm:pt modelId="{1C606136-D0D2-4B5F-8527-50B198C4F2A7}">
      <dgm:prSet/>
      <dgm:spPr/>
      <dgm:t>
        <a:bodyPr/>
        <a:lstStyle/>
        <a:p>
          <a:endParaRPr lang="en-GB" sz="1900" dirty="0"/>
        </a:p>
      </dgm:t>
    </dgm:pt>
    <dgm:pt modelId="{65C5EBD1-E265-41A4-803C-DC718A52E64A}" type="parTrans" cxnId="{EF721394-FCE3-4626-A6EF-748D5EB90C26}">
      <dgm:prSet/>
      <dgm:spPr/>
      <dgm:t>
        <a:bodyPr/>
        <a:lstStyle/>
        <a:p>
          <a:endParaRPr lang="en-GB"/>
        </a:p>
      </dgm:t>
    </dgm:pt>
    <dgm:pt modelId="{D4F80DEE-F842-4BF4-A5A3-0FFE5CA360BB}" type="sibTrans" cxnId="{EF721394-FCE3-4626-A6EF-748D5EB90C26}">
      <dgm:prSet/>
      <dgm:spPr/>
      <dgm:t>
        <a:bodyPr/>
        <a:lstStyle/>
        <a:p>
          <a:endParaRPr lang="en-GB"/>
        </a:p>
      </dgm:t>
    </dgm:pt>
    <dgm:pt modelId="{9D589BC1-C759-4BDD-AF37-6961DC0CF0D5}" type="pres">
      <dgm:prSet presAssocID="{70230F92-B01B-4469-9886-B632E77047F8}" presName="diagram" presStyleCnt="0">
        <dgm:presLayoutVars>
          <dgm:dir/>
          <dgm:resizeHandles val="exact"/>
        </dgm:presLayoutVars>
      </dgm:prSet>
      <dgm:spPr/>
    </dgm:pt>
    <dgm:pt modelId="{A8334DB2-366C-4DED-8A55-908A708A4760}" type="pres">
      <dgm:prSet presAssocID="{DBFFDF4C-4767-4582-B3FC-B65D97300885}" presName="node" presStyleLbl="node1" presStyleIdx="0" presStyleCnt="5">
        <dgm:presLayoutVars>
          <dgm:bulletEnabled val="1"/>
        </dgm:presLayoutVars>
      </dgm:prSet>
      <dgm:spPr/>
    </dgm:pt>
    <dgm:pt modelId="{A72D0EFB-C415-4C98-9CD5-077AF4F79B95}" type="pres">
      <dgm:prSet presAssocID="{42D6AB9D-67FF-4664-99DC-3EF6FF1B3533}" presName="sibTrans" presStyleCnt="0"/>
      <dgm:spPr/>
    </dgm:pt>
    <dgm:pt modelId="{4DB3DC27-D64B-4326-884C-E6B945396E1A}" type="pres">
      <dgm:prSet presAssocID="{1AAED547-D797-4E6F-B09E-ED5AFB4046CE}" presName="node" presStyleLbl="node1" presStyleIdx="1" presStyleCnt="5">
        <dgm:presLayoutVars>
          <dgm:bulletEnabled val="1"/>
        </dgm:presLayoutVars>
      </dgm:prSet>
      <dgm:spPr/>
    </dgm:pt>
    <dgm:pt modelId="{EC5B1E46-76FA-4945-A075-E74C22682919}" type="pres">
      <dgm:prSet presAssocID="{6DCE24B3-A265-42DA-953C-22A54927B2D3}" presName="sibTrans" presStyleCnt="0"/>
      <dgm:spPr/>
    </dgm:pt>
    <dgm:pt modelId="{5B890835-DDD7-4C16-8ACD-3B89AE0E4C49}" type="pres">
      <dgm:prSet presAssocID="{5F332D9A-AE66-44AB-9E41-C9A142809944}" presName="node" presStyleLbl="node1" presStyleIdx="2" presStyleCnt="5">
        <dgm:presLayoutVars>
          <dgm:bulletEnabled val="1"/>
        </dgm:presLayoutVars>
      </dgm:prSet>
      <dgm:spPr/>
    </dgm:pt>
    <dgm:pt modelId="{6D7B78C2-45F2-4E04-B840-64CE83293BA6}" type="pres">
      <dgm:prSet presAssocID="{B810E549-7839-448D-BEC1-795F078358E4}" presName="sibTrans" presStyleCnt="0"/>
      <dgm:spPr/>
    </dgm:pt>
    <dgm:pt modelId="{DA41B31A-2A65-4CA4-AAEC-EF161C811E6F}" type="pres">
      <dgm:prSet presAssocID="{C30C8B27-9556-44FE-8481-DC0E66C16463}" presName="node" presStyleLbl="node1" presStyleIdx="3" presStyleCnt="5" custLinFactNeighborX="18151" custLinFactNeighborY="-5247">
        <dgm:presLayoutVars>
          <dgm:bulletEnabled val="1"/>
        </dgm:presLayoutVars>
      </dgm:prSet>
      <dgm:spPr/>
    </dgm:pt>
    <dgm:pt modelId="{DF34FDB7-188D-4588-94BF-14A3B1CEF91E}" type="pres">
      <dgm:prSet presAssocID="{683E141F-1EB0-486B-8274-5656185BC896}" presName="sibTrans" presStyleCnt="0"/>
      <dgm:spPr/>
    </dgm:pt>
    <dgm:pt modelId="{61B3B0C1-0BBF-4206-8F10-9029F89A277E}" type="pres">
      <dgm:prSet presAssocID="{DB8E8B0E-5785-4D96-8F2E-5440774131C4}" presName="node" presStyleLbl="node1" presStyleIdx="4" presStyleCnt="5" custLinFactNeighborX="21932" custLinFactNeighborY="-5247">
        <dgm:presLayoutVars>
          <dgm:bulletEnabled val="1"/>
        </dgm:presLayoutVars>
      </dgm:prSet>
      <dgm:spPr/>
    </dgm:pt>
  </dgm:ptLst>
  <dgm:cxnLst>
    <dgm:cxn modelId="{019FA90E-E63A-4A71-88FA-1C3027262358}" type="presOf" srcId="{DBFFDF4C-4767-4582-B3FC-B65D97300885}" destId="{A8334DB2-366C-4DED-8A55-908A708A4760}" srcOrd="0" destOrd="0" presId="urn:microsoft.com/office/officeart/2005/8/layout/default"/>
    <dgm:cxn modelId="{222CF014-C4F8-4EB8-A8B2-EA078575B711}" type="presOf" srcId="{70230F92-B01B-4469-9886-B632E77047F8}" destId="{9D589BC1-C759-4BDD-AF37-6961DC0CF0D5}" srcOrd="0" destOrd="0" presId="urn:microsoft.com/office/officeart/2005/8/layout/default"/>
    <dgm:cxn modelId="{F7C9D01E-E497-4852-9373-89EEAF6C1E13}" type="presOf" srcId="{0E86CE58-A0B0-40B5-A692-4CAA1DEB8B54}" destId="{5B890835-DDD7-4C16-8ACD-3B89AE0E4C49}" srcOrd="0" destOrd="2" presId="urn:microsoft.com/office/officeart/2005/8/layout/default"/>
    <dgm:cxn modelId="{BDEAE721-98AA-41B6-BFE5-50C77BAE68EC}" srcId="{70230F92-B01B-4469-9886-B632E77047F8}" destId="{5F332D9A-AE66-44AB-9E41-C9A142809944}" srcOrd="2" destOrd="0" parTransId="{D0BC652B-8E3A-4D43-BF02-05BCE3F95788}" sibTransId="{B810E549-7839-448D-BEC1-795F078358E4}"/>
    <dgm:cxn modelId="{86DE1E34-AF23-48A3-912D-7976BA415BBF}" srcId="{5F332D9A-AE66-44AB-9E41-C9A142809944}" destId="{0E86CE58-A0B0-40B5-A692-4CAA1DEB8B54}" srcOrd="1" destOrd="0" parTransId="{B753CC33-8A98-493A-A088-471AEE6E7CD8}" sibTransId="{98890B73-C719-42ED-B21D-33C15A601502}"/>
    <dgm:cxn modelId="{06D1E439-20C1-4D86-B39F-B6FBC2196D54}" type="presOf" srcId="{49D506E8-66BB-4D44-BA55-A1462A13B0E1}" destId="{5B890835-DDD7-4C16-8ACD-3B89AE0E4C49}" srcOrd="0" destOrd="1" presId="urn:microsoft.com/office/officeart/2005/8/layout/default"/>
    <dgm:cxn modelId="{D713F045-4B8E-4C78-99CA-87BA953BD313}" srcId="{5F332D9A-AE66-44AB-9E41-C9A142809944}" destId="{49D506E8-66BB-4D44-BA55-A1462A13B0E1}" srcOrd="0" destOrd="0" parTransId="{D68DD1AD-C243-4B8B-BA5E-1D1E62845382}" sibTransId="{E032DBEE-7D67-4A93-A2FB-FEE76AEA51A9}"/>
    <dgm:cxn modelId="{EFDB8249-291C-489C-A1E9-61BF00D9C9FA}" srcId="{70230F92-B01B-4469-9886-B632E77047F8}" destId="{1AAED547-D797-4E6F-B09E-ED5AFB4046CE}" srcOrd="1" destOrd="0" parTransId="{8062A5A3-610F-475C-A05E-EB52EBB8D361}" sibTransId="{6DCE24B3-A265-42DA-953C-22A54927B2D3}"/>
    <dgm:cxn modelId="{FC88CB6E-C39A-41EC-8371-CD7687A73EDC}" srcId="{DB8E8B0E-5785-4D96-8F2E-5440774131C4}" destId="{725D51FF-ED26-4B96-96A5-79C8E5991D26}" srcOrd="0" destOrd="0" parTransId="{86EB8774-C2DA-464A-899E-370FE7DD7E96}" sibTransId="{680555FF-2B4C-4F2A-81D1-95B55B7592F7}"/>
    <dgm:cxn modelId="{E50D085A-B104-4635-9802-5C11BBABC03E}" type="presOf" srcId="{725D51FF-ED26-4B96-96A5-79C8E5991D26}" destId="{61B3B0C1-0BBF-4206-8F10-9029F89A277E}" srcOrd="0" destOrd="1" presId="urn:microsoft.com/office/officeart/2005/8/layout/default"/>
    <dgm:cxn modelId="{2F1EFE82-0AF2-4251-9656-24213B51371F}" srcId="{70230F92-B01B-4469-9886-B632E77047F8}" destId="{C30C8B27-9556-44FE-8481-DC0E66C16463}" srcOrd="3" destOrd="0" parTransId="{25BE493B-075E-4507-8042-B12008F90E84}" sibTransId="{683E141F-1EB0-486B-8274-5656185BC896}"/>
    <dgm:cxn modelId="{F55AF083-9A1E-468A-AC81-1D9F5C987ACD}" srcId="{70230F92-B01B-4469-9886-B632E77047F8}" destId="{DBFFDF4C-4767-4582-B3FC-B65D97300885}" srcOrd="0" destOrd="0" parTransId="{4D9A3712-28A2-4D20-8871-45FBE1F18810}" sibTransId="{42D6AB9D-67FF-4664-99DC-3EF6FF1B3533}"/>
    <dgm:cxn modelId="{2BF0248E-B6A0-4049-B9BB-FE05B7F38766}" type="presOf" srcId="{C30C8B27-9556-44FE-8481-DC0E66C16463}" destId="{DA41B31A-2A65-4CA4-AAEC-EF161C811E6F}" srcOrd="0" destOrd="0" presId="urn:microsoft.com/office/officeart/2005/8/layout/default"/>
    <dgm:cxn modelId="{3A366A93-1E9B-4BE6-90D3-29B40E25F01E}" type="presOf" srcId="{1AAED547-D797-4E6F-B09E-ED5AFB4046CE}" destId="{4DB3DC27-D64B-4326-884C-E6B945396E1A}" srcOrd="0" destOrd="0" presId="urn:microsoft.com/office/officeart/2005/8/layout/default"/>
    <dgm:cxn modelId="{EF721394-FCE3-4626-A6EF-748D5EB90C26}" srcId="{C30C8B27-9556-44FE-8481-DC0E66C16463}" destId="{1C606136-D0D2-4B5F-8527-50B198C4F2A7}" srcOrd="1" destOrd="0" parTransId="{65C5EBD1-E265-41A4-803C-DC718A52E64A}" sibTransId="{D4F80DEE-F842-4BF4-A5A3-0FFE5CA360BB}"/>
    <dgm:cxn modelId="{6B2C1FB6-12D8-4051-9557-322E30827DBB}" type="presOf" srcId="{5F332D9A-AE66-44AB-9E41-C9A142809944}" destId="{5B890835-DDD7-4C16-8ACD-3B89AE0E4C49}" srcOrd="0" destOrd="0" presId="urn:microsoft.com/office/officeart/2005/8/layout/default"/>
    <dgm:cxn modelId="{FCE07DC3-DFA2-475D-BB96-F515EFA1E1F7}" type="presOf" srcId="{639437FF-BCCE-4E4C-95FE-42EE750C2D81}" destId="{DA41B31A-2A65-4CA4-AAEC-EF161C811E6F}" srcOrd="0" destOrd="1" presId="urn:microsoft.com/office/officeart/2005/8/layout/default"/>
    <dgm:cxn modelId="{5CCD7BC5-0D48-4509-9D57-DBE460000F6B}" srcId="{C30C8B27-9556-44FE-8481-DC0E66C16463}" destId="{639437FF-BCCE-4E4C-95FE-42EE750C2D81}" srcOrd="0" destOrd="0" parTransId="{2459ED56-11ED-4D44-920B-24BAC15676F2}" sibTransId="{4E0EBB11-F5B2-4CF6-BB95-FE1244DFB266}"/>
    <dgm:cxn modelId="{B4BD0DD2-965F-4619-B6B4-FFEC368A313E}" type="presOf" srcId="{1C606136-D0D2-4B5F-8527-50B198C4F2A7}" destId="{DA41B31A-2A65-4CA4-AAEC-EF161C811E6F}" srcOrd="0" destOrd="2" presId="urn:microsoft.com/office/officeart/2005/8/layout/default"/>
    <dgm:cxn modelId="{F48CB7D8-34B6-49C1-8641-6940FED728ED}" type="presOf" srcId="{DB8E8B0E-5785-4D96-8F2E-5440774131C4}" destId="{61B3B0C1-0BBF-4206-8F10-9029F89A277E}" srcOrd="0" destOrd="0" presId="urn:microsoft.com/office/officeart/2005/8/layout/default"/>
    <dgm:cxn modelId="{B5AD25E5-ECEC-41DF-8AA4-161AF52B77CF}" type="presOf" srcId="{146AB0DD-5772-4100-8C66-28A8CE13FEC2}" destId="{4DB3DC27-D64B-4326-884C-E6B945396E1A}" srcOrd="0" destOrd="1" presId="urn:microsoft.com/office/officeart/2005/8/layout/default"/>
    <dgm:cxn modelId="{8C9C8FE5-3433-4F75-A81A-76AA2D21C704}" srcId="{1AAED547-D797-4E6F-B09E-ED5AFB4046CE}" destId="{146AB0DD-5772-4100-8C66-28A8CE13FEC2}" srcOrd="0" destOrd="0" parTransId="{27276D32-A4F6-4A48-961D-D83B77025F2E}" sibTransId="{C68F7982-47BB-4E93-AB6A-A1DD2C1FA0E3}"/>
    <dgm:cxn modelId="{F0BE98EF-8222-4872-B138-C33A9FB767FB}" srcId="{70230F92-B01B-4469-9886-B632E77047F8}" destId="{DB8E8B0E-5785-4D96-8F2E-5440774131C4}" srcOrd="4" destOrd="0" parTransId="{FC5ABB9D-C4E2-42C5-B7A9-A85276D96B93}" sibTransId="{05F9762A-07AB-4B0A-BAEF-8D1C51E64BB2}"/>
    <dgm:cxn modelId="{FDD85A1C-900D-4B9C-90C8-53A616C650FD}" type="presParOf" srcId="{9D589BC1-C759-4BDD-AF37-6961DC0CF0D5}" destId="{A8334DB2-366C-4DED-8A55-908A708A4760}" srcOrd="0" destOrd="0" presId="urn:microsoft.com/office/officeart/2005/8/layout/default"/>
    <dgm:cxn modelId="{932902D6-679A-4899-BAEE-13408AF4DC4E}" type="presParOf" srcId="{9D589BC1-C759-4BDD-AF37-6961DC0CF0D5}" destId="{A72D0EFB-C415-4C98-9CD5-077AF4F79B95}" srcOrd="1" destOrd="0" presId="urn:microsoft.com/office/officeart/2005/8/layout/default"/>
    <dgm:cxn modelId="{1F3D25C1-0D01-4F09-B482-73211B210A72}" type="presParOf" srcId="{9D589BC1-C759-4BDD-AF37-6961DC0CF0D5}" destId="{4DB3DC27-D64B-4326-884C-E6B945396E1A}" srcOrd="2" destOrd="0" presId="urn:microsoft.com/office/officeart/2005/8/layout/default"/>
    <dgm:cxn modelId="{C3EBF91D-E114-4811-9DD2-B996CECDF973}" type="presParOf" srcId="{9D589BC1-C759-4BDD-AF37-6961DC0CF0D5}" destId="{EC5B1E46-76FA-4945-A075-E74C22682919}" srcOrd="3" destOrd="0" presId="urn:microsoft.com/office/officeart/2005/8/layout/default"/>
    <dgm:cxn modelId="{4B0DFF1D-5323-4FD0-9A0F-E8A49E3F8907}" type="presParOf" srcId="{9D589BC1-C759-4BDD-AF37-6961DC0CF0D5}" destId="{5B890835-DDD7-4C16-8ACD-3B89AE0E4C49}" srcOrd="4" destOrd="0" presId="urn:microsoft.com/office/officeart/2005/8/layout/default"/>
    <dgm:cxn modelId="{A4D64FD9-9DA2-4004-BD8B-E1FA922C633D}" type="presParOf" srcId="{9D589BC1-C759-4BDD-AF37-6961DC0CF0D5}" destId="{6D7B78C2-45F2-4E04-B840-64CE83293BA6}" srcOrd="5" destOrd="0" presId="urn:microsoft.com/office/officeart/2005/8/layout/default"/>
    <dgm:cxn modelId="{446D4418-DF8A-4049-BFD6-A3DFFF1ABD38}" type="presParOf" srcId="{9D589BC1-C759-4BDD-AF37-6961DC0CF0D5}" destId="{DA41B31A-2A65-4CA4-AAEC-EF161C811E6F}" srcOrd="6" destOrd="0" presId="urn:microsoft.com/office/officeart/2005/8/layout/default"/>
    <dgm:cxn modelId="{C09FC702-AA72-447A-923C-A3FEBB202F10}" type="presParOf" srcId="{9D589BC1-C759-4BDD-AF37-6961DC0CF0D5}" destId="{DF34FDB7-188D-4588-94BF-14A3B1CEF91E}" srcOrd="7" destOrd="0" presId="urn:microsoft.com/office/officeart/2005/8/layout/default"/>
    <dgm:cxn modelId="{E0F2CB30-DEE4-4E21-B6C3-4F4D611B6854}" type="presParOf" srcId="{9D589BC1-C759-4BDD-AF37-6961DC0CF0D5}" destId="{61B3B0C1-0BBF-4206-8F10-9029F89A277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7BCABF-0EAD-4E59-BB87-7622C5D5DBB7}"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DE4453CA-6F15-4981-99F0-973C877EB0BB}">
      <dgm:prSet/>
      <dgm:spPr/>
      <dgm:t>
        <a:bodyPr/>
        <a:lstStyle/>
        <a:p>
          <a:r>
            <a:rPr lang="en-US" dirty="0"/>
            <a:t>This perspective on grief does not promise that a person's grief will pass. You'll never truly be "over it." It accepts that there will be days when your grief is just as intense as it was at the time of the person's death. On the other hand, there will also be days when you can move on to other aspects of your life. Occasionally, this causes people to feel bad, as though they are betraying the memory of the deceased.</a:t>
          </a:r>
          <a:endParaRPr lang="en-GB" dirty="0"/>
        </a:p>
      </dgm:t>
    </dgm:pt>
    <dgm:pt modelId="{F74AA1EE-0354-4CF5-95D5-230876A3445D}" type="parTrans" cxnId="{06744769-50F0-420C-9C64-5BEBD4FEEAAD}">
      <dgm:prSet/>
      <dgm:spPr/>
      <dgm:t>
        <a:bodyPr/>
        <a:lstStyle/>
        <a:p>
          <a:endParaRPr lang="en-GB"/>
        </a:p>
      </dgm:t>
    </dgm:pt>
    <dgm:pt modelId="{EDFC4411-9B03-48A6-A4E9-6C5D923B8C5F}" type="sibTrans" cxnId="{06744769-50F0-420C-9C64-5BEBD4FEEAAD}">
      <dgm:prSet/>
      <dgm:spPr/>
      <dgm:t>
        <a:bodyPr/>
        <a:lstStyle/>
        <a:p>
          <a:endParaRPr lang="en-GB"/>
        </a:p>
      </dgm:t>
    </dgm:pt>
    <dgm:pt modelId="{49787DB0-A994-45DA-B1AB-3B36635FA2BD}">
      <dgm:prSet/>
      <dgm:spPr/>
      <dgm:t>
        <a:bodyPr/>
        <a:lstStyle/>
        <a:p>
          <a:r>
            <a:rPr lang="en-US" dirty="0"/>
            <a:t>The "growing around grief" model demonstrates how we can continue living our lives while still grieving the loss of a loved one. It demonstrates how we are able to grow a new life that encompasses loss. We can assist you if grief is becoming too much for you. </a:t>
          </a:r>
          <a:endParaRPr lang="en-GB" dirty="0"/>
        </a:p>
      </dgm:t>
    </dgm:pt>
    <dgm:pt modelId="{73BB46F5-8B50-4166-A002-9FDCC1CAA203}" type="parTrans" cxnId="{69867164-0F53-4236-85C7-271FD6ED8DC0}">
      <dgm:prSet/>
      <dgm:spPr/>
      <dgm:t>
        <a:bodyPr/>
        <a:lstStyle/>
        <a:p>
          <a:endParaRPr lang="en-GB"/>
        </a:p>
      </dgm:t>
    </dgm:pt>
    <dgm:pt modelId="{4F97C1EB-38A2-4A15-A6CA-FA0C83B471F4}" type="sibTrans" cxnId="{69867164-0F53-4236-85C7-271FD6ED8DC0}">
      <dgm:prSet/>
      <dgm:spPr/>
      <dgm:t>
        <a:bodyPr/>
        <a:lstStyle/>
        <a:p>
          <a:endParaRPr lang="en-GB"/>
        </a:p>
      </dgm:t>
    </dgm:pt>
    <dgm:pt modelId="{3E8E7598-1ACB-4CCE-A52B-3DB548A6C1A8}" type="pres">
      <dgm:prSet presAssocID="{C37BCABF-0EAD-4E59-BB87-7622C5D5DBB7}" presName="Name0" presStyleCnt="0">
        <dgm:presLayoutVars>
          <dgm:dir/>
          <dgm:animLvl val="lvl"/>
          <dgm:resizeHandles val="exact"/>
        </dgm:presLayoutVars>
      </dgm:prSet>
      <dgm:spPr/>
    </dgm:pt>
    <dgm:pt modelId="{B30BBCCC-491B-4F3B-8B43-860DC8889A2D}" type="pres">
      <dgm:prSet presAssocID="{49787DB0-A994-45DA-B1AB-3B36635FA2BD}" presName="boxAndChildren" presStyleCnt="0"/>
      <dgm:spPr/>
    </dgm:pt>
    <dgm:pt modelId="{7341C654-5DBC-4768-A4C4-368CDD364674}" type="pres">
      <dgm:prSet presAssocID="{49787DB0-A994-45DA-B1AB-3B36635FA2BD}" presName="parentTextBox" presStyleLbl="node1" presStyleIdx="0" presStyleCnt="2"/>
      <dgm:spPr/>
    </dgm:pt>
    <dgm:pt modelId="{3B8B29DF-0716-40BB-9B01-4611FC56282C}" type="pres">
      <dgm:prSet presAssocID="{EDFC4411-9B03-48A6-A4E9-6C5D923B8C5F}" presName="sp" presStyleCnt="0"/>
      <dgm:spPr/>
    </dgm:pt>
    <dgm:pt modelId="{724B2FC8-40C6-42E8-AC4F-50F4978719EE}" type="pres">
      <dgm:prSet presAssocID="{DE4453CA-6F15-4981-99F0-973C877EB0BB}" presName="arrowAndChildren" presStyleCnt="0"/>
      <dgm:spPr/>
    </dgm:pt>
    <dgm:pt modelId="{D13F354F-48A7-4506-89E1-528D484D311F}" type="pres">
      <dgm:prSet presAssocID="{DE4453CA-6F15-4981-99F0-973C877EB0BB}" presName="parentTextArrow" presStyleLbl="node1" presStyleIdx="1" presStyleCnt="2"/>
      <dgm:spPr/>
    </dgm:pt>
  </dgm:ptLst>
  <dgm:cxnLst>
    <dgm:cxn modelId="{895FD526-A26A-46D1-BD1F-867767631347}" type="presOf" srcId="{49787DB0-A994-45DA-B1AB-3B36635FA2BD}" destId="{7341C654-5DBC-4768-A4C4-368CDD364674}" srcOrd="0" destOrd="0" presId="urn:microsoft.com/office/officeart/2005/8/layout/process4"/>
    <dgm:cxn modelId="{F9051861-4546-48A0-9BF0-B47CAB7821E1}" type="presOf" srcId="{C37BCABF-0EAD-4E59-BB87-7622C5D5DBB7}" destId="{3E8E7598-1ACB-4CCE-A52B-3DB548A6C1A8}" srcOrd="0" destOrd="0" presId="urn:microsoft.com/office/officeart/2005/8/layout/process4"/>
    <dgm:cxn modelId="{69867164-0F53-4236-85C7-271FD6ED8DC0}" srcId="{C37BCABF-0EAD-4E59-BB87-7622C5D5DBB7}" destId="{49787DB0-A994-45DA-B1AB-3B36635FA2BD}" srcOrd="1" destOrd="0" parTransId="{73BB46F5-8B50-4166-A002-9FDCC1CAA203}" sibTransId="{4F97C1EB-38A2-4A15-A6CA-FA0C83B471F4}"/>
    <dgm:cxn modelId="{06744769-50F0-420C-9C64-5BEBD4FEEAAD}" srcId="{C37BCABF-0EAD-4E59-BB87-7622C5D5DBB7}" destId="{DE4453CA-6F15-4981-99F0-973C877EB0BB}" srcOrd="0" destOrd="0" parTransId="{F74AA1EE-0354-4CF5-95D5-230876A3445D}" sibTransId="{EDFC4411-9B03-48A6-A4E9-6C5D923B8C5F}"/>
    <dgm:cxn modelId="{04B590A6-A575-4DDF-AE74-67F84FB823D7}" type="presOf" srcId="{DE4453CA-6F15-4981-99F0-973C877EB0BB}" destId="{D13F354F-48A7-4506-89E1-528D484D311F}" srcOrd="0" destOrd="0" presId="urn:microsoft.com/office/officeart/2005/8/layout/process4"/>
    <dgm:cxn modelId="{F4972D1F-007A-43D0-B56D-C0C6986E516A}" type="presParOf" srcId="{3E8E7598-1ACB-4CCE-A52B-3DB548A6C1A8}" destId="{B30BBCCC-491B-4F3B-8B43-860DC8889A2D}" srcOrd="0" destOrd="0" presId="urn:microsoft.com/office/officeart/2005/8/layout/process4"/>
    <dgm:cxn modelId="{66826569-D8C2-4F95-ADE5-7E93F6010716}" type="presParOf" srcId="{B30BBCCC-491B-4F3B-8B43-860DC8889A2D}" destId="{7341C654-5DBC-4768-A4C4-368CDD364674}" srcOrd="0" destOrd="0" presId="urn:microsoft.com/office/officeart/2005/8/layout/process4"/>
    <dgm:cxn modelId="{88E14F06-7348-40DD-ABF2-D7033E185990}" type="presParOf" srcId="{3E8E7598-1ACB-4CCE-A52B-3DB548A6C1A8}" destId="{3B8B29DF-0716-40BB-9B01-4611FC56282C}" srcOrd="1" destOrd="0" presId="urn:microsoft.com/office/officeart/2005/8/layout/process4"/>
    <dgm:cxn modelId="{6CDEB51E-6342-4D5D-872F-74924E3DA0F0}" type="presParOf" srcId="{3E8E7598-1ACB-4CCE-A52B-3DB548A6C1A8}" destId="{724B2FC8-40C6-42E8-AC4F-50F4978719EE}" srcOrd="2" destOrd="0" presId="urn:microsoft.com/office/officeart/2005/8/layout/process4"/>
    <dgm:cxn modelId="{178927D2-D59F-4976-A57F-6AE400190E1D}" type="presParOf" srcId="{724B2FC8-40C6-42E8-AC4F-50F4978719EE}" destId="{D13F354F-48A7-4506-89E1-528D484D311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A01C4-329E-4B7D-B0D6-3435271A857B}">
      <dsp:nvSpPr>
        <dsp:cNvPr id="0" name=""/>
        <dsp:cNvSpPr/>
      </dsp:nvSpPr>
      <dsp:spPr>
        <a:xfrm>
          <a:off x="406293" y="2014"/>
          <a:ext cx="4289062" cy="30331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2D40DF-C4C4-4421-9438-B07240919B08}">
      <dsp:nvSpPr>
        <dsp:cNvPr id="0" name=""/>
        <dsp:cNvSpPr/>
      </dsp:nvSpPr>
      <dsp:spPr>
        <a:xfrm>
          <a:off x="882855" y="454748"/>
          <a:ext cx="4289062" cy="30331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More than adults, children experience grief and then swiftly return to their regular lives following a bereavement. They may ask to play football or get some ice cream after becoming upset one moment. They move quickly in and out of the puddle, which represents their feelings of grief, and it can be so swift that it is sometimes referred to as "puddle jumping“ (</a:t>
          </a:r>
          <a:r>
            <a:rPr lang="en-GB" sz="1800" kern="1200" dirty="0"/>
            <a:t>Marie Curie, 2023). </a:t>
          </a:r>
          <a:endParaRPr lang="en-US" sz="1800" kern="1200" dirty="0"/>
        </a:p>
      </dsp:txBody>
      <dsp:txXfrm>
        <a:off x="971694" y="543587"/>
        <a:ext cx="4111384" cy="2855517"/>
      </dsp:txXfrm>
    </dsp:sp>
    <dsp:sp modelId="{A90D59F5-F6E8-4EDF-B015-CE758D7EB372}">
      <dsp:nvSpPr>
        <dsp:cNvPr id="0" name=""/>
        <dsp:cNvSpPr/>
      </dsp:nvSpPr>
      <dsp:spPr>
        <a:xfrm>
          <a:off x="5648481" y="2014"/>
          <a:ext cx="4289062" cy="32770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A2DB5-E2D4-45D2-9A4C-D36FF5F28560}">
      <dsp:nvSpPr>
        <dsp:cNvPr id="0" name=""/>
        <dsp:cNvSpPr/>
      </dsp:nvSpPr>
      <dsp:spPr>
        <a:xfrm>
          <a:off x="6125043" y="454748"/>
          <a:ext cx="4289062" cy="32770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They might not react much when you inform them that the person has passed away. You might even question if they have understood. They might need some time to absorb the information and struggle to find the right words to convey how they feel. You can let them know you're available for a conversation at any time and that you understand this is big news </a:t>
          </a:r>
          <a:r>
            <a:rPr lang="en-GB" sz="1800" kern="1200" dirty="0"/>
            <a:t>(Marie Curie, 2023). </a:t>
          </a:r>
        </a:p>
        <a:p>
          <a:pPr marL="0" lvl="0" indent="0" algn="ctr" defTabSz="800100">
            <a:lnSpc>
              <a:spcPct val="90000"/>
            </a:lnSpc>
            <a:spcBef>
              <a:spcPct val="0"/>
            </a:spcBef>
            <a:spcAft>
              <a:spcPct val="35000"/>
            </a:spcAft>
            <a:buNone/>
          </a:pPr>
          <a:endParaRPr lang="en-US" sz="1700" kern="1200" dirty="0"/>
        </a:p>
      </dsp:txBody>
      <dsp:txXfrm>
        <a:off x="6221024" y="550729"/>
        <a:ext cx="4097100" cy="30850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34DB2-366C-4DED-8A55-908A708A4760}">
      <dsp:nvSpPr>
        <dsp:cNvPr id="0" name=""/>
        <dsp:cNvSpPr/>
      </dsp:nvSpPr>
      <dsp:spPr>
        <a:xfrm>
          <a:off x="94480" y="3120"/>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According to Bowley, attachment can be distinguished by four qualities:</a:t>
          </a:r>
          <a:endParaRPr lang="en-GB" sz="2600" kern="1200" dirty="0"/>
        </a:p>
        <a:p>
          <a:pPr marL="0" lvl="0" indent="0" algn="ctr" defTabSz="1155700">
            <a:lnSpc>
              <a:spcPct val="90000"/>
            </a:lnSpc>
            <a:spcBef>
              <a:spcPct val="0"/>
            </a:spcBef>
            <a:spcAft>
              <a:spcPct val="35000"/>
            </a:spcAft>
            <a:buNone/>
          </a:pPr>
          <a:r>
            <a:rPr lang="en-US" sz="2600" kern="1200" dirty="0"/>
            <a:t> </a:t>
          </a:r>
        </a:p>
      </dsp:txBody>
      <dsp:txXfrm>
        <a:off x="94480" y="3120"/>
        <a:ext cx="3720170" cy="2232102"/>
      </dsp:txXfrm>
    </dsp:sp>
    <dsp:sp modelId="{4DB3DC27-D64B-4326-884C-E6B945396E1A}">
      <dsp:nvSpPr>
        <dsp:cNvPr id="0" name=""/>
        <dsp:cNvSpPr/>
      </dsp:nvSpPr>
      <dsp:spPr>
        <a:xfrm>
          <a:off x="4186667" y="3120"/>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p>
        <a:p>
          <a:pPr marL="228600" lvl="1" indent="-228600" algn="l" defTabSz="889000">
            <a:lnSpc>
              <a:spcPct val="90000"/>
            </a:lnSpc>
            <a:spcBef>
              <a:spcPct val="0"/>
            </a:spcBef>
            <a:spcAft>
              <a:spcPct val="15000"/>
            </a:spcAft>
            <a:buChar char="•"/>
          </a:pPr>
          <a:r>
            <a:rPr lang="en-US" sz="2000" kern="1200" dirty="0"/>
            <a:t>The need to stay close to the people we are attached to is known as proximity maintenance .</a:t>
          </a:r>
        </a:p>
      </dsp:txBody>
      <dsp:txXfrm>
        <a:off x="4186667" y="3120"/>
        <a:ext cx="3720170" cy="2232102"/>
      </dsp:txXfrm>
    </dsp:sp>
    <dsp:sp modelId="{5B890835-DDD7-4C16-8ACD-3B89AE0E4C49}">
      <dsp:nvSpPr>
        <dsp:cNvPr id="0" name=""/>
        <dsp:cNvSpPr/>
      </dsp:nvSpPr>
      <dsp:spPr>
        <a:xfrm>
          <a:off x="8278855" y="3120"/>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228600" lvl="1" indent="-228600" algn="l" defTabSz="889000">
            <a:lnSpc>
              <a:spcPct val="90000"/>
            </a:lnSpc>
            <a:spcBef>
              <a:spcPct val="0"/>
            </a:spcBef>
            <a:spcAft>
              <a:spcPct val="15000"/>
            </a:spcAft>
            <a:buChar char="•"/>
          </a:pPr>
          <a:r>
            <a:rPr lang="en-US" sz="2000" kern="1200" dirty="0"/>
            <a:t>Safe Haven- going back to the attachment when you are afraid of feel threatened for solace and security. </a:t>
          </a:r>
          <a:endParaRPr lang="en-US" sz="1900" kern="1200" dirty="0"/>
        </a:p>
        <a:p>
          <a:pPr marL="171450" lvl="1" indent="-171450" algn="l" defTabSz="844550">
            <a:lnSpc>
              <a:spcPct val="90000"/>
            </a:lnSpc>
            <a:spcBef>
              <a:spcPct val="0"/>
            </a:spcBef>
            <a:spcAft>
              <a:spcPct val="15000"/>
            </a:spcAft>
            <a:buChar char="•"/>
          </a:pPr>
          <a:endParaRPr lang="en-GB" sz="1900" kern="1200" dirty="0"/>
        </a:p>
      </dsp:txBody>
      <dsp:txXfrm>
        <a:off x="8278855" y="3120"/>
        <a:ext cx="3720170" cy="2232102"/>
      </dsp:txXfrm>
    </dsp:sp>
    <dsp:sp modelId="{DA41B31A-2A65-4CA4-AAEC-EF161C811E6F}">
      <dsp:nvSpPr>
        <dsp:cNvPr id="0" name=""/>
        <dsp:cNvSpPr/>
      </dsp:nvSpPr>
      <dsp:spPr>
        <a:xfrm>
          <a:off x="2815822" y="2490121"/>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228600" lvl="1" indent="-228600" algn="l" defTabSz="889000">
            <a:lnSpc>
              <a:spcPct val="90000"/>
            </a:lnSpc>
            <a:spcBef>
              <a:spcPct val="0"/>
            </a:spcBef>
            <a:spcAft>
              <a:spcPct val="15000"/>
            </a:spcAft>
            <a:buChar char="•"/>
          </a:pPr>
          <a:r>
            <a:rPr lang="en-US" sz="2000" kern="1200" dirty="0"/>
            <a:t>Secure Base- The attachment figure provides the child with a secure base from which to explore the outside world. </a:t>
          </a:r>
        </a:p>
        <a:p>
          <a:pPr marL="171450" lvl="1" indent="-171450" algn="l" defTabSz="844550">
            <a:lnSpc>
              <a:spcPct val="90000"/>
            </a:lnSpc>
            <a:spcBef>
              <a:spcPct val="0"/>
            </a:spcBef>
            <a:spcAft>
              <a:spcPct val="15000"/>
            </a:spcAft>
            <a:buChar char="•"/>
          </a:pPr>
          <a:endParaRPr lang="en-GB" sz="1900" kern="1200" dirty="0"/>
        </a:p>
      </dsp:txBody>
      <dsp:txXfrm>
        <a:off x="2815822" y="2490121"/>
        <a:ext cx="3720170" cy="2232102"/>
      </dsp:txXfrm>
    </dsp:sp>
    <dsp:sp modelId="{61B3B0C1-0BBF-4206-8F10-9029F89A277E}">
      <dsp:nvSpPr>
        <dsp:cNvPr id="0" name=""/>
        <dsp:cNvSpPr/>
      </dsp:nvSpPr>
      <dsp:spPr>
        <a:xfrm>
          <a:off x="7048669" y="2490121"/>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endParaRPr lang="en-US" sz="2600" kern="1200" dirty="0"/>
        </a:p>
        <a:p>
          <a:pPr marL="228600" lvl="1" indent="-228600" algn="l" defTabSz="889000">
            <a:lnSpc>
              <a:spcPct val="90000"/>
            </a:lnSpc>
            <a:spcBef>
              <a:spcPct val="0"/>
            </a:spcBef>
            <a:spcAft>
              <a:spcPct val="15000"/>
            </a:spcAft>
            <a:buChar char="•"/>
          </a:pPr>
          <a:r>
            <a:rPr lang="en-US" sz="2000" kern="1200" dirty="0"/>
            <a:t>Separation Distress- anxiety that arises when the attachment figure is not present is known as separation distress. </a:t>
          </a:r>
        </a:p>
      </dsp:txBody>
      <dsp:txXfrm>
        <a:off x="7048669" y="2490121"/>
        <a:ext cx="3720170" cy="2232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41C654-5DBC-4768-A4C4-368CDD364674}">
      <dsp:nvSpPr>
        <dsp:cNvPr id="0" name=""/>
        <dsp:cNvSpPr/>
      </dsp:nvSpPr>
      <dsp:spPr>
        <a:xfrm>
          <a:off x="0" y="2626263"/>
          <a:ext cx="10515600" cy="17231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 "growing around grief" model demonstrates how we can continue living our lives while still grieving the loss of a loved one. It demonstrates how we are able to grow a new life that encompasses loss. We can assist you if grief is becoming too much for you. </a:t>
          </a:r>
          <a:endParaRPr lang="en-GB" sz="2000" kern="1200" dirty="0"/>
        </a:p>
      </dsp:txBody>
      <dsp:txXfrm>
        <a:off x="0" y="2626263"/>
        <a:ext cx="10515600" cy="1723112"/>
      </dsp:txXfrm>
    </dsp:sp>
    <dsp:sp modelId="{D13F354F-48A7-4506-89E1-528D484D311F}">
      <dsp:nvSpPr>
        <dsp:cNvPr id="0" name=""/>
        <dsp:cNvSpPr/>
      </dsp:nvSpPr>
      <dsp:spPr>
        <a:xfrm rot="10800000">
          <a:off x="0" y="1962"/>
          <a:ext cx="10515600" cy="2650147"/>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This perspective on grief does not promise that a person's grief will pass. You'll never truly be "over it." It accepts that there will be days when your grief is just as intense as it was at the time of the person's death. On the other hand, there will also be days when you can move on to other aspects of your life. Occasionally, this causes people to feel bad, as though they are betraying the memory of the deceased.</a:t>
          </a:r>
          <a:endParaRPr lang="en-GB" sz="2000" kern="1200" dirty="0"/>
        </a:p>
      </dsp:txBody>
      <dsp:txXfrm rot="10800000">
        <a:off x="0" y="1962"/>
        <a:ext cx="10515600" cy="172198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47.375"/>
    </inkml:context>
    <inkml:brush xml:id="br0">
      <inkml:brushProperty name="width" value="0.035" units="cm"/>
      <inkml:brushProperty name="height" value="0.035" units="cm"/>
    </inkml:brush>
  </inkml:definitions>
  <inkml:trace contextRef="#ctx0" brushRef="#br0">204 19 24575,'-8'0'0,"0"0"0,1 0 0,-1 1 0,0 0 0,1 0 0,-1 1 0,0-1 0,1 2 0,0-1 0,-1 1 0,1 0 0,0 1 0,0 0 0,1 0 0,-1 0 0,1 1 0,0 0 0,0 0 0,1 1 0,0-1 0,-1 1 0,2 0 0,-1 1 0,1-1 0,0 1 0,0 0 0,1 0 0,0 0 0,0 0 0,1 1 0,0-1 0,-2 12 0,-1 9 0,1 1 0,1-1 0,1 1 0,2 0 0,1-1 0,1 1 0,10 43 0,-11-65 0,2 0 0,-1 0 0,1 0 0,0-1 0,0 0 0,0 1 0,1-1 0,0 0 0,1 0 0,-1-1 0,1 0 0,0 1 0,0-2 0,1 1 0,0 0 0,-1-1 0,9 4 0,-6-4 0,1 0 0,0-1 0,-1 0 0,2-1 0,-1 1 0,0-2 0,0 1 0,1-1 0,-1-1 0,0 0 0,1 0 0,9-2 0,-8 1 0,0-1 0,-1 0 0,1 0 0,-1-1 0,0 0 0,0-1 0,0-1 0,0 1 0,-1-1 0,0-1 0,0 0 0,0 0 0,-1-1 0,0 0 0,0 0 0,-1-1 0,1 0 0,-2 0 0,1-1 0,-1 0 0,-1 0 0,0-1 0,7-15 0,-7 8 0,-1 0 0,-1 0 0,0-1 0,-1 1 0,-1-1 0,-1 1 0,-1-1 0,0 1 0,-1-1 0,-7-26 0,6 34 0,0-1 0,-1 0 0,0 1 0,-1 0 0,0 0 0,0 0 0,-1 1 0,-1-1 0,1 1 0,-2 1 0,1-1 0,-1 1 0,0 1 0,-1 0 0,0 0 0,0 0 0,-14-7 0,-8-2-1365,2 2-5461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49.282"/>
    </inkml:context>
    <inkml:brush xml:id="br0">
      <inkml:brushProperty name="width" value="0.035" units="cm"/>
      <inkml:brushProperty name="height" value="0.035" units="cm"/>
    </inkml:brush>
  </inkml:definitions>
  <inkml:trace contextRef="#ctx0" brushRef="#br0">162 126 24575,'-5'0'0,"0"0"0,1 1 0,-1-1 0,0 1 0,0 0 0,1 0 0,-1 1 0,0 0 0,1-1 0,0 2 0,-1-1 0,1 0 0,0 1 0,0 0 0,-4 3 0,2 0 0,1 0 0,-1 0 0,1 1 0,1-1 0,-1 1 0,1 0 0,0 0 0,-3 11 0,-1 6 0,0 1 0,2 0 0,1 0 0,-3 44 0,4-8 0,6 114 0,0-164 0,0-1 0,1 1 0,0-1 0,1 0 0,0 0 0,1 0 0,0 0 0,0-1 0,1 0 0,0 0 0,1 0 0,0-1 0,0 0 0,1 0 0,0-1 0,0 0 0,1 0 0,0-1 0,0 0 0,0 0 0,13 4 0,-4-1 0,2 0 0,-1-2 0,1 0 0,0-1 0,1-1 0,-1-1 0,1-1 0,0-1 0,0-1 0,28-1 0,-29-3 0,1 0 0,-2-1 0,1-1 0,0-1 0,-1 0 0,0-2 0,-1 0 0,0-1 0,0-1 0,-1-1 0,0 0 0,0-1 0,-2-1 0,1 0 0,-2-1 0,0-1 0,-1 0 0,0-1 0,-1-1 0,-1 0 0,0 0 0,-2-1 0,0 0 0,-1-1 0,-1 0 0,9-36 0,-7 3 0,-2-1 0,-3-1 0,-4-89 0,0 134 0,0 1 0,-1-1 0,0 1 0,-1 0 0,0-1 0,0 1 0,-1 0 0,0 0 0,0 0 0,-1 1 0,0-1 0,0 1 0,-1 0 0,0 0 0,0 0 0,0 1 0,-1-1 0,-11-8 0,7 8 0,0 1 0,-1 0 0,1 0 0,-1 1 0,0 0 0,-1 1 0,1 0 0,-1 1 0,0 1 0,0-1 0,0 2 0,-19-1 0,-219 6 133,66 0-1631,151-4-5328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51.422"/>
    </inkml:context>
    <inkml:brush xml:id="br0">
      <inkml:brushProperty name="width" value="0.035" units="cm"/>
      <inkml:brushProperty name="height" value="0.035" units="cm"/>
    </inkml:brush>
  </inkml:definitions>
  <inkml:trace contextRef="#ctx0" brushRef="#br0">203 202 24575,'-32'-1'0,"18"0"0,0 1 0,0 0 0,1 1 0,-1 0 0,-18 5 0,28-5 0,1 1 0,-1-1 0,1 1 0,-1-1 0,1 1 0,0 0 0,-1 1 0,1-1 0,0 0 0,0 1 0,1 0 0,-1 0 0,1-1 0,-1 2 0,1-1 0,0 0 0,0 0 0,0 1 0,0-1 0,1 1 0,0-1 0,-1 1 0,0 7 0,0-1 0,0 0 0,1 0 0,0 0 0,0 0 0,1 0 0,1 0 0,0 1 0,0-1 0,1 0 0,0 0 0,0-1 0,2 1 0,-1 0 0,10 17 0,-6-15 0,1 0 0,0 0 0,1-1 0,1 0 0,0-1 0,0 0 0,1-1 0,0 0 0,24 15 0,-17-14 0,0 0 0,1-1 0,1-1 0,-1 0 0,1-2 0,0 0 0,1-2 0,-1 0 0,1-1 0,0-1 0,0-1 0,0-1 0,0-1 0,36-6 0,-49 6 0,0-1 0,0-1 0,-1 1 0,1-1 0,-1-1 0,1 1 0,-1-1 0,0-1 0,-1 1 0,1-1 0,-1 0 0,0-1 0,0 1 0,0-1 0,-1 0 0,8-12 0,-8 7 0,0 1 0,0-1 0,-1 0 0,0 0 0,-1-1 0,0 1 0,-1-1 0,0 0 0,-1 0 0,-1-23 0,1 3 0,-3 0 0,0 1 0,-2-1 0,-11-39 0,13 62 0,-1-1 0,-1 1 0,1 0 0,-2 0 0,1 0 0,-1 0 0,0 1 0,-1 0 0,0 0 0,-1 0 0,1 1 0,-1 0 0,-1 0 0,1 1 0,-1 0 0,0 0 0,-15-7 0,4 4 0,-1 0 0,0 2 0,0 0 0,-1 1 0,0 2 0,0 0 0,0 1 0,0 1 0,-1 1 0,1 0 0,-1 2 0,-29 5 0,43-4 10,0 1 0,-1-1 0,1 2 0,0-1 0,1 1 0,-1 1 0,1-1 0,0 1 0,0 1 0,0-1 0,-9 10 0,4-2-307,1 1 0,0 0 0,1 0 0,-14 25 0,8-6-6529</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53.531"/>
    </inkml:context>
    <inkml:brush xml:id="br0">
      <inkml:brushProperty name="width" value="0.035" units="cm"/>
      <inkml:brushProperty name="height" value="0.035" units="cm"/>
    </inkml:brush>
  </inkml:definitions>
  <inkml:trace contextRef="#ctx0" brushRef="#br0">321 49 24575,'-1'3'0,"0"1"0,-1-1 0,0 0 0,0 0 0,0 0 0,0 0 0,0 0 0,0 0 0,-1-1 0,0 1 0,1-1 0,-1 0 0,0 0 0,-4 3 0,4-3 0,-67 47 0,43-32 0,0 2 0,2 1 0,-28 27 0,45-39 0,1 1 0,-1 0 0,2 0 0,0 1 0,0 0 0,0 0 0,1 0 0,1 1 0,0 0 0,0 0 0,1 0 0,1 0 0,-2 12 0,2-7 0,0 0 0,1 0 0,1 0 0,0 0 0,4 26 0,-3-38 0,0 0 0,0-1 0,0 1 0,1 0 0,-1 0 0,1-1 0,0 1 0,0-1 0,0 1 0,1-1 0,-1 0 0,1 0 0,-1 0 0,1 0 0,0 0 0,0-1 0,1 1 0,-1-1 0,0 0 0,1 0 0,-1 0 0,1 0 0,0-1 0,0 1 0,0-1 0,-1 0 0,7 0 0,7 3 0,0-2 0,0 0 0,0-1 0,0-1 0,1 0 0,-1-2 0,0 0 0,0-1 0,0 0 0,-1-1 0,1-1 0,-1-1 0,0 0 0,0-1 0,-1-1 0,0 0 0,0-1 0,-1-1 0,0 0 0,16-17 0,-6 3 0,-1-1 0,-1-1 0,21-32 0,-36 47 0,0-2 0,-1 1 0,0-1 0,-1 0 0,-1 0 0,0 0 0,0-1 0,-1 1 0,-1-1 0,1-20 0,-3 20 0,0-1 0,0 1 0,-1-1 0,-1 1 0,-7-29 0,7 39 0,1 0 0,-1-1 0,0 1 0,0 0 0,-1 0 0,1 0 0,-1 0 0,0 0 0,1 0 0,-2 1 0,1 0 0,0-1 0,-1 1 0,0 1 0,1-1 0,-1 0 0,0 1 0,-1 0 0,1 0 0,0 0 0,-1 0 0,-5-1 0,-17-1-31,1 1-1,-1 1 1,0 1-1,-45 4 0,22 0-1175,15-2-5619</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56.594"/>
    </inkml:context>
    <inkml:brush xml:id="br0">
      <inkml:brushProperty name="width" value="0.035" units="cm"/>
      <inkml:brushProperty name="height" value="0.035" units="cm"/>
    </inkml:brush>
  </inkml:definitions>
  <inkml:trace contextRef="#ctx0" brushRef="#br0">278 8 24575,'-4'1'0,"0"0"0,-1 1 0,1 0 0,0 0 0,0 0 0,0 0 0,0 1 0,0-1 0,0 1 0,1 0 0,-1 0 0,-2 4 0,-1-2 0,-15 15 0,1 1 0,1 0 0,0 1 0,2 1 0,1 1 0,-21 37 0,28-41 0,1 1 0,0 0 0,2 0 0,0 0 0,2 1 0,0 0 0,2 0 0,0 1 0,1 23 0,1-28 0,1 0 0,1-1 0,1 1 0,6 27 0,-7-40 0,1-1 0,-1 0 0,1 0 0,0 1 0,0-1 0,0-1 0,0 1 0,1 0 0,0 0 0,-1-1 0,1 0 0,1 1 0,-1-1 0,0 0 0,1-1 0,-1 1 0,1-1 0,0 1 0,0-1 0,0 0 0,0 0 0,1-1 0,5 2 0,2 0 0,-1-1 0,1-1 0,0 0 0,0 0 0,0-1 0,-1-1 0,1 0 0,0 0 0,0-2 0,-1 1 0,1-1 0,-1-1 0,21-9 0,-17 5 0,0 0 0,0-2 0,-1 0 0,0 0 0,-1-1 0,0-1 0,-1 0 0,21-26 0,-25 27 0,-1 0 0,0-1 0,0 0 0,-1 0 0,-1 0 0,0 0 0,-1-1 0,0 0 0,-1 0 0,0 0 0,-1 0 0,-1-1 0,0 1 0,-2-23 0,2-11 0,-6-142 0,5 185-44,-1 0 0,1 1 0,-1-1 0,0 0 0,0 1 0,0-1 0,-1 1 0,1-1 0,-1 1 0,0 0 0,0 0 0,0 0 0,0 0 0,-1 0 0,1 0 0,-1 0 0,1 1 0,-1-1-1,0 1 1,0 0 0,0 0 0,-1 0 0,1 0 0,0 1 0,-1-1 0,1 1 0,-1 0 0,1 0 0,-1 0 0,-4-1 0,-21-2-6782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01.406"/>
    </inkml:context>
    <inkml:brush xml:id="br0">
      <inkml:brushProperty name="width" value="0.035" units="cm"/>
      <inkml:brushProperty name="height" value="0.035" units="cm"/>
    </inkml:brush>
  </inkml:definitions>
  <inkml:trace contextRef="#ctx0" brushRef="#br0">277 1 24575,'-9'0'0,"0"1"0,0 1 0,0 0 0,0 0 0,0 0 0,1 1 0,-1 0 0,1 1 0,0 0 0,0 0 0,0 1 0,1 0 0,-1 0 0,1 1 0,0 0 0,1 0 0,-1 1 0,1 0 0,1 0 0,-1 0 0,1 1 0,-8 15 0,-2 7 0,1 1 0,1 0 0,2 1 0,-14 60 0,19-62 0,1-1 0,1 1 0,1 1 0,2-1 0,3 34 0,-2-59 0,1-1 0,0 0 0,1 0 0,-1 0 0,0 0 0,1 0 0,0 0 0,0-1 0,0 1 0,1-1 0,-1 1 0,1-1 0,0 0 0,0 0 0,0 0 0,0 0 0,1 0 0,-1-1 0,1 1 0,-1-1 0,1 0 0,0 0 0,0-1 0,0 1 0,0-1 0,0 0 0,0 0 0,0 0 0,0 0 0,1-1 0,-1 1 0,8-2 0,-3 2 0,-1-1 0,0-1 0,0 0 0,0 0 0,0 0 0,0-1 0,0 0 0,0-1 0,0 0 0,-1 0 0,1 0 0,-1-1 0,0 0 0,0-1 0,0 1 0,10-11 0,-2-3 0,-2-1 0,-1 0 0,0-1 0,-1 0 0,11-30 0,-6 7 0,19-78 0,-29 94 40,-1 0 0,1-30 0,-5 51-133,-1 0 0,0-1 1,0 1-1,-1 0 0,1-1 0,-1 1 0,-1 0 0,1 0 1,-1 0-1,0 0 0,0 0 0,-1 0 0,0 1 1,0-1-1,-4-5 0,-11-5-6733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03.532"/>
    </inkml:context>
    <inkml:brush xml:id="br0">
      <inkml:brushProperty name="width" value="0.035" units="cm"/>
      <inkml:brushProperty name="height" value="0.035" units="cm"/>
    </inkml:brush>
  </inkml:definitions>
  <inkml:trace contextRef="#ctx0" brushRef="#br0">160 320 24575,'-7'-1'0,"-1"1"0,1 1 0,-1-1 0,0 1 0,1 1 0,0-1 0,-1 1 0,1 1 0,0-1 0,0 1 0,0 0 0,0 1 0,1 0 0,-11 7 0,13-7 0,0 1 0,0-1 0,1 1 0,-1 0 0,1 0 0,0 1 0,0-1 0,1 1 0,-1-1 0,1 1 0,1 0 0,-1-1 0,1 1 0,0 0 0,0 0 0,1 0 0,-1 0 0,2 11 0,-1-12 0,0 0 0,1 0 0,0 0 0,0-1 0,0 1 0,0 0 0,1-1 0,-1 1 0,1-1 0,0 1 0,1-1 0,-1 0 0,1 0 0,0 0 0,0 0 0,4 4 0,-2-3 0,1-1 0,0 0 0,0 0 0,0 0 0,0-1 0,0 0 0,1 0 0,0-1 0,13 4 0,9-1 0,1-1 0,-1-2 0,1-1 0,37-3 0,-43 1 0,-11 0 0,0 1 0,1-2 0,-1 0 0,0 0 0,0-1 0,0-1 0,0 0 0,12-6 0,-19 6 0,0 0 0,0 0 0,0 0 0,0 0 0,-1-1 0,1 0 0,-1 0 0,0-1 0,-1 1 0,0-1 0,0 0 0,0-1 0,0 1 0,-1 0 0,0-1 0,3-9 0,3-20 0,-2-1 0,-1 0 0,-2 0 0,-1 0 0,-2 0 0,-2-1 0,-7-51 0,8 83 0,-1 1 0,1 0 0,-1-1 0,-1 1 0,1 0 0,-1 0 0,0 0 0,0 0 0,0 0 0,-1 0 0,1 0 0,-1 1 0,-1 0 0,1-1 0,0 1 0,-1 0 0,0 1 0,-6-6 0,3 5 0,0 1 0,-1-1 0,0 1 0,1 1 0,-1-1 0,0 1 0,0 0 0,-1 1 0,1 0 0,0 1 0,-10-1 0,9 1 0,1 0 0,0 1 0,-1 0 0,1 0 0,0 1 0,0 0 0,0 0 0,0 1 0,0 0 0,1 0 0,-1 1 0,1 0 0,0 0 0,0 0 0,0 1 0,-10 10 0,7-4 0,1 0 0,0 0 0,1 1 0,0 0 0,1 1 0,0-1 0,1 1 0,-8 28 0,7-15-227,1 1-1,1 0 1,2 0-1,1 0 1,2 48-1,1-42-6598</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05.612"/>
    </inkml:context>
    <inkml:brush xml:id="br0">
      <inkml:brushProperty name="width" value="0.035" units="cm"/>
      <inkml:brushProperty name="height" value="0.035" units="cm"/>
    </inkml:brush>
  </inkml:definitions>
  <inkml:trace contextRef="#ctx0" brushRef="#br0">125 82 24575,'-2'11'0,"-1"1"0,0-1 0,0 0 0,-1 0 0,-1-1 0,0 1 0,0-1 0,-1 0 0,-9 12 0,5-5 0,0 3 0,0 1 0,1 0 0,1 1 0,2 0 0,0 0 0,1 0 0,1 1 0,1 0 0,1 0 0,1 0 0,1 0 0,2 0 0,3 23 0,-4-39 0,0 0 0,0 0 0,0 0 0,1-1 0,0 1 0,1 0 0,0-1 0,0 1 0,0-1 0,1 0 0,-1 0 0,1-1 0,1 1 0,-1-1 0,1 0 0,0 0 0,0 0 0,1-1 0,-1 1 0,1-1 0,0-1 0,0 1 0,0-1 0,1 0 0,-1-1 0,1 1 0,13 2 0,12 1 0,1-1 0,-1-2 0,1-1 0,56-4 0,-53 0 0,-5 2 0,-3 0 0,1-1 0,-1-1 0,0-2 0,28-6 0,-49 8 0,-1 0 0,1 0 0,-1-1 0,0 1 0,1-1 0,-1-1 0,0 1 0,-1-1 0,1 0 0,-1 0 0,0-1 0,0 0 0,0 0 0,0 0 0,-1 0 0,0-1 0,0 0 0,-1 1 0,1-1 0,-1-1 0,4-11 0,-1-10 0,-2-1 0,0 1 0,-2-1 0,-1 0 0,-1 0 0,-6-35 0,2-4 0,4 51 0,-1-1 0,-1 0 0,0 1 0,-1-1 0,-8-23 0,8 34 0,-1 0 0,1 0 0,-1 0 0,-1 0 0,1 0 0,-1 1 0,0 0 0,0 0 0,-1 0 0,0 1 0,0 0 0,0 0 0,-1 0 0,-9-5 0,-2 1 8,1 1 1,-1 0-1,-1 1 0,1 1 0,-1 1 1,-1 1-1,-33-3 0,-9 3-228,-68 5 0,56 1-771,41-2-5835</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07.909"/>
    </inkml:context>
    <inkml:brush xml:id="br0">
      <inkml:brushProperty name="width" value="0.035" units="cm"/>
      <inkml:brushProperty name="height" value="0.035" units="cm"/>
    </inkml:brush>
  </inkml:definitions>
  <inkml:trace contextRef="#ctx0" brushRef="#br0">243 0 24575,'-18'32'0,"-32"45"0,-2 3 0,26-37 0,8-16 0,2 0 0,1 1 0,-21 57 0,34-79 0,-1 1 0,2-1 0,-1 1 0,1 0 0,0 0 0,0-1 0,1 1 0,0 0 0,0 0 0,1-1 0,0 1 0,0 0 0,0-1 0,1 1 0,0 0 0,0-1 0,1 0 0,0 0 0,0 0 0,0 0 0,1 0 0,0 0 0,0-1 0,5 6 0,-1-4 0,1 0 0,0-1 0,0 0 0,0 0 0,1-1 0,0-1 0,0 1 0,0-1 0,1-1 0,-1 0 0,1 0 0,0-1 0,12 0 0,23 2 0,83-5 0,-95 0 0,-27 1 0,0 0 0,1-1 0,-1 0 0,0 0 0,1-1 0,-1 0 0,0 0 0,12-5 0,-16 5 0,0 0 0,0-1 0,0 1 0,-1 0 0,1-1 0,-1 0 0,1 0 0,-1 1 0,0-1 0,0 0 0,0-1 0,0 1 0,-1 0 0,1-1 0,-1 1 0,0-1 0,0 1 0,0-1 0,1-6 0,2-36 0,-1 0 0,-3-1 0,-6-51 0,1-18 0,5 96 0,0 9 0,0 0 0,0 0 0,-1-1 0,-1 1 0,-5-21 0,6 29 0,-1-1 0,1 1 0,-1 0 0,0 0 0,0 1 0,0-1 0,0 0 0,0 1 0,-1-1 0,1 1 0,-1-1 0,0 1 0,1 0 0,-1 0 0,0 1 0,0-1 0,-1 1 0,1-1 0,0 1 0,0 0 0,-1 0 0,1 0 0,-7 0 0,-62-3-1365,38 5-5461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10.721"/>
    </inkml:context>
    <inkml:brush xml:id="br0">
      <inkml:brushProperty name="width" value="0.035" units="cm"/>
      <inkml:brushProperty name="height" value="0.035" units="cm"/>
    </inkml:brush>
  </inkml:definitions>
  <inkml:trace contextRef="#ctx0" brushRef="#br0">161 7 24575,'-3'1'0,"-1"0"0,1 0 0,0 0 0,0 1 0,0-1 0,0 1 0,0-1 0,0 1 0,0 0 0,0 0 0,1 0 0,-1 0 0,1 1 0,-1-1 0,1 1 0,0 0 0,-3 4 0,-31 53 0,23-33 0,2 1 0,0 1 0,2 0 0,1 0 0,2 0 0,1 1 0,1 0 0,1 1 0,2-1 0,3 45 0,-1-69 0,-1 1 0,1-1 0,0 0 0,1 0 0,-1 0 0,1-1 0,1 1 0,-1 0 0,1-1 0,0 1 0,0-1 0,0 0 0,1 0 0,0 0 0,0 0 0,0-1 0,0 0 0,8 6 0,-1-3 0,-1-1 0,1-1 0,1 0 0,-1 0 0,1-1 0,-1-1 0,1 0 0,18 2 0,-27-4 0,23 4 0,0-2 0,0 0 0,40-2 0,-60-1 0,0-1 0,0 1 0,0-1 0,0 0 0,0-1 0,0 0 0,0 0 0,-1 0 0,1 0 0,-1-1 0,1 0 0,-1 0 0,0-1 0,0 1 0,0-1 0,-1 0 0,1 0 0,-1-1 0,0 1 0,7-11 0,-5 3 0,0-1 0,-1 0 0,0 0 0,-1 0 0,-1 0 0,0-1 0,-1 0 0,2-21 0,-8-120 0,0 79 0,4 60 0,0 0 0,0 0 0,-2 0 0,1 0 0,-8-26 0,8 38 0,0 0 0,-1 0 0,0 1 0,0-1 0,0 0 0,0 0 0,0 1 0,-1 0 0,1-1 0,-1 1 0,0 0 0,0 0 0,0 0 0,-1 1 0,1-1 0,-1 1 0,1 0 0,-1 0 0,0 0 0,0 0 0,0 1 0,-7-2 0,-10-1-142,0 1-1,0 1 1,-1 1-1,-27 3 0,35-1-509,-21 0-6174</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CF653-6E30-23AA-477B-DBAF3A4F43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C9ECE9-CDA0-D3D6-E599-5309496753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DF6A8C-90DD-2E5C-E1DE-6C7BD43C259C}"/>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5" name="Footer Placeholder 4">
            <a:extLst>
              <a:ext uri="{FF2B5EF4-FFF2-40B4-BE49-F238E27FC236}">
                <a16:creationId xmlns:a16="http://schemas.microsoft.com/office/drawing/2014/main" id="{BCB457B4-CF61-965A-8AE7-3D090AE8E9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E9A7E-344A-8659-8FC8-CE628ABF3A11}"/>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3446777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B6BDF-B92C-0339-6B08-BBAB04F5A0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F83C84-E066-F455-6938-935EE859B1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97A057-7650-A66B-89BD-F2B0F3198AE4}"/>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5" name="Footer Placeholder 4">
            <a:extLst>
              <a:ext uri="{FF2B5EF4-FFF2-40B4-BE49-F238E27FC236}">
                <a16:creationId xmlns:a16="http://schemas.microsoft.com/office/drawing/2014/main" id="{34619631-1F14-8CA3-DD2E-4F43E0D9E3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EFB6BA-6A09-D48C-651A-9AB00B058CB5}"/>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1454253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0B54-BF5B-7820-07B6-D38876A4FE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2EB38D-8F7E-7296-D481-CA12B1C44E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208F50-2BBA-2B0E-6762-D330E778BAB1}"/>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5" name="Footer Placeholder 4">
            <a:extLst>
              <a:ext uri="{FF2B5EF4-FFF2-40B4-BE49-F238E27FC236}">
                <a16:creationId xmlns:a16="http://schemas.microsoft.com/office/drawing/2014/main" id="{AD1E1A9B-E9FE-B865-0648-223205932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F2CEE6-2AFB-BF96-0A9B-7C6B9B6306C0}"/>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4007203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7BD49-FD08-116B-029B-B134DA7E2D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7573C1-4A8F-92CA-B59C-78CF09613C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4B216C-C707-59AF-DDFB-6034F933BD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80CD9A-659E-9E66-2BD3-29D94A0FDBDC}"/>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6" name="Footer Placeholder 5">
            <a:extLst>
              <a:ext uri="{FF2B5EF4-FFF2-40B4-BE49-F238E27FC236}">
                <a16:creationId xmlns:a16="http://schemas.microsoft.com/office/drawing/2014/main" id="{9FD86647-17B7-9876-D105-07D0AF706E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050F7A-CF6D-D39B-F444-0AB4456B03E8}"/>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117969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D3BEA-7A16-B09D-435C-BE47DA76D3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0B4F4D-39C4-7FBB-BD4E-620C800A16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A2CE3F-F8F6-6D36-B04F-52DD6139BC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420C45-A123-F8A3-2EA0-025A6FA193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B13D3D-66D5-5708-F7BA-8B24081BD9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300C52-527F-AD97-6C86-C8C7D90ACEEA}"/>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8" name="Footer Placeholder 7">
            <a:extLst>
              <a:ext uri="{FF2B5EF4-FFF2-40B4-BE49-F238E27FC236}">
                <a16:creationId xmlns:a16="http://schemas.microsoft.com/office/drawing/2014/main" id="{7867C9E3-614A-08B8-9B22-0EE0B4BBE6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1F4DA1-386A-DBEF-C068-7E9552474A54}"/>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3197154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25890-1C4D-55CB-605A-A65A8D1A3D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6936A5-0564-4F03-C35B-9E21094A0C99}"/>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4" name="Footer Placeholder 3">
            <a:extLst>
              <a:ext uri="{FF2B5EF4-FFF2-40B4-BE49-F238E27FC236}">
                <a16:creationId xmlns:a16="http://schemas.microsoft.com/office/drawing/2014/main" id="{0F3148FE-86E0-CE87-858B-4B5617A4A2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5C333B-56B2-11CB-985E-CFB743F0967D}"/>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3576496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62B3AC-5C52-F315-82D8-B119400FA6D2}"/>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3" name="Footer Placeholder 2">
            <a:extLst>
              <a:ext uri="{FF2B5EF4-FFF2-40B4-BE49-F238E27FC236}">
                <a16:creationId xmlns:a16="http://schemas.microsoft.com/office/drawing/2014/main" id="{449567A7-9761-B62F-5908-C34490D511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9699EC-54DB-EE93-D3FE-974E76B6BF5D}"/>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331955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6389-A354-BCE4-CD89-17DAD89851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9BE205-A14B-C0DC-E4F3-BA6A6FE9D6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CB910B-55D5-A8C2-764C-FFCA858B0F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89BCB7-D965-89D4-FEAD-8089FEC46731}"/>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6" name="Footer Placeholder 5">
            <a:extLst>
              <a:ext uri="{FF2B5EF4-FFF2-40B4-BE49-F238E27FC236}">
                <a16:creationId xmlns:a16="http://schemas.microsoft.com/office/drawing/2014/main" id="{F2501769-F699-5C80-E8D4-3E2FDCA5BD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FC6E9B-E9A2-76D9-98CB-37EEE3473F35}"/>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2651564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8631-9557-3748-FDA8-F909C1BD07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D16BB0-06C2-FF06-AC1F-D1F7056E7D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BB91E2-FC1A-1DF7-7602-D5562A0686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B4AC11-A57D-2576-D962-8084999F3A42}"/>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6" name="Footer Placeholder 5">
            <a:extLst>
              <a:ext uri="{FF2B5EF4-FFF2-40B4-BE49-F238E27FC236}">
                <a16:creationId xmlns:a16="http://schemas.microsoft.com/office/drawing/2014/main" id="{A8CDB310-0131-B6C5-3921-7B9AF13A7E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B9C061-1F22-4210-5E4C-67389333609C}"/>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1029029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C8D0A-A04F-8276-3577-724274EF4B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B7D76A-43EB-BDB7-ED52-57DA920E02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5B56F-E26F-4F95-6D43-9A4E27FE24DB}"/>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5" name="Footer Placeholder 4">
            <a:extLst>
              <a:ext uri="{FF2B5EF4-FFF2-40B4-BE49-F238E27FC236}">
                <a16:creationId xmlns:a16="http://schemas.microsoft.com/office/drawing/2014/main" id="{A5B81C93-8D69-CC04-6CA8-041801027D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4A401D-8DBE-D646-9624-0977BDEB1846}"/>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643349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8C072-3A82-249E-1C9A-8A38126FC1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E3FB22-E3A0-1E5F-FA34-85C0552119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C3DFE9-9BA2-CFE6-7532-166AF4371A66}"/>
              </a:ext>
            </a:extLst>
          </p:cNvPr>
          <p:cNvSpPr>
            <a:spLocks noGrp="1"/>
          </p:cNvSpPr>
          <p:nvPr>
            <p:ph type="dt" sz="half" idx="10"/>
          </p:nvPr>
        </p:nvSpPr>
        <p:spPr/>
        <p:txBody>
          <a:bodyPr/>
          <a:lstStyle/>
          <a:p>
            <a:fld id="{C2A864AD-7905-4402-8A8E-DE9C5575AAEE}" type="datetimeFigureOut">
              <a:rPr lang="en-GB" smtClean="0"/>
              <a:t>15/12/2023</a:t>
            </a:fld>
            <a:endParaRPr lang="en-GB"/>
          </a:p>
        </p:txBody>
      </p:sp>
      <p:sp>
        <p:nvSpPr>
          <p:cNvPr id="5" name="Footer Placeholder 4">
            <a:extLst>
              <a:ext uri="{FF2B5EF4-FFF2-40B4-BE49-F238E27FC236}">
                <a16:creationId xmlns:a16="http://schemas.microsoft.com/office/drawing/2014/main" id="{43E8A137-422F-4FE2-68B8-9A921653D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AC73F5-1132-ACE4-DE51-842DBA78E1B8}"/>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1655325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5BDDF4-8DFA-E9E7-B735-26366BBB30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C04DBA-43E6-421C-BA6D-5E1B6F715A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EA374F-0634-45CD-91DB-5E51F1D5A2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A864AD-7905-4402-8A8E-DE9C5575AAEE}" type="datetimeFigureOut">
              <a:rPr lang="en-GB" smtClean="0"/>
              <a:t>15/12/2023</a:t>
            </a:fld>
            <a:endParaRPr lang="en-GB"/>
          </a:p>
        </p:txBody>
      </p:sp>
      <p:sp>
        <p:nvSpPr>
          <p:cNvPr id="5" name="Footer Placeholder 4">
            <a:extLst>
              <a:ext uri="{FF2B5EF4-FFF2-40B4-BE49-F238E27FC236}">
                <a16:creationId xmlns:a16="http://schemas.microsoft.com/office/drawing/2014/main" id="{A112A528-289D-5BFA-B36D-3A03F483C2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3AFF40E-0F1B-BBAA-4CF1-477F7F3C89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B7E7C9-39B2-4ABA-AA02-F5B469EC6D73}" type="slidenum">
              <a:rPr lang="en-GB" smtClean="0"/>
              <a:t>‹#›</a:t>
            </a:fld>
            <a:endParaRPr lang="en-GB"/>
          </a:p>
        </p:txBody>
      </p:sp>
    </p:spTree>
    <p:extLst>
      <p:ext uri="{BB962C8B-B14F-4D97-AF65-F5344CB8AC3E}">
        <p14:creationId xmlns:p14="http://schemas.microsoft.com/office/powerpoint/2010/main" val="2506242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urses.lumenlearning.com/wm-introductiontosociology/chapter/introduction-to-challenges-families-face/"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image/411104/free-illustration-image-bow-archer-archery" TargetMode="External"/><Relationship Id="rId2" Type="http://schemas.openxmlformats.org/officeDocument/2006/relationships/image" Target="../media/image2.1"/><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ublicdomainpictures.net/view-image.php?image=5574"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XasCFJEHoMA?start=3&amp;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grief-loss-despair-woe-sorrow-927083/"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4.png"/><Relationship Id="rId18" Type="http://schemas.openxmlformats.org/officeDocument/2006/relationships/customXml" Target="../ink/ink9.xml"/><Relationship Id="rId3" Type="http://schemas.openxmlformats.org/officeDocument/2006/relationships/image" Target="../media/image9.png"/><Relationship Id="rId21" Type="http://schemas.openxmlformats.org/officeDocument/2006/relationships/image" Target="../media/image18.png"/><Relationship Id="rId7" Type="http://schemas.openxmlformats.org/officeDocument/2006/relationships/image" Target="../media/image11.png"/><Relationship Id="rId12" Type="http://schemas.openxmlformats.org/officeDocument/2006/relationships/customXml" Target="../ink/ink6.xml"/><Relationship Id="rId17" Type="http://schemas.openxmlformats.org/officeDocument/2006/relationships/image" Target="../media/image16.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13.png"/><Relationship Id="rId5" Type="http://schemas.openxmlformats.org/officeDocument/2006/relationships/image" Target="../media/image10.png"/><Relationship Id="rId15" Type="http://schemas.openxmlformats.org/officeDocument/2006/relationships/image" Target="../media/image15.png"/><Relationship Id="rId10" Type="http://schemas.openxmlformats.org/officeDocument/2006/relationships/customXml" Target="../ink/ink5.xml"/><Relationship Id="rId19" Type="http://schemas.openxmlformats.org/officeDocument/2006/relationships/image" Target="../media/image17.png"/><Relationship Id="rId4" Type="http://schemas.openxmlformats.org/officeDocument/2006/relationships/customXml" Target="../ink/ink2.xml"/><Relationship Id="rId9" Type="http://schemas.openxmlformats.org/officeDocument/2006/relationships/image" Target="../media/image12.png"/><Relationship Id="rId14" Type="http://schemas.openxmlformats.org/officeDocument/2006/relationships/customXml" Target="../ink/ink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pixabay.com/en/broken-heart-love-loss-heartbroken-120738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hild holding a teddy bear&#10;&#10;Description automatically generated">
            <a:extLst>
              <a:ext uri="{FF2B5EF4-FFF2-40B4-BE49-F238E27FC236}">
                <a16:creationId xmlns:a16="http://schemas.microsoft.com/office/drawing/2014/main" id="{5D60A789-6FDF-5DE6-A394-457B9EA09044}"/>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5746"/>
          <a:stretch/>
        </p:blipFill>
        <p:spPr>
          <a:xfrm>
            <a:off x="20" y="1282"/>
            <a:ext cx="12191980" cy="6856718"/>
          </a:xfrm>
          <a:prstGeom prst="rect">
            <a:avLst/>
          </a:prstGeom>
        </p:spPr>
      </p:pic>
      <p:sp>
        <p:nvSpPr>
          <p:cNvPr id="17" name="Rectangle 16">
            <a:extLst>
              <a:ext uri="{FF2B5EF4-FFF2-40B4-BE49-F238E27FC236}">
                <a16:creationId xmlns:a16="http://schemas.microsoft.com/office/drawing/2014/main" id="{B7DCADB0-1C44-CB6B-4139-41D7C828C554}"/>
              </a:ext>
            </a:extLst>
          </p:cNvPr>
          <p:cNvSpPr/>
          <p:nvPr/>
        </p:nvSpPr>
        <p:spPr>
          <a:xfrm>
            <a:off x="1859824" y="3867880"/>
            <a:ext cx="8694047" cy="2585323"/>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Family bereavement and how</a:t>
            </a:r>
          </a:p>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This has affected young </a:t>
            </a:r>
          </a:p>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people’s development</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2638955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2703F24-81AF-F844-2869-58ABB6A059EE}"/>
              </a:ext>
            </a:extLst>
          </p:cNvPr>
          <p:cNvSpPr/>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3600" cap="none" spc="0" dirty="0">
                <a:ln w="22225">
                  <a:solidFill>
                    <a:schemeClr val="accent2"/>
                  </a:solidFill>
                  <a:prstDash val="solid"/>
                </a:ln>
                <a:effectLst/>
              </a:rPr>
              <a:t>Aim</a:t>
            </a:r>
          </a:p>
        </p:txBody>
      </p:sp>
      <p:pic>
        <p:nvPicPr>
          <p:cNvPr id="6" name="Picture 5" descr="A black and white target with a arrow&#10;&#10;Description automatically generated">
            <a:extLst>
              <a:ext uri="{FF2B5EF4-FFF2-40B4-BE49-F238E27FC236}">
                <a16:creationId xmlns:a16="http://schemas.microsoft.com/office/drawing/2014/main" id="{E7E8E7FF-76F3-8D89-79D5-FBBA0EBA133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45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D9126805-4A6C-E71E-7766-6F8533724DC3}"/>
              </a:ext>
            </a:extLst>
          </p:cNvPr>
          <p:cNvSpPr txBox="1"/>
          <p:nvPr/>
        </p:nvSpPr>
        <p:spPr>
          <a:xfrm>
            <a:off x="182880" y="3504188"/>
            <a:ext cx="5008098" cy="3046988"/>
          </a:xfrm>
          <a:prstGeom prst="rect">
            <a:avLst/>
          </a:prstGeom>
          <a:noFill/>
        </p:spPr>
        <p:txBody>
          <a:bodyPr wrap="square" rtlCol="0">
            <a:spAutoFit/>
          </a:bodyPr>
          <a:lstStyle/>
          <a:p>
            <a:r>
              <a:rPr lang="en-US" sz="2400" dirty="0"/>
              <a:t>. To understand bereavement and grief.</a:t>
            </a:r>
          </a:p>
          <a:p>
            <a:endParaRPr lang="en-US" sz="2400" dirty="0"/>
          </a:p>
          <a:p>
            <a:r>
              <a:rPr lang="en-US" sz="2400" dirty="0"/>
              <a:t>. To understand how children and young people experience grief.</a:t>
            </a:r>
          </a:p>
          <a:p>
            <a:endParaRPr lang="en-US" sz="2400" dirty="0"/>
          </a:p>
          <a:p>
            <a:r>
              <a:rPr lang="en-US" sz="2400" dirty="0"/>
              <a:t>. The impact of grief on a child’s development </a:t>
            </a:r>
            <a:endParaRPr lang="en-GB" sz="2400" dirty="0"/>
          </a:p>
        </p:txBody>
      </p:sp>
    </p:spTree>
    <p:extLst>
      <p:ext uri="{BB962C8B-B14F-4D97-AF65-F5344CB8AC3E}">
        <p14:creationId xmlns:p14="http://schemas.microsoft.com/office/powerpoint/2010/main" val="3538996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ight Triangle 1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C1DF5DD-6272-C287-C20F-9E56A59B33EB}"/>
              </a:ext>
            </a:extLst>
          </p:cNvPr>
          <p:cNvSpPr/>
          <p:nvPr/>
        </p:nvSpPr>
        <p:spPr>
          <a:xfrm>
            <a:off x="8029293" y="806364"/>
            <a:ext cx="3354636" cy="106668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b="1" kern="1200" cap="none" spc="0" dirty="0">
                <a:ln w="13462">
                  <a:solidFill>
                    <a:schemeClr val="bg1"/>
                  </a:solidFill>
                  <a:prstDash val="solid"/>
                </a:ln>
                <a:solidFill>
                  <a:schemeClr val="tx1"/>
                </a:solidFill>
                <a:effectLst>
                  <a:outerShdw dist="38100" dir="2700000" algn="bl" rotWithShape="0">
                    <a:schemeClr val="accent5"/>
                  </a:outerShdw>
                </a:effectLst>
                <a:latin typeface="+mj-lt"/>
                <a:ea typeface="+mj-ea"/>
                <a:cs typeface="+mj-cs"/>
              </a:rPr>
              <a:t>Outcome</a:t>
            </a:r>
          </a:p>
        </p:txBody>
      </p:sp>
      <p:pic>
        <p:nvPicPr>
          <p:cNvPr id="6" name="Picture 5" descr="A hand writing on a chalkboard&#10;&#10;Description automatically generated">
            <a:extLst>
              <a:ext uri="{FF2B5EF4-FFF2-40B4-BE49-F238E27FC236}">
                <a16:creationId xmlns:a16="http://schemas.microsoft.com/office/drawing/2014/main" id="{7928AB67-58F7-F8B3-A8ED-9FC4A3EE87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96558" y="1573259"/>
            <a:ext cx="5604636" cy="3693964"/>
          </a:xfrm>
          <a:prstGeom prst="rect">
            <a:avLst/>
          </a:prstGeom>
        </p:spPr>
      </p:pic>
      <p:sp>
        <p:nvSpPr>
          <p:cNvPr id="2" name="TextBox 1">
            <a:extLst>
              <a:ext uri="{FF2B5EF4-FFF2-40B4-BE49-F238E27FC236}">
                <a16:creationId xmlns:a16="http://schemas.microsoft.com/office/drawing/2014/main" id="{ADDE66AB-9B2F-4C1E-0827-691475DE7DC2}"/>
              </a:ext>
            </a:extLst>
          </p:cNvPr>
          <p:cNvSpPr txBox="1"/>
          <p:nvPr/>
        </p:nvSpPr>
        <p:spPr>
          <a:xfrm>
            <a:off x="7751298" y="2124222"/>
            <a:ext cx="3354636" cy="254236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To gain more of an understanding on how children and young people suffer with family bereavement, and how they are impacted. </a:t>
            </a:r>
            <a:endParaRPr lang="en-GB" dirty="0"/>
          </a:p>
        </p:txBody>
      </p:sp>
    </p:spTree>
    <p:extLst>
      <p:ext uri="{BB962C8B-B14F-4D97-AF65-F5344CB8AC3E}">
        <p14:creationId xmlns:p14="http://schemas.microsoft.com/office/powerpoint/2010/main" val="482275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922907C-97B9-AC5F-2396-D2B282E036D2}"/>
              </a:ext>
            </a:extLst>
          </p:cNvPr>
          <p:cNvSpPr/>
          <p:nvPr/>
        </p:nvSpPr>
        <p:spPr>
          <a:xfrm>
            <a:off x="598665" y="56241"/>
            <a:ext cx="6002110" cy="97427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cap="none" spc="0" dirty="0">
                <a:ln w="9525">
                  <a:solidFill>
                    <a:schemeClr val="bg1"/>
                  </a:solidFill>
                  <a:prstDash val="solid"/>
                </a:ln>
                <a:effectLst>
                  <a:outerShdw blurRad="12700" dist="38100" dir="2700000" algn="tl" rotWithShape="0">
                    <a:schemeClr val="accent5">
                      <a:lumMod val="60000"/>
                      <a:lumOff val="40000"/>
                    </a:schemeClr>
                  </a:outerShdw>
                </a:effectLst>
                <a:latin typeface="+mj-lt"/>
                <a:ea typeface="+mj-ea"/>
                <a:cs typeface="+mj-cs"/>
              </a:rPr>
              <a:t>What is trauma?</a:t>
            </a:r>
          </a:p>
        </p:txBody>
      </p:sp>
      <p:sp>
        <p:nvSpPr>
          <p:cNvPr id="5" name="TextBox 4">
            <a:extLst>
              <a:ext uri="{FF2B5EF4-FFF2-40B4-BE49-F238E27FC236}">
                <a16:creationId xmlns:a16="http://schemas.microsoft.com/office/drawing/2014/main" id="{B2FACEE6-EA8F-E26C-7629-602C76664596}"/>
              </a:ext>
            </a:extLst>
          </p:cNvPr>
          <p:cNvSpPr txBox="1"/>
          <p:nvPr/>
        </p:nvSpPr>
        <p:spPr>
          <a:xfrm>
            <a:off x="836680" y="1030514"/>
            <a:ext cx="6002110" cy="5103587"/>
          </a:xfrm>
          <a:prstGeom prst="rect">
            <a:avLst/>
          </a:prstGeom>
        </p:spPr>
        <p:txBody>
          <a:bodyPr vert="horz" lIns="91440" tIns="45720" rIns="91440" bIns="45720" rtlCol="0">
            <a:normAutofit/>
          </a:bodyPr>
          <a:lstStyle/>
          <a:p>
            <a:pPr>
              <a:lnSpc>
                <a:spcPct val="150000"/>
              </a:lnSpc>
              <a:spcAft>
                <a:spcPts val="600"/>
              </a:spcAft>
            </a:pPr>
            <a:r>
              <a:rPr lang="en-US" dirty="0"/>
              <a:t>Early-life trauma can be particularly detrimental. Early childhood trauma is defined as trauma that occurs before the age of six. The brain of a child develops and grows quickly, particularly during the first three years of life. Young children rely heavily on their parents/ guardian for nurturing, protection, and care. Young children may be particularly susceptible to trauma as a result. Early trauma can have an impact on a child's development. It may also impair their capacity for stable attachment, particularly in cases where the trauma involves a parent/ guardian.</a:t>
            </a:r>
          </a:p>
          <a:p>
            <a:pPr>
              <a:lnSpc>
                <a:spcPct val="150000"/>
              </a:lnSpc>
              <a:spcAft>
                <a:spcPts val="600"/>
              </a:spcAft>
            </a:pPr>
            <a:endParaRPr lang="en-US" dirty="0"/>
          </a:p>
          <a:p>
            <a:pPr>
              <a:lnSpc>
                <a:spcPct val="90000"/>
              </a:lnSpc>
              <a:spcAft>
                <a:spcPts val="600"/>
              </a:spcAft>
            </a:pPr>
            <a:r>
              <a:rPr lang="en-US" sz="1700" dirty="0"/>
              <a:t>(Very well mind, 2023)</a:t>
            </a:r>
          </a:p>
        </p:txBody>
      </p:sp>
      <p:pic>
        <p:nvPicPr>
          <p:cNvPr id="6" name="Picture 5">
            <a:extLst>
              <a:ext uri="{FF2B5EF4-FFF2-40B4-BE49-F238E27FC236}">
                <a16:creationId xmlns:a16="http://schemas.microsoft.com/office/drawing/2014/main" id="{7FD1A4C8-5B5F-C5FD-A5CC-71B72705BE91}"/>
              </a:ext>
            </a:extLst>
          </p:cNvPr>
          <p:cNvPicPr>
            <a:picLocks noChangeAspect="1"/>
          </p:cNvPicPr>
          <p:nvPr/>
        </p:nvPicPr>
        <p:blipFill rotWithShape="1">
          <a:blip r:embed="rId2"/>
          <a:srcRect r="-2" b="2469"/>
          <a:stretch/>
        </p:blipFill>
        <p:spPr>
          <a:xfrm>
            <a:off x="7199440" y="10"/>
            <a:ext cx="4992560" cy="6857990"/>
          </a:xfrm>
          <a:prstGeom prst="rect">
            <a:avLst/>
          </a:prstGeom>
          <a:effectLst/>
        </p:spPr>
      </p:pic>
    </p:spTree>
    <p:extLst>
      <p:ext uri="{BB962C8B-B14F-4D97-AF65-F5344CB8AC3E}">
        <p14:creationId xmlns:p14="http://schemas.microsoft.com/office/powerpoint/2010/main" val="646201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Trauma and the Brain">
            <a:hlinkClick r:id="" action="ppaction://media"/>
            <a:extLst>
              <a:ext uri="{FF2B5EF4-FFF2-40B4-BE49-F238E27FC236}">
                <a16:creationId xmlns:a16="http://schemas.microsoft.com/office/drawing/2014/main" id="{EAC2CBCB-6369-AE9E-92A3-B14940D7C6FC}"/>
              </a:ext>
            </a:extLst>
          </p:cNvPr>
          <p:cNvPicPr>
            <a:picLocks noRot="1" noChangeAspect="1"/>
          </p:cNvPicPr>
          <p:nvPr>
            <a:videoFile r:link="rId1"/>
          </p:nvPr>
        </p:nvPicPr>
        <p:blipFill>
          <a:blip r:embed="rId3"/>
          <a:stretch>
            <a:fillRect/>
          </a:stretch>
        </p:blipFill>
        <p:spPr>
          <a:xfrm>
            <a:off x="284338" y="213935"/>
            <a:ext cx="11380763" cy="6430130"/>
          </a:xfrm>
          <a:prstGeom prst="rect">
            <a:avLst/>
          </a:prstGeom>
        </p:spPr>
      </p:pic>
    </p:spTree>
    <p:extLst>
      <p:ext uri="{BB962C8B-B14F-4D97-AF65-F5344CB8AC3E}">
        <p14:creationId xmlns:p14="http://schemas.microsoft.com/office/powerpoint/2010/main" val="10492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7A8957C0-94CB-9033-D119-FC402EF83C1B}"/>
              </a:ext>
            </a:extLst>
          </p:cNvPr>
          <p:cNvSpPr/>
          <p:nvPr/>
        </p:nvSpPr>
        <p:spPr>
          <a:xfrm>
            <a:off x="3061855" y="928254"/>
            <a:ext cx="5721927" cy="500149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B20E4CD-AF5C-5A10-E63C-D3FB7ED1F508}"/>
              </a:ext>
            </a:extLst>
          </p:cNvPr>
          <p:cNvSpPr txBox="1"/>
          <p:nvPr/>
        </p:nvSpPr>
        <p:spPr>
          <a:xfrm>
            <a:off x="3380511" y="3136611"/>
            <a:ext cx="5001491" cy="584775"/>
          </a:xfrm>
          <a:prstGeom prst="rect">
            <a:avLst/>
          </a:prstGeom>
          <a:noFill/>
        </p:spPr>
        <p:txBody>
          <a:bodyPr wrap="square" rtlCol="0">
            <a:spAutoFit/>
          </a:bodyPr>
          <a:lstStyle/>
          <a:p>
            <a:r>
              <a:rPr lang="en-US" sz="3200" b="1" dirty="0">
                <a:solidFill>
                  <a:schemeClr val="tx1">
                    <a:lumMod val="95000"/>
                    <a:lumOff val="5000"/>
                  </a:schemeClr>
                </a:solidFill>
              </a:rPr>
              <a:t>Signs and general symptoms</a:t>
            </a:r>
            <a:endParaRPr lang="en-GB" sz="3200" b="1" dirty="0">
              <a:solidFill>
                <a:schemeClr val="tx1">
                  <a:lumMod val="95000"/>
                  <a:lumOff val="5000"/>
                </a:schemeClr>
              </a:solidFill>
            </a:endParaRPr>
          </a:p>
        </p:txBody>
      </p:sp>
      <p:cxnSp>
        <p:nvCxnSpPr>
          <p:cNvPr id="8" name="Straight Arrow Connector 7">
            <a:extLst>
              <a:ext uri="{FF2B5EF4-FFF2-40B4-BE49-F238E27FC236}">
                <a16:creationId xmlns:a16="http://schemas.microsoft.com/office/drawing/2014/main" id="{D879C72E-B5DB-099E-E7F4-57F5BE778368}"/>
              </a:ext>
            </a:extLst>
          </p:cNvPr>
          <p:cNvCxnSpPr>
            <a:stCxn id="5" idx="0"/>
          </p:cNvCxnSpPr>
          <p:nvPr/>
        </p:nvCxnSpPr>
        <p:spPr>
          <a:xfrm flipH="1" flipV="1">
            <a:off x="5922818" y="554182"/>
            <a:ext cx="1" cy="374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2BDDBFC-9254-9477-B99C-76D2D735DB2A}"/>
              </a:ext>
            </a:extLst>
          </p:cNvPr>
          <p:cNvCxnSpPr>
            <a:stCxn id="5" idx="2"/>
          </p:cNvCxnSpPr>
          <p:nvPr/>
        </p:nvCxnSpPr>
        <p:spPr>
          <a:xfrm flipH="1" flipV="1">
            <a:off x="2479964" y="3428999"/>
            <a:ext cx="581891"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6423955-9061-24C8-5957-758D86D19608}"/>
              </a:ext>
            </a:extLst>
          </p:cNvPr>
          <p:cNvCxnSpPr>
            <a:stCxn id="5" idx="6"/>
          </p:cNvCxnSpPr>
          <p:nvPr/>
        </p:nvCxnSpPr>
        <p:spPr>
          <a:xfrm flipV="1">
            <a:off x="8783782" y="3428999"/>
            <a:ext cx="401780"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327B914-C716-06DB-8535-B657D07721ED}"/>
              </a:ext>
            </a:extLst>
          </p:cNvPr>
          <p:cNvSpPr txBox="1"/>
          <p:nvPr/>
        </p:nvSpPr>
        <p:spPr>
          <a:xfrm>
            <a:off x="9712249" y="6488668"/>
            <a:ext cx="3186547" cy="369332"/>
          </a:xfrm>
          <a:prstGeom prst="rect">
            <a:avLst/>
          </a:prstGeom>
          <a:noFill/>
        </p:spPr>
        <p:txBody>
          <a:bodyPr wrap="square" rtlCol="0">
            <a:spAutoFit/>
          </a:bodyPr>
          <a:lstStyle/>
          <a:p>
            <a:r>
              <a:rPr lang="en-GB" dirty="0"/>
              <a:t>(Marie Curie, 2023) </a:t>
            </a:r>
          </a:p>
        </p:txBody>
      </p:sp>
      <p:sp>
        <p:nvSpPr>
          <p:cNvPr id="14" name="TextBox 13">
            <a:extLst>
              <a:ext uri="{FF2B5EF4-FFF2-40B4-BE49-F238E27FC236}">
                <a16:creationId xmlns:a16="http://schemas.microsoft.com/office/drawing/2014/main" id="{D4CA9309-FEAC-BEE8-6EC2-B5F04D1982A9}"/>
              </a:ext>
            </a:extLst>
          </p:cNvPr>
          <p:cNvSpPr txBox="1"/>
          <p:nvPr/>
        </p:nvSpPr>
        <p:spPr>
          <a:xfrm>
            <a:off x="4662054" y="166258"/>
            <a:ext cx="5327072" cy="374071"/>
          </a:xfrm>
          <a:prstGeom prst="rect">
            <a:avLst/>
          </a:prstGeom>
          <a:noFill/>
        </p:spPr>
        <p:txBody>
          <a:bodyPr wrap="square" rtlCol="0">
            <a:spAutoFit/>
          </a:bodyPr>
          <a:lstStyle/>
          <a:p>
            <a:r>
              <a:rPr lang="en-GB" dirty="0"/>
              <a:t>Hypervigilance/hyperarousal</a:t>
            </a:r>
          </a:p>
        </p:txBody>
      </p:sp>
      <p:sp>
        <p:nvSpPr>
          <p:cNvPr id="15" name="TextBox 14">
            <a:extLst>
              <a:ext uri="{FF2B5EF4-FFF2-40B4-BE49-F238E27FC236}">
                <a16:creationId xmlns:a16="http://schemas.microsoft.com/office/drawing/2014/main" id="{2297C2DD-7CB7-5DFD-44EB-72881156CA1E}"/>
              </a:ext>
            </a:extLst>
          </p:cNvPr>
          <p:cNvSpPr txBox="1"/>
          <p:nvPr/>
        </p:nvSpPr>
        <p:spPr>
          <a:xfrm>
            <a:off x="9504218" y="3244333"/>
            <a:ext cx="2050473" cy="369332"/>
          </a:xfrm>
          <a:prstGeom prst="rect">
            <a:avLst/>
          </a:prstGeom>
          <a:noFill/>
        </p:spPr>
        <p:txBody>
          <a:bodyPr wrap="square" rtlCol="0">
            <a:spAutoFit/>
          </a:bodyPr>
          <a:lstStyle/>
          <a:p>
            <a:r>
              <a:rPr lang="en-GB"/>
              <a:t>Avoidance</a:t>
            </a:r>
            <a:endParaRPr lang="en-GB" dirty="0"/>
          </a:p>
        </p:txBody>
      </p:sp>
      <p:sp>
        <p:nvSpPr>
          <p:cNvPr id="17" name="TextBox 16">
            <a:extLst>
              <a:ext uri="{FF2B5EF4-FFF2-40B4-BE49-F238E27FC236}">
                <a16:creationId xmlns:a16="http://schemas.microsoft.com/office/drawing/2014/main" id="{34EBAB14-0F5B-6539-CF0C-60CEAD435C4B}"/>
              </a:ext>
            </a:extLst>
          </p:cNvPr>
          <p:cNvSpPr txBox="1"/>
          <p:nvPr/>
        </p:nvSpPr>
        <p:spPr>
          <a:xfrm>
            <a:off x="173183" y="3269489"/>
            <a:ext cx="6096000" cy="646331"/>
          </a:xfrm>
          <a:prstGeom prst="rect">
            <a:avLst/>
          </a:prstGeom>
          <a:noFill/>
        </p:spPr>
        <p:txBody>
          <a:bodyPr wrap="square">
            <a:spAutoFit/>
          </a:bodyPr>
          <a:lstStyle/>
          <a:p>
            <a:r>
              <a:rPr lang="en-GB" dirty="0"/>
              <a:t>Intrusive or unwanted</a:t>
            </a:r>
          </a:p>
          <a:p>
            <a:r>
              <a:rPr lang="en-GB" dirty="0"/>
              <a:t> thoughts.</a:t>
            </a:r>
          </a:p>
        </p:txBody>
      </p:sp>
    </p:spTree>
    <p:extLst>
      <p:ext uri="{BB962C8B-B14F-4D97-AF65-F5344CB8AC3E}">
        <p14:creationId xmlns:p14="http://schemas.microsoft.com/office/powerpoint/2010/main" val="2631715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5030E7-585A-B544-C9AC-A76F35266339}"/>
              </a:ext>
            </a:extLst>
          </p:cNvPr>
          <p:cNvSpPr>
            <a:spLocks noGrp="1"/>
          </p:cNvSpPr>
          <p:nvPr>
            <p:ph idx="1"/>
          </p:nvPr>
        </p:nvSpPr>
        <p:spPr/>
        <p:txBody>
          <a:bodyPr>
            <a:normAutofit/>
          </a:bodyPr>
          <a:lstStyle/>
          <a:p>
            <a:pPr marL="0" indent="0">
              <a:lnSpc>
                <a:spcPct val="150000"/>
              </a:lnSpc>
              <a:buNone/>
            </a:pPr>
            <a:r>
              <a:rPr lang="en-US" sz="2400" dirty="0"/>
              <a:t>Children and teenagers who have experienced traumatic incidents frequently are unaware of their own symptoms. First of all, due to the high frequency of negative events, the majority of children are unaware that they have trauma, which eventually leads to the assumption that experiences such as abuse or neglect are "normal." This also applies to caregivers, who frequently struggle to recognize trauma signs.</a:t>
            </a:r>
            <a:endParaRPr lang="en-GB" sz="2400" dirty="0"/>
          </a:p>
        </p:txBody>
      </p:sp>
      <p:sp>
        <p:nvSpPr>
          <p:cNvPr id="4" name="Rectangle 3">
            <a:extLst>
              <a:ext uri="{FF2B5EF4-FFF2-40B4-BE49-F238E27FC236}">
                <a16:creationId xmlns:a16="http://schemas.microsoft.com/office/drawing/2014/main" id="{43E2A715-8DB2-40E4-F126-8A0EC084EFBC}"/>
              </a:ext>
            </a:extLst>
          </p:cNvPr>
          <p:cNvSpPr/>
          <p:nvPr/>
        </p:nvSpPr>
        <p:spPr>
          <a:xfrm>
            <a:off x="1624538" y="321117"/>
            <a:ext cx="919232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Recognizing trauma in children</a:t>
            </a:r>
          </a:p>
        </p:txBody>
      </p:sp>
      <p:sp>
        <p:nvSpPr>
          <p:cNvPr id="2" name="TextBox 1">
            <a:extLst>
              <a:ext uri="{FF2B5EF4-FFF2-40B4-BE49-F238E27FC236}">
                <a16:creationId xmlns:a16="http://schemas.microsoft.com/office/drawing/2014/main" id="{B63F119A-CF0C-E9CA-B367-CFE7EFEA7018}"/>
              </a:ext>
            </a:extLst>
          </p:cNvPr>
          <p:cNvSpPr txBox="1"/>
          <p:nvPr/>
        </p:nvSpPr>
        <p:spPr>
          <a:xfrm>
            <a:off x="7230794" y="6388809"/>
            <a:ext cx="5078437" cy="369332"/>
          </a:xfrm>
          <a:prstGeom prst="rect">
            <a:avLst/>
          </a:prstGeom>
          <a:noFill/>
        </p:spPr>
        <p:txBody>
          <a:bodyPr wrap="square" rtlCol="0">
            <a:spAutoFit/>
          </a:bodyPr>
          <a:lstStyle/>
          <a:p>
            <a:r>
              <a:rPr lang="en-US" dirty="0"/>
              <a:t>(The National Child Traumatic Stress Network, </a:t>
            </a:r>
            <a:r>
              <a:rPr lang="en-US" dirty="0" err="1"/>
              <a:t>n.d</a:t>
            </a:r>
            <a:r>
              <a:rPr lang="en-US" dirty="0"/>
              <a:t>). </a:t>
            </a:r>
            <a:endParaRPr lang="en-GB" dirty="0"/>
          </a:p>
        </p:txBody>
      </p:sp>
    </p:spTree>
    <p:extLst>
      <p:ext uri="{BB962C8B-B14F-4D97-AF65-F5344CB8AC3E}">
        <p14:creationId xmlns:p14="http://schemas.microsoft.com/office/powerpoint/2010/main" val="17229715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52216F0-EB89-20F6-E5AF-A06D5F79E05D}"/>
              </a:ext>
            </a:extLst>
          </p:cNvPr>
          <p:cNvSpPr/>
          <p:nvPr/>
        </p:nvSpPr>
        <p:spPr>
          <a:xfrm>
            <a:off x="2150561" y="112493"/>
            <a:ext cx="7475252"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Different types of trauma</a:t>
            </a:r>
          </a:p>
        </p:txBody>
      </p:sp>
      <p:sp>
        <p:nvSpPr>
          <p:cNvPr id="5" name="TextBox 4">
            <a:extLst>
              <a:ext uri="{FF2B5EF4-FFF2-40B4-BE49-F238E27FC236}">
                <a16:creationId xmlns:a16="http://schemas.microsoft.com/office/drawing/2014/main" id="{E9CC238E-FAE5-1810-C189-45E0CF970219}"/>
              </a:ext>
            </a:extLst>
          </p:cNvPr>
          <p:cNvSpPr txBox="1"/>
          <p:nvPr/>
        </p:nvSpPr>
        <p:spPr>
          <a:xfrm>
            <a:off x="415636" y="1759527"/>
            <a:ext cx="11457709" cy="4247317"/>
          </a:xfrm>
          <a:prstGeom prst="rect">
            <a:avLst/>
          </a:prstGeom>
          <a:noFill/>
        </p:spPr>
        <p:txBody>
          <a:bodyPr wrap="square" rtlCol="0">
            <a:spAutoFit/>
          </a:bodyPr>
          <a:lstStyle/>
          <a:p>
            <a:r>
              <a:rPr lang="en-US" dirty="0"/>
              <a:t>Although there are many different types of trauma, there are some typical situations that are usually regarded as traumatic. A child may encounter the following kinds of traumatic situations at some point in their life:</a:t>
            </a:r>
          </a:p>
          <a:p>
            <a:endParaRPr lang="en-US" dirty="0"/>
          </a:p>
          <a:p>
            <a:r>
              <a:rPr lang="en-US" dirty="0">
                <a:solidFill>
                  <a:srgbClr val="FF0000"/>
                </a:solidFill>
              </a:rPr>
              <a:t>Disasters                                                                                      medical trauma</a:t>
            </a:r>
          </a:p>
          <a:p>
            <a:endParaRPr lang="en-US" dirty="0">
              <a:solidFill>
                <a:srgbClr val="FF0000"/>
              </a:solidFill>
            </a:endParaRPr>
          </a:p>
          <a:p>
            <a:r>
              <a:rPr lang="en-US" dirty="0"/>
              <a:t>                                              </a:t>
            </a:r>
            <a:r>
              <a:rPr lang="en-US" dirty="0">
                <a:solidFill>
                  <a:srgbClr val="00B0F0"/>
                </a:solidFill>
              </a:rPr>
              <a:t>poverty</a:t>
            </a:r>
          </a:p>
          <a:p>
            <a:r>
              <a:rPr lang="en-US" dirty="0">
                <a:solidFill>
                  <a:srgbClr val="00B050"/>
                </a:solidFill>
              </a:rPr>
              <a:t>Loss of a close relative</a:t>
            </a:r>
          </a:p>
          <a:p>
            <a:r>
              <a:rPr lang="en-US" dirty="0"/>
              <a:t>                                                                                           </a:t>
            </a:r>
            <a:r>
              <a:rPr lang="en-US" dirty="0">
                <a:solidFill>
                  <a:srgbClr val="00B050"/>
                </a:solidFill>
              </a:rPr>
              <a:t> sexual abuse</a:t>
            </a:r>
          </a:p>
          <a:p>
            <a:r>
              <a:rPr lang="en-US" dirty="0"/>
              <a:t>                                                                                                                                                 </a:t>
            </a:r>
            <a:r>
              <a:rPr lang="en-US" dirty="0">
                <a:solidFill>
                  <a:srgbClr val="00B050"/>
                </a:solidFill>
              </a:rPr>
              <a:t>Abandonment by parents or family</a:t>
            </a:r>
          </a:p>
          <a:p>
            <a:r>
              <a:rPr lang="en-US" dirty="0">
                <a:solidFill>
                  <a:srgbClr val="00B0F0"/>
                </a:solidFill>
              </a:rPr>
              <a:t>Bullying </a:t>
            </a:r>
          </a:p>
          <a:p>
            <a:r>
              <a:rPr lang="en-US" dirty="0"/>
              <a:t>                                                </a:t>
            </a:r>
            <a:r>
              <a:rPr lang="en-US" dirty="0">
                <a:solidFill>
                  <a:srgbClr val="7030A0"/>
                </a:solidFill>
              </a:rPr>
              <a:t>Physical harm</a:t>
            </a:r>
          </a:p>
          <a:p>
            <a:r>
              <a:rPr lang="en-US" dirty="0"/>
              <a:t>                                                                                                   </a:t>
            </a:r>
            <a:r>
              <a:rPr lang="en-US" dirty="0">
                <a:solidFill>
                  <a:srgbClr val="7030A0"/>
                </a:solidFill>
              </a:rPr>
              <a:t>Sexual assault</a:t>
            </a:r>
          </a:p>
          <a:p>
            <a:r>
              <a:rPr lang="en-US" dirty="0">
                <a:solidFill>
                  <a:srgbClr val="7030A0"/>
                </a:solidFill>
              </a:rPr>
              <a:t>Domestic violence</a:t>
            </a:r>
          </a:p>
          <a:p>
            <a:r>
              <a:rPr lang="en-US" dirty="0"/>
              <a:t>                                                                                         </a:t>
            </a:r>
            <a:r>
              <a:rPr lang="en-US" dirty="0">
                <a:solidFill>
                  <a:srgbClr val="00B0F0"/>
                </a:solidFill>
              </a:rPr>
              <a:t>community violence </a:t>
            </a:r>
          </a:p>
          <a:p>
            <a:r>
              <a:rPr lang="en-US" dirty="0"/>
              <a:t>                                                                                                                                        </a:t>
            </a:r>
            <a:r>
              <a:rPr lang="en-US" dirty="0">
                <a:solidFill>
                  <a:srgbClr val="FF0000"/>
                </a:solidFill>
              </a:rPr>
              <a:t>observing a fatality, an accident, or a crime</a:t>
            </a:r>
            <a:endParaRPr lang="en-GB" dirty="0">
              <a:solidFill>
                <a:srgbClr val="FF0000"/>
              </a:solidFill>
            </a:endParaRPr>
          </a:p>
        </p:txBody>
      </p:sp>
      <p:sp>
        <p:nvSpPr>
          <p:cNvPr id="2" name="TextBox 1">
            <a:extLst>
              <a:ext uri="{FF2B5EF4-FFF2-40B4-BE49-F238E27FC236}">
                <a16:creationId xmlns:a16="http://schemas.microsoft.com/office/drawing/2014/main" id="{B4F2030C-CFD3-5598-D6D7-0CF90602D511}"/>
              </a:ext>
            </a:extLst>
          </p:cNvPr>
          <p:cNvSpPr txBox="1"/>
          <p:nvPr/>
        </p:nvSpPr>
        <p:spPr>
          <a:xfrm>
            <a:off x="0" y="6361216"/>
            <a:ext cx="5078437" cy="369332"/>
          </a:xfrm>
          <a:prstGeom prst="rect">
            <a:avLst/>
          </a:prstGeom>
          <a:noFill/>
        </p:spPr>
        <p:txBody>
          <a:bodyPr wrap="square" rtlCol="0">
            <a:spAutoFit/>
          </a:bodyPr>
          <a:lstStyle/>
          <a:p>
            <a:r>
              <a:rPr lang="en-US" dirty="0"/>
              <a:t>(The National Child Traumatic Stress Network, </a:t>
            </a:r>
            <a:r>
              <a:rPr lang="en-US" dirty="0" err="1"/>
              <a:t>n.d</a:t>
            </a:r>
            <a:r>
              <a:rPr lang="en-US" dirty="0"/>
              <a:t>). </a:t>
            </a:r>
            <a:endParaRPr lang="en-GB" dirty="0"/>
          </a:p>
        </p:txBody>
      </p:sp>
    </p:spTree>
    <p:extLst>
      <p:ext uri="{BB962C8B-B14F-4D97-AF65-F5344CB8AC3E}">
        <p14:creationId xmlns:p14="http://schemas.microsoft.com/office/powerpoint/2010/main" val="26389475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5" end="5"/>
                                            </p:txEl>
                                          </p:spTgt>
                                        </p:tgtEl>
                                        <p:attrNameLst>
                                          <p:attrName>style.visibility</p:attrName>
                                        </p:attrNameLst>
                                      </p:cBhvr>
                                      <p:to>
                                        <p:strVal val="visible"/>
                                      </p:to>
                                    </p:set>
                                    <p:animEffect transition="in" filter="fade">
                                      <p:cBhvr>
                                        <p:cTn id="7" dur="1000"/>
                                        <p:tgtEl>
                                          <p:spTgt spid="5">
                                            <p:txEl>
                                              <p:pRg st="5" end="5"/>
                                            </p:txEl>
                                          </p:spTgt>
                                        </p:tgtEl>
                                      </p:cBhvr>
                                    </p:animEffect>
                                    <p:anim calcmode="lin" valueType="num">
                                      <p:cBhvr>
                                        <p:cTn id="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8" end="8"/>
                                            </p:txEl>
                                          </p:spTgt>
                                        </p:tgtEl>
                                        <p:attrNameLst>
                                          <p:attrName>style.visibility</p:attrName>
                                        </p:attrNameLst>
                                      </p:cBhvr>
                                      <p:to>
                                        <p:strVal val="visible"/>
                                      </p:to>
                                    </p:set>
                                    <p:animEffect transition="in" filter="fade">
                                      <p:cBhvr>
                                        <p:cTn id="28" dur="1000"/>
                                        <p:tgtEl>
                                          <p:spTgt spid="5">
                                            <p:txEl>
                                              <p:pRg st="8" end="8"/>
                                            </p:txEl>
                                          </p:spTgt>
                                        </p:tgtEl>
                                      </p:cBhvr>
                                    </p:animEffect>
                                    <p:anim calcmode="lin" valueType="num">
                                      <p:cBhvr>
                                        <p:cTn id="29"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9" end="9"/>
                                            </p:txEl>
                                          </p:spTgt>
                                        </p:tgtEl>
                                        <p:attrNameLst>
                                          <p:attrName>style.visibility</p:attrName>
                                        </p:attrNameLst>
                                      </p:cBhvr>
                                      <p:to>
                                        <p:strVal val="visible"/>
                                      </p:to>
                                    </p:set>
                                    <p:animEffect transition="in" filter="fade">
                                      <p:cBhvr>
                                        <p:cTn id="35" dur="1000"/>
                                        <p:tgtEl>
                                          <p:spTgt spid="5">
                                            <p:txEl>
                                              <p:pRg st="9" end="9"/>
                                            </p:txEl>
                                          </p:spTgt>
                                        </p:tgtEl>
                                      </p:cBhvr>
                                    </p:animEffect>
                                    <p:anim calcmode="lin" valueType="num">
                                      <p:cBhvr>
                                        <p:cTn id="36"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11" end="11"/>
                                            </p:txEl>
                                          </p:spTgt>
                                        </p:tgtEl>
                                        <p:attrNameLst>
                                          <p:attrName>style.visibility</p:attrName>
                                        </p:attrNameLst>
                                      </p:cBhvr>
                                      <p:to>
                                        <p:strVal val="visible"/>
                                      </p:to>
                                    </p:set>
                                    <p:animEffect transition="in" filter="fade">
                                      <p:cBhvr>
                                        <p:cTn id="42" dur="1000"/>
                                        <p:tgtEl>
                                          <p:spTgt spid="5">
                                            <p:txEl>
                                              <p:pRg st="11" end="11"/>
                                            </p:txEl>
                                          </p:spTgt>
                                        </p:tgtEl>
                                      </p:cBhvr>
                                    </p:animEffect>
                                    <p:anim calcmode="lin" valueType="num">
                                      <p:cBhvr>
                                        <p:cTn id="43"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fade">
                                      <p:cBhvr>
                                        <p:cTn id="49" dur="1000"/>
                                        <p:tgtEl>
                                          <p:spTgt spid="5">
                                            <p:txEl>
                                              <p:pRg st="6" end="6"/>
                                            </p:txEl>
                                          </p:spTgt>
                                        </p:tgtEl>
                                      </p:cBhvr>
                                    </p:animEffect>
                                    <p:anim calcmode="lin" valueType="num">
                                      <p:cBhvr>
                                        <p:cTn id="50"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5">
                                            <p:txEl>
                                              <p:pRg st="10" end="10"/>
                                            </p:txEl>
                                          </p:spTgt>
                                        </p:tgtEl>
                                        <p:attrNameLst>
                                          <p:attrName>style.visibility</p:attrName>
                                        </p:attrNameLst>
                                      </p:cBhvr>
                                      <p:to>
                                        <p:strVal val="visible"/>
                                      </p:to>
                                    </p:set>
                                    <p:animEffect transition="in" filter="fade">
                                      <p:cBhvr>
                                        <p:cTn id="56" dur="1000"/>
                                        <p:tgtEl>
                                          <p:spTgt spid="5">
                                            <p:txEl>
                                              <p:pRg st="10" end="10"/>
                                            </p:txEl>
                                          </p:spTgt>
                                        </p:tgtEl>
                                      </p:cBhvr>
                                    </p:animEffect>
                                    <p:anim calcmode="lin" valueType="num">
                                      <p:cBhvr>
                                        <p:cTn id="57"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5">
                                            <p:txEl>
                                              <p:pRg st="12" end="12"/>
                                            </p:txEl>
                                          </p:spTgt>
                                        </p:tgtEl>
                                        <p:attrNameLst>
                                          <p:attrName>style.visibility</p:attrName>
                                        </p:attrNameLst>
                                      </p:cBhvr>
                                      <p:to>
                                        <p:strVal val="visible"/>
                                      </p:to>
                                    </p:set>
                                    <p:animEffect transition="in" filter="fade">
                                      <p:cBhvr>
                                        <p:cTn id="63" dur="1000"/>
                                        <p:tgtEl>
                                          <p:spTgt spid="5">
                                            <p:txEl>
                                              <p:pRg st="12" end="12"/>
                                            </p:txEl>
                                          </p:spTgt>
                                        </p:tgtEl>
                                      </p:cBhvr>
                                    </p:animEffect>
                                    <p:anim calcmode="lin" valueType="num">
                                      <p:cBhvr>
                                        <p:cTn id="64" dur="1000" fill="hold"/>
                                        <p:tgtEl>
                                          <p:spTgt spid="5">
                                            <p:txEl>
                                              <p:pRg st="12" end="12"/>
                                            </p:txEl>
                                          </p:spTgt>
                                        </p:tgtEl>
                                        <p:attrNameLst>
                                          <p:attrName>ppt_x</p:attrName>
                                        </p:attrNameLst>
                                      </p:cBhvr>
                                      <p:tavLst>
                                        <p:tav tm="0">
                                          <p:val>
                                            <p:strVal val="#ppt_x"/>
                                          </p:val>
                                        </p:tav>
                                        <p:tav tm="100000">
                                          <p:val>
                                            <p:strVal val="#ppt_x"/>
                                          </p:val>
                                        </p:tav>
                                      </p:tavLst>
                                    </p:anim>
                                    <p:anim calcmode="lin" valueType="num">
                                      <p:cBhvr>
                                        <p:cTn id="65" dur="1000" fill="hold"/>
                                        <p:tgtEl>
                                          <p:spTgt spid="5">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5">
                                            <p:txEl>
                                              <p:pRg st="7" end="7"/>
                                            </p:txEl>
                                          </p:spTgt>
                                        </p:tgtEl>
                                        <p:attrNameLst>
                                          <p:attrName>style.visibility</p:attrName>
                                        </p:attrNameLst>
                                      </p:cBhvr>
                                      <p:to>
                                        <p:strVal val="visible"/>
                                      </p:to>
                                    </p:set>
                                    <p:animEffect transition="in" filter="fade">
                                      <p:cBhvr>
                                        <p:cTn id="70" dur="1000"/>
                                        <p:tgtEl>
                                          <p:spTgt spid="5">
                                            <p:txEl>
                                              <p:pRg st="7" end="7"/>
                                            </p:txEl>
                                          </p:spTgt>
                                        </p:tgtEl>
                                      </p:cBhvr>
                                    </p:animEffect>
                                    <p:anim calcmode="lin" valueType="num">
                                      <p:cBhvr>
                                        <p:cTn id="71"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72"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5">
                                            <p:txEl>
                                              <p:pRg st="13" end="13"/>
                                            </p:txEl>
                                          </p:spTgt>
                                        </p:tgtEl>
                                        <p:attrNameLst>
                                          <p:attrName>style.visibility</p:attrName>
                                        </p:attrNameLst>
                                      </p:cBhvr>
                                      <p:to>
                                        <p:strVal val="visible"/>
                                      </p:to>
                                    </p:set>
                                    <p:anim calcmode="lin" valueType="num">
                                      <p:cBhvr additive="base">
                                        <p:cTn id="77" dur="500" fill="hold"/>
                                        <p:tgtEl>
                                          <p:spTgt spid="5">
                                            <p:txEl>
                                              <p:pRg st="13" end="13"/>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5">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Rectangle 1">
            <a:extLst>
              <a:ext uri="{FF2B5EF4-FFF2-40B4-BE49-F238E27FC236}">
                <a16:creationId xmlns:a16="http://schemas.microsoft.com/office/drawing/2014/main" id="{35273567-D619-DFF7-017E-DDBCEFB2E289}"/>
              </a:ext>
            </a:extLst>
          </p:cNvPr>
          <p:cNvSpPr/>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cap="none" spc="0">
                <a:ln w="9525">
                  <a:solidFill>
                    <a:schemeClr val="bg1"/>
                  </a:solidFill>
                  <a:prstDash val="solid"/>
                </a:ln>
                <a:solidFill>
                  <a:srgbClr val="FFFFFF"/>
                </a:solidFill>
                <a:effectLst>
                  <a:outerShdw blurRad="12700" dist="38100" dir="2700000" algn="tl" rotWithShape="0">
                    <a:schemeClr val="bg1">
                      <a:lumMod val="50000"/>
                    </a:schemeClr>
                  </a:outerShdw>
                </a:effectLst>
                <a:latin typeface="+mj-lt"/>
                <a:ea typeface="+mj-ea"/>
                <a:cs typeface="+mj-cs"/>
              </a:rPr>
              <a:t>Family bereavement </a:t>
            </a:r>
          </a:p>
        </p:txBody>
      </p:sp>
      <p:pic>
        <p:nvPicPr>
          <p:cNvPr id="8" name="Picture 7" descr="A person with his head in his hand&#10;&#10;Description automatically generated">
            <a:extLst>
              <a:ext uri="{FF2B5EF4-FFF2-40B4-BE49-F238E27FC236}">
                <a16:creationId xmlns:a16="http://schemas.microsoft.com/office/drawing/2014/main" id="{7233C86F-85F2-9655-548E-65CD6CBD28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24422" y="467208"/>
            <a:ext cx="6581760" cy="5923584"/>
          </a:xfrm>
          <a:prstGeom prst="rect">
            <a:avLst/>
          </a:prstGeom>
        </p:spPr>
      </p:pic>
    </p:spTree>
    <p:extLst>
      <p:ext uri="{BB962C8B-B14F-4D97-AF65-F5344CB8AC3E}">
        <p14:creationId xmlns:p14="http://schemas.microsoft.com/office/powerpoint/2010/main" val="2187040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EE824B9-B06F-9784-5E3C-6173863C7BF5}"/>
              </a:ext>
            </a:extLst>
          </p:cNvPr>
          <p:cNvPicPr>
            <a:picLocks noChangeAspect="1"/>
          </p:cNvPicPr>
          <p:nvPr/>
        </p:nvPicPr>
        <p:blipFill rotWithShape="1">
          <a:blip r:embed="rId2">
            <a:alphaModFix amt="50000"/>
          </a:blip>
          <a:srcRect t="3433"/>
          <a:stretch/>
        </p:blipFill>
        <p:spPr>
          <a:xfrm>
            <a:off x="20" y="-112540"/>
            <a:ext cx="12191980" cy="6857999"/>
          </a:xfrm>
          <a:prstGeom prst="rect">
            <a:avLst/>
          </a:prstGeom>
        </p:spPr>
      </p:pic>
      <p:sp>
        <p:nvSpPr>
          <p:cNvPr id="4" name="Rectangle 3">
            <a:extLst>
              <a:ext uri="{FF2B5EF4-FFF2-40B4-BE49-F238E27FC236}">
                <a16:creationId xmlns:a16="http://schemas.microsoft.com/office/drawing/2014/main" id="{453B4FB3-C965-59A4-2BDD-E938B5C06EEF}"/>
              </a:ext>
            </a:extLst>
          </p:cNvPr>
          <p:cNvSpPr/>
          <p:nvPr/>
        </p:nvSpPr>
        <p:spPr>
          <a:xfrm>
            <a:off x="1524000" y="3316459"/>
            <a:ext cx="9144000" cy="97019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b="1" cap="none" spc="0" dirty="0">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latin typeface="+mj-lt"/>
                <a:ea typeface="+mj-ea"/>
                <a:cs typeface="+mj-cs"/>
              </a:rPr>
              <a:t>What is bereavement?</a:t>
            </a:r>
          </a:p>
        </p:txBody>
      </p:sp>
    </p:spTree>
    <p:extLst>
      <p:ext uri="{BB962C8B-B14F-4D97-AF65-F5344CB8AC3E}">
        <p14:creationId xmlns:p14="http://schemas.microsoft.com/office/powerpoint/2010/main" val="352227529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BD85D88A-0DAB-F4E8-065D-9E840C5AF2B6}"/>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7F4D29E2-6FC8-A6D0-6065-33A719C97C46}"/>
              </a:ext>
            </a:extLst>
          </p:cNvPr>
          <p:cNvSpPr>
            <a:spLocks noGrp="1"/>
          </p:cNvSpPr>
          <p:nvPr>
            <p:ph idx="1"/>
          </p:nvPr>
        </p:nvSpPr>
        <p:spPr>
          <a:xfrm>
            <a:off x="159327" y="595745"/>
            <a:ext cx="11873345" cy="6539345"/>
          </a:xfrm>
        </p:spPr>
        <p:txBody>
          <a:bodyPr>
            <a:normAutofit/>
          </a:bodyPr>
          <a:lstStyle/>
          <a:p>
            <a:pPr marL="0" indent="0">
              <a:lnSpc>
                <a:spcPct val="150000"/>
              </a:lnSpc>
              <a:buNone/>
            </a:pPr>
            <a:r>
              <a:rPr lang="en-US" dirty="0">
                <a:solidFill>
                  <a:srgbClr val="FFFFFF"/>
                </a:solidFill>
              </a:rPr>
              <a:t>The experience of losing someone significant to us is called bereavement. Grief, the process and spectrum of emotions we experience as we gradually come to terms with the loss, is what defines it (Mind, 2023).</a:t>
            </a:r>
          </a:p>
          <a:p>
            <a:pPr marL="0" indent="0">
              <a:lnSpc>
                <a:spcPct val="150000"/>
              </a:lnSpc>
              <a:buNone/>
            </a:pPr>
            <a:r>
              <a:rPr lang="en-US" dirty="0">
                <a:solidFill>
                  <a:srgbClr val="FFFFFF"/>
                </a:solidFill>
              </a:rPr>
              <a:t>It can be extremely upsetting to lose someone significant in our lives, be it a friend, family member, partner, or pet. It's normal to experience a variety of mental and physical changes as we gradually learn to live with the loss (Mind, 2023). </a:t>
            </a:r>
            <a:endParaRPr lang="en-GB" dirty="0">
              <a:solidFill>
                <a:srgbClr val="FFFFFF"/>
              </a:solidFill>
            </a:endParaRPr>
          </a:p>
        </p:txBody>
      </p:sp>
    </p:spTree>
    <p:extLst>
      <p:ext uri="{BB962C8B-B14F-4D97-AF65-F5344CB8AC3E}">
        <p14:creationId xmlns:p14="http://schemas.microsoft.com/office/powerpoint/2010/main" val="391778859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80E3C57-EB20-0304-F1BD-2205B7A35978}"/>
              </a:ext>
            </a:extLst>
          </p:cNvPr>
          <p:cNvSpPr/>
          <p:nvPr/>
        </p:nvSpPr>
        <p:spPr>
          <a:xfrm>
            <a:off x="473612" y="302456"/>
            <a:ext cx="6499273" cy="29823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D0FDA97-C3B3-D90F-E6D3-ECD906311B39}"/>
              </a:ext>
            </a:extLst>
          </p:cNvPr>
          <p:cNvSpPr txBox="1"/>
          <p:nvPr/>
        </p:nvSpPr>
        <p:spPr>
          <a:xfrm>
            <a:off x="747931" y="824135"/>
            <a:ext cx="5950634" cy="1938992"/>
          </a:xfrm>
          <a:prstGeom prst="rect">
            <a:avLst/>
          </a:prstGeom>
          <a:noFill/>
        </p:spPr>
        <p:txBody>
          <a:bodyPr wrap="square" rtlCol="0">
            <a:spAutoFit/>
          </a:bodyPr>
          <a:lstStyle/>
          <a:p>
            <a:r>
              <a:rPr lang="en-US" sz="2400" dirty="0"/>
              <a:t>Approximately 80% of 11 to 16-year-olds in the UK alone are thought to have lost a close relative. With 5% of 16-year-olds having gone through a close relative's death (Akerman &amp; Statham, 2014). </a:t>
            </a:r>
          </a:p>
        </p:txBody>
      </p:sp>
      <p:sp>
        <p:nvSpPr>
          <p:cNvPr id="6" name="Rectangle: Rounded Corners 5">
            <a:extLst>
              <a:ext uri="{FF2B5EF4-FFF2-40B4-BE49-F238E27FC236}">
                <a16:creationId xmlns:a16="http://schemas.microsoft.com/office/drawing/2014/main" id="{B9D875AD-13DC-58EA-6C3B-9540A6CF2BDC}"/>
              </a:ext>
            </a:extLst>
          </p:cNvPr>
          <p:cNvSpPr/>
          <p:nvPr/>
        </p:nvSpPr>
        <p:spPr>
          <a:xfrm>
            <a:off x="5364480" y="3530993"/>
            <a:ext cx="6499273" cy="31300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9A7A5548-3899-F339-2573-065DA29A8B23}"/>
              </a:ext>
            </a:extLst>
          </p:cNvPr>
          <p:cNvSpPr txBox="1"/>
          <p:nvPr/>
        </p:nvSpPr>
        <p:spPr>
          <a:xfrm>
            <a:off x="5767754" y="3882683"/>
            <a:ext cx="5950634" cy="2308324"/>
          </a:xfrm>
          <a:prstGeom prst="rect">
            <a:avLst/>
          </a:prstGeom>
          <a:noFill/>
        </p:spPr>
        <p:txBody>
          <a:bodyPr wrap="square" rtlCol="0">
            <a:spAutoFit/>
          </a:bodyPr>
          <a:lstStyle/>
          <a:p>
            <a:r>
              <a:rPr lang="en-US" sz="2400" dirty="0"/>
              <a:t>Many children can navigate their bereavement journey with assistance. Nonetheless, the long-term effects of childhood bereavement on mental health outcomes have been acknowledged (ACE) (Akerman &amp; Statham, 2014). </a:t>
            </a:r>
          </a:p>
        </p:txBody>
      </p:sp>
      <p:grpSp>
        <p:nvGrpSpPr>
          <p:cNvPr id="13" name="Group 12">
            <a:extLst>
              <a:ext uri="{FF2B5EF4-FFF2-40B4-BE49-F238E27FC236}">
                <a16:creationId xmlns:a16="http://schemas.microsoft.com/office/drawing/2014/main" id="{4147C39F-8D99-9013-A8E5-BEF52C123D5A}"/>
              </a:ext>
            </a:extLst>
          </p:cNvPr>
          <p:cNvGrpSpPr/>
          <p:nvPr/>
        </p:nvGrpSpPr>
        <p:grpSpPr>
          <a:xfrm>
            <a:off x="3499754" y="5778360"/>
            <a:ext cx="1455480" cy="864720"/>
            <a:chOff x="3499754" y="5778360"/>
            <a:chExt cx="1455480" cy="864720"/>
          </a:xfrm>
        </p:grpSpPr>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12A82B46-5E8A-EFF7-894B-4BEB7E3E7480}"/>
                    </a:ext>
                  </a:extLst>
                </p14:cNvPr>
                <p14:cNvContentPartPr/>
                <p14:nvPr/>
              </p14:nvContentPartPr>
              <p14:xfrm>
                <a:off x="3499754" y="6436080"/>
                <a:ext cx="162720" cy="207000"/>
              </p14:xfrm>
            </p:contentPart>
          </mc:Choice>
          <mc:Fallback xmlns="">
            <p:pic>
              <p:nvPicPr>
                <p:cNvPr id="8" name="Ink 7">
                  <a:extLst>
                    <a:ext uri="{FF2B5EF4-FFF2-40B4-BE49-F238E27FC236}">
                      <a16:creationId xmlns:a16="http://schemas.microsoft.com/office/drawing/2014/main" id="{12A82B46-5E8A-EFF7-894B-4BEB7E3E7480}"/>
                    </a:ext>
                  </a:extLst>
                </p:cNvPr>
                <p:cNvPicPr/>
                <p:nvPr/>
              </p:nvPicPr>
              <p:blipFill>
                <a:blip r:embed="rId3"/>
                <a:stretch>
                  <a:fillRect/>
                </a:stretch>
              </p:blipFill>
              <p:spPr>
                <a:xfrm>
                  <a:off x="3493634" y="6429960"/>
                  <a:ext cx="174960" cy="2192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B4CC3034-7FFB-5043-E3F9-602CF4F8DB89}"/>
                    </a:ext>
                  </a:extLst>
                </p14:cNvPr>
                <p14:cNvContentPartPr/>
                <p14:nvPr/>
              </p14:nvContentPartPr>
              <p14:xfrm>
                <a:off x="3767954" y="6271200"/>
                <a:ext cx="299520" cy="314280"/>
              </p14:xfrm>
            </p:contentPart>
          </mc:Choice>
          <mc:Fallback xmlns="">
            <p:pic>
              <p:nvPicPr>
                <p:cNvPr id="9" name="Ink 8">
                  <a:extLst>
                    <a:ext uri="{FF2B5EF4-FFF2-40B4-BE49-F238E27FC236}">
                      <a16:creationId xmlns:a16="http://schemas.microsoft.com/office/drawing/2014/main" id="{B4CC3034-7FFB-5043-E3F9-602CF4F8DB89}"/>
                    </a:ext>
                  </a:extLst>
                </p:cNvPr>
                <p:cNvPicPr/>
                <p:nvPr/>
              </p:nvPicPr>
              <p:blipFill>
                <a:blip r:embed="rId5"/>
                <a:stretch>
                  <a:fillRect/>
                </a:stretch>
              </p:blipFill>
              <p:spPr>
                <a:xfrm>
                  <a:off x="3761834" y="6265080"/>
                  <a:ext cx="311760" cy="3265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71EFB60F-5AD5-EE74-92FD-0A2BE7A3E185}"/>
                    </a:ext>
                  </a:extLst>
                </p14:cNvPr>
                <p14:cNvContentPartPr/>
                <p14:nvPr/>
              </p14:nvContentPartPr>
              <p14:xfrm>
                <a:off x="4288154" y="6032880"/>
                <a:ext cx="231480" cy="229680"/>
              </p14:xfrm>
            </p:contentPart>
          </mc:Choice>
          <mc:Fallback xmlns="">
            <p:pic>
              <p:nvPicPr>
                <p:cNvPr id="11" name="Ink 10">
                  <a:extLst>
                    <a:ext uri="{FF2B5EF4-FFF2-40B4-BE49-F238E27FC236}">
                      <a16:creationId xmlns:a16="http://schemas.microsoft.com/office/drawing/2014/main" id="{71EFB60F-5AD5-EE74-92FD-0A2BE7A3E185}"/>
                    </a:ext>
                  </a:extLst>
                </p:cNvPr>
                <p:cNvPicPr/>
                <p:nvPr/>
              </p:nvPicPr>
              <p:blipFill>
                <a:blip r:embed="rId7"/>
                <a:stretch>
                  <a:fillRect/>
                </a:stretch>
              </p:blipFill>
              <p:spPr>
                <a:xfrm>
                  <a:off x="4282034" y="6026760"/>
                  <a:ext cx="243720" cy="2419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10F785D4-6A2D-4E37-2A34-CB30A8450188}"/>
                    </a:ext>
                  </a:extLst>
                </p14:cNvPr>
                <p14:cNvContentPartPr/>
                <p14:nvPr/>
              </p14:nvContentPartPr>
              <p14:xfrm>
                <a:off x="4737794" y="5778360"/>
                <a:ext cx="217440" cy="218520"/>
              </p14:xfrm>
            </p:contentPart>
          </mc:Choice>
          <mc:Fallback xmlns="">
            <p:pic>
              <p:nvPicPr>
                <p:cNvPr id="12" name="Ink 11">
                  <a:extLst>
                    <a:ext uri="{FF2B5EF4-FFF2-40B4-BE49-F238E27FC236}">
                      <a16:creationId xmlns:a16="http://schemas.microsoft.com/office/drawing/2014/main" id="{10F785D4-6A2D-4E37-2A34-CB30A8450188}"/>
                    </a:ext>
                  </a:extLst>
                </p:cNvPr>
                <p:cNvPicPr/>
                <p:nvPr/>
              </p:nvPicPr>
              <p:blipFill>
                <a:blip r:embed="rId9"/>
                <a:stretch>
                  <a:fillRect/>
                </a:stretch>
              </p:blipFill>
              <p:spPr>
                <a:xfrm>
                  <a:off x="4731674" y="5772240"/>
                  <a:ext cx="229680" cy="2307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983566A2-0AE2-2E89-2B69-65BBFADA88E2}"/>
                  </a:ext>
                </a:extLst>
              </p14:cNvPr>
              <p14:cNvContentPartPr/>
              <p14:nvPr/>
            </p14:nvContentPartPr>
            <p14:xfrm>
              <a:off x="5146754" y="5582160"/>
              <a:ext cx="172800" cy="244440"/>
            </p14:xfrm>
          </p:contentPart>
        </mc:Choice>
        <mc:Fallback xmlns="">
          <p:pic>
            <p:nvPicPr>
              <p:cNvPr id="14" name="Ink 13">
                <a:extLst>
                  <a:ext uri="{FF2B5EF4-FFF2-40B4-BE49-F238E27FC236}">
                    <a16:creationId xmlns:a16="http://schemas.microsoft.com/office/drawing/2014/main" id="{983566A2-0AE2-2E89-2B69-65BBFADA88E2}"/>
                  </a:ext>
                </a:extLst>
              </p:cNvPr>
              <p:cNvPicPr/>
              <p:nvPr/>
            </p:nvPicPr>
            <p:blipFill>
              <a:blip r:embed="rId11"/>
              <a:stretch>
                <a:fillRect/>
              </a:stretch>
            </p:blipFill>
            <p:spPr>
              <a:xfrm>
                <a:off x="5140634" y="5576040"/>
                <a:ext cx="185040" cy="256680"/>
              </a:xfrm>
              <a:prstGeom prst="rect">
                <a:avLst/>
              </a:prstGeom>
            </p:spPr>
          </p:pic>
        </mc:Fallback>
      </mc:AlternateContent>
      <p:grpSp>
        <p:nvGrpSpPr>
          <p:cNvPr id="20" name="Group 19">
            <a:extLst>
              <a:ext uri="{FF2B5EF4-FFF2-40B4-BE49-F238E27FC236}">
                <a16:creationId xmlns:a16="http://schemas.microsoft.com/office/drawing/2014/main" id="{1C8CB50D-C38C-2F84-D381-B3E97E316923}"/>
              </a:ext>
            </a:extLst>
          </p:cNvPr>
          <p:cNvGrpSpPr/>
          <p:nvPr/>
        </p:nvGrpSpPr>
        <p:grpSpPr>
          <a:xfrm>
            <a:off x="7046474" y="2109960"/>
            <a:ext cx="1439640" cy="789120"/>
            <a:chOff x="7046474" y="2109960"/>
            <a:chExt cx="1439640" cy="789120"/>
          </a:xfrm>
        </p:grpSpPr>
        <mc:AlternateContent xmlns:mc="http://schemas.openxmlformats.org/markup-compatibility/2006" xmlns:p14="http://schemas.microsoft.com/office/powerpoint/2010/main">
          <mc:Choice Requires="p14">
            <p:contentPart p14:bwMode="auto" r:id="rId12">
              <p14:nvContentPartPr>
                <p14:cNvPr id="15" name="Ink 14">
                  <a:extLst>
                    <a:ext uri="{FF2B5EF4-FFF2-40B4-BE49-F238E27FC236}">
                      <a16:creationId xmlns:a16="http://schemas.microsoft.com/office/drawing/2014/main" id="{FE9DDEEE-8D15-0BED-0A01-0006619917F3}"/>
                    </a:ext>
                  </a:extLst>
                </p14:cNvPr>
                <p14:cNvContentPartPr/>
                <p14:nvPr/>
              </p14:nvContentPartPr>
              <p14:xfrm>
                <a:off x="7046474" y="2109960"/>
                <a:ext cx="145080" cy="228600"/>
              </p14:xfrm>
            </p:contentPart>
          </mc:Choice>
          <mc:Fallback xmlns="">
            <p:pic>
              <p:nvPicPr>
                <p:cNvPr id="15" name="Ink 14">
                  <a:extLst>
                    <a:ext uri="{FF2B5EF4-FFF2-40B4-BE49-F238E27FC236}">
                      <a16:creationId xmlns:a16="http://schemas.microsoft.com/office/drawing/2014/main" id="{FE9DDEEE-8D15-0BED-0A01-0006619917F3}"/>
                    </a:ext>
                  </a:extLst>
                </p:cNvPr>
                <p:cNvPicPr/>
                <p:nvPr/>
              </p:nvPicPr>
              <p:blipFill>
                <a:blip r:embed="rId13"/>
                <a:stretch>
                  <a:fillRect/>
                </a:stretch>
              </p:blipFill>
              <p:spPr>
                <a:xfrm>
                  <a:off x="7040354" y="2103840"/>
                  <a:ext cx="157320" cy="2408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338732EC-697F-4B9D-422C-372BC2717C72}"/>
                    </a:ext>
                  </a:extLst>
                </p14:cNvPr>
                <p14:cNvContentPartPr/>
                <p14:nvPr/>
              </p14:nvContentPartPr>
              <p14:xfrm>
                <a:off x="7299554" y="2234520"/>
                <a:ext cx="202320" cy="216360"/>
              </p14:xfrm>
            </p:contentPart>
          </mc:Choice>
          <mc:Fallback xmlns="">
            <p:pic>
              <p:nvPicPr>
                <p:cNvPr id="16" name="Ink 15">
                  <a:extLst>
                    <a:ext uri="{FF2B5EF4-FFF2-40B4-BE49-F238E27FC236}">
                      <a16:creationId xmlns:a16="http://schemas.microsoft.com/office/drawing/2014/main" id="{338732EC-697F-4B9D-422C-372BC2717C72}"/>
                    </a:ext>
                  </a:extLst>
                </p:cNvPr>
                <p:cNvPicPr/>
                <p:nvPr/>
              </p:nvPicPr>
              <p:blipFill>
                <a:blip r:embed="rId15"/>
                <a:stretch>
                  <a:fillRect/>
                </a:stretch>
              </p:blipFill>
              <p:spPr>
                <a:xfrm>
                  <a:off x="7293434" y="2228400"/>
                  <a:ext cx="214560"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7" name="Ink 16">
                  <a:extLst>
                    <a:ext uri="{FF2B5EF4-FFF2-40B4-BE49-F238E27FC236}">
                      <a16:creationId xmlns:a16="http://schemas.microsoft.com/office/drawing/2014/main" id="{40EAA20B-CA94-ED8D-CEF2-A652C73A4EA4}"/>
                    </a:ext>
                  </a:extLst>
                </p14:cNvPr>
                <p14:cNvContentPartPr/>
                <p14:nvPr/>
              </p14:nvContentPartPr>
              <p14:xfrm>
                <a:off x="7621754" y="2263680"/>
                <a:ext cx="261360" cy="257400"/>
              </p14:xfrm>
            </p:contentPart>
          </mc:Choice>
          <mc:Fallback xmlns="">
            <p:pic>
              <p:nvPicPr>
                <p:cNvPr id="17" name="Ink 16">
                  <a:extLst>
                    <a:ext uri="{FF2B5EF4-FFF2-40B4-BE49-F238E27FC236}">
                      <a16:creationId xmlns:a16="http://schemas.microsoft.com/office/drawing/2014/main" id="{40EAA20B-CA94-ED8D-CEF2-A652C73A4EA4}"/>
                    </a:ext>
                  </a:extLst>
                </p:cNvPr>
                <p:cNvPicPr/>
                <p:nvPr/>
              </p:nvPicPr>
              <p:blipFill>
                <a:blip r:embed="rId17"/>
                <a:stretch>
                  <a:fillRect/>
                </a:stretch>
              </p:blipFill>
              <p:spPr>
                <a:xfrm>
                  <a:off x="7615634" y="2257560"/>
                  <a:ext cx="273600" cy="26964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8" name="Ink 17">
                  <a:extLst>
                    <a:ext uri="{FF2B5EF4-FFF2-40B4-BE49-F238E27FC236}">
                      <a16:creationId xmlns:a16="http://schemas.microsoft.com/office/drawing/2014/main" id="{287AD18D-8D8D-03BF-3920-BA329962F533}"/>
                    </a:ext>
                  </a:extLst>
                </p14:cNvPr>
                <p14:cNvContentPartPr/>
                <p14:nvPr/>
              </p14:nvContentPartPr>
              <p14:xfrm>
                <a:off x="7973114" y="2476080"/>
                <a:ext cx="190080" cy="227520"/>
              </p14:xfrm>
            </p:contentPart>
          </mc:Choice>
          <mc:Fallback xmlns="">
            <p:pic>
              <p:nvPicPr>
                <p:cNvPr id="18" name="Ink 17">
                  <a:extLst>
                    <a:ext uri="{FF2B5EF4-FFF2-40B4-BE49-F238E27FC236}">
                      <a16:creationId xmlns:a16="http://schemas.microsoft.com/office/drawing/2014/main" id="{287AD18D-8D8D-03BF-3920-BA329962F533}"/>
                    </a:ext>
                  </a:extLst>
                </p:cNvPr>
                <p:cNvPicPr/>
                <p:nvPr/>
              </p:nvPicPr>
              <p:blipFill>
                <a:blip r:embed="rId19"/>
                <a:stretch>
                  <a:fillRect/>
                </a:stretch>
              </p:blipFill>
              <p:spPr>
                <a:xfrm>
                  <a:off x="7966994" y="2469960"/>
                  <a:ext cx="202320" cy="23976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9" name="Ink 18">
                  <a:extLst>
                    <a:ext uri="{FF2B5EF4-FFF2-40B4-BE49-F238E27FC236}">
                      <a16:creationId xmlns:a16="http://schemas.microsoft.com/office/drawing/2014/main" id="{21B6923B-D5A3-53A7-51C0-20B9A9D9E239}"/>
                    </a:ext>
                  </a:extLst>
                </p14:cNvPr>
                <p14:cNvContentPartPr/>
                <p14:nvPr/>
              </p14:nvContentPartPr>
              <p14:xfrm>
                <a:off x="8312234" y="2670120"/>
                <a:ext cx="173880" cy="228960"/>
              </p14:xfrm>
            </p:contentPart>
          </mc:Choice>
          <mc:Fallback xmlns="">
            <p:pic>
              <p:nvPicPr>
                <p:cNvPr id="19" name="Ink 18">
                  <a:extLst>
                    <a:ext uri="{FF2B5EF4-FFF2-40B4-BE49-F238E27FC236}">
                      <a16:creationId xmlns:a16="http://schemas.microsoft.com/office/drawing/2014/main" id="{21B6923B-D5A3-53A7-51C0-20B9A9D9E239}"/>
                    </a:ext>
                  </a:extLst>
                </p:cNvPr>
                <p:cNvPicPr/>
                <p:nvPr/>
              </p:nvPicPr>
              <p:blipFill>
                <a:blip r:embed="rId21"/>
                <a:stretch>
                  <a:fillRect/>
                </a:stretch>
              </p:blipFill>
              <p:spPr>
                <a:xfrm>
                  <a:off x="8306114" y="2664000"/>
                  <a:ext cx="186120" cy="241200"/>
                </a:xfrm>
                <a:prstGeom prst="rect">
                  <a:avLst/>
                </a:prstGeom>
              </p:spPr>
            </p:pic>
          </mc:Fallback>
        </mc:AlternateContent>
      </p:grpSp>
    </p:spTree>
    <p:extLst>
      <p:ext uri="{BB962C8B-B14F-4D97-AF65-F5344CB8AC3E}">
        <p14:creationId xmlns:p14="http://schemas.microsoft.com/office/powerpoint/2010/main" val="3766127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Rectangle 1">
            <a:extLst>
              <a:ext uri="{FF2B5EF4-FFF2-40B4-BE49-F238E27FC236}">
                <a16:creationId xmlns:a16="http://schemas.microsoft.com/office/drawing/2014/main" id="{18D848D1-0593-5BB1-AC5A-0DB4F1D1DF05}"/>
              </a:ext>
            </a:extLst>
          </p:cNvPr>
          <p:cNvSpPr/>
          <p:nvPr/>
        </p:nvSpPr>
        <p:spPr>
          <a:xfrm>
            <a:off x="1143000" y="990599"/>
            <a:ext cx="9906000" cy="685800"/>
          </a:xfrm>
          <a:prstGeom prst="rect">
            <a:avLst/>
          </a:prstGeom>
        </p:spPr>
        <p:txBody>
          <a:bodyPr vert="horz" lIns="91440" tIns="45720" rIns="91440" bIns="45720" rtlCol="0" anchor="t">
            <a:normAutofit/>
          </a:bodyPr>
          <a:lstStyle/>
          <a:p>
            <a:pPr>
              <a:lnSpc>
                <a:spcPct val="90000"/>
              </a:lnSpc>
              <a:spcBef>
                <a:spcPct val="0"/>
              </a:spcBef>
              <a:spcAft>
                <a:spcPts val="600"/>
              </a:spcAft>
            </a:pPr>
            <a:endParaRPr lang="en-US" sz="4000" b="1" kern="1200" cap="none" spc="0" dirty="0">
              <a:ln w="22225">
                <a:solidFill>
                  <a:schemeClr val="accent2"/>
                </a:solidFill>
                <a:prstDash val="solid"/>
              </a:ln>
              <a:solidFill>
                <a:schemeClr val="tx1"/>
              </a:solidFill>
              <a:effectLst/>
              <a:latin typeface="+mj-lt"/>
              <a:ea typeface="+mj-ea"/>
              <a:cs typeface="+mj-cs"/>
            </a:endParaRPr>
          </a:p>
        </p:txBody>
      </p:sp>
      <p:graphicFrame>
        <p:nvGraphicFramePr>
          <p:cNvPr id="5" name="TextBox 2">
            <a:extLst>
              <a:ext uri="{FF2B5EF4-FFF2-40B4-BE49-F238E27FC236}">
                <a16:creationId xmlns:a16="http://schemas.microsoft.com/office/drawing/2014/main" id="{6F61D18E-A769-1F89-8E70-77FA32BFB2B1}"/>
              </a:ext>
            </a:extLst>
          </p:cNvPr>
          <p:cNvGraphicFramePr/>
          <p:nvPr>
            <p:extLst>
              <p:ext uri="{D42A27DB-BD31-4B8C-83A1-F6EECF244321}">
                <p14:modId xmlns:p14="http://schemas.microsoft.com/office/powerpoint/2010/main" val="244594700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B193F965-B0F4-0428-91F0-661260FA4D08}"/>
              </a:ext>
            </a:extLst>
          </p:cNvPr>
          <p:cNvSpPr/>
          <p:nvPr/>
        </p:nvSpPr>
        <p:spPr>
          <a:xfrm>
            <a:off x="2575109" y="573940"/>
            <a:ext cx="7041777" cy="1446550"/>
          </a:xfrm>
          <a:prstGeom prst="rect">
            <a:avLst/>
          </a:prstGeom>
          <a:noFill/>
        </p:spPr>
        <p:txBody>
          <a:bodyPr wrap="square" lIns="91440" tIns="45720" rIns="91440" bIns="45720">
            <a:spAutoFit/>
          </a:bodyPr>
          <a:lstStyle/>
          <a:p>
            <a:pPr algn="ctr"/>
            <a:r>
              <a:rPr lang="en-US" sz="4400" b="1" cap="none" spc="0" dirty="0">
                <a:ln w="22225">
                  <a:solidFill>
                    <a:schemeClr val="accent2"/>
                  </a:solidFill>
                  <a:prstDash val="solid"/>
                </a:ln>
                <a:solidFill>
                  <a:schemeClr val="accent2">
                    <a:lumMod val="40000"/>
                    <a:lumOff val="60000"/>
                  </a:schemeClr>
                </a:solidFill>
                <a:effectLst/>
              </a:rPr>
              <a:t>The potential effects of grief on children</a:t>
            </a:r>
          </a:p>
        </p:txBody>
      </p:sp>
    </p:spTree>
    <p:extLst>
      <p:ext uri="{BB962C8B-B14F-4D97-AF65-F5344CB8AC3E}">
        <p14:creationId xmlns:p14="http://schemas.microsoft.com/office/powerpoint/2010/main" val="949546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51E4D7B-B762-292B-F57A-396675A87C2E}"/>
              </a:ext>
            </a:extLst>
          </p:cNvPr>
          <p:cNvPicPr>
            <a:picLocks noChangeAspect="1"/>
          </p:cNvPicPr>
          <p:nvPr/>
        </p:nvPicPr>
        <p:blipFill>
          <a:blip r:embed="rId2"/>
          <a:stretch>
            <a:fillRect/>
          </a:stretch>
        </p:blipFill>
        <p:spPr>
          <a:xfrm>
            <a:off x="6176433" y="1414462"/>
            <a:ext cx="5372100" cy="4029075"/>
          </a:xfrm>
          <a:prstGeom prst="rect">
            <a:avLst/>
          </a:prstGeom>
        </p:spPr>
      </p:pic>
      <p:sp>
        <p:nvSpPr>
          <p:cNvPr id="16" name="Rectangle 15">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broken heart with a black background&#10;&#10;Description automatically generated">
            <a:extLst>
              <a:ext uri="{FF2B5EF4-FFF2-40B4-BE49-F238E27FC236}">
                <a16:creationId xmlns:a16="http://schemas.microsoft.com/office/drawing/2014/main" id="{0A8A2E50-DFD8-AAAA-1D86-322FCEE8F0F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1600000">
            <a:off x="643466" y="1313736"/>
            <a:ext cx="5372099" cy="4230528"/>
          </a:xfrm>
          <a:prstGeom prst="rect">
            <a:avLst/>
          </a:prstGeom>
        </p:spPr>
      </p:pic>
      <p:sp>
        <p:nvSpPr>
          <p:cNvPr id="10" name="TextBox 9">
            <a:extLst>
              <a:ext uri="{FF2B5EF4-FFF2-40B4-BE49-F238E27FC236}">
                <a16:creationId xmlns:a16="http://schemas.microsoft.com/office/drawing/2014/main" id="{0E337EC1-36A6-81C0-7BAC-BF99856E811B}"/>
              </a:ext>
            </a:extLst>
          </p:cNvPr>
          <p:cNvSpPr txBox="1"/>
          <p:nvPr/>
        </p:nvSpPr>
        <p:spPr>
          <a:xfrm>
            <a:off x="8237695" y="5453484"/>
            <a:ext cx="3643746" cy="369332"/>
          </a:xfrm>
          <a:prstGeom prst="rect">
            <a:avLst/>
          </a:prstGeom>
          <a:noFill/>
        </p:spPr>
        <p:txBody>
          <a:bodyPr wrap="square" rtlCol="0">
            <a:spAutoFit/>
          </a:bodyPr>
          <a:lstStyle/>
          <a:p>
            <a:r>
              <a:rPr lang="en-GB" dirty="0"/>
              <a:t>(Barclay, L. 2014) </a:t>
            </a:r>
          </a:p>
        </p:txBody>
      </p:sp>
    </p:spTree>
    <p:extLst>
      <p:ext uri="{BB962C8B-B14F-4D97-AF65-F5344CB8AC3E}">
        <p14:creationId xmlns:p14="http://schemas.microsoft.com/office/powerpoint/2010/main" val="2499101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17371-0CA8-6A07-3FF3-1F121B2238F1}"/>
              </a:ext>
            </a:extLst>
          </p:cNvPr>
          <p:cNvSpPr/>
          <p:nvPr/>
        </p:nvSpPr>
        <p:spPr>
          <a:xfrm>
            <a:off x="948436" y="307262"/>
            <a:ext cx="10295127" cy="923330"/>
          </a:xfrm>
          <a:prstGeom prst="rect">
            <a:avLst/>
          </a:prstGeom>
          <a:noFill/>
        </p:spPr>
        <p:txBody>
          <a:bodyPr wrap="none" lIns="91440" tIns="45720" rIns="91440" bIns="45720">
            <a:spAutoFit/>
          </a:bodyPr>
          <a:lstStyle/>
          <a:p>
            <a:pPr algn="ctr"/>
            <a:r>
              <a:rPr lang="en-US" sz="5400" b="1" cap="none" spc="0">
                <a:ln w="22225">
                  <a:solidFill>
                    <a:schemeClr val="accent2"/>
                  </a:solidFill>
                  <a:prstDash val="solid"/>
                </a:ln>
                <a:solidFill>
                  <a:schemeClr val="accent2">
                    <a:lumMod val="40000"/>
                    <a:lumOff val="60000"/>
                  </a:schemeClr>
                </a:solidFill>
                <a:effectLst/>
              </a:rPr>
              <a:t>Impact of bereavement on children</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2" name="TextBox 1">
            <a:extLst>
              <a:ext uri="{FF2B5EF4-FFF2-40B4-BE49-F238E27FC236}">
                <a16:creationId xmlns:a16="http://schemas.microsoft.com/office/drawing/2014/main" id="{7431D757-74D8-E949-EA5B-5E2CDD2E2866}"/>
              </a:ext>
            </a:extLst>
          </p:cNvPr>
          <p:cNvSpPr txBox="1"/>
          <p:nvPr/>
        </p:nvSpPr>
        <p:spPr>
          <a:xfrm>
            <a:off x="429491" y="1593273"/>
            <a:ext cx="11471564" cy="2352952"/>
          </a:xfrm>
          <a:prstGeom prst="rect">
            <a:avLst/>
          </a:prstGeom>
          <a:noFill/>
        </p:spPr>
        <p:txBody>
          <a:bodyPr wrap="square" rtlCol="0">
            <a:spAutoFit/>
          </a:bodyPr>
          <a:lstStyle/>
          <a:p>
            <a:pPr>
              <a:lnSpc>
                <a:spcPct val="150000"/>
              </a:lnSpc>
            </a:pPr>
            <a:r>
              <a:rPr lang="en-US" sz="2000"/>
              <a:t>The loss of a parent, sibling, friend, or relative can be incredibly difficult for a lot of people. The child experiences a profound sense of bereavement.</a:t>
            </a:r>
          </a:p>
          <a:p>
            <a:pPr>
              <a:lnSpc>
                <a:spcPct val="150000"/>
              </a:lnSpc>
            </a:pPr>
            <a:r>
              <a:rPr lang="en-US" sz="2000"/>
              <a:t>Each person's grieving process is unique. Keep in mind that no two children are alike when identifying symptoms, and that grieving children need time, patience, and compassion. Reassuring the child that their emotions are normal and a natural response to the death of a loved one is crucial.</a:t>
            </a:r>
            <a:endParaRPr lang="en-GB" sz="2000" dirty="0"/>
          </a:p>
        </p:txBody>
      </p:sp>
      <p:sp>
        <p:nvSpPr>
          <p:cNvPr id="3" name="TextBox 2">
            <a:extLst>
              <a:ext uri="{FF2B5EF4-FFF2-40B4-BE49-F238E27FC236}">
                <a16:creationId xmlns:a16="http://schemas.microsoft.com/office/drawing/2014/main" id="{6748C983-71F3-DB8C-AC8F-0B7E42E2C983}"/>
              </a:ext>
            </a:extLst>
          </p:cNvPr>
          <p:cNvSpPr txBox="1"/>
          <p:nvPr/>
        </p:nvSpPr>
        <p:spPr>
          <a:xfrm>
            <a:off x="948436" y="4470461"/>
            <a:ext cx="2050473" cy="369332"/>
          </a:xfrm>
          <a:prstGeom prst="rect">
            <a:avLst/>
          </a:prstGeom>
          <a:noFill/>
        </p:spPr>
        <p:txBody>
          <a:bodyPr wrap="square" rtlCol="0">
            <a:spAutoFit/>
          </a:bodyPr>
          <a:lstStyle/>
          <a:p>
            <a:r>
              <a:rPr lang="en-GB">
                <a:solidFill>
                  <a:srgbClr val="7030A0"/>
                </a:solidFill>
              </a:rPr>
              <a:t>Tiredness</a:t>
            </a:r>
            <a:endParaRPr lang="en-GB" dirty="0">
              <a:solidFill>
                <a:srgbClr val="7030A0"/>
              </a:solidFill>
            </a:endParaRPr>
          </a:p>
        </p:txBody>
      </p:sp>
      <p:sp>
        <p:nvSpPr>
          <p:cNvPr id="5" name="TextBox 4">
            <a:extLst>
              <a:ext uri="{FF2B5EF4-FFF2-40B4-BE49-F238E27FC236}">
                <a16:creationId xmlns:a16="http://schemas.microsoft.com/office/drawing/2014/main" id="{B42601A6-0A78-A5EE-BB39-D9227EDDBCE5}"/>
              </a:ext>
            </a:extLst>
          </p:cNvPr>
          <p:cNvSpPr txBox="1"/>
          <p:nvPr/>
        </p:nvSpPr>
        <p:spPr>
          <a:xfrm>
            <a:off x="2147455" y="5973163"/>
            <a:ext cx="2050473" cy="369332"/>
          </a:xfrm>
          <a:prstGeom prst="rect">
            <a:avLst/>
          </a:prstGeom>
          <a:noFill/>
        </p:spPr>
        <p:txBody>
          <a:bodyPr wrap="square" rtlCol="0">
            <a:spAutoFit/>
          </a:bodyPr>
          <a:lstStyle/>
          <a:p>
            <a:r>
              <a:rPr lang="en-GB" dirty="0">
                <a:solidFill>
                  <a:srgbClr val="FF0000"/>
                </a:solidFill>
              </a:rPr>
              <a:t>Mood swings</a:t>
            </a:r>
          </a:p>
        </p:txBody>
      </p:sp>
      <p:sp>
        <p:nvSpPr>
          <p:cNvPr id="6" name="TextBox 5">
            <a:extLst>
              <a:ext uri="{FF2B5EF4-FFF2-40B4-BE49-F238E27FC236}">
                <a16:creationId xmlns:a16="http://schemas.microsoft.com/office/drawing/2014/main" id="{8C9796E6-6880-3BA4-9D5A-E2CE376F4CBE}"/>
              </a:ext>
            </a:extLst>
          </p:cNvPr>
          <p:cNvSpPr txBox="1"/>
          <p:nvPr/>
        </p:nvSpPr>
        <p:spPr>
          <a:xfrm>
            <a:off x="6802582" y="4516627"/>
            <a:ext cx="2050473" cy="646331"/>
          </a:xfrm>
          <a:prstGeom prst="rect">
            <a:avLst/>
          </a:prstGeom>
          <a:noFill/>
        </p:spPr>
        <p:txBody>
          <a:bodyPr wrap="square" rtlCol="0">
            <a:spAutoFit/>
          </a:bodyPr>
          <a:lstStyle/>
          <a:p>
            <a:r>
              <a:rPr lang="en-GB" i="0" dirty="0">
                <a:solidFill>
                  <a:srgbClr val="00B050"/>
                </a:solidFill>
                <a:effectLst/>
              </a:rPr>
              <a:t>Anger and frustration</a:t>
            </a:r>
            <a:endParaRPr lang="en-GB" dirty="0">
              <a:solidFill>
                <a:srgbClr val="00B050"/>
              </a:solidFill>
            </a:endParaRPr>
          </a:p>
        </p:txBody>
      </p:sp>
      <p:sp>
        <p:nvSpPr>
          <p:cNvPr id="8" name="TextBox 7">
            <a:extLst>
              <a:ext uri="{FF2B5EF4-FFF2-40B4-BE49-F238E27FC236}">
                <a16:creationId xmlns:a16="http://schemas.microsoft.com/office/drawing/2014/main" id="{48A68DEF-E06A-5438-2698-A112E88C6EAF}"/>
              </a:ext>
            </a:extLst>
          </p:cNvPr>
          <p:cNvSpPr txBox="1"/>
          <p:nvPr/>
        </p:nvSpPr>
        <p:spPr>
          <a:xfrm>
            <a:off x="8853055" y="5947874"/>
            <a:ext cx="6096000" cy="369332"/>
          </a:xfrm>
          <a:prstGeom prst="rect">
            <a:avLst/>
          </a:prstGeom>
          <a:noFill/>
        </p:spPr>
        <p:txBody>
          <a:bodyPr wrap="square">
            <a:spAutoFit/>
          </a:bodyPr>
          <a:lstStyle/>
          <a:p>
            <a:r>
              <a:rPr lang="en-GB" dirty="0">
                <a:solidFill>
                  <a:srgbClr val="C00000"/>
                </a:solidFill>
              </a:rPr>
              <a:t>Lack of response</a:t>
            </a:r>
          </a:p>
        </p:txBody>
      </p:sp>
      <p:sp>
        <p:nvSpPr>
          <p:cNvPr id="7" name="TextBox 6">
            <a:extLst>
              <a:ext uri="{FF2B5EF4-FFF2-40B4-BE49-F238E27FC236}">
                <a16:creationId xmlns:a16="http://schemas.microsoft.com/office/drawing/2014/main" id="{53BFD337-0167-6251-74A9-7D214D4ABE8D}"/>
              </a:ext>
            </a:extLst>
          </p:cNvPr>
          <p:cNvSpPr txBox="1"/>
          <p:nvPr/>
        </p:nvSpPr>
        <p:spPr>
          <a:xfrm>
            <a:off x="-80212" y="6488668"/>
            <a:ext cx="4107767" cy="369332"/>
          </a:xfrm>
          <a:prstGeom prst="rect">
            <a:avLst/>
          </a:prstGeom>
          <a:noFill/>
        </p:spPr>
        <p:txBody>
          <a:bodyPr wrap="square" rtlCol="0">
            <a:spAutoFit/>
          </a:bodyPr>
          <a:lstStyle/>
          <a:p>
            <a:r>
              <a:rPr lang="en-GB" dirty="0"/>
              <a:t> (Barclay, L. 2014) </a:t>
            </a:r>
          </a:p>
        </p:txBody>
      </p:sp>
    </p:spTree>
    <p:extLst>
      <p:ext uri="{BB962C8B-B14F-4D97-AF65-F5344CB8AC3E}">
        <p14:creationId xmlns:p14="http://schemas.microsoft.com/office/powerpoint/2010/main" val="4281451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D158AB-0B56-4269-2258-C99167D05F63}"/>
              </a:ext>
            </a:extLst>
          </p:cNvPr>
          <p:cNvSpPr>
            <a:spLocks noGrp="1"/>
          </p:cNvSpPr>
          <p:nvPr>
            <p:ph idx="1"/>
          </p:nvPr>
        </p:nvSpPr>
        <p:spPr>
          <a:xfrm>
            <a:off x="838200" y="900758"/>
            <a:ext cx="10515600" cy="5387254"/>
          </a:xfrm>
        </p:spPr>
        <p:txBody>
          <a:bodyPr>
            <a:normAutofit/>
          </a:bodyPr>
          <a:lstStyle/>
          <a:p>
            <a:pPr marL="0" indent="0">
              <a:lnSpc>
                <a:spcPct val="150000"/>
              </a:lnSpc>
              <a:buNone/>
            </a:pPr>
            <a:r>
              <a:rPr lang="en-US" sz="2400" dirty="0"/>
              <a:t>A child's academic performance can be severely harmed by bereavement. At school, the child might begin to struggle with concentration and  their grades might drop. They could struggle to fit in and begin to feel different from their peers. Families that were active in their children's education saw improvements in their academic performance; these children completed more homework, had higher attendance rates, and generally exhibited greater motivation. A child's educational experience will be harmed due to a loss of that family member. </a:t>
            </a:r>
            <a:endParaRPr lang="en-GB" sz="2400" dirty="0"/>
          </a:p>
        </p:txBody>
      </p:sp>
      <p:pic>
        <p:nvPicPr>
          <p:cNvPr id="2" name="Picture 1">
            <a:extLst>
              <a:ext uri="{FF2B5EF4-FFF2-40B4-BE49-F238E27FC236}">
                <a16:creationId xmlns:a16="http://schemas.microsoft.com/office/drawing/2014/main" id="{238DD470-2F22-BE45-E3E2-174A999D8F59}"/>
              </a:ext>
            </a:extLst>
          </p:cNvPr>
          <p:cNvPicPr>
            <a:picLocks noChangeAspect="1"/>
          </p:cNvPicPr>
          <p:nvPr/>
        </p:nvPicPr>
        <p:blipFill>
          <a:blip r:embed="rId2"/>
          <a:stretch>
            <a:fillRect/>
          </a:stretch>
        </p:blipFill>
        <p:spPr>
          <a:xfrm>
            <a:off x="0" y="6364181"/>
            <a:ext cx="4109060" cy="493819"/>
          </a:xfrm>
          <a:prstGeom prst="rect">
            <a:avLst/>
          </a:prstGeom>
        </p:spPr>
      </p:pic>
    </p:spTree>
    <p:extLst>
      <p:ext uri="{BB962C8B-B14F-4D97-AF65-F5344CB8AC3E}">
        <p14:creationId xmlns:p14="http://schemas.microsoft.com/office/powerpoint/2010/main" val="3757761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hild with red hair and freckles&#10;&#10;Description automatically generated">
            <a:extLst>
              <a:ext uri="{FF2B5EF4-FFF2-40B4-BE49-F238E27FC236}">
                <a16:creationId xmlns:a16="http://schemas.microsoft.com/office/drawing/2014/main" id="{311A5C80-BCDD-E094-4FA2-3594EA9C3630}"/>
              </a:ext>
            </a:extLst>
          </p:cNvPr>
          <p:cNvPicPr>
            <a:picLocks noChangeAspect="1"/>
          </p:cNvPicPr>
          <p:nvPr/>
        </p:nvPicPr>
        <p:blipFill rotWithShape="1">
          <a:blip r:embed="rId2"/>
          <a:srcRect r="-2" b="4835"/>
          <a:stretch/>
        </p:blipFill>
        <p:spPr>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3" name="Picture 2" descr="A baby lying on a blanket&#10;&#10;Description automatically generated">
            <a:extLst>
              <a:ext uri="{FF2B5EF4-FFF2-40B4-BE49-F238E27FC236}">
                <a16:creationId xmlns:a16="http://schemas.microsoft.com/office/drawing/2014/main" id="{F3D9CB29-FC5B-1195-C43F-8AA3CF71BACB}"/>
              </a:ext>
            </a:extLst>
          </p:cNvPr>
          <p:cNvPicPr>
            <a:picLocks noChangeAspect="1"/>
          </p:cNvPicPr>
          <p:nvPr/>
        </p:nvPicPr>
        <p:blipFill rotWithShape="1">
          <a:blip r:embed="rId3"/>
          <a:srcRect t="11469" r="-2" b="20216"/>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5" name="Picture 4" descr="A young child holding a ball&#10;&#10;Description automatically generated">
            <a:extLst>
              <a:ext uri="{FF2B5EF4-FFF2-40B4-BE49-F238E27FC236}">
                <a16:creationId xmlns:a16="http://schemas.microsoft.com/office/drawing/2014/main" id="{2EF4ADD2-9497-A88E-B21B-4A4034EE4D06}"/>
              </a:ext>
            </a:extLst>
          </p:cNvPr>
          <p:cNvPicPr>
            <a:picLocks noChangeAspect="1"/>
          </p:cNvPicPr>
          <p:nvPr/>
        </p:nvPicPr>
        <p:blipFill rotWithShape="1">
          <a:blip r:embed="rId4"/>
          <a:srcRect r="3346"/>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13" name="Freeform: Shape 12">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B61EE99A-A0C6-958B-E8B0-830416C888D4}"/>
              </a:ext>
            </a:extLst>
          </p:cNvPr>
          <p:cNvSpPr/>
          <p:nvPr/>
        </p:nvSpPr>
        <p:spPr>
          <a:xfrm>
            <a:off x="128015" y="512619"/>
            <a:ext cx="3695839" cy="14269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kern="1200" cap="none" spc="0" dirty="0">
                <a:ln w="22225">
                  <a:solidFill>
                    <a:schemeClr val="accent2"/>
                  </a:solidFill>
                  <a:prstDash val="solid"/>
                </a:ln>
                <a:solidFill>
                  <a:schemeClr val="tx1"/>
                </a:solidFill>
                <a:effectLst/>
                <a:latin typeface="+mj-lt"/>
                <a:ea typeface="+mj-ea"/>
                <a:cs typeface="+mj-cs"/>
              </a:rPr>
              <a:t>Children’s lifelong development</a:t>
            </a:r>
          </a:p>
        </p:txBody>
      </p:sp>
      <p:sp>
        <p:nvSpPr>
          <p:cNvPr id="17" name="Rectangle 16">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EC50846-CD8C-E495-D9DF-F84582AD63E2}"/>
              </a:ext>
            </a:extLst>
          </p:cNvPr>
          <p:cNvSpPr txBox="1"/>
          <p:nvPr/>
        </p:nvSpPr>
        <p:spPr>
          <a:xfrm>
            <a:off x="128015" y="2981488"/>
            <a:ext cx="3808655" cy="3922776"/>
          </a:xfrm>
          <a:prstGeom prst="rect">
            <a:avLst/>
          </a:prstGeom>
        </p:spPr>
        <p:txBody>
          <a:bodyPr vert="horz" lIns="91440" tIns="45720" rIns="91440" bIns="45720" rtlCol="0">
            <a:normAutofit/>
          </a:bodyPr>
          <a:lstStyle/>
          <a:p>
            <a:pPr>
              <a:lnSpc>
                <a:spcPct val="150000"/>
              </a:lnSpc>
              <a:spcAft>
                <a:spcPts val="600"/>
              </a:spcAft>
            </a:pPr>
            <a:r>
              <a:rPr lang="en-US" sz="2000" dirty="0"/>
              <a:t>Every child is unique. Age is also a significant factor, as one child's reaction to loss may be entirely different from another's.</a:t>
            </a:r>
          </a:p>
        </p:txBody>
      </p:sp>
      <p:sp>
        <p:nvSpPr>
          <p:cNvPr id="7" name="TextBox 6">
            <a:extLst>
              <a:ext uri="{FF2B5EF4-FFF2-40B4-BE49-F238E27FC236}">
                <a16:creationId xmlns:a16="http://schemas.microsoft.com/office/drawing/2014/main" id="{2E613754-3071-CE97-E568-031EF7E9DA4B}"/>
              </a:ext>
            </a:extLst>
          </p:cNvPr>
          <p:cNvSpPr txBox="1"/>
          <p:nvPr/>
        </p:nvSpPr>
        <p:spPr>
          <a:xfrm>
            <a:off x="0" y="6430654"/>
            <a:ext cx="3008374" cy="365760"/>
          </a:xfrm>
          <a:prstGeom prst="rect">
            <a:avLst/>
          </a:prstGeom>
          <a:noFill/>
        </p:spPr>
        <p:txBody>
          <a:bodyPr wrap="square" rtlCol="0">
            <a:spAutoFit/>
          </a:bodyPr>
          <a:lstStyle/>
          <a:p>
            <a:r>
              <a:rPr lang="en-GB" dirty="0"/>
              <a:t>(Barclay, L. 2014) </a:t>
            </a:r>
          </a:p>
        </p:txBody>
      </p:sp>
    </p:spTree>
    <p:extLst>
      <p:ext uri="{BB962C8B-B14F-4D97-AF65-F5344CB8AC3E}">
        <p14:creationId xmlns:p14="http://schemas.microsoft.com/office/powerpoint/2010/main" val="715240798"/>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Close-up of a solar panel&#10;&#10;Description automatically generated">
            <a:extLst>
              <a:ext uri="{FF2B5EF4-FFF2-40B4-BE49-F238E27FC236}">
                <a16:creationId xmlns:a16="http://schemas.microsoft.com/office/drawing/2014/main" id="{0C054C73-28CA-13EB-10BF-7A8C2680E625}"/>
              </a:ext>
            </a:extLst>
          </p:cNvPr>
          <p:cNvPicPr>
            <a:picLocks noChangeAspect="1"/>
          </p:cNvPicPr>
          <p:nvPr/>
        </p:nvPicPr>
        <p:blipFill rotWithShape="1">
          <a:blip r:embed="rId2">
            <a:duotone>
              <a:schemeClr val="bg2">
                <a:shade val="45000"/>
                <a:satMod val="135000"/>
              </a:schemeClr>
              <a:prstClr val="white"/>
            </a:duotone>
          </a:blip>
          <a:srcRect t="3479" b="12251"/>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CF0AAA5-65B3-0B4F-F92C-E6A460D99830}"/>
              </a:ext>
            </a:extLst>
          </p:cNvPr>
          <p:cNvSpPr/>
          <p:nvPr/>
        </p:nvSpPr>
        <p:spPr>
          <a:xfrm>
            <a:off x="613117" y="310147"/>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cap="none" spc="0" dirty="0">
                <a:ln w="22225">
                  <a:solidFill>
                    <a:schemeClr val="accent2"/>
                  </a:solidFill>
                  <a:prstDash val="solid"/>
                </a:ln>
                <a:effectLst/>
                <a:latin typeface="+mj-lt"/>
                <a:ea typeface="+mj-ea"/>
                <a:cs typeface="+mj-cs"/>
              </a:rPr>
              <a:t>John </a:t>
            </a:r>
            <a:r>
              <a:rPr lang="en-US" sz="4400" b="1" cap="none" spc="0" dirty="0" err="1">
                <a:ln w="22225">
                  <a:solidFill>
                    <a:schemeClr val="accent2"/>
                  </a:solidFill>
                  <a:prstDash val="solid"/>
                </a:ln>
                <a:effectLst/>
                <a:latin typeface="+mj-lt"/>
                <a:ea typeface="+mj-ea"/>
                <a:cs typeface="+mj-cs"/>
              </a:rPr>
              <a:t>Bowlb’s</a:t>
            </a:r>
            <a:r>
              <a:rPr lang="en-US" sz="4400" b="1" cap="none" spc="0" dirty="0">
                <a:ln w="22225">
                  <a:solidFill>
                    <a:schemeClr val="accent2"/>
                  </a:solidFill>
                  <a:prstDash val="solid"/>
                </a:ln>
                <a:effectLst/>
                <a:latin typeface="+mj-lt"/>
                <a:ea typeface="+mj-ea"/>
                <a:cs typeface="+mj-cs"/>
              </a:rPr>
              <a:t> attachment theory</a:t>
            </a:r>
          </a:p>
        </p:txBody>
      </p:sp>
      <p:graphicFrame>
        <p:nvGraphicFramePr>
          <p:cNvPr id="7" name="TextBox 4">
            <a:extLst>
              <a:ext uri="{FF2B5EF4-FFF2-40B4-BE49-F238E27FC236}">
                <a16:creationId xmlns:a16="http://schemas.microsoft.com/office/drawing/2014/main" id="{A9588155-5645-03FF-1754-4A1D4AB9A985}"/>
              </a:ext>
            </a:extLst>
          </p:cNvPr>
          <p:cNvGraphicFramePr/>
          <p:nvPr>
            <p:extLst>
              <p:ext uri="{D42A27DB-BD31-4B8C-83A1-F6EECF244321}">
                <p14:modId xmlns:p14="http://schemas.microsoft.com/office/powerpoint/2010/main" val="1462506004"/>
              </p:ext>
            </p:extLst>
          </p:nvPr>
        </p:nvGraphicFramePr>
        <p:xfrm>
          <a:off x="98474" y="1825624"/>
          <a:ext cx="12093506" cy="4842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D6704C11-8293-E8E0-081B-887315002CD3}"/>
              </a:ext>
            </a:extLst>
          </p:cNvPr>
          <p:cNvSpPr txBox="1"/>
          <p:nvPr/>
        </p:nvSpPr>
        <p:spPr>
          <a:xfrm>
            <a:off x="98454" y="6363187"/>
            <a:ext cx="2184010" cy="369332"/>
          </a:xfrm>
          <a:prstGeom prst="rect">
            <a:avLst/>
          </a:prstGeom>
          <a:noFill/>
        </p:spPr>
        <p:txBody>
          <a:bodyPr wrap="square" rtlCol="0">
            <a:spAutoFit/>
          </a:bodyPr>
          <a:lstStyle/>
          <a:p>
            <a:r>
              <a:rPr lang="en-GB" dirty="0"/>
              <a:t>(Thompson, S. 2016) </a:t>
            </a:r>
          </a:p>
        </p:txBody>
      </p:sp>
    </p:spTree>
    <p:extLst>
      <p:ext uri="{BB962C8B-B14F-4D97-AF65-F5344CB8AC3E}">
        <p14:creationId xmlns:p14="http://schemas.microsoft.com/office/powerpoint/2010/main" val="2899769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elationship">
            <a:extLst>
              <a:ext uri="{FF2B5EF4-FFF2-40B4-BE49-F238E27FC236}">
                <a16:creationId xmlns:a16="http://schemas.microsoft.com/office/drawing/2014/main" id="{1BABE1B1-1CD1-3134-33BA-85BF20A5A2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BB3F9504-D298-D554-8CB3-CA1288BB1F6D}"/>
              </a:ext>
            </a:extLst>
          </p:cNvPr>
          <p:cNvSpPr>
            <a:spLocks noGrp="1"/>
          </p:cNvSpPr>
          <p:nvPr>
            <p:ph idx="1"/>
          </p:nvPr>
        </p:nvSpPr>
        <p:spPr>
          <a:xfrm>
            <a:off x="6090573" y="576776"/>
            <a:ext cx="6098791" cy="5484196"/>
          </a:xfrm>
        </p:spPr>
        <p:txBody>
          <a:bodyPr anchor="ctr">
            <a:normAutofit/>
          </a:bodyPr>
          <a:lstStyle/>
          <a:p>
            <a:pPr>
              <a:lnSpc>
                <a:spcPct val="150000"/>
              </a:lnSpc>
            </a:pPr>
            <a:r>
              <a:rPr lang="en-US" sz="1800" dirty="0">
                <a:solidFill>
                  <a:schemeClr val="tx2"/>
                </a:solidFill>
              </a:rPr>
              <a:t>According to the theory, early attachment has a cause-and-effect relationship (Thompson, S. 2016). </a:t>
            </a:r>
          </a:p>
          <a:p>
            <a:pPr>
              <a:lnSpc>
                <a:spcPct val="150000"/>
              </a:lnSpc>
            </a:pPr>
            <a:r>
              <a:rPr lang="en-US" sz="1800" dirty="0">
                <a:solidFill>
                  <a:schemeClr val="tx2"/>
                </a:solidFill>
              </a:rPr>
              <a:t> patterns and subsequent responses to loss, contending that "the way an individual's attachment system has become organized over the course of development determines whether an individual exhibits a healthy or problematic pattern of grief following separation" (Thompson, S. 2016). </a:t>
            </a:r>
            <a:endParaRPr lang="en-GB" sz="1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a:extLst>
              <a:ext uri="{FF2B5EF4-FFF2-40B4-BE49-F238E27FC236}">
                <a16:creationId xmlns:a16="http://schemas.microsoft.com/office/drawing/2014/main" id="{7785F854-F095-F817-51A1-AE382C2B139B}"/>
              </a:ext>
            </a:extLst>
          </p:cNvPr>
          <p:cNvSpPr txBox="1"/>
          <p:nvPr/>
        </p:nvSpPr>
        <p:spPr>
          <a:xfrm>
            <a:off x="8876713" y="6309361"/>
            <a:ext cx="4164037" cy="365760"/>
          </a:xfrm>
          <a:prstGeom prst="rect">
            <a:avLst/>
          </a:prstGeom>
          <a:noFill/>
        </p:spPr>
        <p:txBody>
          <a:bodyPr wrap="square" rtlCol="0">
            <a:spAutoFit/>
          </a:bodyPr>
          <a:lstStyle/>
          <a:p>
            <a:r>
              <a:rPr lang="en-GB" dirty="0"/>
              <a:t>(Cruse Bereavement support </a:t>
            </a:r>
            <a:r>
              <a:rPr lang="en-GB" dirty="0" err="1"/>
              <a:t>n.d</a:t>
            </a:r>
            <a:r>
              <a:rPr lang="en-GB" dirty="0"/>
              <a:t>) </a:t>
            </a:r>
          </a:p>
        </p:txBody>
      </p:sp>
    </p:spTree>
    <p:extLst>
      <p:ext uri="{BB962C8B-B14F-4D97-AF65-F5344CB8AC3E}">
        <p14:creationId xmlns:p14="http://schemas.microsoft.com/office/powerpoint/2010/main" val="1716764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07CCFCA-3E97-687F-DAB7-5BFADB7762D9}"/>
              </a:ext>
            </a:extLst>
          </p:cNvPr>
          <p:cNvPicPr>
            <a:picLocks noChangeAspect="1"/>
          </p:cNvPicPr>
          <p:nvPr/>
        </p:nvPicPr>
        <p:blipFill rotWithShape="1">
          <a:blip r:embed="rId2"/>
          <a:srcRect t="12000" b="13000"/>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5C2FDAA-CAFE-07B8-0EB4-D107D2542EA6}"/>
              </a:ext>
            </a:extLst>
          </p:cNvPr>
          <p:cNvSpPr/>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cap="none" spc="0">
                <a:ln w="22225">
                  <a:solidFill>
                    <a:schemeClr val="accent2"/>
                  </a:solidFill>
                  <a:prstDash val="solid"/>
                </a:ln>
                <a:effectLst/>
                <a:latin typeface="+mj-lt"/>
                <a:ea typeface="+mj-ea"/>
                <a:cs typeface="+mj-cs"/>
              </a:rPr>
              <a:t>Tonkins model of grief</a:t>
            </a:r>
          </a:p>
        </p:txBody>
      </p:sp>
      <p:graphicFrame>
        <p:nvGraphicFramePr>
          <p:cNvPr id="12" name="TextBox 8">
            <a:extLst>
              <a:ext uri="{FF2B5EF4-FFF2-40B4-BE49-F238E27FC236}">
                <a16:creationId xmlns:a16="http://schemas.microsoft.com/office/drawing/2014/main" id="{D5D79D16-5DC6-0DDE-2752-CCB6BB3BB55A}"/>
              </a:ext>
            </a:extLst>
          </p:cNvPr>
          <p:cNvGraphicFramePr/>
          <p:nvPr>
            <p:extLst>
              <p:ext uri="{D42A27DB-BD31-4B8C-83A1-F6EECF244321}">
                <p14:modId xmlns:p14="http://schemas.microsoft.com/office/powerpoint/2010/main" val="74801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CF9F5017-1889-7C9B-2DFF-9D87FD90A4DC}"/>
              </a:ext>
            </a:extLst>
          </p:cNvPr>
          <p:cNvSpPr txBox="1"/>
          <p:nvPr/>
        </p:nvSpPr>
        <p:spPr>
          <a:xfrm>
            <a:off x="211015" y="6330462"/>
            <a:ext cx="4164037" cy="365760"/>
          </a:xfrm>
          <a:prstGeom prst="rect">
            <a:avLst/>
          </a:prstGeom>
          <a:noFill/>
        </p:spPr>
        <p:txBody>
          <a:bodyPr wrap="square" rtlCol="0">
            <a:spAutoFit/>
          </a:bodyPr>
          <a:lstStyle/>
          <a:p>
            <a:r>
              <a:rPr lang="en-GB" dirty="0"/>
              <a:t>(Cruse Bereavement support </a:t>
            </a:r>
            <a:r>
              <a:rPr lang="en-GB" dirty="0" err="1"/>
              <a:t>n.d</a:t>
            </a:r>
            <a:r>
              <a:rPr lang="en-GB" dirty="0"/>
              <a:t>) </a:t>
            </a:r>
          </a:p>
        </p:txBody>
      </p:sp>
    </p:spTree>
    <p:extLst>
      <p:ext uri="{BB962C8B-B14F-4D97-AF65-F5344CB8AC3E}">
        <p14:creationId xmlns:p14="http://schemas.microsoft.com/office/powerpoint/2010/main" val="38605169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0CFD07C-BB26-2208-80ED-5B656C2CA155}"/>
              </a:ext>
            </a:extLst>
          </p:cNvPr>
          <p:cNvSpPr/>
          <p:nvPr/>
        </p:nvSpPr>
        <p:spPr>
          <a:xfrm>
            <a:off x="6428572" y="209411"/>
            <a:ext cx="4840010" cy="95723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cap="none" spc="0" dirty="0">
                <a:ln w="22225">
                  <a:solidFill>
                    <a:schemeClr val="accent2"/>
                  </a:solidFill>
                  <a:prstDash val="solid"/>
                </a:ln>
                <a:effectLst/>
                <a:latin typeface="+mj-lt"/>
                <a:ea typeface="+mj-ea"/>
                <a:cs typeface="+mj-cs"/>
              </a:rPr>
              <a:t>Next steps </a:t>
            </a:r>
          </a:p>
        </p:txBody>
      </p:sp>
      <p:pic>
        <p:nvPicPr>
          <p:cNvPr id="7" name="Picture 6" descr="Rubber boots at back door">
            <a:extLst>
              <a:ext uri="{FF2B5EF4-FFF2-40B4-BE49-F238E27FC236}">
                <a16:creationId xmlns:a16="http://schemas.microsoft.com/office/drawing/2014/main" id="{889648EC-D876-CA35-9003-845DBC64B474}"/>
              </a:ext>
            </a:extLst>
          </p:cNvPr>
          <p:cNvPicPr>
            <a:picLocks noChangeAspect="1"/>
          </p:cNvPicPr>
          <p:nvPr/>
        </p:nvPicPr>
        <p:blipFill rotWithShape="1">
          <a:blip r:embed="rId2"/>
          <a:srcRect l="1302" r="39164"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TextBox 4">
            <a:extLst>
              <a:ext uri="{FF2B5EF4-FFF2-40B4-BE49-F238E27FC236}">
                <a16:creationId xmlns:a16="http://schemas.microsoft.com/office/drawing/2014/main" id="{981318B8-7D1A-2B75-11BD-EA7E3D19F4A5}"/>
              </a:ext>
            </a:extLst>
          </p:cNvPr>
          <p:cNvSpPr txBox="1"/>
          <p:nvPr/>
        </p:nvSpPr>
        <p:spPr>
          <a:xfrm>
            <a:off x="5687248" y="2584598"/>
            <a:ext cx="6358597" cy="3843666"/>
          </a:xfrm>
          <a:prstGeom prst="rect">
            <a:avLst/>
          </a:prstGeom>
        </p:spPr>
        <p:txBody>
          <a:bodyPr vert="horz" lIns="91440" tIns="45720" rIns="91440" bIns="45720" rtlCol="0">
            <a:normAutofit fontScale="92500"/>
          </a:bodyPr>
          <a:lstStyle/>
          <a:p>
            <a:pPr>
              <a:lnSpc>
                <a:spcPct val="150000"/>
              </a:lnSpc>
              <a:spcAft>
                <a:spcPts val="600"/>
              </a:spcAft>
            </a:pPr>
            <a:r>
              <a:rPr lang="en-US" sz="2000" dirty="0"/>
              <a:t>Children may experience grief in cycles rather than all at once, and their reactions to grief may change over time. This implies that a child's grieving process may appear shorter than an adult's, but it may actually last longer. When they hit important life milestones like starting a new school, entering a university, landing a job, getting married, or starting a family of their own, people who were bereaved as children may relive their grief (Marie Curie, 2023) </a:t>
            </a:r>
          </a:p>
        </p:txBody>
      </p:sp>
    </p:spTree>
    <p:extLst>
      <p:ext uri="{BB962C8B-B14F-4D97-AF65-F5344CB8AC3E}">
        <p14:creationId xmlns:p14="http://schemas.microsoft.com/office/powerpoint/2010/main" val="24298685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0D2EAD4-39D1-D5F5-952A-879FE6152EEC}"/>
              </a:ext>
            </a:extLst>
          </p:cNvPr>
          <p:cNvSpPr/>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cap="none" spc="0">
                <a:ln w="22225">
                  <a:solidFill>
                    <a:schemeClr val="accent2"/>
                  </a:solidFill>
                  <a:prstDash val="solid"/>
                </a:ln>
                <a:solidFill>
                  <a:srgbClr val="FFFFFF"/>
                </a:solidFill>
                <a:effectLst/>
                <a:latin typeface="+mj-lt"/>
                <a:ea typeface="+mj-ea"/>
                <a:cs typeface="+mj-cs"/>
              </a:rPr>
              <a:t>Conclusion </a:t>
            </a:r>
          </a:p>
        </p:txBody>
      </p:sp>
      <p:sp>
        <p:nvSpPr>
          <p:cNvPr id="5" name="TextBox 4">
            <a:extLst>
              <a:ext uri="{FF2B5EF4-FFF2-40B4-BE49-F238E27FC236}">
                <a16:creationId xmlns:a16="http://schemas.microsoft.com/office/drawing/2014/main" id="{8EA26C24-F6AA-2AE8-59DF-4896C6B42248}"/>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150000"/>
              </a:lnSpc>
              <a:spcAft>
                <a:spcPts val="600"/>
              </a:spcAft>
            </a:pPr>
            <a:r>
              <a:rPr lang="en-US" sz="2000" dirty="0"/>
              <a:t>In contrast to popular belief, childhood bereavement occurs far more frequently. One of the most terrible life experiences that society has, however is also one that is rarely discussed and undervalued, a child loosing a loved one.</a:t>
            </a:r>
          </a:p>
          <a:p>
            <a:pPr>
              <a:lnSpc>
                <a:spcPct val="150000"/>
              </a:lnSpc>
              <a:spcAft>
                <a:spcPts val="600"/>
              </a:spcAft>
            </a:pPr>
            <a:r>
              <a:rPr lang="en-US" sz="2000" dirty="0"/>
              <a:t>A wide range of upsetting emotional, psychological, and behavioral issues that some children face can persist well into adulthood. A child can cope with these occasionally traumatic and typically highly upsetting life events by having their feelings acknowledged, having their needs met, and, when necessary, seeking professional assistance.</a:t>
            </a:r>
          </a:p>
        </p:txBody>
      </p:sp>
    </p:spTree>
    <p:extLst>
      <p:ext uri="{BB962C8B-B14F-4D97-AF65-F5344CB8AC3E}">
        <p14:creationId xmlns:p14="http://schemas.microsoft.com/office/powerpoint/2010/main" val="2426424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620C7-4337-1739-8010-A8401D933892}"/>
              </a:ext>
            </a:extLst>
          </p:cNvPr>
          <p:cNvSpPr>
            <a:spLocks noGrp="1"/>
          </p:cNvSpPr>
          <p:nvPr>
            <p:ph type="title"/>
          </p:nvPr>
        </p:nvSpPr>
        <p:spPr>
          <a:xfrm>
            <a:off x="627184" y="18255"/>
            <a:ext cx="10515600" cy="1325563"/>
          </a:xfrm>
        </p:spPr>
        <p:txBody>
          <a:bodyPr/>
          <a:lstStyle/>
          <a:p>
            <a:r>
              <a:rPr lang="en-US" dirty="0"/>
              <a:t>Reference</a:t>
            </a:r>
            <a:endParaRPr lang="en-GB" dirty="0"/>
          </a:p>
        </p:txBody>
      </p:sp>
      <p:sp>
        <p:nvSpPr>
          <p:cNvPr id="3" name="Content Placeholder 2">
            <a:extLst>
              <a:ext uri="{FF2B5EF4-FFF2-40B4-BE49-F238E27FC236}">
                <a16:creationId xmlns:a16="http://schemas.microsoft.com/office/drawing/2014/main" id="{A46492BE-9D7B-175A-716F-91995FE66B3A}"/>
              </a:ext>
            </a:extLst>
          </p:cNvPr>
          <p:cNvSpPr>
            <a:spLocks noGrp="1"/>
          </p:cNvSpPr>
          <p:nvPr>
            <p:ph idx="1"/>
          </p:nvPr>
        </p:nvSpPr>
        <p:spPr>
          <a:xfrm>
            <a:off x="196948" y="1252024"/>
            <a:ext cx="11156852" cy="5401993"/>
          </a:xfrm>
        </p:spPr>
        <p:txBody>
          <a:bodyPr>
            <a:normAutofit/>
          </a:bodyPr>
          <a:lstStyle/>
          <a:p>
            <a:pPr marL="0" indent="0">
              <a:buNone/>
            </a:pPr>
            <a:r>
              <a:rPr lang="en-US" sz="1800" dirty="0"/>
              <a:t>Akerman R., &amp; Statham, J. (2014). Bereavement in childhood: The impact on psychological and educational outcomes and the effectiveness of support services (Working Paper No. 25). London, England: Childhood Wellbeing Research Centre</a:t>
            </a:r>
          </a:p>
          <a:p>
            <a:pPr marL="0" indent="0">
              <a:buNone/>
            </a:pPr>
            <a:r>
              <a:rPr lang="en-US" sz="1800" dirty="0"/>
              <a:t>Accessed: 4th December 2023</a:t>
            </a:r>
          </a:p>
          <a:p>
            <a:pPr marL="0" indent="0">
              <a:buNone/>
            </a:pPr>
            <a:endParaRPr lang="en-US" sz="1800" dirty="0"/>
          </a:p>
          <a:p>
            <a:pPr marL="0" indent="0">
              <a:buNone/>
            </a:pPr>
            <a:r>
              <a:rPr lang="en-US" sz="1800" dirty="0"/>
              <a:t>Barclay, L. (2014) Childhood Bereavement Linked to Higher Adulthood Mortality. [image]</a:t>
            </a:r>
          </a:p>
          <a:p>
            <a:pPr marL="0" indent="0">
              <a:buNone/>
            </a:pPr>
            <a:r>
              <a:rPr lang="en-US" sz="1800" dirty="0"/>
              <a:t>https://www.medscape.com/viewarticle/828676?form=fpf </a:t>
            </a:r>
          </a:p>
          <a:p>
            <a:pPr marL="0" indent="0">
              <a:buNone/>
            </a:pPr>
            <a:r>
              <a:rPr lang="en-US" sz="1800" dirty="0"/>
              <a:t>Accessed: 27th November 2023</a:t>
            </a:r>
          </a:p>
          <a:p>
            <a:pPr marL="0" indent="0">
              <a:buNone/>
            </a:pPr>
            <a:endParaRPr lang="en-US" sz="1800" dirty="0"/>
          </a:p>
          <a:p>
            <a:pPr marL="0" indent="0">
              <a:buNone/>
            </a:pPr>
            <a:r>
              <a:rPr lang="en-US" sz="1800" dirty="0"/>
              <a:t>Cruse Bereavement support (</a:t>
            </a:r>
            <a:r>
              <a:rPr lang="en-US" sz="1800" dirty="0" err="1"/>
              <a:t>n.d</a:t>
            </a:r>
            <a:r>
              <a:rPr lang="en-US" sz="1800" dirty="0"/>
              <a:t>) </a:t>
            </a:r>
            <a:r>
              <a:rPr lang="en-US" sz="1800" i="1" dirty="0"/>
              <a:t>Growing around grief. </a:t>
            </a:r>
          </a:p>
          <a:p>
            <a:pPr marL="0" indent="0">
              <a:buNone/>
            </a:pPr>
            <a:r>
              <a:rPr lang="en-US" sz="1800" dirty="0"/>
              <a:t>https://www.cruse.org.uk/understanding-grief/effects-of-grief/growing-around-grief/</a:t>
            </a:r>
          </a:p>
          <a:p>
            <a:pPr marL="0" indent="0">
              <a:buNone/>
            </a:pPr>
            <a:r>
              <a:rPr lang="en-US" sz="1800" dirty="0"/>
              <a:t>Accessed: 4</a:t>
            </a:r>
            <a:r>
              <a:rPr lang="en-US" sz="1800" baseline="30000" dirty="0"/>
              <a:t>th</a:t>
            </a:r>
            <a:r>
              <a:rPr lang="en-US" sz="1800" dirty="0"/>
              <a:t> December 2023</a:t>
            </a:r>
          </a:p>
          <a:p>
            <a:pPr marL="0" indent="0">
              <a:buNone/>
            </a:pPr>
            <a:endParaRPr lang="en-GB" sz="1800" dirty="0"/>
          </a:p>
        </p:txBody>
      </p:sp>
    </p:spTree>
    <p:extLst>
      <p:ext uri="{BB962C8B-B14F-4D97-AF65-F5344CB8AC3E}">
        <p14:creationId xmlns:p14="http://schemas.microsoft.com/office/powerpoint/2010/main" val="3422770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8FD63E-1467-5F42-F559-679BB463BE37}"/>
              </a:ext>
            </a:extLst>
          </p:cNvPr>
          <p:cNvSpPr>
            <a:spLocks noGrp="1"/>
          </p:cNvSpPr>
          <p:nvPr>
            <p:ph idx="1"/>
          </p:nvPr>
        </p:nvSpPr>
        <p:spPr>
          <a:xfrm>
            <a:off x="121920" y="699975"/>
            <a:ext cx="11049000" cy="5955290"/>
          </a:xfrm>
        </p:spPr>
        <p:txBody>
          <a:bodyPr>
            <a:normAutofit fontScale="925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Elite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Educare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(2017)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Child Abuse Animation: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[video].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https://www.youtube.com/watch?v=1wmFXW-HkU0</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Accessed: 21</a:t>
            </a:r>
            <a:r>
              <a:rPr kumimoji="0" lang="en-GB" sz="1800" b="0" i="0" u="none" strike="noStrike" kern="1200" cap="none" spc="0" normalizeH="0" baseline="30000" noProof="0" dirty="0">
                <a:ln>
                  <a:noFill/>
                </a:ln>
                <a:solidFill>
                  <a:prstClr val="black"/>
                </a:solidFill>
                <a:effectLst/>
                <a:uLnTx/>
                <a:uFillTx/>
                <a:latin typeface="Calibri" panose="020F0502020204030204"/>
                <a:ea typeface="+mn-ea"/>
                <a:cs typeface="+mn-cs"/>
              </a:rPr>
              <a:t>st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November 2023</a:t>
            </a:r>
          </a:p>
          <a:p>
            <a:pPr marL="0" indent="0">
              <a:buNone/>
            </a:pPr>
            <a:endParaRPr lang="en-US" sz="1800" dirty="0"/>
          </a:p>
          <a:p>
            <a:pPr marL="0" indent="0">
              <a:buNone/>
            </a:pPr>
            <a:endParaRPr lang="en-US" sz="1800" dirty="0"/>
          </a:p>
          <a:p>
            <a:pPr marL="0" indent="0">
              <a:buNone/>
            </a:pPr>
            <a:r>
              <a:rPr lang="en-US" sz="1800" dirty="0" err="1"/>
              <a:t>HDWPro</a:t>
            </a:r>
            <a:r>
              <a:rPr lang="en-US" sz="1800" dirty="0"/>
              <a:t> (2023) Happy Baby Picture [image]</a:t>
            </a:r>
          </a:p>
          <a:p>
            <a:pPr marL="0" indent="0">
              <a:buNone/>
            </a:pPr>
            <a:r>
              <a:rPr lang="en-US" sz="1800" dirty="0"/>
              <a:t>https://hdwpro.com/happy-baby-picture-2.html </a:t>
            </a:r>
          </a:p>
          <a:p>
            <a:pPr marL="0" indent="0">
              <a:buNone/>
            </a:pPr>
            <a:r>
              <a:rPr lang="en-US" sz="1800" dirty="0"/>
              <a:t>Accessed: 2nd December 2023</a:t>
            </a:r>
          </a:p>
          <a:p>
            <a:pPr marL="0" indent="0">
              <a:buNone/>
            </a:pPr>
            <a:endParaRPr lang="en-GB" sz="1800" dirty="0"/>
          </a:p>
          <a:p>
            <a:pPr marL="0" indent="0">
              <a:buNone/>
            </a:pPr>
            <a:r>
              <a:rPr lang="en-GB" sz="1800" dirty="0"/>
              <a:t>Mind (2023) </a:t>
            </a:r>
            <a:r>
              <a:rPr lang="en-GB" sz="1800" i="1" dirty="0"/>
              <a:t>Bereavement. </a:t>
            </a:r>
          </a:p>
          <a:p>
            <a:pPr marL="0" indent="0">
              <a:buNone/>
            </a:pPr>
            <a:r>
              <a:rPr lang="en-GB" sz="1800" dirty="0"/>
              <a:t>https://www.mind.org.uk/information-support/guides-to-support-and-services/bereavement/about-bereavement/ </a:t>
            </a:r>
          </a:p>
          <a:p>
            <a:pPr marL="0" indent="0">
              <a:buNone/>
            </a:pPr>
            <a:r>
              <a:rPr lang="en-GB" sz="1800" dirty="0"/>
              <a:t>Accessed: 27</a:t>
            </a:r>
            <a:r>
              <a:rPr lang="en-GB" sz="1800" baseline="30000" dirty="0"/>
              <a:t>th</a:t>
            </a:r>
            <a:r>
              <a:rPr lang="en-GB" sz="1800" dirty="0"/>
              <a:t> November 2023</a:t>
            </a:r>
          </a:p>
          <a:p>
            <a:pPr marL="0" indent="0">
              <a:buNone/>
            </a:pPr>
            <a:endParaRPr lang="en-GB" sz="1800" dirty="0"/>
          </a:p>
          <a:p>
            <a:pPr marL="0" indent="0">
              <a:buNone/>
            </a:pPr>
            <a:r>
              <a:rPr lang="en-GB" sz="1800" dirty="0"/>
              <a:t>Marie Curie (2023) </a:t>
            </a:r>
            <a:r>
              <a:rPr lang="en-US" sz="1800" i="1" dirty="0"/>
              <a:t>How grief may affect children. </a:t>
            </a:r>
            <a:endParaRPr lang="en-GB" sz="1800" i="1" dirty="0"/>
          </a:p>
          <a:p>
            <a:pPr marL="0" indent="0">
              <a:buNone/>
            </a:pPr>
            <a:r>
              <a:rPr lang="en-GB" sz="1800" dirty="0"/>
              <a:t>https://www.mariecurie.org.uk/help/support/bereaved-family-friends/supporting-grieving-child/grief-affect-child</a:t>
            </a:r>
          </a:p>
          <a:p>
            <a:pPr marL="0" indent="0">
              <a:buNone/>
            </a:pPr>
            <a:r>
              <a:rPr lang="en-GB" sz="1800" dirty="0"/>
              <a:t>Accessed: 27</a:t>
            </a:r>
            <a:r>
              <a:rPr lang="en-GB" sz="1800" baseline="30000" dirty="0"/>
              <a:t>th</a:t>
            </a:r>
            <a:r>
              <a:rPr lang="en-GB" sz="1800" dirty="0"/>
              <a:t> November 2023</a:t>
            </a:r>
          </a:p>
          <a:p>
            <a:pPr marL="0" indent="0">
              <a:buNone/>
            </a:pPr>
            <a:endParaRPr lang="en-GB" sz="1800" dirty="0"/>
          </a:p>
          <a:p>
            <a:pPr marL="0" indent="0">
              <a:buNone/>
            </a:pPr>
            <a:r>
              <a:rPr lang="en-GB" sz="1800" dirty="0"/>
              <a:t> </a:t>
            </a:r>
          </a:p>
        </p:txBody>
      </p:sp>
    </p:spTree>
    <p:extLst>
      <p:ext uri="{BB962C8B-B14F-4D97-AF65-F5344CB8AC3E}">
        <p14:creationId xmlns:p14="http://schemas.microsoft.com/office/powerpoint/2010/main" val="4215218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392AF2-C461-2C44-BF8F-4F416AD1CC62}"/>
              </a:ext>
            </a:extLst>
          </p:cNvPr>
          <p:cNvSpPr>
            <a:spLocks noGrp="1"/>
          </p:cNvSpPr>
          <p:nvPr>
            <p:ph idx="1"/>
          </p:nvPr>
        </p:nvSpPr>
        <p:spPr>
          <a:xfrm>
            <a:off x="166255" y="96982"/>
            <a:ext cx="11790218" cy="6079981"/>
          </a:xfrm>
        </p:spPr>
        <p:txBody>
          <a:bodyPr>
            <a:normAutofit/>
          </a:bodyPr>
          <a:lstStyle/>
          <a:p>
            <a:pPr marL="0" indent="0">
              <a:buNone/>
            </a:pPr>
            <a:r>
              <a:rPr lang="en-GB" sz="1800" dirty="0"/>
              <a:t>Pinterest (</a:t>
            </a:r>
            <a:r>
              <a:rPr lang="en-GB" sz="1800" dirty="0" err="1"/>
              <a:t>n.d</a:t>
            </a:r>
            <a:r>
              <a:rPr lang="en-GB" sz="1800" dirty="0"/>
              <a:t>). </a:t>
            </a:r>
            <a:r>
              <a:rPr lang="en-GB" sz="1800" i="1" dirty="0"/>
              <a:t>Precious Moments </a:t>
            </a:r>
            <a:r>
              <a:rPr lang="en-GB" sz="1800" dirty="0"/>
              <a:t>[image]</a:t>
            </a:r>
            <a:endParaRPr lang="en-GB" sz="1800" i="1" dirty="0"/>
          </a:p>
          <a:p>
            <a:pPr marL="0" indent="0">
              <a:buNone/>
            </a:pPr>
            <a:r>
              <a:rPr lang="en-GB" sz="1800" dirty="0"/>
              <a:t>https://www.pinterest.com/pin/67624431878211074/</a:t>
            </a:r>
          </a:p>
          <a:p>
            <a:pPr marL="0" indent="0">
              <a:buNone/>
            </a:pPr>
            <a:r>
              <a:rPr lang="en-GB" sz="1800" dirty="0"/>
              <a:t>Accessed: 2</a:t>
            </a:r>
            <a:r>
              <a:rPr lang="en-GB" sz="1800" baseline="30000" dirty="0"/>
              <a:t>nd</a:t>
            </a:r>
            <a:r>
              <a:rPr lang="en-GB" sz="1800" dirty="0"/>
              <a:t> December 2023</a:t>
            </a:r>
          </a:p>
          <a:p>
            <a:pPr marL="0" indent="0">
              <a:buNone/>
            </a:pPr>
            <a:endParaRPr lang="en-GB" sz="1800" dirty="0"/>
          </a:p>
          <a:p>
            <a:pPr marL="0" marR="0" lvl="0" indent="0" algn="l" defTabSz="914400" rtl="0" eaLnBrk="1" fontAlgn="auto" latinLnBrk="0" hangingPunct="1">
              <a:lnSpc>
                <a:spcPct val="110000"/>
              </a:lnSpc>
              <a:spcBef>
                <a:spcPts val="1000"/>
              </a:spcBef>
              <a:spcAft>
                <a:spcPts val="0"/>
              </a:spcAft>
              <a:buClrTx/>
              <a:buSzTx/>
              <a:buNone/>
              <a:tabLst/>
              <a:defRPr/>
            </a:pPr>
            <a:r>
              <a:rPr kumimoji="0" lang="en-GB" sz="1600" b="0" i="0" u="none" strike="noStrike" kern="1200" cap="none" spc="0" normalizeH="0" baseline="0" noProof="0" dirty="0">
                <a:ln>
                  <a:noFill/>
                </a:ln>
                <a:solidFill>
                  <a:srgbClr val="333333"/>
                </a:solidFill>
                <a:effectLst/>
                <a:uLnTx/>
                <a:uFillTx/>
                <a:latin typeface="Open Sans" panose="020B0606030504020204" pitchFamily="34" charset="0"/>
                <a:ea typeface="+mn-ea"/>
                <a:cs typeface="+mn-cs"/>
              </a:rPr>
              <a:t>Thompson, S. (2016) </a:t>
            </a:r>
            <a:r>
              <a:rPr kumimoji="0" lang="en-GB" sz="1600" b="0" i="1" u="none" strike="noStrike" kern="1200" cap="none" spc="0" normalizeH="0" baseline="0" noProof="0" dirty="0">
                <a:ln>
                  <a:noFill/>
                </a:ln>
                <a:solidFill>
                  <a:srgbClr val="333333"/>
                </a:solidFill>
                <a:effectLst/>
                <a:uLnTx/>
                <a:uFillTx/>
                <a:latin typeface="Open Sans" panose="020B0606030504020204" pitchFamily="34" charset="0"/>
                <a:ea typeface="+mn-ea"/>
                <a:cs typeface="+mn-cs"/>
              </a:rPr>
              <a:t>Theories around loss &amp; bereavement.</a:t>
            </a:r>
          </a:p>
          <a:p>
            <a:pPr marL="0" indent="0">
              <a:buNone/>
            </a:pPr>
            <a:r>
              <a:rPr lang="en-GB" sz="1800" dirty="0"/>
              <a:t>https://www.sth.nhs.uk/clientfiles/File/Theory%20of%20Loss%20%20bereavement.pdf</a:t>
            </a:r>
          </a:p>
          <a:p>
            <a:pPr marL="0" indent="0">
              <a:buNone/>
            </a:pPr>
            <a:r>
              <a:rPr lang="en-GB" sz="1800" dirty="0"/>
              <a:t>Accessed: 4</a:t>
            </a:r>
            <a:r>
              <a:rPr lang="en-GB" sz="1800" baseline="30000" dirty="0"/>
              <a:t>th</a:t>
            </a:r>
            <a:r>
              <a:rPr lang="en-GB" sz="1800" dirty="0"/>
              <a:t> December 2023</a:t>
            </a:r>
          </a:p>
          <a:p>
            <a:pPr marL="0" indent="0">
              <a:buNone/>
            </a:pPr>
            <a:endParaRPr lang="en-GB" sz="1800" dirty="0"/>
          </a:p>
          <a:p>
            <a:pPr marL="0" indent="0">
              <a:buNone/>
            </a:pPr>
            <a:r>
              <a:rPr lang="en-US" sz="1800" dirty="0"/>
              <a:t>The National Child Traumatic Stress Network (NCTSN) (</a:t>
            </a:r>
            <a:r>
              <a:rPr lang="en-US" sz="1800" dirty="0" err="1"/>
              <a:t>n.d</a:t>
            </a:r>
            <a:r>
              <a:rPr lang="en-US" sz="1800" dirty="0"/>
              <a:t>). TRAUMA TYPES.</a:t>
            </a:r>
          </a:p>
          <a:p>
            <a:pPr marL="0" indent="0">
              <a:buNone/>
            </a:pPr>
            <a:r>
              <a:rPr lang="en-US" sz="1800" dirty="0"/>
              <a:t>https://www.nctsn.org/what-is-child-trauma/trauma-types</a:t>
            </a:r>
          </a:p>
          <a:p>
            <a:pPr marL="0" indent="0">
              <a:buNone/>
            </a:pPr>
            <a:r>
              <a:rPr lang="en-US" sz="1800" dirty="0"/>
              <a:t>Accessed: 21st November 2023</a:t>
            </a:r>
          </a:p>
          <a:p>
            <a:pPr marL="0" indent="0">
              <a:buNone/>
            </a:pPr>
            <a:endParaRPr lang="en-GB" sz="1800" dirty="0"/>
          </a:p>
          <a:p>
            <a:pPr marL="0" indent="0">
              <a:buNone/>
            </a:pPr>
            <a:r>
              <a:rPr lang="en-US" sz="1800" dirty="0"/>
              <a:t>Very well mind (2023) What Is Trauma?</a:t>
            </a:r>
          </a:p>
          <a:p>
            <a:pPr marL="0" indent="0">
              <a:buNone/>
            </a:pPr>
            <a:r>
              <a:rPr lang="en-US" sz="1800" dirty="0"/>
              <a:t>https://www.verywellmind.com/common-symptoms-after-a-traumatic-event-2797496</a:t>
            </a:r>
          </a:p>
          <a:p>
            <a:pPr marL="0" indent="0">
              <a:buNone/>
            </a:pPr>
            <a:r>
              <a:rPr lang="en-US" sz="1800" dirty="0"/>
              <a:t>Accessed: 20th November 2023</a:t>
            </a:r>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3876102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E1E145-5FF2-8253-6489-EE051B4A5012}"/>
              </a:ext>
            </a:extLst>
          </p:cNvPr>
          <p:cNvSpPr>
            <a:spLocks noGrp="1"/>
          </p:cNvSpPr>
          <p:nvPr>
            <p:ph idx="1"/>
          </p:nvPr>
        </p:nvSpPr>
        <p:spPr>
          <a:xfrm>
            <a:off x="126609" y="168812"/>
            <a:ext cx="11227191" cy="6008151"/>
          </a:xfrm>
        </p:spPr>
        <p:txBody>
          <a:bodyPr/>
          <a:lstStyle/>
          <a:p>
            <a:pPr marL="0" indent="0">
              <a:buNone/>
            </a:pPr>
            <a:r>
              <a:rPr lang="en-US" sz="2000" dirty="0"/>
              <a:t>6’ feet apart (2023) [image]</a:t>
            </a:r>
          </a:p>
          <a:p>
            <a:pPr marL="0" indent="0">
              <a:buNone/>
            </a:pPr>
            <a:r>
              <a:rPr lang="en-US" sz="2000" dirty="0"/>
              <a:t>https://6feet.com/the-11-year-old-entrepreneur-who-is-stepping-up-to-save-schools/ </a:t>
            </a:r>
          </a:p>
          <a:p>
            <a:pPr marL="0" indent="0">
              <a:buNone/>
            </a:pPr>
            <a:r>
              <a:rPr lang="en-US" sz="2000" dirty="0"/>
              <a:t>Accessed: 2nd December 2023</a:t>
            </a:r>
          </a:p>
          <a:p>
            <a:pPr marL="0" indent="0">
              <a:buNone/>
            </a:pPr>
            <a:endParaRPr lang="en-GB" dirty="0"/>
          </a:p>
        </p:txBody>
      </p:sp>
    </p:spTree>
    <p:extLst>
      <p:ext uri="{BB962C8B-B14F-4D97-AF65-F5344CB8AC3E}">
        <p14:creationId xmlns:p14="http://schemas.microsoft.com/office/powerpoint/2010/main" val="40301413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545</TotalTime>
  <Words>1853</Words>
  <Application>Microsoft Office PowerPoint</Application>
  <PresentationFormat>Widescreen</PresentationFormat>
  <Paragraphs>129</Paragraphs>
  <Slides>26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Franchesca Smith (2007217)</dc:creator>
  <cp:lastModifiedBy>Franchesca Smith (2007217)</cp:lastModifiedBy>
  <cp:revision>41</cp:revision>
  <dcterms:created xsi:type="dcterms:W3CDTF">2023-11-20T18:42:43Z</dcterms:created>
  <dcterms:modified xsi:type="dcterms:W3CDTF">2023-12-15T14:31:39Z</dcterms:modified>
</cp:coreProperties>
</file>