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31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192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AFF35B-593F-0744-B1D9-02DA5C557B39}" type="datetimeFigureOut">
              <a:rPr lang="en-US" smtClean="0"/>
              <a:t>1/5/18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98F3C-11E1-3A43-A33C-8276C3EB8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71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98F3C-11E1-3A43-A33C-8276C3EB88C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623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4425" spc="-75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165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342900" indent="0" algn="ctr">
              <a:buNone/>
              <a:defRPr sz="1650"/>
            </a:lvl2pPr>
            <a:lvl3pPr marL="685800" indent="0" algn="ctr">
              <a:buNone/>
              <a:defRPr sz="165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4425" b="0" spc="-75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65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5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5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377440"/>
          </a:xfrm>
        </p:spPr>
        <p:txBody>
          <a:bodyPr anchor="b">
            <a:normAutofit/>
          </a:bodyPr>
          <a:lstStyle>
            <a:lvl1pPr>
              <a:defRPr sz="24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494176"/>
            <a:ext cx="212598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050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377440"/>
          </a:xfrm>
        </p:spPr>
        <p:txBody>
          <a:bodyPr anchor="b">
            <a:normAutofit/>
          </a:bodyPr>
          <a:lstStyle>
            <a:lvl1pPr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493008"/>
            <a:ext cx="212598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050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 spc="-45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0000"/>
        </a:lnSpc>
        <a:spcBef>
          <a:spcPts val="900"/>
        </a:spcBef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514350" indent="-13716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3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857250" indent="-13716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00150" indent="-13716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3050" indent="-13716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188"/>
        </a:spcBef>
        <a:spcAft>
          <a:spcPts val="188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/>
              <a:t>Entrepreneurship </a:t>
            </a:r>
            <a:r>
              <a:rPr lang="mr-IN" b="1" dirty="0" smtClean="0"/>
              <a:t>–</a:t>
            </a:r>
            <a:r>
              <a:rPr lang="en-US" b="1" dirty="0" smtClean="0"/>
              <a:t>  </a:t>
            </a:r>
            <a:r>
              <a:rPr lang="en-US" b="1" dirty="0"/>
              <a:t>John Clements, founder of </a:t>
            </a:r>
            <a:r>
              <a:rPr lang="en-US" b="1" dirty="0" err="1"/>
              <a:t>Communiqu</a:t>
            </a:r>
            <a:r>
              <a:rPr lang="en-GB" b="1" dirty="0" err="1"/>
              <a:t>é</a:t>
            </a:r>
            <a:r>
              <a:rPr lang="en-US" b="1" dirty="0"/>
              <a:t> </a:t>
            </a:r>
            <a:r>
              <a:rPr lang="en-US" b="1" dirty="0" smtClean="0"/>
              <a:t>Communications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By Sarah Clements (1706960)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1081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000" b="1" dirty="0" smtClean="0"/>
              <a:t>Introduction</a:t>
            </a:r>
            <a:br>
              <a:rPr lang="en-US" sz="3000" b="1" dirty="0" smtClean="0"/>
            </a:br>
            <a:r>
              <a:rPr lang="en-US" sz="3000" b="1" dirty="0" smtClean="0"/>
              <a:t/>
            </a:r>
            <a:br>
              <a:rPr lang="en-US" sz="3000" b="1" dirty="0" smtClean="0"/>
            </a:br>
            <a:r>
              <a:rPr lang="en-US" sz="3000" b="1" dirty="0"/>
              <a:t/>
            </a:r>
            <a:br>
              <a:rPr lang="en-US" sz="3000" b="1" dirty="0"/>
            </a:br>
            <a:r>
              <a:rPr lang="en-US" sz="3000" b="1" dirty="0" smtClean="0"/>
              <a:t/>
            </a:r>
            <a:br>
              <a:rPr lang="en-US" sz="3000" b="1" dirty="0" smtClean="0"/>
            </a:br>
            <a:r>
              <a:rPr lang="en-US" sz="3000" b="1" dirty="0"/>
              <a:t/>
            </a:r>
            <a:br>
              <a:rPr lang="en-US" sz="3000" b="1" dirty="0"/>
            </a:br>
            <a:r>
              <a:rPr lang="en-US" sz="3000" b="1" dirty="0" smtClean="0"/>
              <a:t/>
            </a:r>
            <a:br>
              <a:rPr lang="en-US" sz="3000" b="1" dirty="0" smtClean="0"/>
            </a:br>
            <a:endParaRPr lang="en-US" sz="3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John </a:t>
            </a:r>
            <a:r>
              <a:rPr lang="en-GB" sz="2400" dirty="0"/>
              <a:t>Clements </a:t>
            </a:r>
            <a:r>
              <a:rPr lang="en-GB" sz="2400" dirty="0" smtClean="0"/>
              <a:t>founded </a:t>
            </a:r>
            <a:r>
              <a:rPr lang="en-GB" sz="2400" dirty="0"/>
              <a:t>Communiqué Communications in the </a:t>
            </a:r>
            <a:r>
              <a:rPr lang="en-GB" sz="2400" dirty="0" smtClean="0"/>
              <a:t>1990’s</a:t>
            </a:r>
          </a:p>
          <a:p>
            <a:r>
              <a:rPr lang="en-GB" sz="2400" dirty="0" smtClean="0"/>
              <a:t>It produced business stationery and marketing materials for direct sales consultants</a:t>
            </a:r>
          </a:p>
          <a:p>
            <a:r>
              <a:rPr lang="en-GB" sz="2400" dirty="0"/>
              <a:t>T</a:t>
            </a:r>
            <a:r>
              <a:rPr lang="en-GB" sz="2400" dirty="0" smtClean="0"/>
              <a:t>he </a:t>
            </a:r>
            <a:r>
              <a:rPr lang="en-GB" sz="2400" dirty="0"/>
              <a:t>impact </a:t>
            </a:r>
            <a:r>
              <a:rPr lang="en-GB" sz="2400" dirty="0" smtClean="0"/>
              <a:t>of this business reached </a:t>
            </a:r>
            <a:r>
              <a:rPr lang="en-GB" sz="2400" dirty="0"/>
              <a:t>into four main </a:t>
            </a:r>
            <a:r>
              <a:rPr lang="en-GB" sz="2400" dirty="0" smtClean="0"/>
              <a:t>economic and social areas</a:t>
            </a:r>
            <a:r>
              <a:rPr lang="en-GB" sz="2400" dirty="0"/>
              <a:t>:</a:t>
            </a:r>
          </a:p>
          <a:p>
            <a:pPr lvl="1"/>
            <a:r>
              <a:rPr lang="en-GB" sz="2000" dirty="0" smtClean="0"/>
              <a:t>Inputting into the local and regional </a:t>
            </a:r>
            <a:r>
              <a:rPr lang="en-GB" sz="2000" dirty="0"/>
              <a:t>economy</a:t>
            </a:r>
          </a:p>
          <a:p>
            <a:pPr lvl="1"/>
            <a:r>
              <a:rPr lang="en-GB" sz="2000" dirty="0" smtClean="0"/>
              <a:t>Providing a work-life </a:t>
            </a:r>
            <a:r>
              <a:rPr lang="en-GB" sz="2000" dirty="0"/>
              <a:t>balance</a:t>
            </a:r>
          </a:p>
          <a:p>
            <a:pPr lvl="1"/>
            <a:r>
              <a:rPr lang="en-GB" sz="2000" dirty="0" smtClean="0"/>
              <a:t>Supporting ethnic </a:t>
            </a:r>
            <a:r>
              <a:rPr lang="en-GB" sz="2000" dirty="0"/>
              <a:t>minority women</a:t>
            </a:r>
          </a:p>
          <a:p>
            <a:pPr lvl="1"/>
            <a:r>
              <a:rPr lang="en-GB" sz="2000" dirty="0" smtClean="0"/>
              <a:t>Becoming a social enterprise</a:t>
            </a:r>
            <a:endParaRPr lang="en-GB" sz="2000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78" t="4911" r="13955" b="27286"/>
          <a:stretch/>
        </p:blipFill>
        <p:spPr>
          <a:xfrm>
            <a:off x="394088" y="2914650"/>
            <a:ext cx="1801813" cy="216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91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dirty="0"/>
              <a:t>Growth of business opportunity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2200" spc="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“Target </a:t>
            </a: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a specific segment of the market and provide a range of products to meet a range of needs for the relevant target </a:t>
            </a:r>
            <a:r>
              <a:rPr lang="en-GB" sz="2200" spc="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customers”  </a:t>
            </a:r>
            <a:r>
              <a:rPr lang="en-GB" sz="31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31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(Bolton &amp; Thompson 2013)</a:t>
            </a:r>
            <a:endParaRPr lang="en-US" sz="1800" spc="0" dirty="0">
              <a:solidFill>
                <a:schemeClr val="accent1">
                  <a:lumMod val="20000"/>
                  <a:lumOff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2600" dirty="0"/>
              <a:t>Main </a:t>
            </a:r>
            <a:r>
              <a:rPr lang="en-GB" sz="2600" dirty="0"/>
              <a:t>customer base </a:t>
            </a:r>
            <a:r>
              <a:rPr lang="en-GB" sz="2600" dirty="0" smtClean="0"/>
              <a:t>consisted of </a:t>
            </a:r>
            <a:r>
              <a:rPr lang="en-GB" sz="2600" dirty="0"/>
              <a:t>self-employed beauty consultants who worked in regional </a:t>
            </a:r>
            <a:r>
              <a:rPr lang="en-GB" sz="2600" dirty="0"/>
              <a:t>teams</a:t>
            </a:r>
          </a:p>
          <a:p>
            <a:pPr>
              <a:lnSpc>
                <a:spcPct val="120000"/>
              </a:lnSpc>
            </a:pPr>
            <a:r>
              <a:rPr lang="en-GB" sz="2600" dirty="0"/>
              <a:t>The </a:t>
            </a:r>
            <a:r>
              <a:rPr lang="en-GB" sz="2600" dirty="0"/>
              <a:t>teams had little training and appropriate marketing </a:t>
            </a:r>
            <a:r>
              <a:rPr lang="en-GB" sz="2600" dirty="0"/>
              <a:t>materials</a:t>
            </a:r>
          </a:p>
          <a:p>
            <a:pPr>
              <a:lnSpc>
                <a:spcPct val="120000"/>
              </a:lnSpc>
            </a:pPr>
            <a:r>
              <a:rPr lang="en-GB" sz="2600" dirty="0"/>
              <a:t>By </a:t>
            </a:r>
            <a:r>
              <a:rPr lang="en-GB" sz="2600" dirty="0"/>
              <a:t>listening carefully to </a:t>
            </a:r>
            <a:r>
              <a:rPr lang="en-GB" sz="2600" dirty="0"/>
              <a:t>customer </a:t>
            </a:r>
            <a:r>
              <a:rPr lang="en-GB" sz="2600" dirty="0"/>
              <a:t>needs</a:t>
            </a:r>
            <a:r>
              <a:rPr lang="en-GB" sz="2600" dirty="0"/>
              <a:t>, in particular key </a:t>
            </a:r>
            <a:r>
              <a:rPr lang="en-GB" sz="2600" dirty="0"/>
              <a:t>team leaders, </a:t>
            </a:r>
            <a:r>
              <a:rPr lang="en-GB" sz="2600" dirty="0"/>
              <a:t>a </a:t>
            </a:r>
            <a:r>
              <a:rPr lang="en-GB" sz="2600" dirty="0"/>
              <a:t>high quality and comprehensive product </a:t>
            </a:r>
            <a:r>
              <a:rPr lang="en-GB" sz="2600" dirty="0"/>
              <a:t>range was developed</a:t>
            </a:r>
          </a:p>
          <a:p>
            <a:pPr>
              <a:lnSpc>
                <a:spcPct val="120000"/>
              </a:lnSpc>
            </a:pPr>
            <a:r>
              <a:rPr lang="en-GB" sz="2600" dirty="0" smtClean="0"/>
              <a:t>These were  </a:t>
            </a:r>
            <a:r>
              <a:rPr lang="en-GB" sz="2600" dirty="0"/>
              <a:t>then </a:t>
            </a:r>
            <a:r>
              <a:rPr lang="en-GB" sz="2600" dirty="0"/>
              <a:t>offered to other </a:t>
            </a:r>
            <a:r>
              <a:rPr lang="en-GB" sz="2600" dirty="0" smtClean="0"/>
              <a:t>teams, </a:t>
            </a:r>
            <a:r>
              <a:rPr lang="en-GB" sz="2600" dirty="0"/>
              <a:t>along with information on how to use </a:t>
            </a:r>
            <a:r>
              <a:rPr lang="en-GB" sz="2600" dirty="0" smtClean="0"/>
              <a:t>them</a:t>
            </a:r>
            <a:endParaRPr lang="en-GB" sz="2600" dirty="0"/>
          </a:p>
          <a:p>
            <a:pPr>
              <a:lnSpc>
                <a:spcPct val="120000"/>
              </a:lnSpc>
            </a:pPr>
            <a:r>
              <a:rPr lang="en-GB" sz="2600" dirty="0" smtClean="0"/>
              <a:t>Result </a:t>
            </a:r>
            <a:r>
              <a:rPr lang="en-GB" sz="2600" dirty="0"/>
              <a:t>was to have a </a:t>
            </a:r>
            <a:r>
              <a:rPr lang="en-GB" sz="2600" dirty="0"/>
              <a:t>wide spread of </a:t>
            </a:r>
            <a:r>
              <a:rPr lang="en-GB" sz="2600" dirty="0"/>
              <a:t>service </a:t>
            </a:r>
            <a:r>
              <a:rPr lang="en-GB" sz="2600" dirty="0"/>
              <a:t>and products across </a:t>
            </a:r>
            <a:r>
              <a:rPr lang="en-GB" sz="2600" dirty="0"/>
              <a:t>UK &amp; </a:t>
            </a:r>
            <a:r>
              <a:rPr lang="en-GB" sz="2600" dirty="0" smtClean="0"/>
              <a:t>Ireland</a:t>
            </a:r>
            <a:endParaRPr lang="en-GB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96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 smtClean="0"/>
              <a:t>Shift from early majority to late majority</a:t>
            </a:r>
            <a:br>
              <a:rPr lang="en-GB" sz="3000" b="1" dirty="0" smtClean="0"/>
            </a:br>
            <a:r>
              <a:rPr lang="en-GB" sz="3000" b="1" dirty="0"/>
              <a:t/>
            </a:r>
            <a:br>
              <a:rPr lang="en-GB" sz="3000" b="1" dirty="0"/>
            </a:br>
            <a:r>
              <a:rPr lang="en-GB" sz="3000" b="1" dirty="0" smtClean="0"/>
              <a:t/>
            </a:r>
            <a:br>
              <a:rPr lang="en-GB" sz="3000" b="1" dirty="0" smtClean="0"/>
            </a:br>
            <a:r>
              <a:rPr lang="en-GB" sz="3000" b="1" dirty="0"/>
              <a:t/>
            </a:r>
            <a:br>
              <a:rPr lang="en-GB" sz="3000" b="1" dirty="0"/>
            </a:br>
            <a:r>
              <a:rPr lang="en-GB" sz="3000" b="1" dirty="0" smtClean="0"/>
              <a:t/>
            </a:r>
            <a:br>
              <a:rPr lang="en-GB" sz="3000" b="1" dirty="0" smtClean="0"/>
            </a:b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8925" y="642939"/>
            <a:ext cx="5559426" cy="575786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100" dirty="0"/>
              <a:t>Rogers (1962) </a:t>
            </a:r>
            <a:r>
              <a:rPr lang="en-GB" sz="2100" dirty="0" smtClean="0"/>
              <a:t>Diffusion </a:t>
            </a:r>
            <a:r>
              <a:rPr lang="en-GB" sz="2100" dirty="0"/>
              <a:t>of </a:t>
            </a:r>
            <a:r>
              <a:rPr lang="en-GB" sz="2100" dirty="0" smtClean="0"/>
              <a:t>Innovations </a:t>
            </a:r>
            <a:r>
              <a:rPr lang="en-GB" sz="2100" dirty="0"/>
              <a:t>theory distinguishes between </a:t>
            </a:r>
            <a:r>
              <a:rPr lang="en-GB" sz="2100" dirty="0"/>
              <a:t>E</a:t>
            </a:r>
            <a:r>
              <a:rPr lang="en-GB" sz="2100" dirty="0" smtClean="0"/>
              <a:t>arly </a:t>
            </a:r>
            <a:r>
              <a:rPr lang="en-GB" sz="2100" dirty="0"/>
              <a:t>M</a:t>
            </a:r>
            <a:r>
              <a:rPr lang="en-GB" sz="2100" dirty="0" smtClean="0"/>
              <a:t>ajority </a:t>
            </a:r>
            <a:r>
              <a:rPr lang="en-GB" sz="2100" dirty="0"/>
              <a:t>and </a:t>
            </a:r>
            <a:r>
              <a:rPr lang="en-GB" sz="2100" dirty="0" smtClean="0"/>
              <a:t>Late </a:t>
            </a:r>
            <a:r>
              <a:rPr lang="en-GB" sz="2100" dirty="0"/>
              <a:t>M</a:t>
            </a:r>
            <a:r>
              <a:rPr lang="en-GB" sz="2100" dirty="0" smtClean="0"/>
              <a:t>ajority </a:t>
            </a:r>
            <a:r>
              <a:rPr lang="en-GB" sz="2100" dirty="0"/>
              <a:t>in terms of proportions of available market share for a product or </a:t>
            </a:r>
            <a:r>
              <a:rPr lang="en-GB" sz="2100" dirty="0" smtClean="0"/>
              <a:t>service</a:t>
            </a:r>
          </a:p>
          <a:p>
            <a:pPr>
              <a:lnSpc>
                <a:spcPct val="100000"/>
              </a:lnSpc>
            </a:pPr>
            <a:r>
              <a:rPr lang="en-GB" sz="2100" dirty="0" smtClean="0"/>
              <a:t>Bolton </a:t>
            </a:r>
            <a:r>
              <a:rPr lang="en-GB" sz="2100" dirty="0"/>
              <a:t>and Thompson (</a:t>
            </a:r>
            <a:r>
              <a:rPr lang="en-GB" sz="2100" dirty="0" smtClean="0"/>
              <a:t>2013) suggest </a:t>
            </a:r>
            <a:r>
              <a:rPr lang="en-GB" sz="2100" dirty="0"/>
              <a:t>that is difficult to move from an </a:t>
            </a:r>
            <a:r>
              <a:rPr lang="en-GB" sz="2100" dirty="0" smtClean="0"/>
              <a:t>Early </a:t>
            </a:r>
            <a:r>
              <a:rPr lang="en-GB" sz="2100" dirty="0"/>
              <a:t>M</a:t>
            </a:r>
            <a:r>
              <a:rPr lang="en-GB" sz="2100" dirty="0" smtClean="0"/>
              <a:t>ajority </a:t>
            </a:r>
            <a:r>
              <a:rPr lang="en-GB" sz="2100" dirty="0"/>
              <a:t>to a </a:t>
            </a:r>
            <a:r>
              <a:rPr lang="en-GB" sz="2100" dirty="0" smtClean="0"/>
              <a:t>Late </a:t>
            </a:r>
            <a:r>
              <a:rPr lang="en-GB" sz="2100" dirty="0"/>
              <a:t>M</a:t>
            </a:r>
            <a:r>
              <a:rPr lang="en-GB" sz="2100" dirty="0" smtClean="0"/>
              <a:t>ajority i.e. +50% of the  available market share</a:t>
            </a:r>
          </a:p>
          <a:p>
            <a:pPr>
              <a:lnSpc>
                <a:spcPct val="100000"/>
              </a:lnSpc>
            </a:pPr>
            <a:r>
              <a:rPr lang="en-GB" sz="2100" dirty="0" smtClean="0"/>
              <a:t>They also suggest that to </a:t>
            </a:r>
            <a:r>
              <a:rPr lang="en-GB" sz="2100" dirty="0"/>
              <a:t>break into </a:t>
            </a:r>
            <a:r>
              <a:rPr lang="en-GB" sz="2100" dirty="0" smtClean="0"/>
              <a:t>the late majority takes </a:t>
            </a:r>
            <a:r>
              <a:rPr lang="en-GB" sz="2100" dirty="0"/>
              <a:t>a different </a:t>
            </a:r>
            <a:r>
              <a:rPr lang="en-GB" sz="2100" dirty="0" smtClean="0"/>
              <a:t>approach and needs </a:t>
            </a:r>
            <a:r>
              <a:rPr lang="en-GB" sz="2100" dirty="0"/>
              <a:t>a shift from selling products to offering </a:t>
            </a:r>
            <a:r>
              <a:rPr lang="en-GB" sz="2100" dirty="0" smtClean="0"/>
              <a:t>solutions</a:t>
            </a:r>
          </a:p>
          <a:p>
            <a:pPr>
              <a:lnSpc>
                <a:spcPct val="100000"/>
              </a:lnSpc>
            </a:pPr>
            <a:r>
              <a:rPr lang="en-GB" sz="2100" dirty="0" smtClean="0"/>
              <a:t>By carefully listening </a:t>
            </a:r>
            <a:r>
              <a:rPr lang="en-GB" sz="2100" dirty="0"/>
              <a:t>to </a:t>
            </a:r>
            <a:r>
              <a:rPr lang="en-GB" sz="2100" dirty="0" smtClean="0"/>
              <a:t>customers </a:t>
            </a:r>
            <a:r>
              <a:rPr lang="en-GB" sz="2100" dirty="0"/>
              <a:t>and </a:t>
            </a:r>
            <a:r>
              <a:rPr lang="en-GB" sz="2100" dirty="0" smtClean="0"/>
              <a:t/>
            </a:r>
            <a:br>
              <a:rPr lang="en-GB" sz="2100" dirty="0" smtClean="0"/>
            </a:br>
            <a:r>
              <a:rPr lang="en-GB" sz="2100" dirty="0" smtClean="0"/>
              <a:t>helping to meet </a:t>
            </a:r>
            <a:r>
              <a:rPr lang="en-GB" sz="2100" dirty="0"/>
              <a:t>their needs, </a:t>
            </a:r>
            <a:r>
              <a:rPr lang="en-GB" sz="2100" dirty="0" smtClean="0"/>
              <a:t>this shift was accomplished and more than 80% of the market share was obtained</a:t>
            </a:r>
            <a:endParaRPr lang="en-GB" sz="21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25" y="3943345"/>
            <a:ext cx="2324467" cy="17430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94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GB" sz="3000" b="1" dirty="0"/>
              <a:t>Local and regional economy 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“Small businesses are the backbone of the British </a:t>
            </a: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economy” </a:t>
            </a: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6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(Alan Sugar 2017)</a:t>
            </a:r>
            <a:endParaRPr lang="en-US" sz="1600" spc="0" dirty="0">
              <a:solidFill>
                <a:schemeClr val="accent1">
                  <a:lumMod val="20000"/>
                  <a:lumOff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dirty="0"/>
              <a:t>C</a:t>
            </a:r>
            <a:r>
              <a:rPr lang="en-GB" sz="2200" dirty="0" smtClean="0"/>
              <a:t>ontributing </a:t>
            </a:r>
            <a:r>
              <a:rPr lang="en-GB" sz="2200" dirty="0"/>
              <a:t>to the economy as a small business </a:t>
            </a:r>
            <a:r>
              <a:rPr lang="en-GB" sz="2200" dirty="0" smtClean="0"/>
              <a:t>produces </a:t>
            </a:r>
            <a:r>
              <a:rPr lang="en-GB" sz="2200" dirty="0"/>
              <a:t>an impact </a:t>
            </a:r>
            <a:r>
              <a:rPr lang="en-GB" sz="2200" dirty="0" smtClean="0"/>
              <a:t>both locally </a:t>
            </a:r>
            <a:r>
              <a:rPr lang="en-GB" sz="2200" dirty="0"/>
              <a:t>and </a:t>
            </a:r>
            <a:r>
              <a:rPr lang="en-GB" sz="2200" dirty="0" smtClean="0"/>
              <a:t>regionally</a:t>
            </a:r>
            <a:r>
              <a:rPr lang="en-GB" sz="2200" dirty="0"/>
              <a:t>, albeit in a small </a:t>
            </a:r>
            <a:r>
              <a:rPr lang="en-GB" sz="2200" dirty="0" smtClean="0"/>
              <a:t>way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Thousands of small businesses make up the majority of business in the UK and </a:t>
            </a:r>
            <a:r>
              <a:rPr lang="en-GB" sz="2200" dirty="0" smtClean="0"/>
              <a:t>have </a:t>
            </a:r>
            <a:r>
              <a:rPr lang="en-GB" sz="2200" dirty="0"/>
              <a:t>a massive </a:t>
            </a:r>
            <a:r>
              <a:rPr lang="en-GB" sz="2200" dirty="0" smtClean="0"/>
              <a:t> combined impact </a:t>
            </a:r>
            <a:r>
              <a:rPr lang="en-GB" sz="2200" dirty="0"/>
              <a:t>on the economy</a:t>
            </a:r>
          </a:p>
          <a:p>
            <a:pPr>
              <a:lnSpc>
                <a:spcPct val="110000"/>
              </a:lnSpc>
            </a:pPr>
            <a:r>
              <a:rPr lang="en-GB" sz="2200" dirty="0" smtClean="0"/>
              <a:t>In </a:t>
            </a:r>
            <a:r>
              <a:rPr lang="en-GB" sz="2200" dirty="0"/>
              <a:t>this way</a:t>
            </a:r>
            <a:r>
              <a:rPr lang="en-GB" sz="2200" dirty="0"/>
              <a:t>, </a:t>
            </a:r>
            <a:r>
              <a:rPr lang="en-GB" sz="2200" dirty="0"/>
              <a:t>Communiqué became </a:t>
            </a:r>
            <a:r>
              <a:rPr lang="en-GB" sz="2200" dirty="0" smtClean="0"/>
              <a:t>part </a:t>
            </a:r>
            <a:r>
              <a:rPr lang="en-GB" sz="2200" dirty="0"/>
              <a:t>of a much larger group that could collectively influence the </a:t>
            </a:r>
            <a:r>
              <a:rPr lang="en-GB" sz="2200" dirty="0" smtClean="0"/>
              <a:t>economy </a:t>
            </a:r>
            <a:r>
              <a:rPr lang="en-GB" sz="2200" dirty="0"/>
              <a:t>and </a:t>
            </a:r>
            <a:r>
              <a:rPr lang="en-GB" sz="2200" dirty="0" smtClean="0"/>
              <a:t>society</a:t>
            </a:r>
          </a:p>
          <a:p>
            <a:pPr>
              <a:lnSpc>
                <a:spcPct val="110000"/>
              </a:lnSpc>
            </a:pPr>
            <a:r>
              <a:rPr lang="en-GB" sz="2200" i="1" dirty="0"/>
              <a:t>“Small entrepreneurs are key contributors to employment, income, and quality of life in communities</a:t>
            </a:r>
            <a:r>
              <a:rPr lang="en-GB" sz="2200" dirty="0"/>
              <a:t>” (Manage 2017</a:t>
            </a:r>
            <a:r>
              <a:rPr lang="en-GB" sz="2200" dirty="0" smtClean="0"/>
              <a:t>)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3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600"/>
              </a:spcAft>
            </a:pPr>
            <a:r>
              <a:rPr lang="en-GB" sz="3300" b="1" dirty="0" smtClean="0"/>
              <a:t>Work-life balance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“Entrepreneurship is concerned not only with business success, as measured by profits, but also with subjective welfare and non-economic </a:t>
            </a: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well-being”</a:t>
            </a:r>
            <a:b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1800" spc="0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Naudé</a:t>
            </a: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 2010</a:t>
            </a: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) </a:t>
            </a:r>
            <a:endParaRPr lang="en-US" sz="1800" spc="0" dirty="0">
              <a:solidFill>
                <a:schemeClr val="accent1">
                  <a:lumMod val="20000"/>
                  <a:lumOff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’Economics' comes from the Greek word </a:t>
            </a:r>
            <a:r>
              <a:rPr lang="en-GB" sz="2000" dirty="0" err="1"/>
              <a:t>oikonomou</a:t>
            </a:r>
            <a:r>
              <a:rPr lang="en-GB" sz="2000" dirty="0"/>
              <a:t> (</a:t>
            </a:r>
            <a:r>
              <a:rPr lang="en-GB" sz="2000" dirty="0" err="1"/>
              <a:t>οίκος</a:t>
            </a:r>
            <a:r>
              <a:rPr lang="en-GB" sz="2000" dirty="0"/>
              <a:t>) which means ‘</a:t>
            </a:r>
            <a:r>
              <a:rPr lang="en-GB" sz="2000" dirty="0" smtClean="0"/>
              <a:t>household management (Wikipedia 2017)</a:t>
            </a:r>
            <a:endParaRPr lang="en-GB" sz="2000" dirty="0"/>
          </a:p>
          <a:p>
            <a:pPr>
              <a:lnSpc>
                <a:spcPct val="100000"/>
              </a:lnSpc>
            </a:pPr>
            <a:r>
              <a:rPr lang="en-GB" sz="2000" dirty="0" smtClean="0"/>
              <a:t>Social and </a:t>
            </a:r>
            <a:r>
              <a:rPr lang="en-GB" sz="2000" dirty="0"/>
              <a:t>economic outcomes are closely related and hard to separate, the one always affecting the </a:t>
            </a:r>
            <a:r>
              <a:rPr lang="en-GB" sz="2000" dirty="0" smtClean="0"/>
              <a:t>other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Communiqué </a:t>
            </a:r>
            <a:r>
              <a:rPr lang="en-GB" sz="2000" dirty="0" smtClean="0"/>
              <a:t>fitted </a:t>
            </a:r>
            <a:r>
              <a:rPr lang="en-GB" sz="2000" dirty="0"/>
              <a:t>around family </a:t>
            </a:r>
            <a:r>
              <a:rPr lang="en-GB" sz="2000" dirty="0" smtClean="0"/>
              <a:t>life facilitating life-work balance desired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Evidence suggests </a:t>
            </a:r>
            <a:r>
              <a:rPr lang="en-GB" sz="2000" dirty="0" smtClean="0"/>
              <a:t>entrepreneurs </a:t>
            </a:r>
            <a:r>
              <a:rPr lang="en-GB" sz="2000" dirty="0"/>
              <a:t>experience greater levels of job satisfaction than employees (</a:t>
            </a:r>
            <a:r>
              <a:rPr lang="en-GB" sz="2000" dirty="0" err="1"/>
              <a:t>Andersson</a:t>
            </a:r>
            <a:r>
              <a:rPr lang="en-GB" sz="2000" dirty="0"/>
              <a:t> 2008; Benz &amp; Frey 2008</a:t>
            </a:r>
            <a:r>
              <a:rPr lang="en-GB" sz="2000" dirty="0" smtClean="0"/>
              <a:t>)</a:t>
            </a:r>
          </a:p>
          <a:p>
            <a:pPr>
              <a:lnSpc>
                <a:spcPct val="100000"/>
              </a:lnSpc>
            </a:pPr>
            <a:r>
              <a:rPr lang="en-GB" sz="2000" dirty="0" smtClean="0"/>
              <a:t>Provided self-determination, satisfaction and freedom</a:t>
            </a:r>
          </a:p>
        </p:txBody>
      </p:sp>
    </p:spTree>
    <p:extLst>
      <p:ext uri="{BB962C8B-B14F-4D97-AF65-F5344CB8AC3E}">
        <p14:creationId xmlns:p14="http://schemas.microsoft.com/office/powerpoint/2010/main" val="3127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600"/>
              </a:spcAft>
            </a:pPr>
            <a:r>
              <a:rPr lang="en-GB" sz="3300" b="1" dirty="0" smtClean="0"/>
              <a:t>Ethnic minority women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“It is recognised in many societies that increasing ethnic minority women’s contribution to entrepreneurial activity is vital, for women and for society” </a:t>
            </a: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Rae 2007) </a:t>
            </a:r>
            <a:r>
              <a:rPr lang="en-GB" sz="1800" dirty="0"/>
              <a:t/>
            </a:r>
            <a:br>
              <a:rPr lang="en-GB" sz="1800" dirty="0"/>
            </a:br>
            <a:endParaRPr lang="en-US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M</a:t>
            </a:r>
            <a:r>
              <a:rPr lang="en-GB" sz="2400" dirty="0" smtClean="0"/>
              <a:t>ain </a:t>
            </a:r>
            <a:r>
              <a:rPr lang="en-GB" sz="2400" dirty="0"/>
              <a:t>customer </a:t>
            </a:r>
            <a:r>
              <a:rPr lang="en-GB" sz="2400" dirty="0" smtClean="0"/>
              <a:t>base consisted of about 85% black </a:t>
            </a:r>
            <a:r>
              <a:rPr lang="en-GB" sz="2400" dirty="0"/>
              <a:t>and Asian women</a:t>
            </a:r>
            <a:r>
              <a:rPr lang="en-GB" sz="2400" dirty="0"/>
              <a:t> </a:t>
            </a:r>
            <a:endParaRPr lang="en-GB" sz="2400" dirty="0" smtClean="0"/>
          </a:p>
          <a:p>
            <a:pPr>
              <a:lnSpc>
                <a:spcPct val="100000"/>
              </a:lnSpc>
            </a:pPr>
            <a:r>
              <a:rPr lang="en-GB" sz="2400" dirty="0" smtClean="0"/>
              <a:t>Communiqu</a:t>
            </a:r>
            <a:r>
              <a:rPr lang="en-GB" sz="2400" dirty="0"/>
              <a:t>é</a:t>
            </a:r>
            <a:r>
              <a:rPr lang="en-GB" sz="2400" dirty="0" smtClean="0"/>
              <a:t> facilitated these women by </a:t>
            </a:r>
            <a:r>
              <a:rPr lang="en-GB" sz="2400" dirty="0"/>
              <a:t>providing </a:t>
            </a:r>
            <a:r>
              <a:rPr lang="en-GB" sz="2400" dirty="0" smtClean="0"/>
              <a:t>appropriate marketing materials </a:t>
            </a:r>
            <a:r>
              <a:rPr lang="en-GB" sz="2400" dirty="0"/>
              <a:t>and business </a:t>
            </a:r>
            <a:r>
              <a:rPr lang="en-GB" sz="2400" dirty="0" smtClean="0"/>
              <a:t>support</a:t>
            </a:r>
          </a:p>
          <a:p>
            <a:pPr>
              <a:lnSpc>
                <a:spcPct val="100000"/>
              </a:lnSpc>
            </a:pPr>
            <a:r>
              <a:rPr lang="en-GB" sz="2400" dirty="0" smtClean="0"/>
              <a:t>Consultants consequently had </a:t>
            </a:r>
            <a:r>
              <a:rPr lang="en-GB" sz="2400" dirty="0"/>
              <a:t>the </a:t>
            </a:r>
            <a:r>
              <a:rPr lang="en-GB" sz="2400" dirty="0" smtClean="0"/>
              <a:t>materials and training  </a:t>
            </a:r>
            <a:r>
              <a:rPr lang="en-GB" sz="2400" dirty="0"/>
              <a:t>they needed to develop their own </a:t>
            </a:r>
            <a:r>
              <a:rPr lang="en-GB" sz="2400" dirty="0" smtClean="0"/>
              <a:t>business praxis, </a:t>
            </a:r>
            <a:r>
              <a:rPr lang="en-GB" sz="2400" dirty="0"/>
              <a:t>thus improving </a:t>
            </a:r>
            <a:r>
              <a:rPr lang="en-GB" sz="2400" dirty="0" smtClean="0"/>
              <a:t>their own </a:t>
            </a:r>
            <a:r>
              <a:rPr lang="en-GB" sz="2400" dirty="0"/>
              <a:t>economic and social </a:t>
            </a:r>
            <a:r>
              <a:rPr lang="en-GB" sz="2400" dirty="0" smtClean="0"/>
              <a:t>outcomes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70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600"/>
              </a:spcAft>
            </a:pPr>
            <a:r>
              <a:rPr lang="en-GB" sz="3300" b="1" dirty="0" smtClean="0"/>
              <a:t>Social enterprise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</a:t>
            </a: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When one’s business and life are inseparable, as is often the case in owner - managed business and entrepreneurship, personal ethos and business behaviour are </a:t>
            </a:r>
            <a: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inseparable” </a:t>
            </a:r>
            <a:br>
              <a:rPr lang="en-GB" sz="22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Fuller &amp; Tian 2005</a:t>
            </a:r>
            <a:r>
              <a:rPr lang="en-GB" sz="18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)</a:t>
            </a:r>
            <a:endParaRPr lang="en-US" sz="1800" spc="0" dirty="0">
              <a:solidFill>
                <a:schemeClr val="accent1">
                  <a:lumMod val="20000"/>
                  <a:lumOff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 smtClean="0"/>
              <a:t>After </a:t>
            </a:r>
            <a:r>
              <a:rPr lang="en-GB" sz="2400" dirty="0"/>
              <a:t>a few years, the business was in a strong enough position for John to </a:t>
            </a:r>
            <a:r>
              <a:rPr lang="en-GB" sz="2400" dirty="0" smtClean="0"/>
              <a:t>get </a:t>
            </a:r>
            <a:r>
              <a:rPr lang="en-GB" sz="2400" dirty="0"/>
              <a:t>involved in his real passion </a:t>
            </a:r>
            <a:r>
              <a:rPr lang="en-GB" sz="2400" dirty="0" smtClean="0"/>
              <a:t>– leadership </a:t>
            </a:r>
            <a:r>
              <a:rPr lang="en-GB" sz="2400" dirty="0"/>
              <a:t>training for African church and community </a:t>
            </a:r>
            <a:r>
              <a:rPr lang="en-GB" sz="2400" dirty="0" smtClean="0"/>
              <a:t>leaders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The business provided both the finance and flexibility to facilitate this as business profits and stability grew</a:t>
            </a:r>
            <a:r>
              <a:rPr lang="en-GB" sz="2400" dirty="0"/>
              <a:t> </a:t>
            </a:r>
            <a:endParaRPr lang="en-GB" sz="2400" dirty="0" smtClean="0"/>
          </a:p>
          <a:p>
            <a:pPr>
              <a:lnSpc>
                <a:spcPct val="100000"/>
              </a:lnSpc>
            </a:pPr>
            <a:r>
              <a:rPr lang="en-GB" sz="2400" dirty="0"/>
              <a:t>I would suggest </a:t>
            </a:r>
            <a:r>
              <a:rPr lang="en-GB" sz="2400" dirty="0" smtClean="0"/>
              <a:t>that at this </a:t>
            </a:r>
            <a:r>
              <a:rPr lang="en-GB" sz="2400" dirty="0"/>
              <a:t>p</a:t>
            </a:r>
            <a:r>
              <a:rPr lang="en-GB" sz="2400" dirty="0" smtClean="0"/>
              <a:t>oint</a:t>
            </a:r>
            <a:r>
              <a:rPr lang="en-GB" sz="2400" dirty="0"/>
              <a:t>,</a:t>
            </a:r>
            <a:r>
              <a:rPr lang="en-GB" sz="2400" dirty="0" smtClean="0"/>
              <a:t> </a:t>
            </a:r>
            <a:r>
              <a:rPr lang="en-GB" sz="2400" dirty="0"/>
              <a:t>Communiqué stepped </a:t>
            </a:r>
            <a:r>
              <a:rPr lang="en-GB" sz="2400" dirty="0" smtClean="0"/>
              <a:t>into becoming </a:t>
            </a:r>
            <a:r>
              <a:rPr lang="en-GB" sz="2400" dirty="0"/>
              <a:t>a social enterprise, or </a:t>
            </a:r>
            <a:r>
              <a:rPr lang="en-GB" sz="2400" i="1" dirty="0"/>
              <a:t>“commerce with a conscience</a:t>
            </a:r>
            <a:r>
              <a:rPr lang="en-GB" sz="2400" dirty="0"/>
              <a:t>” as John </a:t>
            </a:r>
            <a:r>
              <a:rPr lang="en-GB" sz="2400" dirty="0" smtClean="0"/>
              <a:t>describes it </a:t>
            </a:r>
            <a:endParaRPr lang="en-GB" sz="2400" strike="sngStrike" dirty="0"/>
          </a:p>
        </p:txBody>
      </p:sp>
    </p:spTree>
    <p:extLst>
      <p:ext uri="{BB962C8B-B14F-4D97-AF65-F5344CB8AC3E}">
        <p14:creationId xmlns:p14="http://schemas.microsoft.com/office/powerpoint/2010/main" val="175494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900" b="1" dirty="0" smtClean="0"/>
              <a:t>Social entrepreneur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“The </a:t>
            </a: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business and its financial success has been a vehicle to achieve other, more important, </a:t>
            </a:r>
            <a:r>
              <a:rPr lang="en-GB" sz="2000" spc="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objectives” </a:t>
            </a: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6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(Roddick 2000)</a:t>
            </a:r>
            <a:endParaRPr lang="en-US" sz="1600" spc="0" dirty="0">
              <a:solidFill>
                <a:schemeClr val="accent1">
                  <a:lumMod val="20000"/>
                  <a:lumOff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/>
              <a:t>“</a:t>
            </a:r>
            <a:r>
              <a:rPr lang="en-GB" sz="2400" i="1" dirty="0"/>
              <a:t>Being engaged in a social enterprise is not necessarily the same as being a social entrepreneur...” </a:t>
            </a:r>
            <a:r>
              <a:rPr lang="en-GB" sz="2400" i="1" dirty="0" smtClean="0"/>
              <a:t>(</a:t>
            </a:r>
            <a:r>
              <a:rPr lang="en-GB" sz="2400" dirty="0" err="1" smtClean="0"/>
              <a:t>Peredo</a:t>
            </a:r>
            <a:r>
              <a:rPr lang="en-GB" sz="2400" dirty="0" smtClean="0"/>
              <a:t> </a:t>
            </a:r>
            <a:r>
              <a:rPr lang="en-GB" sz="2400" dirty="0"/>
              <a:t>&amp; McLean </a:t>
            </a:r>
            <a:r>
              <a:rPr lang="en-GB" sz="2400" dirty="0" smtClean="0"/>
              <a:t>2006</a:t>
            </a:r>
            <a:r>
              <a:rPr lang="en-GB" sz="2400" dirty="0"/>
              <a:t>) </a:t>
            </a:r>
            <a:endParaRPr lang="en-GB" sz="2400" i="1" dirty="0" smtClean="0"/>
          </a:p>
          <a:p>
            <a:r>
              <a:rPr lang="en-GB" sz="2400" dirty="0"/>
              <a:t>However, I think it is clear that </a:t>
            </a:r>
            <a:r>
              <a:rPr lang="en-GB" sz="2400" i="1" dirty="0"/>
              <a:t>“It is a commitment to providing social value that marks the divide between social and other forms of entrepreneur”</a:t>
            </a:r>
            <a:r>
              <a:rPr lang="en-GB" sz="2400" dirty="0"/>
              <a:t> (</a:t>
            </a:r>
            <a:r>
              <a:rPr lang="en-GB" sz="2400" dirty="0" err="1"/>
              <a:t>Peredo</a:t>
            </a:r>
            <a:r>
              <a:rPr lang="en-GB" sz="2400" dirty="0"/>
              <a:t> &amp; McLean </a:t>
            </a:r>
            <a:r>
              <a:rPr lang="en-GB" sz="2400" dirty="0" smtClean="0"/>
              <a:t>2006)</a:t>
            </a:r>
          </a:p>
          <a:p>
            <a:r>
              <a:rPr lang="en-GB" sz="2400" dirty="0" smtClean="0"/>
              <a:t>In </a:t>
            </a:r>
            <a:r>
              <a:rPr lang="en-GB" sz="2400" dirty="0"/>
              <a:t>this regard, I </a:t>
            </a:r>
            <a:r>
              <a:rPr lang="en-GB" sz="2400" dirty="0" smtClean="0"/>
              <a:t>assert that </a:t>
            </a:r>
            <a:r>
              <a:rPr lang="en-GB" sz="2400" dirty="0"/>
              <a:t>John </a:t>
            </a:r>
            <a:r>
              <a:rPr lang="en-GB" sz="2400" dirty="0" smtClean="0"/>
              <a:t>become </a:t>
            </a:r>
            <a:r>
              <a:rPr lang="en-GB" sz="2400" dirty="0"/>
              <a:t>a social entrepreneur</a:t>
            </a:r>
            <a:r>
              <a:rPr lang="en-GB" sz="2400" dirty="0"/>
              <a:t>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58877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3000" b="1" dirty="0" smtClean="0"/>
              <a:t>Conclusion</a:t>
            </a: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2000" b="1" dirty="0" smtClean="0"/>
              <a:t/>
            </a:r>
            <a:br>
              <a:rPr lang="en-GB" sz="2000" b="1" dirty="0" smtClean="0"/>
            </a:b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“</a:t>
            </a: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The experience of being part of an entrepreneurial business has left me far better equipped to deal with new projects in the </a:t>
            </a:r>
            <a:r>
              <a:rPr lang="en-GB" sz="2000" spc="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future”</a:t>
            </a:r>
            <a: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20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16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(</a:t>
            </a:r>
            <a:r>
              <a:rPr lang="fr-FR" sz="1600" spc="0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Clements</a:t>
            </a:r>
            <a:r>
              <a:rPr lang="fr-FR" sz="160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 2017)</a:t>
            </a:r>
            <a:r>
              <a:rPr lang="fr-FR" dirty="0"/>
              <a:t/>
            </a:r>
            <a:br>
              <a:rPr lang="fr-FR" dirty="0"/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050" y="864108"/>
            <a:ext cx="5702301" cy="5120640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GB" sz="2400" dirty="0"/>
              <a:t>Communiqué</a:t>
            </a:r>
            <a:r>
              <a:rPr lang="en-GB" sz="2400" dirty="0" smtClean="0"/>
              <a:t> </a:t>
            </a:r>
            <a:r>
              <a:rPr lang="en-GB" sz="2400" dirty="0"/>
              <a:t>Communications was able to have an impact in </a:t>
            </a:r>
            <a:r>
              <a:rPr lang="en-GB" sz="2400" dirty="0" smtClean="0"/>
              <a:t>four areas: in the local and regional </a:t>
            </a:r>
            <a:r>
              <a:rPr lang="en-GB" sz="2400" dirty="0"/>
              <a:t>economy, </a:t>
            </a:r>
            <a:r>
              <a:rPr lang="en-GB" sz="2400" dirty="0" smtClean="0"/>
              <a:t>by providing a work-life </a:t>
            </a:r>
            <a:r>
              <a:rPr lang="en-GB" sz="2400" dirty="0"/>
              <a:t>balance, </a:t>
            </a:r>
            <a:r>
              <a:rPr lang="en-GB" sz="2400" dirty="0" smtClean="0"/>
              <a:t>in supporting ethnic </a:t>
            </a:r>
            <a:r>
              <a:rPr lang="en-GB" sz="2400" dirty="0"/>
              <a:t>minority </a:t>
            </a:r>
            <a:r>
              <a:rPr lang="en-GB" sz="2400" dirty="0"/>
              <a:t>women and </a:t>
            </a:r>
            <a:r>
              <a:rPr lang="en-GB" sz="2400" dirty="0" smtClean="0"/>
              <a:t>providing a social </a:t>
            </a:r>
            <a:r>
              <a:rPr lang="en-GB" sz="2400" dirty="0"/>
              <a:t>contribution to Africa </a:t>
            </a:r>
            <a:endParaRPr lang="en-GB" sz="2400" dirty="0"/>
          </a:p>
          <a:p>
            <a:pPr lvl="1">
              <a:lnSpc>
                <a:spcPct val="100000"/>
              </a:lnSpc>
            </a:pPr>
            <a:r>
              <a:rPr lang="en-GB" sz="2400" dirty="0"/>
              <a:t>Communiqué</a:t>
            </a:r>
            <a:r>
              <a:rPr lang="en-GB" sz="2400" dirty="0" smtClean="0"/>
              <a:t> managed </a:t>
            </a:r>
            <a:r>
              <a:rPr lang="en-GB" sz="2400" dirty="0"/>
              <a:t>to step </a:t>
            </a:r>
            <a:r>
              <a:rPr lang="en-GB" sz="2400" dirty="0" smtClean="0"/>
              <a:t>into becoming </a:t>
            </a:r>
            <a:r>
              <a:rPr lang="en-GB" sz="2400" dirty="0"/>
              <a:t>a social </a:t>
            </a:r>
            <a:r>
              <a:rPr lang="en-GB" sz="2400" dirty="0" smtClean="0"/>
              <a:t>enterprise</a:t>
            </a:r>
          </a:p>
          <a:p>
            <a:pPr lvl="1">
              <a:lnSpc>
                <a:spcPct val="100000"/>
              </a:lnSpc>
            </a:pPr>
            <a:r>
              <a:rPr lang="en-GB" sz="2400" dirty="0" smtClean="0"/>
              <a:t>It seems apparent that John became a social entrepreneur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8300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627</Words>
  <Application>Microsoft Macintosh PowerPoint</Application>
  <PresentationFormat>On-screen Show (4:3)</PresentationFormat>
  <Paragraphs>49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Corbel</vt:lpstr>
      <vt:lpstr>Mangal</vt:lpstr>
      <vt:lpstr>Wingdings 2</vt:lpstr>
      <vt:lpstr>Frame</vt:lpstr>
      <vt:lpstr>Entrepreneurship –  John Clements, founder of Communiqué Communications</vt:lpstr>
      <vt:lpstr>Introduction      </vt:lpstr>
      <vt:lpstr>Growth of business opportunity  “Target a specific segment of the market and provide a range of products to meet a range of needs for the relevant target customers”   (Bolton &amp; Thompson 2013)</vt:lpstr>
      <vt:lpstr>Shift from early majority to late majority     </vt:lpstr>
      <vt:lpstr>Local and regional economy   “Small businesses are the backbone of the British economy”  (Alan Sugar 2017)</vt:lpstr>
      <vt:lpstr>Work-life balance  “Entrepreneurship is concerned not only with business success, as measured by profits, but also with subjective welfare and non-economic well-being” (Naudé 2010) </vt:lpstr>
      <vt:lpstr>Ethnic minority women  “It is recognised in many societies that increasing ethnic minority women’s contribution to entrepreneurial activity is vital, for women and for society”  (Rae 2007)  </vt:lpstr>
      <vt:lpstr>Social enterprise  “When one’s business and life are inseparable, as is often the case in owner - managed business and entrepreneurship, personal ethos and business behaviour are inseparable”  (Fuller &amp; Tian 2005)</vt:lpstr>
      <vt:lpstr>Social entrepreneur  “The business and its financial success has been a vehicle to achieve other, more important, objectives”  (Roddick 2000)</vt:lpstr>
      <vt:lpstr>Conclusion  “The experience of being part of an entrepreneurial business has left me far better equipped to deal with new projects in the future” (Clements 2017) 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–  John Clements</dc:title>
  <dc:creator>Sarah Clements (1706960)</dc:creator>
  <cp:lastModifiedBy>Sarah Clements (1706960)</cp:lastModifiedBy>
  <cp:revision>20</cp:revision>
  <dcterms:created xsi:type="dcterms:W3CDTF">2018-01-05T13:08:40Z</dcterms:created>
  <dcterms:modified xsi:type="dcterms:W3CDTF">2018-01-05T20:07:17Z</dcterms:modified>
</cp:coreProperties>
</file>