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0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96"/>
    <p:restoredTop sz="94720"/>
  </p:normalViewPr>
  <p:slideViewPr>
    <p:cSldViewPr snapToGrid="0" snapToObjects="1">
      <p:cViewPr varScale="1">
        <p:scale>
          <a:sx n="88" d="100"/>
          <a:sy n="88" d="100"/>
        </p:scale>
        <p:origin x="1944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503645-DCFE-47FC-8A66-F9A45A422E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221150" y="1247140"/>
            <a:ext cx="7891760" cy="3450844"/>
          </a:xfrm>
        </p:spPr>
        <p:txBody>
          <a:bodyPr anchor="t"/>
          <a:lstStyle>
            <a:lvl1pPr algn="l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AD509FA-7BD7-4D45-998F-0E43038F17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221150" y="4818126"/>
            <a:ext cx="7891760" cy="1268984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D03A0B2-4A2F-D846-A5E6-FB7CB9A031F7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F573F1D-73A7-FB41-BCAD-FC9AA7DEF4F5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DCFA51C-E4FE-4BF2-A2DD-E32DE57D8A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1449AA12-8195-4182-A7AC-2E7E59DFBDAF}" type="datetimeFigureOut">
              <a:rPr lang="en-US" smtClean="0"/>
              <a:pPr algn="r"/>
              <a:t>11/24/21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A438448-FC2D-4A2F-B7C0-04AC50311E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3B07C67E-EAD9-47D8-9559-4E091BC03B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61444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C5DD8-8608-4B55-96D8-0AB848C028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A3CC0B-7B21-422D-937D-FBD49EE9397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A0EAFA-89BC-43E9-8EB9-B6B3CD136E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850944-70C2-487F-A102-58CDFB94C3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77B7B8-A972-455E-9D8C-9B8026A530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51" name="Rectangle 50">
            <a:extLst>
              <a:ext uri="{FF2B5EF4-FFF2-40B4-BE49-F238E27FC236}">
                <a16:creationId xmlns:a16="http://schemas.microsoft.com/office/drawing/2014/main" id="{CCC95119-6D9D-3542-9E0E-4171B33DC9C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2" name="Rectangle 51">
            <a:extLst>
              <a:ext uri="{FF2B5EF4-FFF2-40B4-BE49-F238E27FC236}">
                <a16:creationId xmlns:a16="http://schemas.microsoft.com/office/drawing/2014/main" id="{EFC92F19-7317-314C-81B7-43B8B687F4E4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10351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3087F2-AA0E-4F0C-9AD6-2353021573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21150" y="1251674"/>
            <a:ext cx="7891760" cy="2914688"/>
          </a:xfrm>
        </p:spPr>
        <p:txBody>
          <a:bodyPr anchor="t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937807-96B8-4061-A845-1287216BF53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21150" y="4818126"/>
            <a:ext cx="7891760" cy="1271524"/>
          </a:xfrm>
        </p:spPr>
        <p:txBody>
          <a:bodyPr anchor="b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2AF346-9503-4767-BCB4-84B823E2741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59605B-A39D-4BEE-B46F-16CF13FA0B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221150" y="6292850"/>
            <a:ext cx="4114800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575834A-942D-410B-A430-43F9E01FC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4AD199D5-C485-D449-9804-F755E0907B51}"/>
              </a:ext>
            </a:extLst>
          </p:cNvPr>
          <p:cNvSpPr/>
          <p:nvPr/>
        </p:nvSpPr>
        <p:spPr>
          <a:xfrm>
            <a:off x="1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90D1A7-C550-2540-86C9-EB0FB2EB2E71}"/>
              </a:ext>
            </a:extLst>
          </p:cNvPr>
          <p:cNvSpPr/>
          <p:nvPr/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484340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5FCAD2-C321-4E81-AEBE-696A90E2D9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EF20CD1-0E09-4415-911C-0F5B7341DD8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587709" y="2160016"/>
            <a:ext cx="4425437" cy="3927093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A963EDD-031A-49CA-9130-067550BD0D5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48963" y="2160016"/>
            <a:ext cx="4425437" cy="39270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0808E79-A0BE-49F3-AE92-7EE5CC78F1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98B87C-BF1E-47CF-9A4E-FD4BE32C05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AC06E71-46F6-469C-A9CA-E707EBE51B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052659F6-6B3B-A545-A45F-FAD238210D47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80637F8-15DE-2240-8BF8-D6E57A337B1A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17230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3B26D-64DE-4314-8BD2-25FD618FB4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1056" y="457200"/>
            <a:ext cx="9521854" cy="155448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9D77613-5CEE-4B05-A937-CD43EAAABF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91057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43E4779-3B5A-4993-9C7F-FB19F1633F5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591056" y="2988998"/>
            <a:ext cx="4425697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B51081A-685C-4C18-9AE9-425106A02F6B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687214" y="2165086"/>
            <a:ext cx="4425696" cy="823912"/>
          </a:xfrm>
        </p:spPr>
        <p:txBody>
          <a:bodyPr anchor="b">
            <a:normAutofit/>
          </a:bodyPr>
          <a:lstStyle>
            <a:lvl1pPr marL="0" indent="0"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780F424-FE3A-4B7D-B60C-7AEA2118A58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687214" y="2988998"/>
            <a:ext cx="4425696" cy="309811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4D2A96-CD7D-41BC-BDBE-5E29B7C0B3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CD1471D-6DDE-4E56-84E9-48136966A9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A3F451-CF28-4F57-B844-52A665440A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2D1FA03E-7A83-AB41-BB4B-25B04946559A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7702630-3C98-A142-9D04-1D852974DC2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32033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322D7A-4502-49C3-BAFB-6D46F7A2E2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AB67EE-A167-43D1-9C58-7B736CF2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C5605B7-599B-450E-9E8D-2A9AE3F30F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BD2B1-8C5F-430B-A0F2-CD5281AB75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1DBA877B-B45A-BD48-8FC8-E752E7D7174F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DBF3343D-2AFA-B544-B40A-315F5EC680B6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4610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308016-71BA-4CD3-918D-51613F7F4D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5B24F46-0425-47C6-9FFB-F69AFFFE89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CE7A99-1593-4189-A514-8209CC32A2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11C15DFD-AB97-AB43-A6C9-2808708C91B4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4A05BA89-ECA6-2247-ABBB-3C67160202E9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3178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E933B-3FC6-4B08-9FBE-2DD48307A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2" y="455362"/>
            <a:ext cx="4043440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7FBD4A-4514-4DCE-8F18-914DF3F4EED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71232" y="565151"/>
            <a:ext cx="5358384" cy="5521960"/>
          </a:xfrm>
        </p:spPr>
        <p:txBody>
          <a:bodyPr>
            <a:normAutofit/>
          </a:bodyPr>
          <a:lstStyle>
            <a:lvl1pPr>
              <a:defRPr sz="2200"/>
            </a:lvl1pPr>
            <a:lvl2pPr>
              <a:defRPr sz="1900"/>
            </a:lvl2pPr>
            <a:lvl3pPr>
              <a:defRPr sz="1700"/>
            </a:lvl3pPr>
            <a:lvl4pPr>
              <a:defRPr sz="1500"/>
            </a:lvl4pPr>
            <a:lvl5pPr>
              <a:defRPr sz="15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F18C85-0675-4202-B796-35276685493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2" y="2039874"/>
            <a:ext cx="4043440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0079E5-F934-4D04-866F-F7CB5B08AC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705FC94-7915-439A-B937-F02D1BB03A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1B69B19-4156-4584-B1DC-4F42F200B9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C1B6031-8ABE-F648-8E05-3D08D0D54B53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DABD855-35E6-BE4F-8B03-FD12DDB32E10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52115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E1F3B-090C-4BB5-84BE-8ED0FC598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1" y="455362"/>
            <a:ext cx="4043436" cy="1584512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397C49E-9426-4B24-B2A7-C54B89DA60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271232" y="565150"/>
            <a:ext cx="5355607" cy="552267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BC7F011-0A5F-44E9-88CD-C95A33351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87711" y="2039874"/>
            <a:ext cx="4043436" cy="38291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D721C85-27BB-4533-A21B-C379FE03A9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5018850-01F1-4247-9BFD-1DDC5DDDC3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B365A9-4C28-480F-B370-2DFF234B73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920EAFF3-0A84-F84B-90E4-A596F00B3DC2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8392559-3C15-B249-93C9-B0F7E9E5DDD8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124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EC53B0-59B2-4B39-93E0-DCFBB932C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525200" cy="15504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8C5F7B-98AC-425B-80BD-6C6F3032D0C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2160016"/>
            <a:ext cx="9525200" cy="392615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88C2EE-2433-424A-878C-24514FF5D4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FEFD20-ADE2-40F3-A071-6D1E97F8FB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B7D1D5-5E92-48E1-9475-EC122D3FE6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60FCF945-5CF3-5542-A36A-9CBB738E735E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7D61B-66C5-4341-8F2D-129A9E4D8283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80814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47FBCF-6EDB-4883-92D4-612F4D1C558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846380" y="565149"/>
            <a:ext cx="2266530" cy="5611813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9D2DF8-B588-416F-AA11-9F3A0DDE67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1587710" y="565149"/>
            <a:ext cx="7088929" cy="561181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2F7B1D-405D-4EE7-9A23-3F21916C9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49AA12-8195-4182-A7AC-2E7E59DFBDAF}" type="datetimeFigureOut">
              <a:rPr lang="en-US" smtClean="0"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7B9304-686C-431A-8E7F-D9DD19F4DF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A240B-DB2E-46ED-8AC6-744B2C1C70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DFC975-2FD7-44A5-9E78-ECBA46156075}" type="slidenum">
              <a:rPr lang="en-US" smtClean="0"/>
              <a:t>‹#›</a:t>
            </a:fld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F275F2C-778B-864A-8379-6D0726B18FDC}"/>
              </a:ext>
            </a:extLst>
          </p:cNvPr>
          <p:cNvSpPr/>
          <p:nvPr/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70051C8-76B3-384B-BCF1-60BB80301FCD}"/>
              </a:ext>
            </a:extLst>
          </p:cNvPr>
          <p:cNvSpPr/>
          <p:nvPr/>
        </p:nvSpPr>
        <p:spPr>
          <a:xfrm>
            <a:off x="0" y="-3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6084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7ACD69-D2F4-4938-B590-C414049017E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E762BD4-BA0F-4CA4-BAE3-DF2B5087C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87710" y="2160016"/>
            <a:ext cx="9486690" cy="392615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B2FEE-249E-42F1-94D8-A8C0759EF47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018632" y="6292850"/>
            <a:ext cx="30942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49AA12-8195-4182-A7AC-2E7E59DFBDAF}" type="datetimeFigureOut">
              <a:rPr lang="en-US" smtClean="0"/>
              <a:pPr/>
              <a:t>11/24/21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60C617-A890-4920-83B0-143C0334906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587711" y="62928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F1B4F1-B06B-4BBE-BFFF-C0B386E2449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9574" y="6292850"/>
            <a:ext cx="81381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4DFC975-2FD7-44A5-9E78-ECBA46156075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608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27" r:id="rId1"/>
    <p:sldLayoutId id="2147483728" r:id="rId2"/>
    <p:sldLayoutId id="2147483729" r:id="rId3"/>
    <p:sldLayoutId id="2147483730" r:id="rId4"/>
    <p:sldLayoutId id="2147483731" r:id="rId5"/>
    <p:sldLayoutId id="2147483737" r:id="rId6"/>
    <p:sldLayoutId id="2147483732" r:id="rId7"/>
    <p:sldLayoutId id="2147483733" r:id="rId8"/>
    <p:sldLayoutId id="2147483734" r:id="rId9"/>
    <p:sldLayoutId id="2147483736" r:id="rId10"/>
    <p:sldLayoutId id="2147483735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200"/>
        </a:spcBef>
        <a:buClr>
          <a:schemeClr val="accent1"/>
        </a:buClr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9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10000"/>
        </a:lnSpc>
        <a:spcBef>
          <a:spcPts val="600"/>
        </a:spcBef>
        <a:buClr>
          <a:schemeClr val="accent1"/>
        </a:buClr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88F843D-1C1B-C740-AC27-E3238D0F5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67C2603-819F-4153-9686-0B5B32F07EB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570" r="21136"/>
          <a:stretch/>
        </p:blipFill>
        <p:spPr>
          <a:xfrm>
            <a:off x="-1" y="10"/>
            <a:ext cx="7456513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1C8291-E3D5-4240-8FF4-E5213CBCC4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375492"/>
            <a:ext cx="2770698" cy="5482505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8B44AFE-C181-7047-8CC9-CA00BD385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3"/>
            <a:ext cx="1373567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66581D-B533-B141-B01D-E20BA328F2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018633" y="1247140"/>
            <a:ext cx="3608208" cy="3450844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700"/>
              <a:t>The Management of the Professional &amp; Elite Sport Environment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BE268F-1DCB-A048-9FAA-1538DB34D8B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018633" y="4470399"/>
            <a:ext cx="3608208" cy="1901371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/>
              <a:t>Investigating Elite End-of-Athletic-Career Transition: A Systematic Review –</a:t>
            </a:r>
            <a:r>
              <a:rPr lang="en-GB" dirty="0"/>
              <a:t> 2016 (</a:t>
            </a:r>
            <a:r>
              <a:rPr lang="en-GB" i="1" dirty="0"/>
              <a:t>see </a:t>
            </a:r>
            <a:r>
              <a:rPr lang="en-GB" i="1" dirty="0" err="1"/>
              <a:t>moodle</a:t>
            </a:r>
            <a:r>
              <a:rPr lang="en-GB" i="1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2347166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3BB7E73-E730-42EA-AACE-D1E323EA5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1F6C2E9-B316-4410-88E5-74F044FC35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5153"/>
            <a:ext cx="1133856" cy="6292847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50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3D07262-43A6-451F-9B19-77B943C63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565150" cy="6857999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81000">
                <a:schemeClr val="accent4">
                  <a:alpha val="50000"/>
                </a:schemeClr>
              </a:gs>
              <a:gs pos="25000">
                <a:schemeClr val="accent2">
                  <a:alpha val="60000"/>
                </a:schemeClr>
              </a:gs>
              <a:gs pos="49000">
                <a:schemeClr val="accent3">
                  <a:alpha val="55000"/>
                </a:schemeClr>
              </a:gs>
              <a:gs pos="99000">
                <a:schemeClr val="accent5">
                  <a:alpha val="5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768D1D-45E2-2547-91C8-652ECED301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7710" y="455362"/>
            <a:ext cx="9486690" cy="1550419"/>
          </a:xfrm>
        </p:spPr>
        <p:txBody>
          <a:bodyPr>
            <a:normAutofit/>
          </a:bodyPr>
          <a:lstStyle/>
          <a:p>
            <a:r>
              <a:rPr lang="en-US" dirty="0"/>
              <a:t>Transitions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740645-5EC1-2F4A-A640-D5E9AC4A27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7710" y="2160016"/>
            <a:ext cx="9486690" cy="3926152"/>
          </a:xfrm>
        </p:spPr>
        <p:txBody>
          <a:bodyPr>
            <a:normAutofit/>
          </a:bodyPr>
          <a:lstStyle/>
          <a:p>
            <a:r>
              <a:rPr lang="en-GB" dirty="0"/>
              <a:t>Research has found that transition can produce a wide range of effects on individuals’ mental health (Wheaton, 1990). </a:t>
            </a:r>
          </a:p>
          <a:p>
            <a:r>
              <a:rPr lang="en-GB" dirty="0"/>
              <a:t>Career adjustment is a major life-changing experience (Wheaton, 1990), in particular with elite athletes (Samuel &amp; Tenenbaum, 2011). P </a:t>
            </a:r>
          </a:p>
          <a:p>
            <a:r>
              <a:rPr lang="en-GB" dirty="0"/>
              <a:t>Research has found that one could experience multiple changes and difficulties during this shift (Samuel &amp; Tenenbaum, 2011). 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8427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CDE472-A0FD-0C44-815A-539405F893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Identified numerous challenges - </a:t>
            </a:r>
            <a:r>
              <a:rPr lang="en-GB" sz="3600" b="0" dirty="0"/>
              <a:t>Taylor and Ogilvie (1998) </a:t>
            </a:r>
            <a:br>
              <a:rPr lang="en-GB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47974-6EFD-E64A-88DB-D71F259F746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Including: </a:t>
            </a:r>
          </a:p>
          <a:p>
            <a:pPr lvl="1"/>
            <a:r>
              <a:rPr lang="en-GB" dirty="0"/>
              <a:t>adjustment difficulties, </a:t>
            </a:r>
          </a:p>
          <a:p>
            <a:pPr lvl="1"/>
            <a:r>
              <a:rPr lang="en-GB" dirty="0"/>
              <a:t>occupational/financial problems, </a:t>
            </a:r>
          </a:p>
          <a:p>
            <a:pPr lvl="1"/>
            <a:r>
              <a:rPr lang="en-GB" dirty="0"/>
              <a:t>family/social problems, </a:t>
            </a:r>
          </a:p>
          <a:p>
            <a:pPr lvl="1"/>
            <a:r>
              <a:rPr lang="en-GB" dirty="0"/>
              <a:t>psychopathology, and </a:t>
            </a:r>
          </a:p>
          <a:p>
            <a:pPr lvl="1"/>
            <a:r>
              <a:rPr lang="en-GB" dirty="0"/>
              <a:t>substance abuse issues. </a:t>
            </a:r>
          </a:p>
          <a:p>
            <a:r>
              <a:rPr lang="en-GB" dirty="0"/>
              <a:t>In addition, Brewer, Van </a:t>
            </a:r>
            <a:r>
              <a:rPr lang="en-GB" dirty="0" err="1"/>
              <a:t>Raalte</a:t>
            </a:r>
            <a:r>
              <a:rPr lang="en-GB" dirty="0"/>
              <a:t>, and </a:t>
            </a:r>
            <a:r>
              <a:rPr lang="en-GB" dirty="0" err="1"/>
              <a:t>Petitpas</a:t>
            </a:r>
            <a:r>
              <a:rPr lang="en-GB" dirty="0"/>
              <a:t> (2000) further identified that athletes also struggle with identity issues when transitioning out of elite sport.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094101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03BF2-D082-0542-853A-38919F944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Career Transitions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4CB8DE-F6DA-DD44-BE24-60CAFE3E2F7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the elite sport experience, the transition between significant points in a career has been identified as a specifically critical period (Pearson &amp; </a:t>
            </a:r>
            <a:r>
              <a:rPr lang="en-GB" dirty="0" err="1"/>
              <a:t>Petitpas</a:t>
            </a:r>
            <a:r>
              <a:rPr lang="en-GB" dirty="0"/>
              <a:t>, 1990). </a:t>
            </a:r>
          </a:p>
          <a:p>
            <a:endParaRPr lang="en-GB" dirty="0"/>
          </a:p>
          <a:p>
            <a:r>
              <a:rPr lang="en-US" b="1" i="1" dirty="0"/>
              <a:t>Learners note: </a:t>
            </a:r>
            <a:r>
              <a:rPr lang="en-GB" i="1" dirty="0"/>
              <a:t>there appears to be an abundance of research focusing more on the negative ramifications of retirement from elite sport and a lack research exclusively focusing on the examination of flourishing within the elite athlete career transition literature. </a:t>
            </a:r>
          </a:p>
          <a:p>
            <a:endParaRPr lang="en-GB" i="1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3199422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BC2FE8-210C-E645-B7FC-388C6F427D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Transition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61488E-0900-624E-9992-92720D85B0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During the 1970s and early 1980s, psychologists and social scientists introduced the concept of transition into the field of sports psychology (e.g., </a:t>
            </a:r>
            <a:r>
              <a:rPr lang="en-GB" dirty="0" err="1"/>
              <a:t>Haerle</a:t>
            </a:r>
            <a:r>
              <a:rPr lang="en-GB" dirty="0"/>
              <a:t>, 1975) </a:t>
            </a:r>
          </a:p>
          <a:p>
            <a:r>
              <a:rPr lang="en-GB" dirty="0"/>
              <a:t>Athletes will face one of two types of transitions throughout their athletic career:</a:t>
            </a:r>
          </a:p>
          <a:p>
            <a:pPr lvl="1"/>
            <a:r>
              <a:rPr lang="en-GB" dirty="0"/>
              <a:t>(a) predictable and anticipated or “normative” transitions, or </a:t>
            </a:r>
          </a:p>
          <a:p>
            <a:pPr lvl="1"/>
            <a:r>
              <a:rPr lang="en-GB" dirty="0"/>
              <a:t>(b) non-normative transitions (Schloss- berg, 1984; </a:t>
            </a:r>
            <a:r>
              <a:rPr lang="en-GB" dirty="0" err="1"/>
              <a:t>Wylleman</a:t>
            </a:r>
            <a:r>
              <a:rPr lang="en-GB" dirty="0"/>
              <a:t>, Lavallee, et al., 2004).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722152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D598B5-B31A-664E-8862-AC977C7D64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Normative Transition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42D587-A7F8-EC40-825A-BA9CAEDA84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normative transition, the athlete typically exits one life stage and enters another stage (</a:t>
            </a:r>
            <a:r>
              <a:rPr lang="en-GB" dirty="0" err="1"/>
              <a:t>Wylleman</a:t>
            </a:r>
            <a:r>
              <a:rPr lang="en-GB" dirty="0"/>
              <a:t> &amp; Lavallee, 2004). </a:t>
            </a:r>
          </a:p>
          <a:p>
            <a:r>
              <a:rPr lang="en-GB" dirty="0"/>
              <a:t>A normative transition for athletes may be the transition from junior- to senior-level sport, from regional to national level competition, from amateur to professional status, or from active participation to discontinuation from competitive sport (</a:t>
            </a:r>
            <a:r>
              <a:rPr lang="en-GB" dirty="0" err="1"/>
              <a:t>Wylleman</a:t>
            </a:r>
            <a:r>
              <a:rPr lang="en-GB" dirty="0"/>
              <a:t> &amp; </a:t>
            </a:r>
            <a:r>
              <a:rPr lang="en-GB" dirty="0" err="1"/>
              <a:t>Lavalle</a:t>
            </a:r>
            <a:r>
              <a:rPr lang="en-GB" dirty="0"/>
              <a:t>, 2004).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359656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1B8EF7-21AF-654B-842A-D1BEB1B176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Non-normative Transition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3802D8-791F-EA4B-BA28-349AD6EC918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non-normative transitions are commonly unpredicted, unanticipated, and involuntary (Schlossberg, 1984). </a:t>
            </a:r>
          </a:p>
          <a:p>
            <a:r>
              <a:rPr lang="en-GB" dirty="0"/>
              <a:t>They also include non-events, or events that an athlete expects or hoped for that did not come to fruition (Schlossberg, 1984). </a:t>
            </a:r>
          </a:p>
          <a:p>
            <a:r>
              <a:rPr lang="en-GB" dirty="0"/>
              <a:t>In the athletic domain, these types of transitions could be a season-ending injury, the loss of a personal coach, or an unanticipated termination from the team.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95809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DCC57-0AF0-424D-8F6F-10C9951F35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5B0F38-0ABD-1342-8D1D-FB011F8A79D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Transition out of elite sport is a complex and multidimensional, multilevel, and multifactor process and experience (Martin, Fogarty, &amp; Albion, 2014), and thus the need for a review of the literature pertaining to elite athlete transition is warranted.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16532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646F54-26DD-4748-A820-DA664F83DE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Gender Differences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4E4317-3BED-6A4F-A06F-35FC46B8542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There is also evidence that female and male athletes cope differently with performance-related stress in sport (Sinclair &amp; </a:t>
            </a:r>
            <a:r>
              <a:rPr lang="en-GB" dirty="0" err="1"/>
              <a:t>Orlick</a:t>
            </a:r>
            <a:r>
              <a:rPr lang="en-GB" dirty="0"/>
              <a:t>, 1993). 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4079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C56F55-487B-294F-A1A0-7E12DD332C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Positive outcomes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DCFAFDC-EA5F-2141-B46B-CEEA772391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, Alfermann et al., 2004; </a:t>
            </a:r>
            <a:r>
              <a:rPr lang="en-GB" dirty="0" err="1"/>
              <a:t>Erpic</a:t>
            </a:r>
            <a:r>
              <a:rPr lang="en-GB" dirty="0"/>
              <a:t>ˇ et al., 2004; </a:t>
            </a:r>
            <a:r>
              <a:rPr lang="en-GB" dirty="0" err="1"/>
              <a:t>Stambulova</a:t>
            </a:r>
            <a:r>
              <a:rPr lang="en-GB" dirty="0"/>
              <a:t> et al., 2007) </a:t>
            </a:r>
          </a:p>
          <a:p>
            <a:r>
              <a:rPr lang="en-GB" dirty="0"/>
              <a:t>Alfermann, D., </a:t>
            </a:r>
            <a:r>
              <a:rPr lang="en-GB" dirty="0" err="1"/>
              <a:t>Stambulova</a:t>
            </a:r>
            <a:r>
              <a:rPr lang="en-GB" dirty="0"/>
              <a:t>, N., &amp; </a:t>
            </a:r>
            <a:r>
              <a:rPr lang="en-GB" dirty="0" err="1"/>
              <a:t>Zemaityte</a:t>
            </a:r>
            <a:r>
              <a:rPr lang="en-GB" dirty="0"/>
              <a:t>, A. (2004). Reactions to sport career termination: A cross-national comparison of German, Lithuanian, and Russian athletes. </a:t>
            </a:r>
            <a:r>
              <a:rPr lang="en-GB" i="1" dirty="0"/>
              <a:t>Psychology of Sport and Exercise</a:t>
            </a:r>
            <a:r>
              <a:rPr lang="en-GB" dirty="0"/>
              <a:t>, </a:t>
            </a:r>
            <a:r>
              <a:rPr lang="en-GB" i="1" dirty="0"/>
              <a:t>5</a:t>
            </a:r>
            <a:r>
              <a:rPr lang="en-GB" dirty="0"/>
              <a:t>, 61–75. doi:10.1016/S1469-0292(02)00050-X </a:t>
            </a:r>
          </a:p>
          <a:p>
            <a:r>
              <a:rPr lang="en-GB" dirty="0" err="1"/>
              <a:t>Erpic</a:t>
            </a:r>
            <a:r>
              <a:rPr lang="en-GB" dirty="0"/>
              <a:t>ˇ, S. C., </a:t>
            </a:r>
            <a:r>
              <a:rPr lang="en-GB" dirty="0" err="1"/>
              <a:t>Wylleman</a:t>
            </a:r>
            <a:r>
              <a:rPr lang="en-GB" dirty="0"/>
              <a:t>, P., &amp; </a:t>
            </a:r>
            <a:r>
              <a:rPr lang="en-GB" dirty="0" err="1"/>
              <a:t>Zupancˇic</a:t>
            </a:r>
            <a:r>
              <a:rPr lang="en-GB" dirty="0"/>
              <a:t>ˇ, M. (2004). The effect of athletic and non-athletic factors on the sports career termination process. </a:t>
            </a:r>
            <a:r>
              <a:rPr lang="en-GB" i="1" dirty="0"/>
              <a:t>Psychology of Sport and Exercise</a:t>
            </a:r>
            <a:r>
              <a:rPr lang="en-GB" dirty="0"/>
              <a:t>, </a:t>
            </a:r>
            <a:r>
              <a:rPr lang="en-GB" i="1" dirty="0"/>
              <a:t>5</a:t>
            </a:r>
            <a:r>
              <a:rPr lang="en-GB" dirty="0"/>
              <a:t>, 45–59. doi:10.1016/S1469- 0292(02)00046-8 </a:t>
            </a:r>
          </a:p>
          <a:p>
            <a:r>
              <a:rPr lang="en-GB" dirty="0" err="1"/>
              <a:t>Stambulova</a:t>
            </a:r>
            <a:r>
              <a:rPr lang="en-GB" dirty="0"/>
              <a:t>, N., Stephan, Y., &amp; </a:t>
            </a:r>
            <a:r>
              <a:rPr lang="en-GB" dirty="0" err="1"/>
              <a:t>Japhag</a:t>
            </a:r>
            <a:r>
              <a:rPr lang="en-GB" dirty="0"/>
              <a:t>, U. (2007). Athletic retirement: A cross-national </a:t>
            </a:r>
            <a:r>
              <a:rPr lang="en-GB" dirty="0" err="1"/>
              <a:t>compar</a:t>
            </a:r>
            <a:r>
              <a:rPr lang="en-GB" dirty="0"/>
              <a:t>- </a:t>
            </a:r>
            <a:r>
              <a:rPr lang="en-GB" dirty="0" err="1"/>
              <a:t>ison</a:t>
            </a:r>
            <a:r>
              <a:rPr lang="en-GB" dirty="0"/>
              <a:t> of elite French and Swedish athletes. </a:t>
            </a:r>
            <a:r>
              <a:rPr lang="en-GB" i="1" dirty="0"/>
              <a:t>Psychology of Sport and Exercise</a:t>
            </a:r>
            <a:r>
              <a:rPr lang="en-GB" dirty="0"/>
              <a:t>, </a:t>
            </a:r>
            <a:r>
              <a:rPr lang="en-GB" i="1" dirty="0"/>
              <a:t>8</a:t>
            </a:r>
            <a:r>
              <a:rPr lang="en-GB" dirty="0"/>
              <a:t>, 101–118. doi:10.1016/j.psychsport.2006.05.002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3762739"/>
      </p:ext>
    </p:extLst>
  </p:cSld>
  <p:clrMapOvr>
    <a:masterClrMapping/>
  </p:clrMapOvr>
</p:sld>
</file>

<file path=ppt/theme/theme1.xml><?xml version="1.0" encoding="utf-8"?>
<a:theme xmlns:a="http://schemas.openxmlformats.org/drawingml/2006/main" name="InterweaveVTI">
  <a:themeElements>
    <a:clrScheme name="AnalogousFromDarkSeedLeftStep">
      <a:dk1>
        <a:srgbClr val="000000"/>
      </a:dk1>
      <a:lt1>
        <a:srgbClr val="FFFFFF"/>
      </a:lt1>
      <a:dk2>
        <a:srgbClr val="31271C"/>
      </a:dk2>
      <a:lt2>
        <a:srgbClr val="F0F2F3"/>
      </a:lt2>
      <a:accent1>
        <a:srgbClr val="E78B29"/>
      </a:accent1>
      <a:accent2>
        <a:srgbClr val="D52A17"/>
      </a:accent2>
      <a:accent3>
        <a:srgbClr val="E72965"/>
      </a:accent3>
      <a:accent4>
        <a:srgbClr val="D517A3"/>
      </a:accent4>
      <a:accent5>
        <a:srgbClr val="CA29E7"/>
      </a:accent5>
      <a:accent6>
        <a:srgbClr val="7022D7"/>
      </a:accent6>
      <a:hlink>
        <a:srgbClr val="BF3FBD"/>
      </a:hlink>
      <a:folHlink>
        <a:srgbClr val="7F7F7F"/>
      </a:folHlink>
    </a:clrScheme>
    <a:fontScheme name="Interweave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nterweaveVTI" id="{2A5AE21D-FC75-4AD0-BC12-FA563BC24905}" vid="{9A4A41B8-EB69-44BB-8E15-B517E25CF8C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2689</TotalTime>
  <Words>688</Words>
  <Application>Microsoft Macintosh PowerPoint</Application>
  <PresentationFormat>Widescreen</PresentationFormat>
  <Paragraphs>40</Paragraphs>
  <Slides>10</Slides>
  <Notes>0</Notes>
  <HiddenSlides>1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3" baseType="lpstr">
      <vt:lpstr>Arial</vt:lpstr>
      <vt:lpstr>Neue Haas Grotesk Text Pro</vt:lpstr>
      <vt:lpstr>InterweaveVTI</vt:lpstr>
      <vt:lpstr>The Management of the Professional &amp; Elite Sport Environment </vt:lpstr>
      <vt:lpstr>Transitions </vt:lpstr>
      <vt:lpstr>Identified numerous challenges - Taylor and Ogilvie (1998)  </vt:lpstr>
      <vt:lpstr>Career Transitions </vt:lpstr>
      <vt:lpstr>Transition </vt:lpstr>
      <vt:lpstr>Normative Transition </vt:lpstr>
      <vt:lpstr>Non-normative Transition </vt:lpstr>
      <vt:lpstr>PowerPoint Presentation</vt:lpstr>
      <vt:lpstr>Gender Differences </vt:lpstr>
      <vt:lpstr>Positive outcomes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Management of the Professional &amp; Elite Sport Environment </dc:title>
  <dc:creator>James Prosser</dc:creator>
  <cp:lastModifiedBy>James Prosser</cp:lastModifiedBy>
  <cp:revision>1</cp:revision>
  <dcterms:created xsi:type="dcterms:W3CDTF">2021-11-24T13:59:24Z</dcterms:created>
  <dcterms:modified xsi:type="dcterms:W3CDTF">2021-11-26T10:49:02Z</dcterms:modified>
</cp:coreProperties>
</file>