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95" r:id="rId6"/>
    <p:sldId id="298" r:id="rId7"/>
    <p:sldId id="299" r:id="rId8"/>
    <p:sldId id="300" r:id="rId9"/>
    <p:sldId id="285" r:id="rId10"/>
    <p:sldId id="290" r:id="rId11"/>
    <p:sldId id="292" r:id="rId12"/>
    <p:sldId id="291" r:id="rId13"/>
    <p:sldId id="294" r:id="rId14"/>
    <p:sldId id="296" r:id="rId15"/>
    <p:sldId id="301" r:id="rId16"/>
    <p:sldId id="302" r:id="rId17"/>
    <p:sldId id="303" r:id="rId18"/>
    <p:sldId id="304" r:id="rId19"/>
    <p:sldId id="297" r:id="rId20"/>
    <p:sldId id="289" r:id="rId21"/>
    <p:sldId id="26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8" d="100"/>
          <a:sy n="88" d="100"/>
        </p:scale>
        <p:origin x="69" y="1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16D84-6BE9-486E-8594-736B3D9641A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0C606F-6F13-4681-B13E-B7DC1E055CA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0C7DC59-56FD-425B-834C-D2604C386A7B}"/>
              </a:ext>
            </a:extLst>
          </p:cNvPr>
          <p:cNvSpPr>
            <a:spLocks noGrp="1"/>
          </p:cNvSpPr>
          <p:nvPr>
            <p:ph type="dt" sz="half" idx="10"/>
          </p:nvPr>
        </p:nvSpPr>
        <p:spPr/>
        <p:txBody>
          <a:bodyPr/>
          <a:lstStyle/>
          <a:p>
            <a:fld id="{AF3EA617-3AFA-49A0-8FAE-688329BB272B}" type="datetimeFigureOut">
              <a:rPr lang="en-GB" smtClean="0"/>
              <a:t>10/03/2026</a:t>
            </a:fld>
            <a:endParaRPr lang="en-GB"/>
          </a:p>
        </p:txBody>
      </p:sp>
      <p:sp>
        <p:nvSpPr>
          <p:cNvPr id="5" name="Footer Placeholder 4">
            <a:extLst>
              <a:ext uri="{FF2B5EF4-FFF2-40B4-BE49-F238E27FC236}">
                <a16:creationId xmlns:a16="http://schemas.microsoft.com/office/drawing/2014/main" id="{9BA2A01C-8AC7-4CBC-A8AB-8D76801D8E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67F094-09AF-41CF-AE61-E21A73B31EB0}"/>
              </a:ext>
            </a:extLst>
          </p:cNvPr>
          <p:cNvSpPr>
            <a:spLocks noGrp="1"/>
          </p:cNvSpPr>
          <p:nvPr>
            <p:ph type="sldNum" sz="quarter" idx="12"/>
          </p:nvPr>
        </p:nvSpPr>
        <p:spPr/>
        <p:txBody>
          <a:bodyPr/>
          <a:lstStyle/>
          <a:p>
            <a:fld id="{A7D58430-631B-4BAE-A742-1BA2A70E3AE8}" type="slidenum">
              <a:rPr lang="en-GB" smtClean="0"/>
              <a:t>‹#›</a:t>
            </a:fld>
            <a:endParaRPr lang="en-GB"/>
          </a:p>
        </p:txBody>
      </p:sp>
    </p:spTree>
    <p:extLst>
      <p:ext uri="{BB962C8B-B14F-4D97-AF65-F5344CB8AC3E}">
        <p14:creationId xmlns:p14="http://schemas.microsoft.com/office/powerpoint/2010/main" val="26620767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C08F9-D950-42ED-BFD9-9451FDA865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5ADD470-D002-447E-9E8B-134E22844CE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FCC63A-2902-4358-9839-BDC677819590}"/>
              </a:ext>
            </a:extLst>
          </p:cNvPr>
          <p:cNvSpPr>
            <a:spLocks noGrp="1"/>
          </p:cNvSpPr>
          <p:nvPr>
            <p:ph type="dt" sz="half" idx="10"/>
          </p:nvPr>
        </p:nvSpPr>
        <p:spPr/>
        <p:txBody>
          <a:bodyPr/>
          <a:lstStyle/>
          <a:p>
            <a:fld id="{AF3EA617-3AFA-49A0-8FAE-688329BB272B}" type="datetimeFigureOut">
              <a:rPr lang="en-GB" smtClean="0"/>
              <a:t>10/03/2026</a:t>
            </a:fld>
            <a:endParaRPr lang="en-GB"/>
          </a:p>
        </p:txBody>
      </p:sp>
      <p:sp>
        <p:nvSpPr>
          <p:cNvPr id="5" name="Footer Placeholder 4">
            <a:extLst>
              <a:ext uri="{FF2B5EF4-FFF2-40B4-BE49-F238E27FC236}">
                <a16:creationId xmlns:a16="http://schemas.microsoft.com/office/drawing/2014/main" id="{A5A641D3-B043-4F56-87C9-3A741AA2A4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C1BDC2-F9F5-405D-8DFC-548FE4B8171F}"/>
              </a:ext>
            </a:extLst>
          </p:cNvPr>
          <p:cNvSpPr>
            <a:spLocks noGrp="1"/>
          </p:cNvSpPr>
          <p:nvPr>
            <p:ph type="sldNum" sz="quarter" idx="12"/>
          </p:nvPr>
        </p:nvSpPr>
        <p:spPr/>
        <p:txBody>
          <a:bodyPr/>
          <a:lstStyle/>
          <a:p>
            <a:fld id="{A7D58430-631B-4BAE-A742-1BA2A70E3AE8}" type="slidenum">
              <a:rPr lang="en-GB" smtClean="0"/>
              <a:t>‹#›</a:t>
            </a:fld>
            <a:endParaRPr lang="en-GB"/>
          </a:p>
        </p:txBody>
      </p:sp>
    </p:spTree>
    <p:extLst>
      <p:ext uri="{BB962C8B-B14F-4D97-AF65-F5344CB8AC3E}">
        <p14:creationId xmlns:p14="http://schemas.microsoft.com/office/powerpoint/2010/main" val="38904144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9D94D-5BC0-4B91-9A98-F1CA3107B1C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1D78C6B-2BE5-4688-BBB1-0C8C7A92074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686E412-E5FD-401A-83F4-67C63A7FB5C8}"/>
              </a:ext>
            </a:extLst>
          </p:cNvPr>
          <p:cNvSpPr>
            <a:spLocks noGrp="1"/>
          </p:cNvSpPr>
          <p:nvPr>
            <p:ph type="dt" sz="half" idx="10"/>
          </p:nvPr>
        </p:nvSpPr>
        <p:spPr/>
        <p:txBody>
          <a:bodyPr/>
          <a:lstStyle/>
          <a:p>
            <a:fld id="{AF3EA617-3AFA-49A0-8FAE-688329BB272B}" type="datetimeFigureOut">
              <a:rPr lang="en-GB" smtClean="0"/>
              <a:t>10/03/2026</a:t>
            </a:fld>
            <a:endParaRPr lang="en-GB"/>
          </a:p>
        </p:txBody>
      </p:sp>
      <p:sp>
        <p:nvSpPr>
          <p:cNvPr id="5" name="Footer Placeholder 4">
            <a:extLst>
              <a:ext uri="{FF2B5EF4-FFF2-40B4-BE49-F238E27FC236}">
                <a16:creationId xmlns:a16="http://schemas.microsoft.com/office/drawing/2014/main" id="{56BF2604-272D-442B-BF7D-E7F84BF480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9F19BE-4161-43C2-BB44-26358DB78B6E}"/>
              </a:ext>
            </a:extLst>
          </p:cNvPr>
          <p:cNvSpPr>
            <a:spLocks noGrp="1"/>
          </p:cNvSpPr>
          <p:nvPr>
            <p:ph type="sldNum" sz="quarter" idx="12"/>
          </p:nvPr>
        </p:nvSpPr>
        <p:spPr/>
        <p:txBody>
          <a:bodyPr/>
          <a:lstStyle/>
          <a:p>
            <a:fld id="{A7D58430-631B-4BAE-A742-1BA2A70E3AE8}" type="slidenum">
              <a:rPr lang="en-GB" smtClean="0"/>
              <a:t>‹#›</a:t>
            </a:fld>
            <a:endParaRPr lang="en-GB"/>
          </a:p>
        </p:txBody>
      </p:sp>
    </p:spTree>
    <p:extLst>
      <p:ext uri="{BB962C8B-B14F-4D97-AF65-F5344CB8AC3E}">
        <p14:creationId xmlns:p14="http://schemas.microsoft.com/office/powerpoint/2010/main" val="40430290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694E9-64F2-4533-9D68-D56FFC271E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84357B-D04A-48B4-9E67-7EDB546F2E5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7DDDE86-70FA-4049-9A34-3CC65D0939F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CFBBDC8-DAB5-483E-ABAF-9785A1A487D8}"/>
              </a:ext>
            </a:extLst>
          </p:cNvPr>
          <p:cNvSpPr>
            <a:spLocks noGrp="1"/>
          </p:cNvSpPr>
          <p:nvPr>
            <p:ph type="dt" sz="half" idx="10"/>
          </p:nvPr>
        </p:nvSpPr>
        <p:spPr/>
        <p:txBody>
          <a:bodyPr/>
          <a:lstStyle/>
          <a:p>
            <a:fld id="{AF3EA617-3AFA-49A0-8FAE-688329BB272B}" type="datetimeFigureOut">
              <a:rPr lang="en-GB" smtClean="0"/>
              <a:t>10/03/2026</a:t>
            </a:fld>
            <a:endParaRPr lang="en-GB"/>
          </a:p>
        </p:txBody>
      </p:sp>
      <p:sp>
        <p:nvSpPr>
          <p:cNvPr id="6" name="Footer Placeholder 5">
            <a:extLst>
              <a:ext uri="{FF2B5EF4-FFF2-40B4-BE49-F238E27FC236}">
                <a16:creationId xmlns:a16="http://schemas.microsoft.com/office/drawing/2014/main" id="{14310943-1D48-4C20-B39B-E017C6E3B9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9EF879-716B-4051-9FC7-7E57F74DB17E}"/>
              </a:ext>
            </a:extLst>
          </p:cNvPr>
          <p:cNvSpPr>
            <a:spLocks noGrp="1"/>
          </p:cNvSpPr>
          <p:nvPr>
            <p:ph type="sldNum" sz="quarter" idx="12"/>
          </p:nvPr>
        </p:nvSpPr>
        <p:spPr/>
        <p:txBody>
          <a:bodyPr/>
          <a:lstStyle/>
          <a:p>
            <a:fld id="{A7D58430-631B-4BAE-A742-1BA2A70E3AE8}" type="slidenum">
              <a:rPr lang="en-GB" smtClean="0"/>
              <a:t>‹#›</a:t>
            </a:fld>
            <a:endParaRPr lang="en-GB"/>
          </a:p>
        </p:txBody>
      </p:sp>
    </p:spTree>
    <p:extLst>
      <p:ext uri="{BB962C8B-B14F-4D97-AF65-F5344CB8AC3E}">
        <p14:creationId xmlns:p14="http://schemas.microsoft.com/office/powerpoint/2010/main" val="29561479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8526E-5162-4175-A9F5-353BB1A718F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0772A6-092C-4215-B2C6-55CE68ECFA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8F2946C-2BB3-460F-B737-36B17EFF6CC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B3C8C72-2DFF-417C-A7C0-7C7F465C96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57372B2-B39F-4296-9750-E61F80AD9E6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25276DA-1A0A-4F39-9D24-61C6199F5800}"/>
              </a:ext>
            </a:extLst>
          </p:cNvPr>
          <p:cNvSpPr>
            <a:spLocks noGrp="1"/>
          </p:cNvSpPr>
          <p:nvPr>
            <p:ph type="dt" sz="half" idx="10"/>
          </p:nvPr>
        </p:nvSpPr>
        <p:spPr/>
        <p:txBody>
          <a:bodyPr/>
          <a:lstStyle/>
          <a:p>
            <a:fld id="{AF3EA617-3AFA-49A0-8FAE-688329BB272B}" type="datetimeFigureOut">
              <a:rPr lang="en-GB" smtClean="0"/>
              <a:t>10/03/2026</a:t>
            </a:fld>
            <a:endParaRPr lang="en-GB"/>
          </a:p>
        </p:txBody>
      </p:sp>
      <p:sp>
        <p:nvSpPr>
          <p:cNvPr id="8" name="Footer Placeholder 7">
            <a:extLst>
              <a:ext uri="{FF2B5EF4-FFF2-40B4-BE49-F238E27FC236}">
                <a16:creationId xmlns:a16="http://schemas.microsoft.com/office/drawing/2014/main" id="{B280D814-D62B-498C-BA2C-C5DB78CED5E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7630DAD-DF19-4640-AACE-29E5D6D3DCA3}"/>
              </a:ext>
            </a:extLst>
          </p:cNvPr>
          <p:cNvSpPr>
            <a:spLocks noGrp="1"/>
          </p:cNvSpPr>
          <p:nvPr>
            <p:ph type="sldNum" sz="quarter" idx="12"/>
          </p:nvPr>
        </p:nvSpPr>
        <p:spPr/>
        <p:txBody>
          <a:bodyPr/>
          <a:lstStyle/>
          <a:p>
            <a:fld id="{A7D58430-631B-4BAE-A742-1BA2A70E3AE8}" type="slidenum">
              <a:rPr lang="en-GB" smtClean="0"/>
              <a:t>‹#›</a:t>
            </a:fld>
            <a:endParaRPr lang="en-GB"/>
          </a:p>
        </p:txBody>
      </p:sp>
    </p:spTree>
    <p:extLst>
      <p:ext uri="{BB962C8B-B14F-4D97-AF65-F5344CB8AC3E}">
        <p14:creationId xmlns:p14="http://schemas.microsoft.com/office/powerpoint/2010/main" val="220483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CC948-919F-4E90-9A94-886AD47E39E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E7AEABF-56F7-4A1D-8631-988283367BA2}"/>
              </a:ext>
            </a:extLst>
          </p:cNvPr>
          <p:cNvSpPr>
            <a:spLocks noGrp="1"/>
          </p:cNvSpPr>
          <p:nvPr>
            <p:ph type="dt" sz="half" idx="10"/>
          </p:nvPr>
        </p:nvSpPr>
        <p:spPr/>
        <p:txBody>
          <a:bodyPr/>
          <a:lstStyle/>
          <a:p>
            <a:fld id="{AF3EA617-3AFA-49A0-8FAE-688329BB272B}" type="datetimeFigureOut">
              <a:rPr lang="en-GB" smtClean="0"/>
              <a:t>10/03/2026</a:t>
            </a:fld>
            <a:endParaRPr lang="en-GB"/>
          </a:p>
        </p:txBody>
      </p:sp>
      <p:sp>
        <p:nvSpPr>
          <p:cNvPr id="4" name="Footer Placeholder 3">
            <a:extLst>
              <a:ext uri="{FF2B5EF4-FFF2-40B4-BE49-F238E27FC236}">
                <a16:creationId xmlns:a16="http://schemas.microsoft.com/office/drawing/2014/main" id="{32229242-2236-4705-8F61-6D5CF6F187D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D96F38F-BC99-4DC8-8F9B-2A5DE9766BAE}"/>
              </a:ext>
            </a:extLst>
          </p:cNvPr>
          <p:cNvSpPr>
            <a:spLocks noGrp="1"/>
          </p:cNvSpPr>
          <p:nvPr>
            <p:ph type="sldNum" sz="quarter" idx="12"/>
          </p:nvPr>
        </p:nvSpPr>
        <p:spPr/>
        <p:txBody>
          <a:bodyPr/>
          <a:lstStyle/>
          <a:p>
            <a:fld id="{A7D58430-631B-4BAE-A742-1BA2A70E3AE8}" type="slidenum">
              <a:rPr lang="en-GB" smtClean="0"/>
              <a:t>‹#›</a:t>
            </a:fld>
            <a:endParaRPr lang="en-GB"/>
          </a:p>
        </p:txBody>
      </p:sp>
    </p:spTree>
    <p:extLst>
      <p:ext uri="{BB962C8B-B14F-4D97-AF65-F5344CB8AC3E}">
        <p14:creationId xmlns:p14="http://schemas.microsoft.com/office/powerpoint/2010/main" val="1822168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C36C69-7F52-4084-B293-D6E01F6D70B0}"/>
              </a:ext>
            </a:extLst>
          </p:cNvPr>
          <p:cNvSpPr>
            <a:spLocks noGrp="1"/>
          </p:cNvSpPr>
          <p:nvPr>
            <p:ph type="dt" sz="half" idx="10"/>
          </p:nvPr>
        </p:nvSpPr>
        <p:spPr/>
        <p:txBody>
          <a:bodyPr/>
          <a:lstStyle/>
          <a:p>
            <a:fld id="{AF3EA617-3AFA-49A0-8FAE-688329BB272B}" type="datetimeFigureOut">
              <a:rPr lang="en-GB" smtClean="0"/>
              <a:t>10/03/2026</a:t>
            </a:fld>
            <a:endParaRPr lang="en-GB"/>
          </a:p>
        </p:txBody>
      </p:sp>
      <p:sp>
        <p:nvSpPr>
          <p:cNvPr id="3" name="Footer Placeholder 2">
            <a:extLst>
              <a:ext uri="{FF2B5EF4-FFF2-40B4-BE49-F238E27FC236}">
                <a16:creationId xmlns:a16="http://schemas.microsoft.com/office/drawing/2014/main" id="{3760713A-E0C0-4070-BBB5-63133F114A8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6A9C055-4395-48FF-9762-49374F2C2EF7}"/>
              </a:ext>
            </a:extLst>
          </p:cNvPr>
          <p:cNvSpPr>
            <a:spLocks noGrp="1"/>
          </p:cNvSpPr>
          <p:nvPr>
            <p:ph type="sldNum" sz="quarter" idx="12"/>
          </p:nvPr>
        </p:nvSpPr>
        <p:spPr/>
        <p:txBody>
          <a:bodyPr/>
          <a:lstStyle/>
          <a:p>
            <a:fld id="{A7D58430-631B-4BAE-A742-1BA2A70E3AE8}" type="slidenum">
              <a:rPr lang="en-GB" smtClean="0"/>
              <a:t>‹#›</a:t>
            </a:fld>
            <a:endParaRPr lang="en-GB"/>
          </a:p>
        </p:txBody>
      </p:sp>
    </p:spTree>
    <p:extLst>
      <p:ext uri="{BB962C8B-B14F-4D97-AF65-F5344CB8AC3E}">
        <p14:creationId xmlns:p14="http://schemas.microsoft.com/office/powerpoint/2010/main" val="34870008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C826-B324-4CF2-A027-525CE667CB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F6B0B76-307C-42E1-82B4-518034C0897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006FBD7-F91B-4286-B3EA-DC85F278F5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5D1D90-1BE7-42DC-AA35-691F131AD7CF}"/>
              </a:ext>
            </a:extLst>
          </p:cNvPr>
          <p:cNvSpPr>
            <a:spLocks noGrp="1"/>
          </p:cNvSpPr>
          <p:nvPr>
            <p:ph type="dt" sz="half" idx="10"/>
          </p:nvPr>
        </p:nvSpPr>
        <p:spPr/>
        <p:txBody>
          <a:bodyPr/>
          <a:lstStyle/>
          <a:p>
            <a:fld id="{AF3EA617-3AFA-49A0-8FAE-688329BB272B}" type="datetimeFigureOut">
              <a:rPr lang="en-GB" smtClean="0"/>
              <a:t>10/03/2026</a:t>
            </a:fld>
            <a:endParaRPr lang="en-GB"/>
          </a:p>
        </p:txBody>
      </p:sp>
      <p:sp>
        <p:nvSpPr>
          <p:cNvPr id="6" name="Footer Placeholder 5">
            <a:extLst>
              <a:ext uri="{FF2B5EF4-FFF2-40B4-BE49-F238E27FC236}">
                <a16:creationId xmlns:a16="http://schemas.microsoft.com/office/drawing/2014/main" id="{D334CA63-83C9-4469-B13F-1F51C5B56E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211CD8-B129-4947-B711-0F65A1971D59}"/>
              </a:ext>
            </a:extLst>
          </p:cNvPr>
          <p:cNvSpPr>
            <a:spLocks noGrp="1"/>
          </p:cNvSpPr>
          <p:nvPr>
            <p:ph type="sldNum" sz="quarter" idx="12"/>
          </p:nvPr>
        </p:nvSpPr>
        <p:spPr/>
        <p:txBody>
          <a:bodyPr/>
          <a:lstStyle/>
          <a:p>
            <a:fld id="{A7D58430-631B-4BAE-A742-1BA2A70E3AE8}" type="slidenum">
              <a:rPr lang="en-GB" smtClean="0"/>
              <a:t>‹#›</a:t>
            </a:fld>
            <a:endParaRPr lang="en-GB"/>
          </a:p>
        </p:txBody>
      </p:sp>
    </p:spTree>
    <p:extLst>
      <p:ext uri="{BB962C8B-B14F-4D97-AF65-F5344CB8AC3E}">
        <p14:creationId xmlns:p14="http://schemas.microsoft.com/office/powerpoint/2010/main" val="5130556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AF8DF-8E3C-4CCE-9B2D-B6D8851055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9604CD-68E6-41A7-BBBB-577A37B79D7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5C1B144-7850-4FA7-BD97-7DAC0DB838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3395CE-79B7-4ADD-91B5-73F727442CBF}"/>
              </a:ext>
            </a:extLst>
          </p:cNvPr>
          <p:cNvSpPr>
            <a:spLocks noGrp="1"/>
          </p:cNvSpPr>
          <p:nvPr>
            <p:ph type="dt" sz="half" idx="10"/>
          </p:nvPr>
        </p:nvSpPr>
        <p:spPr/>
        <p:txBody>
          <a:bodyPr/>
          <a:lstStyle/>
          <a:p>
            <a:fld id="{AF3EA617-3AFA-49A0-8FAE-688329BB272B}" type="datetimeFigureOut">
              <a:rPr lang="en-GB" smtClean="0"/>
              <a:t>10/03/2026</a:t>
            </a:fld>
            <a:endParaRPr lang="en-GB"/>
          </a:p>
        </p:txBody>
      </p:sp>
      <p:sp>
        <p:nvSpPr>
          <p:cNvPr id="6" name="Footer Placeholder 5">
            <a:extLst>
              <a:ext uri="{FF2B5EF4-FFF2-40B4-BE49-F238E27FC236}">
                <a16:creationId xmlns:a16="http://schemas.microsoft.com/office/drawing/2014/main" id="{F466A324-2DCB-435B-A73D-24CD9E0402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35E5B0-E5F3-4039-8E99-BEBEBBAF18C3}"/>
              </a:ext>
            </a:extLst>
          </p:cNvPr>
          <p:cNvSpPr>
            <a:spLocks noGrp="1"/>
          </p:cNvSpPr>
          <p:nvPr>
            <p:ph type="sldNum" sz="quarter" idx="12"/>
          </p:nvPr>
        </p:nvSpPr>
        <p:spPr/>
        <p:txBody>
          <a:bodyPr/>
          <a:lstStyle/>
          <a:p>
            <a:fld id="{A7D58430-631B-4BAE-A742-1BA2A70E3AE8}" type="slidenum">
              <a:rPr lang="en-GB" smtClean="0"/>
              <a:t>‹#›</a:t>
            </a:fld>
            <a:endParaRPr lang="en-GB"/>
          </a:p>
        </p:txBody>
      </p:sp>
    </p:spTree>
    <p:extLst>
      <p:ext uri="{BB962C8B-B14F-4D97-AF65-F5344CB8AC3E}">
        <p14:creationId xmlns:p14="http://schemas.microsoft.com/office/powerpoint/2010/main" val="35972965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620D7-C44A-4194-AB2C-E50B46347F2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2057E91-F33B-47C7-9DF9-C1630EE7E41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1899A2-C69F-4E85-BEBE-4A1AE8D761C1}"/>
              </a:ext>
            </a:extLst>
          </p:cNvPr>
          <p:cNvSpPr>
            <a:spLocks noGrp="1"/>
          </p:cNvSpPr>
          <p:nvPr>
            <p:ph type="dt" sz="half" idx="10"/>
          </p:nvPr>
        </p:nvSpPr>
        <p:spPr/>
        <p:txBody>
          <a:bodyPr/>
          <a:lstStyle/>
          <a:p>
            <a:fld id="{AF3EA617-3AFA-49A0-8FAE-688329BB272B}" type="datetimeFigureOut">
              <a:rPr lang="en-GB" smtClean="0"/>
              <a:t>10/03/2026</a:t>
            </a:fld>
            <a:endParaRPr lang="en-GB"/>
          </a:p>
        </p:txBody>
      </p:sp>
      <p:sp>
        <p:nvSpPr>
          <p:cNvPr id="5" name="Footer Placeholder 4">
            <a:extLst>
              <a:ext uri="{FF2B5EF4-FFF2-40B4-BE49-F238E27FC236}">
                <a16:creationId xmlns:a16="http://schemas.microsoft.com/office/drawing/2014/main" id="{39442448-E18A-4C75-B4AF-266D1D2448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A84F0C-EC15-4B28-A69D-94876D77CE32}"/>
              </a:ext>
            </a:extLst>
          </p:cNvPr>
          <p:cNvSpPr>
            <a:spLocks noGrp="1"/>
          </p:cNvSpPr>
          <p:nvPr>
            <p:ph type="sldNum" sz="quarter" idx="12"/>
          </p:nvPr>
        </p:nvSpPr>
        <p:spPr/>
        <p:txBody>
          <a:bodyPr/>
          <a:lstStyle/>
          <a:p>
            <a:fld id="{A7D58430-631B-4BAE-A742-1BA2A70E3AE8}" type="slidenum">
              <a:rPr lang="en-GB" smtClean="0"/>
              <a:t>‹#›</a:t>
            </a:fld>
            <a:endParaRPr lang="en-GB"/>
          </a:p>
        </p:txBody>
      </p:sp>
    </p:spTree>
    <p:extLst>
      <p:ext uri="{BB962C8B-B14F-4D97-AF65-F5344CB8AC3E}">
        <p14:creationId xmlns:p14="http://schemas.microsoft.com/office/powerpoint/2010/main" val="3580595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151D66C-00E2-4E67-ADD2-45381897E12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04EB8D-D597-499F-9642-C03B404D2A1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39F8A9-7C73-48F6-9DEF-E3D3B72775BE}"/>
              </a:ext>
            </a:extLst>
          </p:cNvPr>
          <p:cNvSpPr>
            <a:spLocks noGrp="1"/>
          </p:cNvSpPr>
          <p:nvPr>
            <p:ph type="dt" sz="half" idx="10"/>
          </p:nvPr>
        </p:nvSpPr>
        <p:spPr/>
        <p:txBody>
          <a:bodyPr/>
          <a:lstStyle/>
          <a:p>
            <a:fld id="{AF3EA617-3AFA-49A0-8FAE-688329BB272B}" type="datetimeFigureOut">
              <a:rPr lang="en-GB" smtClean="0"/>
              <a:t>10/03/2026</a:t>
            </a:fld>
            <a:endParaRPr lang="en-GB"/>
          </a:p>
        </p:txBody>
      </p:sp>
      <p:sp>
        <p:nvSpPr>
          <p:cNvPr id="5" name="Footer Placeholder 4">
            <a:extLst>
              <a:ext uri="{FF2B5EF4-FFF2-40B4-BE49-F238E27FC236}">
                <a16:creationId xmlns:a16="http://schemas.microsoft.com/office/drawing/2014/main" id="{1A82C08B-D38F-490D-8056-61AF04FD0B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250F6E-956D-485A-863B-42D8E1784075}"/>
              </a:ext>
            </a:extLst>
          </p:cNvPr>
          <p:cNvSpPr>
            <a:spLocks noGrp="1"/>
          </p:cNvSpPr>
          <p:nvPr>
            <p:ph type="sldNum" sz="quarter" idx="12"/>
          </p:nvPr>
        </p:nvSpPr>
        <p:spPr/>
        <p:txBody>
          <a:bodyPr/>
          <a:lstStyle/>
          <a:p>
            <a:fld id="{A7D58430-631B-4BAE-A742-1BA2A70E3AE8}" type="slidenum">
              <a:rPr lang="en-GB" smtClean="0"/>
              <a:t>‹#›</a:t>
            </a:fld>
            <a:endParaRPr lang="en-GB"/>
          </a:p>
        </p:txBody>
      </p:sp>
    </p:spTree>
    <p:extLst>
      <p:ext uri="{BB962C8B-B14F-4D97-AF65-F5344CB8AC3E}">
        <p14:creationId xmlns:p14="http://schemas.microsoft.com/office/powerpoint/2010/main" val="37207793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664BB0A-F2CE-47CE-8BEA-B74D16A12E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07DD92-C6F6-4DF2-93F5-8C761AA4D82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51A318-CEE7-4F98-8654-2AFE2D634D5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F3EA617-3AFA-49A0-8FAE-688329BB272B}" type="datetimeFigureOut">
              <a:rPr lang="en-GB" smtClean="0"/>
              <a:t>10/03/2026</a:t>
            </a:fld>
            <a:endParaRPr lang="en-GB"/>
          </a:p>
        </p:txBody>
      </p:sp>
      <p:sp>
        <p:nvSpPr>
          <p:cNvPr id="5" name="Footer Placeholder 4">
            <a:extLst>
              <a:ext uri="{FF2B5EF4-FFF2-40B4-BE49-F238E27FC236}">
                <a16:creationId xmlns:a16="http://schemas.microsoft.com/office/drawing/2014/main" id="{2F979597-3B25-4956-BACC-12A28CDB04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9075BF4-34C6-4374-A95F-CDF6E3D098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7D58430-631B-4BAE-A742-1BA2A70E3AE8}" type="slidenum">
              <a:rPr lang="en-GB" smtClean="0"/>
              <a:t>‹#›</a:t>
            </a:fld>
            <a:endParaRPr lang="en-GB"/>
          </a:p>
        </p:txBody>
      </p:sp>
    </p:spTree>
    <p:extLst>
      <p:ext uri="{BB962C8B-B14F-4D97-AF65-F5344CB8AC3E}">
        <p14:creationId xmlns:p14="http://schemas.microsoft.com/office/powerpoint/2010/main" val="39230395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winstonswish.org/bereavement-training-courses-schools/"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childhoodbereavementnetwork.org.uk/about-1/what-we-do/research-evidence/key-statistics" TargetMode="External"/><Relationship Id="rId2" Type="http://schemas.openxmlformats.org/officeDocument/2006/relationships/hyperlink" Target="https://www.bacp.co.uk/about-us/about-bacp/" TargetMode="External"/><Relationship Id="rId1" Type="http://schemas.openxmlformats.org/officeDocument/2006/relationships/slideLayout" Target="../slideLayouts/slideLayout2.xml"/><Relationship Id="rId5" Type="http://schemas.openxmlformats.org/officeDocument/2006/relationships/hyperlink" Target="https://www.sandybear.co.uk/children-and-young-people/" TargetMode="External"/><Relationship Id="rId4" Type="http://schemas.openxmlformats.org/officeDocument/2006/relationships/hyperlink" Target="https://www.childbereavementuk.org/what-is-grie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0E06B7-C10A-44C4-BC9C-55F2E976C74A}"/>
              </a:ext>
            </a:extLst>
          </p:cNvPr>
          <p:cNvSpPr>
            <a:spLocks noGrp="1"/>
          </p:cNvSpPr>
          <p:nvPr>
            <p:ph type="ctrTitle"/>
          </p:nvPr>
        </p:nvSpPr>
        <p:spPr>
          <a:xfrm>
            <a:off x="638882" y="639193"/>
            <a:ext cx="3571810" cy="3573516"/>
          </a:xfrm>
        </p:spPr>
        <p:txBody>
          <a:bodyPr>
            <a:normAutofit/>
          </a:bodyPr>
          <a:lstStyle/>
          <a:p>
            <a:pPr algn="l"/>
            <a:r>
              <a:rPr lang="en-GB" sz="4100" dirty="0"/>
              <a:t>Therapeutic Work with Individuals</a:t>
            </a:r>
            <a:br>
              <a:rPr lang="en-GB" sz="4100" dirty="0"/>
            </a:br>
            <a:br>
              <a:rPr lang="en-GB" sz="4100" dirty="0"/>
            </a:br>
            <a:br>
              <a:rPr lang="en-GB" sz="4100" dirty="0"/>
            </a:br>
            <a:r>
              <a:rPr lang="en-GB" sz="2400" dirty="0"/>
              <a:t>Session 6  </a:t>
            </a:r>
            <a:r>
              <a:rPr lang="en-GB" sz="2400" dirty="0">
                <a:cs typeface="Calibri"/>
              </a:rPr>
              <a:t>10.03.2026</a:t>
            </a:r>
            <a:endParaRPr lang="en-GB" sz="2400" dirty="0"/>
          </a:p>
        </p:txBody>
      </p:sp>
      <p:sp>
        <p:nvSpPr>
          <p:cNvPr id="3" name="Subtitle 2">
            <a:extLst>
              <a:ext uri="{FF2B5EF4-FFF2-40B4-BE49-F238E27FC236}">
                <a16:creationId xmlns:a16="http://schemas.microsoft.com/office/drawing/2014/main" id="{D5614EA1-E9DC-422E-A914-F4DDD434FAB6}"/>
              </a:ext>
            </a:extLst>
          </p:cNvPr>
          <p:cNvSpPr>
            <a:spLocks noGrp="1"/>
          </p:cNvSpPr>
          <p:nvPr>
            <p:ph type="subTitle" idx="1"/>
          </p:nvPr>
        </p:nvSpPr>
        <p:spPr>
          <a:xfrm>
            <a:off x="638882" y="4631161"/>
            <a:ext cx="3571810" cy="1559327"/>
          </a:xfrm>
        </p:spPr>
        <p:txBody>
          <a:bodyPr vert="horz" lIns="91440" tIns="45720" rIns="91440" bIns="45720" rtlCol="0" anchor="t">
            <a:normAutofit/>
          </a:bodyPr>
          <a:lstStyle/>
          <a:p>
            <a:pPr hangingPunct="0"/>
            <a:r>
              <a:rPr lang="en-GB" dirty="0"/>
              <a:t>Supporting a bereaved child/young person</a:t>
            </a:r>
            <a:endParaRPr lang="en-GB" b="1" dirty="0"/>
          </a:p>
          <a:p>
            <a:r>
              <a:rPr lang="en-US" dirty="0"/>
              <a:t>Analysis of the support and interventions</a:t>
            </a:r>
            <a:endParaRPr lang="en-GB" dirty="0">
              <a:cs typeface="Calibri"/>
            </a:endParaRPr>
          </a:p>
        </p:txBody>
      </p:sp>
      <p:sp>
        <p:nvSpPr>
          <p:cNvPr id="18"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extLst>
              <a:ext uri="{FF2B5EF4-FFF2-40B4-BE49-F238E27FC236}">
                <a16:creationId xmlns:a16="http://schemas.microsoft.com/office/drawing/2014/main" id="{9946D82E-9805-4D4D-A7CC-C40A3A20368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4654296" y="1391936"/>
            <a:ext cx="7214616" cy="4046696"/>
          </a:xfrm>
          <a:prstGeom prst="rect">
            <a:avLst/>
          </a:prstGeom>
        </p:spPr>
      </p:pic>
    </p:spTree>
    <p:extLst>
      <p:ext uri="{BB962C8B-B14F-4D97-AF65-F5344CB8AC3E}">
        <p14:creationId xmlns:p14="http://schemas.microsoft.com/office/powerpoint/2010/main" val="3179183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29B15D-1848-4235-A7F5-AA137CBD02D3}"/>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What can help a child cope with grief?</a:t>
            </a:r>
          </a:p>
        </p:txBody>
      </p:sp>
      <p:sp>
        <p:nvSpPr>
          <p:cNvPr id="3" name="Content Placeholder 2">
            <a:extLst>
              <a:ext uri="{FF2B5EF4-FFF2-40B4-BE49-F238E27FC236}">
                <a16:creationId xmlns:a16="http://schemas.microsoft.com/office/drawing/2014/main" id="{130B9707-8042-41F3-B0A7-638EEDF4EF3E}"/>
              </a:ext>
            </a:extLst>
          </p:cNvPr>
          <p:cNvSpPr>
            <a:spLocks noGrp="1"/>
          </p:cNvSpPr>
          <p:nvPr>
            <p:ph idx="1"/>
          </p:nvPr>
        </p:nvSpPr>
        <p:spPr>
          <a:xfrm>
            <a:off x="1371599" y="2318197"/>
            <a:ext cx="9724031" cy="3683358"/>
          </a:xfrm>
        </p:spPr>
        <p:txBody>
          <a:bodyPr anchor="ctr">
            <a:normAutofit/>
          </a:bodyPr>
          <a:lstStyle/>
          <a:p>
            <a:pPr algn="l" fontAlgn="base"/>
            <a:r>
              <a:rPr lang="en-GB" sz="2400" dirty="0">
                <a:solidFill>
                  <a:srgbClr val="1F1F20"/>
                </a:solidFill>
              </a:rPr>
              <a:t>I</a:t>
            </a:r>
            <a:r>
              <a:rPr lang="en-GB" sz="2400" b="0" i="0" dirty="0">
                <a:solidFill>
                  <a:srgbClr val="1F1F20"/>
                </a:solidFill>
                <a:effectLst/>
              </a:rPr>
              <a:t>mportant starting point is to ensure children receive a clear and consistent message that the death was not their fault</a:t>
            </a:r>
            <a:endParaRPr lang="en-GB" sz="2400" dirty="0">
              <a:solidFill>
                <a:srgbClr val="1F1F20"/>
              </a:solidFill>
            </a:endParaRPr>
          </a:p>
          <a:p>
            <a:pPr algn="l" fontAlgn="base"/>
            <a:r>
              <a:rPr lang="en-GB" sz="2400" b="0" i="0" dirty="0">
                <a:solidFill>
                  <a:srgbClr val="1F1F20"/>
                </a:solidFill>
                <a:effectLst/>
              </a:rPr>
              <a:t>It’s important to validate the child’s feelings. </a:t>
            </a:r>
          </a:p>
          <a:p>
            <a:pPr algn="l" fontAlgn="base"/>
            <a:r>
              <a:rPr lang="en-GB" sz="2400" dirty="0">
                <a:solidFill>
                  <a:srgbClr val="1F1F20"/>
                </a:solidFill>
              </a:rPr>
              <a:t>C</a:t>
            </a:r>
            <a:r>
              <a:rPr lang="en-GB" sz="2400" b="0" i="0" dirty="0">
                <a:solidFill>
                  <a:srgbClr val="1F1F20"/>
                </a:solidFill>
                <a:effectLst/>
              </a:rPr>
              <a:t>reate, offer and maintain spaces that are responsive to a child’s needs</a:t>
            </a:r>
          </a:p>
          <a:p>
            <a:pPr algn="l" fontAlgn="base"/>
            <a:r>
              <a:rPr lang="en-GB" sz="2400" b="0" i="0" dirty="0">
                <a:solidFill>
                  <a:srgbClr val="1F1F20"/>
                </a:solidFill>
                <a:effectLst/>
              </a:rPr>
              <a:t>The use of drawing or storytelling may offer paths towards the child finding a means of expression.</a:t>
            </a:r>
          </a:p>
          <a:p>
            <a:pPr marL="0" indent="0" algn="r" fontAlgn="base">
              <a:buNone/>
            </a:pPr>
            <a:r>
              <a:rPr lang="en-GB" sz="1300" b="0" i="0" dirty="0">
                <a:solidFill>
                  <a:srgbClr val="1F1F20"/>
                </a:solidFill>
                <a:effectLst/>
              </a:rPr>
              <a:t>BACP (2023)</a:t>
            </a:r>
          </a:p>
          <a:p>
            <a:endParaRPr lang="en-GB" sz="2000" dirty="0"/>
          </a:p>
        </p:txBody>
      </p:sp>
    </p:spTree>
    <p:extLst>
      <p:ext uri="{BB962C8B-B14F-4D97-AF65-F5344CB8AC3E}">
        <p14:creationId xmlns:p14="http://schemas.microsoft.com/office/powerpoint/2010/main" val="764310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4DABB50-030B-ED11-C46B-2BA60881194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6E0DF2E-1BB1-EA0F-0D55-C790E23D0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AAF6105-9108-4895-1337-F4E939AD0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50B23D9-1AAD-5B65-40E3-7DA957266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47D50C4-1726-70E8-0196-E06BF2F23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25BE743-3B3A-668D-927D-C7AA5A71A7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502F00-F757-BFE8-E5F0-7734AB305EC0}"/>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rPr>
              <a:t>The types of support available</a:t>
            </a:r>
            <a:endParaRPr lang="en-GB" sz="4000" dirty="0">
              <a:solidFill>
                <a:srgbClr val="FFFFFF"/>
              </a:solidFill>
            </a:endParaRPr>
          </a:p>
        </p:txBody>
      </p:sp>
      <p:sp>
        <p:nvSpPr>
          <p:cNvPr id="3" name="Content Placeholder 2">
            <a:extLst>
              <a:ext uri="{FF2B5EF4-FFF2-40B4-BE49-F238E27FC236}">
                <a16:creationId xmlns:a16="http://schemas.microsoft.com/office/drawing/2014/main" id="{95A3230E-57AC-DDCD-1074-E5C1F7535861}"/>
              </a:ext>
            </a:extLst>
          </p:cNvPr>
          <p:cNvSpPr>
            <a:spLocks noGrp="1"/>
          </p:cNvSpPr>
          <p:nvPr>
            <p:ph idx="1"/>
          </p:nvPr>
        </p:nvSpPr>
        <p:spPr>
          <a:xfrm>
            <a:off x="1371599" y="2318197"/>
            <a:ext cx="9724031" cy="3683358"/>
          </a:xfrm>
        </p:spPr>
        <p:txBody>
          <a:bodyPr anchor="ctr">
            <a:normAutofit/>
          </a:bodyPr>
          <a:lstStyle/>
          <a:p>
            <a:pPr marL="0" indent="0" algn="ctr">
              <a:buNone/>
            </a:pPr>
            <a:r>
              <a:rPr lang="en-US" sz="2000" u="sng" dirty="0"/>
              <a:t>Universal Support</a:t>
            </a:r>
          </a:p>
          <a:p>
            <a:pPr marL="0" indent="0" algn="ctr">
              <a:buNone/>
            </a:pPr>
            <a:r>
              <a:rPr lang="en-US" sz="2000" dirty="0"/>
              <a:t>Support in which is embedded in everyday school practice including: </a:t>
            </a:r>
          </a:p>
          <a:p>
            <a:pPr marL="0" indent="0" algn="ctr">
              <a:buNone/>
            </a:pPr>
            <a:r>
              <a:rPr lang="en-US" sz="2000" dirty="0"/>
              <a:t>Consistent routines</a:t>
            </a:r>
          </a:p>
          <a:p>
            <a:pPr marL="0" indent="0" algn="ctr">
              <a:buNone/>
            </a:pPr>
            <a:r>
              <a:rPr lang="en-US" sz="2000" dirty="0"/>
              <a:t>Emotionally available staff </a:t>
            </a:r>
          </a:p>
          <a:p>
            <a:pPr marL="0" indent="0" algn="ctr">
              <a:buNone/>
            </a:pPr>
            <a:r>
              <a:rPr lang="en-US" sz="2000" dirty="0"/>
              <a:t>Whole school trauma informed approach </a:t>
            </a:r>
          </a:p>
          <a:p>
            <a:pPr marL="0" indent="0" algn="ctr">
              <a:buNone/>
            </a:pPr>
            <a:r>
              <a:rPr lang="en-US" sz="2000" dirty="0"/>
              <a:t>PSHE education about loss and emotions </a:t>
            </a:r>
          </a:p>
          <a:p>
            <a:pPr marL="0" indent="0" algn="ctr">
              <a:buNone/>
            </a:pPr>
            <a:r>
              <a:rPr lang="en-US" sz="2000" dirty="0"/>
              <a:t>Clear communication with families </a:t>
            </a:r>
          </a:p>
          <a:p>
            <a:pPr marL="0" indent="0" algn="ctr">
              <a:buNone/>
            </a:pPr>
            <a:r>
              <a:rPr lang="en-US" sz="2000" dirty="0"/>
              <a:t>Flexible expectations during early stages of grief. </a:t>
            </a:r>
          </a:p>
          <a:p>
            <a:pPr marL="0" indent="0" algn="ctr">
              <a:buNone/>
            </a:pPr>
            <a:endParaRPr lang="en-GB" sz="2000" dirty="0"/>
          </a:p>
        </p:txBody>
      </p:sp>
    </p:spTree>
    <p:extLst>
      <p:ext uri="{BB962C8B-B14F-4D97-AF65-F5344CB8AC3E}">
        <p14:creationId xmlns:p14="http://schemas.microsoft.com/office/powerpoint/2010/main" val="23291782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C19D12D-B491-B3E1-4FFE-52D3B435596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CD8075A-EE89-652D-0B2D-616F5F351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A420AD-97AA-C4E7-265F-31C30F0C75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15094D7-D939-F6AE-3058-971A952E6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99E9CCD-A3D7-7AB6-A297-3AEC8E151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1DA6E33-7ABE-8E23-8B88-1A4721D913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0CB1BE-8A58-2A86-41C0-5D80EE6EF5F9}"/>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rPr>
              <a:t>Targeted Support </a:t>
            </a:r>
            <a:endParaRPr lang="en-GB" sz="4000" dirty="0">
              <a:solidFill>
                <a:srgbClr val="FFFFFF"/>
              </a:solidFill>
            </a:endParaRPr>
          </a:p>
        </p:txBody>
      </p:sp>
      <p:sp>
        <p:nvSpPr>
          <p:cNvPr id="3" name="Content Placeholder 2">
            <a:extLst>
              <a:ext uri="{FF2B5EF4-FFF2-40B4-BE49-F238E27FC236}">
                <a16:creationId xmlns:a16="http://schemas.microsoft.com/office/drawing/2014/main" id="{56E14D6D-39A1-CCE4-4860-EEBF041FD1D0}"/>
              </a:ext>
            </a:extLst>
          </p:cNvPr>
          <p:cNvSpPr>
            <a:spLocks noGrp="1"/>
          </p:cNvSpPr>
          <p:nvPr>
            <p:ph idx="1"/>
          </p:nvPr>
        </p:nvSpPr>
        <p:spPr>
          <a:xfrm>
            <a:off x="1371599" y="2318197"/>
            <a:ext cx="9724031" cy="3683358"/>
          </a:xfrm>
        </p:spPr>
        <p:txBody>
          <a:bodyPr anchor="ctr">
            <a:normAutofit/>
          </a:bodyPr>
          <a:lstStyle/>
          <a:p>
            <a:pPr algn="ctr"/>
            <a:r>
              <a:rPr lang="en-US" sz="2400" dirty="0"/>
              <a:t>Targeted support is additional structured support within a school such as </a:t>
            </a:r>
          </a:p>
          <a:p>
            <a:pPr algn="ctr"/>
            <a:r>
              <a:rPr lang="en-US" sz="2400" dirty="0"/>
              <a:t>Small bereavement support groups </a:t>
            </a:r>
          </a:p>
          <a:p>
            <a:pPr algn="ctr"/>
            <a:r>
              <a:rPr lang="en-US" sz="2400" dirty="0"/>
              <a:t>ELSA interventions </a:t>
            </a:r>
          </a:p>
          <a:p>
            <a:pPr algn="ctr"/>
            <a:r>
              <a:rPr lang="en-US" sz="2400" dirty="0"/>
              <a:t>One to one pastoral sessions (Nurture room opportunities important here) </a:t>
            </a:r>
          </a:p>
          <a:p>
            <a:pPr algn="ctr"/>
            <a:r>
              <a:rPr lang="en-US" sz="2400" dirty="0"/>
              <a:t>School-based counselling </a:t>
            </a:r>
          </a:p>
          <a:p>
            <a:pPr algn="ctr"/>
            <a:r>
              <a:rPr lang="en-US" sz="2400" dirty="0"/>
              <a:t>Check in and out systems</a:t>
            </a:r>
          </a:p>
          <a:p>
            <a:pPr algn="ctr"/>
            <a:r>
              <a:rPr lang="en-US" sz="2400" dirty="0"/>
              <a:t>Memory work activities. </a:t>
            </a:r>
            <a:endParaRPr lang="en-GB" sz="2400" dirty="0"/>
          </a:p>
        </p:txBody>
      </p:sp>
    </p:spTree>
    <p:extLst>
      <p:ext uri="{BB962C8B-B14F-4D97-AF65-F5344CB8AC3E}">
        <p14:creationId xmlns:p14="http://schemas.microsoft.com/office/powerpoint/2010/main" val="37163979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3952407-381D-704F-9FC4-E278A99CDDE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E8427B-3A5F-2771-D5F5-8A7090F77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EDE9078-2FC5-1F55-4898-E618E75A8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AFC96A5-DE33-9903-C05D-79B9C637C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EEF9F45-BBC2-AC54-2E4B-5AA63EB6A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D8D0D98-662B-1164-AB68-FE08D2891D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3253B7-F9E8-A5B7-A57A-9911B4A46AB8}"/>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rPr>
              <a:t>Specialist Support </a:t>
            </a:r>
            <a:endParaRPr lang="en-GB" sz="4000" dirty="0">
              <a:solidFill>
                <a:srgbClr val="FFFFFF"/>
              </a:solidFill>
            </a:endParaRPr>
          </a:p>
        </p:txBody>
      </p:sp>
      <p:sp>
        <p:nvSpPr>
          <p:cNvPr id="3" name="Content Placeholder 2">
            <a:extLst>
              <a:ext uri="{FF2B5EF4-FFF2-40B4-BE49-F238E27FC236}">
                <a16:creationId xmlns:a16="http://schemas.microsoft.com/office/drawing/2014/main" id="{D5F3B2E3-5E37-1F54-6531-84C9BCAC07EE}"/>
              </a:ext>
            </a:extLst>
          </p:cNvPr>
          <p:cNvSpPr>
            <a:spLocks noGrp="1"/>
          </p:cNvSpPr>
          <p:nvPr>
            <p:ph idx="1"/>
          </p:nvPr>
        </p:nvSpPr>
        <p:spPr>
          <a:xfrm>
            <a:off x="1371599" y="2318197"/>
            <a:ext cx="9724031" cy="3683358"/>
          </a:xfrm>
        </p:spPr>
        <p:txBody>
          <a:bodyPr anchor="ctr">
            <a:normAutofit/>
          </a:bodyPr>
          <a:lstStyle/>
          <a:p>
            <a:pPr marL="0" indent="0" algn="ctr">
              <a:buNone/>
            </a:pPr>
            <a:r>
              <a:rPr lang="en-US" sz="2400" dirty="0"/>
              <a:t> specialist support can include :</a:t>
            </a:r>
          </a:p>
          <a:p>
            <a:pPr algn="ctr"/>
            <a:r>
              <a:rPr lang="en-US" sz="2400" dirty="0"/>
              <a:t>CAMHS referrals </a:t>
            </a:r>
          </a:p>
          <a:p>
            <a:pPr algn="ctr"/>
            <a:r>
              <a:rPr lang="en-US" sz="2400" dirty="0"/>
              <a:t>Clinical psychology input</a:t>
            </a:r>
          </a:p>
          <a:p>
            <a:pPr algn="ctr"/>
            <a:r>
              <a:rPr lang="en-US" sz="2400" dirty="0"/>
              <a:t>Specialist bereavement charities </a:t>
            </a:r>
          </a:p>
          <a:p>
            <a:pPr algn="ctr"/>
            <a:r>
              <a:rPr lang="en-US" sz="2400" dirty="0"/>
              <a:t>Trauma focused therapy </a:t>
            </a:r>
          </a:p>
          <a:p>
            <a:pPr algn="ctr"/>
            <a:r>
              <a:rPr lang="en-US" sz="2400" dirty="0"/>
              <a:t>Multi agency safeguarding support</a:t>
            </a:r>
            <a:endParaRPr lang="en-GB" sz="2400" dirty="0"/>
          </a:p>
        </p:txBody>
      </p:sp>
    </p:spTree>
    <p:extLst>
      <p:ext uri="{BB962C8B-B14F-4D97-AF65-F5344CB8AC3E}">
        <p14:creationId xmlns:p14="http://schemas.microsoft.com/office/powerpoint/2010/main" val="35936275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11036D5-EBCB-401F-8012-E93428CEB67B}"/>
              </a:ext>
            </a:extLst>
          </p:cNvPr>
          <p:cNvSpPr>
            <a:spLocks noGrp="1"/>
          </p:cNvSpPr>
          <p:nvPr>
            <p:ph type="title"/>
          </p:nvPr>
        </p:nvSpPr>
        <p:spPr>
          <a:xfrm>
            <a:off x="640079" y="2053641"/>
            <a:ext cx="3669161" cy="2760098"/>
          </a:xfrm>
        </p:spPr>
        <p:txBody>
          <a:bodyPr>
            <a:normAutofit fontScale="90000"/>
          </a:bodyPr>
          <a:lstStyle/>
          <a:p>
            <a:r>
              <a:rPr lang="en-GB" dirty="0">
                <a:solidFill>
                  <a:srgbClr val="FFFFFF"/>
                </a:solidFill>
              </a:rPr>
              <a:t>Examples of therapeutic support for bereaved children</a:t>
            </a:r>
          </a:p>
        </p:txBody>
      </p:sp>
      <p:sp>
        <p:nvSpPr>
          <p:cNvPr id="3" name="Content Placeholder 2">
            <a:extLst>
              <a:ext uri="{FF2B5EF4-FFF2-40B4-BE49-F238E27FC236}">
                <a16:creationId xmlns:a16="http://schemas.microsoft.com/office/drawing/2014/main" id="{EF7CB942-5D18-42D5-8138-3FD014370771}"/>
              </a:ext>
            </a:extLst>
          </p:cNvPr>
          <p:cNvSpPr>
            <a:spLocks noGrp="1"/>
          </p:cNvSpPr>
          <p:nvPr>
            <p:ph idx="1"/>
          </p:nvPr>
        </p:nvSpPr>
        <p:spPr>
          <a:xfrm>
            <a:off x="6090574" y="395785"/>
            <a:ext cx="5306084" cy="5636715"/>
          </a:xfrm>
        </p:spPr>
        <p:txBody>
          <a:bodyPr anchor="ctr">
            <a:normAutofit fontScale="92500" lnSpcReduction="10000"/>
          </a:bodyPr>
          <a:lstStyle/>
          <a:p>
            <a:pPr marL="0" indent="0" algn="ctr" fontAlgn="base">
              <a:buNone/>
            </a:pPr>
            <a:br>
              <a:rPr lang="en-GB" sz="2800" dirty="0"/>
            </a:br>
            <a:r>
              <a:rPr lang="en-GB" sz="2000" b="1" dirty="0"/>
              <a:t>Sandy Bear Children’s Bereavement Charity </a:t>
            </a:r>
            <a:r>
              <a:rPr lang="en-GB" sz="1600" dirty="0">
                <a:solidFill>
                  <a:srgbClr val="FFFFFF"/>
                </a:solidFill>
              </a:rPr>
              <a:t>Children’s Bereavement Charity (2023)</a:t>
            </a:r>
            <a:endParaRPr lang="en-GB" sz="1600" b="1" i="0" dirty="0">
              <a:solidFill>
                <a:srgbClr val="222222"/>
              </a:solidFill>
              <a:effectLst/>
              <a:latin typeface="Ubuntu" panose="020B0604020202020204" pitchFamily="34" charset="0"/>
            </a:endParaRPr>
          </a:p>
          <a:p>
            <a:pPr marL="0" indent="0" algn="ctr" fontAlgn="base">
              <a:buNone/>
            </a:pPr>
            <a:r>
              <a:rPr lang="en-GB" sz="1600" b="1" i="0" dirty="0">
                <a:solidFill>
                  <a:srgbClr val="222222"/>
                </a:solidFill>
                <a:effectLst/>
                <a:latin typeface="Ubuntu" panose="020B0604020202020204" pitchFamily="34" charset="0"/>
              </a:rPr>
              <a:t>Sandy Cubs </a:t>
            </a:r>
            <a:r>
              <a:rPr lang="en-GB" sz="1600" b="0" i="0" dirty="0">
                <a:solidFill>
                  <a:srgbClr val="222222"/>
                </a:solidFill>
                <a:effectLst/>
                <a:latin typeface="var(--e-global-typography-primary-font-family)"/>
              </a:rPr>
              <a:t>(Up to age 5)</a:t>
            </a:r>
          </a:p>
          <a:p>
            <a:pPr algn="l" fontAlgn="base"/>
            <a:r>
              <a:rPr lang="en-GB" sz="1800" b="0" i="0" dirty="0">
                <a:effectLst/>
                <a:latin typeface="var(--e-global-typography-text-font-family)"/>
              </a:rPr>
              <a:t>‘</a:t>
            </a:r>
            <a:r>
              <a:rPr lang="en-GB" sz="1900" b="0" i="0" dirty="0">
                <a:effectLst/>
                <a:latin typeface="var(--e-global-typography-text-font-family)"/>
              </a:rPr>
              <a:t>The Sandy Cubs group supports parents through telling their children, aged 5 years old and younger, that their loved one has died. The programme includes how much to share and the right words to use with young children. It supports them to think about the child’s experience, what helps a child manage their grief, and if older children are involved, the impact on those too.</a:t>
            </a:r>
          </a:p>
          <a:p>
            <a:pPr algn="l" fontAlgn="base"/>
            <a:r>
              <a:rPr lang="en-GB" sz="1900" b="0" i="0" dirty="0">
                <a:effectLst/>
                <a:latin typeface="var(--e-global-typography-text-font-family)"/>
              </a:rPr>
              <a:t>Through play, Sandy Cubs develops positive ongoing relationships to aid remembrance and in doing so, increases the child’s self-esteem and emotional wellbeing when remembering a loved one. It provides a deeper sense of security for the child.</a:t>
            </a:r>
          </a:p>
          <a:p>
            <a:pPr algn="l" fontAlgn="base"/>
            <a:r>
              <a:rPr lang="en-GB" sz="1900" b="0" i="0" dirty="0">
                <a:effectLst/>
                <a:latin typeface="var(--e-global-typography-text-font-family)"/>
              </a:rPr>
              <a:t>Strengthening a child’s ‘root’ of belonging stabilises emotional development and this is crucial for a young child, for emotional resilience and wellbeing in later life.’</a:t>
            </a:r>
          </a:p>
          <a:p>
            <a:pPr marL="0" indent="0" algn="r">
              <a:buNone/>
            </a:pPr>
            <a:r>
              <a:rPr lang="en-GB" sz="1200" dirty="0">
                <a:solidFill>
                  <a:srgbClr val="000000"/>
                </a:solidFill>
              </a:rPr>
              <a:t>Sandy Bear (2023)</a:t>
            </a:r>
          </a:p>
        </p:txBody>
      </p:sp>
    </p:spTree>
    <p:extLst>
      <p:ext uri="{BB962C8B-B14F-4D97-AF65-F5344CB8AC3E}">
        <p14:creationId xmlns:p14="http://schemas.microsoft.com/office/powerpoint/2010/main" val="24468198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11036D5-EBCB-401F-8012-E93428CEB67B}"/>
              </a:ext>
            </a:extLst>
          </p:cNvPr>
          <p:cNvSpPr>
            <a:spLocks noGrp="1"/>
          </p:cNvSpPr>
          <p:nvPr>
            <p:ph type="title"/>
          </p:nvPr>
        </p:nvSpPr>
        <p:spPr>
          <a:xfrm>
            <a:off x="640079" y="2053641"/>
            <a:ext cx="3669161" cy="2760098"/>
          </a:xfrm>
        </p:spPr>
        <p:txBody>
          <a:bodyPr>
            <a:normAutofit fontScale="90000"/>
          </a:bodyPr>
          <a:lstStyle/>
          <a:p>
            <a:r>
              <a:rPr lang="en-GB" dirty="0">
                <a:solidFill>
                  <a:srgbClr val="FFFFFF"/>
                </a:solidFill>
              </a:rPr>
              <a:t>Examples of therapeutic support for bereaved children</a:t>
            </a:r>
          </a:p>
        </p:txBody>
      </p:sp>
      <p:sp>
        <p:nvSpPr>
          <p:cNvPr id="3" name="Content Placeholder 2">
            <a:extLst>
              <a:ext uri="{FF2B5EF4-FFF2-40B4-BE49-F238E27FC236}">
                <a16:creationId xmlns:a16="http://schemas.microsoft.com/office/drawing/2014/main" id="{EF7CB942-5D18-42D5-8138-3FD014370771}"/>
              </a:ext>
            </a:extLst>
          </p:cNvPr>
          <p:cNvSpPr>
            <a:spLocks noGrp="1"/>
          </p:cNvSpPr>
          <p:nvPr>
            <p:ph idx="1"/>
          </p:nvPr>
        </p:nvSpPr>
        <p:spPr>
          <a:xfrm>
            <a:off x="6090574" y="801866"/>
            <a:ext cx="5306084" cy="5230634"/>
          </a:xfrm>
        </p:spPr>
        <p:txBody>
          <a:bodyPr anchor="ctr">
            <a:normAutofit fontScale="92500" lnSpcReduction="10000"/>
          </a:bodyPr>
          <a:lstStyle/>
          <a:p>
            <a:pPr marL="0" indent="0" algn="ctr" fontAlgn="base">
              <a:buNone/>
            </a:pPr>
            <a:br>
              <a:rPr lang="en-GB" sz="2800" dirty="0"/>
            </a:br>
            <a:r>
              <a:rPr lang="en-GB" sz="2000" b="1" dirty="0"/>
              <a:t>Sandy Bear Children’s Bereavement Charity </a:t>
            </a:r>
            <a:r>
              <a:rPr lang="en-GB" sz="1600" dirty="0">
                <a:solidFill>
                  <a:srgbClr val="FFFFFF"/>
                </a:solidFill>
              </a:rPr>
              <a:t>Children’s Bereavement Charity (2023)</a:t>
            </a:r>
            <a:endParaRPr lang="en-GB" sz="1600" b="1" i="0" dirty="0">
              <a:solidFill>
                <a:srgbClr val="222222"/>
              </a:solidFill>
              <a:effectLst/>
              <a:latin typeface="Ubuntu" panose="020B0604020202020204" pitchFamily="34" charset="0"/>
            </a:endParaRPr>
          </a:p>
          <a:p>
            <a:pPr marL="0" indent="0" algn="ctr" fontAlgn="base">
              <a:buNone/>
            </a:pPr>
            <a:r>
              <a:rPr lang="en-GB" sz="1600" b="1" dirty="0">
                <a:solidFill>
                  <a:srgbClr val="222222"/>
                </a:solidFill>
                <a:latin typeface="Ubuntu" panose="020B0604020202020204" pitchFamily="34" charset="0"/>
              </a:rPr>
              <a:t>Children’s Group</a:t>
            </a:r>
            <a:r>
              <a:rPr lang="en-GB" sz="1600" b="1" i="0" dirty="0">
                <a:solidFill>
                  <a:srgbClr val="222222"/>
                </a:solidFill>
                <a:effectLst/>
                <a:latin typeface="Ubuntu" panose="020B0604020202020204" pitchFamily="34" charset="0"/>
              </a:rPr>
              <a:t> </a:t>
            </a:r>
            <a:r>
              <a:rPr lang="en-GB" sz="1600" b="0" i="0" dirty="0">
                <a:solidFill>
                  <a:srgbClr val="222222"/>
                </a:solidFill>
                <a:effectLst/>
                <a:latin typeface="var(--e-global-typography-primary-font-family)"/>
              </a:rPr>
              <a:t>(Up to age 11)</a:t>
            </a:r>
          </a:p>
          <a:p>
            <a:pPr algn="l" fontAlgn="base"/>
            <a:r>
              <a:rPr lang="en-GB" sz="2000" b="0" i="0" dirty="0">
                <a:effectLst/>
                <a:latin typeface="Muli"/>
              </a:rPr>
              <a:t>‘A child’s voice is important, so we can understand what bereavement looks and feels like through their eyes.</a:t>
            </a:r>
          </a:p>
          <a:p>
            <a:pPr algn="l" fontAlgn="base"/>
            <a:r>
              <a:rPr lang="en-GB" sz="2000" b="0" i="0" dirty="0">
                <a:effectLst/>
                <a:latin typeface="Muli"/>
              </a:rPr>
              <a:t>We work with children through initial one to one sessions,  and also make a special memory box of their loved one to bring along to group.</a:t>
            </a:r>
          </a:p>
          <a:p>
            <a:pPr algn="l" fontAlgn="base"/>
            <a:r>
              <a:rPr lang="en-GB" sz="2000" b="0" i="0" dirty="0">
                <a:effectLst/>
                <a:latin typeface="Muli"/>
              </a:rPr>
              <a:t>Through group sessions, children then meet others who have also been bereaved. This is where, perhaps for the first time, children realise they are not alone.</a:t>
            </a:r>
          </a:p>
          <a:p>
            <a:pPr algn="l" fontAlgn="base"/>
            <a:r>
              <a:rPr lang="en-GB" sz="2000" b="0" i="0" dirty="0">
                <a:effectLst/>
                <a:latin typeface="Muli"/>
              </a:rPr>
              <a:t>The group is a safe space, where children can open up about their experience, ask questions and share. We facilitate this through a range of activities.’</a:t>
            </a:r>
          </a:p>
          <a:p>
            <a:pPr marL="0" indent="0" algn="r">
              <a:buNone/>
            </a:pPr>
            <a:r>
              <a:rPr lang="en-GB" sz="1200" dirty="0">
                <a:solidFill>
                  <a:srgbClr val="000000"/>
                </a:solidFill>
              </a:rPr>
              <a:t>Sandy Bear (2023)</a:t>
            </a:r>
          </a:p>
          <a:p>
            <a:pPr marL="0" indent="0" algn="r">
              <a:buNone/>
            </a:pPr>
            <a:endParaRPr lang="en-GB" sz="2400" dirty="0">
              <a:solidFill>
                <a:srgbClr val="000000"/>
              </a:solidFill>
            </a:endParaRPr>
          </a:p>
        </p:txBody>
      </p:sp>
    </p:spTree>
    <p:extLst>
      <p:ext uri="{BB962C8B-B14F-4D97-AF65-F5344CB8AC3E}">
        <p14:creationId xmlns:p14="http://schemas.microsoft.com/office/powerpoint/2010/main" val="13014217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11036D5-EBCB-401F-8012-E93428CEB67B}"/>
              </a:ext>
            </a:extLst>
          </p:cNvPr>
          <p:cNvSpPr>
            <a:spLocks noGrp="1"/>
          </p:cNvSpPr>
          <p:nvPr>
            <p:ph type="title"/>
          </p:nvPr>
        </p:nvSpPr>
        <p:spPr>
          <a:xfrm>
            <a:off x="640079" y="2053641"/>
            <a:ext cx="3669161" cy="2760098"/>
          </a:xfrm>
        </p:spPr>
        <p:txBody>
          <a:bodyPr>
            <a:normAutofit fontScale="90000"/>
          </a:bodyPr>
          <a:lstStyle/>
          <a:p>
            <a:r>
              <a:rPr lang="en-GB" dirty="0">
                <a:solidFill>
                  <a:srgbClr val="FFFFFF"/>
                </a:solidFill>
              </a:rPr>
              <a:t>Examples of therapeutic support for bereaved children</a:t>
            </a:r>
          </a:p>
        </p:txBody>
      </p:sp>
      <p:sp>
        <p:nvSpPr>
          <p:cNvPr id="3" name="Content Placeholder 2">
            <a:extLst>
              <a:ext uri="{FF2B5EF4-FFF2-40B4-BE49-F238E27FC236}">
                <a16:creationId xmlns:a16="http://schemas.microsoft.com/office/drawing/2014/main" id="{EF7CB942-5D18-42D5-8138-3FD014370771}"/>
              </a:ext>
            </a:extLst>
          </p:cNvPr>
          <p:cNvSpPr>
            <a:spLocks noGrp="1"/>
          </p:cNvSpPr>
          <p:nvPr>
            <p:ph idx="1"/>
          </p:nvPr>
        </p:nvSpPr>
        <p:spPr>
          <a:xfrm>
            <a:off x="6090574" y="801866"/>
            <a:ext cx="5306084" cy="5230634"/>
          </a:xfrm>
        </p:spPr>
        <p:txBody>
          <a:bodyPr anchor="ctr">
            <a:normAutofit/>
          </a:bodyPr>
          <a:lstStyle/>
          <a:p>
            <a:pPr marL="0" indent="0" algn="ctr" fontAlgn="base">
              <a:buNone/>
            </a:pPr>
            <a:br>
              <a:rPr lang="en-GB" sz="2800" dirty="0"/>
            </a:br>
            <a:r>
              <a:rPr lang="en-GB" sz="2000" b="1" dirty="0"/>
              <a:t>Sandy Bear Children’s Bereavement Charity </a:t>
            </a:r>
            <a:r>
              <a:rPr lang="en-GB" sz="1600" dirty="0">
                <a:solidFill>
                  <a:srgbClr val="FFFFFF"/>
                </a:solidFill>
              </a:rPr>
              <a:t>Children’s Bereavement Charity (2023)</a:t>
            </a:r>
            <a:endParaRPr lang="en-GB" sz="1600" b="1" i="0" dirty="0">
              <a:solidFill>
                <a:srgbClr val="222222"/>
              </a:solidFill>
              <a:effectLst/>
              <a:latin typeface="Ubuntu" panose="020B0604020202020204" pitchFamily="34" charset="0"/>
            </a:endParaRPr>
          </a:p>
          <a:p>
            <a:pPr marL="0" indent="0" algn="ctr" fontAlgn="base">
              <a:buNone/>
            </a:pPr>
            <a:r>
              <a:rPr lang="en-GB" sz="1600" b="1" dirty="0">
                <a:solidFill>
                  <a:srgbClr val="222222"/>
                </a:solidFill>
                <a:latin typeface="Ubuntu" panose="020B0604020202020204" pitchFamily="34" charset="0"/>
              </a:rPr>
              <a:t>Teenage Group</a:t>
            </a:r>
            <a:r>
              <a:rPr lang="en-GB" sz="1600" b="1" i="0" dirty="0">
                <a:solidFill>
                  <a:srgbClr val="222222"/>
                </a:solidFill>
                <a:effectLst/>
                <a:latin typeface="Ubuntu" panose="020B0604020202020204" pitchFamily="34" charset="0"/>
              </a:rPr>
              <a:t> </a:t>
            </a:r>
            <a:r>
              <a:rPr lang="en-GB" sz="1600" b="0" i="0" dirty="0">
                <a:solidFill>
                  <a:srgbClr val="222222"/>
                </a:solidFill>
                <a:effectLst/>
                <a:latin typeface="var(--e-global-typography-primary-font-family)"/>
              </a:rPr>
              <a:t>(</a:t>
            </a:r>
            <a:r>
              <a:rPr lang="en-GB" sz="1600" dirty="0">
                <a:solidFill>
                  <a:srgbClr val="222222"/>
                </a:solidFill>
                <a:latin typeface="var(--e-global-typography-primary-font-family)"/>
              </a:rPr>
              <a:t>Over</a:t>
            </a:r>
            <a:r>
              <a:rPr lang="en-GB" sz="1600" b="0" i="0" dirty="0">
                <a:solidFill>
                  <a:srgbClr val="222222"/>
                </a:solidFill>
                <a:effectLst/>
                <a:latin typeface="var(--e-global-typography-primary-font-family)"/>
              </a:rPr>
              <a:t> age 11)</a:t>
            </a:r>
          </a:p>
          <a:p>
            <a:pPr marL="0" indent="0">
              <a:buNone/>
            </a:pPr>
            <a:r>
              <a:rPr lang="en-GB" sz="1600" b="0" i="0" dirty="0">
                <a:solidFill>
                  <a:srgbClr val="FFFFFF"/>
                </a:solidFill>
                <a:effectLst/>
                <a:latin typeface="Muli"/>
              </a:rPr>
              <a:t>We also offer support to teenagers who are struggling with ‘</a:t>
            </a:r>
            <a:r>
              <a:rPr lang="en-GB" sz="2000" b="0" i="0" dirty="0">
                <a:effectLst/>
                <a:latin typeface="Muli"/>
              </a:rPr>
              <a:t>Young people have a greater understanding of the impact of losing a loved one. It is important to realise that young people are not adults and that bereavement can have a profound impact if they are not able to find their voice and express their fears and feelings. </a:t>
            </a:r>
          </a:p>
          <a:p>
            <a:pPr marL="0" indent="0">
              <a:buNone/>
            </a:pPr>
            <a:r>
              <a:rPr lang="en-GB" sz="2000" b="0" i="0" dirty="0">
                <a:effectLst/>
                <a:latin typeface="Muli"/>
              </a:rPr>
              <a:t>We help them to normalise their feelings and also to give them strategies and tools to support them through their challenging times’.</a:t>
            </a:r>
          </a:p>
          <a:p>
            <a:pPr marL="0" indent="0" algn="r">
              <a:buNone/>
            </a:pPr>
            <a:r>
              <a:rPr lang="en-GB" sz="1200" dirty="0">
                <a:solidFill>
                  <a:srgbClr val="000000"/>
                </a:solidFill>
              </a:rPr>
              <a:t>Sandy Bear (2023)</a:t>
            </a:r>
          </a:p>
          <a:p>
            <a:pPr marL="0" indent="0" algn="r">
              <a:buNone/>
            </a:pPr>
            <a:endParaRPr lang="en-GB" sz="2400" dirty="0"/>
          </a:p>
        </p:txBody>
      </p:sp>
    </p:spTree>
    <p:extLst>
      <p:ext uri="{BB962C8B-B14F-4D97-AF65-F5344CB8AC3E}">
        <p14:creationId xmlns:p14="http://schemas.microsoft.com/office/powerpoint/2010/main" val="1087340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11036D5-EBCB-401F-8012-E93428CEB67B}"/>
              </a:ext>
            </a:extLst>
          </p:cNvPr>
          <p:cNvSpPr>
            <a:spLocks noGrp="1"/>
          </p:cNvSpPr>
          <p:nvPr>
            <p:ph type="title"/>
          </p:nvPr>
        </p:nvSpPr>
        <p:spPr>
          <a:xfrm>
            <a:off x="640079" y="2053641"/>
            <a:ext cx="3669161" cy="2760098"/>
          </a:xfrm>
        </p:spPr>
        <p:txBody>
          <a:bodyPr>
            <a:normAutofit fontScale="90000"/>
          </a:bodyPr>
          <a:lstStyle/>
          <a:p>
            <a:r>
              <a:rPr lang="en-GB" dirty="0">
                <a:solidFill>
                  <a:srgbClr val="FFFFFF"/>
                </a:solidFill>
              </a:rPr>
              <a:t>Examples of therapeutic support for bereaved children</a:t>
            </a:r>
          </a:p>
        </p:txBody>
      </p:sp>
      <p:sp>
        <p:nvSpPr>
          <p:cNvPr id="3" name="Content Placeholder 2">
            <a:extLst>
              <a:ext uri="{FF2B5EF4-FFF2-40B4-BE49-F238E27FC236}">
                <a16:creationId xmlns:a16="http://schemas.microsoft.com/office/drawing/2014/main" id="{EF7CB942-5D18-42D5-8138-3FD014370771}"/>
              </a:ext>
            </a:extLst>
          </p:cNvPr>
          <p:cNvSpPr>
            <a:spLocks noGrp="1"/>
          </p:cNvSpPr>
          <p:nvPr>
            <p:ph idx="1"/>
          </p:nvPr>
        </p:nvSpPr>
        <p:spPr>
          <a:xfrm>
            <a:off x="6090574" y="801866"/>
            <a:ext cx="5306084" cy="5230634"/>
          </a:xfrm>
        </p:spPr>
        <p:txBody>
          <a:bodyPr anchor="ctr">
            <a:normAutofit/>
          </a:bodyPr>
          <a:lstStyle/>
          <a:p>
            <a:pPr marL="0" indent="0" algn="ctr" fontAlgn="base">
              <a:buNone/>
            </a:pPr>
            <a:br>
              <a:rPr lang="en-GB" sz="2800" dirty="0"/>
            </a:br>
            <a:r>
              <a:rPr lang="en-GB" sz="2000" b="1" dirty="0"/>
              <a:t>Sandy Bear Children’s Bereavement Charity</a:t>
            </a:r>
          </a:p>
          <a:p>
            <a:pPr marL="0" indent="0" algn="ctr" fontAlgn="base">
              <a:buNone/>
            </a:pPr>
            <a:r>
              <a:rPr lang="en-GB" sz="2000" b="1" dirty="0"/>
              <a:t> </a:t>
            </a:r>
            <a:r>
              <a:rPr lang="en-GB" sz="2000" dirty="0">
                <a:solidFill>
                  <a:srgbClr val="FFFFFF"/>
                </a:solidFill>
              </a:rPr>
              <a:t>Children’s </a:t>
            </a:r>
            <a:r>
              <a:rPr lang="en-GB" sz="2000" b="1" dirty="0"/>
              <a:t>Family Therapeutic days</a:t>
            </a:r>
            <a:r>
              <a:rPr lang="en-GB" sz="2000" b="1" dirty="0">
                <a:solidFill>
                  <a:srgbClr val="FFFFFF"/>
                </a:solidFill>
              </a:rPr>
              <a:t>(</a:t>
            </a:r>
            <a:r>
              <a:rPr lang="en-GB" sz="1600" dirty="0">
                <a:solidFill>
                  <a:srgbClr val="FFFFFF"/>
                </a:solidFill>
              </a:rPr>
              <a:t>2023)</a:t>
            </a:r>
            <a:endParaRPr lang="en-GB" sz="1600" b="1" i="0" dirty="0">
              <a:solidFill>
                <a:srgbClr val="222222"/>
              </a:solidFill>
              <a:effectLst/>
              <a:latin typeface="Ubuntu" panose="020B0604020202020204" pitchFamily="34" charset="0"/>
            </a:endParaRPr>
          </a:p>
          <a:p>
            <a:pPr algn="l" fontAlgn="base"/>
            <a:r>
              <a:rPr lang="en-GB" sz="2000" b="0" i="0" dirty="0">
                <a:effectLst/>
                <a:latin typeface="Muli"/>
              </a:rPr>
              <a:t>‘Alongside children’s group, we also run a supported parents/carers group as well.</a:t>
            </a:r>
          </a:p>
          <a:p>
            <a:pPr algn="l" fontAlgn="base"/>
            <a:r>
              <a:rPr lang="en-GB" sz="2000" b="0" i="0" dirty="0">
                <a:effectLst/>
                <a:latin typeface="Muli"/>
              </a:rPr>
              <a:t>Through group, adults will meet other individuals who are experiencing bereavement. Group work is a crucial model in bereavement support with peer support being widely held as an important way of helping people.</a:t>
            </a:r>
          </a:p>
          <a:p>
            <a:pPr algn="l" fontAlgn="base"/>
            <a:r>
              <a:rPr lang="en-GB" sz="2000" b="0" i="0" dirty="0">
                <a:effectLst/>
                <a:latin typeface="Muli"/>
              </a:rPr>
              <a:t>Parents have support alongside their children to get to a place where they can ensure that their child’s journey through grief is sustained.’</a:t>
            </a:r>
          </a:p>
          <a:p>
            <a:pPr marL="0" indent="0" algn="r" fontAlgn="base">
              <a:buNone/>
            </a:pPr>
            <a:r>
              <a:rPr lang="en-GB" sz="1200" dirty="0">
                <a:latin typeface="Muli"/>
              </a:rPr>
              <a:t>Sandy Bear (2023)</a:t>
            </a:r>
            <a:endParaRPr lang="en-GB" sz="1200" b="0" i="0" dirty="0">
              <a:effectLst/>
              <a:latin typeface="Muli"/>
            </a:endParaRPr>
          </a:p>
          <a:p>
            <a:pPr marL="0" indent="0">
              <a:buNone/>
            </a:pPr>
            <a:endParaRPr lang="en-GB" sz="2400" dirty="0">
              <a:solidFill>
                <a:srgbClr val="000000"/>
              </a:solidFill>
            </a:endParaRPr>
          </a:p>
        </p:txBody>
      </p:sp>
    </p:spTree>
    <p:extLst>
      <p:ext uri="{BB962C8B-B14F-4D97-AF65-F5344CB8AC3E}">
        <p14:creationId xmlns:p14="http://schemas.microsoft.com/office/powerpoint/2010/main" val="41470069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29B15D-1848-4235-A7F5-AA137CBD02D3}"/>
              </a:ext>
            </a:extLst>
          </p:cNvPr>
          <p:cNvSpPr>
            <a:spLocks noGrp="1"/>
          </p:cNvSpPr>
          <p:nvPr>
            <p:ph type="title"/>
          </p:nvPr>
        </p:nvSpPr>
        <p:spPr>
          <a:xfrm>
            <a:off x="1371599" y="294538"/>
            <a:ext cx="9895951" cy="1033669"/>
          </a:xfrm>
        </p:spPr>
        <p:txBody>
          <a:bodyPr>
            <a:normAutofit fontScale="90000"/>
          </a:bodyPr>
          <a:lstStyle/>
          <a:p>
            <a:r>
              <a:rPr lang="en-GB" sz="4000" dirty="0">
                <a:solidFill>
                  <a:srgbClr val="FFFFFF"/>
                </a:solidFill>
              </a:rPr>
              <a:t>How counselling can help a child cope with grief</a:t>
            </a:r>
          </a:p>
        </p:txBody>
      </p:sp>
      <p:sp>
        <p:nvSpPr>
          <p:cNvPr id="3" name="Content Placeholder 2">
            <a:extLst>
              <a:ext uri="{FF2B5EF4-FFF2-40B4-BE49-F238E27FC236}">
                <a16:creationId xmlns:a16="http://schemas.microsoft.com/office/drawing/2014/main" id="{130B9707-8042-41F3-B0A7-638EEDF4EF3E}"/>
              </a:ext>
            </a:extLst>
          </p:cNvPr>
          <p:cNvSpPr>
            <a:spLocks noGrp="1"/>
          </p:cNvSpPr>
          <p:nvPr>
            <p:ph idx="1"/>
          </p:nvPr>
        </p:nvSpPr>
        <p:spPr>
          <a:xfrm>
            <a:off x="1371599" y="2318197"/>
            <a:ext cx="9724031" cy="3683358"/>
          </a:xfrm>
        </p:spPr>
        <p:txBody>
          <a:bodyPr anchor="ctr">
            <a:normAutofit/>
          </a:bodyPr>
          <a:lstStyle/>
          <a:p>
            <a:pPr algn="l" fontAlgn="base"/>
            <a:r>
              <a:rPr lang="en-GB" b="0" i="0" dirty="0">
                <a:solidFill>
                  <a:srgbClr val="1F1F20"/>
                </a:solidFill>
                <a:effectLst/>
                <a:latin typeface="Aller"/>
              </a:rPr>
              <a:t>Grief counselling can give children a space that’s free from expectations that they should behave or respond in a set way.</a:t>
            </a:r>
          </a:p>
          <a:p>
            <a:pPr algn="l" fontAlgn="base"/>
            <a:r>
              <a:rPr lang="en-GB" b="0" i="0" dirty="0">
                <a:solidFill>
                  <a:srgbClr val="1F1F20"/>
                </a:solidFill>
                <a:effectLst/>
                <a:latin typeface="Aller"/>
              </a:rPr>
              <a:t>Counsellors support children in finding ways of defining their grief experience that is unique to them. </a:t>
            </a:r>
            <a:endParaRPr lang="en-GB" dirty="0">
              <a:solidFill>
                <a:srgbClr val="1F1F20"/>
              </a:solidFill>
              <a:latin typeface="Aller"/>
            </a:endParaRPr>
          </a:p>
          <a:p>
            <a:pPr algn="l" fontAlgn="base"/>
            <a:r>
              <a:rPr lang="en-GB" b="0" i="0" dirty="0">
                <a:solidFill>
                  <a:srgbClr val="1F1F20"/>
                </a:solidFill>
                <a:effectLst/>
                <a:latin typeface="Aller"/>
              </a:rPr>
              <a:t>The counsellor’s role is to facilitate, not lead the child.</a:t>
            </a:r>
          </a:p>
          <a:p>
            <a:pPr marL="0" indent="0" algn="r">
              <a:buNone/>
            </a:pPr>
            <a:r>
              <a:rPr lang="en-GB" sz="1200" dirty="0"/>
              <a:t>BACP (2023)</a:t>
            </a:r>
          </a:p>
          <a:p>
            <a:pPr marL="0" indent="0" algn="r">
              <a:buNone/>
            </a:pPr>
            <a:endParaRPr lang="en-GB" sz="2000" dirty="0"/>
          </a:p>
        </p:txBody>
      </p:sp>
    </p:spTree>
    <p:extLst>
      <p:ext uri="{BB962C8B-B14F-4D97-AF65-F5344CB8AC3E}">
        <p14:creationId xmlns:p14="http://schemas.microsoft.com/office/powerpoint/2010/main" val="153979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29B15D-1848-4235-A7F5-AA137CBD02D3}"/>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How bereavement counselling can help</a:t>
            </a:r>
          </a:p>
        </p:txBody>
      </p:sp>
      <p:sp>
        <p:nvSpPr>
          <p:cNvPr id="3" name="Content Placeholder 2">
            <a:extLst>
              <a:ext uri="{FF2B5EF4-FFF2-40B4-BE49-F238E27FC236}">
                <a16:creationId xmlns:a16="http://schemas.microsoft.com/office/drawing/2014/main" id="{130B9707-8042-41F3-B0A7-638EEDF4EF3E}"/>
              </a:ext>
            </a:extLst>
          </p:cNvPr>
          <p:cNvSpPr>
            <a:spLocks noGrp="1"/>
          </p:cNvSpPr>
          <p:nvPr>
            <p:ph idx="1"/>
          </p:nvPr>
        </p:nvSpPr>
        <p:spPr>
          <a:xfrm>
            <a:off x="1371599" y="2318197"/>
            <a:ext cx="9724031" cy="3683358"/>
          </a:xfrm>
        </p:spPr>
        <p:txBody>
          <a:bodyPr anchor="ctr">
            <a:normAutofit lnSpcReduction="10000"/>
          </a:bodyPr>
          <a:lstStyle/>
          <a:p>
            <a:pPr algn="l" fontAlgn="base"/>
            <a:r>
              <a:rPr lang="en-GB" sz="2000" dirty="0">
                <a:solidFill>
                  <a:srgbClr val="1F1F20"/>
                </a:solidFill>
              </a:rPr>
              <a:t>S</a:t>
            </a:r>
            <a:r>
              <a:rPr lang="en-GB" sz="2000" b="0" i="0" dirty="0">
                <a:solidFill>
                  <a:srgbClr val="1F1F20"/>
                </a:solidFill>
                <a:effectLst/>
              </a:rPr>
              <a:t>upport the child in understanding and coping with their feelings of grief.</a:t>
            </a:r>
          </a:p>
          <a:p>
            <a:pPr algn="l" fontAlgn="base"/>
            <a:r>
              <a:rPr lang="en-GB" sz="2000" b="0" i="0" dirty="0">
                <a:solidFill>
                  <a:srgbClr val="1F1F20"/>
                </a:solidFill>
                <a:effectLst/>
              </a:rPr>
              <a:t>A bereavement counsellor will use their training and experience to offer a responsive, child-centred environment</a:t>
            </a:r>
          </a:p>
          <a:p>
            <a:pPr algn="l" fontAlgn="base"/>
            <a:r>
              <a:rPr lang="en-GB" sz="2000" b="0" i="0" dirty="0">
                <a:solidFill>
                  <a:srgbClr val="1F1F20"/>
                </a:solidFill>
                <a:effectLst/>
              </a:rPr>
              <a:t>Working in a child-centred way means the counsellor may also offer guidance to those who care for the child, so there is consistent support.</a:t>
            </a:r>
          </a:p>
          <a:p>
            <a:pPr algn="l" fontAlgn="base"/>
            <a:r>
              <a:rPr lang="en-GB" sz="2000" b="0" i="0" dirty="0">
                <a:solidFill>
                  <a:srgbClr val="1F1F20"/>
                </a:solidFill>
                <a:effectLst/>
              </a:rPr>
              <a:t>A counsellor’s professional curiosity of the child’s world view acts as a guide as they identify resources and interventions that best meet the child’s need. They may use creative methods, including drawing or play, if a child is unable to express how they feel.</a:t>
            </a:r>
          </a:p>
          <a:p>
            <a:pPr algn="l" fontAlgn="base"/>
            <a:r>
              <a:rPr lang="en-GB" sz="2000" b="0" i="0" dirty="0">
                <a:solidFill>
                  <a:srgbClr val="1F1F20"/>
                </a:solidFill>
                <a:effectLst/>
              </a:rPr>
              <a:t>Grief work with children is a gentle balance of facilitating and psychologically holding the child as they move towards increased self-understanding and forming their own language for their grief.</a:t>
            </a:r>
          </a:p>
          <a:p>
            <a:pPr marL="0" indent="0" algn="r">
              <a:buNone/>
            </a:pPr>
            <a:r>
              <a:rPr lang="en-GB" sz="1200" dirty="0"/>
              <a:t>BACP (2023)</a:t>
            </a:r>
          </a:p>
        </p:txBody>
      </p:sp>
    </p:spTree>
    <p:extLst>
      <p:ext uri="{BB962C8B-B14F-4D97-AF65-F5344CB8AC3E}">
        <p14:creationId xmlns:p14="http://schemas.microsoft.com/office/powerpoint/2010/main" val="22222097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DFD3A51-7EF2-7551-6BEC-B8961D989CF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066D271-950C-62F5-9502-1FBB13D049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FEB9E09-08E4-8766-B005-D3BC625CE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D156B3-828F-BB54-3819-E4DA9C1DFC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4EAAEAB-F3F2-853A-F6A9-0D0B2AE9B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B51DB20-7FAD-D7DE-ED34-1594F95A33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F0B6C2-6142-ECBE-1230-95E27B6CBCB7}"/>
              </a:ext>
            </a:extLst>
          </p:cNvPr>
          <p:cNvSpPr>
            <a:spLocks noGrp="1"/>
          </p:cNvSpPr>
          <p:nvPr>
            <p:ph type="title"/>
          </p:nvPr>
        </p:nvSpPr>
        <p:spPr>
          <a:xfrm>
            <a:off x="1371599" y="294538"/>
            <a:ext cx="9895951" cy="1033669"/>
          </a:xfrm>
        </p:spPr>
        <p:txBody>
          <a:bodyPr>
            <a:normAutofit fontScale="90000"/>
          </a:bodyPr>
          <a:lstStyle/>
          <a:p>
            <a:r>
              <a:rPr lang="en-GB" sz="4000" dirty="0">
                <a:solidFill>
                  <a:srgbClr val="FFFFFF"/>
                </a:solidFill>
              </a:rPr>
              <a:t>Analysis of the support and interventions available</a:t>
            </a:r>
          </a:p>
        </p:txBody>
      </p:sp>
      <p:sp>
        <p:nvSpPr>
          <p:cNvPr id="3" name="Content Placeholder 2">
            <a:extLst>
              <a:ext uri="{FF2B5EF4-FFF2-40B4-BE49-F238E27FC236}">
                <a16:creationId xmlns:a16="http://schemas.microsoft.com/office/drawing/2014/main" id="{DE6C18D5-09A5-30DE-00C4-0EEF8E78017C}"/>
              </a:ext>
            </a:extLst>
          </p:cNvPr>
          <p:cNvSpPr>
            <a:spLocks noGrp="1"/>
          </p:cNvSpPr>
          <p:nvPr>
            <p:ph idx="1"/>
          </p:nvPr>
        </p:nvSpPr>
        <p:spPr>
          <a:xfrm>
            <a:off x="1371599" y="2318197"/>
            <a:ext cx="9724031" cy="3683358"/>
          </a:xfrm>
        </p:spPr>
        <p:txBody>
          <a:bodyPr anchor="ctr">
            <a:normAutofit/>
          </a:bodyPr>
          <a:lstStyle/>
          <a:p>
            <a:pPr marL="0" indent="0" algn="ctr">
              <a:buNone/>
            </a:pPr>
            <a:r>
              <a:rPr lang="en-US" sz="2000" dirty="0"/>
              <a:t>The strengths of current provisions</a:t>
            </a:r>
          </a:p>
          <a:p>
            <a:pPr marL="0" indent="0" algn="ctr">
              <a:buNone/>
            </a:pPr>
            <a:endParaRPr lang="en-US" sz="2000" dirty="0"/>
          </a:p>
          <a:p>
            <a:pPr marL="0" indent="0" algn="ctr">
              <a:buNone/>
            </a:pPr>
            <a:r>
              <a:rPr lang="en-US" sz="2000" dirty="0"/>
              <a:t>Increased awareness of childhood bereavement across education and health sectors. </a:t>
            </a:r>
          </a:p>
          <a:p>
            <a:pPr marL="0" indent="0" algn="ctr">
              <a:buNone/>
            </a:pPr>
            <a:r>
              <a:rPr lang="en-US" sz="2000" dirty="0"/>
              <a:t>Expansion of education counselling services </a:t>
            </a:r>
          </a:p>
          <a:p>
            <a:pPr marL="0" indent="0" algn="ctr">
              <a:buNone/>
            </a:pPr>
            <a:r>
              <a:rPr lang="en-US" sz="2000" dirty="0"/>
              <a:t>Strong third sector contribution such as sandy bear and Winston's wish </a:t>
            </a:r>
          </a:p>
          <a:p>
            <a:pPr marL="0" indent="0" algn="ctr">
              <a:buNone/>
            </a:pPr>
            <a:r>
              <a:rPr lang="en-US" sz="2000" dirty="0"/>
              <a:t>Trauma informed approaches increasingly bedded in Welsh policy. </a:t>
            </a:r>
          </a:p>
          <a:p>
            <a:pPr marL="0" indent="0" algn="ctr">
              <a:buNone/>
            </a:pPr>
            <a:r>
              <a:rPr lang="en-US" sz="2000" dirty="0"/>
              <a:t>Use of developmentally appropriate and creative therapeutic models </a:t>
            </a:r>
          </a:p>
          <a:p>
            <a:pPr marL="0" indent="0" algn="ctr">
              <a:buNone/>
            </a:pPr>
            <a:r>
              <a:rPr lang="en-US" sz="2000" dirty="0"/>
              <a:t>Growing recognition of peer support benefits. </a:t>
            </a:r>
            <a:endParaRPr lang="en-GB" sz="2000" dirty="0"/>
          </a:p>
        </p:txBody>
      </p:sp>
    </p:spTree>
    <p:extLst>
      <p:ext uri="{BB962C8B-B14F-4D97-AF65-F5344CB8AC3E}">
        <p14:creationId xmlns:p14="http://schemas.microsoft.com/office/powerpoint/2010/main" val="17238388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D2F84E-31F0-C1CD-E054-D58A8E27981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24ABD17-D3F5-7263-2C9B-E03E4FE7C0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BB6002F-7298-1395-8CCA-EA494D60E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0DF2AFE-5237-03C1-34A1-4F2F525045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39E8A76-DFBF-A3EC-87DF-355DE56B6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FBF71D5-5886-D4D9-FFCC-E01AA645B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DB56FF-BA1C-0E3F-B651-9E8E3FBDFB46}"/>
              </a:ext>
            </a:extLst>
          </p:cNvPr>
          <p:cNvSpPr>
            <a:spLocks noGrp="1"/>
          </p:cNvSpPr>
          <p:nvPr>
            <p:ph type="title"/>
          </p:nvPr>
        </p:nvSpPr>
        <p:spPr>
          <a:xfrm>
            <a:off x="1371599" y="294538"/>
            <a:ext cx="9895951" cy="1033669"/>
          </a:xfrm>
        </p:spPr>
        <p:txBody>
          <a:bodyPr>
            <a:normAutofit fontScale="90000"/>
          </a:bodyPr>
          <a:lstStyle/>
          <a:p>
            <a:r>
              <a:rPr lang="en-GB" sz="4000" dirty="0">
                <a:solidFill>
                  <a:srgbClr val="FFFFFF"/>
                </a:solidFill>
              </a:rPr>
              <a:t>Analysis of the support and interventions available</a:t>
            </a:r>
          </a:p>
        </p:txBody>
      </p:sp>
      <p:sp>
        <p:nvSpPr>
          <p:cNvPr id="3" name="Content Placeholder 2">
            <a:extLst>
              <a:ext uri="{FF2B5EF4-FFF2-40B4-BE49-F238E27FC236}">
                <a16:creationId xmlns:a16="http://schemas.microsoft.com/office/drawing/2014/main" id="{CCDB1FCC-02B9-1626-A0E6-5C5FD762DC6C}"/>
              </a:ext>
            </a:extLst>
          </p:cNvPr>
          <p:cNvSpPr>
            <a:spLocks noGrp="1"/>
          </p:cNvSpPr>
          <p:nvPr>
            <p:ph idx="1"/>
          </p:nvPr>
        </p:nvSpPr>
        <p:spPr>
          <a:xfrm>
            <a:off x="1371599" y="2318197"/>
            <a:ext cx="9724031" cy="3683358"/>
          </a:xfrm>
        </p:spPr>
        <p:txBody>
          <a:bodyPr anchor="ctr">
            <a:normAutofit/>
          </a:bodyPr>
          <a:lstStyle/>
          <a:p>
            <a:pPr marL="0" indent="0" algn="ctr">
              <a:buNone/>
            </a:pPr>
            <a:r>
              <a:rPr lang="en-US" sz="2000" dirty="0"/>
              <a:t>Limitations and gaps in provision </a:t>
            </a:r>
          </a:p>
          <a:p>
            <a:pPr marL="0" indent="0" algn="ctr">
              <a:buNone/>
            </a:pPr>
            <a:r>
              <a:rPr lang="en-US" sz="2000" dirty="0"/>
              <a:t>Postcode inequality access to specialist services </a:t>
            </a:r>
          </a:p>
          <a:p>
            <a:pPr marL="0" indent="0" algn="ctr">
              <a:buNone/>
            </a:pPr>
            <a:r>
              <a:rPr lang="en-US" sz="2000" dirty="0"/>
              <a:t>Long waiting list for CAMHS referrals </a:t>
            </a:r>
          </a:p>
          <a:p>
            <a:pPr marL="0" indent="0" algn="ctr">
              <a:buNone/>
            </a:pPr>
            <a:r>
              <a:rPr lang="en-US" sz="2000" dirty="0"/>
              <a:t>Funding instability within third sector </a:t>
            </a:r>
            <a:r>
              <a:rPr lang="en-US" sz="2000" dirty="0" err="1"/>
              <a:t>organisations</a:t>
            </a:r>
            <a:r>
              <a:rPr lang="en-US" sz="2000" dirty="0"/>
              <a:t> </a:t>
            </a:r>
          </a:p>
          <a:p>
            <a:pPr marL="0" indent="0" algn="ctr">
              <a:buNone/>
            </a:pPr>
            <a:r>
              <a:rPr lang="en-US" sz="2000" dirty="0"/>
              <a:t>Inconsistent training for educators/school staff </a:t>
            </a:r>
          </a:p>
          <a:p>
            <a:pPr marL="0" indent="0" algn="ctr">
              <a:buNone/>
            </a:pPr>
            <a:r>
              <a:rPr lang="en-US" sz="2000" dirty="0"/>
              <a:t>Cultural grief practices are not recognized or understood. </a:t>
            </a:r>
          </a:p>
          <a:p>
            <a:pPr marL="0" indent="0" algn="ctr">
              <a:buNone/>
            </a:pPr>
            <a:r>
              <a:rPr lang="en-US" sz="2000" dirty="0"/>
              <a:t>Risk of pathologizing normal grief responses.  </a:t>
            </a:r>
            <a:endParaRPr lang="en-GB" sz="2000" dirty="0"/>
          </a:p>
        </p:txBody>
      </p:sp>
    </p:spTree>
    <p:extLst>
      <p:ext uri="{BB962C8B-B14F-4D97-AF65-F5344CB8AC3E}">
        <p14:creationId xmlns:p14="http://schemas.microsoft.com/office/powerpoint/2010/main" val="16215644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19463E-069F-D371-E4FF-65896507A5C3}"/>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rPr>
              <a:t>Considerations ? </a:t>
            </a:r>
            <a:endParaRPr lang="en-GB" sz="4000" dirty="0">
              <a:solidFill>
                <a:srgbClr val="FFFFFF"/>
              </a:solidFill>
            </a:endParaRPr>
          </a:p>
        </p:txBody>
      </p:sp>
      <p:sp>
        <p:nvSpPr>
          <p:cNvPr id="3" name="Content Placeholder 2">
            <a:extLst>
              <a:ext uri="{FF2B5EF4-FFF2-40B4-BE49-F238E27FC236}">
                <a16:creationId xmlns:a16="http://schemas.microsoft.com/office/drawing/2014/main" id="{1D52E304-B2AA-1C2C-53D5-08EA93756A13}"/>
              </a:ext>
            </a:extLst>
          </p:cNvPr>
          <p:cNvSpPr>
            <a:spLocks noGrp="1"/>
          </p:cNvSpPr>
          <p:nvPr>
            <p:ph idx="1"/>
          </p:nvPr>
        </p:nvSpPr>
        <p:spPr>
          <a:xfrm>
            <a:off x="1371599" y="2318197"/>
            <a:ext cx="9724031" cy="3683358"/>
          </a:xfrm>
        </p:spPr>
        <p:txBody>
          <a:bodyPr anchor="ctr">
            <a:normAutofit/>
          </a:bodyPr>
          <a:lstStyle/>
          <a:p>
            <a:pPr algn="ctr"/>
            <a:r>
              <a:rPr lang="en-US" dirty="0"/>
              <a:t>Not all bereaved children require formal counselling</a:t>
            </a:r>
          </a:p>
          <a:p>
            <a:pPr algn="ctr"/>
            <a:r>
              <a:rPr lang="en-US" dirty="0"/>
              <a:t>Early intervention must be appropriate to need </a:t>
            </a:r>
          </a:p>
          <a:p>
            <a:pPr algn="ctr"/>
            <a:r>
              <a:rPr lang="en-US" dirty="0"/>
              <a:t>Schools must balance support with professional boundaries </a:t>
            </a:r>
          </a:p>
          <a:p>
            <a:pPr algn="ctr"/>
            <a:r>
              <a:rPr lang="en-US" dirty="0"/>
              <a:t>Socioeconomic factors influence access to support </a:t>
            </a:r>
          </a:p>
          <a:p>
            <a:pPr algn="ctr"/>
            <a:r>
              <a:rPr lang="en-US" dirty="0"/>
              <a:t>Sustainable funding remains a structural challenge.</a:t>
            </a:r>
            <a:endParaRPr lang="en-GB" dirty="0"/>
          </a:p>
        </p:txBody>
      </p:sp>
    </p:spTree>
    <p:extLst>
      <p:ext uri="{BB962C8B-B14F-4D97-AF65-F5344CB8AC3E}">
        <p14:creationId xmlns:p14="http://schemas.microsoft.com/office/powerpoint/2010/main" val="30711272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4163E-EAC8-0070-7A01-91C32EECC443}"/>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rPr>
              <a:t>Overall Evaluation </a:t>
            </a:r>
            <a:endParaRPr lang="en-GB" sz="4000" dirty="0">
              <a:solidFill>
                <a:srgbClr val="FFFFFF"/>
              </a:solidFill>
            </a:endParaRPr>
          </a:p>
        </p:txBody>
      </p:sp>
      <p:sp>
        <p:nvSpPr>
          <p:cNvPr id="3" name="Content Placeholder 2">
            <a:extLst>
              <a:ext uri="{FF2B5EF4-FFF2-40B4-BE49-F238E27FC236}">
                <a16:creationId xmlns:a16="http://schemas.microsoft.com/office/drawing/2014/main" id="{9FA3B15C-13EF-FB53-F4E5-2A3F00496507}"/>
              </a:ext>
            </a:extLst>
          </p:cNvPr>
          <p:cNvSpPr>
            <a:spLocks noGrp="1"/>
          </p:cNvSpPr>
          <p:nvPr>
            <p:ph idx="1"/>
          </p:nvPr>
        </p:nvSpPr>
        <p:spPr>
          <a:xfrm>
            <a:off x="1371599" y="2318197"/>
            <a:ext cx="9724031" cy="3683358"/>
          </a:xfrm>
        </p:spPr>
        <p:txBody>
          <a:bodyPr anchor="ctr">
            <a:normAutofit/>
          </a:bodyPr>
          <a:lstStyle/>
          <a:p>
            <a:pPr algn="ctr"/>
            <a:r>
              <a:rPr lang="en-US" sz="2400" dirty="0"/>
              <a:t>Support for bereaved children and young people in the United Kingdom has improved in awareness and range however the provision remains uneven, dependent on funding and reliant on charitable sector capacity and there's a variation in accessibility. </a:t>
            </a:r>
          </a:p>
          <a:p>
            <a:pPr algn="ctr"/>
            <a:r>
              <a:rPr lang="en-US" sz="2400" dirty="0"/>
              <a:t>Effective support relies on: multi agency collaboration </a:t>
            </a:r>
          </a:p>
          <a:p>
            <a:pPr algn="ctr"/>
            <a:r>
              <a:rPr lang="en-US" sz="2400" dirty="0"/>
              <a:t>Trauma-informed educational environments and clear referral pathways including workforce training. </a:t>
            </a:r>
            <a:endParaRPr lang="en-GB" sz="2400" dirty="0"/>
          </a:p>
        </p:txBody>
      </p:sp>
    </p:spTree>
    <p:extLst>
      <p:ext uri="{BB962C8B-B14F-4D97-AF65-F5344CB8AC3E}">
        <p14:creationId xmlns:p14="http://schemas.microsoft.com/office/powerpoint/2010/main" val="26095325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11036D5-EBCB-401F-8012-E93428CEB67B}"/>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Week 2</a:t>
            </a:r>
            <a:br>
              <a:rPr lang="en-GB" dirty="0">
                <a:solidFill>
                  <a:srgbClr val="FFFFFF"/>
                </a:solidFill>
              </a:rPr>
            </a:br>
            <a:r>
              <a:rPr lang="en-GB" dirty="0">
                <a:solidFill>
                  <a:srgbClr val="FFFFFF"/>
                </a:solidFill>
              </a:rPr>
              <a:t>Asynchronous task</a:t>
            </a:r>
          </a:p>
        </p:txBody>
      </p:sp>
      <p:sp>
        <p:nvSpPr>
          <p:cNvPr id="3" name="Content Placeholder 2">
            <a:extLst>
              <a:ext uri="{FF2B5EF4-FFF2-40B4-BE49-F238E27FC236}">
                <a16:creationId xmlns:a16="http://schemas.microsoft.com/office/drawing/2014/main" id="{EF7CB942-5D18-42D5-8138-3FD014370771}"/>
              </a:ext>
            </a:extLst>
          </p:cNvPr>
          <p:cNvSpPr>
            <a:spLocks noGrp="1"/>
          </p:cNvSpPr>
          <p:nvPr>
            <p:ph idx="1"/>
          </p:nvPr>
        </p:nvSpPr>
        <p:spPr>
          <a:xfrm>
            <a:off x="6090574" y="801866"/>
            <a:ext cx="5306084" cy="5230634"/>
          </a:xfrm>
        </p:spPr>
        <p:txBody>
          <a:bodyPr anchor="ctr">
            <a:normAutofit/>
          </a:bodyPr>
          <a:lstStyle/>
          <a:p>
            <a:pPr marL="0" indent="0">
              <a:buNone/>
            </a:pPr>
            <a:r>
              <a:rPr lang="en-GB" sz="2400" b="1" dirty="0">
                <a:solidFill>
                  <a:srgbClr val="000000"/>
                </a:solidFill>
              </a:rPr>
              <a:t>Task</a:t>
            </a:r>
          </a:p>
          <a:p>
            <a:pPr marL="0" indent="0" hangingPunct="0">
              <a:spcBef>
                <a:spcPts val="1200"/>
              </a:spcBef>
              <a:spcAft>
                <a:spcPts val="600"/>
              </a:spcAft>
              <a:buNone/>
              <a:tabLst>
                <a:tab pos="457200" algn="l"/>
                <a:tab pos="914400" algn="l"/>
                <a:tab pos="1371600" algn="l"/>
                <a:tab pos="1828800" algn="l"/>
              </a:tabLst>
            </a:pPr>
            <a:r>
              <a:rPr lang="en-GB" sz="2400" b="0" dirty="0">
                <a:effectLst/>
                <a:ea typeface="Times New Roman" panose="02020603050405020304" pitchFamily="18" charset="0"/>
              </a:rPr>
              <a:t>Winston’s Wish Bereavement training</a:t>
            </a:r>
            <a:endParaRPr lang="en-GB" sz="2400" b="1" dirty="0">
              <a:effectLst/>
              <a:ea typeface="Times New Roman" panose="02020603050405020304" pitchFamily="18" charset="0"/>
            </a:endParaRPr>
          </a:p>
          <a:p>
            <a:r>
              <a:rPr lang="en-US" sz="2400" u="sng" dirty="0">
                <a:solidFill>
                  <a:srgbClr val="0563C1"/>
                </a:solidFill>
                <a:effectLst/>
                <a:ea typeface="Calibri" panose="020F0502020204030204" pitchFamily="34" charset="0"/>
                <a:cs typeface="Calibri" panose="020F0502020204030204" pitchFamily="34" charset="0"/>
                <a:hlinkClick r:id="rId3"/>
              </a:rPr>
              <a:t>https://www.winstonswish.org/bereavement-training-courses-schools/</a:t>
            </a:r>
            <a:endParaRPr lang="en-GB" sz="2400" dirty="0">
              <a:solidFill>
                <a:srgbClr val="000000"/>
              </a:solidFill>
            </a:endParaRPr>
          </a:p>
        </p:txBody>
      </p:sp>
    </p:spTree>
    <p:extLst>
      <p:ext uri="{BB962C8B-B14F-4D97-AF65-F5344CB8AC3E}">
        <p14:creationId xmlns:p14="http://schemas.microsoft.com/office/powerpoint/2010/main" val="37982096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11036D5-EBCB-401F-8012-E93428CEB67B}"/>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Next week</a:t>
            </a:r>
          </a:p>
        </p:txBody>
      </p:sp>
      <p:sp>
        <p:nvSpPr>
          <p:cNvPr id="3" name="Content Placeholder 2">
            <a:extLst>
              <a:ext uri="{FF2B5EF4-FFF2-40B4-BE49-F238E27FC236}">
                <a16:creationId xmlns:a16="http://schemas.microsoft.com/office/drawing/2014/main" id="{EF7CB942-5D18-42D5-8138-3FD014370771}"/>
              </a:ext>
            </a:extLst>
          </p:cNvPr>
          <p:cNvSpPr>
            <a:spLocks noGrp="1"/>
          </p:cNvSpPr>
          <p:nvPr>
            <p:ph idx="1"/>
          </p:nvPr>
        </p:nvSpPr>
        <p:spPr>
          <a:xfrm>
            <a:off x="6090574" y="801866"/>
            <a:ext cx="5306084" cy="5230634"/>
          </a:xfrm>
        </p:spPr>
        <p:txBody>
          <a:bodyPr anchor="ctr">
            <a:normAutofit/>
          </a:bodyPr>
          <a:lstStyle/>
          <a:p>
            <a:pPr marL="0" indent="0" hangingPunct="0">
              <a:spcBef>
                <a:spcPts val="1200"/>
              </a:spcBef>
              <a:spcAft>
                <a:spcPts val="600"/>
              </a:spcAft>
              <a:buNone/>
              <a:tabLst>
                <a:tab pos="457200" algn="l"/>
                <a:tab pos="914400" algn="l"/>
                <a:tab pos="1371600" algn="l"/>
                <a:tab pos="1828800" algn="l"/>
              </a:tabLst>
            </a:pPr>
            <a:r>
              <a:rPr lang="en-GB" sz="2400" b="1" dirty="0">
                <a:effectLst/>
                <a:ea typeface="Times New Roman" panose="02020603050405020304" pitchFamily="18" charset="0"/>
              </a:rPr>
              <a:t>Tomorrow:</a:t>
            </a:r>
          </a:p>
          <a:p>
            <a:pPr marL="0" indent="0" hangingPunct="0">
              <a:spcBef>
                <a:spcPts val="1200"/>
              </a:spcBef>
              <a:spcAft>
                <a:spcPts val="600"/>
              </a:spcAft>
              <a:buNone/>
              <a:tabLst>
                <a:tab pos="457200" algn="l"/>
                <a:tab pos="914400" algn="l"/>
                <a:tab pos="1371600" algn="l"/>
                <a:tab pos="1828800" algn="l"/>
              </a:tabLst>
            </a:pPr>
            <a:r>
              <a:rPr lang="en-GB" sz="2400" b="1" dirty="0">
                <a:ea typeface="Times New Roman" panose="02020603050405020304" pitchFamily="18" charset="0"/>
              </a:rPr>
              <a:t>Theories of grief</a:t>
            </a:r>
            <a:endParaRPr lang="en-GB" sz="2400" b="1" dirty="0">
              <a:effectLst/>
              <a:ea typeface="Times New Roman" panose="02020603050405020304" pitchFamily="18" charset="0"/>
            </a:endParaRPr>
          </a:p>
        </p:txBody>
      </p:sp>
    </p:spTree>
    <p:extLst>
      <p:ext uri="{BB962C8B-B14F-4D97-AF65-F5344CB8AC3E}">
        <p14:creationId xmlns:p14="http://schemas.microsoft.com/office/powerpoint/2010/main" val="21519170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821FD7-F4D8-4524-A2AE-5AE4B2D17F09}"/>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Reference list</a:t>
            </a:r>
          </a:p>
        </p:txBody>
      </p:sp>
      <p:sp>
        <p:nvSpPr>
          <p:cNvPr id="3" name="Content Placeholder 2">
            <a:extLst>
              <a:ext uri="{FF2B5EF4-FFF2-40B4-BE49-F238E27FC236}">
                <a16:creationId xmlns:a16="http://schemas.microsoft.com/office/drawing/2014/main" id="{72F0FB22-1CCE-4FA9-9C6E-107104C7FCD5}"/>
              </a:ext>
            </a:extLst>
          </p:cNvPr>
          <p:cNvSpPr>
            <a:spLocks noGrp="1"/>
          </p:cNvSpPr>
          <p:nvPr>
            <p:ph idx="1"/>
          </p:nvPr>
        </p:nvSpPr>
        <p:spPr>
          <a:xfrm>
            <a:off x="4810259" y="649480"/>
            <a:ext cx="6555347" cy="5546047"/>
          </a:xfrm>
        </p:spPr>
        <p:txBody>
          <a:bodyPr anchor="ctr">
            <a:normAutofit/>
          </a:bodyPr>
          <a:lstStyle/>
          <a:p>
            <a:pPr marL="0" indent="0">
              <a:buNone/>
            </a:pPr>
            <a:r>
              <a:rPr lang="en-GB" sz="2000" dirty="0"/>
              <a:t>British Association for Counselling &amp; Psychotherapy (2023) </a:t>
            </a:r>
            <a:r>
              <a:rPr lang="en-GB" sz="2000" i="1" dirty="0"/>
              <a:t>Bereavement Counselling. </a:t>
            </a:r>
            <a:r>
              <a:rPr lang="en-GB" sz="2000" dirty="0"/>
              <a:t>Available at </a:t>
            </a:r>
            <a:r>
              <a:rPr lang="en-GB" sz="2000" dirty="0">
                <a:hlinkClick r:id="rId2"/>
              </a:rPr>
              <a:t>https://www.bacp.co.uk/about-us/about-bacp/</a:t>
            </a:r>
            <a:r>
              <a:rPr lang="en-GB" sz="2000" dirty="0"/>
              <a:t> (Accessed 21.02.2023)</a:t>
            </a:r>
          </a:p>
          <a:p>
            <a:pPr marL="0" indent="0">
              <a:buNone/>
            </a:pPr>
            <a:r>
              <a:rPr lang="en-GB" sz="2000" dirty="0"/>
              <a:t>Childhood Bereavement Network (2022) </a:t>
            </a:r>
            <a:r>
              <a:rPr lang="en-GB" sz="2000" i="1" dirty="0"/>
              <a:t>Statistics. </a:t>
            </a:r>
            <a:r>
              <a:rPr lang="en-GB" sz="2000" dirty="0"/>
              <a:t>Available at </a:t>
            </a:r>
            <a:r>
              <a:rPr lang="en-GB" sz="2000" dirty="0">
                <a:hlinkClick r:id="rId3"/>
              </a:rPr>
              <a:t>https://childhoodbereavementnetwork.org.uk/about-1/what-we-do/research-evidence/key-statistics</a:t>
            </a:r>
            <a:r>
              <a:rPr lang="en-GB" sz="2000" dirty="0"/>
              <a:t> (Accessed 21.02.2023)</a:t>
            </a:r>
          </a:p>
          <a:p>
            <a:pPr marL="0" indent="0">
              <a:buNone/>
            </a:pPr>
            <a:r>
              <a:rPr lang="en-GB" sz="2000" dirty="0"/>
              <a:t>Child Bereavement UK (2023) </a:t>
            </a:r>
            <a:r>
              <a:rPr lang="en-GB" sz="2000" i="1" dirty="0"/>
              <a:t>What is grief? </a:t>
            </a:r>
            <a:r>
              <a:rPr lang="en-GB" sz="2000" dirty="0"/>
              <a:t>Available at </a:t>
            </a:r>
            <a:r>
              <a:rPr lang="en-GB" sz="2000" dirty="0">
                <a:hlinkClick r:id="rId4"/>
              </a:rPr>
              <a:t>https://www.childbereavementuk.org/what-is-grief</a:t>
            </a:r>
            <a:r>
              <a:rPr lang="en-GB" sz="2000" dirty="0"/>
              <a:t> (Accessed 21.02.2023)</a:t>
            </a:r>
          </a:p>
          <a:p>
            <a:pPr marL="0" indent="0">
              <a:buNone/>
            </a:pPr>
            <a:r>
              <a:rPr lang="en-GB" sz="2000" dirty="0"/>
              <a:t>Sandy Bear Children’s Bereavement Charity (2023) </a:t>
            </a:r>
            <a:r>
              <a:rPr lang="en-GB" sz="2000" i="1" dirty="0"/>
              <a:t>Services. </a:t>
            </a:r>
            <a:r>
              <a:rPr lang="en-GB" sz="2000" dirty="0"/>
              <a:t>Available at </a:t>
            </a:r>
            <a:r>
              <a:rPr lang="en-GB" sz="2000" dirty="0">
                <a:hlinkClick r:id="rId5"/>
              </a:rPr>
              <a:t>Children and Young People - Sandy Bear</a:t>
            </a:r>
            <a:r>
              <a:rPr lang="en-GB" sz="2000" dirty="0"/>
              <a:t> (Accessed 05.02.2026)</a:t>
            </a:r>
          </a:p>
        </p:txBody>
      </p:sp>
    </p:spTree>
    <p:extLst>
      <p:ext uri="{BB962C8B-B14F-4D97-AF65-F5344CB8AC3E}">
        <p14:creationId xmlns:p14="http://schemas.microsoft.com/office/powerpoint/2010/main" val="19646162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20C1F77195DB540A9C14CABE1FB4069" ma:contentTypeVersion="4" ma:contentTypeDescription="Create a new document." ma:contentTypeScope="" ma:versionID="e58e283192c98965d1a41391b0808a46">
  <xsd:schema xmlns:xsd="http://www.w3.org/2001/XMLSchema" xmlns:xs="http://www.w3.org/2001/XMLSchema" xmlns:p="http://schemas.microsoft.com/office/2006/metadata/properties" xmlns:ns2="c3080eb9-d5dd-4dac-98d5-7e8dbfadbeab" targetNamespace="http://schemas.microsoft.com/office/2006/metadata/properties" ma:root="true" ma:fieldsID="251bfc209c8a62bf4768105581658264" ns2:_="">
    <xsd:import namespace="c3080eb9-d5dd-4dac-98d5-7e8dbfadbea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3080eb9-d5dd-4dac-98d5-7e8dbfadbe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B6352C0-6FFF-491D-9318-652208D81E6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3080eb9-d5dd-4dac-98d5-7e8dbfadbe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C7C9724-5E20-4884-AFB5-AC1238CFCDCB}">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CF0A538C-F92A-4D9C-A479-DD82A184B25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1298</Words>
  <Application>Microsoft Office PowerPoint</Application>
  <PresentationFormat>Widescreen</PresentationFormat>
  <Paragraphs>112</Paragraphs>
  <Slides>18</Slides>
  <Notes>0</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18</vt:i4>
      </vt:variant>
    </vt:vector>
  </HeadingPairs>
  <TitlesOfParts>
    <vt:vector size="28" baseType="lpstr">
      <vt:lpstr>Aller</vt:lpstr>
      <vt:lpstr>Muli</vt:lpstr>
      <vt:lpstr>var(--e-global-typography-primary-font-family)</vt:lpstr>
      <vt:lpstr>var(--e-global-typography-text-font-family)</vt:lpstr>
      <vt:lpstr>Arial</vt:lpstr>
      <vt:lpstr>Calibri</vt:lpstr>
      <vt:lpstr>Calibri Light</vt:lpstr>
      <vt:lpstr>Times New Roman</vt:lpstr>
      <vt:lpstr>Ubuntu</vt:lpstr>
      <vt:lpstr>Office Theme</vt:lpstr>
      <vt:lpstr>Therapeutic Work with Individuals   Session 6  10.03.2026</vt:lpstr>
      <vt:lpstr>What can help a child cope with grief?</vt:lpstr>
      <vt:lpstr>The types of support available</vt:lpstr>
      <vt:lpstr>Targeted Support </vt:lpstr>
      <vt:lpstr>Specialist Support </vt:lpstr>
      <vt:lpstr>Examples of therapeutic support for bereaved children</vt:lpstr>
      <vt:lpstr>Examples of therapeutic support for bereaved children</vt:lpstr>
      <vt:lpstr>Examples of therapeutic support for bereaved children</vt:lpstr>
      <vt:lpstr>Examples of therapeutic support for bereaved children</vt:lpstr>
      <vt:lpstr>How counselling can help a child cope with grief</vt:lpstr>
      <vt:lpstr>How bereavement counselling can help</vt:lpstr>
      <vt:lpstr>Analysis of the support and interventions available</vt:lpstr>
      <vt:lpstr>Analysis of the support and interventions available</vt:lpstr>
      <vt:lpstr>Considerations ? </vt:lpstr>
      <vt:lpstr>Overall Evaluation </vt:lpstr>
      <vt:lpstr>Week 2 Asynchronous task</vt:lpstr>
      <vt:lpstr>Next week</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Knight</dc:creator>
  <cp:lastModifiedBy>Sue Ainsworth</cp:lastModifiedBy>
  <cp:revision>39</cp:revision>
  <dcterms:created xsi:type="dcterms:W3CDTF">2021-02-23T10:22:27Z</dcterms:created>
  <dcterms:modified xsi:type="dcterms:W3CDTF">2026-03-10T12:12:02Z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0x010100D20C1F77195DB540A9C14CABE1FB4069</vt:lpwstr>
  </property>
</Properties>
</file>