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71" r:id="rId5"/>
    <p:sldId id="272" r:id="rId6"/>
    <p:sldId id="273" r:id="rId7"/>
    <p:sldId id="274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FAFC"/>
    <a:srgbClr val="95F4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96" autoAdjust="0"/>
    <p:restoredTop sz="94660"/>
  </p:normalViewPr>
  <p:slideViewPr>
    <p:cSldViewPr snapToGrid="0">
      <p:cViewPr varScale="1">
        <p:scale>
          <a:sx n="131" d="100"/>
          <a:sy n="131" d="100"/>
        </p:scale>
        <p:origin x="6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008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126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67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25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91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28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1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130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7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55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808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63445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417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233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5138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249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8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17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8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wtsd.ac.uk/media/uwtsd-website/content-assets/documents/library-and-learning-resources/infoskills/Harvard-eng_v.1.2.pdf" TargetMode="Externa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DBA95-21DF-4EB8-BE2A-2FCCDA2FF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5118" y="1673524"/>
            <a:ext cx="3622090" cy="2420504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rgbClr val="95F4F9"/>
                </a:solidFill>
                <a:latin typeface="Arial Black" panose="020B0A04020102020204" pitchFamily="34" charset="0"/>
              </a:rPr>
              <a:t>Research</a:t>
            </a:r>
            <a:br>
              <a:rPr lang="en-US" sz="4000" dirty="0">
                <a:solidFill>
                  <a:srgbClr val="95F4F9"/>
                </a:solidFill>
                <a:latin typeface="Arial Black" panose="020B0A04020102020204" pitchFamily="34" charset="0"/>
              </a:rPr>
            </a:br>
            <a:r>
              <a:rPr lang="en-US" sz="4000" dirty="0">
                <a:solidFill>
                  <a:srgbClr val="95F4F9"/>
                </a:solidFill>
                <a:latin typeface="Arial Black" panose="020B0A04020102020204" pitchFamily="34" charset="0"/>
              </a:rPr>
              <a:t>Skills</a:t>
            </a:r>
            <a:endParaRPr lang="en-GB" sz="4000" dirty="0">
              <a:solidFill>
                <a:srgbClr val="95F4F9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D5351-37C8-4F2E-BBD6-EEAF19FA2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5118" y="4157933"/>
            <a:ext cx="3622089" cy="458455"/>
          </a:xfrm>
        </p:spPr>
        <p:txBody>
          <a:bodyPr>
            <a:normAutofit/>
          </a:bodyPr>
          <a:lstStyle/>
          <a:p>
            <a:pPr algn="l"/>
            <a:r>
              <a:rPr lang="en-US" sz="1800" dirty="0"/>
              <a:t>A </a:t>
            </a:r>
            <a:r>
              <a:rPr lang="en-US" sz="1800" b="1" dirty="0">
                <a:solidFill>
                  <a:srgbClr val="FFFF00"/>
                </a:solidFill>
              </a:rPr>
              <a:t>STUDY SKILLS </a:t>
            </a:r>
            <a:r>
              <a:rPr lang="en-US" sz="1800" dirty="0"/>
              <a:t>guide</a:t>
            </a:r>
            <a:endParaRPr lang="en-GB" sz="1800" dirty="0"/>
          </a:p>
        </p:txBody>
      </p:sp>
      <p:pic>
        <p:nvPicPr>
          <p:cNvPr id="7" name="Picture 6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A9F517B6-6D5F-7E4C-B402-CAD384B362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5" r="4440"/>
          <a:stretch/>
        </p:blipFill>
        <p:spPr>
          <a:xfrm>
            <a:off x="5399912" y="0"/>
            <a:ext cx="347472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F107F4-7393-984E-A178-EC2EF9291F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83" t="16878" r="1907" b="8901"/>
          <a:stretch/>
        </p:blipFill>
        <p:spPr>
          <a:xfrm>
            <a:off x="8874633" y="0"/>
            <a:ext cx="3263128" cy="5425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86DE8D-9D5E-954E-A751-11BFFAB3E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08" r="3568" b="9444"/>
          <a:stretch/>
        </p:blipFill>
        <p:spPr>
          <a:xfrm>
            <a:off x="8889236" y="5281152"/>
            <a:ext cx="3302764" cy="157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48" y="324427"/>
            <a:ext cx="4467527" cy="97045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‘On the Research Trail’</a:t>
            </a:r>
            <a:b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</a:br>
            <a:r>
              <a:rPr lang="en-US" sz="2200" dirty="0">
                <a:solidFill>
                  <a:schemeClr val="tx1"/>
                </a:solidFill>
                <a:latin typeface="Arial Black" panose="020B0A04020102020204" pitchFamily="34" charset="0"/>
              </a:rPr>
              <a:t>with Dr Matt Jones</a:t>
            </a:r>
            <a:endParaRPr lang="en-GB" sz="22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8" name="Picture 7" descr="A person in a kitchen&#10;&#10;Description automatically generated">
            <a:extLst>
              <a:ext uri="{FF2B5EF4-FFF2-40B4-BE49-F238E27FC236}">
                <a16:creationId xmlns:a16="http://schemas.microsoft.com/office/drawing/2014/main" id="{7AB36CDC-B72A-4950-9EEA-EA8B833860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03" y="2031658"/>
            <a:ext cx="2414557" cy="2430804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3C51A7E-3D9D-4D4E-866C-8D7309605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248" y="1404242"/>
            <a:ext cx="4839002" cy="662683"/>
          </a:xfrm>
        </p:spPr>
        <p:txBody>
          <a:bodyPr anchor="t">
            <a:normAutofit fontScale="85000" lnSpcReduction="10000"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‘In search of </a:t>
            </a:r>
            <a:r>
              <a:rPr lang="en-US" sz="2400" b="1" i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Nanook of the North</a:t>
            </a: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’</a:t>
            </a:r>
          </a:p>
          <a:p>
            <a:pPr marL="36900" indent="0">
              <a:buNone/>
            </a:pPr>
            <a:endParaRPr lang="en-US" sz="2400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endParaRPr lang="en-US" sz="2400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endParaRPr lang="en-GB" sz="2400" dirty="0">
              <a:solidFill>
                <a:srgbClr val="95F4F9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F9E63B9E-AD05-444B-A3B3-6D3AC342DFA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5" r="4440"/>
          <a:stretch/>
        </p:blipFill>
        <p:spPr>
          <a:xfrm>
            <a:off x="5399912" y="0"/>
            <a:ext cx="3474721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D08337-3699-664E-91DE-19354684410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83" t="16878" r="1907" b="8901"/>
          <a:stretch/>
        </p:blipFill>
        <p:spPr>
          <a:xfrm>
            <a:off x="8874633" y="0"/>
            <a:ext cx="3263128" cy="54254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B7A6BF9-D8F0-EF48-AD75-0B1DE60D42E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08" r="3568" b="9444"/>
          <a:stretch/>
        </p:blipFill>
        <p:spPr>
          <a:xfrm>
            <a:off x="8889236" y="5281152"/>
            <a:ext cx="3302764" cy="157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5C3722-4B0F-3F4A-9F48-604DB9E8F1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174" y="1693979"/>
            <a:ext cx="4725006" cy="4058751"/>
          </a:xfrm>
        </p:spPr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6900" indent="0">
              <a:buNone/>
            </a:pPr>
            <a:r>
              <a:rPr lang="en-US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The primary text, e.g. film, novel, poem, photograph, video game</a:t>
            </a:r>
            <a:endParaRPr lang="en-GB" sz="2400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47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786" y="388204"/>
            <a:ext cx="4725006" cy="4058751"/>
          </a:xfrm>
        </p:spPr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Research:</a:t>
            </a:r>
          </a:p>
          <a:p>
            <a:pPr marL="36900" indent="0">
              <a:buNone/>
            </a:pPr>
            <a:r>
              <a:rPr lang="en-US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Textbook 1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General Background</a:t>
            </a:r>
            <a:r>
              <a:rPr lang="en-GB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/Context, e.g. social, cultural, historical</a:t>
            </a:r>
            <a:endParaRPr lang="en-US" sz="2400" b="1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6F77F31-43A2-416B-9C5D-2427A2CDE4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23794" y="857249"/>
            <a:ext cx="6858000" cy="5143500"/>
          </a:xfrm>
          <a:prstGeom prst="rect">
            <a:avLst/>
          </a:prstGeom>
        </p:spPr>
      </p:pic>
      <p:pic>
        <p:nvPicPr>
          <p:cNvPr id="10" name="Picture 9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581B11A5-30E4-43F4-ACE1-75E3EBC80C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082" y="2969856"/>
            <a:ext cx="4852710" cy="363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56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35" y="424780"/>
            <a:ext cx="5143499" cy="4058751"/>
          </a:xfrm>
        </p:spPr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Research:</a:t>
            </a:r>
          </a:p>
          <a:p>
            <a:pPr marL="36900" indent="0">
              <a:buNone/>
            </a:pPr>
            <a:r>
              <a:rPr lang="en-US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Textbook 2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Theory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e.g. narrative, genre, semiotics</a:t>
            </a:r>
            <a:endParaRPr lang="en-GB" sz="2400" b="1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3" name="Picture 2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A23053D1-8315-44A4-91D3-59222A7880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044" y="-1"/>
            <a:ext cx="5143500" cy="6858000"/>
          </a:xfrm>
          <a:prstGeom prst="rect">
            <a:avLst/>
          </a:prstGeom>
        </p:spPr>
      </p:pic>
      <p:pic>
        <p:nvPicPr>
          <p:cNvPr id="7" name="Picture 6" descr="A picture containing text, bottle, indoor, paper&#10;&#10;Description automatically generated">
            <a:extLst>
              <a:ext uri="{FF2B5EF4-FFF2-40B4-BE49-F238E27FC236}">
                <a16:creationId xmlns:a16="http://schemas.microsoft.com/office/drawing/2014/main" id="{F5411CC2-D848-415B-AC03-757496CE15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35" y="2946883"/>
            <a:ext cx="4962855" cy="372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67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D759CC-4DC6-A948-A108-9B88899EEE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248" y="1751498"/>
            <a:ext cx="10198552" cy="4058751"/>
          </a:xfrm>
        </p:spPr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Research:</a:t>
            </a:r>
          </a:p>
          <a:p>
            <a:pPr marL="36900" indent="0">
              <a:buNone/>
            </a:pPr>
            <a:r>
              <a:rPr lang="en-US" sz="2400" dirty="0">
                <a:solidFill>
                  <a:srgbClr val="CEFAFC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Online 1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CEFAFC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Critical resources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CEFAFC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e.g. scholarly articles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E32C6A-08EA-BF4F-B9DC-A1AF274945E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0" r="22000"/>
          <a:stretch/>
        </p:blipFill>
        <p:spPr>
          <a:xfrm>
            <a:off x="9388228" y="3584447"/>
            <a:ext cx="2457640" cy="2379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32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22D4A8-71C2-D94C-9200-1421D2CE5C4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00" r="18700" b="30635"/>
          <a:stretch/>
        </p:blipFill>
        <p:spPr>
          <a:xfrm>
            <a:off x="0" y="2100961"/>
            <a:ext cx="6925056" cy="475703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32" y="80920"/>
            <a:ext cx="6713124" cy="1939121"/>
          </a:xfrm>
        </p:spPr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Research:</a:t>
            </a:r>
          </a:p>
          <a:p>
            <a:pPr marL="36900" indent="0">
              <a:buNone/>
            </a:pPr>
            <a:r>
              <a:rPr lang="en-US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Online 2</a:t>
            </a:r>
          </a:p>
          <a:p>
            <a:pPr marL="36900" indent="0">
              <a:buNone/>
            </a:pPr>
            <a:r>
              <a:rPr lang="en-US" sz="24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Reliable sources?</a:t>
            </a:r>
          </a:p>
          <a:p>
            <a:pPr marL="36900" indent="0">
              <a:buNone/>
            </a:pPr>
            <a:r>
              <a:rPr lang="en-US" sz="1600" b="1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(if you’re not sure then ask)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5BF858-DBA6-EF4E-9A90-4814B221F67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00" r="29500"/>
          <a:stretch/>
        </p:blipFill>
        <p:spPr>
          <a:xfrm>
            <a:off x="6925056" y="-1"/>
            <a:ext cx="52669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92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20" y="581575"/>
            <a:ext cx="3078749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2800" dirty="0">
                <a:solidFill>
                  <a:schemeClr val="tx1"/>
                </a:solidFill>
                <a:latin typeface="Arial Black" panose="020B0A04020102020204" pitchFamily="34" charset="0"/>
              </a:rPr>
              <a:t>Referencing</a:t>
            </a:r>
            <a:endParaRPr lang="en-GB" sz="28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ECFA6C-4560-964E-81B9-D468A911B9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00" t="10133" r="34600" b="39734"/>
          <a:stretch/>
        </p:blipFill>
        <p:spPr>
          <a:xfrm>
            <a:off x="4640301" y="32427"/>
            <a:ext cx="7551698" cy="68255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042B98-3B3A-46D2-A150-FEE8E94E83A9}"/>
              </a:ext>
            </a:extLst>
          </p:cNvPr>
          <p:cNvSpPr txBox="1"/>
          <p:nvPr/>
        </p:nvSpPr>
        <p:spPr>
          <a:xfrm>
            <a:off x="0" y="6334780"/>
            <a:ext cx="1219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CEFAFC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https://uwtsd.ac.uk/media/uwtsd-website/content-assets/documents/library-and-learning-resources/infoskills/Harvard-eng_v.1.2.pdf</a:t>
            </a:r>
            <a:endParaRPr lang="en-GB" sz="1400" dirty="0">
              <a:solidFill>
                <a:srgbClr val="CEFAFC"/>
              </a:solidFill>
            </a:endParaRPr>
          </a:p>
          <a:p>
            <a:pPr algn="ctr"/>
            <a:endParaRPr lang="en-GB" sz="1400" dirty="0">
              <a:solidFill>
                <a:srgbClr val="CEFAFC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0FF7C18-326A-4CEC-BBC9-0E90C766A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19" y="1751499"/>
            <a:ext cx="3078749" cy="4058751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Why</a:t>
            </a:r>
            <a:r>
              <a:rPr lang="en-GB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What?</a:t>
            </a:r>
          </a:p>
          <a:p>
            <a:r>
              <a:rPr lang="en-GB" sz="2400" dirty="0">
                <a:solidFill>
                  <a:srgbClr val="95F4F9"/>
                </a:solidFill>
                <a:effectLst/>
                <a:latin typeface="Georgia" panose="02040502050405020303" pitchFamily="18" charset="0"/>
                <a:cs typeface="Arial" panose="020B0604020202020204" pitchFamily="34" charset="0"/>
              </a:rPr>
              <a:t>How?</a:t>
            </a:r>
            <a:endParaRPr lang="en-US" sz="2400" dirty="0">
              <a:solidFill>
                <a:srgbClr val="95F4F9"/>
              </a:solidFill>
              <a:effectLst/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30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2" name="Picture 11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7E5B6771-C616-4658-A40F-A250EFC536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62" b="29437"/>
          <a:stretch/>
        </p:blipFill>
        <p:spPr>
          <a:xfrm rot="5400000">
            <a:off x="-812219" y="1604962"/>
            <a:ext cx="6858000" cy="3648075"/>
          </a:xfrm>
          <a:prstGeom prst="rect">
            <a:avLst/>
          </a:prstGeom>
        </p:spPr>
      </p:pic>
      <p:pic>
        <p:nvPicPr>
          <p:cNvPr id="18" name="Picture 17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DC0CBC8-CEAD-41FB-AD51-65ED7EB172F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62" b="29437"/>
          <a:stretch/>
        </p:blipFill>
        <p:spPr>
          <a:xfrm rot="5400000">
            <a:off x="6146219" y="1604961"/>
            <a:ext cx="6858000" cy="3648075"/>
          </a:xfrm>
          <a:prstGeom prst="rect">
            <a:avLst/>
          </a:prstGeom>
        </p:spPr>
      </p:pic>
      <p:pic>
        <p:nvPicPr>
          <p:cNvPr id="9" name="Picture 8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FDC45BDE-828C-904C-98B1-F616C59E6FD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79" r="23144"/>
          <a:stretch/>
        </p:blipFill>
        <p:spPr>
          <a:xfrm>
            <a:off x="4808147" y="-2"/>
            <a:ext cx="2575706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1B845EE-2C96-46D8-82E5-C538614E0097}"/>
              </a:ext>
            </a:extLst>
          </p:cNvPr>
          <p:cNvSpPr txBox="1">
            <a:spLocks/>
          </p:cNvSpPr>
          <p:nvPr/>
        </p:nvSpPr>
        <p:spPr>
          <a:xfrm>
            <a:off x="-257453" y="1962996"/>
            <a:ext cx="12280775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5400" dirty="0">
                <a:solidFill>
                  <a:schemeClr val="tx1"/>
                </a:solidFill>
                <a:latin typeface="Arial Black" panose="020B0A04020102020204" pitchFamily="34" charset="0"/>
              </a:rPr>
              <a:t>ANY QUESTIONS?</a:t>
            </a:r>
            <a:endParaRPr lang="en-GB" sz="54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336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">
      <a:dk1>
        <a:srgbClr val="000000"/>
      </a:dk1>
      <a:lt1>
        <a:srgbClr val="FFFFFF"/>
      </a:lt1>
      <a:dk2>
        <a:srgbClr val="593532"/>
      </a:dk2>
      <a:lt2>
        <a:srgbClr val="E4E2E8"/>
      </a:lt2>
      <a:accent1>
        <a:srgbClr val="A4C34D"/>
      </a:accent1>
      <a:accent2>
        <a:srgbClr val="B19F3B"/>
      </a:accent2>
      <a:accent3>
        <a:srgbClr val="C37F4D"/>
      </a:accent3>
      <a:accent4>
        <a:srgbClr val="B13C3B"/>
      </a:accent4>
      <a:accent5>
        <a:srgbClr val="C34D7D"/>
      </a:accent5>
      <a:accent6>
        <a:srgbClr val="B13B9C"/>
      </a:accent6>
      <a:hlink>
        <a:srgbClr val="722638"/>
      </a:hlink>
      <a:folHlink>
        <a:srgbClr val="4C4C4C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141</Words>
  <Application>Microsoft Macintosh PowerPoint</Application>
  <PresentationFormat>Widescreen</PresentationFormat>
  <Paragraphs>28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Black</vt:lpstr>
      <vt:lpstr>Calisto MT</vt:lpstr>
      <vt:lpstr>Georgia</vt:lpstr>
      <vt:lpstr>Trebuchet MS</vt:lpstr>
      <vt:lpstr>Wingdings 2</vt:lpstr>
      <vt:lpstr>SlateVTI</vt:lpstr>
      <vt:lpstr>Research Skills</vt:lpstr>
      <vt:lpstr>‘On the Research Trail’ with Dr Matt Jones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Referencing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with Academic Culture</dc:title>
  <dc:creator>Matt Jones</dc:creator>
  <cp:lastModifiedBy>Microsoft Office User</cp:lastModifiedBy>
  <cp:revision>25</cp:revision>
  <dcterms:created xsi:type="dcterms:W3CDTF">2019-09-24T02:31:55Z</dcterms:created>
  <dcterms:modified xsi:type="dcterms:W3CDTF">2020-02-12T14:49:14Z</dcterms:modified>
</cp:coreProperties>
</file>